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Lst>
  <p:notesMasterIdLst>
    <p:notesMasterId r:id="rId99"/>
  </p:notesMasterIdLst>
  <p:handoutMasterIdLst>
    <p:handoutMasterId r:id="rId100"/>
  </p:handoutMasterIdLst>
  <p:sldIdLst>
    <p:sldId id="295" r:id="rId2"/>
    <p:sldId id="258"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6" r:id="rId37"/>
    <p:sldId id="297" r:id="rId38"/>
    <p:sldId id="298" r:id="rId39"/>
    <p:sldId id="299" r:id="rId40"/>
    <p:sldId id="300" r:id="rId41"/>
    <p:sldId id="301" r:id="rId42"/>
    <p:sldId id="302" r:id="rId43"/>
    <p:sldId id="303" r:id="rId44"/>
    <p:sldId id="304" r:id="rId45"/>
    <p:sldId id="305" r:id="rId46"/>
    <p:sldId id="306" r:id="rId47"/>
    <p:sldId id="307" r:id="rId48"/>
    <p:sldId id="308" r:id="rId49"/>
    <p:sldId id="309" r:id="rId50"/>
    <p:sldId id="310" r:id="rId51"/>
    <p:sldId id="311" r:id="rId52"/>
    <p:sldId id="312" r:id="rId53"/>
    <p:sldId id="313" r:id="rId54"/>
    <p:sldId id="314" r:id="rId55"/>
    <p:sldId id="315" r:id="rId56"/>
    <p:sldId id="316" r:id="rId57"/>
    <p:sldId id="317" r:id="rId58"/>
    <p:sldId id="318" r:id="rId59"/>
    <p:sldId id="319" r:id="rId60"/>
    <p:sldId id="320" r:id="rId61"/>
    <p:sldId id="321" r:id="rId62"/>
    <p:sldId id="322" r:id="rId63"/>
    <p:sldId id="323" r:id="rId64"/>
    <p:sldId id="324" r:id="rId65"/>
    <p:sldId id="325" r:id="rId66"/>
    <p:sldId id="326" r:id="rId67"/>
    <p:sldId id="327" r:id="rId68"/>
    <p:sldId id="328" r:id="rId69"/>
    <p:sldId id="329" r:id="rId70"/>
    <p:sldId id="330" r:id="rId71"/>
    <p:sldId id="331" r:id="rId72"/>
    <p:sldId id="332" r:id="rId73"/>
    <p:sldId id="333" r:id="rId74"/>
    <p:sldId id="334" r:id="rId75"/>
    <p:sldId id="335" r:id="rId76"/>
    <p:sldId id="336" r:id="rId77"/>
    <p:sldId id="337" r:id="rId78"/>
    <p:sldId id="338" r:id="rId79"/>
    <p:sldId id="339" r:id="rId80"/>
    <p:sldId id="340" r:id="rId81"/>
    <p:sldId id="341" r:id="rId82"/>
    <p:sldId id="342" r:id="rId83"/>
    <p:sldId id="343" r:id="rId84"/>
    <p:sldId id="344" r:id="rId85"/>
    <p:sldId id="345" r:id="rId86"/>
    <p:sldId id="346" r:id="rId87"/>
    <p:sldId id="347" r:id="rId88"/>
    <p:sldId id="348" r:id="rId89"/>
    <p:sldId id="349" r:id="rId90"/>
    <p:sldId id="350" r:id="rId91"/>
    <p:sldId id="351" r:id="rId92"/>
    <p:sldId id="352" r:id="rId93"/>
    <p:sldId id="353" r:id="rId94"/>
    <p:sldId id="354" r:id="rId95"/>
    <p:sldId id="355" r:id="rId96"/>
    <p:sldId id="356" r:id="rId97"/>
    <p:sldId id="357" r:id="rId98"/>
  </p:sldIdLst>
  <p:sldSz cx="9144000" cy="6858000" type="screen4x3"/>
  <p:notesSz cx="6864350" cy="99964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019" autoAdjust="0"/>
    <p:restoredTop sz="94660"/>
  </p:normalViewPr>
  <p:slideViewPr>
    <p:cSldViewPr>
      <p:cViewPr varScale="1">
        <p:scale>
          <a:sx n="108" d="100"/>
          <a:sy n="108" d="100"/>
        </p:scale>
        <p:origin x="1302" y="108"/>
      </p:cViewPr>
      <p:guideLst>
        <p:guide orient="horz" pos="2160"/>
        <p:guide pos="2880"/>
      </p:guideLst>
    </p:cSldViewPr>
  </p:slideViewPr>
  <p:notesTextViewPr>
    <p:cViewPr>
      <p:scale>
        <a:sx n="100" d="100"/>
        <a:sy n="100" d="100"/>
      </p:scale>
      <p:origin x="0" y="0"/>
    </p:cViewPr>
  </p:notesTextViewPr>
  <p:sorterViewPr>
    <p:cViewPr>
      <p:scale>
        <a:sx n="90" d="100"/>
        <a:sy n="90" d="100"/>
      </p:scale>
      <p:origin x="0" y="342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notesMaster" Target="notesMasters/notesMaster1.xml"/><Relationship Id="rId10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0.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image" Target="../media/image11.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6.wmf"/><Relationship Id="rId1" Type="http://schemas.openxmlformats.org/officeDocument/2006/relationships/image" Target="../media/image11.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3.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3"/>
            <a:ext cx="2975350" cy="499347"/>
          </a:xfrm>
          <a:prstGeom prst="rect">
            <a:avLst/>
          </a:prstGeom>
        </p:spPr>
        <p:txBody>
          <a:bodyPr vert="horz" lIns="91274" tIns="45637" rIns="91274" bIns="45637" rtlCol="0"/>
          <a:lstStyle>
            <a:lvl1pPr algn="l">
              <a:defRPr sz="1200"/>
            </a:lvl1pPr>
          </a:lstStyle>
          <a:p>
            <a:endParaRPr lang="th-TH"/>
          </a:p>
        </p:txBody>
      </p:sp>
      <p:sp>
        <p:nvSpPr>
          <p:cNvPr id="3" name="Date Placeholder 2"/>
          <p:cNvSpPr>
            <a:spLocks noGrp="1"/>
          </p:cNvSpPr>
          <p:nvPr>
            <p:ph type="dt" sz="quarter" idx="1"/>
          </p:nvPr>
        </p:nvSpPr>
        <p:spPr>
          <a:xfrm>
            <a:off x="3889001" y="3"/>
            <a:ext cx="2973754" cy="499347"/>
          </a:xfrm>
          <a:prstGeom prst="rect">
            <a:avLst/>
          </a:prstGeom>
        </p:spPr>
        <p:txBody>
          <a:bodyPr vert="horz" lIns="91274" tIns="45637" rIns="91274" bIns="45637" rtlCol="0"/>
          <a:lstStyle>
            <a:lvl1pPr algn="r">
              <a:defRPr sz="1200"/>
            </a:lvl1pPr>
          </a:lstStyle>
          <a:p>
            <a:fld id="{5048C442-D26B-4409-8711-1D7663BF61B6}" type="datetimeFigureOut">
              <a:rPr lang="th-TH" smtClean="0"/>
              <a:pPr/>
              <a:t>09/02/60</a:t>
            </a:fld>
            <a:endParaRPr lang="th-TH"/>
          </a:p>
        </p:txBody>
      </p:sp>
      <p:sp>
        <p:nvSpPr>
          <p:cNvPr id="4" name="Footer Placeholder 3"/>
          <p:cNvSpPr>
            <a:spLocks noGrp="1"/>
          </p:cNvSpPr>
          <p:nvPr>
            <p:ph type="ftr" sz="quarter" idx="2"/>
          </p:nvPr>
        </p:nvSpPr>
        <p:spPr>
          <a:xfrm>
            <a:off x="2" y="9495553"/>
            <a:ext cx="2975350" cy="499347"/>
          </a:xfrm>
          <a:prstGeom prst="rect">
            <a:avLst/>
          </a:prstGeom>
        </p:spPr>
        <p:txBody>
          <a:bodyPr vert="horz" lIns="91274" tIns="45637" rIns="91274" bIns="45637" rtlCol="0" anchor="b"/>
          <a:lstStyle>
            <a:lvl1pPr algn="l">
              <a:defRPr sz="1200"/>
            </a:lvl1pPr>
          </a:lstStyle>
          <a:p>
            <a:endParaRPr lang="th-TH"/>
          </a:p>
        </p:txBody>
      </p:sp>
      <p:sp>
        <p:nvSpPr>
          <p:cNvPr id="5" name="Slide Number Placeholder 4"/>
          <p:cNvSpPr>
            <a:spLocks noGrp="1"/>
          </p:cNvSpPr>
          <p:nvPr>
            <p:ph type="sldNum" sz="quarter" idx="3"/>
          </p:nvPr>
        </p:nvSpPr>
        <p:spPr>
          <a:xfrm>
            <a:off x="3889001" y="9495553"/>
            <a:ext cx="2973754" cy="499347"/>
          </a:xfrm>
          <a:prstGeom prst="rect">
            <a:avLst/>
          </a:prstGeom>
        </p:spPr>
        <p:txBody>
          <a:bodyPr vert="horz" lIns="91274" tIns="45637" rIns="91274" bIns="45637" rtlCol="0" anchor="b"/>
          <a:lstStyle>
            <a:lvl1pPr algn="r">
              <a:defRPr sz="1200"/>
            </a:lvl1pPr>
          </a:lstStyle>
          <a:p>
            <a:fld id="{81E8B05D-0949-4D03-8458-D37A0BAFAF6E}" type="slidenum">
              <a:rPr lang="th-TH" smtClean="0"/>
              <a:pPr/>
              <a:t>‹#›</a:t>
            </a:fld>
            <a:endParaRPr lang="th-TH"/>
          </a:p>
        </p:txBody>
      </p:sp>
    </p:spTree>
    <p:extLst>
      <p:ext uri="{BB962C8B-B14F-4D97-AF65-F5344CB8AC3E}">
        <p14:creationId xmlns:p14="http://schemas.microsoft.com/office/powerpoint/2010/main" val="271901721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2"/>
            <a:ext cx="2974551" cy="499825"/>
          </a:xfrm>
          <a:prstGeom prst="rect">
            <a:avLst/>
          </a:prstGeom>
        </p:spPr>
        <p:txBody>
          <a:bodyPr vert="horz" lIns="91274" tIns="45637" rIns="91274" bIns="45637" rtlCol="0"/>
          <a:lstStyle>
            <a:lvl1pPr algn="l">
              <a:defRPr sz="1200"/>
            </a:lvl1pPr>
          </a:lstStyle>
          <a:p>
            <a:endParaRPr lang="en-US"/>
          </a:p>
        </p:txBody>
      </p:sp>
      <p:sp>
        <p:nvSpPr>
          <p:cNvPr id="3" name="Date Placeholder 2"/>
          <p:cNvSpPr>
            <a:spLocks noGrp="1"/>
          </p:cNvSpPr>
          <p:nvPr>
            <p:ph type="dt" idx="1"/>
          </p:nvPr>
        </p:nvSpPr>
        <p:spPr>
          <a:xfrm>
            <a:off x="3888210" y="2"/>
            <a:ext cx="2974551" cy="499825"/>
          </a:xfrm>
          <a:prstGeom prst="rect">
            <a:avLst/>
          </a:prstGeom>
        </p:spPr>
        <p:txBody>
          <a:bodyPr vert="horz" lIns="91274" tIns="45637" rIns="91274" bIns="45637" rtlCol="0"/>
          <a:lstStyle>
            <a:lvl1pPr algn="r">
              <a:defRPr sz="1200"/>
            </a:lvl1pPr>
          </a:lstStyle>
          <a:p>
            <a:fld id="{2C170513-4963-415D-9CA1-39D1287B3752}" type="datetimeFigureOut">
              <a:rPr lang="en-US" smtClean="0"/>
              <a:pPr/>
              <a:t>2/9/2017</a:t>
            </a:fld>
            <a:endParaRPr lang="en-US"/>
          </a:p>
        </p:txBody>
      </p:sp>
      <p:sp>
        <p:nvSpPr>
          <p:cNvPr id="4" name="Slide Image Placeholder 3"/>
          <p:cNvSpPr>
            <a:spLocks noGrp="1" noRot="1" noChangeAspect="1"/>
          </p:cNvSpPr>
          <p:nvPr>
            <p:ph type="sldImg" idx="2"/>
          </p:nvPr>
        </p:nvSpPr>
        <p:spPr>
          <a:xfrm>
            <a:off x="933450" y="749300"/>
            <a:ext cx="4999038" cy="3749675"/>
          </a:xfrm>
          <a:prstGeom prst="rect">
            <a:avLst/>
          </a:prstGeom>
          <a:noFill/>
          <a:ln w="12700">
            <a:solidFill>
              <a:prstClr val="black"/>
            </a:solidFill>
          </a:ln>
        </p:spPr>
        <p:txBody>
          <a:bodyPr vert="horz" lIns="91274" tIns="45637" rIns="91274" bIns="45637" rtlCol="0" anchor="ctr"/>
          <a:lstStyle/>
          <a:p>
            <a:endParaRPr lang="en-US"/>
          </a:p>
        </p:txBody>
      </p:sp>
      <p:sp>
        <p:nvSpPr>
          <p:cNvPr id="5" name="Notes Placeholder 4"/>
          <p:cNvSpPr>
            <a:spLocks noGrp="1"/>
          </p:cNvSpPr>
          <p:nvPr>
            <p:ph type="body" sz="quarter" idx="3"/>
          </p:nvPr>
        </p:nvSpPr>
        <p:spPr>
          <a:xfrm>
            <a:off x="686436" y="4748333"/>
            <a:ext cx="5491480" cy="4498420"/>
          </a:xfrm>
          <a:prstGeom prst="rect">
            <a:avLst/>
          </a:prstGeom>
        </p:spPr>
        <p:txBody>
          <a:bodyPr vert="horz" lIns="91274" tIns="45637" rIns="91274" bIns="4563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2" y="9494931"/>
            <a:ext cx="2974551" cy="499825"/>
          </a:xfrm>
          <a:prstGeom prst="rect">
            <a:avLst/>
          </a:prstGeom>
        </p:spPr>
        <p:txBody>
          <a:bodyPr vert="horz" lIns="91274" tIns="45637" rIns="91274" bIns="45637" rtlCol="0" anchor="b"/>
          <a:lstStyle>
            <a:lvl1pPr algn="l">
              <a:defRPr sz="1200"/>
            </a:lvl1pPr>
          </a:lstStyle>
          <a:p>
            <a:endParaRPr lang="en-US"/>
          </a:p>
        </p:txBody>
      </p:sp>
      <p:sp>
        <p:nvSpPr>
          <p:cNvPr id="7" name="Slide Number Placeholder 6"/>
          <p:cNvSpPr>
            <a:spLocks noGrp="1"/>
          </p:cNvSpPr>
          <p:nvPr>
            <p:ph type="sldNum" sz="quarter" idx="5"/>
          </p:nvPr>
        </p:nvSpPr>
        <p:spPr>
          <a:xfrm>
            <a:off x="3888210" y="9494931"/>
            <a:ext cx="2974551" cy="499825"/>
          </a:xfrm>
          <a:prstGeom prst="rect">
            <a:avLst/>
          </a:prstGeom>
        </p:spPr>
        <p:txBody>
          <a:bodyPr vert="horz" lIns="91274" tIns="45637" rIns="91274" bIns="45637" rtlCol="0" anchor="b"/>
          <a:lstStyle>
            <a:lvl1pPr algn="r">
              <a:defRPr sz="1200"/>
            </a:lvl1pPr>
          </a:lstStyle>
          <a:p>
            <a:fld id="{6A867D1B-A312-4E05-B467-57DD09FD811C}" type="slidenum">
              <a:rPr lang="en-US" smtClean="0"/>
              <a:pPr/>
              <a:t>‹#›</a:t>
            </a:fld>
            <a:endParaRPr lang="en-US"/>
          </a:p>
        </p:txBody>
      </p:sp>
    </p:spTree>
    <p:extLst>
      <p:ext uri="{BB962C8B-B14F-4D97-AF65-F5344CB8AC3E}">
        <p14:creationId xmlns:p14="http://schemas.microsoft.com/office/powerpoint/2010/main" val="39887830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A867D1B-A312-4E05-B467-57DD09FD811C}" type="slidenum">
              <a:rPr lang="en-US" smtClean="0"/>
              <a:pPr/>
              <a:t>2</a:t>
            </a:fld>
            <a:endParaRPr lang="en-US"/>
          </a:p>
        </p:txBody>
      </p:sp>
    </p:spTree>
    <p:extLst>
      <p:ext uri="{BB962C8B-B14F-4D97-AF65-F5344CB8AC3E}">
        <p14:creationId xmlns:p14="http://schemas.microsoft.com/office/powerpoint/2010/main" val="642434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6A867D1B-A312-4E05-B467-57DD09FD811C}" type="slidenum">
              <a:rPr lang="en-US" smtClean="0"/>
              <a:pPr/>
              <a:t>36</a:t>
            </a:fld>
            <a:endParaRPr lang="en-US"/>
          </a:p>
        </p:txBody>
      </p:sp>
    </p:spTree>
    <p:extLst>
      <p:ext uri="{BB962C8B-B14F-4D97-AF65-F5344CB8AC3E}">
        <p14:creationId xmlns:p14="http://schemas.microsoft.com/office/powerpoint/2010/main" val="13904448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6A867D1B-A312-4E05-B467-57DD09FD811C}" type="slidenum">
              <a:rPr lang="en-US" smtClean="0"/>
              <a:pPr/>
              <a:t>59</a:t>
            </a:fld>
            <a:endParaRPr lang="en-US"/>
          </a:p>
        </p:txBody>
      </p:sp>
    </p:spTree>
    <p:extLst>
      <p:ext uri="{BB962C8B-B14F-4D97-AF65-F5344CB8AC3E}">
        <p14:creationId xmlns:p14="http://schemas.microsoft.com/office/powerpoint/2010/main" val="36000218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6A867D1B-A312-4E05-B467-57DD09FD811C}" type="slidenum">
              <a:rPr lang="en-US" smtClean="0"/>
              <a:pPr/>
              <a:t>60</a:t>
            </a:fld>
            <a:endParaRPr lang="en-US"/>
          </a:p>
        </p:txBody>
      </p:sp>
    </p:spTree>
    <p:extLst>
      <p:ext uri="{BB962C8B-B14F-4D97-AF65-F5344CB8AC3E}">
        <p14:creationId xmlns:p14="http://schemas.microsoft.com/office/powerpoint/2010/main" val="2082943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CC9A7244-E68E-44C1-BD58-0FB725AD74FE}" type="datetime1">
              <a:rPr lang="en-US" smtClean="0"/>
              <a:t>2/9/2017</a:t>
            </a:fld>
            <a:endParaRPr lang="en-US"/>
          </a:p>
        </p:txBody>
      </p:sp>
      <p:sp>
        <p:nvSpPr>
          <p:cNvPr id="20" name="Footer Placeholder 19"/>
          <p:cNvSpPr>
            <a:spLocks noGrp="1"/>
          </p:cNvSpPr>
          <p:nvPr>
            <p:ph type="ftr" sz="quarter" idx="11"/>
          </p:nvPr>
        </p:nvSpPr>
        <p:spPr/>
        <p:txBody>
          <a:bodyPr/>
          <a:lstStyle/>
          <a:p>
            <a:r>
              <a:rPr lang="en-US"/>
              <a:t>EE442 2/16 Economics of Public Revenue                                       Assist.Prof.Dr.Duangmanee Laovakul</a:t>
            </a:r>
          </a:p>
        </p:txBody>
      </p:sp>
      <p:sp>
        <p:nvSpPr>
          <p:cNvPr id="10" name="Slide Number Placeholder 9"/>
          <p:cNvSpPr>
            <a:spLocks noGrp="1"/>
          </p:cNvSpPr>
          <p:nvPr>
            <p:ph type="sldNum" sz="quarter" idx="12"/>
          </p:nvPr>
        </p:nvSpPr>
        <p:spPr/>
        <p:txBody>
          <a:bodyPr/>
          <a:lstStyle/>
          <a:p>
            <a:fld id="{BC2BD24B-7BC7-47FE-9B81-93F77219D860}"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D2F3152-CC7E-4836-A519-C3AD1C805F23}" type="datetime1">
              <a:rPr lang="en-US" smtClean="0"/>
              <a:t>2/9/2017</a:t>
            </a:fld>
            <a:endParaRPr lang="en-US"/>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6" name="Slide Number Placeholder 5"/>
          <p:cNvSpPr>
            <a:spLocks noGrp="1"/>
          </p:cNvSpPr>
          <p:nvPr>
            <p:ph type="sldNum" sz="quarter" idx="12"/>
          </p:nvPr>
        </p:nvSpPr>
        <p:spPr/>
        <p:txBody>
          <a:bodyPr/>
          <a:lstStyle/>
          <a:p>
            <a:fld id="{BC2BD24B-7BC7-47FE-9B81-93F77219D86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968C1DBF-5B2B-4CC3-B97E-72F016E51BCF}" type="datetime1">
              <a:rPr lang="en-US" smtClean="0"/>
              <a:t>2/9/2017</a:t>
            </a:fld>
            <a:endParaRPr lang="en-US"/>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6" name="Slide Number Placeholder 5"/>
          <p:cNvSpPr>
            <a:spLocks noGrp="1"/>
          </p:cNvSpPr>
          <p:nvPr>
            <p:ph type="sldNum" sz="quarter" idx="12"/>
          </p:nvPr>
        </p:nvSpPr>
        <p:spPr/>
        <p:txBody>
          <a:bodyPr/>
          <a:lstStyle/>
          <a:p>
            <a:fld id="{BC2BD24B-7BC7-47FE-9B81-93F77219D860}"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9435E7D9-4594-4838-8E8F-01B50BE9E56F}" type="datetime1">
              <a:rPr lang="en-US" smtClean="0"/>
              <a:t>2/9/2017</a:t>
            </a:fld>
            <a:endParaRPr lang="en-US"/>
          </a:p>
        </p:txBody>
      </p:sp>
      <p:sp>
        <p:nvSpPr>
          <p:cNvPr id="6" name="Footer Placeholder 5"/>
          <p:cNvSpPr>
            <a:spLocks noGrp="1"/>
          </p:cNvSpPr>
          <p:nvPr>
            <p:ph type="ftr" sz="quarter" idx="11"/>
          </p:nvPr>
        </p:nvSpPr>
        <p:spPr/>
        <p:txBody>
          <a:bodyPr/>
          <a:lstStyle/>
          <a:p>
            <a:r>
              <a:rPr lang="en-US"/>
              <a:t>EE442 2/16 Economics of Public Revenue                                       Assist.Prof.Dr.Duangmanee Laovakul</a:t>
            </a:r>
          </a:p>
        </p:txBody>
      </p:sp>
      <p:sp>
        <p:nvSpPr>
          <p:cNvPr id="7" name="Slide Number Placeholder 6"/>
          <p:cNvSpPr>
            <a:spLocks noGrp="1"/>
          </p:cNvSpPr>
          <p:nvPr>
            <p:ph type="sldNum" sz="quarter" idx="12"/>
          </p:nvPr>
        </p:nvSpPr>
        <p:spPr/>
        <p:txBody>
          <a:bodyPr/>
          <a:lstStyle/>
          <a:p>
            <a:fld id="{BC2BD24B-7BC7-47FE-9B81-93F77219D86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D83A2A2F-D1D8-4B4F-9BA5-2FBB483E97EF}" type="datetime1">
              <a:rPr lang="en-US" smtClean="0"/>
              <a:t>2/9/2017</a:t>
            </a:fld>
            <a:endParaRPr lang="en-US"/>
          </a:p>
        </p:txBody>
      </p:sp>
      <p:sp>
        <p:nvSpPr>
          <p:cNvPr id="8" name="Footer Placeholder 7"/>
          <p:cNvSpPr>
            <a:spLocks noGrp="1"/>
          </p:cNvSpPr>
          <p:nvPr>
            <p:ph type="ftr" sz="quarter" idx="11"/>
          </p:nvPr>
        </p:nvSpPr>
        <p:spPr/>
        <p:txBody>
          <a:bodyPr/>
          <a:lstStyle/>
          <a:p>
            <a:r>
              <a:rPr lang="en-US"/>
              <a:t>EE442 2/16 Economics of Public Revenue                                       Assist.Prof.Dr.Duangmanee Laovakul</a:t>
            </a:r>
          </a:p>
        </p:txBody>
      </p:sp>
      <p:sp>
        <p:nvSpPr>
          <p:cNvPr id="9" name="Slide Number Placeholder 8"/>
          <p:cNvSpPr>
            <a:spLocks noGrp="1"/>
          </p:cNvSpPr>
          <p:nvPr>
            <p:ph type="sldNum" sz="quarter" idx="12"/>
          </p:nvPr>
        </p:nvSpPr>
        <p:spPr/>
        <p:txBody>
          <a:bodyPr/>
          <a:lstStyle/>
          <a:p>
            <a:fld id="{BC2BD24B-7BC7-47FE-9B81-93F77219D86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665A22B9-7A1E-469F-BEB3-52CD9AADFB62}" type="datetime1">
              <a:rPr lang="en-US" smtClean="0"/>
              <a:t>2/9/2017</a:t>
            </a:fld>
            <a:endParaRPr lang="en-US"/>
          </a:p>
        </p:txBody>
      </p:sp>
      <p:sp>
        <p:nvSpPr>
          <p:cNvPr id="4" name="Footer Placeholder 3"/>
          <p:cNvSpPr>
            <a:spLocks noGrp="1"/>
          </p:cNvSpPr>
          <p:nvPr>
            <p:ph type="ftr" sz="quarter" idx="11"/>
          </p:nvPr>
        </p:nvSpPr>
        <p:spPr/>
        <p:txBody>
          <a:bodyPr/>
          <a:lstStyle/>
          <a:p>
            <a:r>
              <a:rPr lang="en-US"/>
              <a:t>EE442 2/16 Economics of Public Revenue                                       Assist.Prof.Dr.Duangmanee Laovakul</a:t>
            </a:r>
          </a:p>
        </p:txBody>
      </p:sp>
      <p:sp>
        <p:nvSpPr>
          <p:cNvPr id="5" name="Slide Number Placeholder 4"/>
          <p:cNvSpPr>
            <a:spLocks noGrp="1"/>
          </p:cNvSpPr>
          <p:nvPr>
            <p:ph type="sldNum" sz="quarter" idx="12"/>
          </p:nvPr>
        </p:nvSpPr>
        <p:spPr/>
        <p:txBody>
          <a:bodyPr/>
          <a:lstStyle/>
          <a:p>
            <a:fld id="{BC2BD24B-7BC7-47FE-9B81-93F77219D86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D2142235-C2C2-443B-BE9F-3C8E79F48401}" type="datetime1">
              <a:rPr lang="en-US" smtClean="0"/>
              <a:t>2/9/2017</a:t>
            </a:fld>
            <a:endParaRPr lang="en-US"/>
          </a:p>
        </p:txBody>
      </p:sp>
      <p:sp>
        <p:nvSpPr>
          <p:cNvPr id="3" name="Footer Placeholder 2"/>
          <p:cNvSpPr>
            <a:spLocks noGrp="1"/>
          </p:cNvSpPr>
          <p:nvPr>
            <p:ph type="ftr" sz="quarter" idx="11"/>
          </p:nvPr>
        </p:nvSpPr>
        <p:spPr/>
        <p:txBody>
          <a:bodyPr/>
          <a:lstStyle/>
          <a:p>
            <a:r>
              <a:rPr lang="en-US"/>
              <a:t>EE442 2/16 Economics of Public Revenue                                       Assist.Prof.Dr.Duangmanee Laovakul</a:t>
            </a:r>
          </a:p>
        </p:txBody>
      </p:sp>
      <p:sp>
        <p:nvSpPr>
          <p:cNvPr id="4" name="Slide Number Placeholder 3"/>
          <p:cNvSpPr>
            <a:spLocks noGrp="1"/>
          </p:cNvSpPr>
          <p:nvPr>
            <p:ph type="sldNum" sz="quarter" idx="12"/>
          </p:nvPr>
        </p:nvSpPr>
        <p:spPr/>
        <p:txBody>
          <a:bodyPr/>
          <a:lstStyle/>
          <a:p>
            <a:fld id="{BC2BD24B-7BC7-47FE-9B81-93F77219D860}"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AEE0F661-AD12-4000-ACB6-CD28A8B0D7AE}" type="datetime1">
              <a:rPr lang="en-US" smtClean="0"/>
              <a:t>2/9/2017</a:t>
            </a:fld>
            <a:endParaRPr lang="en-US"/>
          </a:p>
        </p:txBody>
      </p:sp>
      <p:sp>
        <p:nvSpPr>
          <p:cNvPr id="6" name="Footer Placeholder 5"/>
          <p:cNvSpPr>
            <a:spLocks noGrp="1"/>
          </p:cNvSpPr>
          <p:nvPr>
            <p:ph type="ftr" sz="quarter" idx="11"/>
          </p:nvPr>
        </p:nvSpPr>
        <p:spPr/>
        <p:txBody>
          <a:bodyPr/>
          <a:lstStyle/>
          <a:p>
            <a:r>
              <a:rPr lang="en-US"/>
              <a:t>EE442 2/16 Economics of Public Revenue                                       Assist.Prof.Dr.Duangmanee Laovakul</a:t>
            </a:r>
          </a:p>
        </p:txBody>
      </p:sp>
      <p:sp>
        <p:nvSpPr>
          <p:cNvPr id="7" name="Slide Number Placeholder 6"/>
          <p:cNvSpPr>
            <a:spLocks noGrp="1"/>
          </p:cNvSpPr>
          <p:nvPr>
            <p:ph type="sldNum" sz="quarter" idx="12"/>
          </p:nvPr>
        </p:nvSpPr>
        <p:spPr/>
        <p:txBody>
          <a:bodyPr/>
          <a:lstStyle/>
          <a:p>
            <a:fld id="{BC2BD24B-7BC7-47FE-9B81-93F77219D86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05FAEC32-3755-4E51-A837-C4573EE82F28}" type="datetime1">
              <a:rPr lang="en-US" smtClean="0"/>
              <a:t>2/9/2017</a:t>
            </a:fld>
            <a:endParaRPr lang="en-US"/>
          </a:p>
        </p:txBody>
      </p:sp>
      <p:sp>
        <p:nvSpPr>
          <p:cNvPr id="6" name="Footer Placeholder 5"/>
          <p:cNvSpPr>
            <a:spLocks noGrp="1"/>
          </p:cNvSpPr>
          <p:nvPr>
            <p:ph type="ftr" sz="quarter" idx="11"/>
          </p:nvPr>
        </p:nvSpPr>
        <p:spPr/>
        <p:txBody>
          <a:bodyPr/>
          <a:lstStyle/>
          <a:p>
            <a:r>
              <a:rPr lang="en-US"/>
              <a:t>EE442 2/16 Economics of Public Revenue                                       Assist.Prof.Dr.Duangmanee Laovakul</a:t>
            </a:r>
          </a:p>
        </p:txBody>
      </p:sp>
      <p:sp>
        <p:nvSpPr>
          <p:cNvPr id="7" name="Slide Number Placeholder 6"/>
          <p:cNvSpPr>
            <a:spLocks noGrp="1"/>
          </p:cNvSpPr>
          <p:nvPr>
            <p:ph type="sldNum" sz="quarter" idx="12"/>
          </p:nvPr>
        </p:nvSpPr>
        <p:spPr/>
        <p:txBody>
          <a:bodyPr/>
          <a:lstStyle/>
          <a:p>
            <a:fld id="{BC2BD24B-7BC7-47FE-9B81-93F77219D860}"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09DA929-7490-44B2-A2D0-EECBAB6A48A9}" type="datetime1">
              <a:rPr lang="en-US" smtClean="0"/>
              <a:t>2/9/2017</a:t>
            </a:fld>
            <a:endParaRPr lang="en-US"/>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6" name="Slide Number Placeholder 5"/>
          <p:cNvSpPr>
            <a:spLocks noGrp="1"/>
          </p:cNvSpPr>
          <p:nvPr>
            <p:ph type="sldNum" sz="quarter" idx="12"/>
          </p:nvPr>
        </p:nvSpPr>
        <p:spPr/>
        <p:txBody>
          <a:bodyPr/>
          <a:lstStyle/>
          <a:p>
            <a:fld id="{BC2BD24B-7BC7-47FE-9B81-93F77219D86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7EF1ECD-2296-4D0D-BE7D-EBDB9C5ADD86}" type="datetime1">
              <a:rPr lang="en-US" smtClean="0"/>
              <a:t>2/9/2017</a:t>
            </a:fld>
            <a:endParaRPr lang="en-US"/>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6" name="Slide Number Placeholder 5"/>
          <p:cNvSpPr>
            <a:spLocks noGrp="1"/>
          </p:cNvSpPr>
          <p:nvPr>
            <p:ph type="sldNum" sz="quarter" idx="12"/>
          </p:nvPr>
        </p:nvSpPr>
        <p:spPr/>
        <p:txBody>
          <a:bodyPr/>
          <a:lstStyle/>
          <a:p>
            <a:fld id="{BC2BD24B-7BC7-47FE-9B81-93F77219D86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EF5D78EE-DB3C-4DFD-8865-4478F0F32C12}" type="datetime1">
              <a:rPr lang="en-US" smtClean="0"/>
              <a:t>2/9/2017</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r>
              <a:rPr lang="en-US"/>
              <a:t>EE442 2/16 Economics of Public Revenue                                       Assist.Prof.Dr.Duangmanee Laovakul</a:t>
            </a:r>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C2BD24B-7BC7-47FE-9B81-93F77219D860}"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wmf"/></Relationships>
</file>

<file path=ppt/slides/_rels/slide6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4.wmf"/><Relationship Id="rId5" Type="http://schemas.openxmlformats.org/officeDocument/2006/relationships/oleObject" Target="../embeddings/oleObject3.bin"/><Relationship Id="rId4" Type="http://schemas.openxmlformats.org/officeDocument/2006/relationships/image" Target="../media/image3.wmf"/></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oleObject" Target="../embeddings/oleObject5.bin"/><Relationship Id="rId4" Type="http://schemas.openxmlformats.org/officeDocument/2006/relationships/image" Target="../media/image5.wmf"/></Relationships>
</file>

<file path=ppt/slides/_rels/slide89.xml.rels><?xml version="1.0" encoding="UTF-8" standalone="yes"?>
<Relationships xmlns="http://schemas.openxmlformats.org/package/2006/relationships"><Relationship Id="rId8" Type="http://schemas.openxmlformats.org/officeDocument/2006/relationships/oleObject" Target="../embeddings/oleObject9.bin"/><Relationship Id="rId3" Type="http://schemas.openxmlformats.org/officeDocument/2006/relationships/oleObject" Target="../embeddings/oleObject6.bin"/><Relationship Id="rId7" Type="http://schemas.openxmlformats.org/officeDocument/2006/relationships/image" Target="../media/image7.wmf"/><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8.bin"/><Relationship Id="rId5" Type="http://schemas.openxmlformats.org/officeDocument/2006/relationships/oleObject" Target="../embeddings/oleObject7.bin"/><Relationship Id="rId4" Type="http://schemas.openxmlformats.org/officeDocument/2006/relationships/image" Target="../media/image6.wmf"/><Relationship Id="rId9" Type="http://schemas.openxmlformats.org/officeDocument/2006/relationships/image" Target="../media/image8.wmf"/></Relationships>
</file>

<file path=ppt/slides/_rels/slide90.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9.wmf"/></Relationships>
</file>

<file path=ppt/slides/_rels/slide91.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11.wmf"/><Relationship Id="rId5" Type="http://schemas.openxmlformats.org/officeDocument/2006/relationships/oleObject" Target="../embeddings/oleObject12.bin"/><Relationship Id="rId4" Type="http://schemas.openxmlformats.org/officeDocument/2006/relationships/image" Target="../media/image10.wmf"/></Relationships>
</file>

<file path=ppt/slides/_rels/slide92.xml.rels><?xml version="1.0" encoding="UTF-8" standalone="yes"?>
<Relationships xmlns="http://schemas.openxmlformats.org/package/2006/relationships"><Relationship Id="rId3" Type="http://schemas.openxmlformats.org/officeDocument/2006/relationships/oleObject" Target="../embeddings/oleObject13.bin"/><Relationship Id="rId7"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6.wmf"/><Relationship Id="rId5" Type="http://schemas.openxmlformats.org/officeDocument/2006/relationships/oleObject" Target="../embeddings/oleObject14.bin"/><Relationship Id="rId4" Type="http://schemas.openxmlformats.org/officeDocument/2006/relationships/image" Target="../media/image11.wmf"/></Relationships>
</file>

<file path=ppt/slides/_rels/slide93.xml.rels><?xml version="1.0" encoding="UTF-8" standalone="yes"?>
<Relationships xmlns="http://schemas.openxmlformats.org/package/2006/relationships"><Relationship Id="rId8" Type="http://schemas.openxmlformats.org/officeDocument/2006/relationships/oleObject" Target="../embeddings/oleObject19.bin"/><Relationship Id="rId3" Type="http://schemas.openxmlformats.org/officeDocument/2006/relationships/oleObject" Target="../embeddings/oleObject16.bin"/><Relationship Id="rId7" Type="http://schemas.openxmlformats.org/officeDocument/2006/relationships/oleObject" Target="../embeddings/oleObject18.bin"/><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image" Target="../media/image6.wmf"/><Relationship Id="rId5" Type="http://schemas.openxmlformats.org/officeDocument/2006/relationships/oleObject" Target="../embeddings/oleObject17.bin"/><Relationship Id="rId4" Type="http://schemas.openxmlformats.org/officeDocument/2006/relationships/image" Target="../media/image11.wmf"/><Relationship Id="rId9" Type="http://schemas.openxmlformats.org/officeDocument/2006/relationships/image" Target="../media/image12.wmf"/></Relationships>
</file>

<file path=ppt/slides/_rels/slide94.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image" Target="../media/image13.wmf"/></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1979712" y="1484784"/>
            <a:ext cx="5772150" cy="4104456"/>
          </a:xfrm>
        </p:spPr>
        <p:txBody>
          <a:bodyPr>
            <a:normAutofit fontScale="92500" lnSpcReduction="20000"/>
          </a:bodyPr>
          <a:lstStyle/>
          <a:p>
            <a:pPr algn="ctr"/>
            <a:r>
              <a:rPr lang="en-US" dirty="0">
                <a:solidFill>
                  <a:schemeClr val="tx1"/>
                </a:solidFill>
                <a:latin typeface="Times New Roman" pitchFamily="18" charset="0"/>
                <a:cs typeface="Times New Roman" pitchFamily="18" charset="0"/>
              </a:rPr>
              <a:t>EE 442</a:t>
            </a:r>
          </a:p>
          <a:p>
            <a:pPr algn="ctr"/>
            <a:r>
              <a:rPr lang="en-US" dirty="0">
                <a:solidFill>
                  <a:schemeClr val="tx1"/>
                </a:solidFill>
                <a:latin typeface="Times New Roman" pitchFamily="18" charset="0"/>
                <a:cs typeface="Times New Roman" pitchFamily="18" charset="0"/>
              </a:rPr>
              <a:t> Economics of Public Revenue</a:t>
            </a:r>
          </a:p>
          <a:p>
            <a:pPr algn="ctr"/>
            <a:endParaRPr lang="en-US" dirty="0">
              <a:solidFill>
                <a:schemeClr val="tx1"/>
              </a:solidFill>
              <a:latin typeface="Times New Roman" pitchFamily="18" charset="0"/>
              <a:cs typeface="Times New Roman" pitchFamily="18" charset="0"/>
            </a:endParaRPr>
          </a:p>
          <a:p>
            <a:pPr algn="ctr"/>
            <a:endParaRPr lang="en-US" dirty="0">
              <a:solidFill>
                <a:schemeClr val="tx1"/>
              </a:solidFill>
              <a:latin typeface="Times New Roman" pitchFamily="18" charset="0"/>
              <a:cs typeface="Times New Roman" pitchFamily="18" charset="0"/>
            </a:endParaRPr>
          </a:p>
          <a:p>
            <a:pPr algn="ctr"/>
            <a:r>
              <a:rPr lang="en-US" b="1" dirty="0">
                <a:solidFill>
                  <a:schemeClr val="tx1"/>
                </a:solidFill>
                <a:latin typeface="Times New Roman" panose="02020603050405020304" pitchFamily="18" charset="0"/>
                <a:cs typeface="Times New Roman" panose="02020603050405020304" pitchFamily="18" charset="0"/>
              </a:rPr>
              <a:t>Topic 5</a:t>
            </a:r>
          </a:p>
          <a:p>
            <a:pPr algn="ctr"/>
            <a:r>
              <a:rPr lang="en-US" b="1" dirty="0">
                <a:solidFill>
                  <a:schemeClr val="tx1"/>
                </a:solidFill>
                <a:latin typeface="Times New Roman" panose="02020603050405020304" pitchFamily="18" charset="0"/>
              </a:rPr>
              <a:t>Tax Incidence</a:t>
            </a:r>
            <a:endParaRPr lang="th-TH" dirty="0">
              <a:solidFill>
                <a:schemeClr val="tx1"/>
              </a:solidFill>
              <a:latin typeface="Times New Roman" panose="02020603050405020304" pitchFamily="18" charset="0"/>
            </a:endParaRPr>
          </a:p>
          <a:p>
            <a:pPr algn="ctr"/>
            <a:r>
              <a:rPr lang="th-TH" dirty="0">
                <a:solidFill>
                  <a:schemeClr val="tx1"/>
                </a:solidFill>
                <a:latin typeface="Times New Roman" panose="02020603050405020304" pitchFamily="18" charset="0"/>
              </a:rPr>
              <a:t> </a:t>
            </a:r>
          </a:p>
          <a:p>
            <a:pPr algn="ctr"/>
            <a:endParaRPr lang="th-TH" dirty="0">
              <a:solidFill>
                <a:schemeClr val="tx1"/>
              </a:solidFill>
              <a:latin typeface="Times New Roman" panose="02020603050405020304" pitchFamily="18" charset="0"/>
            </a:endParaRPr>
          </a:p>
          <a:p>
            <a:pPr algn="ctr"/>
            <a:r>
              <a:rPr lang="en-US" sz="2000" dirty="0" err="1">
                <a:solidFill>
                  <a:schemeClr val="tx1"/>
                </a:solidFill>
                <a:latin typeface="Times New Roman" panose="02020603050405020304" pitchFamily="18" charset="0"/>
                <a:cs typeface="Times New Roman" panose="02020603050405020304" pitchFamily="18" charset="0"/>
              </a:rPr>
              <a:t>Assist.Prof.Dr.Duangmanee</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Laovakul</a:t>
            </a:r>
            <a:endParaRPr lang="en-US" sz="2000" dirty="0">
              <a:solidFill>
                <a:schemeClr val="tx1"/>
              </a:solidFill>
              <a:latin typeface="Times New Roman" panose="02020603050405020304" pitchFamily="18" charset="0"/>
              <a:cs typeface="Times New Roman" panose="02020603050405020304" pitchFamily="18" charset="0"/>
            </a:endParaRPr>
          </a:p>
          <a:p>
            <a:pPr algn="ctr"/>
            <a:r>
              <a:rPr lang="en-US" sz="2000" dirty="0">
                <a:solidFill>
                  <a:schemeClr val="tx1"/>
                </a:solidFill>
                <a:latin typeface="Times New Roman" panose="02020603050405020304" pitchFamily="18" charset="0"/>
                <a:cs typeface="Times New Roman" panose="02020603050405020304" pitchFamily="18" charset="0"/>
              </a:rPr>
              <a:t>Faculty of Economics</a:t>
            </a:r>
          </a:p>
          <a:p>
            <a:pPr algn="ctr"/>
            <a:r>
              <a:rPr lang="en-US" sz="2000" dirty="0" err="1">
                <a:solidFill>
                  <a:schemeClr val="tx1"/>
                </a:solidFill>
                <a:latin typeface="Times New Roman" panose="02020603050405020304" pitchFamily="18" charset="0"/>
                <a:cs typeface="Times New Roman" panose="02020603050405020304" pitchFamily="18" charset="0"/>
              </a:rPr>
              <a:t>Thammasat</a:t>
            </a:r>
            <a:r>
              <a:rPr lang="en-US" sz="2000" dirty="0">
                <a:solidFill>
                  <a:schemeClr val="tx1"/>
                </a:solidFill>
                <a:latin typeface="Times New Roman" panose="02020603050405020304" pitchFamily="18" charset="0"/>
                <a:cs typeface="Times New Roman" panose="02020603050405020304" pitchFamily="18" charset="0"/>
              </a:rPr>
              <a:t> University</a:t>
            </a:r>
          </a:p>
          <a:p>
            <a:pPr algn="ctr"/>
            <a:endParaRPr lang="th-TH" dirty="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7379510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344168" y="-185876"/>
            <a:ext cx="7498080" cy="1143000"/>
          </a:xfrm>
        </p:spPr>
        <p:txBody>
          <a:bodyPr/>
          <a:lstStyle/>
          <a:p>
            <a:pPr algn="ctr" fontAlgn="auto">
              <a:spcAft>
                <a:spcPts val="0"/>
              </a:spcAft>
              <a:defRPr/>
            </a:pPr>
            <a:r>
              <a:rPr lang="en-US" dirty="0">
                <a:latin typeface="Garamond" pitchFamily="18" charset="0"/>
              </a:rPr>
              <a:t>Introduction</a:t>
            </a:r>
            <a:endParaRPr lang="en-US" dirty="0">
              <a:solidFill>
                <a:schemeClr val="tx2">
                  <a:satMod val="130000"/>
                </a:schemeClr>
              </a:solidFill>
              <a:latin typeface="Garamond" pitchFamily="18" charset="0"/>
            </a:endParaRPr>
          </a:p>
        </p:txBody>
      </p:sp>
      <p:sp>
        <p:nvSpPr>
          <p:cNvPr id="291843" name="Rectangle 3"/>
          <p:cNvSpPr>
            <a:spLocks noGrp="1" noChangeArrowheads="1"/>
          </p:cNvSpPr>
          <p:nvPr>
            <p:ph idx="1"/>
          </p:nvPr>
        </p:nvSpPr>
        <p:spPr>
          <a:xfrm>
            <a:off x="1348040" y="957124"/>
            <a:ext cx="7498080" cy="4800600"/>
          </a:xfrm>
        </p:spPr>
        <p:txBody>
          <a:bodyPr>
            <a:noAutofit/>
          </a:bodyPr>
          <a:lstStyle/>
          <a:p>
            <a:pPr>
              <a:defRPr/>
            </a:pPr>
            <a:r>
              <a:rPr lang="en-US" sz="2400" b="1" i="1" dirty="0">
                <a:latin typeface="Cordia New" panose="020B0304020202020204" pitchFamily="34" charset="-34"/>
                <a:cs typeface="Cordia New" panose="020B0304020202020204" pitchFamily="34" charset="-34"/>
              </a:rPr>
              <a:t>Tax incidence</a:t>
            </a:r>
            <a:r>
              <a:rPr lang="en-US" sz="2400" dirty="0">
                <a:latin typeface="Cordia New" panose="020B0304020202020204" pitchFamily="34" charset="-34"/>
                <a:cs typeface="Cordia New" panose="020B0304020202020204" pitchFamily="34" charset="-34"/>
              </a:rPr>
              <a:t> is the analysis of the effect of a particular tax on the distribution of economic welfare. Tax incidence is said to "fall" upon the group that ultimately bears the burden of, or ultimately has to pay, the tax. The key concept is that the tax incidence or tax burden does not depend on where the revenue is collected, but on the price elasticity of demand and price elasticity of supply.</a:t>
            </a:r>
          </a:p>
          <a:p>
            <a:pPr>
              <a:defRPr/>
            </a:pPr>
            <a:r>
              <a:rPr lang="en-US" sz="2400" dirty="0">
                <a:latin typeface="Cordia New" panose="020B0304020202020204" pitchFamily="34" charset="-34"/>
                <a:cs typeface="Cordia New" panose="020B0304020202020204" pitchFamily="34" charset="-34"/>
              </a:rPr>
              <a:t>Who bear the real tax burden? </a:t>
            </a:r>
          </a:p>
          <a:p>
            <a:pPr marL="82296" indent="0">
              <a:buNone/>
              <a:defRPr/>
            </a:pPr>
            <a:r>
              <a:rPr lang="en-US" sz="2400" dirty="0">
                <a:latin typeface="Cordia New" panose="020B0304020202020204" pitchFamily="34" charset="-34"/>
                <a:cs typeface="Cordia New" panose="020B0304020202020204" pitchFamily="34" charset="-34"/>
              </a:rPr>
              <a:t>	Producers</a:t>
            </a:r>
          </a:p>
          <a:p>
            <a:pPr marL="82296" indent="0">
              <a:buNone/>
              <a:defRPr/>
            </a:pPr>
            <a:r>
              <a:rPr lang="en-US" sz="2400" dirty="0">
                <a:latin typeface="Cordia New" panose="020B0304020202020204" pitchFamily="34" charset="-34"/>
                <a:cs typeface="Cordia New" panose="020B0304020202020204" pitchFamily="34" charset="-34"/>
              </a:rPr>
              <a:t>	Consumers ….</a:t>
            </a:r>
          </a:p>
          <a:p>
            <a:pPr marL="640080" lvl="1" indent="-237744" fontAlgn="auto">
              <a:spcAft>
                <a:spcPts val="0"/>
              </a:spcAft>
              <a:buFont typeface="Verdana"/>
              <a:buChar char="◦"/>
              <a:defRPr/>
            </a:pPr>
            <a:r>
              <a:rPr lang="en-US" sz="2400" dirty="0">
                <a:latin typeface="Cordia New" panose="020B0304020202020204" pitchFamily="34" charset="-34"/>
                <a:cs typeface="Cordia New" panose="020B0304020202020204" pitchFamily="34" charset="-34"/>
              </a:rPr>
              <a:t>The person who pay taxes may not be the statutory tax payers.  Producers can shift the tax burden to consumers or owners of the factors of production.</a:t>
            </a:r>
            <a:endParaRPr lang="th-TH" sz="2400" dirty="0">
              <a:latin typeface="Cordia New" panose="020B0304020202020204" pitchFamily="34" charset="-34"/>
              <a:cs typeface="Cordia New" panose="020B0304020202020204" pitchFamily="34" charset="-34"/>
            </a:endParaRPr>
          </a:p>
          <a:p>
            <a:pPr marL="640080" lvl="1" indent="-237744" fontAlgn="auto">
              <a:spcAft>
                <a:spcPts val="0"/>
              </a:spcAft>
              <a:buFont typeface="Verdana"/>
              <a:buChar char="◦"/>
              <a:defRPr/>
            </a:pPr>
            <a:r>
              <a:rPr lang="en-US" sz="2400" dirty="0">
                <a:latin typeface="Cordia New" panose="020B0304020202020204" pitchFamily="34" charset="-34"/>
                <a:cs typeface="Cordia New" panose="020B0304020202020204" pitchFamily="34" charset="-34"/>
              </a:rPr>
              <a:t>Thus, the real tax burden study will consider the reasons and conditions which allow for tax burden shifting.  What are the conditions for tax burden shift?  How much these conditions can affect on tax burden shifting?</a:t>
            </a:r>
          </a:p>
        </p:txBody>
      </p:sp>
      <p:sp>
        <p:nvSpPr>
          <p:cNvPr id="4" name="Slide Number Placeholder 3"/>
          <p:cNvSpPr>
            <a:spLocks noGrp="1"/>
          </p:cNvSpPr>
          <p:nvPr>
            <p:ph type="sldNum" sz="quarter" idx="12"/>
          </p:nvPr>
        </p:nvSpPr>
        <p:spPr/>
        <p:txBody>
          <a:bodyPr/>
          <a:lstStyle/>
          <a:p>
            <a:pPr>
              <a:defRPr/>
            </a:pPr>
            <a:fld id="{327CEFCC-6661-4195-B993-DCD97624E9D7}" type="slidenum">
              <a:rPr lang="en-US" smtClean="0"/>
              <a:pPr>
                <a:defRPr/>
              </a:pPr>
              <a:t>2</a:t>
            </a:fld>
            <a:endParaRPr lang="en-US"/>
          </a:p>
        </p:txBody>
      </p:sp>
      <p:sp>
        <p:nvSpPr>
          <p:cNvPr id="5" name="Footer Placeholder 4"/>
          <p:cNvSpPr>
            <a:spLocks noGrp="1"/>
          </p:cNvSpPr>
          <p:nvPr>
            <p:ph type="ftr" sz="quarter" idx="11"/>
          </p:nvPr>
        </p:nvSpPr>
        <p:spPr/>
        <p:txBody>
          <a:bodyPr/>
          <a:lstStyle/>
          <a:p>
            <a:r>
              <a:rPr lang="en-US"/>
              <a:t>EE442 2/16 Economics of Public Revenue                                       Assist.Prof.Dr.Duangmanee Laovakul</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91843">
                                            <p:txEl>
                                              <p:pRg st="0" end="0"/>
                                            </p:txEl>
                                          </p:spTgt>
                                        </p:tgtEl>
                                        <p:attrNameLst>
                                          <p:attrName>style.visibility</p:attrName>
                                        </p:attrNameLst>
                                      </p:cBhvr>
                                      <p:to>
                                        <p:strVal val="visible"/>
                                      </p:to>
                                    </p:set>
                                    <p:anim calcmode="lin" valueType="num">
                                      <p:cBhvr additive="base">
                                        <p:cTn id="7" dur="500" fill="hold"/>
                                        <p:tgtEl>
                                          <p:spTgt spid="29184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9184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91843">
                                            <p:txEl>
                                              <p:pRg st="1" end="1"/>
                                            </p:txEl>
                                          </p:spTgt>
                                        </p:tgtEl>
                                        <p:attrNameLst>
                                          <p:attrName>style.visibility</p:attrName>
                                        </p:attrNameLst>
                                      </p:cBhvr>
                                      <p:to>
                                        <p:strVal val="visible"/>
                                      </p:to>
                                    </p:set>
                                    <p:anim calcmode="lin" valueType="num">
                                      <p:cBhvr additive="base">
                                        <p:cTn id="13" dur="500" fill="hold"/>
                                        <p:tgtEl>
                                          <p:spTgt spid="29184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9184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291843">
                                            <p:txEl>
                                              <p:pRg st="2" end="2"/>
                                            </p:txEl>
                                          </p:spTgt>
                                        </p:tgtEl>
                                        <p:attrNameLst>
                                          <p:attrName>style.visibility</p:attrName>
                                        </p:attrNameLst>
                                      </p:cBhvr>
                                      <p:to>
                                        <p:strVal val="visible"/>
                                      </p:to>
                                    </p:set>
                                    <p:anim calcmode="lin" valueType="num">
                                      <p:cBhvr additive="base">
                                        <p:cTn id="19" dur="500" fill="hold"/>
                                        <p:tgtEl>
                                          <p:spTgt spid="29184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29184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291843">
                                            <p:txEl>
                                              <p:pRg st="3" end="3"/>
                                            </p:txEl>
                                          </p:spTgt>
                                        </p:tgtEl>
                                        <p:attrNameLst>
                                          <p:attrName>style.visibility</p:attrName>
                                        </p:attrNameLst>
                                      </p:cBhvr>
                                      <p:to>
                                        <p:strVal val="visible"/>
                                      </p:to>
                                    </p:set>
                                    <p:anim calcmode="lin" valueType="num">
                                      <p:cBhvr additive="base">
                                        <p:cTn id="25" dur="500" fill="hold"/>
                                        <p:tgtEl>
                                          <p:spTgt spid="291843">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29184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291843">
                                            <p:txEl>
                                              <p:pRg st="4" end="4"/>
                                            </p:txEl>
                                          </p:spTgt>
                                        </p:tgtEl>
                                        <p:attrNameLst>
                                          <p:attrName>style.visibility</p:attrName>
                                        </p:attrNameLst>
                                      </p:cBhvr>
                                      <p:to>
                                        <p:strVal val="visible"/>
                                      </p:to>
                                    </p:set>
                                    <p:anim calcmode="lin" valueType="num">
                                      <p:cBhvr additive="base">
                                        <p:cTn id="31" dur="500" fill="hold"/>
                                        <p:tgtEl>
                                          <p:spTgt spid="291843">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29184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291843">
                                            <p:txEl>
                                              <p:pRg st="5" end="5"/>
                                            </p:txEl>
                                          </p:spTgt>
                                        </p:tgtEl>
                                        <p:attrNameLst>
                                          <p:attrName>style.visibility</p:attrName>
                                        </p:attrNameLst>
                                      </p:cBhvr>
                                      <p:to>
                                        <p:strVal val="visible"/>
                                      </p:to>
                                    </p:set>
                                    <p:anim calcmode="lin" valueType="num">
                                      <p:cBhvr additive="base">
                                        <p:cTn id="37" dur="500" fill="hold"/>
                                        <p:tgtEl>
                                          <p:spTgt spid="291843">
                                            <p:txEl>
                                              <p:pRg st="5" end="5"/>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291843">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184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algn="ctr" fontAlgn="auto">
              <a:spcAft>
                <a:spcPts val="0"/>
              </a:spcAft>
              <a:defRPr/>
            </a:pPr>
            <a:r>
              <a:rPr lang="en-US" dirty="0">
                <a:latin typeface="Garamond" pitchFamily="18" charset="0"/>
              </a:rPr>
              <a:t>Introduction</a:t>
            </a:r>
            <a:endParaRPr lang="en-US" dirty="0">
              <a:solidFill>
                <a:schemeClr val="tx2">
                  <a:satMod val="130000"/>
                </a:schemeClr>
              </a:solidFill>
              <a:latin typeface="Garamond" pitchFamily="18" charset="0"/>
            </a:endParaRPr>
          </a:p>
        </p:txBody>
      </p:sp>
      <p:sp>
        <p:nvSpPr>
          <p:cNvPr id="293891" name="Rectangle 3"/>
          <p:cNvSpPr>
            <a:spLocks noGrp="1" noChangeArrowheads="1"/>
          </p:cNvSpPr>
          <p:nvPr>
            <p:ph idx="1"/>
          </p:nvPr>
        </p:nvSpPr>
        <p:spPr/>
        <p:txBody>
          <a:bodyPr/>
          <a:lstStyle/>
          <a:p>
            <a:r>
              <a:rPr lang="en-US" dirty="0">
                <a:latin typeface="Garamond" pitchFamily="18" charset="0"/>
              </a:rPr>
              <a:t>In the case of Thailand which has high proportion of indirect taxes, especially VAT, which the real tax incidence may not fall on the tax payers.</a:t>
            </a:r>
          </a:p>
        </p:txBody>
      </p:sp>
      <p:sp>
        <p:nvSpPr>
          <p:cNvPr id="4" name="Slide Number Placeholder 3"/>
          <p:cNvSpPr>
            <a:spLocks noGrp="1"/>
          </p:cNvSpPr>
          <p:nvPr>
            <p:ph type="sldNum" sz="quarter" idx="12"/>
          </p:nvPr>
        </p:nvSpPr>
        <p:spPr/>
        <p:txBody>
          <a:bodyPr/>
          <a:lstStyle/>
          <a:p>
            <a:pPr>
              <a:defRPr/>
            </a:pPr>
            <a:fld id="{327CEFCC-6661-4195-B993-DCD97624E9D7}" type="slidenum">
              <a:rPr lang="en-US" smtClean="0"/>
              <a:pPr>
                <a:defRPr/>
              </a:pPr>
              <a:t>3</a:t>
            </a:fld>
            <a:endParaRPr lang="en-US"/>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93891">
                                            <p:txEl>
                                              <p:pRg st="0" end="0"/>
                                            </p:txEl>
                                          </p:spTgt>
                                        </p:tgtEl>
                                        <p:attrNameLst>
                                          <p:attrName>style.visibility</p:attrName>
                                        </p:attrNameLst>
                                      </p:cBhvr>
                                      <p:to>
                                        <p:strVal val="visible"/>
                                      </p:to>
                                    </p:set>
                                    <p:anim calcmode="lin" valueType="num">
                                      <p:cBhvr additive="base">
                                        <p:cTn id="7" dur="500" fill="hold"/>
                                        <p:tgtEl>
                                          <p:spTgt spid="293891">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9389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3891"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algn="ctr" fontAlgn="auto">
              <a:spcAft>
                <a:spcPts val="0"/>
              </a:spcAft>
              <a:defRPr/>
            </a:pPr>
            <a:r>
              <a:rPr lang="en-US" dirty="0">
                <a:latin typeface="Garamond" pitchFamily="18" charset="0"/>
              </a:rPr>
              <a:t>Introduction</a:t>
            </a:r>
            <a:endParaRPr lang="en-US" dirty="0">
              <a:solidFill>
                <a:schemeClr val="tx2">
                  <a:satMod val="130000"/>
                </a:schemeClr>
              </a:solidFill>
              <a:latin typeface="Garamond" pitchFamily="18" charset="0"/>
            </a:endParaRPr>
          </a:p>
        </p:txBody>
      </p:sp>
      <p:sp>
        <p:nvSpPr>
          <p:cNvPr id="294915" name="Rectangle 3"/>
          <p:cNvSpPr>
            <a:spLocks noGrp="1" noChangeArrowheads="1"/>
          </p:cNvSpPr>
          <p:nvPr>
            <p:ph idx="1"/>
          </p:nvPr>
        </p:nvSpPr>
        <p:spPr/>
        <p:txBody>
          <a:bodyPr/>
          <a:lstStyle/>
          <a:p>
            <a:r>
              <a:rPr lang="en-US" dirty="0">
                <a:latin typeface="Cordia New" panose="020B0304020202020204" pitchFamily="34" charset="-34"/>
                <a:cs typeface="Cordia New" panose="020B0304020202020204" pitchFamily="34" charset="-34"/>
              </a:rPr>
              <a:t>We will study about “the fairness of taxation”.</a:t>
            </a:r>
          </a:p>
          <a:p>
            <a:pPr lvl="1"/>
            <a:r>
              <a:rPr lang="en-US" dirty="0">
                <a:latin typeface="Cordia New" panose="020B0304020202020204" pitchFamily="34" charset="-34"/>
                <a:cs typeface="Cordia New" panose="020B0304020202020204" pitchFamily="34" charset="-34"/>
              </a:rPr>
              <a:t>Partial equilibrium tax incidence: three rules of tax incidence</a:t>
            </a:r>
          </a:p>
          <a:p>
            <a:pPr lvl="1"/>
            <a:r>
              <a:rPr lang="en-US" dirty="0">
                <a:latin typeface="Cordia New" panose="020B0304020202020204" pitchFamily="34" charset="-34"/>
                <a:cs typeface="Cordia New" panose="020B0304020202020204" pitchFamily="34" charset="-34"/>
              </a:rPr>
              <a:t>General equilibrium tax incidence</a:t>
            </a:r>
          </a:p>
        </p:txBody>
      </p:sp>
      <p:sp>
        <p:nvSpPr>
          <p:cNvPr id="4" name="Slide Number Placeholder 3"/>
          <p:cNvSpPr>
            <a:spLocks noGrp="1"/>
          </p:cNvSpPr>
          <p:nvPr>
            <p:ph type="sldNum" sz="quarter" idx="12"/>
          </p:nvPr>
        </p:nvSpPr>
        <p:spPr/>
        <p:txBody>
          <a:bodyPr/>
          <a:lstStyle/>
          <a:p>
            <a:pPr>
              <a:defRPr/>
            </a:pPr>
            <a:fld id="{327CEFCC-6661-4195-B993-DCD97624E9D7}" type="slidenum">
              <a:rPr lang="en-US" smtClean="0"/>
              <a:pPr>
                <a:defRPr/>
              </a:pPr>
              <a:t>4</a:t>
            </a:fld>
            <a:endParaRPr lang="en-US"/>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94915">
                                            <p:txEl>
                                              <p:pRg st="0" end="0"/>
                                            </p:txEl>
                                          </p:spTgt>
                                        </p:tgtEl>
                                        <p:attrNameLst>
                                          <p:attrName>style.visibility</p:attrName>
                                        </p:attrNameLst>
                                      </p:cBhvr>
                                      <p:to>
                                        <p:strVal val="visible"/>
                                      </p:to>
                                    </p:set>
                                    <p:anim calcmode="lin" valueType="num">
                                      <p:cBhvr additive="base">
                                        <p:cTn id="7" dur="500" fill="hold"/>
                                        <p:tgtEl>
                                          <p:spTgt spid="29491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9491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94915">
                                            <p:txEl>
                                              <p:pRg st="1" end="1"/>
                                            </p:txEl>
                                          </p:spTgt>
                                        </p:tgtEl>
                                        <p:attrNameLst>
                                          <p:attrName>style.visibility</p:attrName>
                                        </p:attrNameLst>
                                      </p:cBhvr>
                                      <p:to>
                                        <p:strVal val="visible"/>
                                      </p:to>
                                    </p:set>
                                    <p:anim calcmode="lin" valueType="num">
                                      <p:cBhvr additive="base">
                                        <p:cTn id="13" dur="500" fill="hold"/>
                                        <p:tgtEl>
                                          <p:spTgt spid="294915">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9491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294915">
                                            <p:txEl>
                                              <p:pRg st="2" end="2"/>
                                            </p:txEl>
                                          </p:spTgt>
                                        </p:tgtEl>
                                        <p:attrNameLst>
                                          <p:attrName>style.visibility</p:attrName>
                                        </p:attrNameLst>
                                      </p:cBhvr>
                                      <p:to>
                                        <p:strVal val="visible"/>
                                      </p:to>
                                    </p:set>
                                    <p:anim calcmode="lin" valueType="num">
                                      <p:cBhvr additive="base">
                                        <p:cTn id="19" dur="500" fill="hold"/>
                                        <p:tgtEl>
                                          <p:spTgt spid="294915">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294915">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algn="ctr" fontAlgn="auto">
              <a:spcAft>
                <a:spcPts val="0"/>
              </a:spcAft>
              <a:defRPr/>
            </a:pPr>
            <a:r>
              <a:rPr lang="en-US" sz="3800" dirty="0">
                <a:solidFill>
                  <a:schemeClr val="tx2">
                    <a:satMod val="130000"/>
                  </a:schemeClr>
                </a:solidFill>
                <a:latin typeface="Cordia New" panose="020B0304020202020204" pitchFamily="34" charset="-34"/>
                <a:cs typeface="Cordia New" panose="020B0304020202020204" pitchFamily="34" charset="-34"/>
              </a:rPr>
              <a:t>3 Rules of tax incidence</a:t>
            </a:r>
          </a:p>
        </p:txBody>
      </p:sp>
      <p:sp>
        <p:nvSpPr>
          <p:cNvPr id="295939" name="Rectangle 3"/>
          <p:cNvSpPr>
            <a:spLocks noGrp="1" noChangeArrowheads="1"/>
          </p:cNvSpPr>
          <p:nvPr>
            <p:ph idx="1"/>
          </p:nvPr>
        </p:nvSpPr>
        <p:spPr>
          <a:xfrm>
            <a:off x="914400" y="1447800"/>
            <a:ext cx="8020050" cy="4800600"/>
          </a:xfrm>
        </p:spPr>
        <p:txBody>
          <a:bodyPr/>
          <a:lstStyle/>
          <a:p>
            <a:pPr lvl="1"/>
            <a:r>
              <a:rPr lang="en-US" sz="3200" dirty="0">
                <a:latin typeface="Cordia New" panose="020B0304020202020204" pitchFamily="34" charset="-34"/>
                <a:cs typeface="Cordia New" panose="020B0304020202020204" pitchFamily="34" charset="-34"/>
              </a:rPr>
              <a:t>The statutory tax payer may not be the same as the person who bear the real tax burden.</a:t>
            </a:r>
          </a:p>
          <a:p>
            <a:pPr lvl="1"/>
            <a:r>
              <a:rPr lang="en-US" sz="3200" dirty="0">
                <a:latin typeface="Cordia New" panose="020B0304020202020204" pitchFamily="34" charset="-34"/>
                <a:cs typeface="Cordia New" panose="020B0304020202020204" pitchFamily="34" charset="-34"/>
              </a:rPr>
              <a:t>The tax incidence or tax burden does not depend on market (where the revenue is collected).</a:t>
            </a:r>
          </a:p>
          <a:p>
            <a:pPr lvl="1"/>
            <a:r>
              <a:rPr lang="en-US" sz="3200" dirty="0">
                <a:latin typeface="Cordia New" panose="020B0304020202020204" pitchFamily="34" charset="-34"/>
                <a:cs typeface="Cordia New" panose="020B0304020202020204" pitchFamily="34" charset="-34"/>
              </a:rPr>
              <a:t>The tax burden will depend on the price elasticity of demand and supply.</a:t>
            </a:r>
          </a:p>
        </p:txBody>
      </p:sp>
      <p:sp>
        <p:nvSpPr>
          <p:cNvPr id="4" name="Slide Number Placeholder 3"/>
          <p:cNvSpPr>
            <a:spLocks noGrp="1"/>
          </p:cNvSpPr>
          <p:nvPr>
            <p:ph type="sldNum" sz="quarter" idx="12"/>
          </p:nvPr>
        </p:nvSpPr>
        <p:spPr/>
        <p:txBody>
          <a:bodyPr/>
          <a:lstStyle/>
          <a:p>
            <a:pPr>
              <a:defRPr/>
            </a:pPr>
            <a:fld id="{327CEFCC-6661-4195-B993-DCD97624E9D7}" type="slidenum">
              <a:rPr lang="en-US" smtClean="0"/>
              <a:pPr>
                <a:defRPr/>
              </a:pPr>
              <a:t>5</a:t>
            </a:fld>
            <a:endParaRPr lang="en-US"/>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95939">
                                            <p:txEl>
                                              <p:pRg st="0" end="0"/>
                                            </p:txEl>
                                          </p:spTgt>
                                        </p:tgtEl>
                                        <p:attrNameLst>
                                          <p:attrName>style.visibility</p:attrName>
                                        </p:attrNameLst>
                                      </p:cBhvr>
                                      <p:to>
                                        <p:strVal val="visible"/>
                                      </p:to>
                                    </p:set>
                                    <p:anim calcmode="lin" valueType="num">
                                      <p:cBhvr additive="base">
                                        <p:cTn id="7" dur="500" fill="hold"/>
                                        <p:tgtEl>
                                          <p:spTgt spid="29593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9593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95939">
                                            <p:txEl>
                                              <p:pRg st="1" end="1"/>
                                            </p:txEl>
                                          </p:spTgt>
                                        </p:tgtEl>
                                        <p:attrNameLst>
                                          <p:attrName>style.visibility</p:attrName>
                                        </p:attrNameLst>
                                      </p:cBhvr>
                                      <p:to>
                                        <p:strVal val="visible"/>
                                      </p:to>
                                    </p:set>
                                    <p:anim calcmode="lin" valueType="num">
                                      <p:cBhvr additive="base">
                                        <p:cTn id="13" dur="500" fill="hold"/>
                                        <p:tgtEl>
                                          <p:spTgt spid="295939">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9593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295939">
                                            <p:txEl>
                                              <p:pRg st="2" end="2"/>
                                            </p:txEl>
                                          </p:spTgt>
                                        </p:tgtEl>
                                        <p:attrNameLst>
                                          <p:attrName>style.visibility</p:attrName>
                                        </p:attrNameLst>
                                      </p:cBhvr>
                                      <p:to>
                                        <p:strVal val="visible"/>
                                      </p:to>
                                    </p:set>
                                    <p:anim calcmode="lin" valueType="num">
                                      <p:cBhvr additive="base">
                                        <p:cTn id="19" dur="500" fill="hold"/>
                                        <p:tgtEl>
                                          <p:spTgt spid="295939">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295939">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5939"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bwMode="auto">
          <a:xfrm>
            <a:off x="1088571" y="0"/>
            <a:ext cx="8076464" cy="1143000"/>
          </a:xfrm>
        </p:spPr>
        <p:txBody>
          <a:bodyPr vert="horz" wrap="square" lIns="91440" tIns="45720" rIns="91440" bIns="45720" numCol="1" anchorCtr="0" compatLnSpc="1">
            <a:prstTxWarp prst="textNoShape">
              <a:avLst/>
            </a:prstTxWarp>
            <a:normAutofit/>
          </a:bodyPr>
          <a:lstStyle/>
          <a:p>
            <a:pPr marL="342900" indent="-342900"/>
            <a:r>
              <a:rPr lang="en-US" sz="3200" dirty="0">
                <a:solidFill>
                  <a:srgbClr val="000000"/>
                </a:solidFill>
                <a:effectLst>
                  <a:outerShdw blurRad="38100" dist="38100" dir="2700000" algn="tl">
                    <a:srgbClr val="000000">
                      <a:alpha val="43137"/>
                    </a:srgbClr>
                  </a:outerShdw>
                </a:effectLst>
                <a:latin typeface="Cordia New" panose="020B0304020202020204" pitchFamily="34" charset="-34"/>
                <a:cs typeface="Cordia New" panose="020B0304020202020204" pitchFamily="34" charset="-34"/>
              </a:rPr>
              <a:t>Tax bills do not show the real person who bears tax burden.</a:t>
            </a:r>
          </a:p>
        </p:txBody>
      </p:sp>
      <p:sp>
        <p:nvSpPr>
          <p:cNvPr id="296963" name="Rectangle 3"/>
          <p:cNvSpPr>
            <a:spLocks noGrp="1" noChangeArrowheads="1"/>
          </p:cNvSpPr>
          <p:nvPr>
            <p:ph idx="1"/>
          </p:nvPr>
        </p:nvSpPr>
        <p:spPr>
          <a:xfrm>
            <a:off x="1088571" y="908720"/>
            <a:ext cx="7497763" cy="4800600"/>
          </a:xfrm>
        </p:spPr>
        <p:txBody>
          <a:bodyPr>
            <a:noAutofit/>
          </a:bodyPr>
          <a:lstStyle/>
          <a:p>
            <a:r>
              <a:rPr lang="en-US" sz="2400" b="1" i="1" dirty="0">
                <a:latin typeface="Cordia New" panose="020B0304020202020204" pitchFamily="34" charset="-34"/>
                <a:cs typeface="Cordia New" panose="020B0304020202020204" pitchFamily="34" charset="-34"/>
              </a:rPr>
              <a:t>Statutory incidence</a:t>
            </a:r>
            <a:r>
              <a:rPr lang="en-US" sz="2400" dirty="0">
                <a:latin typeface="Cordia New" panose="020B0304020202020204" pitchFamily="34" charset="-34"/>
                <a:cs typeface="Cordia New" panose="020B0304020202020204" pitchFamily="34" charset="-34"/>
              </a:rPr>
              <a:t> refers to the individual or group of individuals who are responsible for physically remitting a particular tax to the government. </a:t>
            </a:r>
          </a:p>
          <a:p>
            <a:r>
              <a:rPr lang="en-US" sz="2400" b="1" i="1" dirty="0">
                <a:latin typeface="Cordia New" panose="020B0304020202020204" pitchFamily="34" charset="-34"/>
                <a:cs typeface="Cordia New" panose="020B0304020202020204" pitchFamily="34" charset="-34"/>
              </a:rPr>
              <a:t>Economic incidence</a:t>
            </a:r>
            <a:r>
              <a:rPr lang="en-US" sz="2400" dirty="0">
                <a:latin typeface="Cordia New" panose="020B0304020202020204" pitchFamily="34" charset="-34"/>
                <a:cs typeface="Cordia New" panose="020B0304020202020204" pitchFamily="34" charset="-34"/>
              </a:rPr>
              <a:t> refers to the individual or group of individuals who ultimately bear the actual cost of the tax. </a:t>
            </a:r>
          </a:p>
          <a:p>
            <a:r>
              <a:rPr lang="en-US" altLang="en-US" sz="2400" u="sng" dirty="0">
                <a:latin typeface="Cordia New" panose="020B0304020202020204" pitchFamily="34" charset="-34"/>
                <a:cs typeface="Cordia New" panose="020B0304020202020204" pitchFamily="34" charset="-34"/>
              </a:rPr>
              <a:t>Example</a:t>
            </a:r>
            <a:r>
              <a:rPr lang="en-US" altLang="en-US" sz="2400" dirty="0">
                <a:latin typeface="Cordia New" panose="020B0304020202020204" pitchFamily="34" charset="-34"/>
                <a:cs typeface="Cordia New" panose="020B0304020202020204" pitchFamily="34" charset="-34"/>
              </a:rPr>
              <a:t>:</a:t>
            </a:r>
          </a:p>
          <a:p>
            <a:pPr marL="82296" indent="0">
              <a:buNone/>
            </a:pPr>
            <a:r>
              <a:rPr lang="en-US" altLang="en-US" sz="2400" dirty="0">
                <a:latin typeface="Cordia New" panose="020B0304020202020204" pitchFamily="34" charset="-34"/>
                <a:cs typeface="Cordia New" panose="020B0304020202020204" pitchFamily="34" charset="-34"/>
              </a:rPr>
              <a:t>	With no taxes, the price of gasoline is 30 baht per litter.</a:t>
            </a:r>
          </a:p>
          <a:p>
            <a:pPr marL="82296" indent="0">
              <a:buNone/>
            </a:pPr>
            <a:r>
              <a:rPr lang="en-US" altLang="en-US" sz="2400" dirty="0">
                <a:latin typeface="Cordia New" panose="020B0304020202020204" pitchFamily="34" charset="-34"/>
                <a:cs typeface="Cordia New" panose="020B0304020202020204" pitchFamily="34" charset="-34"/>
              </a:rPr>
              <a:t>	The government imposes 1 baht per litter tax on gasoline.</a:t>
            </a:r>
          </a:p>
          <a:p>
            <a:pPr marL="82296" indent="0">
              <a:buNone/>
            </a:pPr>
            <a:r>
              <a:rPr lang="en-US" altLang="en-US" sz="2400" dirty="0">
                <a:latin typeface="Cordia New" panose="020B0304020202020204" pitchFamily="34" charset="-34"/>
                <a:cs typeface="Cordia New" panose="020B0304020202020204" pitchFamily="34" charset="-34"/>
              </a:rPr>
              <a:t>	The tax is collected from the producer.</a:t>
            </a:r>
          </a:p>
          <a:p>
            <a:pPr marL="82296" indent="0">
              <a:buNone/>
            </a:pPr>
            <a:r>
              <a:rPr lang="en-US" altLang="en-US" sz="2400" dirty="0">
                <a:latin typeface="Cordia New" panose="020B0304020202020204" pitchFamily="34" charset="-34"/>
                <a:cs typeface="Cordia New" panose="020B0304020202020204" pitchFamily="34" charset="-34"/>
              </a:rPr>
              <a:t>	In response to the tax, the producer raises the price of gasoline to 31 baht per litter.</a:t>
            </a:r>
          </a:p>
          <a:p>
            <a:r>
              <a:rPr lang="en-US" altLang="en-US" sz="2400" i="1" dirty="0">
                <a:solidFill>
                  <a:srgbClr val="FF0000"/>
                </a:solidFill>
                <a:latin typeface="Cordia New" panose="020B0304020202020204" pitchFamily="34" charset="-34"/>
                <a:cs typeface="Cordia New" panose="020B0304020202020204" pitchFamily="34" charset="-34"/>
                <a:sym typeface="Wingdings" panose="05000000000000000000" pitchFamily="2" charset="2"/>
              </a:rPr>
              <a:t>Who bears the statutory and economic burdens of the tax?</a:t>
            </a:r>
          </a:p>
          <a:p>
            <a:endParaRPr lang="en-US" altLang="en-US" sz="1400" dirty="0">
              <a:latin typeface="Cordia New" panose="020B0304020202020204" pitchFamily="34" charset="-34"/>
              <a:cs typeface="Cordia New" panose="020B0304020202020204" pitchFamily="34" charset="-34"/>
              <a:sym typeface="Wingdings" panose="05000000000000000000" pitchFamily="2" charset="2"/>
            </a:endParaRPr>
          </a:p>
          <a:p>
            <a:pPr marL="82296" indent="0">
              <a:buNone/>
            </a:pPr>
            <a:r>
              <a:rPr lang="en-US" altLang="en-US" sz="2400" dirty="0">
                <a:solidFill>
                  <a:srgbClr val="009900"/>
                </a:solidFill>
                <a:latin typeface="Cordia New" panose="020B0304020202020204" pitchFamily="34" charset="-34"/>
                <a:cs typeface="Cordia New" panose="020B0304020202020204" pitchFamily="34" charset="-34"/>
                <a:sym typeface="Wingdings" panose="05000000000000000000" pitchFamily="2" charset="2"/>
              </a:rPr>
              <a:t> </a:t>
            </a:r>
            <a:r>
              <a:rPr lang="en-US" altLang="en-US" sz="2400" u="sng" dirty="0">
                <a:solidFill>
                  <a:srgbClr val="009900"/>
                </a:solidFill>
                <a:latin typeface="Cordia New" panose="020B0304020202020204" pitchFamily="34" charset="-34"/>
                <a:cs typeface="Cordia New" panose="020B0304020202020204" pitchFamily="34" charset="-34"/>
                <a:sym typeface="Wingdings" panose="05000000000000000000" pitchFamily="2" charset="2"/>
              </a:rPr>
              <a:t>Statutory burden</a:t>
            </a:r>
            <a:r>
              <a:rPr lang="en-US" altLang="en-US" sz="2400" dirty="0">
                <a:solidFill>
                  <a:srgbClr val="009900"/>
                </a:solidFill>
                <a:latin typeface="Cordia New" panose="020B0304020202020204" pitchFamily="34" charset="-34"/>
                <a:cs typeface="Cordia New" panose="020B0304020202020204" pitchFamily="34" charset="-34"/>
                <a:sym typeface="Wingdings" panose="05000000000000000000" pitchFamily="2" charset="2"/>
              </a:rPr>
              <a:t> is on the producer, but </a:t>
            </a:r>
            <a:r>
              <a:rPr lang="en-US" altLang="en-US" sz="2400" u="sng" dirty="0">
                <a:solidFill>
                  <a:srgbClr val="009900"/>
                </a:solidFill>
                <a:latin typeface="Cordia New" panose="020B0304020202020204" pitchFamily="34" charset="-34"/>
                <a:cs typeface="Cordia New" panose="020B0304020202020204" pitchFamily="34" charset="-34"/>
                <a:sym typeface="Wingdings" panose="05000000000000000000" pitchFamily="2" charset="2"/>
              </a:rPr>
              <a:t>economic burden</a:t>
            </a:r>
            <a:r>
              <a:rPr lang="en-US" altLang="en-US" sz="2400" dirty="0">
                <a:solidFill>
                  <a:srgbClr val="009900"/>
                </a:solidFill>
                <a:latin typeface="Cordia New" panose="020B0304020202020204" pitchFamily="34" charset="-34"/>
                <a:cs typeface="Cordia New" panose="020B0304020202020204" pitchFamily="34" charset="-34"/>
                <a:sym typeface="Wingdings" panose="05000000000000000000" pitchFamily="2" charset="2"/>
              </a:rPr>
              <a:t> is on the    consumer.</a:t>
            </a:r>
            <a:endParaRPr lang="en-US" altLang="en-US" sz="2400" dirty="0">
              <a:solidFill>
                <a:srgbClr val="009900"/>
              </a:solidFill>
              <a:latin typeface="Cordia New" panose="020B0304020202020204" pitchFamily="34" charset="-34"/>
              <a:cs typeface="Cordia New" panose="020B0304020202020204" pitchFamily="34" charset="-34"/>
            </a:endParaRPr>
          </a:p>
          <a:p>
            <a:endParaRPr lang="en-US" sz="2400" dirty="0">
              <a:latin typeface="Cordia New" panose="020B0304020202020204" pitchFamily="34" charset="-34"/>
              <a:cs typeface="Cordia New" panose="020B0304020202020204" pitchFamily="34" charset="-34"/>
            </a:endParaRPr>
          </a:p>
        </p:txBody>
      </p:sp>
      <p:sp>
        <p:nvSpPr>
          <p:cNvPr id="4" name="Slide Number Placeholder 3"/>
          <p:cNvSpPr>
            <a:spLocks noGrp="1"/>
          </p:cNvSpPr>
          <p:nvPr>
            <p:ph type="sldNum" sz="quarter" idx="12"/>
          </p:nvPr>
        </p:nvSpPr>
        <p:spPr/>
        <p:txBody>
          <a:bodyPr/>
          <a:lstStyle/>
          <a:p>
            <a:pPr>
              <a:defRPr/>
            </a:pPr>
            <a:fld id="{327CEFCC-6661-4195-B993-DCD97624E9D7}" type="slidenum">
              <a:rPr lang="en-US" smtClean="0"/>
              <a:pPr>
                <a:defRPr/>
              </a:pPr>
              <a:t>6</a:t>
            </a:fld>
            <a:endParaRPr lang="en-US"/>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96963">
                                            <p:txEl>
                                              <p:pRg st="0" end="0"/>
                                            </p:txEl>
                                          </p:spTgt>
                                        </p:tgtEl>
                                        <p:attrNameLst>
                                          <p:attrName>style.visibility</p:attrName>
                                        </p:attrNameLst>
                                      </p:cBhvr>
                                      <p:to>
                                        <p:strVal val="visible"/>
                                      </p:to>
                                    </p:set>
                                    <p:anim calcmode="lin" valueType="num">
                                      <p:cBhvr additive="base">
                                        <p:cTn id="7" dur="500" fill="hold"/>
                                        <p:tgtEl>
                                          <p:spTgt spid="29696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9696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96963">
                                            <p:txEl>
                                              <p:pRg st="1" end="1"/>
                                            </p:txEl>
                                          </p:spTgt>
                                        </p:tgtEl>
                                        <p:attrNameLst>
                                          <p:attrName>style.visibility</p:attrName>
                                        </p:attrNameLst>
                                      </p:cBhvr>
                                      <p:to>
                                        <p:strVal val="visible"/>
                                      </p:to>
                                    </p:set>
                                    <p:anim calcmode="lin" valueType="num">
                                      <p:cBhvr additive="base">
                                        <p:cTn id="13" dur="500" fill="hold"/>
                                        <p:tgtEl>
                                          <p:spTgt spid="29696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9696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296963">
                                            <p:txEl>
                                              <p:pRg st="2" end="2"/>
                                            </p:txEl>
                                          </p:spTgt>
                                        </p:tgtEl>
                                        <p:attrNameLst>
                                          <p:attrName>style.visibility</p:attrName>
                                        </p:attrNameLst>
                                      </p:cBhvr>
                                      <p:to>
                                        <p:strVal val="visible"/>
                                      </p:to>
                                    </p:set>
                                    <p:anim calcmode="lin" valueType="num">
                                      <p:cBhvr additive="base">
                                        <p:cTn id="19" dur="500" fill="hold"/>
                                        <p:tgtEl>
                                          <p:spTgt spid="29696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29696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296963">
                                            <p:txEl>
                                              <p:pRg st="3" end="3"/>
                                            </p:txEl>
                                          </p:spTgt>
                                        </p:tgtEl>
                                        <p:attrNameLst>
                                          <p:attrName>style.visibility</p:attrName>
                                        </p:attrNameLst>
                                      </p:cBhvr>
                                      <p:to>
                                        <p:strVal val="visible"/>
                                      </p:to>
                                    </p:set>
                                    <p:anim calcmode="lin" valueType="num">
                                      <p:cBhvr additive="base">
                                        <p:cTn id="25" dur="500" fill="hold"/>
                                        <p:tgtEl>
                                          <p:spTgt spid="296963">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29696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296963">
                                            <p:txEl>
                                              <p:pRg st="4" end="4"/>
                                            </p:txEl>
                                          </p:spTgt>
                                        </p:tgtEl>
                                        <p:attrNameLst>
                                          <p:attrName>style.visibility</p:attrName>
                                        </p:attrNameLst>
                                      </p:cBhvr>
                                      <p:to>
                                        <p:strVal val="visible"/>
                                      </p:to>
                                    </p:set>
                                    <p:anim calcmode="lin" valueType="num">
                                      <p:cBhvr additive="base">
                                        <p:cTn id="31" dur="500" fill="hold"/>
                                        <p:tgtEl>
                                          <p:spTgt spid="296963">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29696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296963">
                                            <p:txEl>
                                              <p:pRg st="5" end="5"/>
                                            </p:txEl>
                                          </p:spTgt>
                                        </p:tgtEl>
                                        <p:attrNameLst>
                                          <p:attrName>style.visibility</p:attrName>
                                        </p:attrNameLst>
                                      </p:cBhvr>
                                      <p:to>
                                        <p:strVal val="visible"/>
                                      </p:to>
                                    </p:set>
                                    <p:anim calcmode="lin" valueType="num">
                                      <p:cBhvr additive="base">
                                        <p:cTn id="37" dur="500" fill="hold"/>
                                        <p:tgtEl>
                                          <p:spTgt spid="296963">
                                            <p:txEl>
                                              <p:pRg st="5" end="5"/>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29696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296963">
                                            <p:txEl>
                                              <p:pRg st="6" end="6"/>
                                            </p:txEl>
                                          </p:spTgt>
                                        </p:tgtEl>
                                        <p:attrNameLst>
                                          <p:attrName>style.visibility</p:attrName>
                                        </p:attrNameLst>
                                      </p:cBhvr>
                                      <p:to>
                                        <p:strVal val="visible"/>
                                      </p:to>
                                    </p:set>
                                    <p:anim calcmode="lin" valueType="num">
                                      <p:cBhvr additive="base">
                                        <p:cTn id="43" dur="500" fill="hold"/>
                                        <p:tgtEl>
                                          <p:spTgt spid="296963">
                                            <p:txEl>
                                              <p:pRg st="6" end="6"/>
                                            </p:tx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29696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296963">
                                            <p:txEl>
                                              <p:pRg st="7" end="7"/>
                                            </p:txEl>
                                          </p:spTgt>
                                        </p:tgtEl>
                                        <p:attrNameLst>
                                          <p:attrName>style.visibility</p:attrName>
                                        </p:attrNameLst>
                                      </p:cBhvr>
                                      <p:to>
                                        <p:strVal val="visible"/>
                                      </p:to>
                                    </p:set>
                                    <p:anim calcmode="lin" valueType="num">
                                      <p:cBhvr additive="base">
                                        <p:cTn id="49" dur="500" fill="hold"/>
                                        <p:tgtEl>
                                          <p:spTgt spid="296963">
                                            <p:txEl>
                                              <p:pRg st="7" end="7"/>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296963">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296963">
                                            <p:txEl>
                                              <p:pRg st="9" end="9"/>
                                            </p:txEl>
                                          </p:spTgt>
                                        </p:tgtEl>
                                        <p:attrNameLst>
                                          <p:attrName>style.visibility</p:attrName>
                                        </p:attrNameLst>
                                      </p:cBhvr>
                                      <p:to>
                                        <p:strVal val="visible"/>
                                      </p:to>
                                    </p:set>
                                    <p:anim calcmode="lin" valueType="num">
                                      <p:cBhvr additive="base">
                                        <p:cTn id="55" dur="500" fill="hold"/>
                                        <p:tgtEl>
                                          <p:spTgt spid="296963">
                                            <p:txEl>
                                              <p:pRg st="9" end="9"/>
                                            </p:txEl>
                                          </p:spTgt>
                                        </p:tgtEl>
                                        <p:attrNameLst>
                                          <p:attrName>ppt_x</p:attrName>
                                        </p:attrNameLst>
                                      </p:cBhvr>
                                      <p:tavLst>
                                        <p:tav tm="0">
                                          <p:val>
                                            <p:strVal val="1+#ppt_w/2"/>
                                          </p:val>
                                        </p:tav>
                                        <p:tav tm="100000">
                                          <p:val>
                                            <p:strVal val="#ppt_x"/>
                                          </p:val>
                                        </p:tav>
                                      </p:tavLst>
                                    </p:anim>
                                    <p:anim calcmode="lin" valueType="num">
                                      <p:cBhvr additive="base">
                                        <p:cTn id="56" dur="500" fill="hold"/>
                                        <p:tgtEl>
                                          <p:spTgt spid="296963">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6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7" name="Rectangle 3"/>
          <p:cNvSpPr>
            <a:spLocks noGrp="1" noChangeArrowheads="1"/>
          </p:cNvSpPr>
          <p:nvPr>
            <p:ph idx="1"/>
          </p:nvPr>
        </p:nvSpPr>
        <p:spPr>
          <a:xfrm>
            <a:off x="1344168" y="980728"/>
            <a:ext cx="7498080" cy="4800600"/>
          </a:xfrm>
        </p:spPr>
        <p:txBody>
          <a:bodyPr>
            <a:normAutofit fontScale="92500" lnSpcReduction="20000"/>
          </a:bodyPr>
          <a:lstStyle/>
          <a:p>
            <a:pPr marL="365760" indent="-283464" fontAlgn="auto">
              <a:spcAft>
                <a:spcPts val="0"/>
              </a:spcAft>
              <a:buFont typeface="Wingdings 2"/>
              <a:buChar char=""/>
              <a:defRPr/>
            </a:pPr>
            <a:r>
              <a:rPr lang="en-US" dirty="0">
                <a:latin typeface="Cordia New" panose="020B0304020202020204" pitchFamily="34" charset="-34"/>
                <a:cs typeface="Cordia New" panose="020B0304020202020204" pitchFamily="34" charset="-34"/>
              </a:rPr>
              <a:t>When the government collects tax from producers and producers increase the price (in order to substitute the increasing in tax burden).  This is a process of producers’ tax burden shifting.</a:t>
            </a:r>
          </a:p>
          <a:p>
            <a:pPr marL="640080" lvl="1" indent="-237744" fontAlgn="auto">
              <a:spcAft>
                <a:spcPts val="0"/>
              </a:spcAft>
              <a:buFont typeface="Verdana"/>
              <a:buChar char="◦"/>
              <a:defRPr/>
            </a:pPr>
            <a:r>
              <a:rPr lang="en-US" dirty="0">
                <a:latin typeface="Cordia New" panose="020B0304020202020204" pitchFamily="34" charset="-34"/>
                <a:cs typeface="Cordia New" panose="020B0304020202020204" pitchFamily="34" charset="-34"/>
              </a:rPr>
              <a:t>Producers’ tax burden = (pre</a:t>
            </a:r>
            <a:r>
              <a:rPr lang="th-TH" dirty="0">
                <a:latin typeface="Cordia New" panose="020B0304020202020204" pitchFamily="34" charset="-34"/>
                <a:cs typeface="Cordia New" panose="020B0304020202020204" pitchFamily="34" charset="-34"/>
              </a:rPr>
              <a:t>-</a:t>
            </a:r>
            <a:r>
              <a:rPr lang="en-US" dirty="0">
                <a:latin typeface="Cordia New" panose="020B0304020202020204" pitchFamily="34" charset="-34"/>
                <a:cs typeface="Cordia New" panose="020B0304020202020204" pitchFamily="34" charset="-34"/>
              </a:rPr>
              <a:t>tax price – post</a:t>
            </a:r>
            <a:r>
              <a:rPr lang="th-TH" dirty="0">
                <a:latin typeface="Cordia New" panose="020B0304020202020204" pitchFamily="34" charset="-34"/>
                <a:cs typeface="Cordia New" panose="020B0304020202020204" pitchFamily="34" charset="-34"/>
              </a:rPr>
              <a:t>-</a:t>
            </a:r>
            <a:r>
              <a:rPr lang="en-US" dirty="0">
                <a:latin typeface="Cordia New" panose="020B0304020202020204" pitchFamily="34" charset="-34"/>
                <a:cs typeface="Cordia New" panose="020B0304020202020204" pitchFamily="34" charset="-34"/>
              </a:rPr>
              <a:t>tax price) + tax payments of producers</a:t>
            </a:r>
            <a:r>
              <a:rPr lang="th-TH" dirty="0">
                <a:latin typeface="Cordia New" panose="020B0304020202020204" pitchFamily="34" charset="-34"/>
                <a:cs typeface="Cordia New" panose="020B0304020202020204" pitchFamily="34" charset="-34"/>
              </a:rPr>
              <a:t> </a:t>
            </a:r>
            <a:endParaRPr lang="en-US" dirty="0">
              <a:latin typeface="Cordia New" panose="020B0304020202020204" pitchFamily="34" charset="-34"/>
              <a:cs typeface="Cordia New" panose="020B0304020202020204" pitchFamily="34" charset="-34"/>
            </a:endParaRPr>
          </a:p>
          <a:p>
            <a:pPr marL="365760" indent="-283464" fontAlgn="auto">
              <a:spcAft>
                <a:spcPts val="0"/>
              </a:spcAft>
              <a:buFont typeface="Wingdings 2"/>
              <a:buChar char=""/>
              <a:defRPr/>
            </a:pPr>
            <a:r>
              <a:rPr lang="en-US" dirty="0">
                <a:latin typeface="Cordia New" panose="020B0304020202020204" pitchFamily="34" charset="-34"/>
                <a:cs typeface="Cordia New" panose="020B0304020202020204" pitchFamily="34" charset="-34"/>
              </a:rPr>
              <a:t>When the government collects tax from consumers, the consumers will shift their tax burden by not accepting the new price so the price will be decreased.  Then the tax burden will shift back to the producers or sellers.</a:t>
            </a:r>
          </a:p>
          <a:p>
            <a:pPr marL="640080" lvl="1" indent="-237744" fontAlgn="auto">
              <a:spcAft>
                <a:spcPts val="0"/>
              </a:spcAft>
              <a:buFont typeface="Verdana"/>
              <a:buChar char="◦"/>
              <a:defRPr/>
            </a:pPr>
            <a:r>
              <a:rPr lang="en-US" dirty="0">
                <a:latin typeface="Cordia New" panose="020B0304020202020204" pitchFamily="34" charset="-34"/>
                <a:cs typeface="Cordia New" panose="020B0304020202020204" pitchFamily="34" charset="-34"/>
              </a:rPr>
              <a:t>Consumers’ tax burden</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(post</a:t>
            </a:r>
            <a:r>
              <a:rPr lang="th-TH" dirty="0">
                <a:latin typeface="Cordia New" panose="020B0304020202020204" pitchFamily="34" charset="-34"/>
                <a:cs typeface="Cordia New" panose="020B0304020202020204" pitchFamily="34" charset="-34"/>
              </a:rPr>
              <a:t>-</a:t>
            </a:r>
            <a:r>
              <a:rPr lang="en-US" dirty="0">
                <a:latin typeface="Cordia New" panose="020B0304020202020204" pitchFamily="34" charset="-34"/>
                <a:cs typeface="Cordia New" panose="020B0304020202020204" pitchFamily="34" charset="-34"/>
              </a:rPr>
              <a:t>tax price – pre</a:t>
            </a:r>
            <a:r>
              <a:rPr lang="th-TH" dirty="0">
                <a:latin typeface="Cordia New" panose="020B0304020202020204" pitchFamily="34" charset="-34"/>
                <a:cs typeface="Cordia New" panose="020B0304020202020204" pitchFamily="34" charset="-34"/>
              </a:rPr>
              <a:t>-</a:t>
            </a:r>
            <a:r>
              <a:rPr lang="en-US" dirty="0">
                <a:latin typeface="Cordia New" panose="020B0304020202020204" pitchFamily="34" charset="-34"/>
                <a:cs typeface="Cordia New" panose="020B0304020202020204" pitchFamily="34" charset="-34"/>
              </a:rPr>
              <a:t>tax price) + tax payments of consumers</a:t>
            </a:r>
            <a:r>
              <a:rPr lang="th-TH" dirty="0">
                <a:latin typeface="Cordia New" panose="020B0304020202020204" pitchFamily="34" charset="-34"/>
                <a:cs typeface="Cordia New" panose="020B0304020202020204" pitchFamily="34" charset="-34"/>
              </a:rPr>
              <a:t> </a:t>
            </a:r>
            <a:endParaRPr lang="en-US" dirty="0">
              <a:latin typeface="Cordia New" panose="020B0304020202020204" pitchFamily="34" charset="-34"/>
              <a:cs typeface="Cordia New" panose="020B0304020202020204" pitchFamily="34" charset="-34"/>
            </a:endParaRPr>
          </a:p>
        </p:txBody>
      </p:sp>
      <p:sp>
        <p:nvSpPr>
          <p:cNvPr id="4" name="Slide Number Placeholder 3"/>
          <p:cNvSpPr>
            <a:spLocks noGrp="1"/>
          </p:cNvSpPr>
          <p:nvPr>
            <p:ph type="sldNum" sz="quarter" idx="12"/>
          </p:nvPr>
        </p:nvSpPr>
        <p:spPr/>
        <p:txBody>
          <a:bodyPr/>
          <a:lstStyle/>
          <a:p>
            <a:pPr>
              <a:defRPr/>
            </a:pPr>
            <a:fld id="{327CEFCC-6661-4195-B993-DCD97624E9D7}" type="slidenum">
              <a:rPr lang="en-US" smtClean="0"/>
              <a:pPr>
                <a:defRPr/>
              </a:pPr>
              <a:t>7</a:t>
            </a:fld>
            <a:endParaRPr lang="en-US"/>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7" name="Rectangle 2"/>
          <p:cNvSpPr>
            <a:spLocks noGrp="1" noChangeArrowheads="1"/>
          </p:cNvSpPr>
          <p:nvPr>
            <p:ph type="title"/>
          </p:nvPr>
        </p:nvSpPr>
        <p:spPr bwMode="auto">
          <a:xfrm>
            <a:off x="1088571" y="0"/>
            <a:ext cx="8076464" cy="1143000"/>
          </a:xfrm>
        </p:spPr>
        <p:txBody>
          <a:bodyPr vert="horz" wrap="square" lIns="91440" tIns="45720" rIns="91440" bIns="45720" numCol="1" anchorCtr="0" compatLnSpc="1">
            <a:prstTxWarp prst="textNoShape">
              <a:avLst/>
            </a:prstTxWarp>
            <a:normAutofit/>
          </a:bodyPr>
          <a:lstStyle/>
          <a:p>
            <a:pPr marL="342900" indent="-342900"/>
            <a:r>
              <a:rPr lang="en-US" sz="3200" dirty="0">
                <a:solidFill>
                  <a:srgbClr val="000000"/>
                </a:solidFill>
                <a:effectLst>
                  <a:outerShdw blurRad="38100" dist="38100" dir="2700000" algn="tl">
                    <a:srgbClr val="000000">
                      <a:alpha val="43137"/>
                    </a:srgbClr>
                  </a:outerShdw>
                </a:effectLst>
                <a:latin typeface="Cordia New" panose="020B0304020202020204" pitchFamily="34" charset="-34"/>
                <a:cs typeface="Cordia New" panose="020B0304020202020204" pitchFamily="34" charset="-34"/>
              </a:rPr>
              <a:t>Tax bills do not show the real person who bears tax burden.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97987">
                                            <p:txEl>
                                              <p:pRg st="0" end="0"/>
                                            </p:txEl>
                                          </p:spTgt>
                                        </p:tgtEl>
                                        <p:attrNameLst>
                                          <p:attrName>style.visibility</p:attrName>
                                        </p:attrNameLst>
                                      </p:cBhvr>
                                      <p:to>
                                        <p:strVal val="visible"/>
                                      </p:to>
                                    </p:set>
                                    <p:anim calcmode="lin" valueType="num">
                                      <p:cBhvr additive="base">
                                        <p:cTn id="7" dur="500" fill="hold"/>
                                        <p:tgtEl>
                                          <p:spTgt spid="29798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9798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97987">
                                            <p:txEl>
                                              <p:pRg st="1" end="1"/>
                                            </p:txEl>
                                          </p:spTgt>
                                        </p:tgtEl>
                                        <p:attrNameLst>
                                          <p:attrName>style.visibility</p:attrName>
                                        </p:attrNameLst>
                                      </p:cBhvr>
                                      <p:to>
                                        <p:strVal val="visible"/>
                                      </p:to>
                                    </p:set>
                                    <p:anim calcmode="lin" valueType="num">
                                      <p:cBhvr additive="base">
                                        <p:cTn id="13" dur="500" fill="hold"/>
                                        <p:tgtEl>
                                          <p:spTgt spid="297987">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9798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297987">
                                            <p:txEl>
                                              <p:pRg st="2" end="2"/>
                                            </p:txEl>
                                          </p:spTgt>
                                        </p:tgtEl>
                                        <p:attrNameLst>
                                          <p:attrName>style.visibility</p:attrName>
                                        </p:attrNameLst>
                                      </p:cBhvr>
                                      <p:to>
                                        <p:strVal val="visible"/>
                                      </p:to>
                                    </p:set>
                                    <p:anim calcmode="lin" valueType="num">
                                      <p:cBhvr additive="base">
                                        <p:cTn id="19" dur="500" fill="hold"/>
                                        <p:tgtEl>
                                          <p:spTgt spid="297987">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29798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297987">
                                            <p:txEl>
                                              <p:pRg st="3" end="3"/>
                                            </p:txEl>
                                          </p:spTgt>
                                        </p:tgtEl>
                                        <p:attrNameLst>
                                          <p:attrName>style.visibility</p:attrName>
                                        </p:attrNameLst>
                                      </p:cBhvr>
                                      <p:to>
                                        <p:strVal val="visible"/>
                                      </p:to>
                                    </p:set>
                                    <p:anim calcmode="lin" valueType="num">
                                      <p:cBhvr additive="base">
                                        <p:cTn id="25" dur="500" fill="hold"/>
                                        <p:tgtEl>
                                          <p:spTgt spid="297987">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297987">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987" grpId="0" build="p"/>
    </p:bld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99011" name="Rectangle 3"/>
          <p:cNvSpPr>
            <a:spLocks noGrp="1" noChangeArrowheads="1"/>
          </p:cNvSpPr>
          <p:nvPr>
            <p:ph idx="1"/>
          </p:nvPr>
        </p:nvSpPr>
        <p:spPr/>
        <p:txBody>
          <a:bodyPr>
            <a:normAutofit/>
          </a:bodyPr>
          <a:lstStyle/>
          <a:p>
            <a:pPr marL="365760" indent="-283464" fontAlgn="auto">
              <a:spcAft>
                <a:spcPts val="0"/>
              </a:spcAft>
              <a:buFont typeface="Wingdings 2"/>
              <a:buChar char=""/>
              <a:defRPr/>
            </a:pPr>
            <a:r>
              <a:rPr lang="en-US" dirty="0">
                <a:latin typeface="Cordia New" panose="020B0304020202020204" pitchFamily="34" charset="-34"/>
                <a:cs typeface="Cordia New" panose="020B0304020202020204" pitchFamily="34" charset="-34"/>
              </a:rPr>
              <a:t>Next figure shows the effects of increasing gasoline tax by 0.50 baht per gallon.</a:t>
            </a:r>
          </a:p>
        </p:txBody>
      </p:sp>
      <p:sp>
        <p:nvSpPr>
          <p:cNvPr id="4" name="Slide Number Placeholder 3"/>
          <p:cNvSpPr>
            <a:spLocks noGrp="1"/>
          </p:cNvSpPr>
          <p:nvPr>
            <p:ph type="sldNum" sz="quarter" idx="12"/>
          </p:nvPr>
        </p:nvSpPr>
        <p:spPr/>
        <p:txBody>
          <a:bodyPr/>
          <a:lstStyle/>
          <a:p>
            <a:pPr>
              <a:defRPr/>
            </a:pPr>
            <a:fld id="{327CEFCC-6661-4195-B993-DCD97624E9D7}" type="slidenum">
              <a:rPr lang="en-US" smtClean="0"/>
              <a:pPr>
                <a:defRPr/>
              </a:pPr>
              <a:t>8</a:t>
            </a:fld>
            <a:endParaRPr lang="en-US"/>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7" name="Rectangle 2"/>
          <p:cNvSpPr>
            <a:spLocks noGrp="1" noChangeArrowheads="1"/>
          </p:cNvSpPr>
          <p:nvPr>
            <p:ph type="title"/>
          </p:nvPr>
        </p:nvSpPr>
        <p:spPr bwMode="auto">
          <a:xfrm>
            <a:off x="1088571" y="0"/>
            <a:ext cx="8076464" cy="1143000"/>
          </a:xfrm>
        </p:spPr>
        <p:txBody>
          <a:bodyPr vert="horz" wrap="square" lIns="91440" tIns="45720" rIns="91440" bIns="45720" numCol="1" anchorCtr="0" compatLnSpc="1">
            <a:prstTxWarp prst="textNoShape">
              <a:avLst/>
            </a:prstTxWarp>
            <a:normAutofit/>
          </a:bodyPr>
          <a:lstStyle/>
          <a:p>
            <a:pPr marL="342900" indent="-342900"/>
            <a:r>
              <a:rPr lang="en-US" sz="3200" dirty="0">
                <a:solidFill>
                  <a:srgbClr val="000000"/>
                </a:solidFill>
                <a:effectLst>
                  <a:outerShdw blurRad="38100" dist="38100" dir="2700000" algn="tl">
                    <a:srgbClr val="000000">
                      <a:alpha val="43137"/>
                    </a:srgbClr>
                  </a:outerShdw>
                </a:effectLst>
                <a:latin typeface="Cordia New" panose="020B0304020202020204" pitchFamily="34" charset="-34"/>
                <a:cs typeface="Cordia New" panose="020B0304020202020204" pitchFamily="34" charset="-34"/>
              </a:rPr>
              <a:t>Tax bills do not show the real person who bears tax burden.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99011">
                                            <p:txEl>
                                              <p:pRg st="0" end="0"/>
                                            </p:txEl>
                                          </p:spTgt>
                                        </p:tgtEl>
                                        <p:attrNameLst>
                                          <p:attrName>style.visibility</p:attrName>
                                        </p:attrNameLst>
                                      </p:cBhvr>
                                      <p:to>
                                        <p:strVal val="visible"/>
                                      </p:to>
                                    </p:set>
                                    <p:anim calcmode="lin" valueType="num">
                                      <p:cBhvr additive="base">
                                        <p:cTn id="7" dur="500" fill="hold"/>
                                        <p:tgtEl>
                                          <p:spTgt spid="299011">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9901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9011"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117475" y="1447800"/>
            <a:ext cx="942975" cy="517525"/>
          </a:xfrm>
          <a:prstGeom prst="rect">
            <a:avLst/>
          </a:prstGeom>
          <a:noFill/>
          <a:ln w="9525">
            <a:noFill/>
            <a:miter lim="800000"/>
            <a:headEnd/>
            <a:tailEnd/>
          </a:ln>
        </p:spPr>
        <p:txBody>
          <a:bodyPr wrap="none">
            <a:spAutoFit/>
          </a:bodyPr>
          <a:lstStyle/>
          <a:p>
            <a:r>
              <a:rPr lang="en-US" sz="1400">
                <a:latin typeface="Arial" charset="0"/>
              </a:rPr>
              <a:t>Price per</a:t>
            </a:r>
          </a:p>
          <a:p>
            <a:r>
              <a:rPr lang="en-US" sz="1400">
                <a:latin typeface="Arial" charset="0"/>
              </a:rPr>
              <a:t>gallon (</a:t>
            </a:r>
            <a:r>
              <a:rPr lang="en-US" sz="1400" i="1">
                <a:latin typeface="Arial" charset="0"/>
              </a:rPr>
              <a:t>P</a:t>
            </a:r>
            <a:r>
              <a:rPr lang="en-US" sz="1400">
                <a:latin typeface="Arial" charset="0"/>
              </a:rPr>
              <a:t>)</a:t>
            </a:r>
          </a:p>
        </p:txBody>
      </p:sp>
      <p:sp>
        <p:nvSpPr>
          <p:cNvPr id="161795" name="Text Box 3"/>
          <p:cNvSpPr txBox="1">
            <a:spLocks noChangeArrowheads="1"/>
          </p:cNvSpPr>
          <p:nvPr/>
        </p:nvSpPr>
        <p:spPr bwMode="auto">
          <a:xfrm>
            <a:off x="-76200" y="3976688"/>
            <a:ext cx="1252538" cy="366712"/>
          </a:xfrm>
          <a:prstGeom prst="rect">
            <a:avLst/>
          </a:prstGeom>
          <a:noFill/>
          <a:ln w="9525">
            <a:noFill/>
            <a:miter lim="800000"/>
            <a:headEnd/>
            <a:tailEnd/>
          </a:ln>
        </p:spPr>
        <p:txBody>
          <a:bodyPr>
            <a:spAutoFit/>
          </a:bodyPr>
          <a:lstStyle/>
          <a:p>
            <a:pPr algn="l"/>
            <a:r>
              <a:rPr lang="en-US" sz="1400" i="1">
                <a:latin typeface="Arial" charset="0"/>
              </a:rPr>
              <a:t>P</a:t>
            </a:r>
            <a:r>
              <a:rPr lang="en-US" sz="1400" baseline="-25000">
                <a:latin typeface="Arial" charset="0"/>
              </a:rPr>
              <a:t>1</a:t>
            </a:r>
            <a:r>
              <a:rPr lang="en-US" sz="1400">
                <a:latin typeface="Arial" charset="0"/>
              </a:rPr>
              <a:t> =</a:t>
            </a:r>
            <a:r>
              <a:rPr lang="en-US">
                <a:latin typeface="Arial" charset="0"/>
              </a:rPr>
              <a:t> </a:t>
            </a:r>
            <a:r>
              <a:rPr lang="en-US" sz="1400">
                <a:latin typeface="Arial" charset="0"/>
              </a:rPr>
              <a:t>1.50</a:t>
            </a:r>
          </a:p>
        </p:txBody>
      </p:sp>
      <p:sp>
        <p:nvSpPr>
          <p:cNvPr id="17412" name="Line 4"/>
          <p:cNvSpPr>
            <a:spLocks noChangeShapeType="1"/>
          </p:cNvSpPr>
          <p:nvPr/>
        </p:nvSpPr>
        <p:spPr bwMode="auto">
          <a:xfrm>
            <a:off x="1066800" y="1768475"/>
            <a:ext cx="0" cy="4191000"/>
          </a:xfrm>
          <a:prstGeom prst="line">
            <a:avLst/>
          </a:prstGeom>
          <a:noFill/>
          <a:ln w="28575">
            <a:solidFill>
              <a:schemeClr val="tx1"/>
            </a:solidFill>
            <a:round/>
            <a:headEnd/>
            <a:tailEnd/>
          </a:ln>
        </p:spPr>
        <p:txBody>
          <a:bodyPr/>
          <a:lstStyle/>
          <a:p>
            <a:endParaRPr lang="en-US"/>
          </a:p>
        </p:txBody>
      </p:sp>
      <p:sp>
        <p:nvSpPr>
          <p:cNvPr id="17413" name="Line 5"/>
          <p:cNvSpPr>
            <a:spLocks noChangeShapeType="1"/>
          </p:cNvSpPr>
          <p:nvPr/>
        </p:nvSpPr>
        <p:spPr bwMode="auto">
          <a:xfrm>
            <a:off x="1066800" y="5959475"/>
            <a:ext cx="3352800" cy="0"/>
          </a:xfrm>
          <a:prstGeom prst="line">
            <a:avLst/>
          </a:prstGeom>
          <a:noFill/>
          <a:ln w="28575">
            <a:solidFill>
              <a:schemeClr val="tx1"/>
            </a:solidFill>
            <a:round/>
            <a:headEnd/>
            <a:tailEnd/>
          </a:ln>
        </p:spPr>
        <p:txBody>
          <a:bodyPr/>
          <a:lstStyle/>
          <a:p>
            <a:endParaRPr lang="en-US"/>
          </a:p>
        </p:txBody>
      </p:sp>
      <p:sp>
        <p:nvSpPr>
          <p:cNvPr id="17414" name="Line 6"/>
          <p:cNvSpPr>
            <a:spLocks noChangeShapeType="1"/>
          </p:cNvSpPr>
          <p:nvPr/>
        </p:nvSpPr>
        <p:spPr bwMode="auto">
          <a:xfrm flipH="1" flipV="1">
            <a:off x="1219200" y="2590800"/>
            <a:ext cx="2895600" cy="3200400"/>
          </a:xfrm>
          <a:prstGeom prst="line">
            <a:avLst/>
          </a:prstGeom>
          <a:noFill/>
          <a:ln w="38100">
            <a:solidFill>
              <a:srgbClr val="0000FF"/>
            </a:solidFill>
            <a:round/>
            <a:headEnd/>
            <a:tailEnd/>
          </a:ln>
        </p:spPr>
        <p:txBody>
          <a:bodyPr/>
          <a:lstStyle/>
          <a:p>
            <a:endParaRPr lang="en-US"/>
          </a:p>
        </p:txBody>
      </p:sp>
      <p:sp>
        <p:nvSpPr>
          <p:cNvPr id="17415" name="Line 7"/>
          <p:cNvSpPr>
            <a:spLocks noChangeShapeType="1"/>
          </p:cNvSpPr>
          <p:nvPr/>
        </p:nvSpPr>
        <p:spPr bwMode="auto">
          <a:xfrm flipV="1">
            <a:off x="1247775" y="2590800"/>
            <a:ext cx="2895600" cy="3200400"/>
          </a:xfrm>
          <a:prstGeom prst="line">
            <a:avLst/>
          </a:prstGeom>
          <a:noFill/>
          <a:ln w="38100">
            <a:solidFill>
              <a:srgbClr val="0000FF"/>
            </a:solidFill>
            <a:round/>
            <a:headEnd/>
            <a:tailEnd/>
          </a:ln>
        </p:spPr>
        <p:txBody>
          <a:bodyPr/>
          <a:lstStyle/>
          <a:p>
            <a:endParaRPr lang="en-US"/>
          </a:p>
        </p:txBody>
      </p:sp>
      <p:sp>
        <p:nvSpPr>
          <p:cNvPr id="17416" name="Text Box 8"/>
          <p:cNvSpPr txBox="1">
            <a:spLocks noChangeArrowheads="1"/>
          </p:cNvSpPr>
          <p:nvPr/>
        </p:nvSpPr>
        <p:spPr bwMode="auto">
          <a:xfrm>
            <a:off x="3444875" y="6111875"/>
            <a:ext cx="1624013" cy="517525"/>
          </a:xfrm>
          <a:prstGeom prst="rect">
            <a:avLst/>
          </a:prstGeom>
          <a:noFill/>
          <a:ln w="9525">
            <a:noFill/>
            <a:miter lim="800000"/>
            <a:headEnd/>
            <a:tailEnd/>
          </a:ln>
        </p:spPr>
        <p:txBody>
          <a:bodyPr wrap="none">
            <a:spAutoFit/>
          </a:bodyPr>
          <a:lstStyle/>
          <a:p>
            <a:r>
              <a:rPr lang="en-US" sz="1400">
                <a:latin typeface="Arial" charset="0"/>
              </a:rPr>
              <a:t>Quantity in billions</a:t>
            </a:r>
          </a:p>
          <a:p>
            <a:r>
              <a:rPr lang="en-US" sz="1400">
                <a:latin typeface="Arial" charset="0"/>
              </a:rPr>
              <a:t>of gallons (</a:t>
            </a:r>
            <a:r>
              <a:rPr lang="en-US" sz="1400" i="1">
                <a:latin typeface="Arial" charset="0"/>
              </a:rPr>
              <a:t>Q</a:t>
            </a:r>
            <a:r>
              <a:rPr lang="en-US" sz="1400">
                <a:latin typeface="Arial" charset="0"/>
              </a:rPr>
              <a:t>)</a:t>
            </a:r>
          </a:p>
        </p:txBody>
      </p:sp>
      <p:sp>
        <p:nvSpPr>
          <p:cNvPr id="161801" name="Rectangle 9"/>
          <p:cNvSpPr>
            <a:spLocks noChangeArrowheads="1"/>
          </p:cNvSpPr>
          <p:nvPr/>
        </p:nvSpPr>
        <p:spPr bwMode="auto">
          <a:xfrm>
            <a:off x="1066800" y="4191000"/>
            <a:ext cx="1600200" cy="1752600"/>
          </a:xfrm>
          <a:prstGeom prst="rect">
            <a:avLst/>
          </a:prstGeom>
          <a:noFill/>
          <a:ln w="12700">
            <a:solidFill>
              <a:schemeClr val="tx1"/>
            </a:solidFill>
            <a:prstDash val="dash"/>
            <a:miter lim="800000"/>
            <a:headEnd/>
            <a:tailEnd/>
          </a:ln>
        </p:spPr>
        <p:txBody>
          <a:bodyPr wrap="none" anchor="ctr"/>
          <a:lstStyle/>
          <a:p>
            <a:endParaRPr lang="en-US"/>
          </a:p>
        </p:txBody>
      </p:sp>
      <p:sp>
        <p:nvSpPr>
          <p:cNvPr id="161802" name="Line 10"/>
          <p:cNvSpPr>
            <a:spLocks noChangeShapeType="1"/>
          </p:cNvSpPr>
          <p:nvPr/>
        </p:nvSpPr>
        <p:spPr bwMode="auto">
          <a:xfrm flipH="1">
            <a:off x="914400" y="4191000"/>
            <a:ext cx="152400" cy="0"/>
          </a:xfrm>
          <a:prstGeom prst="line">
            <a:avLst/>
          </a:prstGeom>
          <a:noFill/>
          <a:ln w="19050">
            <a:solidFill>
              <a:schemeClr val="tx1"/>
            </a:solidFill>
            <a:round/>
            <a:headEnd/>
            <a:tailEnd/>
          </a:ln>
        </p:spPr>
        <p:txBody>
          <a:bodyPr/>
          <a:lstStyle/>
          <a:p>
            <a:endParaRPr lang="en-US"/>
          </a:p>
        </p:txBody>
      </p:sp>
      <p:sp>
        <p:nvSpPr>
          <p:cNvPr id="161803" name="Line 11"/>
          <p:cNvSpPr>
            <a:spLocks noChangeShapeType="1"/>
          </p:cNvSpPr>
          <p:nvPr/>
        </p:nvSpPr>
        <p:spPr bwMode="auto">
          <a:xfrm>
            <a:off x="2667000" y="5943600"/>
            <a:ext cx="0" cy="152400"/>
          </a:xfrm>
          <a:prstGeom prst="line">
            <a:avLst/>
          </a:prstGeom>
          <a:noFill/>
          <a:ln w="19050">
            <a:solidFill>
              <a:schemeClr val="tx1"/>
            </a:solidFill>
            <a:round/>
            <a:headEnd/>
            <a:tailEnd/>
          </a:ln>
        </p:spPr>
        <p:txBody>
          <a:bodyPr/>
          <a:lstStyle/>
          <a:p>
            <a:endParaRPr lang="en-US"/>
          </a:p>
        </p:txBody>
      </p:sp>
      <p:sp>
        <p:nvSpPr>
          <p:cNvPr id="161804" name="Text Box 12"/>
          <p:cNvSpPr txBox="1">
            <a:spLocks noChangeArrowheads="1"/>
          </p:cNvSpPr>
          <p:nvPr/>
        </p:nvSpPr>
        <p:spPr bwMode="auto">
          <a:xfrm>
            <a:off x="2286000" y="6107113"/>
            <a:ext cx="882650" cy="304800"/>
          </a:xfrm>
          <a:prstGeom prst="rect">
            <a:avLst/>
          </a:prstGeom>
          <a:noFill/>
          <a:ln w="9525">
            <a:noFill/>
            <a:miter lim="800000"/>
            <a:headEnd/>
            <a:tailEnd/>
          </a:ln>
        </p:spPr>
        <p:txBody>
          <a:bodyPr wrap="none">
            <a:spAutoFit/>
          </a:bodyPr>
          <a:lstStyle/>
          <a:p>
            <a:pPr algn="l"/>
            <a:r>
              <a:rPr lang="en-US" sz="1400" i="1">
                <a:latin typeface="Arial" charset="0"/>
              </a:rPr>
              <a:t>Q</a:t>
            </a:r>
            <a:r>
              <a:rPr lang="en-US" sz="1400" baseline="-25000">
                <a:latin typeface="Arial" charset="0"/>
              </a:rPr>
              <a:t>1</a:t>
            </a:r>
            <a:r>
              <a:rPr lang="en-US" sz="1400">
                <a:latin typeface="Arial" charset="0"/>
              </a:rPr>
              <a:t> = 100</a:t>
            </a:r>
          </a:p>
        </p:txBody>
      </p:sp>
      <p:sp>
        <p:nvSpPr>
          <p:cNvPr id="161805" name="Oval 13"/>
          <p:cNvSpPr>
            <a:spLocks noChangeArrowheads="1"/>
          </p:cNvSpPr>
          <p:nvPr/>
        </p:nvSpPr>
        <p:spPr bwMode="auto">
          <a:xfrm>
            <a:off x="2638425" y="4162425"/>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161806" name="Text Box 14"/>
          <p:cNvSpPr txBox="1">
            <a:spLocks noChangeArrowheads="1"/>
          </p:cNvSpPr>
          <p:nvPr/>
        </p:nvSpPr>
        <p:spPr bwMode="auto">
          <a:xfrm>
            <a:off x="2743200" y="4038600"/>
            <a:ext cx="303213" cy="304800"/>
          </a:xfrm>
          <a:prstGeom prst="rect">
            <a:avLst/>
          </a:prstGeom>
          <a:noFill/>
          <a:ln w="9525">
            <a:noFill/>
            <a:miter lim="800000"/>
            <a:headEnd/>
            <a:tailEnd/>
          </a:ln>
        </p:spPr>
        <p:txBody>
          <a:bodyPr wrap="none">
            <a:spAutoFit/>
          </a:bodyPr>
          <a:lstStyle/>
          <a:p>
            <a:pPr algn="l"/>
            <a:r>
              <a:rPr lang="en-US" sz="1400" i="1">
                <a:latin typeface="Arial" charset="0"/>
              </a:rPr>
              <a:t>A</a:t>
            </a:r>
          </a:p>
        </p:txBody>
      </p:sp>
      <p:sp>
        <p:nvSpPr>
          <p:cNvPr id="17423" name="Text Box 15"/>
          <p:cNvSpPr txBox="1">
            <a:spLocks noChangeArrowheads="1"/>
          </p:cNvSpPr>
          <p:nvPr/>
        </p:nvSpPr>
        <p:spPr bwMode="auto">
          <a:xfrm>
            <a:off x="4106863" y="5638800"/>
            <a:ext cx="312737" cy="304800"/>
          </a:xfrm>
          <a:prstGeom prst="rect">
            <a:avLst/>
          </a:prstGeom>
          <a:noFill/>
          <a:ln w="9525">
            <a:noFill/>
            <a:miter lim="800000"/>
            <a:headEnd/>
            <a:tailEnd/>
          </a:ln>
        </p:spPr>
        <p:txBody>
          <a:bodyPr wrap="none">
            <a:spAutoFit/>
          </a:bodyPr>
          <a:lstStyle/>
          <a:p>
            <a:pPr algn="l"/>
            <a:r>
              <a:rPr lang="en-US" sz="1400" i="1">
                <a:latin typeface="Arial" charset="0"/>
              </a:rPr>
              <a:t>D</a:t>
            </a:r>
          </a:p>
        </p:txBody>
      </p:sp>
      <p:sp>
        <p:nvSpPr>
          <p:cNvPr id="17424" name="Text Box 16"/>
          <p:cNvSpPr txBox="1">
            <a:spLocks noChangeArrowheads="1"/>
          </p:cNvSpPr>
          <p:nvPr/>
        </p:nvSpPr>
        <p:spPr bwMode="auto">
          <a:xfrm>
            <a:off x="4114800" y="2438400"/>
            <a:ext cx="366713" cy="304800"/>
          </a:xfrm>
          <a:prstGeom prst="rect">
            <a:avLst/>
          </a:prstGeom>
          <a:noFill/>
          <a:ln w="9525">
            <a:noFill/>
            <a:miter lim="800000"/>
            <a:headEnd/>
            <a:tailEnd/>
          </a:ln>
        </p:spPr>
        <p:txBody>
          <a:bodyPr wrap="none">
            <a:spAutoFit/>
          </a:bodyPr>
          <a:lstStyle/>
          <a:p>
            <a:pPr algn="l"/>
            <a:r>
              <a:rPr lang="en-US" sz="1400">
                <a:latin typeface="Arial" charset="0"/>
              </a:rPr>
              <a:t>S</a:t>
            </a:r>
            <a:r>
              <a:rPr lang="en-US" sz="1400" baseline="-25000">
                <a:latin typeface="Arial" charset="0"/>
              </a:rPr>
              <a:t>1</a:t>
            </a:r>
          </a:p>
        </p:txBody>
      </p:sp>
      <p:sp>
        <p:nvSpPr>
          <p:cNvPr id="17425" name="Text Box 17"/>
          <p:cNvSpPr txBox="1">
            <a:spLocks noChangeArrowheads="1"/>
          </p:cNvSpPr>
          <p:nvPr/>
        </p:nvSpPr>
        <p:spPr bwMode="auto">
          <a:xfrm>
            <a:off x="2514600" y="1295400"/>
            <a:ext cx="463550" cy="366713"/>
          </a:xfrm>
          <a:prstGeom prst="rect">
            <a:avLst/>
          </a:prstGeom>
          <a:noFill/>
          <a:ln w="9525">
            <a:noFill/>
            <a:miter lim="800000"/>
            <a:headEnd/>
            <a:tailEnd/>
          </a:ln>
        </p:spPr>
        <p:txBody>
          <a:bodyPr wrap="none">
            <a:spAutoFit/>
          </a:bodyPr>
          <a:lstStyle/>
          <a:p>
            <a:pPr algn="l"/>
            <a:r>
              <a:rPr lang="en-US">
                <a:latin typeface="Arial" charset="0"/>
              </a:rPr>
              <a:t>(a)</a:t>
            </a:r>
          </a:p>
        </p:txBody>
      </p:sp>
      <p:sp>
        <p:nvSpPr>
          <p:cNvPr id="17426" name="Text Box 18"/>
          <p:cNvSpPr txBox="1">
            <a:spLocks noChangeArrowheads="1"/>
          </p:cNvSpPr>
          <p:nvPr/>
        </p:nvSpPr>
        <p:spPr bwMode="auto">
          <a:xfrm>
            <a:off x="6781800" y="1295400"/>
            <a:ext cx="463550" cy="366713"/>
          </a:xfrm>
          <a:prstGeom prst="rect">
            <a:avLst/>
          </a:prstGeom>
          <a:noFill/>
          <a:ln w="9525">
            <a:noFill/>
            <a:miter lim="800000"/>
            <a:headEnd/>
            <a:tailEnd/>
          </a:ln>
        </p:spPr>
        <p:txBody>
          <a:bodyPr wrap="none">
            <a:spAutoFit/>
          </a:bodyPr>
          <a:lstStyle/>
          <a:p>
            <a:pPr algn="l"/>
            <a:r>
              <a:rPr lang="en-US">
                <a:latin typeface="Arial" charset="0"/>
              </a:rPr>
              <a:t>(b)</a:t>
            </a:r>
          </a:p>
        </p:txBody>
      </p:sp>
      <p:sp>
        <p:nvSpPr>
          <p:cNvPr id="161811" name="Line 19"/>
          <p:cNvSpPr>
            <a:spLocks noChangeShapeType="1"/>
          </p:cNvSpPr>
          <p:nvPr/>
        </p:nvSpPr>
        <p:spPr bwMode="auto">
          <a:xfrm>
            <a:off x="5327650" y="1768475"/>
            <a:ext cx="0" cy="4191000"/>
          </a:xfrm>
          <a:prstGeom prst="line">
            <a:avLst/>
          </a:prstGeom>
          <a:noFill/>
          <a:ln w="28575">
            <a:solidFill>
              <a:schemeClr val="tx1"/>
            </a:solidFill>
            <a:round/>
            <a:headEnd/>
            <a:tailEnd/>
          </a:ln>
        </p:spPr>
        <p:txBody>
          <a:bodyPr/>
          <a:lstStyle/>
          <a:p>
            <a:endParaRPr lang="en-US"/>
          </a:p>
        </p:txBody>
      </p:sp>
      <p:sp>
        <p:nvSpPr>
          <p:cNvPr id="161812" name="Line 20"/>
          <p:cNvSpPr>
            <a:spLocks noChangeShapeType="1"/>
          </p:cNvSpPr>
          <p:nvPr/>
        </p:nvSpPr>
        <p:spPr bwMode="auto">
          <a:xfrm>
            <a:off x="5327650" y="5959475"/>
            <a:ext cx="3352800" cy="0"/>
          </a:xfrm>
          <a:prstGeom prst="line">
            <a:avLst/>
          </a:prstGeom>
          <a:noFill/>
          <a:ln w="28575">
            <a:solidFill>
              <a:schemeClr val="tx1"/>
            </a:solidFill>
            <a:round/>
            <a:headEnd/>
            <a:tailEnd/>
          </a:ln>
        </p:spPr>
        <p:txBody>
          <a:bodyPr/>
          <a:lstStyle/>
          <a:p>
            <a:endParaRPr lang="en-US"/>
          </a:p>
        </p:txBody>
      </p:sp>
      <p:sp>
        <p:nvSpPr>
          <p:cNvPr id="161813" name="Line 21"/>
          <p:cNvSpPr>
            <a:spLocks noChangeShapeType="1"/>
          </p:cNvSpPr>
          <p:nvPr/>
        </p:nvSpPr>
        <p:spPr bwMode="auto">
          <a:xfrm flipH="1" flipV="1">
            <a:off x="5480050" y="2590800"/>
            <a:ext cx="2895600" cy="3200400"/>
          </a:xfrm>
          <a:prstGeom prst="line">
            <a:avLst/>
          </a:prstGeom>
          <a:noFill/>
          <a:ln w="38100">
            <a:solidFill>
              <a:srgbClr val="0000FF"/>
            </a:solidFill>
            <a:round/>
            <a:headEnd/>
            <a:tailEnd/>
          </a:ln>
        </p:spPr>
        <p:txBody>
          <a:bodyPr/>
          <a:lstStyle/>
          <a:p>
            <a:endParaRPr lang="en-US"/>
          </a:p>
        </p:txBody>
      </p:sp>
      <p:sp>
        <p:nvSpPr>
          <p:cNvPr id="161814" name="Line 22"/>
          <p:cNvSpPr>
            <a:spLocks noChangeShapeType="1"/>
          </p:cNvSpPr>
          <p:nvPr/>
        </p:nvSpPr>
        <p:spPr bwMode="auto">
          <a:xfrm flipV="1">
            <a:off x="5508625" y="2590800"/>
            <a:ext cx="2895600" cy="3200400"/>
          </a:xfrm>
          <a:prstGeom prst="line">
            <a:avLst/>
          </a:prstGeom>
          <a:noFill/>
          <a:ln w="38100">
            <a:solidFill>
              <a:srgbClr val="0000FF"/>
            </a:solidFill>
            <a:round/>
            <a:headEnd/>
            <a:tailEnd/>
          </a:ln>
        </p:spPr>
        <p:txBody>
          <a:bodyPr/>
          <a:lstStyle/>
          <a:p>
            <a:endParaRPr lang="en-US"/>
          </a:p>
        </p:txBody>
      </p:sp>
      <p:sp>
        <p:nvSpPr>
          <p:cNvPr id="161815" name="Line 23"/>
          <p:cNvSpPr>
            <a:spLocks noChangeShapeType="1"/>
          </p:cNvSpPr>
          <p:nvPr/>
        </p:nvSpPr>
        <p:spPr bwMode="auto">
          <a:xfrm flipH="1">
            <a:off x="5181600" y="4191000"/>
            <a:ext cx="152400" cy="0"/>
          </a:xfrm>
          <a:prstGeom prst="line">
            <a:avLst/>
          </a:prstGeom>
          <a:noFill/>
          <a:ln w="19050">
            <a:solidFill>
              <a:schemeClr val="tx1"/>
            </a:solidFill>
            <a:round/>
            <a:headEnd/>
            <a:tailEnd/>
          </a:ln>
        </p:spPr>
        <p:txBody>
          <a:bodyPr/>
          <a:lstStyle/>
          <a:p>
            <a:endParaRPr lang="en-US"/>
          </a:p>
        </p:txBody>
      </p:sp>
      <p:sp>
        <p:nvSpPr>
          <p:cNvPr id="161816" name="Oval 24"/>
          <p:cNvSpPr>
            <a:spLocks noChangeArrowheads="1"/>
          </p:cNvSpPr>
          <p:nvPr/>
        </p:nvSpPr>
        <p:spPr bwMode="auto">
          <a:xfrm>
            <a:off x="6899275" y="4162425"/>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161817" name="Text Box 25"/>
          <p:cNvSpPr txBox="1">
            <a:spLocks noChangeArrowheads="1"/>
          </p:cNvSpPr>
          <p:nvPr/>
        </p:nvSpPr>
        <p:spPr bwMode="auto">
          <a:xfrm>
            <a:off x="6781800" y="4267200"/>
            <a:ext cx="303213" cy="304800"/>
          </a:xfrm>
          <a:prstGeom prst="rect">
            <a:avLst/>
          </a:prstGeom>
          <a:noFill/>
          <a:ln w="9525">
            <a:noFill/>
            <a:miter lim="800000"/>
            <a:headEnd/>
            <a:tailEnd/>
          </a:ln>
        </p:spPr>
        <p:txBody>
          <a:bodyPr wrap="none">
            <a:spAutoFit/>
          </a:bodyPr>
          <a:lstStyle/>
          <a:p>
            <a:pPr algn="l"/>
            <a:r>
              <a:rPr lang="en-US" sz="1400" i="1">
                <a:latin typeface="Arial" charset="0"/>
              </a:rPr>
              <a:t>A</a:t>
            </a:r>
          </a:p>
        </p:txBody>
      </p:sp>
      <p:sp>
        <p:nvSpPr>
          <p:cNvPr id="161818" name="Text Box 26"/>
          <p:cNvSpPr txBox="1">
            <a:spLocks noChangeArrowheads="1"/>
          </p:cNvSpPr>
          <p:nvPr/>
        </p:nvSpPr>
        <p:spPr bwMode="auto">
          <a:xfrm>
            <a:off x="8367713" y="5638800"/>
            <a:ext cx="312737" cy="304800"/>
          </a:xfrm>
          <a:prstGeom prst="rect">
            <a:avLst/>
          </a:prstGeom>
          <a:noFill/>
          <a:ln w="9525">
            <a:noFill/>
            <a:miter lim="800000"/>
            <a:headEnd/>
            <a:tailEnd/>
          </a:ln>
        </p:spPr>
        <p:txBody>
          <a:bodyPr wrap="none">
            <a:spAutoFit/>
          </a:bodyPr>
          <a:lstStyle/>
          <a:p>
            <a:pPr algn="l"/>
            <a:r>
              <a:rPr lang="en-US" sz="1400" i="1">
                <a:latin typeface="Arial" charset="0"/>
              </a:rPr>
              <a:t>D</a:t>
            </a:r>
          </a:p>
        </p:txBody>
      </p:sp>
      <p:sp>
        <p:nvSpPr>
          <p:cNvPr id="161819" name="Text Box 27"/>
          <p:cNvSpPr txBox="1">
            <a:spLocks noChangeArrowheads="1"/>
          </p:cNvSpPr>
          <p:nvPr/>
        </p:nvSpPr>
        <p:spPr bwMode="auto">
          <a:xfrm>
            <a:off x="8382000" y="2438400"/>
            <a:ext cx="366713" cy="304800"/>
          </a:xfrm>
          <a:prstGeom prst="rect">
            <a:avLst/>
          </a:prstGeom>
          <a:noFill/>
          <a:ln w="9525">
            <a:noFill/>
            <a:miter lim="800000"/>
            <a:headEnd/>
            <a:tailEnd/>
          </a:ln>
        </p:spPr>
        <p:txBody>
          <a:bodyPr wrap="none">
            <a:spAutoFit/>
          </a:bodyPr>
          <a:lstStyle/>
          <a:p>
            <a:pPr algn="l"/>
            <a:r>
              <a:rPr lang="en-US" sz="1400" i="1">
                <a:latin typeface="Arial" charset="0"/>
              </a:rPr>
              <a:t>S</a:t>
            </a:r>
            <a:r>
              <a:rPr lang="en-US" sz="1400" baseline="-25000">
                <a:latin typeface="Arial" charset="0"/>
              </a:rPr>
              <a:t>1</a:t>
            </a:r>
          </a:p>
        </p:txBody>
      </p:sp>
      <p:sp>
        <p:nvSpPr>
          <p:cNvPr id="161820" name="Line 28"/>
          <p:cNvSpPr>
            <a:spLocks noChangeShapeType="1"/>
          </p:cNvSpPr>
          <p:nvPr/>
        </p:nvSpPr>
        <p:spPr bwMode="auto">
          <a:xfrm flipV="1">
            <a:off x="5486400" y="2133600"/>
            <a:ext cx="2438400" cy="2667000"/>
          </a:xfrm>
          <a:prstGeom prst="line">
            <a:avLst/>
          </a:prstGeom>
          <a:noFill/>
          <a:ln w="38100">
            <a:solidFill>
              <a:srgbClr val="FF0000"/>
            </a:solidFill>
            <a:round/>
            <a:headEnd/>
            <a:tailEnd/>
          </a:ln>
        </p:spPr>
        <p:txBody>
          <a:bodyPr/>
          <a:lstStyle/>
          <a:p>
            <a:endParaRPr lang="en-US"/>
          </a:p>
        </p:txBody>
      </p:sp>
      <p:sp>
        <p:nvSpPr>
          <p:cNvPr id="161821" name="Text Box 29"/>
          <p:cNvSpPr txBox="1">
            <a:spLocks noChangeArrowheads="1"/>
          </p:cNvSpPr>
          <p:nvPr/>
        </p:nvSpPr>
        <p:spPr bwMode="auto">
          <a:xfrm>
            <a:off x="7918450" y="1981200"/>
            <a:ext cx="844550" cy="304800"/>
          </a:xfrm>
          <a:prstGeom prst="rect">
            <a:avLst/>
          </a:prstGeom>
          <a:noFill/>
          <a:ln w="9525">
            <a:noFill/>
            <a:miter lim="800000"/>
            <a:headEnd/>
            <a:tailEnd/>
          </a:ln>
        </p:spPr>
        <p:txBody>
          <a:bodyPr>
            <a:spAutoFit/>
          </a:bodyPr>
          <a:lstStyle/>
          <a:p>
            <a:pPr algn="l"/>
            <a:r>
              <a:rPr lang="en-US" sz="1400" i="1">
                <a:latin typeface="Arial" charset="0"/>
              </a:rPr>
              <a:t>S</a:t>
            </a:r>
            <a:r>
              <a:rPr lang="en-US" sz="1400" baseline="-25000">
                <a:latin typeface="Arial" charset="0"/>
              </a:rPr>
              <a:t>2</a:t>
            </a:r>
            <a:endParaRPr lang="en-US" sz="1400">
              <a:latin typeface="Arial" charset="0"/>
            </a:endParaRPr>
          </a:p>
        </p:txBody>
      </p:sp>
      <p:sp>
        <p:nvSpPr>
          <p:cNvPr id="161822" name="Oval 30"/>
          <p:cNvSpPr>
            <a:spLocks noChangeArrowheads="1"/>
          </p:cNvSpPr>
          <p:nvPr/>
        </p:nvSpPr>
        <p:spPr bwMode="auto">
          <a:xfrm>
            <a:off x="6448425" y="3657600"/>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161823" name="Text Box 31"/>
          <p:cNvSpPr txBox="1">
            <a:spLocks noChangeArrowheads="1"/>
          </p:cNvSpPr>
          <p:nvPr/>
        </p:nvSpPr>
        <p:spPr bwMode="auto">
          <a:xfrm>
            <a:off x="6324600" y="3305175"/>
            <a:ext cx="312738" cy="304800"/>
          </a:xfrm>
          <a:prstGeom prst="rect">
            <a:avLst/>
          </a:prstGeom>
          <a:noFill/>
          <a:ln w="9525">
            <a:noFill/>
            <a:miter lim="800000"/>
            <a:headEnd/>
            <a:tailEnd/>
          </a:ln>
        </p:spPr>
        <p:txBody>
          <a:bodyPr wrap="none">
            <a:spAutoFit/>
          </a:bodyPr>
          <a:lstStyle/>
          <a:p>
            <a:pPr algn="l"/>
            <a:r>
              <a:rPr lang="en-US" sz="1400" i="1">
                <a:latin typeface="Arial" charset="0"/>
              </a:rPr>
              <a:t>C</a:t>
            </a:r>
          </a:p>
        </p:txBody>
      </p:sp>
      <p:sp>
        <p:nvSpPr>
          <p:cNvPr id="161824" name="Rectangle 32"/>
          <p:cNvSpPr>
            <a:spLocks noChangeArrowheads="1"/>
          </p:cNvSpPr>
          <p:nvPr/>
        </p:nvSpPr>
        <p:spPr bwMode="auto">
          <a:xfrm>
            <a:off x="5334000" y="3657600"/>
            <a:ext cx="1143000" cy="2286000"/>
          </a:xfrm>
          <a:prstGeom prst="rect">
            <a:avLst/>
          </a:prstGeom>
          <a:noFill/>
          <a:ln w="12700">
            <a:solidFill>
              <a:schemeClr val="tx1"/>
            </a:solidFill>
            <a:prstDash val="dash"/>
            <a:miter lim="800000"/>
            <a:headEnd/>
            <a:tailEnd/>
          </a:ln>
        </p:spPr>
        <p:txBody>
          <a:bodyPr wrap="none" anchor="ctr"/>
          <a:lstStyle/>
          <a:p>
            <a:endParaRPr lang="en-US"/>
          </a:p>
        </p:txBody>
      </p:sp>
      <p:sp>
        <p:nvSpPr>
          <p:cNvPr id="161825" name="Text Box 33"/>
          <p:cNvSpPr txBox="1">
            <a:spLocks noChangeArrowheads="1"/>
          </p:cNvSpPr>
          <p:nvPr/>
        </p:nvSpPr>
        <p:spPr bwMode="auto">
          <a:xfrm>
            <a:off x="4233863" y="3505200"/>
            <a:ext cx="1252537" cy="304800"/>
          </a:xfrm>
          <a:prstGeom prst="rect">
            <a:avLst/>
          </a:prstGeom>
          <a:noFill/>
          <a:ln w="9525">
            <a:noFill/>
            <a:miter lim="800000"/>
            <a:headEnd/>
            <a:tailEnd/>
          </a:ln>
        </p:spPr>
        <p:txBody>
          <a:bodyPr>
            <a:spAutoFit/>
          </a:bodyPr>
          <a:lstStyle/>
          <a:p>
            <a:pPr algn="l"/>
            <a:r>
              <a:rPr lang="en-US" sz="1400" i="1">
                <a:latin typeface="Arial" charset="0"/>
              </a:rPr>
              <a:t>P</a:t>
            </a:r>
            <a:r>
              <a:rPr lang="en-US" sz="1400" baseline="-25000">
                <a:latin typeface="Arial" charset="0"/>
              </a:rPr>
              <a:t>2</a:t>
            </a:r>
            <a:r>
              <a:rPr lang="en-US" sz="1400">
                <a:latin typeface="Arial" charset="0"/>
              </a:rPr>
              <a:t> = 1.80</a:t>
            </a:r>
            <a:endParaRPr lang="en-US" sz="1400" baseline="-25000">
              <a:latin typeface="Arial" charset="0"/>
            </a:endParaRPr>
          </a:p>
        </p:txBody>
      </p:sp>
      <p:sp>
        <p:nvSpPr>
          <p:cNvPr id="161826" name="Line 34"/>
          <p:cNvSpPr>
            <a:spLocks noChangeShapeType="1"/>
          </p:cNvSpPr>
          <p:nvPr/>
        </p:nvSpPr>
        <p:spPr bwMode="auto">
          <a:xfrm flipH="1">
            <a:off x="5195888" y="3657600"/>
            <a:ext cx="152400" cy="0"/>
          </a:xfrm>
          <a:prstGeom prst="line">
            <a:avLst/>
          </a:prstGeom>
          <a:noFill/>
          <a:ln w="19050">
            <a:solidFill>
              <a:schemeClr val="tx1"/>
            </a:solidFill>
            <a:round/>
            <a:headEnd/>
            <a:tailEnd/>
          </a:ln>
        </p:spPr>
        <p:txBody>
          <a:bodyPr/>
          <a:lstStyle/>
          <a:p>
            <a:endParaRPr lang="en-US"/>
          </a:p>
        </p:txBody>
      </p:sp>
      <p:sp>
        <p:nvSpPr>
          <p:cNvPr id="161827" name="Line 35"/>
          <p:cNvSpPr>
            <a:spLocks noChangeShapeType="1"/>
          </p:cNvSpPr>
          <p:nvPr/>
        </p:nvSpPr>
        <p:spPr bwMode="auto">
          <a:xfrm>
            <a:off x="6470650" y="5943600"/>
            <a:ext cx="0" cy="152400"/>
          </a:xfrm>
          <a:prstGeom prst="line">
            <a:avLst/>
          </a:prstGeom>
          <a:noFill/>
          <a:ln w="19050">
            <a:solidFill>
              <a:schemeClr val="tx1"/>
            </a:solidFill>
            <a:round/>
            <a:headEnd/>
            <a:tailEnd/>
          </a:ln>
        </p:spPr>
        <p:txBody>
          <a:bodyPr/>
          <a:lstStyle/>
          <a:p>
            <a:endParaRPr lang="en-US"/>
          </a:p>
        </p:txBody>
      </p:sp>
      <p:sp>
        <p:nvSpPr>
          <p:cNvPr id="161828" name="Text Box 36"/>
          <p:cNvSpPr txBox="1">
            <a:spLocks noChangeArrowheads="1"/>
          </p:cNvSpPr>
          <p:nvPr/>
        </p:nvSpPr>
        <p:spPr bwMode="auto">
          <a:xfrm>
            <a:off x="6073775" y="6107113"/>
            <a:ext cx="784225" cy="304800"/>
          </a:xfrm>
          <a:prstGeom prst="rect">
            <a:avLst/>
          </a:prstGeom>
          <a:noFill/>
          <a:ln w="9525">
            <a:noFill/>
            <a:miter lim="800000"/>
            <a:headEnd/>
            <a:tailEnd/>
          </a:ln>
        </p:spPr>
        <p:txBody>
          <a:bodyPr wrap="none">
            <a:spAutoFit/>
          </a:bodyPr>
          <a:lstStyle/>
          <a:p>
            <a:pPr algn="l"/>
            <a:r>
              <a:rPr lang="en-US" sz="1400" i="1">
                <a:latin typeface="Arial" charset="0"/>
              </a:rPr>
              <a:t>Q</a:t>
            </a:r>
            <a:r>
              <a:rPr lang="en-US" sz="1400" baseline="-25000">
                <a:latin typeface="Arial" charset="0"/>
              </a:rPr>
              <a:t>2</a:t>
            </a:r>
            <a:r>
              <a:rPr lang="en-US" sz="1400">
                <a:latin typeface="Arial" charset="0"/>
              </a:rPr>
              <a:t> = 90</a:t>
            </a:r>
          </a:p>
        </p:txBody>
      </p:sp>
      <p:sp>
        <p:nvSpPr>
          <p:cNvPr id="161829" name="AutoShape 37"/>
          <p:cNvSpPr>
            <a:spLocks/>
          </p:cNvSpPr>
          <p:nvPr/>
        </p:nvSpPr>
        <p:spPr bwMode="auto">
          <a:xfrm>
            <a:off x="6505575" y="4219575"/>
            <a:ext cx="76200" cy="457200"/>
          </a:xfrm>
          <a:prstGeom prst="rightBrace">
            <a:avLst>
              <a:gd name="adj1" fmla="val 50000"/>
              <a:gd name="adj2" fmla="val 50000"/>
            </a:avLst>
          </a:prstGeom>
          <a:noFill/>
          <a:ln w="19050">
            <a:solidFill>
              <a:srgbClr val="009900"/>
            </a:solidFill>
            <a:round/>
            <a:headEnd/>
            <a:tailEnd/>
          </a:ln>
        </p:spPr>
        <p:txBody>
          <a:bodyPr wrap="none" anchor="ctr"/>
          <a:lstStyle/>
          <a:p>
            <a:endParaRPr lang="en-US"/>
          </a:p>
        </p:txBody>
      </p:sp>
      <p:sp>
        <p:nvSpPr>
          <p:cNvPr id="161830" name="AutoShape 38"/>
          <p:cNvSpPr>
            <a:spLocks/>
          </p:cNvSpPr>
          <p:nvPr/>
        </p:nvSpPr>
        <p:spPr bwMode="auto">
          <a:xfrm>
            <a:off x="6505575" y="3733800"/>
            <a:ext cx="76200" cy="457200"/>
          </a:xfrm>
          <a:prstGeom prst="rightBrace">
            <a:avLst>
              <a:gd name="adj1" fmla="val 50000"/>
              <a:gd name="adj2" fmla="val 50000"/>
            </a:avLst>
          </a:prstGeom>
          <a:noFill/>
          <a:ln w="19050">
            <a:solidFill>
              <a:srgbClr val="FF0000"/>
            </a:solidFill>
            <a:round/>
            <a:headEnd/>
            <a:tailEnd/>
          </a:ln>
        </p:spPr>
        <p:txBody>
          <a:bodyPr wrap="none" anchor="ctr"/>
          <a:lstStyle/>
          <a:p>
            <a:endParaRPr lang="en-US"/>
          </a:p>
        </p:txBody>
      </p:sp>
      <p:sp>
        <p:nvSpPr>
          <p:cNvPr id="161831" name="Line 39"/>
          <p:cNvSpPr>
            <a:spLocks noChangeShapeType="1"/>
          </p:cNvSpPr>
          <p:nvPr/>
        </p:nvSpPr>
        <p:spPr bwMode="auto">
          <a:xfrm flipV="1">
            <a:off x="5753100" y="4600575"/>
            <a:ext cx="0" cy="819150"/>
          </a:xfrm>
          <a:prstGeom prst="line">
            <a:avLst/>
          </a:prstGeom>
          <a:noFill/>
          <a:ln w="38100">
            <a:solidFill>
              <a:schemeClr val="tx1"/>
            </a:solidFill>
            <a:round/>
            <a:headEnd/>
            <a:tailEnd type="triangle" w="med" len="med"/>
          </a:ln>
        </p:spPr>
        <p:txBody>
          <a:bodyPr/>
          <a:lstStyle/>
          <a:p>
            <a:endParaRPr lang="en-US"/>
          </a:p>
        </p:txBody>
      </p:sp>
      <p:sp>
        <p:nvSpPr>
          <p:cNvPr id="161832" name="Text Box 40"/>
          <p:cNvSpPr txBox="1">
            <a:spLocks noChangeArrowheads="1"/>
          </p:cNvSpPr>
          <p:nvPr/>
        </p:nvSpPr>
        <p:spPr bwMode="auto">
          <a:xfrm>
            <a:off x="5689600" y="4668838"/>
            <a:ext cx="531813" cy="307975"/>
          </a:xfrm>
          <a:prstGeom prst="rect">
            <a:avLst/>
          </a:prstGeom>
          <a:noFill/>
          <a:ln w="9525">
            <a:noFill/>
            <a:miter lim="800000"/>
            <a:headEnd/>
            <a:tailEnd/>
          </a:ln>
        </p:spPr>
        <p:txBody>
          <a:bodyPr wrap="none">
            <a:spAutoFit/>
          </a:bodyPr>
          <a:lstStyle/>
          <a:p>
            <a:pPr algn="l"/>
            <a:r>
              <a:rPr lang="en-US" sz="1400">
                <a:latin typeface="Arial" charset="0"/>
              </a:rPr>
              <a:t>0.50</a:t>
            </a:r>
          </a:p>
        </p:txBody>
      </p:sp>
      <p:sp>
        <p:nvSpPr>
          <p:cNvPr id="161833" name="Text Box 41"/>
          <p:cNvSpPr txBox="1">
            <a:spLocks noChangeArrowheads="1"/>
          </p:cNvSpPr>
          <p:nvPr/>
        </p:nvSpPr>
        <p:spPr bwMode="auto">
          <a:xfrm>
            <a:off x="4538663" y="3048000"/>
            <a:ext cx="1252537" cy="304800"/>
          </a:xfrm>
          <a:prstGeom prst="rect">
            <a:avLst/>
          </a:prstGeom>
          <a:noFill/>
          <a:ln w="9525">
            <a:noFill/>
            <a:miter lim="800000"/>
            <a:headEnd/>
            <a:tailEnd/>
          </a:ln>
        </p:spPr>
        <p:txBody>
          <a:bodyPr>
            <a:spAutoFit/>
          </a:bodyPr>
          <a:lstStyle/>
          <a:p>
            <a:pPr algn="l"/>
            <a:r>
              <a:rPr lang="en-US" sz="1400">
                <a:latin typeface="Arial" charset="0"/>
              </a:rPr>
              <a:t>2.00</a:t>
            </a:r>
            <a:endParaRPr lang="en-US" sz="1400" baseline="-25000">
              <a:latin typeface="Arial" charset="0"/>
            </a:endParaRPr>
          </a:p>
        </p:txBody>
      </p:sp>
      <p:sp>
        <p:nvSpPr>
          <p:cNvPr id="161834" name="Line 42"/>
          <p:cNvSpPr>
            <a:spLocks noChangeShapeType="1"/>
          </p:cNvSpPr>
          <p:nvPr/>
        </p:nvSpPr>
        <p:spPr bwMode="auto">
          <a:xfrm flipH="1">
            <a:off x="5181600" y="3200400"/>
            <a:ext cx="152400" cy="0"/>
          </a:xfrm>
          <a:prstGeom prst="line">
            <a:avLst/>
          </a:prstGeom>
          <a:noFill/>
          <a:ln w="19050">
            <a:solidFill>
              <a:schemeClr val="tx1"/>
            </a:solidFill>
            <a:round/>
            <a:headEnd/>
            <a:tailEnd/>
          </a:ln>
        </p:spPr>
        <p:txBody>
          <a:bodyPr/>
          <a:lstStyle/>
          <a:p>
            <a:endParaRPr lang="en-US"/>
          </a:p>
        </p:txBody>
      </p:sp>
      <p:sp>
        <p:nvSpPr>
          <p:cNvPr id="161835" name="Text Box 43"/>
          <p:cNvSpPr txBox="1">
            <a:spLocks noChangeArrowheads="1"/>
          </p:cNvSpPr>
          <p:nvPr/>
        </p:nvSpPr>
        <p:spPr bwMode="auto">
          <a:xfrm>
            <a:off x="6781800" y="3486150"/>
            <a:ext cx="1952625" cy="274638"/>
          </a:xfrm>
          <a:prstGeom prst="rect">
            <a:avLst/>
          </a:prstGeom>
          <a:noFill/>
          <a:ln w="9525">
            <a:noFill/>
            <a:miter lim="800000"/>
            <a:headEnd/>
            <a:tailEnd/>
          </a:ln>
        </p:spPr>
        <p:txBody>
          <a:bodyPr wrap="none">
            <a:spAutoFit/>
          </a:bodyPr>
          <a:lstStyle/>
          <a:p>
            <a:pPr algn="l"/>
            <a:r>
              <a:rPr lang="en-US" sz="1200">
                <a:solidFill>
                  <a:srgbClr val="FF0000"/>
                </a:solidFill>
                <a:latin typeface="Arial" charset="0"/>
              </a:rPr>
              <a:t>Consumer burden = 0.30</a:t>
            </a:r>
          </a:p>
        </p:txBody>
      </p:sp>
      <p:sp>
        <p:nvSpPr>
          <p:cNvPr id="161836" name="Text Box 44"/>
          <p:cNvSpPr txBox="1">
            <a:spLocks noChangeArrowheads="1"/>
          </p:cNvSpPr>
          <p:nvPr/>
        </p:nvSpPr>
        <p:spPr bwMode="auto">
          <a:xfrm>
            <a:off x="6802438" y="4678363"/>
            <a:ext cx="1808162" cy="274637"/>
          </a:xfrm>
          <a:prstGeom prst="rect">
            <a:avLst/>
          </a:prstGeom>
          <a:noFill/>
          <a:ln w="9525">
            <a:noFill/>
            <a:miter lim="800000"/>
            <a:headEnd/>
            <a:tailEnd/>
          </a:ln>
        </p:spPr>
        <p:txBody>
          <a:bodyPr wrap="none">
            <a:spAutoFit/>
          </a:bodyPr>
          <a:lstStyle/>
          <a:p>
            <a:pPr algn="l"/>
            <a:r>
              <a:rPr lang="en-US" sz="1200">
                <a:solidFill>
                  <a:srgbClr val="009900"/>
                </a:solidFill>
                <a:latin typeface="Arial" charset="0"/>
              </a:rPr>
              <a:t>Supplier burden = 0.20</a:t>
            </a:r>
          </a:p>
        </p:txBody>
      </p:sp>
      <p:sp>
        <p:nvSpPr>
          <p:cNvPr id="161837" name="Text Box 45"/>
          <p:cNvSpPr txBox="1">
            <a:spLocks noChangeArrowheads="1"/>
          </p:cNvSpPr>
          <p:nvPr/>
        </p:nvSpPr>
        <p:spPr bwMode="auto">
          <a:xfrm>
            <a:off x="4343400" y="1447800"/>
            <a:ext cx="942975" cy="517525"/>
          </a:xfrm>
          <a:prstGeom prst="rect">
            <a:avLst/>
          </a:prstGeom>
          <a:noFill/>
          <a:ln w="9525">
            <a:noFill/>
            <a:miter lim="800000"/>
            <a:headEnd/>
            <a:tailEnd/>
          </a:ln>
        </p:spPr>
        <p:txBody>
          <a:bodyPr wrap="none">
            <a:spAutoFit/>
          </a:bodyPr>
          <a:lstStyle/>
          <a:p>
            <a:r>
              <a:rPr lang="en-US" sz="1400">
                <a:latin typeface="Arial" charset="0"/>
              </a:rPr>
              <a:t>Price per</a:t>
            </a:r>
          </a:p>
          <a:p>
            <a:r>
              <a:rPr lang="en-US" sz="1400">
                <a:latin typeface="Arial" charset="0"/>
              </a:rPr>
              <a:t>gallon (</a:t>
            </a:r>
            <a:r>
              <a:rPr lang="en-US" sz="1400" i="1">
                <a:latin typeface="Arial" charset="0"/>
              </a:rPr>
              <a:t>P</a:t>
            </a:r>
            <a:r>
              <a:rPr lang="en-US" sz="1400">
                <a:latin typeface="Arial" charset="0"/>
              </a:rPr>
              <a:t>)</a:t>
            </a:r>
          </a:p>
        </p:txBody>
      </p:sp>
      <p:sp>
        <p:nvSpPr>
          <p:cNvPr id="161838" name="Text Box 46"/>
          <p:cNvSpPr txBox="1">
            <a:spLocks noChangeArrowheads="1"/>
          </p:cNvSpPr>
          <p:nvPr/>
        </p:nvSpPr>
        <p:spPr bwMode="auto">
          <a:xfrm>
            <a:off x="7543800" y="6111875"/>
            <a:ext cx="1624013" cy="517525"/>
          </a:xfrm>
          <a:prstGeom prst="rect">
            <a:avLst/>
          </a:prstGeom>
          <a:noFill/>
          <a:ln w="9525">
            <a:noFill/>
            <a:miter lim="800000"/>
            <a:headEnd/>
            <a:tailEnd/>
          </a:ln>
        </p:spPr>
        <p:txBody>
          <a:bodyPr wrap="none">
            <a:spAutoFit/>
          </a:bodyPr>
          <a:lstStyle/>
          <a:p>
            <a:r>
              <a:rPr lang="en-US" sz="1400">
                <a:latin typeface="Arial" charset="0"/>
              </a:rPr>
              <a:t>Quantity in billions</a:t>
            </a:r>
          </a:p>
          <a:p>
            <a:r>
              <a:rPr lang="en-US" sz="1400">
                <a:latin typeface="Arial" charset="0"/>
              </a:rPr>
              <a:t>of gallons (</a:t>
            </a:r>
            <a:r>
              <a:rPr lang="en-US" sz="1400" i="1">
                <a:latin typeface="Arial" charset="0"/>
              </a:rPr>
              <a:t>Q</a:t>
            </a:r>
            <a:r>
              <a:rPr lang="en-US" sz="1400">
                <a:latin typeface="Arial" charset="0"/>
              </a:rPr>
              <a:t>)</a:t>
            </a:r>
          </a:p>
        </p:txBody>
      </p:sp>
      <p:sp>
        <p:nvSpPr>
          <p:cNvPr id="161839" name="Oval 47"/>
          <p:cNvSpPr>
            <a:spLocks noChangeArrowheads="1"/>
          </p:cNvSpPr>
          <p:nvPr/>
        </p:nvSpPr>
        <p:spPr bwMode="auto">
          <a:xfrm>
            <a:off x="6907213" y="3171825"/>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161840" name="Text Box 48"/>
          <p:cNvSpPr txBox="1">
            <a:spLocks noChangeArrowheads="1"/>
          </p:cNvSpPr>
          <p:nvPr/>
        </p:nvSpPr>
        <p:spPr bwMode="auto">
          <a:xfrm>
            <a:off x="6783388" y="2819400"/>
            <a:ext cx="303212" cy="304800"/>
          </a:xfrm>
          <a:prstGeom prst="rect">
            <a:avLst/>
          </a:prstGeom>
          <a:noFill/>
          <a:ln w="9525">
            <a:noFill/>
            <a:miter lim="800000"/>
            <a:headEnd/>
            <a:tailEnd/>
          </a:ln>
        </p:spPr>
        <p:txBody>
          <a:bodyPr wrap="none">
            <a:spAutoFit/>
          </a:bodyPr>
          <a:lstStyle/>
          <a:p>
            <a:pPr algn="l"/>
            <a:r>
              <a:rPr lang="en-US" sz="1400" i="1">
                <a:latin typeface="Arial" charset="0"/>
              </a:rPr>
              <a:t>B</a:t>
            </a:r>
          </a:p>
        </p:txBody>
      </p:sp>
      <p:sp>
        <p:nvSpPr>
          <p:cNvPr id="161841" name="Text Box 49"/>
          <p:cNvSpPr txBox="1">
            <a:spLocks noChangeArrowheads="1"/>
          </p:cNvSpPr>
          <p:nvPr/>
        </p:nvSpPr>
        <p:spPr bwMode="auto">
          <a:xfrm>
            <a:off x="4191000" y="3976688"/>
            <a:ext cx="1252538" cy="366712"/>
          </a:xfrm>
          <a:prstGeom prst="rect">
            <a:avLst/>
          </a:prstGeom>
          <a:noFill/>
          <a:ln w="9525">
            <a:noFill/>
            <a:miter lim="800000"/>
            <a:headEnd/>
            <a:tailEnd/>
          </a:ln>
        </p:spPr>
        <p:txBody>
          <a:bodyPr>
            <a:spAutoFit/>
          </a:bodyPr>
          <a:lstStyle/>
          <a:p>
            <a:pPr algn="l"/>
            <a:r>
              <a:rPr lang="en-US" sz="1400" i="1">
                <a:latin typeface="Arial" charset="0"/>
              </a:rPr>
              <a:t>P</a:t>
            </a:r>
            <a:r>
              <a:rPr lang="en-US" sz="1400" baseline="-25000">
                <a:latin typeface="Arial" charset="0"/>
              </a:rPr>
              <a:t>1</a:t>
            </a:r>
            <a:r>
              <a:rPr lang="en-US" sz="1400">
                <a:latin typeface="Arial" charset="0"/>
              </a:rPr>
              <a:t> =</a:t>
            </a:r>
            <a:r>
              <a:rPr lang="en-US">
                <a:latin typeface="Arial" charset="0"/>
              </a:rPr>
              <a:t> </a:t>
            </a:r>
            <a:r>
              <a:rPr lang="en-US" sz="1400">
                <a:latin typeface="Arial" charset="0"/>
              </a:rPr>
              <a:t>1.50</a:t>
            </a:r>
          </a:p>
        </p:txBody>
      </p:sp>
      <p:sp>
        <p:nvSpPr>
          <p:cNvPr id="161842" name="Line 50"/>
          <p:cNvSpPr>
            <a:spLocks noChangeShapeType="1"/>
          </p:cNvSpPr>
          <p:nvPr/>
        </p:nvSpPr>
        <p:spPr bwMode="auto">
          <a:xfrm flipH="1" flipV="1">
            <a:off x="6629400" y="4495800"/>
            <a:ext cx="228600" cy="304800"/>
          </a:xfrm>
          <a:prstGeom prst="line">
            <a:avLst/>
          </a:prstGeom>
          <a:noFill/>
          <a:ln w="19050">
            <a:solidFill>
              <a:srgbClr val="009900"/>
            </a:solidFill>
            <a:round/>
            <a:headEnd/>
            <a:tailEnd type="triangle" w="med" len="med"/>
          </a:ln>
        </p:spPr>
        <p:txBody>
          <a:bodyPr/>
          <a:lstStyle/>
          <a:p>
            <a:endParaRPr lang="en-US"/>
          </a:p>
        </p:txBody>
      </p:sp>
      <p:sp>
        <p:nvSpPr>
          <p:cNvPr id="161843" name="Line 51"/>
          <p:cNvSpPr>
            <a:spLocks noChangeShapeType="1"/>
          </p:cNvSpPr>
          <p:nvPr/>
        </p:nvSpPr>
        <p:spPr bwMode="auto">
          <a:xfrm flipH="1">
            <a:off x="6600825" y="3676650"/>
            <a:ext cx="228600" cy="304800"/>
          </a:xfrm>
          <a:prstGeom prst="line">
            <a:avLst/>
          </a:prstGeom>
          <a:noFill/>
          <a:ln w="19050">
            <a:solidFill>
              <a:srgbClr val="FF0000"/>
            </a:solidFill>
            <a:round/>
            <a:headEnd/>
            <a:tailEnd type="triangle" w="med" len="med"/>
          </a:ln>
        </p:spPr>
        <p:txBody>
          <a:bodyPr/>
          <a:lstStyle/>
          <a:p>
            <a:endParaRPr lang="en-US"/>
          </a:p>
        </p:txBody>
      </p:sp>
      <p:sp>
        <p:nvSpPr>
          <p:cNvPr id="161850" name="AutoShape 58"/>
          <p:cNvSpPr>
            <a:spLocks noChangeArrowheads="1"/>
          </p:cNvSpPr>
          <p:nvPr/>
        </p:nvSpPr>
        <p:spPr bwMode="auto">
          <a:xfrm>
            <a:off x="1066800" y="2209800"/>
            <a:ext cx="2057400" cy="1465263"/>
          </a:xfrm>
          <a:prstGeom prst="wedgeRectCallout">
            <a:avLst>
              <a:gd name="adj1" fmla="val 28935"/>
              <a:gd name="adj2" fmla="val 79685"/>
            </a:avLst>
          </a:prstGeom>
          <a:solidFill>
            <a:srgbClr val="FFFF99"/>
          </a:solidFill>
          <a:ln w="9525">
            <a:solidFill>
              <a:schemeClr val="tx1"/>
            </a:solidFill>
            <a:miter lim="800000"/>
            <a:headEnd/>
            <a:tailEnd/>
          </a:ln>
        </p:spPr>
        <p:txBody>
          <a:bodyPr/>
          <a:lstStyle/>
          <a:p>
            <a:pPr eaLnBrk="0" hangingPunct="0"/>
            <a:r>
              <a:rPr lang="en-US">
                <a:latin typeface="Arial" charset="0"/>
                <a:cs typeface="Arial" charset="0"/>
              </a:rPr>
              <a:t>Initially, equilibrium entails a price of 1.50 and a quantity of 100 units.</a:t>
            </a:r>
          </a:p>
        </p:txBody>
      </p:sp>
      <p:sp>
        <p:nvSpPr>
          <p:cNvPr id="161851" name="AutoShape 59"/>
          <p:cNvSpPr>
            <a:spLocks noChangeArrowheads="1"/>
          </p:cNvSpPr>
          <p:nvPr/>
        </p:nvSpPr>
        <p:spPr bwMode="auto">
          <a:xfrm>
            <a:off x="4419600" y="1905000"/>
            <a:ext cx="2057400" cy="1084263"/>
          </a:xfrm>
          <a:prstGeom prst="wedgeRectCallout">
            <a:avLst>
              <a:gd name="adj1" fmla="val 47454"/>
              <a:gd name="adj2" fmla="val 97144"/>
            </a:avLst>
          </a:prstGeom>
          <a:solidFill>
            <a:srgbClr val="FFFF99"/>
          </a:solidFill>
          <a:ln w="9525">
            <a:solidFill>
              <a:schemeClr val="tx1"/>
            </a:solidFill>
            <a:miter lim="800000"/>
            <a:headEnd/>
            <a:tailEnd/>
          </a:ln>
        </p:spPr>
        <p:txBody>
          <a:bodyPr/>
          <a:lstStyle/>
          <a:p>
            <a:pPr eaLnBrk="0" hangingPunct="0"/>
            <a:r>
              <a:rPr lang="en-US" dirty="0">
                <a:latin typeface="Arial" charset="0"/>
                <a:cs typeface="Arial" charset="0"/>
              </a:rPr>
              <a:t>Tax ↑ = 0.50 shifts the effective supply curve.</a:t>
            </a:r>
          </a:p>
        </p:txBody>
      </p:sp>
      <p:sp>
        <p:nvSpPr>
          <p:cNvPr id="161852" name="AutoShape 60"/>
          <p:cNvSpPr>
            <a:spLocks noChangeArrowheads="1"/>
          </p:cNvSpPr>
          <p:nvPr/>
        </p:nvSpPr>
        <p:spPr bwMode="auto">
          <a:xfrm>
            <a:off x="2590800" y="1143000"/>
            <a:ext cx="2057400" cy="1541463"/>
          </a:xfrm>
          <a:prstGeom prst="wedgeRectCallout">
            <a:avLst>
              <a:gd name="adj1" fmla="val 47454"/>
              <a:gd name="adj2" fmla="val 83162"/>
            </a:avLst>
          </a:prstGeom>
          <a:solidFill>
            <a:srgbClr val="FFFF99"/>
          </a:solidFill>
          <a:ln w="9525">
            <a:solidFill>
              <a:schemeClr val="tx1"/>
            </a:solidFill>
            <a:miter lim="800000"/>
            <a:headEnd/>
            <a:tailEnd/>
          </a:ln>
        </p:spPr>
        <p:txBody>
          <a:bodyPr/>
          <a:lstStyle/>
          <a:p>
            <a:pPr eaLnBrk="0" hangingPunct="0"/>
            <a:r>
              <a:rPr lang="en-US">
                <a:latin typeface="Arial" charset="0"/>
                <a:cs typeface="Arial" charset="0"/>
              </a:rPr>
              <a:t>The burden of the tax is split between consumers and producers</a:t>
            </a:r>
          </a:p>
        </p:txBody>
      </p:sp>
      <p:sp>
        <p:nvSpPr>
          <p:cNvPr id="55" name="Slide Number Placeholder 54"/>
          <p:cNvSpPr>
            <a:spLocks noGrp="1"/>
          </p:cNvSpPr>
          <p:nvPr>
            <p:ph type="sldNum" sz="quarter" idx="12"/>
          </p:nvPr>
        </p:nvSpPr>
        <p:spPr/>
        <p:txBody>
          <a:bodyPr/>
          <a:lstStyle/>
          <a:p>
            <a:pPr>
              <a:defRPr/>
            </a:pPr>
            <a:fld id="{7730D683-B094-4DFB-86BE-F96C78D07B32}" type="slidenum">
              <a:rPr lang="en-US" smtClean="0"/>
              <a:pPr>
                <a:defRPr/>
              </a:pPr>
              <a:t>9</a:t>
            </a:fld>
            <a:endParaRPr lang="en-US"/>
          </a:p>
        </p:txBody>
      </p:sp>
      <p:sp>
        <p:nvSpPr>
          <p:cNvPr id="56" name="Footer Placeholder 55"/>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61850"/>
                                        </p:tgtEl>
                                        <p:attrNameLst>
                                          <p:attrName>style.visibility</p:attrName>
                                        </p:attrNameLst>
                                      </p:cBhvr>
                                      <p:to>
                                        <p:strVal val="visible"/>
                                      </p:to>
                                    </p:set>
                                    <p:anim calcmode="lin" valueType="num">
                                      <p:cBhvr additive="base">
                                        <p:cTn id="7" dur="500" fill="hold"/>
                                        <p:tgtEl>
                                          <p:spTgt spid="161850"/>
                                        </p:tgtEl>
                                        <p:attrNameLst>
                                          <p:attrName>ppt_x</p:attrName>
                                        </p:attrNameLst>
                                      </p:cBhvr>
                                      <p:tavLst>
                                        <p:tav tm="0">
                                          <p:val>
                                            <p:strVal val="1+#ppt_w/2"/>
                                          </p:val>
                                        </p:tav>
                                        <p:tav tm="100000">
                                          <p:val>
                                            <p:strVal val="#ppt_x"/>
                                          </p:val>
                                        </p:tav>
                                      </p:tavLst>
                                    </p:anim>
                                    <p:anim calcmode="lin" valueType="num">
                                      <p:cBhvr additive="base">
                                        <p:cTn id="8" dur="500" fill="hold"/>
                                        <p:tgtEl>
                                          <p:spTgt spid="1618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161795"/>
                                        </p:tgtEl>
                                        <p:attrNameLst>
                                          <p:attrName>style.visibility</p:attrName>
                                        </p:attrNameLst>
                                      </p:cBhvr>
                                      <p:to>
                                        <p:strVal val="visible"/>
                                      </p:to>
                                    </p:set>
                                    <p:animEffect transition="in" filter="dissolve">
                                      <p:cBhvr>
                                        <p:cTn id="13" dur="500"/>
                                        <p:tgtEl>
                                          <p:spTgt spid="16179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61802"/>
                                        </p:tgtEl>
                                        <p:attrNameLst>
                                          <p:attrName>style.visibility</p:attrName>
                                        </p:attrNameLst>
                                      </p:cBhvr>
                                      <p:to>
                                        <p:strVal val="visible"/>
                                      </p:to>
                                    </p:set>
                                    <p:animEffect transition="in" filter="dissolve">
                                      <p:cBhvr>
                                        <p:cTn id="16" dur="500"/>
                                        <p:tgtEl>
                                          <p:spTgt spid="161802"/>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161801"/>
                                        </p:tgtEl>
                                        <p:attrNameLst>
                                          <p:attrName>style.visibility</p:attrName>
                                        </p:attrNameLst>
                                      </p:cBhvr>
                                      <p:to>
                                        <p:strVal val="visible"/>
                                      </p:to>
                                    </p:set>
                                    <p:animEffect transition="in" filter="dissolve">
                                      <p:cBhvr>
                                        <p:cTn id="19" dur="500"/>
                                        <p:tgtEl>
                                          <p:spTgt spid="161801"/>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161805"/>
                                        </p:tgtEl>
                                        <p:attrNameLst>
                                          <p:attrName>style.visibility</p:attrName>
                                        </p:attrNameLst>
                                      </p:cBhvr>
                                      <p:to>
                                        <p:strVal val="visible"/>
                                      </p:to>
                                    </p:set>
                                    <p:animEffect transition="in" filter="dissolve">
                                      <p:cBhvr>
                                        <p:cTn id="22" dur="500"/>
                                        <p:tgtEl>
                                          <p:spTgt spid="161805"/>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161806"/>
                                        </p:tgtEl>
                                        <p:attrNameLst>
                                          <p:attrName>style.visibility</p:attrName>
                                        </p:attrNameLst>
                                      </p:cBhvr>
                                      <p:to>
                                        <p:strVal val="visible"/>
                                      </p:to>
                                    </p:set>
                                    <p:animEffect transition="in" filter="dissolve">
                                      <p:cBhvr>
                                        <p:cTn id="25" dur="500"/>
                                        <p:tgtEl>
                                          <p:spTgt spid="161806"/>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161803"/>
                                        </p:tgtEl>
                                        <p:attrNameLst>
                                          <p:attrName>style.visibility</p:attrName>
                                        </p:attrNameLst>
                                      </p:cBhvr>
                                      <p:to>
                                        <p:strVal val="visible"/>
                                      </p:to>
                                    </p:set>
                                    <p:animEffect transition="in" filter="dissolve">
                                      <p:cBhvr>
                                        <p:cTn id="28" dur="500"/>
                                        <p:tgtEl>
                                          <p:spTgt spid="161803"/>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161804"/>
                                        </p:tgtEl>
                                        <p:attrNameLst>
                                          <p:attrName>style.visibility</p:attrName>
                                        </p:attrNameLst>
                                      </p:cBhvr>
                                      <p:to>
                                        <p:strVal val="visible"/>
                                      </p:to>
                                    </p:set>
                                    <p:animEffect transition="in" filter="dissolve">
                                      <p:cBhvr>
                                        <p:cTn id="31" dur="500"/>
                                        <p:tgtEl>
                                          <p:spTgt spid="161804"/>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xit" presetSubtype="4" fill="hold" grpId="1" nodeType="clickEffect">
                                  <p:stCondLst>
                                    <p:cond delay="0"/>
                                  </p:stCondLst>
                                  <p:childTnLst>
                                    <p:anim calcmode="lin" valueType="num">
                                      <p:cBhvr additive="base">
                                        <p:cTn id="35" dur="500"/>
                                        <p:tgtEl>
                                          <p:spTgt spid="161850"/>
                                        </p:tgtEl>
                                        <p:attrNameLst>
                                          <p:attrName>ppt_x</p:attrName>
                                        </p:attrNameLst>
                                      </p:cBhvr>
                                      <p:tavLst>
                                        <p:tav tm="0">
                                          <p:val>
                                            <p:strVal val="ppt_x"/>
                                          </p:val>
                                        </p:tav>
                                        <p:tav tm="100000">
                                          <p:val>
                                            <p:strVal val="ppt_x"/>
                                          </p:val>
                                        </p:tav>
                                      </p:tavLst>
                                    </p:anim>
                                    <p:anim calcmode="lin" valueType="num">
                                      <p:cBhvr additive="base">
                                        <p:cTn id="36" dur="500"/>
                                        <p:tgtEl>
                                          <p:spTgt spid="161850"/>
                                        </p:tgtEl>
                                        <p:attrNameLst>
                                          <p:attrName>ppt_y</p:attrName>
                                        </p:attrNameLst>
                                      </p:cBhvr>
                                      <p:tavLst>
                                        <p:tav tm="0">
                                          <p:val>
                                            <p:strVal val="ppt_y"/>
                                          </p:val>
                                        </p:tav>
                                        <p:tav tm="100000">
                                          <p:val>
                                            <p:strVal val="1+ppt_h/2"/>
                                          </p:val>
                                        </p:tav>
                                      </p:tavLst>
                                    </p:anim>
                                    <p:set>
                                      <p:cBhvr>
                                        <p:cTn id="37" dur="1" fill="hold">
                                          <p:stCondLst>
                                            <p:cond delay="499"/>
                                          </p:stCondLst>
                                        </p:cTn>
                                        <p:tgtEl>
                                          <p:spTgt spid="161850"/>
                                        </p:tgtEl>
                                        <p:attrNameLst>
                                          <p:attrName>style.visibility</p:attrName>
                                        </p:attrNameLst>
                                      </p:cBhvr>
                                      <p:to>
                                        <p:strVal val="hidden"/>
                                      </p:to>
                                    </p:set>
                                  </p:childTnLst>
                                </p:cTn>
                              </p:par>
                              <p:par>
                                <p:cTn id="38" presetID="9" presetClass="entr" presetSubtype="0" fill="hold" grpId="0" nodeType="withEffect">
                                  <p:stCondLst>
                                    <p:cond delay="0"/>
                                  </p:stCondLst>
                                  <p:childTnLst>
                                    <p:set>
                                      <p:cBhvr>
                                        <p:cTn id="39" dur="1" fill="hold">
                                          <p:stCondLst>
                                            <p:cond delay="0"/>
                                          </p:stCondLst>
                                        </p:cTn>
                                        <p:tgtEl>
                                          <p:spTgt spid="161837"/>
                                        </p:tgtEl>
                                        <p:attrNameLst>
                                          <p:attrName>style.visibility</p:attrName>
                                        </p:attrNameLst>
                                      </p:cBhvr>
                                      <p:to>
                                        <p:strVal val="visible"/>
                                      </p:to>
                                    </p:set>
                                    <p:animEffect transition="in" filter="dissolve">
                                      <p:cBhvr>
                                        <p:cTn id="40" dur="500"/>
                                        <p:tgtEl>
                                          <p:spTgt spid="161837"/>
                                        </p:tgtEl>
                                      </p:cBhvr>
                                    </p:animEffect>
                                  </p:childTnLst>
                                </p:cTn>
                              </p:par>
                              <p:par>
                                <p:cTn id="41" presetID="9" presetClass="entr" presetSubtype="0" fill="hold" grpId="0" nodeType="withEffect">
                                  <p:stCondLst>
                                    <p:cond delay="0"/>
                                  </p:stCondLst>
                                  <p:childTnLst>
                                    <p:set>
                                      <p:cBhvr>
                                        <p:cTn id="42" dur="1" fill="hold">
                                          <p:stCondLst>
                                            <p:cond delay="0"/>
                                          </p:stCondLst>
                                        </p:cTn>
                                        <p:tgtEl>
                                          <p:spTgt spid="161838"/>
                                        </p:tgtEl>
                                        <p:attrNameLst>
                                          <p:attrName>style.visibility</p:attrName>
                                        </p:attrNameLst>
                                      </p:cBhvr>
                                      <p:to>
                                        <p:strVal val="visible"/>
                                      </p:to>
                                    </p:set>
                                    <p:animEffect transition="in" filter="dissolve">
                                      <p:cBhvr>
                                        <p:cTn id="43" dur="500"/>
                                        <p:tgtEl>
                                          <p:spTgt spid="161838"/>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161812"/>
                                        </p:tgtEl>
                                        <p:attrNameLst>
                                          <p:attrName>style.visibility</p:attrName>
                                        </p:attrNameLst>
                                      </p:cBhvr>
                                      <p:to>
                                        <p:strVal val="visible"/>
                                      </p:to>
                                    </p:set>
                                    <p:animEffect transition="in" filter="dissolve">
                                      <p:cBhvr>
                                        <p:cTn id="46" dur="500"/>
                                        <p:tgtEl>
                                          <p:spTgt spid="161812"/>
                                        </p:tgtEl>
                                      </p:cBhvr>
                                    </p:animEffect>
                                  </p:childTnLst>
                                </p:cTn>
                              </p:par>
                              <p:par>
                                <p:cTn id="47" presetID="9" presetClass="entr" presetSubtype="0" fill="hold" grpId="0" nodeType="withEffect">
                                  <p:stCondLst>
                                    <p:cond delay="0"/>
                                  </p:stCondLst>
                                  <p:childTnLst>
                                    <p:set>
                                      <p:cBhvr>
                                        <p:cTn id="48" dur="1" fill="hold">
                                          <p:stCondLst>
                                            <p:cond delay="0"/>
                                          </p:stCondLst>
                                        </p:cTn>
                                        <p:tgtEl>
                                          <p:spTgt spid="161811"/>
                                        </p:tgtEl>
                                        <p:attrNameLst>
                                          <p:attrName>style.visibility</p:attrName>
                                        </p:attrNameLst>
                                      </p:cBhvr>
                                      <p:to>
                                        <p:strVal val="visible"/>
                                      </p:to>
                                    </p:set>
                                    <p:animEffect transition="in" filter="dissolve">
                                      <p:cBhvr>
                                        <p:cTn id="49" dur="500"/>
                                        <p:tgtEl>
                                          <p:spTgt spid="161811"/>
                                        </p:tgtEl>
                                      </p:cBhvr>
                                    </p:animEffect>
                                  </p:childTnLst>
                                </p:cTn>
                              </p:par>
                              <p:par>
                                <p:cTn id="50" presetID="9" presetClass="entr" presetSubtype="0" fill="hold" grpId="0" nodeType="withEffect">
                                  <p:stCondLst>
                                    <p:cond delay="0"/>
                                  </p:stCondLst>
                                  <p:childTnLst>
                                    <p:set>
                                      <p:cBhvr>
                                        <p:cTn id="51" dur="1" fill="hold">
                                          <p:stCondLst>
                                            <p:cond delay="0"/>
                                          </p:stCondLst>
                                        </p:cTn>
                                        <p:tgtEl>
                                          <p:spTgt spid="161813"/>
                                        </p:tgtEl>
                                        <p:attrNameLst>
                                          <p:attrName>style.visibility</p:attrName>
                                        </p:attrNameLst>
                                      </p:cBhvr>
                                      <p:to>
                                        <p:strVal val="visible"/>
                                      </p:to>
                                    </p:set>
                                    <p:animEffect transition="in" filter="dissolve">
                                      <p:cBhvr>
                                        <p:cTn id="52" dur="500"/>
                                        <p:tgtEl>
                                          <p:spTgt spid="161813"/>
                                        </p:tgtEl>
                                      </p:cBhvr>
                                    </p:animEffect>
                                  </p:childTnLst>
                                </p:cTn>
                              </p:par>
                              <p:par>
                                <p:cTn id="53" presetID="9" presetClass="entr" presetSubtype="0" fill="hold" grpId="0" nodeType="withEffect">
                                  <p:stCondLst>
                                    <p:cond delay="0"/>
                                  </p:stCondLst>
                                  <p:childTnLst>
                                    <p:set>
                                      <p:cBhvr>
                                        <p:cTn id="54" dur="1" fill="hold">
                                          <p:stCondLst>
                                            <p:cond delay="0"/>
                                          </p:stCondLst>
                                        </p:cTn>
                                        <p:tgtEl>
                                          <p:spTgt spid="161814"/>
                                        </p:tgtEl>
                                        <p:attrNameLst>
                                          <p:attrName>style.visibility</p:attrName>
                                        </p:attrNameLst>
                                      </p:cBhvr>
                                      <p:to>
                                        <p:strVal val="visible"/>
                                      </p:to>
                                    </p:set>
                                    <p:animEffect transition="in" filter="dissolve">
                                      <p:cBhvr>
                                        <p:cTn id="55" dur="500"/>
                                        <p:tgtEl>
                                          <p:spTgt spid="161814"/>
                                        </p:tgtEl>
                                      </p:cBhvr>
                                    </p:animEffect>
                                  </p:childTnLst>
                                </p:cTn>
                              </p:par>
                              <p:par>
                                <p:cTn id="56" presetID="9" presetClass="entr" presetSubtype="0" fill="hold" grpId="0" nodeType="withEffect">
                                  <p:stCondLst>
                                    <p:cond delay="0"/>
                                  </p:stCondLst>
                                  <p:childTnLst>
                                    <p:set>
                                      <p:cBhvr>
                                        <p:cTn id="57" dur="1" fill="hold">
                                          <p:stCondLst>
                                            <p:cond delay="0"/>
                                          </p:stCondLst>
                                        </p:cTn>
                                        <p:tgtEl>
                                          <p:spTgt spid="161819"/>
                                        </p:tgtEl>
                                        <p:attrNameLst>
                                          <p:attrName>style.visibility</p:attrName>
                                        </p:attrNameLst>
                                      </p:cBhvr>
                                      <p:to>
                                        <p:strVal val="visible"/>
                                      </p:to>
                                    </p:set>
                                    <p:animEffect transition="in" filter="dissolve">
                                      <p:cBhvr>
                                        <p:cTn id="58" dur="500"/>
                                        <p:tgtEl>
                                          <p:spTgt spid="161819"/>
                                        </p:tgtEl>
                                      </p:cBhvr>
                                    </p:animEffect>
                                  </p:childTnLst>
                                </p:cTn>
                              </p:par>
                              <p:par>
                                <p:cTn id="59" presetID="9" presetClass="entr" presetSubtype="0" fill="hold" grpId="0" nodeType="withEffect">
                                  <p:stCondLst>
                                    <p:cond delay="0"/>
                                  </p:stCondLst>
                                  <p:childTnLst>
                                    <p:set>
                                      <p:cBhvr>
                                        <p:cTn id="60" dur="1" fill="hold">
                                          <p:stCondLst>
                                            <p:cond delay="0"/>
                                          </p:stCondLst>
                                        </p:cTn>
                                        <p:tgtEl>
                                          <p:spTgt spid="161818"/>
                                        </p:tgtEl>
                                        <p:attrNameLst>
                                          <p:attrName>style.visibility</p:attrName>
                                        </p:attrNameLst>
                                      </p:cBhvr>
                                      <p:to>
                                        <p:strVal val="visible"/>
                                      </p:to>
                                    </p:set>
                                    <p:animEffect transition="in" filter="dissolve">
                                      <p:cBhvr>
                                        <p:cTn id="61" dur="500"/>
                                        <p:tgtEl>
                                          <p:spTgt spid="161818"/>
                                        </p:tgtEl>
                                      </p:cBhvr>
                                    </p:animEffect>
                                  </p:childTnLst>
                                </p:cTn>
                              </p:par>
                              <p:par>
                                <p:cTn id="62" presetID="9" presetClass="entr" presetSubtype="0" fill="hold" grpId="0" nodeType="withEffect">
                                  <p:stCondLst>
                                    <p:cond delay="0"/>
                                  </p:stCondLst>
                                  <p:childTnLst>
                                    <p:set>
                                      <p:cBhvr>
                                        <p:cTn id="63" dur="1" fill="hold">
                                          <p:stCondLst>
                                            <p:cond delay="0"/>
                                          </p:stCondLst>
                                        </p:cTn>
                                        <p:tgtEl>
                                          <p:spTgt spid="161817"/>
                                        </p:tgtEl>
                                        <p:attrNameLst>
                                          <p:attrName>style.visibility</p:attrName>
                                        </p:attrNameLst>
                                      </p:cBhvr>
                                      <p:to>
                                        <p:strVal val="visible"/>
                                      </p:to>
                                    </p:set>
                                    <p:animEffect transition="in" filter="dissolve">
                                      <p:cBhvr>
                                        <p:cTn id="64" dur="500"/>
                                        <p:tgtEl>
                                          <p:spTgt spid="161817"/>
                                        </p:tgtEl>
                                      </p:cBhvr>
                                    </p:animEffect>
                                  </p:childTnLst>
                                </p:cTn>
                              </p:par>
                              <p:par>
                                <p:cTn id="65" presetID="9" presetClass="entr" presetSubtype="0" fill="hold" grpId="0" nodeType="withEffect">
                                  <p:stCondLst>
                                    <p:cond delay="0"/>
                                  </p:stCondLst>
                                  <p:childTnLst>
                                    <p:set>
                                      <p:cBhvr>
                                        <p:cTn id="66" dur="1" fill="hold">
                                          <p:stCondLst>
                                            <p:cond delay="0"/>
                                          </p:stCondLst>
                                        </p:cTn>
                                        <p:tgtEl>
                                          <p:spTgt spid="161816"/>
                                        </p:tgtEl>
                                        <p:attrNameLst>
                                          <p:attrName>style.visibility</p:attrName>
                                        </p:attrNameLst>
                                      </p:cBhvr>
                                      <p:to>
                                        <p:strVal val="visible"/>
                                      </p:to>
                                    </p:set>
                                    <p:animEffect transition="in" filter="dissolve">
                                      <p:cBhvr>
                                        <p:cTn id="67" dur="500"/>
                                        <p:tgtEl>
                                          <p:spTgt spid="161816"/>
                                        </p:tgtEl>
                                      </p:cBhvr>
                                    </p:animEffect>
                                  </p:childTnLst>
                                </p:cTn>
                              </p:par>
                            </p:childTnLst>
                          </p:cTn>
                        </p:par>
                      </p:childTnLst>
                    </p:cTn>
                  </p:par>
                  <p:par>
                    <p:cTn id="68" fill="hold">
                      <p:stCondLst>
                        <p:cond delay="indefinite"/>
                      </p:stCondLst>
                      <p:childTnLst>
                        <p:par>
                          <p:cTn id="69" fill="hold">
                            <p:stCondLst>
                              <p:cond delay="0"/>
                            </p:stCondLst>
                            <p:childTnLst>
                              <p:par>
                                <p:cTn id="70" presetID="9" presetClass="entr" presetSubtype="0" fill="hold" grpId="0" nodeType="clickEffect">
                                  <p:stCondLst>
                                    <p:cond delay="0"/>
                                  </p:stCondLst>
                                  <p:childTnLst>
                                    <p:set>
                                      <p:cBhvr>
                                        <p:cTn id="71" dur="1" fill="hold">
                                          <p:stCondLst>
                                            <p:cond delay="0"/>
                                          </p:stCondLst>
                                        </p:cTn>
                                        <p:tgtEl>
                                          <p:spTgt spid="161831"/>
                                        </p:tgtEl>
                                        <p:attrNameLst>
                                          <p:attrName>style.visibility</p:attrName>
                                        </p:attrNameLst>
                                      </p:cBhvr>
                                      <p:to>
                                        <p:strVal val="visible"/>
                                      </p:to>
                                    </p:set>
                                    <p:animEffect transition="in" filter="dissolve">
                                      <p:cBhvr>
                                        <p:cTn id="72" dur="500"/>
                                        <p:tgtEl>
                                          <p:spTgt spid="161831"/>
                                        </p:tgtEl>
                                      </p:cBhvr>
                                    </p:animEffect>
                                  </p:childTnLst>
                                </p:cTn>
                              </p:par>
                              <p:par>
                                <p:cTn id="73" presetID="9" presetClass="entr" presetSubtype="0" fill="hold" grpId="0" nodeType="withEffect">
                                  <p:stCondLst>
                                    <p:cond delay="0"/>
                                  </p:stCondLst>
                                  <p:childTnLst>
                                    <p:set>
                                      <p:cBhvr>
                                        <p:cTn id="74" dur="1" fill="hold">
                                          <p:stCondLst>
                                            <p:cond delay="0"/>
                                          </p:stCondLst>
                                        </p:cTn>
                                        <p:tgtEl>
                                          <p:spTgt spid="161832"/>
                                        </p:tgtEl>
                                        <p:attrNameLst>
                                          <p:attrName>style.visibility</p:attrName>
                                        </p:attrNameLst>
                                      </p:cBhvr>
                                      <p:to>
                                        <p:strVal val="visible"/>
                                      </p:to>
                                    </p:set>
                                    <p:animEffect transition="in" filter="dissolve">
                                      <p:cBhvr>
                                        <p:cTn id="75" dur="500"/>
                                        <p:tgtEl>
                                          <p:spTgt spid="161832"/>
                                        </p:tgtEl>
                                      </p:cBhvr>
                                    </p:animEffect>
                                  </p:childTnLst>
                                </p:cTn>
                              </p:par>
                            </p:childTnLst>
                          </p:cTn>
                        </p:par>
                      </p:childTnLst>
                    </p:cTn>
                  </p:par>
                  <p:par>
                    <p:cTn id="76" fill="hold">
                      <p:stCondLst>
                        <p:cond delay="indefinite"/>
                      </p:stCondLst>
                      <p:childTnLst>
                        <p:par>
                          <p:cTn id="77" fill="hold">
                            <p:stCondLst>
                              <p:cond delay="0"/>
                            </p:stCondLst>
                            <p:childTnLst>
                              <p:par>
                                <p:cTn id="78" presetID="9" presetClass="entr" presetSubtype="0" fill="hold" grpId="0" nodeType="clickEffect">
                                  <p:stCondLst>
                                    <p:cond delay="0"/>
                                  </p:stCondLst>
                                  <p:childTnLst>
                                    <p:set>
                                      <p:cBhvr>
                                        <p:cTn id="79" dur="1" fill="hold">
                                          <p:stCondLst>
                                            <p:cond delay="0"/>
                                          </p:stCondLst>
                                        </p:cTn>
                                        <p:tgtEl>
                                          <p:spTgt spid="161820"/>
                                        </p:tgtEl>
                                        <p:attrNameLst>
                                          <p:attrName>style.visibility</p:attrName>
                                        </p:attrNameLst>
                                      </p:cBhvr>
                                      <p:to>
                                        <p:strVal val="visible"/>
                                      </p:to>
                                    </p:set>
                                    <p:animEffect transition="in" filter="dissolve">
                                      <p:cBhvr>
                                        <p:cTn id="80" dur="500"/>
                                        <p:tgtEl>
                                          <p:spTgt spid="161820"/>
                                        </p:tgtEl>
                                      </p:cBhvr>
                                    </p:animEffect>
                                  </p:childTnLst>
                                </p:cTn>
                              </p:par>
                              <p:par>
                                <p:cTn id="81" presetID="9" presetClass="entr" presetSubtype="0" fill="hold" grpId="0" nodeType="withEffect">
                                  <p:stCondLst>
                                    <p:cond delay="0"/>
                                  </p:stCondLst>
                                  <p:childTnLst>
                                    <p:set>
                                      <p:cBhvr>
                                        <p:cTn id="82" dur="1" fill="hold">
                                          <p:stCondLst>
                                            <p:cond delay="0"/>
                                          </p:stCondLst>
                                        </p:cTn>
                                        <p:tgtEl>
                                          <p:spTgt spid="161821"/>
                                        </p:tgtEl>
                                        <p:attrNameLst>
                                          <p:attrName>style.visibility</p:attrName>
                                        </p:attrNameLst>
                                      </p:cBhvr>
                                      <p:to>
                                        <p:strVal val="visible"/>
                                      </p:to>
                                    </p:set>
                                    <p:animEffect transition="in" filter="dissolve">
                                      <p:cBhvr>
                                        <p:cTn id="83" dur="500"/>
                                        <p:tgtEl>
                                          <p:spTgt spid="161821"/>
                                        </p:tgtEl>
                                      </p:cBhvr>
                                    </p:animEffect>
                                  </p:childTnLst>
                                </p:cTn>
                              </p:par>
                              <p:par>
                                <p:cTn id="84" presetID="9" presetClass="entr" presetSubtype="0" fill="hold" grpId="0" nodeType="withEffect">
                                  <p:stCondLst>
                                    <p:cond delay="0"/>
                                  </p:stCondLst>
                                  <p:childTnLst>
                                    <p:set>
                                      <p:cBhvr>
                                        <p:cTn id="85" dur="1" fill="hold">
                                          <p:stCondLst>
                                            <p:cond delay="0"/>
                                          </p:stCondLst>
                                        </p:cTn>
                                        <p:tgtEl>
                                          <p:spTgt spid="161824"/>
                                        </p:tgtEl>
                                        <p:attrNameLst>
                                          <p:attrName>style.visibility</p:attrName>
                                        </p:attrNameLst>
                                      </p:cBhvr>
                                      <p:to>
                                        <p:strVal val="visible"/>
                                      </p:to>
                                    </p:set>
                                    <p:animEffect transition="in" filter="dissolve">
                                      <p:cBhvr>
                                        <p:cTn id="86" dur="500"/>
                                        <p:tgtEl>
                                          <p:spTgt spid="161824"/>
                                        </p:tgtEl>
                                      </p:cBhvr>
                                    </p:animEffect>
                                  </p:childTnLst>
                                </p:cTn>
                              </p:par>
                              <p:par>
                                <p:cTn id="87" presetID="9" presetClass="entr" presetSubtype="0" fill="hold" grpId="0" nodeType="withEffect">
                                  <p:stCondLst>
                                    <p:cond delay="0"/>
                                  </p:stCondLst>
                                  <p:childTnLst>
                                    <p:set>
                                      <p:cBhvr>
                                        <p:cTn id="88" dur="1" fill="hold">
                                          <p:stCondLst>
                                            <p:cond delay="0"/>
                                          </p:stCondLst>
                                        </p:cTn>
                                        <p:tgtEl>
                                          <p:spTgt spid="161828"/>
                                        </p:tgtEl>
                                        <p:attrNameLst>
                                          <p:attrName>style.visibility</p:attrName>
                                        </p:attrNameLst>
                                      </p:cBhvr>
                                      <p:to>
                                        <p:strVal val="visible"/>
                                      </p:to>
                                    </p:set>
                                    <p:animEffect transition="in" filter="dissolve">
                                      <p:cBhvr>
                                        <p:cTn id="89" dur="500"/>
                                        <p:tgtEl>
                                          <p:spTgt spid="161828"/>
                                        </p:tgtEl>
                                      </p:cBhvr>
                                    </p:animEffect>
                                  </p:childTnLst>
                                </p:cTn>
                              </p:par>
                              <p:par>
                                <p:cTn id="90" presetID="9" presetClass="entr" presetSubtype="0" fill="hold" grpId="0" nodeType="withEffect">
                                  <p:stCondLst>
                                    <p:cond delay="0"/>
                                  </p:stCondLst>
                                  <p:childTnLst>
                                    <p:set>
                                      <p:cBhvr>
                                        <p:cTn id="91" dur="1" fill="hold">
                                          <p:stCondLst>
                                            <p:cond delay="0"/>
                                          </p:stCondLst>
                                        </p:cTn>
                                        <p:tgtEl>
                                          <p:spTgt spid="161827"/>
                                        </p:tgtEl>
                                        <p:attrNameLst>
                                          <p:attrName>style.visibility</p:attrName>
                                        </p:attrNameLst>
                                      </p:cBhvr>
                                      <p:to>
                                        <p:strVal val="visible"/>
                                      </p:to>
                                    </p:set>
                                    <p:animEffect transition="in" filter="dissolve">
                                      <p:cBhvr>
                                        <p:cTn id="92" dur="500"/>
                                        <p:tgtEl>
                                          <p:spTgt spid="161827"/>
                                        </p:tgtEl>
                                      </p:cBhvr>
                                    </p:animEffect>
                                  </p:childTnLst>
                                </p:cTn>
                              </p:par>
                              <p:par>
                                <p:cTn id="93" presetID="9" presetClass="entr" presetSubtype="0" fill="hold" grpId="0" nodeType="withEffect">
                                  <p:stCondLst>
                                    <p:cond delay="0"/>
                                  </p:stCondLst>
                                  <p:childTnLst>
                                    <p:set>
                                      <p:cBhvr>
                                        <p:cTn id="94" dur="1" fill="hold">
                                          <p:stCondLst>
                                            <p:cond delay="0"/>
                                          </p:stCondLst>
                                        </p:cTn>
                                        <p:tgtEl>
                                          <p:spTgt spid="161822"/>
                                        </p:tgtEl>
                                        <p:attrNameLst>
                                          <p:attrName>style.visibility</p:attrName>
                                        </p:attrNameLst>
                                      </p:cBhvr>
                                      <p:to>
                                        <p:strVal val="visible"/>
                                      </p:to>
                                    </p:set>
                                    <p:animEffect transition="in" filter="dissolve">
                                      <p:cBhvr>
                                        <p:cTn id="95" dur="500"/>
                                        <p:tgtEl>
                                          <p:spTgt spid="161822"/>
                                        </p:tgtEl>
                                      </p:cBhvr>
                                    </p:animEffect>
                                  </p:childTnLst>
                                </p:cTn>
                              </p:par>
                              <p:par>
                                <p:cTn id="96" presetID="9" presetClass="entr" presetSubtype="0" fill="hold" grpId="0" nodeType="withEffect">
                                  <p:stCondLst>
                                    <p:cond delay="0"/>
                                  </p:stCondLst>
                                  <p:childTnLst>
                                    <p:set>
                                      <p:cBhvr>
                                        <p:cTn id="97" dur="1" fill="hold">
                                          <p:stCondLst>
                                            <p:cond delay="0"/>
                                          </p:stCondLst>
                                        </p:cTn>
                                        <p:tgtEl>
                                          <p:spTgt spid="161823"/>
                                        </p:tgtEl>
                                        <p:attrNameLst>
                                          <p:attrName>style.visibility</p:attrName>
                                        </p:attrNameLst>
                                      </p:cBhvr>
                                      <p:to>
                                        <p:strVal val="visible"/>
                                      </p:to>
                                    </p:set>
                                    <p:animEffect transition="in" filter="dissolve">
                                      <p:cBhvr>
                                        <p:cTn id="98" dur="500"/>
                                        <p:tgtEl>
                                          <p:spTgt spid="161823"/>
                                        </p:tgtEl>
                                      </p:cBhvr>
                                    </p:animEffect>
                                  </p:childTnLst>
                                </p:cTn>
                              </p:par>
                              <p:par>
                                <p:cTn id="99" presetID="9" presetClass="entr" presetSubtype="0" fill="hold" grpId="0" nodeType="withEffect">
                                  <p:stCondLst>
                                    <p:cond delay="0"/>
                                  </p:stCondLst>
                                  <p:childTnLst>
                                    <p:set>
                                      <p:cBhvr>
                                        <p:cTn id="100" dur="1" fill="hold">
                                          <p:stCondLst>
                                            <p:cond delay="0"/>
                                          </p:stCondLst>
                                        </p:cTn>
                                        <p:tgtEl>
                                          <p:spTgt spid="161839"/>
                                        </p:tgtEl>
                                        <p:attrNameLst>
                                          <p:attrName>style.visibility</p:attrName>
                                        </p:attrNameLst>
                                      </p:cBhvr>
                                      <p:to>
                                        <p:strVal val="visible"/>
                                      </p:to>
                                    </p:set>
                                    <p:animEffect transition="in" filter="dissolve">
                                      <p:cBhvr>
                                        <p:cTn id="101" dur="500"/>
                                        <p:tgtEl>
                                          <p:spTgt spid="161839"/>
                                        </p:tgtEl>
                                      </p:cBhvr>
                                    </p:animEffect>
                                  </p:childTnLst>
                                </p:cTn>
                              </p:par>
                              <p:par>
                                <p:cTn id="102" presetID="9" presetClass="entr" presetSubtype="0" fill="hold" grpId="0" nodeType="withEffect">
                                  <p:stCondLst>
                                    <p:cond delay="0"/>
                                  </p:stCondLst>
                                  <p:childTnLst>
                                    <p:set>
                                      <p:cBhvr>
                                        <p:cTn id="103" dur="1" fill="hold">
                                          <p:stCondLst>
                                            <p:cond delay="0"/>
                                          </p:stCondLst>
                                        </p:cTn>
                                        <p:tgtEl>
                                          <p:spTgt spid="161840"/>
                                        </p:tgtEl>
                                        <p:attrNameLst>
                                          <p:attrName>style.visibility</p:attrName>
                                        </p:attrNameLst>
                                      </p:cBhvr>
                                      <p:to>
                                        <p:strVal val="visible"/>
                                      </p:to>
                                    </p:set>
                                    <p:animEffect transition="in" filter="dissolve">
                                      <p:cBhvr>
                                        <p:cTn id="104" dur="500"/>
                                        <p:tgtEl>
                                          <p:spTgt spid="161840"/>
                                        </p:tgtEl>
                                      </p:cBhvr>
                                    </p:animEffect>
                                  </p:childTnLst>
                                </p:cTn>
                              </p:par>
                              <p:par>
                                <p:cTn id="105" presetID="9" presetClass="entr" presetSubtype="0" fill="hold" grpId="0" nodeType="withEffect">
                                  <p:stCondLst>
                                    <p:cond delay="0"/>
                                  </p:stCondLst>
                                  <p:childTnLst>
                                    <p:set>
                                      <p:cBhvr>
                                        <p:cTn id="106" dur="1" fill="hold">
                                          <p:stCondLst>
                                            <p:cond delay="0"/>
                                          </p:stCondLst>
                                        </p:cTn>
                                        <p:tgtEl>
                                          <p:spTgt spid="161826"/>
                                        </p:tgtEl>
                                        <p:attrNameLst>
                                          <p:attrName>style.visibility</p:attrName>
                                        </p:attrNameLst>
                                      </p:cBhvr>
                                      <p:to>
                                        <p:strVal val="visible"/>
                                      </p:to>
                                    </p:set>
                                    <p:animEffect transition="in" filter="dissolve">
                                      <p:cBhvr>
                                        <p:cTn id="107" dur="500"/>
                                        <p:tgtEl>
                                          <p:spTgt spid="161826"/>
                                        </p:tgtEl>
                                      </p:cBhvr>
                                    </p:animEffect>
                                  </p:childTnLst>
                                </p:cTn>
                              </p:par>
                              <p:par>
                                <p:cTn id="108" presetID="9" presetClass="entr" presetSubtype="0" fill="hold" grpId="0" nodeType="withEffect">
                                  <p:stCondLst>
                                    <p:cond delay="0"/>
                                  </p:stCondLst>
                                  <p:childTnLst>
                                    <p:set>
                                      <p:cBhvr>
                                        <p:cTn id="109" dur="1" fill="hold">
                                          <p:stCondLst>
                                            <p:cond delay="0"/>
                                          </p:stCondLst>
                                        </p:cTn>
                                        <p:tgtEl>
                                          <p:spTgt spid="161825"/>
                                        </p:tgtEl>
                                        <p:attrNameLst>
                                          <p:attrName>style.visibility</p:attrName>
                                        </p:attrNameLst>
                                      </p:cBhvr>
                                      <p:to>
                                        <p:strVal val="visible"/>
                                      </p:to>
                                    </p:set>
                                    <p:animEffect transition="in" filter="dissolve">
                                      <p:cBhvr>
                                        <p:cTn id="110" dur="500"/>
                                        <p:tgtEl>
                                          <p:spTgt spid="161825"/>
                                        </p:tgtEl>
                                      </p:cBhvr>
                                    </p:animEffect>
                                  </p:childTnLst>
                                </p:cTn>
                              </p:par>
                            </p:childTnLst>
                          </p:cTn>
                        </p:par>
                      </p:childTnLst>
                    </p:cTn>
                  </p:par>
                  <p:par>
                    <p:cTn id="111" fill="hold">
                      <p:stCondLst>
                        <p:cond delay="indefinite"/>
                      </p:stCondLst>
                      <p:childTnLst>
                        <p:par>
                          <p:cTn id="112" fill="hold">
                            <p:stCondLst>
                              <p:cond delay="0"/>
                            </p:stCondLst>
                            <p:childTnLst>
                              <p:par>
                                <p:cTn id="113" presetID="2" presetClass="entr" presetSubtype="2" fill="hold" grpId="0" nodeType="clickEffect">
                                  <p:stCondLst>
                                    <p:cond delay="0"/>
                                  </p:stCondLst>
                                  <p:childTnLst>
                                    <p:set>
                                      <p:cBhvr>
                                        <p:cTn id="114" dur="1" fill="hold">
                                          <p:stCondLst>
                                            <p:cond delay="0"/>
                                          </p:stCondLst>
                                        </p:cTn>
                                        <p:tgtEl>
                                          <p:spTgt spid="161851"/>
                                        </p:tgtEl>
                                        <p:attrNameLst>
                                          <p:attrName>style.visibility</p:attrName>
                                        </p:attrNameLst>
                                      </p:cBhvr>
                                      <p:to>
                                        <p:strVal val="visible"/>
                                      </p:to>
                                    </p:set>
                                    <p:anim calcmode="lin" valueType="num">
                                      <p:cBhvr additive="base">
                                        <p:cTn id="115" dur="500" fill="hold"/>
                                        <p:tgtEl>
                                          <p:spTgt spid="161851"/>
                                        </p:tgtEl>
                                        <p:attrNameLst>
                                          <p:attrName>ppt_x</p:attrName>
                                        </p:attrNameLst>
                                      </p:cBhvr>
                                      <p:tavLst>
                                        <p:tav tm="0">
                                          <p:val>
                                            <p:strVal val="1+#ppt_w/2"/>
                                          </p:val>
                                        </p:tav>
                                        <p:tav tm="100000">
                                          <p:val>
                                            <p:strVal val="#ppt_x"/>
                                          </p:val>
                                        </p:tav>
                                      </p:tavLst>
                                    </p:anim>
                                    <p:anim calcmode="lin" valueType="num">
                                      <p:cBhvr additive="base">
                                        <p:cTn id="116" dur="500" fill="hold"/>
                                        <p:tgtEl>
                                          <p:spTgt spid="161851"/>
                                        </p:tgtEl>
                                        <p:attrNameLst>
                                          <p:attrName>ppt_y</p:attrName>
                                        </p:attrNameLst>
                                      </p:cBhvr>
                                      <p:tavLst>
                                        <p:tav tm="0">
                                          <p:val>
                                            <p:strVal val="#ppt_y"/>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xit" presetSubtype="4" fill="hold" grpId="1" nodeType="clickEffect">
                                  <p:stCondLst>
                                    <p:cond delay="0"/>
                                  </p:stCondLst>
                                  <p:childTnLst>
                                    <p:anim calcmode="lin" valueType="num">
                                      <p:cBhvr additive="base">
                                        <p:cTn id="120" dur="500"/>
                                        <p:tgtEl>
                                          <p:spTgt spid="161851"/>
                                        </p:tgtEl>
                                        <p:attrNameLst>
                                          <p:attrName>ppt_x</p:attrName>
                                        </p:attrNameLst>
                                      </p:cBhvr>
                                      <p:tavLst>
                                        <p:tav tm="0">
                                          <p:val>
                                            <p:strVal val="ppt_x"/>
                                          </p:val>
                                        </p:tav>
                                        <p:tav tm="100000">
                                          <p:val>
                                            <p:strVal val="ppt_x"/>
                                          </p:val>
                                        </p:tav>
                                      </p:tavLst>
                                    </p:anim>
                                    <p:anim calcmode="lin" valueType="num">
                                      <p:cBhvr additive="base">
                                        <p:cTn id="121" dur="500"/>
                                        <p:tgtEl>
                                          <p:spTgt spid="161851"/>
                                        </p:tgtEl>
                                        <p:attrNameLst>
                                          <p:attrName>ppt_y</p:attrName>
                                        </p:attrNameLst>
                                      </p:cBhvr>
                                      <p:tavLst>
                                        <p:tav tm="0">
                                          <p:val>
                                            <p:strVal val="ppt_y"/>
                                          </p:val>
                                        </p:tav>
                                        <p:tav tm="100000">
                                          <p:val>
                                            <p:strVal val="1+ppt_h/2"/>
                                          </p:val>
                                        </p:tav>
                                      </p:tavLst>
                                    </p:anim>
                                    <p:set>
                                      <p:cBhvr>
                                        <p:cTn id="122" dur="1" fill="hold">
                                          <p:stCondLst>
                                            <p:cond delay="499"/>
                                          </p:stCondLst>
                                        </p:cTn>
                                        <p:tgtEl>
                                          <p:spTgt spid="161851"/>
                                        </p:tgtEl>
                                        <p:attrNameLst>
                                          <p:attrName>style.visibility</p:attrName>
                                        </p:attrNameLst>
                                      </p:cBhvr>
                                      <p:to>
                                        <p:strVal val="hidden"/>
                                      </p:to>
                                    </p:set>
                                  </p:childTnLst>
                                </p:cTn>
                              </p:par>
                              <p:par>
                                <p:cTn id="123" presetID="9" presetClass="entr" presetSubtype="0" fill="hold" grpId="0" nodeType="withEffect">
                                  <p:stCondLst>
                                    <p:cond delay="0"/>
                                  </p:stCondLst>
                                  <p:childTnLst>
                                    <p:set>
                                      <p:cBhvr>
                                        <p:cTn id="124" dur="1" fill="hold">
                                          <p:stCondLst>
                                            <p:cond delay="0"/>
                                          </p:stCondLst>
                                        </p:cTn>
                                        <p:tgtEl>
                                          <p:spTgt spid="161830"/>
                                        </p:tgtEl>
                                        <p:attrNameLst>
                                          <p:attrName>style.visibility</p:attrName>
                                        </p:attrNameLst>
                                      </p:cBhvr>
                                      <p:to>
                                        <p:strVal val="visible"/>
                                      </p:to>
                                    </p:set>
                                    <p:animEffect transition="in" filter="dissolve">
                                      <p:cBhvr>
                                        <p:cTn id="125" dur="500"/>
                                        <p:tgtEl>
                                          <p:spTgt spid="161830"/>
                                        </p:tgtEl>
                                      </p:cBhvr>
                                    </p:animEffect>
                                  </p:childTnLst>
                                </p:cTn>
                              </p:par>
                              <p:par>
                                <p:cTn id="126" presetID="9" presetClass="entr" presetSubtype="0" fill="hold" grpId="0" nodeType="withEffect">
                                  <p:stCondLst>
                                    <p:cond delay="0"/>
                                  </p:stCondLst>
                                  <p:childTnLst>
                                    <p:set>
                                      <p:cBhvr>
                                        <p:cTn id="127" dur="1" fill="hold">
                                          <p:stCondLst>
                                            <p:cond delay="0"/>
                                          </p:stCondLst>
                                        </p:cTn>
                                        <p:tgtEl>
                                          <p:spTgt spid="161843"/>
                                        </p:tgtEl>
                                        <p:attrNameLst>
                                          <p:attrName>style.visibility</p:attrName>
                                        </p:attrNameLst>
                                      </p:cBhvr>
                                      <p:to>
                                        <p:strVal val="visible"/>
                                      </p:to>
                                    </p:set>
                                    <p:animEffect transition="in" filter="dissolve">
                                      <p:cBhvr>
                                        <p:cTn id="128" dur="500"/>
                                        <p:tgtEl>
                                          <p:spTgt spid="161843"/>
                                        </p:tgtEl>
                                      </p:cBhvr>
                                    </p:animEffect>
                                  </p:childTnLst>
                                </p:cTn>
                              </p:par>
                              <p:par>
                                <p:cTn id="129" presetID="9" presetClass="entr" presetSubtype="0" fill="hold" grpId="0" nodeType="withEffect">
                                  <p:stCondLst>
                                    <p:cond delay="0"/>
                                  </p:stCondLst>
                                  <p:childTnLst>
                                    <p:set>
                                      <p:cBhvr>
                                        <p:cTn id="130" dur="1" fill="hold">
                                          <p:stCondLst>
                                            <p:cond delay="0"/>
                                          </p:stCondLst>
                                        </p:cTn>
                                        <p:tgtEl>
                                          <p:spTgt spid="161835"/>
                                        </p:tgtEl>
                                        <p:attrNameLst>
                                          <p:attrName>style.visibility</p:attrName>
                                        </p:attrNameLst>
                                      </p:cBhvr>
                                      <p:to>
                                        <p:strVal val="visible"/>
                                      </p:to>
                                    </p:set>
                                    <p:animEffect transition="in" filter="dissolve">
                                      <p:cBhvr>
                                        <p:cTn id="131" dur="500"/>
                                        <p:tgtEl>
                                          <p:spTgt spid="161835"/>
                                        </p:tgtEl>
                                      </p:cBhvr>
                                    </p:animEffect>
                                  </p:childTnLst>
                                </p:cTn>
                              </p:par>
                              <p:par>
                                <p:cTn id="132" presetID="9" presetClass="entr" presetSubtype="0" fill="hold" grpId="0" nodeType="withEffect">
                                  <p:stCondLst>
                                    <p:cond delay="0"/>
                                  </p:stCondLst>
                                  <p:childTnLst>
                                    <p:set>
                                      <p:cBhvr>
                                        <p:cTn id="133" dur="1" fill="hold">
                                          <p:stCondLst>
                                            <p:cond delay="0"/>
                                          </p:stCondLst>
                                        </p:cTn>
                                        <p:tgtEl>
                                          <p:spTgt spid="161829"/>
                                        </p:tgtEl>
                                        <p:attrNameLst>
                                          <p:attrName>style.visibility</p:attrName>
                                        </p:attrNameLst>
                                      </p:cBhvr>
                                      <p:to>
                                        <p:strVal val="visible"/>
                                      </p:to>
                                    </p:set>
                                    <p:animEffect transition="in" filter="dissolve">
                                      <p:cBhvr>
                                        <p:cTn id="134" dur="500"/>
                                        <p:tgtEl>
                                          <p:spTgt spid="161829"/>
                                        </p:tgtEl>
                                      </p:cBhvr>
                                    </p:animEffect>
                                  </p:childTnLst>
                                </p:cTn>
                              </p:par>
                              <p:par>
                                <p:cTn id="135" presetID="9" presetClass="entr" presetSubtype="0" fill="hold" grpId="0" nodeType="withEffect">
                                  <p:stCondLst>
                                    <p:cond delay="0"/>
                                  </p:stCondLst>
                                  <p:childTnLst>
                                    <p:set>
                                      <p:cBhvr>
                                        <p:cTn id="136" dur="1" fill="hold">
                                          <p:stCondLst>
                                            <p:cond delay="0"/>
                                          </p:stCondLst>
                                        </p:cTn>
                                        <p:tgtEl>
                                          <p:spTgt spid="161842"/>
                                        </p:tgtEl>
                                        <p:attrNameLst>
                                          <p:attrName>style.visibility</p:attrName>
                                        </p:attrNameLst>
                                      </p:cBhvr>
                                      <p:to>
                                        <p:strVal val="visible"/>
                                      </p:to>
                                    </p:set>
                                    <p:animEffect transition="in" filter="dissolve">
                                      <p:cBhvr>
                                        <p:cTn id="137" dur="500"/>
                                        <p:tgtEl>
                                          <p:spTgt spid="161842"/>
                                        </p:tgtEl>
                                      </p:cBhvr>
                                    </p:animEffect>
                                  </p:childTnLst>
                                </p:cTn>
                              </p:par>
                              <p:par>
                                <p:cTn id="138" presetID="9" presetClass="entr" presetSubtype="0" fill="hold" grpId="0" nodeType="withEffect">
                                  <p:stCondLst>
                                    <p:cond delay="0"/>
                                  </p:stCondLst>
                                  <p:childTnLst>
                                    <p:set>
                                      <p:cBhvr>
                                        <p:cTn id="139" dur="1" fill="hold">
                                          <p:stCondLst>
                                            <p:cond delay="0"/>
                                          </p:stCondLst>
                                        </p:cTn>
                                        <p:tgtEl>
                                          <p:spTgt spid="161836"/>
                                        </p:tgtEl>
                                        <p:attrNameLst>
                                          <p:attrName>style.visibility</p:attrName>
                                        </p:attrNameLst>
                                      </p:cBhvr>
                                      <p:to>
                                        <p:strVal val="visible"/>
                                      </p:to>
                                    </p:set>
                                    <p:animEffect transition="in" filter="dissolve">
                                      <p:cBhvr>
                                        <p:cTn id="140" dur="500"/>
                                        <p:tgtEl>
                                          <p:spTgt spid="161836"/>
                                        </p:tgtEl>
                                      </p:cBhvr>
                                    </p:animEffect>
                                  </p:childTnLst>
                                </p:cTn>
                              </p:par>
                              <p:par>
                                <p:cTn id="141" presetID="9" presetClass="entr" presetSubtype="0" fill="hold" grpId="0" nodeType="withEffect">
                                  <p:stCondLst>
                                    <p:cond delay="0"/>
                                  </p:stCondLst>
                                  <p:childTnLst>
                                    <p:set>
                                      <p:cBhvr>
                                        <p:cTn id="142" dur="1" fill="hold">
                                          <p:stCondLst>
                                            <p:cond delay="0"/>
                                          </p:stCondLst>
                                        </p:cTn>
                                        <p:tgtEl>
                                          <p:spTgt spid="161841"/>
                                        </p:tgtEl>
                                        <p:attrNameLst>
                                          <p:attrName>style.visibility</p:attrName>
                                        </p:attrNameLst>
                                      </p:cBhvr>
                                      <p:to>
                                        <p:strVal val="visible"/>
                                      </p:to>
                                    </p:set>
                                    <p:animEffect transition="in" filter="dissolve">
                                      <p:cBhvr>
                                        <p:cTn id="143" dur="500"/>
                                        <p:tgtEl>
                                          <p:spTgt spid="161841"/>
                                        </p:tgtEl>
                                      </p:cBhvr>
                                    </p:animEffect>
                                  </p:childTnLst>
                                </p:cTn>
                              </p:par>
                              <p:par>
                                <p:cTn id="144" presetID="9" presetClass="entr" presetSubtype="0" fill="hold" grpId="0" nodeType="withEffect">
                                  <p:stCondLst>
                                    <p:cond delay="0"/>
                                  </p:stCondLst>
                                  <p:childTnLst>
                                    <p:set>
                                      <p:cBhvr>
                                        <p:cTn id="145" dur="1" fill="hold">
                                          <p:stCondLst>
                                            <p:cond delay="0"/>
                                          </p:stCondLst>
                                        </p:cTn>
                                        <p:tgtEl>
                                          <p:spTgt spid="161833"/>
                                        </p:tgtEl>
                                        <p:attrNameLst>
                                          <p:attrName>style.visibility</p:attrName>
                                        </p:attrNameLst>
                                      </p:cBhvr>
                                      <p:to>
                                        <p:strVal val="visible"/>
                                      </p:to>
                                    </p:set>
                                    <p:animEffect transition="in" filter="dissolve">
                                      <p:cBhvr>
                                        <p:cTn id="146" dur="500"/>
                                        <p:tgtEl>
                                          <p:spTgt spid="161833"/>
                                        </p:tgtEl>
                                      </p:cBhvr>
                                    </p:animEffect>
                                  </p:childTnLst>
                                </p:cTn>
                              </p:par>
                              <p:par>
                                <p:cTn id="147" presetID="9" presetClass="entr" presetSubtype="0" fill="hold" grpId="0" nodeType="withEffect">
                                  <p:stCondLst>
                                    <p:cond delay="0"/>
                                  </p:stCondLst>
                                  <p:childTnLst>
                                    <p:set>
                                      <p:cBhvr>
                                        <p:cTn id="148" dur="1" fill="hold">
                                          <p:stCondLst>
                                            <p:cond delay="0"/>
                                          </p:stCondLst>
                                        </p:cTn>
                                        <p:tgtEl>
                                          <p:spTgt spid="161815"/>
                                        </p:tgtEl>
                                        <p:attrNameLst>
                                          <p:attrName>style.visibility</p:attrName>
                                        </p:attrNameLst>
                                      </p:cBhvr>
                                      <p:to>
                                        <p:strVal val="visible"/>
                                      </p:to>
                                    </p:set>
                                    <p:animEffect transition="in" filter="dissolve">
                                      <p:cBhvr>
                                        <p:cTn id="149" dur="500"/>
                                        <p:tgtEl>
                                          <p:spTgt spid="161815"/>
                                        </p:tgtEl>
                                      </p:cBhvr>
                                    </p:animEffect>
                                  </p:childTnLst>
                                </p:cTn>
                              </p:par>
                              <p:par>
                                <p:cTn id="150" presetID="9" presetClass="entr" presetSubtype="0" fill="hold" grpId="0" nodeType="withEffect">
                                  <p:stCondLst>
                                    <p:cond delay="0"/>
                                  </p:stCondLst>
                                  <p:childTnLst>
                                    <p:set>
                                      <p:cBhvr>
                                        <p:cTn id="151" dur="1" fill="hold">
                                          <p:stCondLst>
                                            <p:cond delay="0"/>
                                          </p:stCondLst>
                                        </p:cTn>
                                        <p:tgtEl>
                                          <p:spTgt spid="161834"/>
                                        </p:tgtEl>
                                        <p:attrNameLst>
                                          <p:attrName>style.visibility</p:attrName>
                                        </p:attrNameLst>
                                      </p:cBhvr>
                                      <p:to>
                                        <p:strVal val="visible"/>
                                      </p:to>
                                    </p:set>
                                    <p:animEffect transition="in" filter="dissolve">
                                      <p:cBhvr>
                                        <p:cTn id="152" dur="500"/>
                                        <p:tgtEl>
                                          <p:spTgt spid="161834"/>
                                        </p:tgtEl>
                                      </p:cBhvr>
                                    </p:animEffect>
                                  </p:childTnLst>
                                </p:cTn>
                              </p:par>
                            </p:childTnLst>
                          </p:cTn>
                        </p:par>
                      </p:childTnLst>
                    </p:cTn>
                  </p:par>
                  <p:par>
                    <p:cTn id="153" fill="hold">
                      <p:stCondLst>
                        <p:cond delay="indefinite"/>
                      </p:stCondLst>
                      <p:childTnLst>
                        <p:par>
                          <p:cTn id="154" fill="hold">
                            <p:stCondLst>
                              <p:cond delay="0"/>
                            </p:stCondLst>
                            <p:childTnLst>
                              <p:par>
                                <p:cTn id="155" presetID="2" presetClass="entr" presetSubtype="2" fill="hold" grpId="0" nodeType="clickEffect">
                                  <p:stCondLst>
                                    <p:cond delay="0"/>
                                  </p:stCondLst>
                                  <p:childTnLst>
                                    <p:set>
                                      <p:cBhvr>
                                        <p:cTn id="156" dur="1" fill="hold">
                                          <p:stCondLst>
                                            <p:cond delay="0"/>
                                          </p:stCondLst>
                                        </p:cTn>
                                        <p:tgtEl>
                                          <p:spTgt spid="161852"/>
                                        </p:tgtEl>
                                        <p:attrNameLst>
                                          <p:attrName>style.visibility</p:attrName>
                                        </p:attrNameLst>
                                      </p:cBhvr>
                                      <p:to>
                                        <p:strVal val="visible"/>
                                      </p:to>
                                    </p:set>
                                    <p:anim calcmode="lin" valueType="num">
                                      <p:cBhvr additive="base">
                                        <p:cTn id="157" dur="500" fill="hold"/>
                                        <p:tgtEl>
                                          <p:spTgt spid="161852"/>
                                        </p:tgtEl>
                                        <p:attrNameLst>
                                          <p:attrName>ppt_x</p:attrName>
                                        </p:attrNameLst>
                                      </p:cBhvr>
                                      <p:tavLst>
                                        <p:tav tm="0">
                                          <p:val>
                                            <p:strVal val="1+#ppt_w/2"/>
                                          </p:val>
                                        </p:tav>
                                        <p:tav tm="100000">
                                          <p:val>
                                            <p:strVal val="#ppt_x"/>
                                          </p:val>
                                        </p:tav>
                                      </p:tavLst>
                                    </p:anim>
                                    <p:anim calcmode="lin" valueType="num">
                                      <p:cBhvr additive="base">
                                        <p:cTn id="158" dur="500" fill="hold"/>
                                        <p:tgtEl>
                                          <p:spTgt spid="161852"/>
                                        </p:tgtEl>
                                        <p:attrNameLst>
                                          <p:attrName>ppt_y</p:attrName>
                                        </p:attrNameLst>
                                      </p:cBhvr>
                                      <p:tavLst>
                                        <p:tav tm="0">
                                          <p:val>
                                            <p:strVal val="#ppt_y"/>
                                          </p:val>
                                        </p:tav>
                                        <p:tav tm="100000">
                                          <p:val>
                                            <p:strVal val="#ppt_y"/>
                                          </p:val>
                                        </p:tav>
                                      </p:tavLst>
                                    </p:anim>
                                  </p:childTnLst>
                                </p:cTn>
                              </p:par>
                            </p:childTnLst>
                          </p:cTn>
                        </p:par>
                        <p:par>
                          <p:cTn id="159" fill="hold">
                            <p:stCondLst>
                              <p:cond delay="500"/>
                            </p:stCondLst>
                            <p:childTnLst>
                              <p:par>
                                <p:cTn id="160" presetID="0" presetClass="path" presetSubtype="0" accel="50000" decel="50000" fill="hold" grpId="2" nodeType="afterEffect">
                                  <p:stCondLst>
                                    <p:cond delay="0"/>
                                  </p:stCondLst>
                                  <p:childTnLst>
                                    <p:animMotion origin="layout" path="M 0.0 0.0 L 0.00018 0.1287 " pathEditMode="relative" ptsTypes="AA">
                                      <p:cBhvr>
                                        <p:cTn id="161" dur="2000" fill="hold"/>
                                        <p:tgtEl>
                                          <p:spTgt spid="161852"/>
                                        </p:tgtEl>
                                        <p:attrNameLst>
                                          <p:attrName>ppt_x</p:attrName>
                                          <p:attrName>ppt_y</p:attrName>
                                        </p:attrNameLst>
                                      </p:cBhvr>
                                    </p:animMotion>
                                  </p:childTnLst>
                                </p:cTn>
                              </p:par>
                            </p:childTnLst>
                          </p:cTn>
                        </p:par>
                      </p:childTnLst>
                    </p:cTn>
                  </p:par>
                  <p:par>
                    <p:cTn id="162" fill="hold">
                      <p:stCondLst>
                        <p:cond delay="indefinite"/>
                      </p:stCondLst>
                      <p:childTnLst>
                        <p:par>
                          <p:cTn id="163" fill="hold">
                            <p:stCondLst>
                              <p:cond delay="0"/>
                            </p:stCondLst>
                            <p:childTnLst>
                              <p:par>
                                <p:cTn id="164" presetID="2" presetClass="exit" presetSubtype="4" fill="hold" grpId="1" nodeType="clickEffect">
                                  <p:stCondLst>
                                    <p:cond delay="0"/>
                                  </p:stCondLst>
                                  <p:childTnLst>
                                    <p:anim calcmode="lin" valueType="num">
                                      <p:cBhvr additive="base">
                                        <p:cTn id="165" dur="500"/>
                                        <p:tgtEl>
                                          <p:spTgt spid="161852"/>
                                        </p:tgtEl>
                                        <p:attrNameLst>
                                          <p:attrName>ppt_x</p:attrName>
                                        </p:attrNameLst>
                                      </p:cBhvr>
                                      <p:tavLst>
                                        <p:tav tm="0">
                                          <p:val>
                                            <p:strVal val="ppt_x"/>
                                          </p:val>
                                        </p:tav>
                                        <p:tav tm="100000">
                                          <p:val>
                                            <p:strVal val="ppt_x"/>
                                          </p:val>
                                        </p:tav>
                                      </p:tavLst>
                                    </p:anim>
                                    <p:anim calcmode="lin" valueType="num">
                                      <p:cBhvr additive="base">
                                        <p:cTn id="166" dur="500"/>
                                        <p:tgtEl>
                                          <p:spTgt spid="161852"/>
                                        </p:tgtEl>
                                        <p:attrNameLst>
                                          <p:attrName>ppt_y</p:attrName>
                                        </p:attrNameLst>
                                      </p:cBhvr>
                                      <p:tavLst>
                                        <p:tav tm="0">
                                          <p:val>
                                            <p:strVal val="ppt_y"/>
                                          </p:val>
                                        </p:tav>
                                        <p:tav tm="100000">
                                          <p:val>
                                            <p:strVal val="1+ppt_h/2"/>
                                          </p:val>
                                        </p:tav>
                                      </p:tavLst>
                                    </p:anim>
                                    <p:set>
                                      <p:cBhvr>
                                        <p:cTn id="167" dur="1" fill="hold">
                                          <p:stCondLst>
                                            <p:cond delay="499"/>
                                          </p:stCondLst>
                                        </p:cTn>
                                        <p:tgtEl>
                                          <p:spTgt spid="16185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795" grpId="0"/>
      <p:bldP spid="161801" grpId="0" animBg="1"/>
      <p:bldP spid="161802" grpId="0" animBg="1"/>
      <p:bldP spid="161803" grpId="0" animBg="1"/>
      <p:bldP spid="161804" grpId="0"/>
      <p:bldP spid="161805" grpId="0" animBg="1"/>
      <p:bldP spid="161806" grpId="0"/>
      <p:bldP spid="161811" grpId="0" animBg="1"/>
      <p:bldP spid="161812" grpId="0" animBg="1"/>
      <p:bldP spid="161813" grpId="0" animBg="1"/>
      <p:bldP spid="161814" grpId="0" animBg="1"/>
      <p:bldP spid="161815" grpId="0" animBg="1"/>
      <p:bldP spid="161816" grpId="0" animBg="1"/>
      <p:bldP spid="161817" grpId="0"/>
      <p:bldP spid="161818" grpId="0"/>
      <p:bldP spid="161819" grpId="0"/>
      <p:bldP spid="161820" grpId="0" animBg="1"/>
      <p:bldP spid="161821" grpId="0"/>
      <p:bldP spid="161822" grpId="0" animBg="1"/>
      <p:bldP spid="161823" grpId="0"/>
      <p:bldP spid="161824" grpId="0" animBg="1"/>
      <p:bldP spid="161825" grpId="0"/>
      <p:bldP spid="161826" grpId="0" animBg="1"/>
      <p:bldP spid="161827" grpId="0" animBg="1"/>
      <p:bldP spid="161828" grpId="0"/>
      <p:bldP spid="161829" grpId="0" animBg="1"/>
      <p:bldP spid="161830" grpId="0" animBg="1"/>
      <p:bldP spid="161831" grpId="0" animBg="1"/>
      <p:bldP spid="161832" grpId="0"/>
      <p:bldP spid="161833" grpId="0"/>
      <p:bldP spid="161834" grpId="0" animBg="1"/>
      <p:bldP spid="161835" grpId="0"/>
      <p:bldP spid="161836" grpId="0"/>
      <p:bldP spid="161837" grpId="0"/>
      <p:bldP spid="161838" grpId="0"/>
      <p:bldP spid="161839" grpId="0" animBg="1"/>
      <p:bldP spid="161840" grpId="0"/>
      <p:bldP spid="161841" grpId="0"/>
      <p:bldP spid="161842" grpId="0" animBg="1"/>
      <p:bldP spid="161843" grpId="0" animBg="1"/>
      <p:bldP spid="161850" grpId="0" animBg="1"/>
      <p:bldP spid="161850" grpId="1" animBg="1"/>
      <p:bldP spid="161851" grpId="0" animBg="1"/>
      <p:bldP spid="161851" grpId="1" animBg="1"/>
      <p:bldP spid="161852" grpId="0" animBg="1"/>
      <p:bldP spid="161852" grpId="1" animBg="1"/>
      <p:bldP spid="161852" grpId="2"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5" name="Rectangle 3"/>
          <p:cNvSpPr>
            <a:spLocks noGrp="1" noChangeArrowheads="1"/>
          </p:cNvSpPr>
          <p:nvPr>
            <p:ph idx="1"/>
          </p:nvPr>
        </p:nvSpPr>
        <p:spPr/>
        <p:txBody>
          <a:bodyPr/>
          <a:lstStyle/>
          <a:p>
            <a:r>
              <a:rPr lang="en-US" dirty="0">
                <a:latin typeface="Cordia New" pitchFamily="34" charset="-34"/>
                <a:cs typeface="Cordia New" pitchFamily="34" charset="-34"/>
              </a:rPr>
              <a:t>The equilibrium price is 1.50 baht per</a:t>
            </a:r>
            <a:r>
              <a:rPr lang="th-TH" dirty="0">
                <a:latin typeface="Cordia New" pitchFamily="34" charset="-34"/>
                <a:cs typeface="Cordia New" pitchFamily="34" charset="-34"/>
              </a:rPr>
              <a:t> </a:t>
            </a:r>
            <a:r>
              <a:rPr lang="en-US" dirty="0">
                <a:latin typeface="Cordia New" pitchFamily="34" charset="-34"/>
                <a:cs typeface="Cordia New" pitchFamily="34" charset="-34"/>
              </a:rPr>
              <a:t>gallon</a:t>
            </a:r>
            <a:r>
              <a:rPr lang="th-TH" dirty="0">
                <a:latin typeface="Cordia New" pitchFamily="34" charset="-34"/>
                <a:cs typeface="Cordia New" pitchFamily="34" charset="-34"/>
              </a:rPr>
              <a:t> </a:t>
            </a:r>
            <a:r>
              <a:rPr lang="en-US" dirty="0">
                <a:latin typeface="Cordia New" pitchFamily="34" charset="-34"/>
                <a:cs typeface="Cordia New" pitchFamily="34" charset="-34"/>
              </a:rPr>
              <a:t>and the equilibrium quantity is 100 gallons. </a:t>
            </a:r>
          </a:p>
          <a:p>
            <a:r>
              <a:rPr lang="en-US" dirty="0">
                <a:latin typeface="Cordia New" pitchFamily="34" charset="-34"/>
                <a:cs typeface="Cordia New" pitchFamily="34" charset="-34"/>
              </a:rPr>
              <a:t>When increasing tax by 0.50 baht, the</a:t>
            </a:r>
            <a:r>
              <a:rPr lang="th-TH" dirty="0">
                <a:latin typeface="Cordia New" pitchFamily="34" charset="-34"/>
                <a:cs typeface="Cordia New" pitchFamily="34" charset="-34"/>
              </a:rPr>
              <a:t> </a:t>
            </a:r>
            <a:r>
              <a:rPr lang="en-US" dirty="0">
                <a:latin typeface="Cordia New" pitchFamily="34" charset="-34"/>
                <a:cs typeface="Cordia New" pitchFamily="34" charset="-34"/>
              </a:rPr>
              <a:t>marginal costs</a:t>
            </a:r>
            <a:r>
              <a:rPr lang="th-TH" dirty="0">
                <a:latin typeface="Cordia New" pitchFamily="34" charset="-34"/>
                <a:cs typeface="Cordia New" pitchFamily="34" charset="-34"/>
              </a:rPr>
              <a:t> </a:t>
            </a:r>
            <a:r>
              <a:rPr lang="en-US" dirty="0">
                <a:latin typeface="Cordia New" pitchFamily="34" charset="-34"/>
                <a:cs typeface="Cordia New" pitchFamily="34" charset="-34"/>
              </a:rPr>
              <a:t>of producers increased.  Supply curve shifts to S</a:t>
            </a:r>
            <a:r>
              <a:rPr lang="en-US" baseline="-25000" dirty="0">
                <a:latin typeface="Cordia New" pitchFamily="34" charset="-34"/>
                <a:cs typeface="Cordia New" pitchFamily="34" charset="-34"/>
              </a:rPr>
              <a:t>2 .</a:t>
            </a:r>
            <a:endParaRPr lang="en-US" dirty="0">
              <a:latin typeface="Cordia New" pitchFamily="34" charset="-34"/>
              <a:cs typeface="Cordia New" pitchFamily="34" charset="-34"/>
            </a:endParaRPr>
          </a:p>
          <a:p>
            <a:r>
              <a:rPr lang="en-US" dirty="0">
                <a:latin typeface="Cordia New" pitchFamily="34" charset="-34"/>
                <a:cs typeface="Cordia New" pitchFamily="34" charset="-34"/>
              </a:rPr>
              <a:t>At the original equilibrium price, there is excess supply equals to 20 gallons; the price increased to 1.80</a:t>
            </a:r>
            <a:r>
              <a:rPr lang="th-TH" dirty="0">
                <a:latin typeface="Cordia New" pitchFamily="34" charset="-34"/>
                <a:cs typeface="Cordia New" pitchFamily="34" charset="-34"/>
              </a:rPr>
              <a:t> </a:t>
            </a:r>
            <a:r>
              <a:rPr lang="en-US" dirty="0">
                <a:latin typeface="Cordia New" pitchFamily="34" charset="-34"/>
                <a:cs typeface="Cordia New" pitchFamily="34" charset="-34"/>
              </a:rPr>
              <a:t>baht which the market will be in a new equilibrium.</a:t>
            </a:r>
          </a:p>
        </p:txBody>
      </p:sp>
      <p:sp>
        <p:nvSpPr>
          <p:cNvPr id="5" name="Slide Number Placeholder 4"/>
          <p:cNvSpPr>
            <a:spLocks noGrp="1"/>
          </p:cNvSpPr>
          <p:nvPr>
            <p:ph type="sldNum" sz="quarter" idx="12"/>
          </p:nvPr>
        </p:nvSpPr>
        <p:spPr/>
        <p:txBody>
          <a:bodyPr/>
          <a:lstStyle/>
          <a:p>
            <a:pPr>
              <a:defRPr/>
            </a:pPr>
            <a:fld id="{327CEFCC-6661-4195-B993-DCD97624E9D7}" type="slidenum">
              <a:rPr lang="en-US" smtClean="0"/>
              <a:pPr>
                <a:defRPr/>
              </a:pPr>
              <a:t>10</a:t>
            </a:fld>
            <a:endParaRPr lang="en-US"/>
          </a:p>
        </p:txBody>
      </p:sp>
      <p:sp>
        <p:nvSpPr>
          <p:cNvPr id="6" name="Footer Placeholder 5"/>
          <p:cNvSpPr>
            <a:spLocks noGrp="1"/>
          </p:cNvSpPr>
          <p:nvPr>
            <p:ph type="ftr" sz="quarter" idx="11"/>
          </p:nvPr>
        </p:nvSpPr>
        <p:spPr/>
        <p:txBody>
          <a:bodyPr/>
          <a:lstStyle/>
          <a:p>
            <a:r>
              <a:rPr lang="en-US"/>
              <a:t>EE442 2/16 Economics of Public Revenue                                       Assist.Prof.Dr.Duangmanee Laovakul</a:t>
            </a:r>
          </a:p>
        </p:txBody>
      </p:sp>
      <p:sp>
        <p:nvSpPr>
          <p:cNvPr id="7" name="Rectangle 2"/>
          <p:cNvSpPr>
            <a:spLocks noGrp="1" noChangeArrowheads="1"/>
          </p:cNvSpPr>
          <p:nvPr>
            <p:ph type="title"/>
          </p:nvPr>
        </p:nvSpPr>
        <p:spPr bwMode="auto">
          <a:xfrm>
            <a:off x="1088571" y="0"/>
            <a:ext cx="8076464" cy="1143000"/>
          </a:xfrm>
        </p:spPr>
        <p:txBody>
          <a:bodyPr vert="horz" wrap="square" lIns="91440" tIns="45720" rIns="91440" bIns="45720" numCol="1" anchorCtr="0" compatLnSpc="1">
            <a:prstTxWarp prst="textNoShape">
              <a:avLst/>
            </a:prstTxWarp>
            <a:normAutofit/>
          </a:bodyPr>
          <a:lstStyle/>
          <a:p>
            <a:pPr marL="342900" indent="-342900"/>
            <a:r>
              <a:rPr lang="en-US" sz="3200" dirty="0">
                <a:solidFill>
                  <a:srgbClr val="000000"/>
                </a:solidFill>
                <a:effectLst>
                  <a:outerShdw blurRad="38100" dist="38100" dir="2700000" algn="tl">
                    <a:srgbClr val="000000">
                      <a:alpha val="43137"/>
                    </a:srgbClr>
                  </a:outerShdw>
                </a:effectLst>
                <a:latin typeface="Cordia New" panose="020B0304020202020204" pitchFamily="34" charset="-34"/>
                <a:cs typeface="Cordia New" panose="020B0304020202020204" pitchFamily="34" charset="-34"/>
              </a:rPr>
              <a:t>Tax bills do not show the real person who bears tax burden.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00035">
                                            <p:txEl>
                                              <p:pRg st="0" end="0"/>
                                            </p:txEl>
                                          </p:spTgt>
                                        </p:tgtEl>
                                        <p:attrNameLst>
                                          <p:attrName>style.visibility</p:attrName>
                                        </p:attrNameLst>
                                      </p:cBhvr>
                                      <p:to>
                                        <p:strVal val="visible"/>
                                      </p:to>
                                    </p:set>
                                    <p:anim calcmode="lin" valueType="num">
                                      <p:cBhvr additive="base">
                                        <p:cTn id="7" dur="500" fill="hold"/>
                                        <p:tgtEl>
                                          <p:spTgt spid="30003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0003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00035">
                                            <p:txEl>
                                              <p:pRg st="1" end="1"/>
                                            </p:txEl>
                                          </p:spTgt>
                                        </p:tgtEl>
                                        <p:attrNameLst>
                                          <p:attrName>style.visibility</p:attrName>
                                        </p:attrNameLst>
                                      </p:cBhvr>
                                      <p:to>
                                        <p:strVal val="visible"/>
                                      </p:to>
                                    </p:set>
                                    <p:anim calcmode="lin" valueType="num">
                                      <p:cBhvr additive="base">
                                        <p:cTn id="13" dur="500" fill="hold"/>
                                        <p:tgtEl>
                                          <p:spTgt spid="300035">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0003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00035">
                                            <p:txEl>
                                              <p:pRg st="2" end="2"/>
                                            </p:txEl>
                                          </p:spTgt>
                                        </p:tgtEl>
                                        <p:attrNameLst>
                                          <p:attrName>style.visibility</p:attrName>
                                        </p:attrNameLst>
                                      </p:cBhvr>
                                      <p:to>
                                        <p:strVal val="visible"/>
                                      </p:to>
                                    </p:set>
                                    <p:anim calcmode="lin" valueType="num">
                                      <p:cBhvr additive="base">
                                        <p:cTn id="19" dur="500" fill="hold"/>
                                        <p:tgtEl>
                                          <p:spTgt spid="300035">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00035">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003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9" name="Rectangle 3"/>
          <p:cNvSpPr>
            <a:spLocks noGrp="1" noChangeArrowheads="1"/>
          </p:cNvSpPr>
          <p:nvPr>
            <p:ph idx="1"/>
          </p:nvPr>
        </p:nvSpPr>
        <p:spPr>
          <a:xfrm>
            <a:off x="1066800" y="762000"/>
            <a:ext cx="7499350" cy="4800600"/>
          </a:xfrm>
        </p:spPr>
        <p:txBody>
          <a:bodyPr>
            <a:normAutofit/>
          </a:bodyPr>
          <a:lstStyle/>
          <a:p>
            <a:pPr marL="365760" indent="-283464" fontAlgn="auto">
              <a:lnSpc>
                <a:spcPct val="90000"/>
              </a:lnSpc>
              <a:spcAft>
                <a:spcPts val="0"/>
              </a:spcAft>
              <a:buFont typeface="Wingdings 2"/>
              <a:buChar char=""/>
              <a:defRPr/>
            </a:pPr>
            <a:r>
              <a:rPr lang="en-US" dirty="0">
                <a:latin typeface="Cordia New" panose="020B0304020202020204" pitchFamily="34" charset="-34"/>
                <a:cs typeface="Cordia New" panose="020B0304020202020204" pitchFamily="34" charset="-34"/>
              </a:rPr>
              <a:t>The price of gasoline in the market is changed (increased).</a:t>
            </a:r>
          </a:p>
          <a:p>
            <a:pPr marL="365760" indent="-283464" fontAlgn="auto">
              <a:lnSpc>
                <a:spcPct val="90000"/>
              </a:lnSpc>
              <a:spcAft>
                <a:spcPts val="0"/>
              </a:spcAft>
              <a:buFont typeface="Wingdings 2"/>
              <a:buChar char=""/>
              <a:defRPr/>
            </a:pPr>
            <a:r>
              <a:rPr lang="en-US" dirty="0">
                <a:latin typeface="Cordia New" panose="020B0304020202020204" pitchFamily="34" charset="-34"/>
                <a:cs typeface="Cordia New" panose="020B0304020202020204" pitchFamily="34" charset="-34"/>
              </a:rPr>
              <a:t>The producers have to pay tax to the government.</a:t>
            </a:r>
          </a:p>
          <a:p>
            <a:pPr marL="365760" indent="-283464" fontAlgn="auto">
              <a:lnSpc>
                <a:spcPct val="90000"/>
              </a:lnSpc>
              <a:spcAft>
                <a:spcPts val="0"/>
              </a:spcAft>
              <a:buFont typeface="Wingdings 2"/>
              <a:buChar char=""/>
              <a:defRPr/>
            </a:pPr>
            <a:r>
              <a:rPr lang="en-US" dirty="0">
                <a:latin typeface="Cordia New" panose="020B0304020202020204" pitchFamily="34" charset="-34"/>
                <a:cs typeface="Cordia New" panose="020B0304020202020204" pitchFamily="34" charset="-34"/>
              </a:rPr>
              <a:t>From the equations:</a:t>
            </a:r>
          </a:p>
          <a:p>
            <a:pPr marL="640080" lvl="1" indent="-237744" fontAlgn="auto">
              <a:lnSpc>
                <a:spcPct val="90000"/>
              </a:lnSpc>
              <a:spcAft>
                <a:spcPts val="0"/>
              </a:spcAft>
              <a:buFont typeface="Verdana"/>
              <a:buChar char="◦"/>
              <a:defRPr/>
            </a:pPr>
            <a:r>
              <a:rPr lang="en-US" dirty="0">
                <a:latin typeface="Cordia New" panose="020B0304020202020204" pitchFamily="34" charset="-34"/>
                <a:cs typeface="Cordia New" panose="020B0304020202020204" pitchFamily="34" charset="-34"/>
              </a:rPr>
              <a:t>Consumers’ tax burden</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(post</a:t>
            </a:r>
            <a:r>
              <a:rPr lang="th-TH" dirty="0">
                <a:latin typeface="Cordia New" panose="020B0304020202020204" pitchFamily="34" charset="-34"/>
                <a:cs typeface="Cordia New" panose="020B0304020202020204" pitchFamily="34" charset="-34"/>
              </a:rPr>
              <a:t>-</a:t>
            </a:r>
            <a:r>
              <a:rPr lang="en-US" dirty="0">
                <a:latin typeface="Cordia New" panose="020B0304020202020204" pitchFamily="34" charset="-34"/>
                <a:cs typeface="Cordia New" panose="020B0304020202020204" pitchFamily="34" charset="-34"/>
              </a:rPr>
              <a:t>tax price – pre</a:t>
            </a:r>
            <a:r>
              <a:rPr lang="th-TH" dirty="0">
                <a:latin typeface="Cordia New" panose="020B0304020202020204" pitchFamily="34" charset="-34"/>
                <a:cs typeface="Cordia New" panose="020B0304020202020204" pitchFamily="34" charset="-34"/>
              </a:rPr>
              <a:t>-</a:t>
            </a:r>
            <a:r>
              <a:rPr lang="en-US" dirty="0">
                <a:latin typeface="Cordia New" panose="020B0304020202020204" pitchFamily="34" charset="-34"/>
                <a:cs typeface="Cordia New" panose="020B0304020202020204" pitchFamily="34" charset="-34"/>
              </a:rPr>
              <a:t>tax price) + tax paid by consumers so</a:t>
            </a:r>
          </a:p>
          <a:p>
            <a:pPr marL="640080" lvl="1" indent="-237744" fontAlgn="auto">
              <a:lnSpc>
                <a:spcPct val="90000"/>
              </a:lnSpc>
              <a:spcAft>
                <a:spcPts val="0"/>
              </a:spcAft>
              <a:buFont typeface="Verdana"/>
              <a:buChar char="◦"/>
              <a:defRPr/>
            </a:pPr>
            <a:r>
              <a:rPr lang="en-US" dirty="0">
                <a:latin typeface="Cordia New" panose="020B0304020202020204" pitchFamily="34" charset="-34"/>
                <a:cs typeface="Cordia New" panose="020B0304020202020204" pitchFamily="34" charset="-34"/>
              </a:rPr>
              <a:t>Consumers’ tax burden</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(1.80 - 1.50) + 0 = </a:t>
            </a:r>
            <a:r>
              <a:rPr lang="th-TH" dirty="0">
                <a:latin typeface="Cordia New" panose="020B0304020202020204" pitchFamily="34" charset="-34"/>
                <a:cs typeface="Cordia New" panose="020B0304020202020204" pitchFamily="34" charset="-34"/>
              </a:rPr>
              <a:t>0.</a:t>
            </a:r>
            <a:r>
              <a:rPr lang="en-US" dirty="0">
                <a:latin typeface="Cordia New" panose="020B0304020202020204" pitchFamily="34" charset="-34"/>
                <a:cs typeface="Cordia New" panose="020B0304020202020204" pitchFamily="34" charset="-34"/>
              </a:rPr>
              <a:t>30</a:t>
            </a:r>
          </a:p>
          <a:p>
            <a:pPr marL="640080" lvl="1" indent="-237744" fontAlgn="auto">
              <a:lnSpc>
                <a:spcPct val="90000"/>
              </a:lnSpc>
              <a:spcAft>
                <a:spcPts val="0"/>
              </a:spcAft>
              <a:buFont typeface="Verdana"/>
              <a:buChar char="◦"/>
              <a:defRPr/>
            </a:pPr>
            <a:r>
              <a:rPr lang="en-US" dirty="0">
                <a:latin typeface="Cordia New" panose="020B0304020202020204" pitchFamily="34" charset="-34"/>
                <a:cs typeface="Cordia New" panose="020B0304020202020204" pitchFamily="34" charset="-34"/>
              </a:rPr>
              <a:t>Producers’ tax burden</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(pre</a:t>
            </a:r>
            <a:r>
              <a:rPr lang="th-TH" dirty="0">
                <a:latin typeface="Cordia New" panose="020B0304020202020204" pitchFamily="34" charset="-34"/>
                <a:cs typeface="Cordia New" panose="020B0304020202020204" pitchFamily="34" charset="-34"/>
              </a:rPr>
              <a:t>-</a:t>
            </a:r>
            <a:r>
              <a:rPr lang="en-US" dirty="0">
                <a:latin typeface="Cordia New" panose="020B0304020202020204" pitchFamily="34" charset="-34"/>
                <a:cs typeface="Cordia New" panose="020B0304020202020204" pitchFamily="34" charset="-34"/>
              </a:rPr>
              <a:t>tax price – post</a:t>
            </a:r>
            <a:r>
              <a:rPr lang="th-TH" dirty="0">
                <a:latin typeface="Cordia New" panose="020B0304020202020204" pitchFamily="34" charset="-34"/>
                <a:cs typeface="Cordia New" panose="020B0304020202020204" pitchFamily="34" charset="-34"/>
              </a:rPr>
              <a:t>-</a:t>
            </a:r>
            <a:r>
              <a:rPr lang="en-US" dirty="0">
                <a:latin typeface="Cordia New" panose="020B0304020202020204" pitchFamily="34" charset="-34"/>
                <a:cs typeface="Cordia New" panose="020B0304020202020204" pitchFamily="34" charset="-34"/>
              </a:rPr>
              <a:t>tax price) + tax paid by producers so</a:t>
            </a:r>
          </a:p>
          <a:p>
            <a:pPr marL="640080" lvl="1" indent="-237744" fontAlgn="auto">
              <a:lnSpc>
                <a:spcPct val="90000"/>
              </a:lnSpc>
              <a:spcAft>
                <a:spcPts val="0"/>
              </a:spcAft>
              <a:buFont typeface="Verdana"/>
              <a:buChar char="◦"/>
              <a:defRPr/>
            </a:pPr>
            <a:r>
              <a:rPr lang="en-US" dirty="0">
                <a:latin typeface="Cordia New" panose="020B0304020202020204" pitchFamily="34" charset="-34"/>
                <a:cs typeface="Cordia New" panose="020B0304020202020204" pitchFamily="34" charset="-34"/>
              </a:rPr>
              <a:t>Producers’ tax burden</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(1.50 - 1.80) + 0.50 = </a:t>
            </a:r>
            <a:r>
              <a:rPr lang="th-TH" dirty="0">
                <a:latin typeface="Cordia New" panose="020B0304020202020204" pitchFamily="34" charset="-34"/>
                <a:cs typeface="Cordia New" panose="020B0304020202020204" pitchFamily="34" charset="-34"/>
              </a:rPr>
              <a:t>0.</a:t>
            </a:r>
            <a:r>
              <a:rPr lang="en-US" dirty="0">
                <a:latin typeface="Cordia New" panose="020B0304020202020204" pitchFamily="34" charset="-34"/>
                <a:cs typeface="Cordia New" panose="020B0304020202020204" pitchFamily="34" charset="-34"/>
              </a:rPr>
              <a:t>20</a:t>
            </a:r>
          </a:p>
        </p:txBody>
      </p:sp>
      <p:sp>
        <p:nvSpPr>
          <p:cNvPr id="3" name="Slide Number Placeholder 2"/>
          <p:cNvSpPr>
            <a:spLocks noGrp="1"/>
          </p:cNvSpPr>
          <p:nvPr>
            <p:ph type="sldNum" sz="quarter" idx="12"/>
          </p:nvPr>
        </p:nvSpPr>
        <p:spPr/>
        <p:txBody>
          <a:bodyPr/>
          <a:lstStyle/>
          <a:p>
            <a:pPr>
              <a:defRPr/>
            </a:pPr>
            <a:fld id="{327CEFCC-6661-4195-B993-DCD97624E9D7}" type="slidenum">
              <a:rPr lang="en-US" smtClean="0"/>
              <a:pPr>
                <a:defRPr/>
              </a:pPr>
              <a:t>11</a:t>
            </a:fld>
            <a:endParaRPr lang="en-US"/>
          </a:p>
        </p:txBody>
      </p:sp>
      <p:sp>
        <p:nvSpPr>
          <p:cNvPr id="4" name="Footer Placeholder 3"/>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01059">
                                            <p:txEl>
                                              <p:pRg st="0" end="0"/>
                                            </p:txEl>
                                          </p:spTgt>
                                        </p:tgtEl>
                                        <p:attrNameLst>
                                          <p:attrName>style.visibility</p:attrName>
                                        </p:attrNameLst>
                                      </p:cBhvr>
                                      <p:to>
                                        <p:strVal val="visible"/>
                                      </p:to>
                                    </p:set>
                                    <p:anim calcmode="lin" valueType="num">
                                      <p:cBhvr additive="base">
                                        <p:cTn id="7" dur="500" fill="hold"/>
                                        <p:tgtEl>
                                          <p:spTgt spid="30105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0105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01059">
                                            <p:txEl>
                                              <p:pRg st="1" end="1"/>
                                            </p:txEl>
                                          </p:spTgt>
                                        </p:tgtEl>
                                        <p:attrNameLst>
                                          <p:attrName>style.visibility</p:attrName>
                                        </p:attrNameLst>
                                      </p:cBhvr>
                                      <p:to>
                                        <p:strVal val="visible"/>
                                      </p:to>
                                    </p:set>
                                    <p:anim calcmode="lin" valueType="num">
                                      <p:cBhvr additive="base">
                                        <p:cTn id="13" dur="500" fill="hold"/>
                                        <p:tgtEl>
                                          <p:spTgt spid="301059">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0105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01059">
                                            <p:txEl>
                                              <p:pRg st="2" end="2"/>
                                            </p:txEl>
                                          </p:spTgt>
                                        </p:tgtEl>
                                        <p:attrNameLst>
                                          <p:attrName>style.visibility</p:attrName>
                                        </p:attrNameLst>
                                      </p:cBhvr>
                                      <p:to>
                                        <p:strVal val="visible"/>
                                      </p:to>
                                    </p:set>
                                    <p:anim calcmode="lin" valueType="num">
                                      <p:cBhvr additive="base">
                                        <p:cTn id="19" dur="500" fill="hold"/>
                                        <p:tgtEl>
                                          <p:spTgt spid="301059">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0105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301059">
                                            <p:txEl>
                                              <p:pRg st="3" end="3"/>
                                            </p:txEl>
                                          </p:spTgt>
                                        </p:tgtEl>
                                        <p:attrNameLst>
                                          <p:attrName>style.visibility</p:attrName>
                                        </p:attrNameLst>
                                      </p:cBhvr>
                                      <p:to>
                                        <p:strVal val="visible"/>
                                      </p:to>
                                    </p:set>
                                    <p:anim calcmode="lin" valueType="num">
                                      <p:cBhvr additive="base">
                                        <p:cTn id="25" dur="500" fill="hold"/>
                                        <p:tgtEl>
                                          <p:spTgt spid="301059">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0105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301059">
                                            <p:txEl>
                                              <p:pRg st="4" end="4"/>
                                            </p:txEl>
                                          </p:spTgt>
                                        </p:tgtEl>
                                        <p:attrNameLst>
                                          <p:attrName>style.visibility</p:attrName>
                                        </p:attrNameLst>
                                      </p:cBhvr>
                                      <p:to>
                                        <p:strVal val="visible"/>
                                      </p:to>
                                    </p:set>
                                    <p:anim calcmode="lin" valueType="num">
                                      <p:cBhvr additive="base">
                                        <p:cTn id="31" dur="500" fill="hold"/>
                                        <p:tgtEl>
                                          <p:spTgt spid="301059">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0105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301059">
                                            <p:txEl>
                                              <p:pRg st="5" end="5"/>
                                            </p:txEl>
                                          </p:spTgt>
                                        </p:tgtEl>
                                        <p:attrNameLst>
                                          <p:attrName>style.visibility</p:attrName>
                                        </p:attrNameLst>
                                      </p:cBhvr>
                                      <p:to>
                                        <p:strVal val="visible"/>
                                      </p:to>
                                    </p:set>
                                    <p:anim calcmode="lin" valueType="num">
                                      <p:cBhvr additive="base">
                                        <p:cTn id="37" dur="500" fill="hold"/>
                                        <p:tgtEl>
                                          <p:spTgt spid="301059">
                                            <p:txEl>
                                              <p:pRg st="5" end="5"/>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30105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301059">
                                            <p:txEl>
                                              <p:pRg st="6" end="6"/>
                                            </p:txEl>
                                          </p:spTgt>
                                        </p:tgtEl>
                                        <p:attrNameLst>
                                          <p:attrName>style.visibility</p:attrName>
                                        </p:attrNameLst>
                                      </p:cBhvr>
                                      <p:to>
                                        <p:strVal val="visible"/>
                                      </p:to>
                                    </p:set>
                                    <p:anim calcmode="lin" valueType="num">
                                      <p:cBhvr additive="base">
                                        <p:cTn id="43" dur="500" fill="hold"/>
                                        <p:tgtEl>
                                          <p:spTgt spid="301059">
                                            <p:txEl>
                                              <p:pRg st="6" end="6"/>
                                            </p:tx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301059">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9"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302083" name="Rectangle 3"/>
          <p:cNvSpPr>
            <a:spLocks noGrp="1" noChangeArrowheads="1"/>
          </p:cNvSpPr>
          <p:nvPr>
            <p:ph idx="1"/>
          </p:nvPr>
        </p:nvSpPr>
        <p:spPr/>
        <p:txBody>
          <a:bodyPr>
            <a:normAutofit/>
          </a:bodyPr>
          <a:lstStyle/>
          <a:p>
            <a:pPr marL="365760" indent="-283464" fontAlgn="auto">
              <a:spcAft>
                <a:spcPts val="0"/>
              </a:spcAft>
              <a:buFont typeface="Wingdings 2"/>
              <a:buChar char=""/>
              <a:defRPr/>
            </a:pPr>
            <a:r>
              <a:rPr lang="en-US" dirty="0">
                <a:latin typeface="Cordia New" panose="020B0304020202020204" pitchFamily="34" charset="-34"/>
                <a:cs typeface="Cordia New" panose="020B0304020202020204" pitchFamily="34" charset="-34"/>
              </a:rPr>
              <a:t>Producers do not bear tax burden equals to the amount of tax paid but they will bear a lesser tax burden.  Some of the taxes will be shifted to consumers in the form of higher price.</a:t>
            </a:r>
          </a:p>
          <a:p>
            <a:pPr marL="365760" indent="-283464" fontAlgn="auto">
              <a:spcAft>
                <a:spcPts val="0"/>
              </a:spcAft>
              <a:buFont typeface="Wingdings 2"/>
              <a:buChar char=""/>
              <a:defRPr/>
            </a:pPr>
            <a:r>
              <a:rPr lang="en-US" dirty="0">
                <a:latin typeface="Cordia New" panose="020B0304020202020204" pitchFamily="34" charset="-34"/>
                <a:cs typeface="Cordia New" panose="020B0304020202020204" pitchFamily="34" charset="-34"/>
              </a:rPr>
              <a:t>The difference of prices after taxation is called</a:t>
            </a:r>
            <a:r>
              <a:rPr lang="th-TH" dirty="0">
                <a:latin typeface="Cordia New" panose="020B0304020202020204" pitchFamily="34" charset="-34"/>
                <a:cs typeface="Cordia New" panose="020B0304020202020204" pitchFamily="34" charset="-34"/>
              </a:rPr>
              <a:t> </a:t>
            </a:r>
            <a:r>
              <a:rPr lang="en-US" b="1" i="1" dirty="0">
                <a:latin typeface="Cordia New" panose="020B0304020202020204" pitchFamily="34" charset="-34"/>
                <a:cs typeface="Cordia New" panose="020B0304020202020204" pitchFamily="34" charset="-34"/>
              </a:rPr>
              <a:t>tax wedge </a:t>
            </a:r>
            <a:r>
              <a:rPr lang="en-US" dirty="0">
                <a:latin typeface="Cordia New" panose="020B0304020202020204" pitchFamily="34" charset="-34"/>
                <a:cs typeface="Cordia New" panose="020B0304020202020204" pitchFamily="34" charset="-34"/>
              </a:rPr>
              <a:t>which is the difference between the price paid by consumers and the price received by producers.</a:t>
            </a:r>
          </a:p>
          <a:p>
            <a:pPr marL="640080" lvl="1" indent="-237744" fontAlgn="auto">
              <a:spcAft>
                <a:spcPts val="0"/>
              </a:spcAft>
              <a:buFont typeface="Verdana"/>
              <a:buChar char="◦"/>
              <a:defRPr/>
            </a:pPr>
            <a:r>
              <a:rPr lang="en-US" dirty="0">
                <a:latin typeface="Cordia New" panose="020B0304020202020204" pitchFamily="34" charset="-34"/>
                <a:cs typeface="Cordia New" panose="020B0304020202020204" pitchFamily="34" charset="-34"/>
              </a:rPr>
              <a:t>In this case, the consumers pay 1.80 baht but the producers receive 1.30 baht. </a:t>
            </a:r>
          </a:p>
        </p:txBody>
      </p:sp>
      <p:sp>
        <p:nvSpPr>
          <p:cNvPr id="5" name="Slide Number Placeholder 4"/>
          <p:cNvSpPr>
            <a:spLocks noGrp="1"/>
          </p:cNvSpPr>
          <p:nvPr>
            <p:ph type="sldNum" sz="quarter" idx="12"/>
          </p:nvPr>
        </p:nvSpPr>
        <p:spPr/>
        <p:txBody>
          <a:bodyPr/>
          <a:lstStyle/>
          <a:p>
            <a:pPr>
              <a:defRPr/>
            </a:pPr>
            <a:fld id="{327CEFCC-6661-4195-B993-DCD97624E9D7}" type="slidenum">
              <a:rPr lang="en-US" smtClean="0"/>
              <a:pPr>
                <a:defRPr/>
              </a:pPr>
              <a:t>12</a:t>
            </a:fld>
            <a:endParaRPr lang="en-US"/>
          </a:p>
        </p:txBody>
      </p:sp>
      <p:sp>
        <p:nvSpPr>
          <p:cNvPr id="6" name="Footer Placeholder 5"/>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02083">
                                            <p:txEl>
                                              <p:pRg st="0" end="0"/>
                                            </p:txEl>
                                          </p:spTgt>
                                        </p:tgtEl>
                                        <p:attrNameLst>
                                          <p:attrName>style.visibility</p:attrName>
                                        </p:attrNameLst>
                                      </p:cBhvr>
                                      <p:to>
                                        <p:strVal val="visible"/>
                                      </p:to>
                                    </p:set>
                                    <p:anim calcmode="lin" valueType="num">
                                      <p:cBhvr additive="base">
                                        <p:cTn id="7" dur="500" fill="hold"/>
                                        <p:tgtEl>
                                          <p:spTgt spid="30208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0208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02083">
                                            <p:txEl>
                                              <p:pRg st="1" end="1"/>
                                            </p:txEl>
                                          </p:spTgt>
                                        </p:tgtEl>
                                        <p:attrNameLst>
                                          <p:attrName>style.visibility</p:attrName>
                                        </p:attrNameLst>
                                      </p:cBhvr>
                                      <p:to>
                                        <p:strVal val="visible"/>
                                      </p:to>
                                    </p:set>
                                    <p:anim calcmode="lin" valueType="num">
                                      <p:cBhvr additive="base">
                                        <p:cTn id="13" dur="500" fill="hold"/>
                                        <p:tgtEl>
                                          <p:spTgt spid="30208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0208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02083">
                                            <p:txEl>
                                              <p:pRg st="2" end="2"/>
                                            </p:txEl>
                                          </p:spTgt>
                                        </p:tgtEl>
                                        <p:attrNameLst>
                                          <p:attrName>style.visibility</p:attrName>
                                        </p:attrNameLst>
                                      </p:cBhvr>
                                      <p:to>
                                        <p:strVal val="visible"/>
                                      </p:to>
                                    </p:set>
                                    <p:anim calcmode="lin" valueType="num">
                                      <p:cBhvr additive="base">
                                        <p:cTn id="19" dur="500" fill="hold"/>
                                        <p:tgtEl>
                                          <p:spTgt spid="30208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0208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208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303107" name="Rectangle 3"/>
          <p:cNvSpPr>
            <a:spLocks noGrp="1" noChangeArrowheads="1"/>
          </p:cNvSpPr>
          <p:nvPr>
            <p:ph idx="1"/>
          </p:nvPr>
        </p:nvSpPr>
        <p:spPr/>
        <p:txBody>
          <a:bodyPr>
            <a:normAutofit/>
          </a:bodyPr>
          <a:lstStyle/>
          <a:p>
            <a:pPr marL="365760" indent="-283464" fontAlgn="auto">
              <a:spcAft>
                <a:spcPts val="0"/>
              </a:spcAft>
              <a:buFont typeface="Wingdings 2"/>
              <a:buChar char=""/>
              <a:defRPr/>
            </a:pPr>
            <a:r>
              <a:rPr lang="en-US" dirty="0">
                <a:latin typeface="Cordia New" panose="020B0304020202020204" pitchFamily="34" charset="-34"/>
                <a:cs typeface="Cordia New" panose="020B0304020202020204" pitchFamily="34" charset="-34"/>
              </a:rPr>
              <a:t>Question: Will we get the same result if the government collect taxes from consumers instead of producers?</a:t>
            </a:r>
          </a:p>
        </p:txBody>
      </p:sp>
      <p:sp>
        <p:nvSpPr>
          <p:cNvPr id="5" name="Slide Number Placeholder 4"/>
          <p:cNvSpPr>
            <a:spLocks noGrp="1"/>
          </p:cNvSpPr>
          <p:nvPr>
            <p:ph type="sldNum" sz="quarter" idx="12"/>
          </p:nvPr>
        </p:nvSpPr>
        <p:spPr/>
        <p:txBody>
          <a:bodyPr/>
          <a:lstStyle/>
          <a:p>
            <a:pPr>
              <a:defRPr/>
            </a:pPr>
            <a:fld id="{327CEFCC-6661-4195-B993-DCD97624E9D7}" type="slidenum">
              <a:rPr lang="en-US" smtClean="0"/>
              <a:pPr>
                <a:defRPr/>
              </a:pPr>
              <a:t>13</a:t>
            </a:fld>
            <a:endParaRPr lang="en-US"/>
          </a:p>
        </p:txBody>
      </p:sp>
      <p:sp>
        <p:nvSpPr>
          <p:cNvPr id="6" name="Footer Placeholder 5"/>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03107">
                                            <p:txEl>
                                              <p:pRg st="0" end="0"/>
                                            </p:txEl>
                                          </p:spTgt>
                                        </p:tgtEl>
                                        <p:attrNameLst>
                                          <p:attrName>style.visibility</p:attrName>
                                        </p:attrNameLst>
                                      </p:cBhvr>
                                      <p:to>
                                        <p:strVal val="visible"/>
                                      </p:to>
                                    </p:set>
                                    <p:anim calcmode="lin" valueType="num">
                                      <p:cBhvr additive="base">
                                        <p:cTn id="7" dur="500" fill="hold"/>
                                        <p:tgtEl>
                                          <p:spTgt spid="30310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0310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7"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Line 2"/>
          <p:cNvSpPr>
            <a:spLocks noChangeShapeType="1"/>
          </p:cNvSpPr>
          <p:nvPr/>
        </p:nvSpPr>
        <p:spPr bwMode="auto">
          <a:xfrm>
            <a:off x="2209800" y="1538288"/>
            <a:ext cx="0" cy="3962400"/>
          </a:xfrm>
          <a:prstGeom prst="line">
            <a:avLst/>
          </a:prstGeom>
          <a:noFill/>
          <a:ln w="28575">
            <a:solidFill>
              <a:schemeClr val="tx1"/>
            </a:solidFill>
            <a:round/>
            <a:headEnd/>
            <a:tailEnd/>
          </a:ln>
        </p:spPr>
        <p:txBody>
          <a:bodyPr/>
          <a:lstStyle/>
          <a:p>
            <a:endParaRPr lang="en-US"/>
          </a:p>
        </p:txBody>
      </p:sp>
      <p:sp>
        <p:nvSpPr>
          <p:cNvPr id="22531" name="Line 3"/>
          <p:cNvSpPr>
            <a:spLocks noChangeShapeType="1"/>
          </p:cNvSpPr>
          <p:nvPr/>
        </p:nvSpPr>
        <p:spPr bwMode="auto">
          <a:xfrm>
            <a:off x="2209800" y="5500688"/>
            <a:ext cx="4572000" cy="0"/>
          </a:xfrm>
          <a:prstGeom prst="line">
            <a:avLst/>
          </a:prstGeom>
          <a:noFill/>
          <a:ln w="28575">
            <a:solidFill>
              <a:schemeClr val="tx1"/>
            </a:solidFill>
            <a:round/>
            <a:headEnd/>
            <a:tailEnd/>
          </a:ln>
        </p:spPr>
        <p:txBody>
          <a:bodyPr/>
          <a:lstStyle/>
          <a:p>
            <a:endParaRPr lang="en-US"/>
          </a:p>
        </p:txBody>
      </p:sp>
      <p:sp>
        <p:nvSpPr>
          <p:cNvPr id="22532" name="Line 4"/>
          <p:cNvSpPr>
            <a:spLocks noChangeShapeType="1"/>
          </p:cNvSpPr>
          <p:nvPr/>
        </p:nvSpPr>
        <p:spPr bwMode="auto">
          <a:xfrm flipV="1">
            <a:off x="2362200" y="1843088"/>
            <a:ext cx="3505200" cy="3505200"/>
          </a:xfrm>
          <a:prstGeom prst="line">
            <a:avLst/>
          </a:prstGeom>
          <a:noFill/>
          <a:ln w="38100">
            <a:solidFill>
              <a:srgbClr val="0000FF"/>
            </a:solidFill>
            <a:round/>
            <a:headEnd/>
            <a:tailEnd/>
          </a:ln>
        </p:spPr>
        <p:txBody>
          <a:bodyPr/>
          <a:lstStyle/>
          <a:p>
            <a:endParaRPr lang="en-US"/>
          </a:p>
        </p:txBody>
      </p:sp>
      <p:sp>
        <p:nvSpPr>
          <p:cNvPr id="22533" name="Line 5"/>
          <p:cNvSpPr>
            <a:spLocks noChangeShapeType="1"/>
          </p:cNvSpPr>
          <p:nvPr/>
        </p:nvSpPr>
        <p:spPr bwMode="auto">
          <a:xfrm>
            <a:off x="2362200" y="1690688"/>
            <a:ext cx="3657600" cy="3657600"/>
          </a:xfrm>
          <a:prstGeom prst="line">
            <a:avLst/>
          </a:prstGeom>
          <a:noFill/>
          <a:ln w="38100">
            <a:solidFill>
              <a:srgbClr val="0000FF"/>
            </a:solidFill>
            <a:round/>
            <a:headEnd/>
            <a:tailEnd/>
          </a:ln>
        </p:spPr>
        <p:txBody>
          <a:bodyPr/>
          <a:lstStyle/>
          <a:p>
            <a:endParaRPr lang="en-US"/>
          </a:p>
        </p:txBody>
      </p:sp>
      <p:sp>
        <p:nvSpPr>
          <p:cNvPr id="171014" name="Rectangle 6"/>
          <p:cNvSpPr>
            <a:spLocks noChangeArrowheads="1"/>
          </p:cNvSpPr>
          <p:nvPr/>
        </p:nvSpPr>
        <p:spPr bwMode="auto">
          <a:xfrm>
            <a:off x="2209800" y="3962400"/>
            <a:ext cx="1524000" cy="1538288"/>
          </a:xfrm>
          <a:prstGeom prst="rect">
            <a:avLst/>
          </a:prstGeom>
          <a:noFill/>
          <a:ln w="12700">
            <a:solidFill>
              <a:schemeClr val="tx1"/>
            </a:solidFill>
            <a:prstDash val="dash"/>
            <a:miter lim="800000"/>
            <a:headEnd/>
            <a:tailEnd/>
          </a:ln>
        </p:spPr>
        <p:txBody>
          <a:bodyPr wrap="none" anchor="ctr"/>
          <a:lstStyle/>
          <a:p>
            <a:endParaRPr lang="en-US"/>
          </a:p>
        </p:txBody>
      </p:sp>
      <p:sp>
        <p:nvSpPr>
          <p:cNvPr id="22535" name="Rectangle 7"/>
          <p:cNvSpPr>
            <a:spLocks noChangeArrowheads="1"/>
          </p:cNvSpPr>
          <p:nvPr/>
        </p:nvSpPr>
        <p:spPr bwMode="auto">
          <a:xfrm>
            <a:off x="2209800" y="3519488"/>
            <a:ext cx="1981200" cy="1981200"/>
          </a:xfrm>
          <a:prstGeom prst="rect">
            <a:avLst/>
          </a:prstGeom>
          <a:noFill/>
          <a:ln w="12700">
            <a:solidFill>
              <a:schemeClr val="tx1"/>
            </a:solidFill>
            <a:prstDash val="dash"/>
            <a:miter lim="800000"/>
            <a:headEnd/>
            <a:tailEnd/>
          </a:ln>
        </p:spPr>
        <p:txBody>
          <a:bodyPr wrap="none" anchor="ctr"/>
          <a:lstStyle/>
          <a:p>
            <a:endParaRPr lang="en-US"/>
          </a:p>
        </p:txBody>
      </p:sp>
      <p:sp>
        <p:nvSpPr>
          <p:cNvPr id="171016" name="Text Box 8"/>
          <p:cNvSpPr txBox="1">
            <a:spLocks noChangeArrowheads="1"/>
          </p:cNvSpPr>
          <p:nvPr/>
        </p:nvSpPr>
        <p:spPr bwMode="auto">
          <a:xfrm>
            <a:off x="838200" y="3810000"/>
            <a:ext cx="1252538" cy="366713"/>
          </a:xfrm>
          <a:prstGeom prst="rect">
            <a:avLst/>
          </a:prstGeom>
          <a:noFill/>
          <a:ln w="9525">
            <a:noFill/>
            <a:miter lim="800000"/>
            <a:headEnd/>
            <a:tailEnd/>
          </a:ln>
        </p:spPr>
        <p:txBody>
          <a:bodyPr>
            <a:spAutoFit/>
          </a:bodyPr>
          <a:lstStyle/>
          <a:p>
            <a:pPr algn="l"/>
            <a:r>
              <a:rPr lang="en-US" i="1" dirty="0">
                <a:latin typeface="Arial" charset="0"/>
              </a:rPr>
              <a:t>P</a:t>
            </a:r>
            <a:r>
              <a:rPr lang="en-US" baseline="-25000" dirty="0">
                <a:latin typeface="Arial" charset="0"/>
              </a:rPr>
              <a:t>2</a:t>
            </a:r>
            <a:r>
              <a:rPr lang="en-US" dirty="0">
                <a:latin typeface="Arial" charset="0"/>
              </a:rPr>
              <a:t> = 1.30</a:t>
            </a:r>
            <a:endParaRPr lang="en-US" baseline="-25000" dirty="0">
              <a:latin typeface="Arial" charset="0"/>
            </a:endParaRPr>
          </a:p>
        </p:txBody>
      </p:sp>
      <p:sp>
        <p:nvSpPr>
          <p:cNvPr id="22537" name="Text Box 9"/>
          <p:cNvSpPr txBox="1">
            <a:spLocks noChangeArrowheads="1"/>
          </p:cNvSpPr>
          <p:nvPr/>
        </p:nvSpPr>
        <p:spPr bwMode="auto">
          <a:xfrm>
            <a:off x="838200" y="3367088"/>
            <a:ext cx="1252538" cy="366712"/>
          </a:xfrm>
          <a:prstGeom prst="rect">
            <a:avLst/>
          </a:prstGeom>
          <a:noFill/>
          <a:ln w="9525">
            <a:noFill/>
            <a:miter lim="800000"/>
            <a:headEnd/>
            <a:tailEnd/>
          </a:ln>
        </p:spPr>
        <p:txBody>
          <a:bodyPr>
            <a:spAutoFit/>
          </a:bodyPr>
          <a:lstStyle/>
          <a:p>
            <a:pPr algn="l"/>
            <a:r>
              <a:rPr lang="en-US" i="1" dirty="0">
                <a:latin typeface="Arial" charset="0"/>
              </a:rPr>
              <a:t>P</a:t>
            </a:r>
            <a:r>
              <a:rPr lang="en-US" baseline="-25000" dirty="0">
                <a:latin typeface="Arial" charset="0"/>
              </a:rPr>
              <a:t>1</a:t>
            </a:r>
            <a:r>
              <a:rPr lang="en-US" dirty="0">
                <a:latin typeface="Arial" charset="0"/>
              </a:rPr>
              <a:t> = 1.50</a:t>
            </a:r>
            <a:endParaRPr lang="en-US" baseline="-25000" dirty="0">
              <a:latin typeface="Arial" charset="0"/>
            </a:endParaRPr>
          </a:p>
        </p:txBody>
      </p:sp>
      <p:sp>
        <p:nvSpPr>
          <p:cNvPr id="171018" name="Line 10"/>
          <p:cNvSpPr>
            <a:spLocks noChangeShapeType="1"/>
          </p:cNvSpPr>
          <p:nvPr/>
        </p:nvSpPr>
        <p:spPr bwMode="auto">
          <a:xfrm flipH="1" flipV="1">
            <a:off x="2057400" y="3962400"/>
            <a:ext cx="152400" cy="0"/>
          </a:xfrm>
          <a:prstGeom prst="line">
            <a:avLst/>
          </a:prstGeom>
          <a:noFill/>
          <a:ln w="19050">
            <a:solidFill>
              <a:schemeClr val="tx1"/>
            </a:solidFill>
            <a:round/>
            <a:headEnd/>
            <a:tailEnd/>
          </a:ln>
        </p:spPr>
        <p:txBody>
          <a:bodyPr/>
          <a:lstStyle/>
          <a:p>
            <a:endParaRPr lang="en-US"/>
          </a:p>
        </p:txBody>
      </p:sp>
      <p:sp>
        <p:nvSpPr>
          <p:cNvPr id="22539" name="Line 11"/>
          <p:cNvSpPr>
            <a:spLocks noChangeShapeType="1"/>
          </p:cNvSpPr>
          <p:nvPr/>
        </p:nvSpPr>
        <p:spPr bwMode="auto">
          <a:xfrm flipH="1">
            <a:off x="2057400" y="3519488"/>
            <a:ext cx="152400" cy="0"/>
          </a:xfrm>
          <a:prstGeom prst="line">
            <a:avLst/>
          </a:prstGeom>
          <a:noFill/>
          <a:ln w="19050">
            <a:solidFill>
              <a:schemeClr val="tx1"/>
            </a:solidFill>
            <a:round/>
            <a:headEnd/>
            <a:tailEnd/>
          </a:ln>
        </p:spPr>
        <p:txBody>
          <a:bodyPr/>
          <a:lstStyle/>
          <a:p>
            <a:endParaRPr lang="en-US"/>
          </a:p>
        </p:txBody>
      </p:sp>
      <p:sp>
        <p:nvSpPr>
          <p:cNvPr id="22540" name="Line 12"/>
          <p:cNvSpPr>
            <a:spLocks noChangeShapeType="1"/>
          </p:cNvSpPr>
          <p:nvPr/>
        </p:nvSpPr>
        <p:spPr bwMode="auto">
          <a:xfrm>
            <a:off x="4191000" y="5500688"/>
            <a:ext cx="0" cy="152400"/>
          </a:xfrm>
          <a:prstGeom prst="line">
            <a:avLst/>
          </a:prstGeom>
          <a:noFill/>
          <a:ln w="19050">
            <a:solidFill>
              <a:schemeClr val="tx1"/>
            </a:solidFill>
            <a:round/>
            <a:headEnd/>
            <a:tailEnd/>
          </a:ln>
        </p:spPr>
        <p:txBody>
          <a:bodyPr/>
          <a:lstStyle/>
          <a:p>
            <a:endParaRPr lang="en-US"/>
          </a:p>
        </p:txBody>
      </p:sp>
      <p:sp>
        <p:nvSpPr>
          <p:cNvPr id="171021" name="Line 13"/>
          <p:cNvSpPr>
            <a:spLocks noChangeShapeType="1"/>
          </p:cNvSpPr>
          <p:nvPr/>
        </p:nvSpPr>
        <p:spPr bwMode="auto">
          <a:xfrm>
            <a:off x="3733800" y="5500688"/>
            <a:ext cx="0" cy="152400"/>
          </a:xfrm>
          <a:prstGeom prst="line">
            <a:avLst/>
          </a:prstGeom>
          <a:noFill/>
          <a:ln w="19050">
            <a:solidFill>
              <a:schemeClr val="tx1"/>
            </a:solidFill>
            <a:round/>
            <a:headEnd/>
            <a:tailEnd/>
          </a:ln>
        </p:spPr>
        <p:txBody>
          <a:bodyPr/>
          <a:lstStyle/>
          <a:p>
            <a:endParaRPr lang="en-US"/>
          </a:p>
        </p:txBody>
      </p:sp>
      <p:sp>
        <p:nvSpPr>
          <p:cNvPr id="22542" name="Text Box 14"/>
          <p:cNvSpPr txBox="1">
            <a:spLocks noChangeArrowheads="1"/>
          </p:cNvSpPr>
          <p:nvPr/>
        </p:nvSpPr>
        <p:spPr bwMode="auto">
          <a:xfrm>
            <a:off x="4038600" y="5653088"/>
            <a:ext cx="1152525" cy="366712"/>
          </a:xfrm>
          <a:prstGeom prst="rect">
            <a:avLst/>
          </a:prstGeom>
          <a:noFill/>
          <a:ln w="9525">
            <a:noFill/>
            <a:miter lim="800000"/>
            <a:headEnd/>
            <a:tailEnd/>
          </a:ln>
        </p:spPr>
        <p:txBody>
          <a:bodyPr>
            <a:spAutoFit/>
          </a:bodyPr>
          <a:lstStyle/>
          <a:p>
            <a:pPr algn="l"/>
            <a:r>
              <a:rPr lang="en-US" i="1">
                <a:latin typeface="Arial" charset="0"/>
              </a:rPr>
              <a:t>Q</a:t>
            </a:r>
            <a:r>
              <a:rPr lang="en-US" baseline="-25000">
                <a:latin typeface="Arial" charset="0"/>
              </a:rPr>
              <a:t>1</a:t>
            </a:r>
            <a:r>
              <a:rPr lang="en-US">
                <a:latin typeface="Arial" charset="0"/>
              </a:rPr>
              <a:t> = 100</a:t>
            </a:r>
            <a:endParaRPr lang="en-US" baseline="-25000">
              <a:latin typeface="Arial" charset="0"/>
            </a:endParaRPr>
          </a:p>
        </p:txBody>
      </p:sp>
      <p:sp>
        <p:nvSpPr>
          <p:cNvPr id="171023" name="Text Box 15"/>
          <p:cNvSpPr txBox="1">
            <a:spLocks noChangeArrowheads="1"/>
          </p:cNvSpPr>
          <p:nvPr/>
        </p:nvSpPr>
        <p:spPr bwMode="auto">
          <a:xfrm>
            <a:off x="3171825" y="5653088"/>
            <a:ext cx="1181100" cy="366712"/>
          </a:xfrm>
          <a:prstGeom prst="rect">
            <a:avLst/>
          </a:prstGeom>
          <a:noFill/>
          <a:ln w="9525">
            <a:noFill/>
            <a:miter lim="800000"/>
            <a:headEnd/>
            <a:tailEnd/>
          </a:ln>
        </p:spPr>
        <p:txBody>
          <a:bodyPr>
            <a:spAutoFit/>
          </a:bodyPr>
          <a:lstStyle/>
          <a:p>
            <a:pPr algn="l"/>
            <a:r>
              <a:rPr lang="en-US" i="1">
                <a:latin typeface="Arial" charset="0"/>
              </a:rPr>
              <a:t>Q</a:t>
            </a:r>
            <a:r>
              <a:rPr lang="en-US" baseline="-25000">
                <a:latin typeface="Arial" charset="0"/>
              </a:rPr>
              <a:t>2</a:t>
            </a:r>
            <a:r>
              <a:rPr lang="en-US" sz="1400" baseline="-25000">
                <a:latin typeface="Arial" charset="0"/>
              </a:rPr>
              <a:t> </a:t>
            </a:r>
            <a:r>
              <a:rPr lang="en-US">
                <a:latin typeface="Arial" charset="0"/>
              </a:rPr>
              <a:t>= 90</a:t>
            </a:r>
          </a:p>
        </p:txBody>
      </p:sp>
      <p:sp>
        <p:nvSpPr>
          <p:cNvPr id="22544" name="Text Box 16"/>
          <p:cNvSpPr txBox="1">
            <a:spLocks noChangeArrowheads="1"/>
          </p:cNvSpPr>
          <p:nvPr/>
        </p:nvSpPr>
        <p:spPr bwMode="auto">
          <a:xfrm>
            <a:off x="6019800" y="5133975"/>
            <a:ext cx="433388" cy="366713"/>
          </a:xfrm>
          <a:prstGeom prst="rect">
            <a:avLst/>
          </a:prstGeom>
          <a:noFill/>
          <a:ln w="9525">
            <a:noFill/>
            <a:miter lim="800000"/>
            <a:headEnd/>
            <a:tailEnd/>
          </a:ln>
        </p:spPr>
        <p:txBody>
          <a:bodyPr wrap="none">
            <a:spAutoFit/>
          </a:bodyPr>
          <a:lstStyle/>
          <a:p>
            <a:pPr algn="l"/>
            <a:r>
              <a:rPr lang="en-US" i="1">
                <a:latin typeface="Arial" charset="0"/>
              </a:rPr>
              <a:t>D</a:t>
            </a:r>
            <a:r>
              <a:rPr lang="en-US" baseline="-25000">
                <a:latin typeface="Arial" charset="0"/>
              </a:rPr>
              <a:t>1</a:t>
            </a:r>
          </a:p>
        </p:txBody>
      </p:sp>
      <p:sp>
        <p:nvSpPr>
          <p:cNvPr id="22545" name="Text Box 17"/>
          <p:cNvSpPr txBox="1">
            <a:spLocks noChangeArrowheads="1"/>
          </p:cNvSpPr>
          <p:nvPr/>
        </p:nvSpPr>
        <p:spPr bwMode="auto">
          <a:xfrm>
            <a:off x="5835650" y="1614488"/>
            <a:ext cx="336550" cy="366712"/>
          </a:xfrm>
          <a:prstGeom prst="rect">
            <a:avLst/>
          </a:prstGeom>
          <a:noFill/>
          <a:ln w="9525">
            <a:noFill/>
            <a:miter lim="800000"/>
            <a:headEnd/>
            <a:tailEnd/>
          </a:ln>
        </p:spPr>
        <p:txBody>
          <a:bodyPr wrap="none">
            <a:spAutoFit/>
          </a:bodyPr>
          <a:lstStyle/>
          <a:p>
            <a:pPr algn="l"/>
            <a:r>
              <a:rPr lang="en-US" i="1">
                <a:latin typeface="Arial" charset="0"/>
              </a:rPr>
              <a:t>S</a:t>
            </a:r>
          </a:p>
        </p:txBody>
      </p:sp>
      <p:sp>
        <p:nvSpPr>
          <p:cNvPr id="171026" name="Line 18"/>
          <p:cNvSpPr>
            <a:spLocks noChangeShapeType="1"/>
          </p:cNvSpPr>
          <p:nvPr/>
        </p:nvSpPr>
        <p:spPr bwMode="auto">
          <a:xfrm>
            <a:off x="2362200" y="2590800"/>
            <a:ext cx="2743200" cy="2743200"/>
          </a:xfrm>
          <a:prstGeom prst="line">
            <a:avLst/>
          </a:prstGeom>
          <a:noFill/>
          <a:ln w="38100">
            <a:solidFill>
              <a:srgbClr val="FF0000"/>
            </a:solidFill>
            <a:round/>
            <a:headEnd/>
            <a:tailEnd/>
          </a:ln>
        </p:spPr>
        <p:txBody>
          <a:bodyPr/>
          <a:lstStyle/>
          <a:p>
            <a:endParaRPr lang="en-US"/>
          </a:p>
        </p:txBody>
      </p:sp>
      <p:sp>
        <p:nvSpPr>
          <p:cNvPr id="171027" name="Text Box 19"/>
          <p:cNvSpPr txBox="1">
            <a:spLocks noChangeArrowheads="1"/>
          </p:cNvSpPr>
          <p:nvPr/>
        </p:nvSpPr>
        <p:spPr bwMode="auto">
          <a:xfrm>
            <a:off x="5060950" y="5119688"/>
            <a:ext cx="433388" cy="366712"/>
          </a:xfrm>
          <a:prstGeom prst="rect">
            <a:avLst/>
          </a:prstGeom>
          <a:noFill/>
          <a:ln w="9525">
            <a:noFill/>
            <a:miter lim="800000"/>
            <a:headEnd/>
            <a:tailEnd/>
          </a:ln>
        </p:spPr>
        <p:txBody>
          <a:bodyPr wrap="none">
            <a:spAutoFit/>
          </a:bodyPr>
          <a:lstStyle/>
          <a:p>
            <a:pPr algn="l"/>
            <a:r>
              <a:rPr lang="en-US" i="1">
                <a:latin typeface="Arial" charset="0"/>
              </a:rPr>
              <a:t>D</a:t>
            </a:r>
            <a:r>
              <a:rPr lang="en-US" baseline="-25000">
                <a:latin typeface="Arial" charset="0"/>
              </a:rPr>
              <a:t>2</a:t>
            </a:r>
          </a:p>
        </p:txBody>
      </p:sp>
      <p:sp>
        <p:nvSpPr>
          <p:cNvPr id="171028" name="Text Box 20"/>
          <p:cNvSpPr txBox="1">
            <a:spLocks noChangeArrowheads="1"/>
          </p:cNvSpPr>
          <p:nvPr/>
        </p:nvSpPr>
        <p:spPr bwMode="auto">
          <a:xfrm>
            <a:off x="1295400" y="4281488"/>
            <a:ext cx="795338" cy="366712"/>
          </a:xfrm>
          <a:prstGeom prst="rect">
            <a:avLst/>
          </a:prstGeom>
          <a:noFill/>
          <a:ln w="9525">
            <a:noFill/>
            <a:miter lim="800000"/>
            <a:headEnd/>
            <a:tailEnd/>
          </a:ln>
        </p:spPr>
        <p:txBody>
          <a:bodyPr>
            <a:spAutoFit/>
          </a:bodyPr>
          <a:lstStyle/>
          <a:p>
            <a:pPr algn="l"/>
            <a:r>
              <a:rPr lang="en-US" dirty="0">
                <a:latin typeface="Arial" charset="0"/>
              </a:rPr>
              <a:t>1.00</a:t>
            </a:r>
            <a:endParaRPr lang="en-US" baseline="-25000" dirty="0">
              <a:latin typeface="Arial" charset="0"/>
            </a:endParaRPr>
          </a:p>
        </p:txBody>
      </p:sp>
      <p:sp>
        <p:nvSpPr>
          <p:cNvPr id="171029" name="Line 21"/>
          <p:cNvSpPr>
            <a:spLocks noChangeShapeType="1"/>
          </p:cNvSpPr>
          <p:nvPr/>
        </p:nvSpPr>
        <p:spPr bwMode="auto">
          <a:xfrm flipH="1">
            <a:off x="2057400" y="4433888"/>
            <a:ext cx="152400" cy="0"/>
          </a:xfrm>
          <a:prstGeom prst="line">
            <a:avLst/>
          </a:prstGeom>
          <a:noFill/>
          <a:ln w="19050">
            <a:solidFill>
              <a:schemeClr val="tx1"/>
            </a:solidFill>
            <a:round/>
            <a:headEnd/>
            <a:tailEnd/>
          </a:ln>
        </p:spPr>
        <p:txBody>
          <a:bodyPr/>
          <a:lstStyle/>
          <a:p>
            <a:endParaRPr lang="en-US"/>
          </a:p>
        </p:txBody>
      </p:sp>
      <p:sp>
        <p:nvSpPr>
          <p:cNvPr id="171030" name="Line 22"/>
          <p:cNvSpPr>
            <a:spLocks noChangeShapeType="1"/>
          </p:cNvSpPr>
          <p:nvPr/>
        </p:nvSpPr>
        <p:spPr bwMode="auto">
          <a:xfrm>
            <a:off x="5029200" y="4419600"/>
            <a:ext cx="0" cy="762000"/>
          </a:xfrm>
          <a:prstGeom prst="line">
            <a:avLst/>
          </a:prstGeom>
          <a:noFill/>
          <a:ln w="38100">
            <a:solidFill>
              <a:schemeClr val="tx1"/>
            </a:solidFill>
            <a:round/>
            <a:headEnd/>
            <a:tailEnd type="triangle" w="med" len="med"/>
          </a:ln>
        </p:spPr>
        <p:txBody>
          <a:bodyPr/>
          <a:lstStyle/>
          <a:p>
            <a:endParaRPr lang="en-US"/>
          </a:p>
        </p:txBody>
      </p:sp>
      <p:sp>
        <p:nvSpPr>
          <p:cNvPr id="171031" name="Text Box 23"/>
          <p:cNvSpPr txBox="1">
            <a:spLocks noChangeArrowheads="1"/>
          </p:cNvSpPr>
          <p:nvPr/>
        </p:nvSpPr>
        <p:spPr bwMode="auto">
          <a:xfrm>
            <a:off x="4427538" y="4508500"/>
            <a:ext cx="532518" cy="307777"/>
          </a:xfrm>
          <a:prstGeom prst="rect">
            <a:avLst/>
          </a:prstGeom>
          <a:noFill/>
          <a:ln w="9525">
            <a:noFill/>
            <a:miter lim="800000"/>
            <a:headEnd/>
            <a:tailEnd/>
          </a:ln>
        </p:spPr>
        <p:txBody>
          <a:bodyPr wrap="none">
            <a:spAutoFit/>
          </a:bodyPr>
          <a:lstStyle/>
          <a:p>
            <a:pPr algn="l"/>
            <a:r>
              <a:rPr lang="en-US" sz="1400" dirty="0">
                <a:latin typeface="Arial" charset="0"/>
              </a:rPr>
              <a:t>0.50</a:t>
            </a:r>
          </a:p>
        </p:txBody>
      </p:sp>
      <p:sp>
        <p:nvSpPr>
          <p:cNvPr id="22552" name="Oval 24"/>
          <p:cNvSpPr>
            <a:spLocks noChangeArrowheads="1"/>
          </p:cNvSpPr>
          <p:nvPr/>
        </p:nvSpPr>
        <p:spPr bwMode="auto">
          <a:xfrm>
            <a:off x="4152900" y="3476625"/>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171033" name="Oval 25"/>
          <p:cNvSpPr>
            <a:spLocks noChangeArrowheads="1"/>
          </p:cNvSpPr>
          <p:nvPr/>
        </p:nvSpPr>
        <p:spPr bwMode="auto">
          <a:xfrm>
            <a:off x="4152900" y="4371975"/>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171034" name="Oval 26"/>
          <p:cNvSpPr>
            <a:spLocks noChangeArrowheads="1"/>
          </p:cNvSpPr>
          <p:nvPr/>
        </p:nvSpPr>
        <p:spPr bwMode="auto">
          <a:xfrm>
            <a:off x="3695700" y="3924300"/>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22555" name="Text Box 27"/>
          <p:cNvSpPr txBox="1">
            <a:spLocks noChangeArrowheads="1"/>
          </p:cNvSpPr>
          <p:nvPr/>
        </p:nvSpPr>
        <p:spPr bwMode="auto">
          <a:xfrm>
            <a:off x="4251325" y="3344863"/>
            <a:ext cx="303213" cy="304800"/>
          </a:xfrm>
          <a:prstGeom prst="rect">
            <a:avLst/>
          </a:prstGeom>
          <a:noFill/>
          <a:ln w="9525">
            <a:noFill/>
            <a:miter lim="800000"/>
            <a:headEnd/>
            <a:tailEnd/>
          </a:ln>
        </p:spPr>
        <p:txBody>
          <a:bodyPr wrap="none">
            <a:spAutoFit/>
          </a:bodyPr>
          <a:lstStyle/>
          <a:p>
            <a:pPr algn="l"/>
            <a:r>
              <a:rPr lang="en-US" sz="1400">
                <a:latin typeface="Arial" charset="0"/>
              </a:rPr>
              <a:t>A</a:t>
            </a:r>
          </a:p>
        </p:txBody>
      </p:sp>
      <p:sp>
        <p:nvSpPr>
          <p:cNvPr id="171036" name="Text Box 28"/>
          <p:cNvSpPr txBox="1">
            <a:spLocks noChangeArrowheads="1"/>
          </p:cNvSpPr>
          <p:nvPr/>
        </p:nvSpPr>
        <p:spPr bwMode="auto">
          <a:xfrm>
            <a:off x="4184650" y="4230688"/>
            <a:ext cx="303213" cy="304800"/>
          </a:xfrm>
          <a:prstGeom prst="rect">
            <a:avLst/>
          </a:prstGeom>
          <a:noFill/>
          <a:ln w="9525">
            <a:noFill/>
            <a:miter lim="800000"/>
            <a:headEnd/>
            <a:tailEnd/>
          </a:ln>
        </p:spPr>
        <p:txBody>
          <a:bodyPr wrap="none">
            <a:spAutoFit/>
          </a:bodyPr>
          <a:lstStyle/>
          <a:p>
            <a:pPr algn="l"/>
            <a:r>
              <a:rPr lang="en-US" sz="1400" i="1">
                <a:latin typeface="Arial" charset="0"/>
              </a:rPr>
              <a:t>B</a:t>
            </a:r>
          </a:p>
        </p:txBody>
      </p:sp>
      <p:sp>
        <p:nvSpPr>
          <p:cNvPr id="171037" name="Text Box 29"/>
          <p:cNvSpPr txBox="1">
            <a:spLocks noChangeArrowheads="1"/>
          </p:cNvSpPr>
          <p:nvPr/>
        </p:nvSpPr>
        <p:spPr bwMode="auto">
          <a:xfrm>
            <a:off x="3727450" y="3821113"/>
            <a:ext cx="312738" cy="304800"/>
          </a:xfrm>
          <a:prstGeom prst="rect">
            <a:avLst/>
          </a:prstGeom>
          <a:noFill/>
          <a:ln w="9525">
            <a:noFill/>
            <a:miter lim="800000"/>
            <a:headEnd/>
            <a:tailEnd/>
          </a:ln>
        </p:spPr>
        <p:txBody>
          <a:bodyPr wrap="none">
            <a:spAutoFit/>
          </a:bodyPr>
          <a:lstStyle/>
          <a:p>
            <a:pPr algn="l"/>
            <a:r>
              <a:rPr lang="en-US" sz="1400" i="1">
                <a:latin typeface="Arial" charset="0"/>
              </a:rPr>
              <a:t>C</a:t>
            </a:r>
          </a:p>
        </p:txBody>
      </p:sp>
      <p:sp>
        <p:nvSpPr>
          <p:cNvPr id="171038" name="AutoShape 30"/>
          <p:cNvSpPr>
            <a:spLocks/>
          </p:cNvSpPr>
          <p:nvPr/>
        </p:nvSpPr>
        <p:spPr bwMode="auto">
          <a:xfrm>
            <a:off x="3616325" y="3076575"/>
            <a:ext cx="88900" cy="400050"/>
          </a:xfrm>
          <a:prstGeom prst="leftBrace">
            <a:avLst>
              <a:gd name="adj1" fmla="val 37500"/>
              <a:gd name="adj2" fmla="val 50000"/>
            </a:avLst>
          </a:prstGeom>
          <a:noFill/>
          <a:ln w="19050">
            <a:solidFill>
              <a:srgbClr val="FF0000"/>
            </a:solidFill>
            <a:round/>
            <a:headEnd/>
            <a:tailEnd/>
          </a:ln>
        </p:spPr>
        <p:txBody>
          <a:bodyPr wrap="none" anchor="ctr"/>
          <a:lstStyle/>
          <a:p>
            <a:endParaRPr lang="en-US"/>
          </a:p>
        </p:txBody>
      </p:sp>
      <p:sp>
        <p:nvSpPr>
          <p:cNvPr id="171039" name="AutoShape 31"/>
          <p:cNvSpPr>
            <a:spLocks/>
          </p:cNvSpPr>
          <p:nvPr/>
        </p:nvSpPr>
        <p:spPr bwMode="auto">
          <a:xfrm>
            <a:off x="3625850" y="3543300"/>
            <a:ext cx="88900" cy="342900"/>
          </a:xfrm>
          <a:prstGeom prst="leftBrace">
            <a:avLst>
              <a:gd name="adj1" fmla="val 32143"/>
              <a:gd name="adj2" fmla="val 50000"/>
            </a:avLst>
          </a:prstGeom>
          <a:noFill/>
          <a:ln w="19050">
            <a:solidFill>
              <a:srgbClr val="009900"/>
            </a:solidFill>
            <a:round/>
            <a:headEnd/>
            <a:tailEnd/>
          </a:ln>
        </p:spPr>
        <p:txBody>
          <a:bodyPr wrap="none" anchor="ctr"/>
          <a:lstStyle/>
          <a:p>
            <a:endParaRPr lang="en-US"/>
          </a:p>
        </p:txBody>
      </p:sp>
      <p:sp>
        <p:nvSpPr>
          <p:cNvPr id="171040" name="Text Box 32"/>
          <p:cNvSpPr txBox="1">
            <a:spLocks noChangeArrowheads="1"/>
          </p:cNvSpPr>
          <p:nvPr/>
        </p:nvSpPr>
        <p:spPr bwMode="auto">
          <a:xfrm>
            <a:off x="2422525" y="3576638"/>
            <a:ext cx="1254125" cy="274637"/>
          </a:xfrm>
          <a:prstGeom prst="rect">
            <a:avLst/>
          </a:prstGeom>
          <a:noFill/>
          <a:ln w="9525">
            <a:noFill/>
            <a:miter lim="800000"/>
            <a:headEnd/>
            <a:tailEnd/>
          </a:ln>
        </p:spPr>
        <p:txBody>
          <a:bodyPr wrap="none">
            <a:spAutoFit/>
          </a:bodyPr>
          <a:lstStyle/>
          <a:p>
            <a:pPr algn="l"/>
            <a:r>
              <a:rPr lang="en-US" sz="1200">
                <a:solidFill>
                  <a:srgbClr val="009900"/>
                </a:solidFill>
                <a:latin typeface="Arial" charset="0"/>
              </a:rPr>
              <a:t>Supplier burden</a:t>
            </a:r>
          </a:p>
        </p:txBody>
      </p:sp>
      <p:sp>
        <p:nvSpPr>
          <p:cNvPr id="171041" name="Text Box 33"/>
          <p:cNvSpPr txBox="1">
            <a:spLocks noChangeArrowheads="1"/>
          </p:cNvSpPr>
          <p:nvPr/>
        </p:nvSpPr>
        <p:spPr bwMode="auto">
          <a:xfrm>
            <a:off x="2270125" y="3128963"/>
            <a:ext cx="1398588" cy="274637"/>
          </a:xfrm>
          <a:prstGeom prst="rect">
            <a:avLst/>
          </a:prstGeom>
          <a:noFill/>
          <a:ln w="9525">
            <a:noFill/>
            <a:miter lim="800000"/>
            <a:headEnd/>
            <a:tailEnd/>
          </a:ln>
        </p:spPr>
        <p:txBody>
          <a:bodyPr wrap="none">
            <a:spAutoFit/>
          </a:bodyPr>
          <a:lstStyle/>
          <a:p>
            <a:pPr algn="l"/>
            <a:r>
              <a:rPr lang="en-US" sz="1200">
                <a:solidFill>
                  <a:srgbClr val="FF0000"/>
                </a:solidFill>
                <a:latin typeface="Arial" charset="0"/>
              </a:rPr>
              <a:t>Consumer burden</a:t>
            </a:r>
          </a:p>
        </p:txBody>
      </p:sp>
      <p:sp>
        <p:nvSpPr>
          <p:cNvPr id="22562" name="Text Box 34"/>
          <p:cNvSpPr txBox="1">
            <a:spLocks noChangeArrowheads="1"/>
          </p:cNvSpPr>
          <p:nvPr/>
        </p:nvSpPr>
        <p:spPr bwMode="auto">
          <a:xfrm>
            <a:off x="1150938" y="1428750"/>
            <a:ext cx="942975" cy="517525"/>
          </a:xfrm>
          <a:prstGeom prst="rect">
            <a:avLst/>
          </a:prstGeom>
          <a:noFill/>
          <a:ln w="9525">
            <a:noFill/>
            <a:miter lim="800000"/>
            <a:headEnd/>
            <a:tailEnd/>
          </a:ln>
        </p:spPr>
        <p:txBody>
          <a:bodyPr wrap="none">
            <a:spAutoFit/>
          </a:bodyPr>
          <a:lstStyle/>
          <a:p>
            <a:r>
              <a:rPr lang="en-US" sz="1400">
                <a:latin typeface="Arial" charset="0"/>
              </a:rPr>
              <a:t>Price per</a:t>
            </a:r>
          </a:p>
          <a:p>
            <a:r>
              <a:rPr lang="en-US" sz="1400">
                <a:latin typeface="Arial" charset="0"/>
              </a:rPr>
              <a:t>gallon (P)</a:t>
            </a:r>
          </a:p>
        </p:txBody>
      </p:sp>
      <p:sp>
        <p:nvSpPr>
          <p:cNvPr id="22563" name="Text Box 35"/>
          <p:cNvSpPr txBox="1">
            <a:spLocks noChangeArrowheads="1"/>
          </p:cNvSpPr>
          <p:nvPr/>
        </p:nvSpPr>
        <p:spPr bwMode="auto">
          <a:xfrm>
            <a:off x="6040438" y="5553075"/>
            <a:ext cx="1624012" cy="517525"/>
          </a:xfrm>
          <a:prstGeom prst="rect">
            <a:avLst/>
          </a:prstGeom>
          <a:noFill/>
          <a:ln w="9525">
            <a:noFill/>
            <a:miter lim="800000"/>
            <a:headEnd/>
            <a:tailEnd/>
          </a:ln>
        </p:spPr>
        <p:txBody>
          <a:bodyPr wrap="none">
            <a:spAutoFit/>
          </a:bodyPr>
          <a:lstStyle/>
          <a:p>
            <a:r>
              <a:rPr lang="en-US" sz="1400">
                <a:latin typeface="Arial" charset="0"/>
              </a:rPr>
              <a:t>Quantity in billions</a:t>
            </a:r>
          </a:p>
          <a:p>
            <a:r>
              <a:rPr lang="en-US" sz="1400">
                <a:latin typeface="Arial" charset="0"/>
              </a:rPr>
              <a:t>of gallons (</a:t>
            </a:r>
            <a:r>
              <a:rPr lang="en-US" sz="1400" i="1">
                <a:latin typeface="Arial" charset="0"/>
              </a:rPr>
              <a:t>Q</a:t>
            </a:r>
            <a:r>
              <a:rPr lang="en-US" sz="1400">
                <a:latin typeface="Arial" charset="0"/>
              </a:rPr>
              <a:t>)</a:t>
            </a:r>
          </a:p>
        </p:txBody>
      </p:sp>
      <p:sp>
        <p:nvSpPr>
          <p:cNvPr id="171050" name="AutoShape 42"/>
          <p:cNvSpPr>
            <a:spLocks noChangeArrowheads="1"/>
          </p:cNvSpPr>
          <p:nvPr/>
        </p:nvSpPr>
        <p:spPr bwMode="auto">
          <a:xfrm>
            <a:off x="4495800" y="1828800"/>
            <a:ext cx="2057400" cy="1465263"/>
          </a:xfrm>
          <a:prstGeom prst="wedgeRectCallout">
            <a:avLst>
              <a:gd name="adj1" fmla="val -64120"/>
              <a:gd name="adj2" fmla="val 60833"/>
            </a:avLst>
          </a:prstGeom>
          <a:solidFill>
            <a:srgbClr val="FFFF99"/>
          </a:solidFill>
          <a:ln w="9525">
            <a:solidFill>
              <a:schemeClr val="tx1"/>
            </a:solidFill>
            <a:miter lim="800000"/>
            <a:headEnd/>
            <a:tailEnd/>
          </a:ln>
        </p:spPr>
        <p:txBody>
          <a:bodyPr/>
          <a:lstStyle/>
          <a:p>
            <a:pPr eaLnBrk="0" hangingPunct="0"/>
            <a:r>
              <a:rPr lang="en-US" dirty="0">
                <a:latin typeface="Arial" charset="0"/>
                <a:cs typeface="Arial" charset="0"/>
              </a:rPr>
              <a:t>Imagine imposing the tax on consumers rather than suppliers.</a:t>
            </a:r>
          </a:p>
        </p:txBody>
      </p:sp>
      <p:sp>
        <p:nvSpPr>
          <p:cNvPr id="171051" name="AutoShape 43"/>
          <p:cNvSpPr>
            <a:spLocks noChangeArrowheads="1"/>
          </p:cNvSpPr>
          <p:nvPr/>
        </p:nvSpPr>
        <p:spPr bwMode="auto">
          <a:xfrm>
            <a:off x="4090811" y="2189825"/>
            <a:ext cx="2057400" cy="1465263"/>
          </a:xfrm>
          <a:prstGeom prst="wedgeRectCallout">
            <a:avLst>
              <a:gd name="adj1" fmla="val -64120"/>
              <a:gd name="adj2" fmla="val 60833"/>
            </a:avLst>
          </a:prstGeom>
          <a:solidFill>
            <a:srgbClr val="FFFF99"/>
          </a:solidFill>
          <a:ln w="9525">
            <a:solidFill>
              <a:schemeClr val="tx1"/>
            </a:solidFill>
            <a:miter lim="800000"/>
            <a:headEnd/>
            <a:tailEnd/>
          </a:ln>
        </p:spPr>
        <p:txBody>
          <a:bodyPr/>
          <a:lstStyle/>
          <a:p>
            <a:pPr eaLnBrk="0" hangingPunct="0"/>
            <a:r>
              <a:rPr lang="en-US" dirty="0">
                <a:latin typeface="Arial" charset="0"/>
                <a:cs typeface="Arial" charset="0"/>
              </a:rPr>
              <a:t>The new equilibrium price is $1.30, and the quantity is 90.</a:t>
            </a:r>
          </a:p>
        </p:txBody>
      </p:sp>
      <p:sp>
        <p:nvSpPr>
          <p:cNvPr id="171052" name="AutoShape 44"/>
          <p:cNvSpPr>
            <a:spLocks noChangeArrowheads="1"/>
          </p:cNvSpPr>
          <p:nvPr/>
        </p:nvSpPr>
        <p:spPr bwMode="auto">
          <a:xfrm>
            <a:off x="4028673" y="2231232"/>
            <a:ext cx="2057400" cy="1465262"/>
          </a:xfrm>
          <a:prstGeom prst="wedgeRectCallout">
            <a:avLst>
              <a:gd name="adj1" fmla="val -64120"/>
              <a:gd name="adj2" fmla="val 60833"/>
            </a:avLst>
          </a:prstGeom>
          <a:solidFill>
            <a:srgbClr val="FFFF99"/>
          </a:solidFill>
          <a:ln w="9525">
            <a:solidFill>
              <a:schemeClr val="tx1"/>
            </a:solidFill>
            <a:miter lim="800000"/>
            <a:headEnd/>
            <a:tailEnd/>
          </a:ln>
        </p:spPr>
        <p:txBody>
          <a:bodyPr/>
          <a:lstStyle/>
          <a:p>
            <a:pPr eaLnBrk="0" hangingPunct="0"/>
            <a:r>
              <a:rPr lang="en-US">
                <a:latin typeface="Arial" charset="0"/>
                <a:cs typeface="Arial" charset="0"/>
              </a:rPr>
              <a:t>The quantity is identical to the case when the tax was imposed on the supplier.</a:t>
            </a:r>
          </a:p>
        </p:txBody>
      </p:sp>
      <p:sp>
        <p:nvSpPr>
          <p:cNvPr id="171053" name="AutoShape 45"/>
          <p:cNvSpPr>
            <a:spLocks noChangeArrowheads="1"/>
          </p:cNvSpPr>
          <p:nvPr/>
        </p:nvSpPr>
        <p:spPr bwMode="auto">
          <a:xfrm>
            <a:off x="457200" y="1371600"/>
            <a:ext cx="2057400" cy="1219200"/>
          </a:xfrm>
          <a:prstGeom prst="wedgeRectCallout">
            <a:avLst>
              <a:gd name="adj1" fmla="val 28319"/>
              <a:gd name="adj2" fmla="val 119139"/>
            </a:avLst>
          </a:prstGeom>
          <a:solidFill>
            <a:srgbClr val="FFFF99"/>
          </a:solidFill>
          <a:ln w="9525">
            <a:solidFill>
              <a:schemeClr val="tx1"/>
            </a:solidFill>
            <a:miter lim="800000"/>
            <a:headEnd/>
            <a:tailEnd/>
          </a:ln>
        </p:spPr>
        <p:txBody>
          <a:bodyPr/>
          <a:lstStyle/>
          <a:p>
            <a:pPr eaLnBrk="0" hangingPunct="0"/>
            <a:r>
              <a:rPr lang="en-US">
                <a:latin typeface="Arial" charset="0"/>
                <a:cs typeface="Arial" charset="0"/>
              </a:rPr>
              <a:t>The </a:t>
            </a:r>
            <a:r>
              <a:rPr lang="en-US" i="1">
                <a:latin typeface="Arial" charset="0"/>
                <a:cs typeface="Arial" charset="0"/>
              </a:rPr>
              <a:t>economic</a:t>
            </a:r>
            <a:r>
              <a:rPr lang="en-US">
                <a:latin typeface="Arial" charset="0"/>
                <a:cs typeface="Arial" charset="0"/>
              </a:rPr>
              <a:t> burden of the tax is identical to the previous case.</a:t>
            </a:r>
          </a:p>
        </p:txBody>
      </p:sp>
      <p:sp>
        <p:nvSpPr>
          <p:cNvPr id="40" name="Slide Number Placeholder 39"/>
          <p:cNvSpPr>
            <a:spLocks noGrp="1"/>
          </p:cNvSpPr>
          <p:nvPr>
            <p:ph type="sldNum" sz="quarter" idx="12"/>
          </p:nvPr>
        </p:nvSpPr>
        <p:spPr/>
        <p:txBody>
          <a:bodyPr/>
          <a:lstStyle/>
          <a:p>
            <a:pPr>
              <a:defRPr/>
            </a:pPr>
            <a:fld id="{7730D683-B094-4DFB-86BE-F96C78D07B32}" type="slidenum">
              <a:rPr lang="en-US" smtClean="0"/>
              <a:pPr>
                <a:defRPr/>
              </a:pPr>
              <a:t>14</a:t>
            </a:fld>
            <a:endParaRPr lang="en-US"/>
          </a:p>
        </p:txBody>
      </p:sp>
      <p:sp>
        <p:nvSpPr>
          <p:cNvPr id="41" name="Footer Placeholder 40"/>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71050"/>
                                        </p:tgtEl>
                                        <p:attrNameLst>
                                          <p:attrName>style.visibility</p:attrName>
                                        </p:attrNameLst>
                                      </p:cBhvr>
                                      <p:to>
                                        <p:strVal val="visible"/>
                                      </p:to>
                                    </p:set>
                                    <p:anim calcmode="lin" valueType="num">
                                      <p:cBhvr additive="base">
                                        <p:cTn id="7" dur="500" fill="hold"/>
                                        <p:tgtEl>
                                          <p:spTgt spid="171050"/>
                                        </p:tgtEl>
                                        <p:attrNameLst>
                                          <p:attrName>ppt_x</p:attrName>
                                        </p:attrNameLst>
                                      </p:cBhvr>
                                      <p:tavLst>
                                        <p:tav tm="0">
                                          <p:val>
                                            <p:strVal val="1+#ppt_w/2"/>
                                          </p:val>
                                        </p:tav>
                                        <p:tav tm="100000">
                                          <p:val>
                                            <p:strVal val="#ppt_x"/>
                                          </p:val>
                                        </p:tav>
                                      </p:tavLst>
                                    </p:anim>
                                    <p:anim calcmode="lin" valueType="num">
                                      <p:cBhvr additive="base">
                                        <p:cTn id="8" dur="500" fill="hold"/>
                                        <p:tgtEl>
                                          <p:spTgt spid="1710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1" nodeType="clickEffect">
                                  <p:stCondLst>
                                    <p:cond delay="0"/>
                                  </p:stCondLst>
                                  <p:childTnLst>
                                    <p:anim calcmode="lin" valueType="num">
                                      <p:cBhvr additive="base">
                                        <p:cTn id="12" dur="500"/>
                                        <p:tgtEl>
                                          <p:spTgt spid="171050"/>
                                        </p:tgtEl>
                                        <p:attrNameLst>
                                          <p:attrName>ppt_x</p:attrName>
                                        </p:attrNameLst>
                                      </p:cBhvr>
                                      <p:tavLst>
                                        <p:tav tm="0">
                                          <p:val>
                                            <p:strVal val="ppt_x"/>
                                          </p:val>
                                        </p:tav>
                                        <p:tav tm="100000">
                                          <p:val>
                                            <p:strVal val="ppt_x"/>
                                          </p:val>
                                        </p:tav>
                                      </p:tavLst>
                                    </p:anim>
                                    <p:anim calcmode="lin" valueType="num">
                                      <p:cBhvr additive="base">
                                        <p:cTn id="13" dur="500"/>
                                        <p:tgtEl>
                                          <p:spTgt spid="171050"/>
                                        </p:tgtEl>
                                        <p:attrNameLst>
                                          <p:attrName>ppt_y</p:attrName>
                                        </p:attrNameLst>
                                      </p:cBhvr>
                                      <p:tavLst>
                                        <p:tav tm="0">
                                          <p:val>
                                            <p:strVal val="ppt_y"/>
                                          </p:val>
                                        </p:tav>
                                        <p:tav tm="100000">
                                          <p:val>
                                            <p:strVal val="1+ppt_h/2"/>
                                          </p:val>
                                        </p:tav>
                                      </p:tavLst>
                                    </p:anim>
                                    <p:set>
                                      <p:cBhvr>
                                        <p:cTn id="14" dur="1" fill="hold">
                                          <p:stCondLst>
                                            <p:cond delay="499"/>
                                          </p:stCondLst>
                                        </p:cTn>
                                        <p:tgtEl>
                                          <p:spTgt spid="171050"/>
                                        </p:tgtEl>
                                        <p:attrNameLst>
                                          <p:attrName>style.visibility</p:attrName>
                                        </p:attrNameLst>
                                      </p:cBhvr>
                                      <p:to>
                                        <p:strVal val="hidden"/>
                                      </p:to>
                                    </p:set>
                                  </p:childTnLst>
                                </p:cTn>
                              </p:par>
                            </p:childTnLst>
                          </p:cTn>
                        </p:par>
                        <p:par>
                          <p:cTn id="15" fill="hold">
                            <p:stCondLst>
                              <p:cond delay="500"/>
                            </p:stCondLst>
                            <p:childTnLst>
                              <p:par>
                                <p:cTn id="16" presetID="9" presetClass="entr" presetSubtype="0" fill="hold" grpId="0" nodeType="afterEffect">
                                  <p:stCondLst>
                                    <p:cond delay="0"/>
                                  </p:stCondLst>
                                  <p:childTnLst>
                                    <p:set>
                                      <p:cBhvr>
                                        <p:cTn id="17" dur="1" fill="hold">
                                          <p:stCondLst>
                                            <p:cond delay="0"/>
                                          </p:stCondLst>
                                        </p:cTn>
                                        <p:tgtEl>
                                          <p:spTgt spid="171031"/>
                                        </p:tgtEl>
                                        <p:attrNameLst>
                                          <p:attrName>style.visibility</p:attrName>
                                        </p:attrNameLst>
                                      </p:cBhvr>
                                      <p:to>
                                        <p:strVal val="visible"/>
                                      </p:to>
                                    </p:set>
                                    <p:animEffect transition="in" filter="dissolve">
                                      <p:cBhvr>
                                        <p:cTn id="18" dur="500"/>
                                        <p:tgtEl>
                                          <p:spTgt spid="171031"/>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171030"/>
                                        </p:tgtEl>
                                        <p:attrNameLst>
                                          <p:attrName>style.visibility</p:attrName>
                                        </p:attrNameLst>
                                      </p:cBhvr>
                                      <p:to>
                                        <p:strVal val="visible"/>
                                      </p:to>
                                    </p:set>
                                    <p:animEffect transition="in" filter="dissolve">
                                      <p:cBhvr>
                                        <p:cTn id="21" dur="500"/>
                                        <p:tgtEl>
                                          <p:spTgt spid="171030"/>
                                        </p:tgtEl>
                                      </p:cBhvr>
                                    </p:animEffect>
                                  </p:childTnLst>
                                </p:cTn>
                              </p:par>
                            </p:childTnLst>
                          </p:cTn>
                        </p:par>
                        <p:par>
                          <p:cTn id="22" fill="hold">
                            <p:stCondLst>
                              <p:cond delay="1000"/>
                            </p:stCondLst>
                            <p:childTnLst>
                              <p:par>
                                <p:cTn id="23" presetID="9" presetClass="entr" presetSubtype="0" fill="hold" grpId="0" nodeType="afterEffect">
                                  <p:stCondLst>
                                    <p:cond delay="0"/>
                                  </p:stCondLst>
                                  <p:childTnLst>
                                    <p:set>
                                      <p:cBhvr>
                                        <p:cTn id="24" dur="1" fill="hold">
                                          <p:stCondLst>
                                            <p:cond delay="0"/>
                                          </p:stCondLst>
                                        </p:cTn>
                                        <p:tgtEl>
                                          <p:spTgt spid="171023"/>
                                        </p:tgtEl>
                                        <p:attrNameLst>
                                          <p:attrName>style.visibility</p:attrName>
                                        </p:attrNameLst>
                                      </p:cBhvr>
                                      <p:to>
                                        <p:strVal val="visible"/>
                                      </p:to>
                                    </p:set>
                                    <p:animEffect transition="in" filter="dissolve">
                                      <p:cBhvr>
                                        <p:cTn id="25" dur="500"/>
                                        <p:tgtEl>
                                          <p:spTgt spid="171023"/>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171021"/>
                                        </p:tgtEl>
                                        <p:attrNameLst>
                                          <p:attrName>style.visibility</p:attrName>
                                        </p:attrNameLst>
                                      </p:cBhvr>
                                      <p:to>
                                        <p:strVal val="visible"/>
                                      </p:to>
                                    </p:set>
                                    <p:animEffect transition="in" filter="dissolve">
                                      <p:cBhvr>
                                        <p:cTn id="28" dur="500"/>
                                        <p:tgtEl>
                                          <p:spTgt spid="171021"/>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171014"/>
                                        </p:tgtEl>
                                        <p:attrNameLst>
                                          <p:attrName>style.visibility</p:attrName>
                                        </p:attrNameLst>
                                      </p:cBhvr>
                                      <p:to>
                                        <p:strVal val="visible"/>
                                      </p:to>
                                    </p:set>
                                    <p:animEffect transition="in" filter="dissolve">
                                      <p:cBhvr>
                                        <p:cTn id="31" dur="500"/>
                                        <p:tgtEl>
                                          <p:spTgt spid="171014"/>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171016"/>
                                        </p:tgtEl>
                                        <p:attrNameLst>
                                          <p:attrName>style.visibility</p:attrName>
                                        </p:attrNameLst>
                                      </p:cBhvr>
                                      <p:to>
                                        <p:strVal val="visible"/>
                                      </p:to>
                                    </p:set>
                                    <p:animEffect transition="in" filter="dissolve">
                                      <p:cBhvr>
                                        <p:cTn id="34" dur="500"/>
                                        <p:tgtEl>
                                          <p:spTgt spid="171016"/>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171018"/>
                                        </p:tgtEl>
                                        <p:attrNameLst>
                                          <p:attrName>style.visibility</p:attrName>
                                        </p:attrNameLst>
                                      </p:cBhvr>
                                      <p:to>
                                        <p:strVal val="visible"/>
                                      </p:to>
                                    </p:set>
                                    <p:animEffect transition="in" filter="dissolve">
                                      <p:cBhvr>
                                        <p:cTn id="37" dur="500"/>
                                        <p:tgtEl>
                                          <p:spTgt spid="171018"/>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171034"/>
                                        </p:tgtEl>
                                        <p:attrNameLst>
                                          <p:attrName>style.visibility</p:attrName>
                                        </p:attrNameLst>
                                      </p:cBhvr>
                                      <p:to>
                                        <p:strVal val="visible"/>
                                      </p:to>
                                    </p:set>
                                    <p:animEffect transition="in" filter="dissolve">
                                      <p:cBhvr>
                                        <p:cTn id="40" dur="500"/>
                                        <p:tgtEl>
                                          <p:spTgt spid="171034"/>
                                        </p:tgtEl>
                                      </p:cBhvr>
                                    </p:animEffect>
                                  </p:childTnLst>
                                </p:cTn>
                              </p:par>
                              <p:par>
                                <p:cTn id="41" presetID="9" presetClass="entr" presetSubtype="0" fill="hold" grpId="0" nodeType="withEffect">
                                  <p:stCondLst>
                                    <p:cond delay="0"/>
                                  </p:stCondLst>
                                  <p:childTnLst>
                                    <p:set>
                                      <p:cBhvr>
                                        <p:cTn id="42" dur="1" fill="hold">
                                          <p:stCondLst>
                                            <p:cond delay="0"/>
                                          </p:stCondLst>
                                        </p:cTn>
                                        <p:tgtEl>
                                          <p:spTgt spid="171037"/>
                                        </p:tgtEl>
                                        <p:attrNameLst>
                                          <p:attrName>style.visibility</p:attrName>
                                        </p:attrNameLst>
                                      </p:cBhvr>
                                      <p:to>
                                        <p:strVal val="visible"/>
                                      </p:to>
                                    </p:set>
                                    <p:animEffect transition="in" filter="dissolve">
                                      <p:cBhvr>
                                        <p:cTn id="43" dur="500"/>
                                        <p:tgtEl>
                                          <p:spTgt spid="171037"/>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171026"/>
                                        </p:tgtEl>
                                        <p:attrNameLst>
                                          <p:attrName>style.visibility</p:attrName>
                                        </p:attrNameLst>
                                      </p:cBhvr>
                                      <p:to>
                                        <p:strVal val="visible"/>
                                      </p:to>
                                    </p:set>
                                    <p:animEffect transition="in" filter="dissolve">
                                      <p:cBhvr>
                                        <p:cTn id="46" dur="500"/>
                                        <p:tgtEl>
                                          <p:spTgt spid="171026"/>
                                        </p:tgtEl>
                                      </p:cBhvr>
                                    </p:animEffect>
                                  </p:childTnLst>
                                </p:cTn>
                              </p:par>
                              <p:par>
                                <p:cTn id="47" presetID="9" presetClass="entr" presetSubtype="0" fill="hold" grpId="0" nodeType="withEffect">
                                  <p:stCondLst>
                                    <p:cond delay="0"/>
                                  </p:stCondLst>
                                  <p:childTnLst>
                                    <p:set>
                                      <p:cBhvr>
                                        <p:cTn id="48" dur="1" fill="hold">
                                          <p:stCondLst>
                                            <p:cond delay="0"/>
                                          </p:stCondLst>
                                        </p:cTn>
                                        <p:tgtEl>
                                          <p:spTgt spid="171027"/>
                                        </p:tgtEl>
                                        <p:attrNameLst>
                                          <p:attrName>style.visibility</p:attrName>
                                        </p:attrNameLst>
                                      </p:cBhvr>
                                      <p:to>
                                        <p:strVal val="visible"/>
                                      </p:to>
                                    </p:set>
                                    <p:animEffect transition="in" filter="dissolve">
                                      <p:cBhvr>
                                        <p:cTn id="49" dur="500"/>
                                        <p:tgtEl>
                                          <p:spTgt spid="171027"/>
                                        </p:tgtEl>
                                      </p:cBhvr>
                                    </p:animEffect>
                                  </p:childTnLst>
                                </p:cTn>
                              </p:par>
                            </p:childTnLst>
                          </p:cTn>
                        </p:par>
                        <p:par>
                          <p:cTn id="50" fill="hold">
                            <p:stCondLst>
                              <p:cond delay="1500"/>
                            </p:stCondLst>
                            <p:childTnLst>
                              <p:par>
                                <p:cTn id="51" presetID="2" presetClass="entr" presetSubtype="2" fill="hold" grpId="0" nodeType="afterEffect">
                                  <p:stCondLst>
                                    <p:cond delay="0"/>
                                  </p:stCondLst>
                                  <p:childTnLst>
                                    <p:set>
                                      <p:cBhvr>
                                        <p:cTn id="52" dur="1" fill="hold">
                                          <p:stCondLst>
                                            <p:cond delay="0"/>
                                          </p:stCondLst>
                                        </p:cTn>
                                        <p:tgtEl>
                                          <p:spTgt spid="171051"/>
                                        </p:tgtEl>
                                        <p:attrNameLst>
                                          <p:attrName>style.visibility</p:attrName>
                                        </p:attrNameLst>
                                      </p:cBhvr>
                                      <p:to>
                                        <p:strVal val="visible"/>
                                      </p:to>
                                    </p:set>
                                    <p:anim calcmode="lin" valueType="num">
                                      <p:cBhvr additive="base">
                                        <p:cTn id="53" dur="500" fill="hold"/>
                                        <p:tgtEl>
                                          <p:spTgt spid="171051"/>
                                        </p:tgtEl>
                                        <p:attrNameLst>
                                          <p:attrName>ppt_x</p:attrName>
                                        </p:attrNameLst>
                                      </p:cBhvr>
                                      <p:tavLst>
                                        <p:tav tm="0">
                                          <p:val>
                                            <p:strVal val="1+#ppt_w/2"/>
                                          </p:val>
                                        </p:tav>
                                        <p:tav tm="100000">
                                          <p:val>
                                            <p:strVal val="#ppt_x"/>
                                          </p:val>
                                        </p:tav>
                                      </p:tavLst>
                                    </p:anim>
                                    <p:anim calcmode="lin" valueType="num">
                                      <p:cBhvr additive="base">
                                        <p:cTn id="54" dur="500" fill="hold"/>
                                        <p:tgtEl>
                                          <p:spTgt spid="171051"/>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1" presetClass="exit" presetSubtype="0" fill="hold" grpId="1" nodeType="clickEffect">
                                  <p:stCondLst>
                                    <p:cond delay="0"/>
                                  </p:stCondLst>
                                  <p:childTnLst>
                                    <p:set>
                                      <p:cBhvr>
                                        <p:cTn id="58" dur="1" fill="hold">
                                          <p:stCondLst>
                                            <p:cond delay="0"/>
                                          </p:stCondLst>
                                        </p:cTn>
                                        <p:tgtEl>
                                          <p:spTgt spid="171051"/>
                                        </p:tgtEl>
                                        <p:attrNameLst>
                                          <p:attrName>style.visibility</p:attrName>
                                        </p:attrNameLst>
                                      </p:cBhvr>
                                      <p:to>
                                        <p:strVal val="hidden"/>
                                      </p:to>
                                    </p:set>
                                  </p:childTnLst>
                                </p:cTn>
                              </p:par>
                              <p:par>
                                <p:cTn id="59" presetID="1" presetClass="entr" presetSubtype="0" fill="hold" grpId="0" nodeType="withEffect">
                                  <p:stCondLst>
                                    <p:cond delay="0"/>
                                  </p:stCondLst>
                                  <p:childTnLst>
                                    <p:set>
                                      <p:cBhvr>
                                        <p:cTn id="60" dur="1" fill="hold">
                                          <p:stCondLst>
                                            <p:cond delay="0"/>
                                          </p:stCondLst>
                                        </p:cTn>
                                        <p:tgtEl>
                                          <p:spTgt spid="171052"/>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2" presetClass="exit" presetSubtype="4" fill="hold" grpId="1" nodeType="clickEffect">
                                  <p:stCondLst>
                                    <p:cond delay="0"/>
                                  </p:stCondLst>
                                  <p:childTnLst>
                                    <p:anim calcmode="lin" valueType="num">
                                      <p:cBhvr additive="base">
                                        <p:cTn id="64" dur="500"/>
                                        <p:tgtEl>
                                          <p:spTgt spid="171052"/>
                                        </p:tgtEl>
                                        <p:attrNameLst>
                                          <p:attrName>ppt_x</p:attrName>
                                        </p:attrNameLst>
                                      </p:cBhvr>
                                      <p:tavLst>
                                        <p:tav tm="0">
                                          <p:val>
                                            <p:strVal val="ppt_x"/>
                                          </p:val>
                                        </p:tav>
                                        <p:tav tm="100000">
                                          <p:val>
                                            <p:strVal val="ppt_x"/>
                                          </p:val>
                                        </p:tav>
                                      </p:tavLst>
                                    </p:anim>
                                    <p:anim calcmode="lin" valueType="num">
                                      <p:cBhvr additive="base">
                                        <p:cTn id="65" dur="500"/>
                                        <p:tgtEl>
                                          <p:spTgt spid="171052"/>
                                        </p:tgtEl>
                                        <p:attrNameLst>
                                          <p:attrName>ppt_y</p:attrName>
                                        </p:attrNameLst>
                                      </p:cBhvr>
                                      <p:tavLst>
                                        <p:tav tm="0">
                                          <p:val>
                                            <p:strVal val="ppt_y"/>
                                          </p:val>
                                        </p:tav>
                                        <p:tav tm="100000">
                                          <p:val>
                                            <p:strVal val="1+ppt_h/2"/>
                                          </p:val>
                                        </p:tav>
                                      </p:tavLst>
                                    </p:anim>
                                    <p:set>
                                      <p:cBhvr>
                                        <p:cTn id="66" dur="1" fill="hold">
                                          <p:stCondLst>
                                            <p:cond delay="499"/>
                                          </p:stCondLst>
                                        </p:cTn>
                                        <p:tgtEl>
                                          <p:spTgt spid="171052"/>
                                        </p:tgtEl>
                                        <p:attrNameLst>
                                          <p:attrName>style.visibility</p:attrName>
                                        </p:attrNameLst>
                                      </p:cBhvr>
                                      <p:to>
                                        <p:strVal val="hidden"/>
                                      </p:to>
                                    </p:set>
                                  </p:childTnLst>
                                </p:cTn>
                              </p:par>
                            </p:childTnLst>
                          </p:cTn>
                        </p:par>
                        <p:par>
                          <p:cTn id="67" fill="hold">
                            <p:stCondLst>
                              <p:cond delay="500"/>
                            </p:stCondLst>
                            <p:childTnLst>
                              <p:par>
                                <p:cTn id="68" presetID="9" presetClass="entr" presetSubtype="0" fill="hold" grpId="0" nodeType="afterEffect">
                                  <p:stCondLst>
                                    <p:cond delay="0"/>
                                  </p:stCondLst>
                                  <p:childTnLst>
                                    <p:set>
                                      <p:cBhvr>
                                        <p:cTn id="69" dur="1" fill="hold">
                                          <p:stCondLst>
                                            <p:cond delay="0"/>
                                          </p:stCondLst>
                                        </p:cTn>
                                        <p:tgtEl>
                                          <p:spTgt spid="171028"/>
                                        </p:tgtEl>
                                        <p:attrNameLst>
                                          <p:attrName>style.visibility</p:attrName>
                                        </p:attrNameLst>
                                      </p:cBhvr>
                                      <p:to>
                                        <p:strVal val="visible"/>
                                      </p:to>
                                    </p:set>
                                    <p:animEffect transition="in" filter="dissolve">
                                      <p:cBhvr>
                                        <p:cTn id="70" dur="500"/>
                                        <p:tgtEl>
                                          <p:spTgt spid="171028"/>
                                        </p:tgtEl>
                                      </p:cBhvr>
                                    </p:animEffect>
                                  </p:childTnLst>
                                </p:cTn>
                              </p:par>
                              <p:par>
                                <p:cTn id="71" presetID="9" presetClass="entr" presetSubtype="0" fill="hold" grpId="0" nodeType="withEffect">
                                  <p:stCondLst>
                                    <p:cond delay="0"/>
                                  </p:stCondLst>
                                  <p:childTnLst>
                                    <p:set>
                                      <p:cBhvr>
                                        <p:cTn id="72" dur="1" fill="hold">
                                          <p:stCondLst>
                                            <p:cond delay="0"/>
                                          </p:stCondLst>
                                        </p:cTn>
                                        <p:tgtEl>
                                          <p:spTgt spid="171029"/>
                                        </p:tgtEl>
                                        <p:attrNameLst>
                                          <p:attrName>style.visibility</p:attrName>
                                        </p:attrNameLst>
                                      </p:cBhvr>
                                      <p:to>
                                        <p:strVal val="visible"/>
                                      </p:to>
                                    </p:set>
                                    <p:animEffect transition="in" filter="dissolve">
                                      <p:cBhvr>
                                        <p:cTn id="73" dur="500"/>
                                        <p:tgtEl>
                                          <p:spTgt spid="171029"/>
                                        </p:tgtEl>
                                      </p:cBhvr>
                                    </p:animEffect>
                                  </p:childTnLst>
                                </p:cTn>
                              </p:par>
                              <p:par>
                                <p:cTn id="74" presetID="9" presetClass="entr" presetSubtype="0" fill="hold" grpId="0" nodeType="withEffect">
                                  <p:stCondLst>
                                    <p:cond delay="0"/>
                                  </p:stCondLst>
                                  <p:childTnLst>
                                    <p:set>
                                      <p:cBhvr>
                                        <p:cTn id="75" dur="1" fill="hold">
                                          <p:stCondLst>
                                            <p:cond delay="0"/>
                                          </p:stCondLst>
                                        </p:cTn>
                                        <p:tgtEl>
                                          <p:spTgt spid="171033"/>
                                        </p:tgtEl>
                                        <p:attrNameLst>
                                          <p:attrName>style.visibility</p:attrName>
                                        </p:attrNameLst>
                                      </p:cBhvr>
                                      <p:to>
                                        <p:strVal val="visible"/>
                                      </p:to>
                                    </p:set>
                                    <p:animEffect transition="in" filter="dissolve">
                                      <p:cBhvr>
                                        <p:cTn id="76" dur="500"/>
                                        <p:tgtEl>
                                          <p:spTgt spid="171033"/>
                                        </p:tgtEl>
                                      </p:cBhvr>
                                    </p:animEffect>
                                  </p:childTnLst>
                                </p:cTn>
                              </p:par>
                              <p:par>
                                <p:cTn id="77" presetID="9" presetClass="entr" presetSubtype="0" fill="hold" grpId="0" nodeType="withEffect">
                                  <p:stCondLst>
                                    <p:cond delay="0"/>
                                  </p:stCondLst>
                                  <p:childTnLst>
                                    <p:set>
                                      <p:cBhvr>
                                        <p:cTn id="78" dur="1" fill="hold">
                                          <p:stCondLst>
                                            <p:cond delay="0"/>
                                          </p:stCondLst>
                                        </p:cTn>
                                        <p:tgtEl>
                                          <p:spTgt spid="171036"/>
                                        </p:tgtEl>
                                        <p:attrNameLst>
                                          <p:attrName>style.visibility</p:attrName>
                                        </p:attrNameLst>
                                      </p:cBhvr>
                                      <p:to>
                                        <p:strVal val="visible"/>
                                      </p:to>
                                    </p:set>
                                    <p:animEffect transition="in" filter="dissolve">
                                      <p:cBhvr>
                                        <p:cTn id="79" dur="500"/>
                                        <p:tgtEl>
                                          <p:spTgt spid="171036"/>
                                        </p:tgtEl>
                                      </p:cBhvr>
                                    </p:animEffect>
                                  </p:childTnLst>
                                </p:cTn>
                              </p:par>
                              <p:par>
                                <p:cTn id="80" presetID="9" presetClass="entr" presetSubtype="0" fill="hold" grpId="0" nodeType="withEffect">
                                  <p:stCondLst>
                                    <p:cond delay="0"/>
                                  </p:stCondLst>
                                  <p:childTnLst>
                                    <p:set>
                                      <p:cBhvr>
                                        <p:cTn id="81" dur="1" fill="hold">
                                          <p:stCondLst>
                                            <p:cond delay="0"/>
                                          </p:stCondLst>
                                        </p:cTn>
                                        <p:tgtEl>
                                          <p:spTgt spid="171039"/>
                                        </p:tgtEl>
                                        <p:attrNameLst>
                                          <p:attrName>style.visibility</p:attrName>
                                        </p:attrNameLst>
                                      </p:cBhvr>
                                      <p:to>
                                        <p:strVal val="visible"/>
                                      </p:to>
                                    </p:set>
                                    <p:animEffect transition="in" filter="dissolve">
                                      <p:cBhvr>
                                        <p:cTn id="82" dur="500"/>
                                        <p:tgtEl>
                                          <p:spTgt spid="171039"/>
                                        </p:tgtEl>
                                      </p:cBhvr>
                                    </p:animEffect>
                                  </p:childTnLst>
                                </p:cTn>
                              </p:par>
                              <p:par>
                                <p:cTn id="83" presetID="9" presetClass="entr" presetSubtype="0" fill="hold" grpId="0" nodeType="withEffect">
                                  <p:stCondLst>
                                    <p:cond delay="0"/>
                                  </p:stCondLst>
                                  <p:childTnLst>
                                    <p:set>
                                      <p:cBhvr>
                                        <p:cTn id="84" dur="1" fill="hold">
                                          <p:stCondLst>
                                            <p:cond delay="0"/>
                                          </p:stCondLst>
                                        </p:cTn>
                                        <p:tgtEl>
                                          <p:spTgt spid="171040"/>
                                        </p:tgtEl>
                                        <p:attrNameLst>
                                          <p:attrName>style.visibility</p:attrName>
                                        </p:attrNameLst>
                                      </p:cBhvr>
                                      <p:to>
                                        <p:strVal val="visible"/>
                                      </p:to>
                                    </p:set>
                                    <p:animEffect transition="in" filter="dissolve">
                                      <p:cBhvr>
                                        <p:cTn id="85" dur="500"/>
                                        <p:tgtEl>
                                          <p:spTgt spid="171040"/>
                                        </p:tgtEl>
                                      </p:cBhvr>
                                    </p:animEffect>
                                  </p:childTnLst>
                                </p:cTn>
                              </p:par>
                              <p:par>
                                <p:cTn id="86" presetID="9" presetClass="entr" presetSubtype="0" fill="hold" grpId="0" nodeType="withEffect">
                                  <p:stCondLst>
                                    <p:cond delay="0"/>
                                  </p:stCondLst>
                                  <p:childTnLst>
                                    <p:set>
                                      <p:cBhvr>
                                        <p:cTn id="87" dur="1" fill="hold">
                                          <p:stCondLst>
                                            <p:cond delay="0"/>
                                          </p:stCondLst>
                                        </p:cTn>
                                        <p:tgtEl>
                                          <p:spTgt spid="171041"/>
                                        </p:tgtEl>
                                        <p:attrNameLst>
                                          <p:attrName>style.visibility</p:attrName>
                                        </p:attrNameLst>
                                      </p:cBhvr>
                                      <p:to>
                                        <p:strVal val="visible"/>
                                      </p:to>
                                    </p:set>
                                    <p:animEffect transition="in" filter="dissolve">
                                      <p:cBhvr>
                                        <p:cTn id="88" dur="500"/>
                                        <p:tgtEl>
                                          <p:spTgt spid="171041"/>
                                        </p:tgtEl>
                                      </p:cBhvr>
                                    </p:animEffect>
                                  </p:childTnLst>
                                </p:cTn>
                              </p:par>
                              <p:par>
                                <p:cTn id="89" presetID="9" presetClass="entr" presetSubtype="0" fill="hold" grpId="0" nodeType="withEffect">
                                  <p:stCondLst>
                                    <p:cond delay="0"/>
                                  </p:stCondLst>
                                  <p:childTnLst>
                                    <p:set>
                                      <p:cBhvr>
                                        <p:cTn id="90" dur="1" fill="hold">
                                          <p:stCondLst>
                                            <p:cond delay="0"/>
                                          </p:stCondLst>
                                        </p:cTn>
                                        <p:tgtEl>
                                          <p:spTgt spid="171038"/>
                                        </p:tgtEl>
                                        <p:attrNameLst>
                                          <p:attrName>style.visibility</p:attrName>
                                        </p:attrNameLst>
                                      </p:cBhvr>
                                      <p:to>
                                        <p:strVal val="visible"/>
                                      </p:to>
                                    </p:set>
                                    <p:animEffect transition="in" filter="dissolve">
                                      <p:cBhvr>
                                        <p:cTn id="91" dur="500"/>
                                        <p:tgtEl>
                                          <p:spTgt spid="171038"/>
                                        </p:tgtEl>
                                      </p:cBhvr>
                                    </p:animEffect>
                                  </p:childTnLst>
                                </p:cTn>
                              </p:par>
                            </p:childTnLst>
                          </p:cTn>
                        </p:par>
                        <p:par>
                          <p:cTn id="92" fill="hold">
                            <p:stCondLst>
                              <p:cond delay="1000"/>
                            </p:stCondLst>
                            <p:childTnLst>
                              <p:par>
                                <p:cTn id="93" presetID="2" presetClass="entr" presetSubtype="2" fill="hold" grpId="0" nodeType="afterEffect">
                                  <p:stCondLst>
                                    <p:cond delay="0"/>
                                  </p:stCondLst>
                                  <p:childTnLst>
                                    <p:set>
                                      <p:cBhvr>
                                        <p:cTn id="94" dur="1" fill="hold">
                                          <p:stCondLst>
                                            <p:cond delay="0"/>
                                          </p:stCondLst>
                                        </p:cTn>
                                        <p:tgtEl>
                                          <p:spTgt spid="171053"/>
                                        </p:tgtEl>
                                        <p:attrNameLst>
                                          <p:attrName>style.visibility</p:attrName>
                                        </p:attrNameLst>
                                      </p:cBhvr>
                                      <p:to>
                                        <p:strVal val="visible"/>
                                      </p:to>
                                    </p:set>
                                    <p:anim calcmode="lin" valueType="num">
                                      <p:cBhvr additive="base">
                                        <p:cTn id="95" dur="500" fill="hold"/>
                                        <p:tgtEl>
                                          <p:spTgt spid="171053"/>
                                        </p:tgtEl>
                                        <p:attrNameLst>
                                          <p:attrName>ppt_x</p:attrName>
                                        </p:attrNameLst>
                                      </p:cBhvr>
                                      <p:tavLst>
                                        <p:tav tm="0">
                                          <p:val>
                                            <p:strVal val="1+#ppt_w/2"/>
                                          </p:val>
                                        </p:tav>
                                        <p:tav tm="100000">
                                          <p:val>
                                            <p:strVal val="#ppt_x"/>
                                          </p:val>
                                        </p:tav>
                                      </p:tavLst>
                                    </p:anim>
                                    <p:anim calcmode="lin" valueType="num">
                                      <p:cBhvr additive="base">
                                        <p:cTn id="96" dur="500" fill="hold"/>
                                        <p:tgtEl>
                                          <p:spTgt spid="171053"/>
                                        </p:tgtEl>
                                        <p:attrNameLst>
                                          <p:attrName>ppt_y</p:attrName>
                                        </p:attrNameLst>
                                      </p:cBhvr>
                                      <p:tavLst>
                                        <p:tav tm="0">
                                          <p:val>
                                            <p:strVal val="#ppt_y"/>
                                          </p:val>
                                        </p:tav>
                                        <p:tav tm="100000">
                                          <p:val>
                                            <p:strVal val="#ppt_y"/>
                                          </p:val>
                                        </p:tav>
                                      </p:tavLst>
                                    </p:anim>
                                  </p:childTnLst>
                                </p:cTn>
                              </p:par>
                            </p:childTnLst>
                          </p:cTn>
                        </p:par>
                        <p:par>
                          <p:cTn id="97" fill="hold">
                            <p:stCondLst>
                              <p:cond delay="1500"/>
                            </p:stCondLst>
                            <p:childTnLst>
                              <p:par>
                                <p:cTn id="98" presetID="0" presetClass="path" presetSubtype="0" accel="50000" decel="50000" fill="hold" grpId="2" nodeType="afterEffect">
                                  <p:stCondLst>
                                    <p:cond delay="0"/>
                                  </p:stCondLst>
                                  <p:childTnLst>
                                    <p:animMotion origin="layout" path="M 0.0 0.0 L 0.00018 0.1287 " pathEditMode="relative" ptsTypes="AA">
                                      <p:cBhvr>
                                        <p:cTn id="99" dur="2000" fill="hold"/>
                                        <p:tgtEl>
                                          <p:spTgt spid="171053"/>
                                        </p:tgtEl>
                                        <p:attrNameLst>
                                          <p:attrName>ppt_x</p:attrName>
                                          <p:attrName>ppt_y</p:attrName>
                                        </p:attrNameLst>
                                      </p:cBhvr>
                                    </p:animMotion>
                                  </p:childTnLst>
                                </p:cTn>
                              </p:par>
                            </p:childTnLst>
                          </p:cTn>
                        </p:par>
                      </p:childTnLst>
                    </p:cTn>
                  </p:par>
                  <p:par>
                    <p:cTn id="100" fill="hold">
                      <p:stCondLst>
                        <p:cond delay="indefinite"/>
                      </p:stCondLst>
                      <p:childTnLst>
                        <p:par>
                          <p:cTn id="101" fill="hold">
                            <p:stCondLst>
                              <p:cond delay="0"/>
                            </p:stCondLst>
                            <p:childTnLst>
                              <p:par>
                                <p:cTn id="102" presetID="2" presetClass="exit" presetSubtype="4" fill="hold" grpId="1" nodeType="clickEffect">
                                  <p:stCondLst>
                                    <p:cond delay="0"/>
                                  </p:stCondLst>
                                  <p:childTnLst>
                                    <p:anim calcmode="lin" valueType="num">
                                      <p:cBhvr additive="base">
                                        <p:cTn id="103" dur="500"/>
                                        <p:tgtEl>
                                          <p:spTgt spid="171053"/>
                                        </p:tgtEl>
                                        <p:attrNameLst>
                                          <p:attrName>ppt_x</p:attrName>
                                        </p:attrNameLst>
                                      </p:cBhvr>
                                      <p:tavLst>
                                        <p:tav tm="0">
                                          <p:val>
                                            <p:strVal val="ppt_x"/>
                                          </p:val>
                                        </p:tav>
                                        <p:tav tm="100000">
                                          <p:val>
                                            <p:strVal val="ppt_x"/>
                                          </p:val>
                                        </p:tav>
                                      </p:tavLst>
                                    </p:anim>
                                    <p:anim calcmode="lin" valueType="num">
                                      <p:cBhvr additive="base">
                                        <p:cTn id="104" dur="500"/>
                                        <p:tgtEl>
                                          <p:spTgt spid="171053"/>
                                        </p:tgtEl>
                                        <p:attrNameLst>
                                          <p:attrName>ppt_y</p:attrName>
                                        </p:attrNameLst>
                                      </p:cBhvr>
                                      <p:tavLst>
                                        <p:tav tm="0">
                                          <p:val>
                                            <p:strVal val="ppt_y"/>
                                          </p:val>
                                        </p:tav>
                                        <p:tav tm="100000">
                                          <p:val>
                                            <p:strVal val="1+ppt_h/2"/>
                                          </p:val>
                                        </p:tav>
                                      </p:tavLst>
                                    </p:anim>
                                    <p:set>
                                      <p:cBhvr>
                                        <p:cTn id="105" dur="1" fill="hold">
                                          <p:stCondLst>
                                            <p:cond delay="499"/>
                                          </p:stCondLst>
                                        </p:cTn>
                                        <p:tgtEl>
                                          <p:spTgt spid="17105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014" grpId="0" animBg="1"/>
      <p:bldP spid="171016" grpId="0"/>
      <p:bldP spid="171018" grpId="0" animBg="1"/>
      <p:bldP spid="171021" grpId="0" animBg="1"/>
      <p:bldP spid="171023" grpId="0"/>
      <p:bldP spid="171026" grpId="0" animBg="1"/>
      <p:bldP spid="171027" grpId="0"/>
      <p:bldP spid="171028" grpId="0"/>
      <p:bldP spid="171029" grpId="0" animBg="1"/>
      <p:bldP spid="171030" grpId="0" animBg="1"/>
      <p:bldP spid="171031" grpId="0"/>
      <p:bldP spid="171033" grpId="0" animBg="1"/>
      <p:bldP spid="171034" grpId="0" animBg="1"/>
      <p:bldP spid="171036" grpId="0"/>
      <p:bldP spid="171037" grpId="0"/>
      <p:bldP spid="171038" grpId="0" animBg="1"/>
      <p:bldP spid="171039" grpId="0" animBg="1"/>
      <p:bldP spid="171040" grpId="0"/>
      <p:bldP spid="171041" grpId="0"/>
      <p:bldP spid="171050" grpId="0" animBg="1"/>
      <p:bldP spid="171050" grpId="1" animBg="1"/>
      <p:bldP spid="171051" grpId="0" animBg="1"/>
      <p:bldP spid="171051" grpId="1" animBg="1"/>
      <p:bldP spid="171052" grpId="0" animBg="1"/>
      <p:bldP spid="171052" grpId="1" animBg="1"/>
      <p:bldP spid="171053" grpId="0" animBg="1"/>
      <p:bldP spid="171053" grpId="1" animBg="1"/>
      <p:bldP spid="171053" grpId="2"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304131" name="Rectangle 3"/>
          <p:cNvSpPr>
            <a:spLocks noGrp="1" noChangeArrowheads="1"/>
          </p:cNvSpPr>
          <p:nvPr>
            <p:ph idx="1"/>
          </p:nvPr>
        </p:nvSpPr>
        <p:spPr/>
        <p:txBody>
          <a:bodyPr>
            <a:normAutofit/>
          </a:bodyPr>
          <a:lstStyle/>
          <a:p>
            <a:pPr marL="365760" indent="-283464" fontAlgn="auto">
              <a:lnSpc>
                <a:spcPct val="90000"/>
              </a:lnSpc>
              <a:spcAft>
                <a:spcPts val="0"/>
              </a:spcAft>
              <a:buFont typeface="Wingdings 2"/>
              <a:buChar char=""/>
              <a:defRPr/>
            </a:pPr>
            <a:r>
              <a:rPr lang="en-US" dirty="0">
                <a:latin typeface="Cordia New" panose="020B0304020202020204" pitchFamily="34" charset="-34"/>
                <a:cs typeface="Cordia New" panose="020B0304020202020204" pitchFamily="34" charset="-34"/>
              </a:rPr>
              <a:t>Before tax: The equilibrium quantity is </a:t>
            </a:r>
            <a:r>
              <a:rPr lang="th-TH" dirty="0">
                <a:latin typeface="Cordia New" panose="020B0304020202020204" pitchFamily="34" charset="-34"/>
                <a:cs typeface="Cordia New" panose="020B0304020202020204" pitchFamily="34" charset="-34"/>
              </a:rPr>
              <a:t>100</a:t>
            </a:r>
            <a:r>
              <a:rPr lang="en-US" dirty="0">
                <a:latin typeface="Cordia New" panose="020B0304020202020204" pitchFamily="34" charset="-34"/>
                <a:cs typeface="Cordia New" panose="020B0304020202020204" pitchFamily="34" charset="-34"/>
              </a:rPr>
              <a:t> gallons and the equilibrium price is 1.</a:t>
            </a:r>
            <a:r>
              <a:rPr lang="th-TH" dirty="0">
                <a:latin typeface="Cordia New" panose="020B0304020202020204" pitchFamily="34" charset="-34"/>
                <a:cs typeface="Cordia New" panose="020B0304020202020204" pitchFamily="34" charset="-34"/>
              </a:rPr>
              <a:t>50 </a:t>
            </a:r>
            <a:r>
              <a:rPr lang="en-US" dirty="0">
                <a:latin typeface="Cordia New" panose="020B0304020202020204" pitchFamily="34" charset="-34"/>
                <a:cs typeface="Cordia New" panose="020B0304020202020204" pitchFamily="34" charset="-34"/>
              </a:rPr>
              <a:t>baht</a:t>
            </a:r>
            <a:r>
              <a:rPr lang="th-TH" dirty="0">
                <a:latin typeface="Cordia New" panose="020B0304020202020204" pitchFamily="34" charset="-34"/>
                <a:cs typeface="Cordia New" panose="020B0304020202020204" pitchFamily="34" charset="-34"/>
              </a:rPr>
              <a:t>/</a:t>
            </a:r>
            <a:r>
              <a:rPr lang="en-US" dirty="0">
                <a:latin typeface="Cordia New" panose="020B0304020202020204" pitchFamily="34" charset="-34"/>
                <a:cs typeface="Cordia New" panose="020B0304020202020204" pitchFamily="34" charset="-34"/>
              </a:rPr>
              <a:t>gallon.</a:t>
            </a:r>
          </a:p>
          <a:p>
            <a:pPr marL="365760" indent="-283464" fontAlgn="auto">
              <a:lnSpc>
                <a:spcPct val="90000"/>
              </a:lnSpc>
              <a:spcAft>
                <a:spcPts val="0"/>
              </a:spcAft>
              <a:buFont typeface="Wingdings 2"/>
              <a:buChar char=""/>
              <a:defRPr/>
            </a:pPr>
            <a:r>
              <a:rPr lang="en-US" dirty="0">
                <a:latin typeface="Cordia New" panose="020B0304020202020204" pitchFamily="34" charset="-34"/>
                <a:cs typeface="Cordia New" panose="020B0304020202020204" pitchFamily="34" charset="-34"/>
              </a:rPr>
              <a:t>Even though the willingness to pay of the consumers does not change, when the government increase tax by 0.50 baht per gallon, the willingness to pay of consumers reduced by</a:t>
            </a:r>
            <a:r>
              <a:rPr lang="th-TH" dirty="0">
                <a:latin typeface="Cordia New" panose="020B0304020202020204" pitchFamily="34" charset="-34"/>
                <a:cs typeface="Cordia New" panose="020B0304020202020204" pitchFamily="34" charset="-34"/>
              </a:rPr>
              <a:t> 0.50 </a:t>
            </a:r>
            <a:r>
              <a:rPr lang="en-US" dirty="0">
                <a:latin typeface="Cordia New" panose="020B0304020202020204" pitchFamily="34" charset="-34"/>
                <a:cs typeface="Cordia New" panose="020B0304020202020204" pitchFamily="34" charset="-34"/>
              </a:rPr>
              <a:t>baht (consumers have to pay tax to government).  The demand curve shifts to D</a:t>
            </a:r>
            <a:r>
              <a:rPr lang="en-US" baseline="-25000" dirty="0">
                <a:latin typeface="Cordia New" panose="020B0304020202020204" pitchFamily="34" charset="-34"/>
                <a:cs typeface="Cordia New" panose="020B0304020202020204" pitchFamily="34" charset="-34"/>
              </a:rPr>
              <a:t>2.</a:t>
            </a:r>
            <a:endParaRPr lang="en-US" dirty="0">
              <a:latin typeface="Cordia New" panose="020B0304020202020204" pitchFamily="34" charset="-34"/>
              <a:cs typeface="Cordia New" panose="020B0304020202020204" pitchFamily="34" charset="-34"/>
            </a:endParaRPr>
          </a:p>
          <a:p>
            <a:pPr marL="365760" indent="-283464" fontAlgn="auto">
              <a:lnSpc>
                <a:spcPct val="90000"/>
              </a:lnSpc>
              <a:spcAft>
                <a:spcPts val="0"/>
              </a:spcAft>
              <a:buFont typeface="Wingdings 2"/>
              <a:buChar char=""/>
              <a:defRPr/>
            </a:pPr>
            <a:r>
              <a:rPr lang="en-US" dirty="0">
                <a:latin typeface="Cordia New" panose="020B0304020202020204" pitchFamily="34" charset="-34"/>
                <a:cs typeface="Cordia New" panose="020B0304020202020204" pitchFamily="34" charset="-34"/>
              </a:rPr>
              <a:t>At the equilibrium price, there is an excess supply of gasoline, producers will reduce the price to </a:t>
            </a:r>
            <a:r>
              <a:rPr lang="th-TH" dirty="0">
                <a:latin typeface="Cordia New" panose="020B0304020202020204" pitchFamily="34" charset="-34"/>
                <a:cs typeface="Cordia New" panose="020B0304020202020204" pitchFamily="34" charset="-34"/>
              </a:rPr>
              <a:t>1.30 </a:t>
            </a:r>
            <a:r>
              <a:rPr lang="en-US" dirty="0">
                <a:latin typeface="Cordia New" panose="020B0304020202020204" pitchFamily="34" charset="-34"/>
                <a:cs typeface="Cordia New" panose="020B0304020202020204" pitchFamily="34" charset="-34"/>
              </a:rPr>
              <a:t>baht in order to get rid of the excess supply.</a:t>
            </a:r>
          </a:p>
        </p:txBody>
      </p:sp>
      <p:sp>
        <p:nvSpPr>
          <p:cNvPr id="5" name="Slide Number Placeholder 4"/>
          <p:cNvSpPr>
            <a:spLocks noGrp="1"/>
          </p:cNvSpPr>
          <p:nvPr>
            <p:ph type="sldNum" sz="quarter" idx="12"/>
          </p:nvPr>
        </p:nvSpPr>
        <p:spPr/>
        <p:txBody>
          <a:bodyPr/>
          <a:lstStyle/>
          <a:p>
            <a:pPr>
              <a:defRPr/>
            </a:pPr>
            <a:fld id="{327CEFCC-6661-4195-B993-DCD97624E9D7}" type="slidenum">
              <a:rPr lang="en-US" smtClean="0"/>
              <a:pPr>
                <a:defRPr/>
              </a:pPr>
              <a:t>15</a:t>
            </a:fld>
            <a:endParaRPr lang="en-US"/>
          </a:p>
        </p:txBody>
      </p:sp>
      <p:sp>
        <p:nvSpPr>
          <p:cNvPr id="6" name="Footer Placeholder 5"/>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04131">
                                            <p:txEl>
                                              <p:pRg st="0" end="0"/>
                                            </p:txEl>
                                          </p:spTgt>
                                        </p:tgtEl>
                                        <p:attrNameLst>
                                          <p:attrName>style.visibility</p:attrName>
                                        </p:attrNameLst>
                                      </p:cBhvr>
                                      <p:to>
                                        <p:strVal val="visible"/>
                                      </p:to>
                                    </p:set>
                                    <p:anim calcmode="lin" valueType="num">
                                      <p:cBhvr additive="base">
                                        <p:cTn id="7" dur="500" fill="hold"/>
                                        <p:tgtEl>
                                          <p:spTgt spid="304131">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0413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04131">
                                            <p:txEl>
                                              <p:pRg st="1" end="1"/>
                                            </p:txEl>
                                          </p:spTgt>
                                        </p:tgtEl>
                                        <p:attrNameLst>
                                          <p:attrName>style.visibility</p:attrName>
                                        </p:attrNameLst>
                                      </p:cBhvr>
                                      <p:to>
                                        <p:strVal val="visible"/>
                                      </p:to>
                                    </p:set>
                                    <p:anim calcmode="lin" valueType="num">
                                      <p:cBhvr additive="base">
                                        <p:cTn id="13" dur="500" fill="hold"/>
                                        <p:tgtEl>
                                          <p:spTgt spid="304131">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0413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04131">
                                            <p:txEl>
                                              <p:pRg st="2" end="2"/>
                                            </p:txEl>
                                          </p:spTgt>
                                        </p:tgtEl>
                                        <p:attrNameLst>
                                          <p:attrName>style.visibility</p:attrName>
                                        </p:attrNameLst>
                                      </p:cBhvr>
                                      <p:to>
                                        <p:strVal val="visible"/>
                                      </p:to>
                                    </p:set>
                                    <p:anim calcmode="lin" valueType="num">
                                      <p:cBhvr additive="base">
                                        <p:cTn id="19" dur="500" fill="hold"/>
                                        <p:tgtEl>
                                          <p:spTgt spid="304131">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04131">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4131"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305155" name="Rectangle 3"/>
          <p:cNvSpPr>
            <a:spLocks noGrp="1" noChangeArrowheads="1"/>
          </p:cNvSpPr>
          <p:nvPr>
            <p:ph idx="1"/>
          </p:nvPr>
        </p:nvSpPr>
        <p:spPr/>
        <p:txBody>
          <a:bodyPr>
            <a:normAutofit/>
          </a:bodyPr>
          <a:lstStyle/>
          <a:p>
            <a:pPr marL="365760" indent="-283464" fontAlgn="auto">
              <a:lnSpc>
                <a:spcPct val="90000"/>
              </a:lnSpc>
              <a:spcAft>
                <a:spcPts val="0"/>
              </a:spcAft>
              <a:buFont typeface="Wingdings 2"/>
              <a:buChar char=""/>
              <a:defRPr/>
            </a:pPr>
            <a:r>
              <a:rPr lang="en-US" dirty="0">
                <a:latin typeface="Cordia New" panose="020B0304020202020204" pitchFamily="34" charset="-34"/>
                <a:cs typeface="Cordia New" panose="020B0304020202020204" pitchFamily="34" charset="-34"/>
              </a:rPr>
              <a:t>Gasoline taxation will have 2 effects:</a:t>
            </a:r>
          </a:p>
          <a:p>
            <a:pPr marL="640080" lvl="1" indent="-237744" fontAlgn="auto">
              <a:lnSpc>
                <a:spcPct val="90000"/>
              </a:lnSpc>
              <a:spcAft>
                <a:spcPts val="0"/>
              </a:spcAft>
              <a:buFont typeface="Verdana"/>
              <a:buChar char="◦"/>
              <a:defRPr/>
            </a:pPr>
            <a:r>
              <a:rPr lang="en-US" dirty="0">
                <a:latin typeface="Cordia New" panose="020B0304020202020204" pitchFamily="34" charset="-34"/>
                <a:cs typeface="Cordia New" panose="020B0304020202020204" pitchFamily="34" charset="-34"/>
              </a:rPr>
              <a:t>The market price changed.</a:t>
            </a:r>
          </a:p>
          <a:p>
            <a:pPr marL="640080" lvl="1" indent="-237744" fontAlgn="auto">
              <a:lnSpc>
                <a:spcPct val="90000"/>
              </a:lnSpc>
              <a:spcAft>
                <a:spcPts val="0"/>
              </a:spcAft>
              <a:buFont typeface="Verdana"/>
              <a:buChar char="◦"/>
              <a:defRPr/>
            </a:pPr>
            <a:r>
              <a:rPr lang="en-US" dirty="0">
                <a:latin typeface="Cordia New" panose="020B0304020202020204" pitchFamily="34" charset="-34"/>
                <a:cs typeface="Cordia New" panose="020B0304020202020204" pitchFamily="34" charset="-34"/>
              </a:rPr>
              <a:t>Consumers have to pay tax to the government.</a:t>
            </a:r>
          </a:p>
          <a:p>
            <a:pPr marL="365760" indent="-283464" fontAlgn="auto">
              <a:lnSpc>
                <a:spcPct val="90000"/>
              </a:lnSpc>
              <a:spcAft>
                <a:spcPts val="0"/>
              </a:spcAft>
              <a:buFont typeface="Wingdings 2"/>
              <a:buChar char=""/>
              <a:defRPr/>
            </a:pPr>
            <a:r>
              <a:rPr lang="en-US" dirty="0">
                <a:latin typeface="Cordia New" panose="020B0304020202020204" pitchFamily="34" charset="-34"/>
                <a:cs typeface="Cordia New" panose="020B0304020202020204" pitchFamily="34" charset="-34"/>
              </a:rPr>
              <a:t>Consumers’ tax burden = (post-tax price – pre-tax price) + tax paid to the government by consumers.</a:t>
            </a:r>
          </a:p>
          <a:p>
            <a:pPr marL="640080" lvl="1" indent="-237744" fontAlgn="auto">
              <a:lnSpc>
                <a:spcPct val="90000"/>
              </a:lnSpc>
              <a:spcAft>
                <a:spcPts val="0"/>
              </a:spcAft>
              <a:buFont typeface="Verdana"/>
              <a:buChar char="◦"/>
              <a:defRPr/>
            </a:pPr>
            <a:r>
              <a:rPr lang="en-US" dirty="0">
                <a:latin typeface="Cordia New" panose="020B0304020202020204" pitchFamily="34" charset="-34"/>
                <a:cs typeface="Cordia New" panose="020B0304020202020204" pitchFamily="34" charset="-34"/>
              </a:rPr>
              <a:t>Consumers’ tax burden = (1.30 - 1.50) + 0.50 = </a:t>
            </a:r>
            <a:r>
              <a:rPr lang="th-TH" dirty="0">
                <a:latin typeface="Cordia New" panose="020B0304020202020204" pitchFamily="34" charset="-34"/>
                <a:cs typeface="Cordia New" panose="020B0304020202020204" pitchFamily="34" charset="-34"/>
              </a:rPr>
              <a:t>0.30</a:t>
            </a:r>
            <a:endParaRPr lang="en-US" dirty="0">
              <a:latin typeface="Cordia New" panose="020B0304020202020204" pitchFamily="34" charset="-34"/>
              <a:cs typeface="Cordia New" panose="020B0304020202020204" pitchFamily="34" charset="-34"/>
            </a:endParaRPr>
          </a:p>
          <a:p>
            <a:pPr marL="365760" indent="-283464" fontAlgn="auto">
              <a:lnSpc>
                <a:spcPct val="90000"/>
              </a:lnSpc>
              <a:spcAft>
                <a:spcPts val="0"/>
              </a:spcAft>
              <a:buFont typeface="Wingdings 2"/>
              <a:buChar char=""/>
              <a:defRPr/>
            </a:pPr>
            <a:r>
              <a:rPr lang="en-US" dirty="0">
                <a:latin typeface="Cordia New" panose="020B0304020202020204" pitchFamily="34" charset="-34"/>
                <a:cs typeface="Cordia New" panose="020B0304020202020204" pitchFamily="34" charset="-34"/>
              </a:rPr>
              <a:t>Producers’ tax burden = (pre-tax price – post-tax price) + tax paid to the government by producers.</a:t>
            </a:r>
          </a:p>
          <a:p>
            <a:pPr marL="640080" lvl="1" indent="-237744" fontAlgn="auto">
              <a:lnSpc>
                <a:spcPct val="90000"/>
              </a:lnSpc>
              <a:spcAft>
                <a:spcPts val="0"/>
              </a:spcAft>
              <a:buFont typeface="Verdana"/>
              <a:buChar char="◦"/>
              <a:defRPr/>
            </a:pPr>
            <a:r>
              <a:rPr lang="en-US" dirty="0">
                <a:latin typeface="Cordia New" panose="020B0304020202020204" pitchFamily="34" charset="-34"/>
                <a:cs typeface="Cordia New" panose="020B0304020202020204" pitchFamily="34" charset="-34"/>
              </a:rPr>
              <a:t>Producers’ tax burden = (</a:t>
            </a:r>
            <a:r>
              <a:rPr lang="th-TH" dirty="0">
                <a:latin typeface="Cordia New" panose="020B0304020202020204" pitchFamily="34" charset="-34"/>
                <a:cs typeface="Cordia New" panose="020B0304020202020204" pitchFamily="34" charset="-34"/>
              </a:rPr>
              <a:t>1</a:t>
            </a:r>
            <a:r>
              <a:rPr lang="en-US" dirty="0">
                <a:latin typeface="Cordia New" panose="020B0304020202020204" pitchFamily="34" charset="-34"/>
                <a:cs typeface="Cordia New" panose="020B0304020202020204" pitchFamily="34" charset="-34"/>
              </a:rPr>
              <a:t>.</a:t>
            </a:r>
            <a:r>
              <a:rPr lang="th-TH" dirty="0">
                <a:latin typeface="Cordia New" panose="020B0304020202020204" pitchFamily="34" charset="-34"/>
                <a:cs typeface="Cordia New" panose="020B0304020202020204" pitchFamily="34" charset="-34"/>
              </a:rPr>
              <a:t>50</a:t>
            </a:r>
            <a:r>
              <a:rPr lang="en-US" dirty="0">
                <a:latin typeface="Cordia New" panose="020B0304020202020204" pitchFamily="34" charset="-34"/>
                <a:cs typeface="Cordia New" panose="020B0304020202020204" pitchFamily="34" charset="-34"/>
              </a:rPr>
              <a:t> – </a:t>
            </a:r>
            <a:r>
              <a:rPr lang="th-TH" dirty="0">
                <a:latin typeface="Cordia New" panose="020B0304020202020204" pitchFamily="34" charset="-34"/>
                <a:cs typeface="Cordia New" panose="020B0304020202020204" pitchFamily="34" charset="-34"/>
              </a:rPr>
              <a:t>1.30</a:t>
            </a:r>
            <a:r>
              <a:rPr lang="en-US" dirty="0">
                <a:latin typeface="Cordia New" panose="020B0304020202020204" pitchFamily="34" charset="-34"/>
                <a:cs typeface="Cordia New" panose="020B0304020202020204" pitchFamily="34" charset="-34"/>
              </a:rPr>
              <a:t>) + 0 = </a:t>
            </a:r>
            <a:r>
              <a:rPr lang="th-TH" dirty="0">
                <a:latin typeface="Cordia New" panose="020B0304020202020204" pitchFamily="34" charset="-34"/>
                <a:cs typeface="Cordia New" panose="020B0304020202020204" pitchFamily="34" charset="-34"/>
              </a:rPr>
              <a:t>0.20</a:t>
            </a:r>
            <a:endParaRPr lang="en-US" dirty="0">
              <a:latin typeface="Cordia New" panose="020B0304020202020204" pitchFamily="34" charset="-34"/>
              <a:cs typeface="Cordia New" panose="020B0304020202020204" pitchFamily="34" charset="-34"/>
            </a:endParaRPr>
          </a:p>
        </p:txBody>
      </p:sp>
      <p:sp>
        <p:nvSpPr>
          <p:cNvPr id="5" name="Slide Number Placeholder 4"/>
          <p:cNvSpPr>
            <a:spLocks noGrp="1"/>
          </p:cNvSpPr>
          <p:nvPr>
            <p:ph type="sldNum" sz="quarter" idx="12"/>
          </p:nvPr>
        </p:nvSpPr>
        <p:spPr/>
        <p:txBody>
          <a:bodyPr/>
          <a:lstStyle/>
          <a:p>
            <a:pPr>
              <a:defRPr/>
            </a:pPr>
            <a:fld id="{327CEFCC-6661-4195-B993-DCD97624E9D7}" type="slidenum">
              <a:rPr lang="en-US" smtClean="0"/>
              <a:pPr>
                <a:defRPr/>
              </a:pPr>
              <a:t>16</a:t>
            </a:fld>
            <a:endParaRPr lang="en-US"/>
          </a:p>
        </p:txBody>
      </p:sp>
      <p:sp>
        <p:nvSpPr>
          <p:cNvPr id="6" name="Footer Placeholder 5"/>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05155">
                                            <p:txEl>
                                              <p:pRg st="0" end="0"/>
                                            </p:txEl>
                                          </p:spTgt>
                                        </p:tgtEl>
                                        <p:attrNameLst>
                                          <p:attrName>style.visibility</p:attrName>
                                        </p:attrNameLst>
                                      </p:cBhvr>
                                      <p:to>
                                        <p:strVal val="visible"/>
                                      </p:to>
                                    </p:set>
                                    <p:anim calcmode="lin" valueType="num">
                                      <p:cBhvr additive="base">
                                        <p:cTn id="7" dur="500" fill="hold"/>
                                        <p:tgtEl>
                                          <p:spTgt spid="30515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0515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05155">
                                            <p:txEl>
                                              <p:pRg st="1" end="1"/>
                                            </p:txEl>
                                          </p:spTgt>
                                        </p:tgtEl>
                                        <p:attrNameLst>
                                          <p:attrName>style.visibility</p:attrName>
                                        </p:attrNameLst>
                                      </p:cBhvr>
                                      <p:to>
                                        <p:strVal val="visible"/>
                                      </p:to>
                                    </p:set>
                                    <p:anim calcmode="lin" valueType="num">
                                      <p:cBhvr additive="base">
                                        <p:cTn id="13" dur="500" fill="hold"/>
                                        <p:tgtEl>
                                          <p:spTgt spid="305155">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0515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05155">
                                            <p:txEl>
                                              <p:pRg st="2" end="2"/>
                                            </p:txEl>
                                          </p:spTgt>
                                        </p:tgtEl>
                                        <p:attrNameLst>
                                          <p:attrName>style.visibility</p:attrName>
                                        </p:attrNameLst>
                                      </p:cBhvr>
                                      <p:to>
                                        <p:strVal val="visible"/>
                                      </p:to>
                                    </p:set>
                                    <p:anim calcmode="lin" valueType="num">
                                      <p:cBhvr additive="base">
                                        <p:cTn id="19" dur="500" fill="hold"/>
                                        <p:tgtEl>
                                          <p:spTgt spid="305155">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0515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305155">
                                            <p:txEl>
                                              <p:pRg st="3" end="3"/>
                                            </p:txEl>
                                          </p:spTgt>
                                        </p:tgtEl>
                                        <p:attrNameLst>
                                          <p:attrName>style.visibility</p:attrName>
                                        </p:attrNameLst>
                                      </p:cBhvr>
                                      <p:to>
                                        <p:strVal val="visible"/>
                                      </p:to>
                                    </p:set>
                                    <p:anim calcmode="lin" valueType="num">
                                      <p:cBhvr additive="base">
                                        <p:cTn id="25" dur="500" fill="hold"/>
                                        <p:tgtEl>
                                          <p:spTgt spid="305155">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0515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305155">
                                            <p:txEl>
                                              <p:pRg st="4" end="4"/>
                                            </p:txEl>
                                          </p:spTgt>
                                        </p:tgtEl>
                                        <p:attrNameLst>
                                          <p:attrName>style.visibility</p:attrName>
                                        </p:attrNameLst>
                                      </p:cBhvr>
                                      <p:to>
                                        <p:strVal val="visible"/>
                                      </p:to>
                                    </p:set>
                                    <p:anim calcmode="lin" valueType="num">
                                      <p:cBhvr additive="base">
                                        <p:cTn id="31" dur="500" fill="hold"/>
                                        <p:tgtEl>
                                          <p:spTgt spid="305155">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0515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305155">
                                            <p:txEl>
                                              <p:pRg st="5" end="5"/>
                                            </p:txEl>
                                          </p:spTgt>
                                        </p:tgtEl>
                                        <p:attrNameLst>
                                          <p:attrName>style.visibility</p:attrName>
                                        </p:attrNameLst>
                                      </p:cBhvr>
                                      <p:to>
                                        <p:strVal val="visible"/>
                                      </p:to>
                                    </p:set>
                                    <p:anim calcmode="lin" valueType="num">
                                      <p:cBhvr additive="base">
                                        <p:cTn id="37" dur="500" fill="hold"/>
                                        <p:tgtEl>
                                          <p:spTgt spid="305155">
                                            <p:txEl>
                                              <p:pRg st="5" end="5"/>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305155">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305155">
                                            <p:txEl>
                                              <p:pRg st="6" end="6"/>
                                            </p:txEl>
                                          </p:spTgt>
                                        </p:tgtEl>
                                        <p:attrNameLst>
                                          <p:attrName>style.visibility</p:attrName>
                                        </p:attrNameLst>
                                      </p:cBhvr>
                                      <p:to>
                                        <p:strVal val="visible"/>
                                      </p:to>
                                    </p:set>
                                    <p:anim calcmode="lin" valueType="num">
                                      <p:cBhvr additive="base">
                                        <p:cTn id="43" dur="500" fill="hold"/>
                                        <p:tgtEl>
                                          <p:spTgt spid="305155">
                                            <p:txEl>
                                              <p:pRg st="6" end="6"/>
                                            </p:tx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305155">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5155"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144331" y="116632"/>
            <a:ext cx="7498080" cy="1143000"/>
          </a:xfrm>
        </p:spPr>
        <p:txBody>
          <a:bodyPr>
            <a:noAutofit/>
          </a:bodyPr>
          <a:lstStyle/>
          <a:p>
            <a:pPr lvl="1"/>
            <a:r>
              <a:rPr lang="en-US" sz="3600" dirty="0">
                <a:effectLst>
                  <a:outerShdw blurRad="38100" dist="38100" dir="2700000" algn="tl">
                    <a:srgbClr val="000000">
                      <a:alpha val="43137"/>
                    </a:srgbClr>
                  </a:outerShdw>
                </a:effectLst>
                <a:latin typeface="Cordia New" panose="020B0304020202020204" pitchFamily="34" charset="-34"/>
                <a:cs typeface="Cordia New" panose="020B0304020202020204" pitchFamily="34" charset="-34"/>
              </a:rPr>
              <a:t>The tax incidence or tax burden does not depend on market.</a:t>
            </a:r>
            <a:endParaRPr lang="en-US" sz="2000" dirty="0">
              <a:effectLst>
                <a:outerShdw blurRad="38100" dist="38100" dir="2700000" algn="tl">
                  <a:srgbClr val="000000">
                    <a:alpha val="43137"/>
                  </a:srgbClr>
                </a:outerShdw>
              </a:effectLst>
              <a:latin typeface="Cordia New" panose="020B0304020202020204" pitchFamily="34" charset="-34"/>
              <a:cs typeface="Cordia New" panose="020B0304020202020204" pitchFamily="34" charset="-34"/>
            </a:endParaRPr>
          </a:p>
        </p:txBody>
      </p:sp>
      <p:sp>
        <p:nvSpPr>
          <p:cNvPr id="306179" name="Rectangle 3"/>
          <p:cNvSpPr>
            <a:spLocks noGrp="1" noChangeArrowheads="1"/>
          </p:cNvSpPr>
          <p:nvPr>
            <p:ph idx="1"/>
          </p:nvPr>
        </p:nvSpPr>
        <p:spPr/>
        <p:txBody>
          <a:bodyPr/>
          <a:lstStyle/>
          <a:p>
            <a:r>
              <a:rPr lang="en-US" dirty="0">
                <a:latin typeface="Cordia New" panose="020B0304020202020204" pitchFamily="34" charset="-34"/>
                <a:cs typeface="Cordia New" panose="020B0304020202020204" pitchFamily="34" charset="-34"/>
              </a:rPr>
              <a:t>The tax burden will be equal for both cases: collecting tax from consumers or produces.</a:t>
            </a:r>
          </a:p>
          <a:p>
            <a:r>
              <a:rPr lang="en-US" dirty="0">
                <a:latin typeface="Cordia New" panose="020B0304020202020204" pitchFamily="34" charset="-34"/>
                <a:cs typeface="Cordia New" panose="020B0304020202020204" pitchFamily="34" charset="-34"/>
              </a:rPr>
              <a:t>Tax burden distribution does not depend on which sides of the market that the government imposes tax on.</a:t>
            </a:r>
          </a:p>
        </p:txBody>
      </p:sp>
      <p:sp>
        <p:nvSpPr>
          <p:cNvPr id="5" name="Slide Number Placeholder 4"/>
          <p:cNvSpPr>
            <a:spLocks noGrp="1"/>
          </p:cNvSpPr>
          <p:nvPr>
            <p:ph type="sldNum" sz="quarter" idx="12"/>
          </p:nvPr>
        </p:nvSpPr>
        <p:spPr/>
        <p:txBody>
          <a:bodyPr/>
          <a:lstStyle/>
          <a:p>
            <a:pPr>
              <a:defRPr/>
            </a:pPr>
            <a:fld id="{327CEFCC-6661-4195-B993-DCD97624E9D7}" type="slidenum">
              <a:rPr lang="en-US" smtClean="0"/>
              <a:pPr>
                <a:defRPr/>
              </a:pPr>
              <a:t>17</a:t>
            </a:fld>
            <a:endParaRPr lang="en-US"/>
          </a:p>
        </p:txBody>
      </p:sp>
      <p:sp>
        <p:nvSpPr>
          <p:cNvPr id="6" name="Footer Placeholder 5"/>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06179">
                                            <p:txEl>
                                              <p:pRg st="0" end="0"/>
                                            </p:txEl>
                                          </p:spTgt>
                                        </p:tgtEl>
                                        <p:attrNameLst>
                                          <p:attrName>style.visibility</p:attrName>
                                        </p:attrNameLst>
                                      </p:cBhvr>
                                      <p:to>
                                        <p:strVal val="visible"/>
                                      </p:to>
                                    </p:set>
                                    <p:anim calcmode="lin" valueType="num">
                                      <p:cBhvr additive="base">
                                        <p:cTn id="7" dur="500" fill="hold"/>
                                        <p:tgtEl>
                                          <p:spTgt spid="30617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0617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06179">
                                            <p:txEl>
                                              <p:pRg st="1" end="1"/>
                                            </p:txEl>
                                          </p:spTgt>
                                        </p:tgtEl>
                                        <p:attrNameLst>
                                          <p:attrName>style.visibility</p:attrName>
                                        </p:attrNameLst>
                                      </p:cBhvr>
                                      <p:to>
                                        <p:strVal val="visible"/>
                                      </p:to>
                                    </p:set>
                                    <p:anim calcmode="lin" valueType="num">
                                      <p:cBhvr additive="base">
                                        <p:cTn id="13" dur="500" fill="hold"/>
                                        <p:tgtEl>
                                          <p:spTgt spid="306179">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06179">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6179"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3" name="Rectangle 3"/>
          <p:cNvSpPr>
            <a:spLocks noGrp="1" noChangeArrowheads="1"/>
          </p:cNvSpPr>
          <p:nvPr>
            <p:ph idx="1"/>
          </p:nvPr>
        </p:nvSpPr>
        <p:spPr/>
        <p:txBody>
          <a:bodyPr/>
          <a:lstStyle/>
          <a:p>
            <a:r>
              <a:rPr lang="en-US" dirty="0">
                <a:latin typeface="Cordia New" panose="020B0304020202020204" pitchFamily="34" charset="-34"/>
                <a:cs typeface="Cordia New" panose="020B0304020202020204" pitchFamily="34" charset="-34"/>
              </a:rPr>
              <a:t>Partial equilibrium analysis of per unit tax.</a:t>
            </a:r>
          </a:p>
          <a:p>
            <a:r>
              <a:rPr lang="en-US" dirty="0">
                <a:latin typeface="Cordia New" panose="020B0304020202020204" pitchFamily="34" charset="-34"/>
                <a:cs typeface="Cordia New" panose="020B0304020202020204" pitchFamily="34" charset="-34"/>
              </a:rPr>
              <a:t>Per unit tax collection will have effects on prices.</a:t>
            </a:r>
          </a:p>
          <a:p>
            <a:pPr lvl="1"/>
            <a:r>
              <a:rPr lang="en-US" b="1" i="1" dirty="0">
                <a:latin typeface="Cordia New" panose="020B0304020202020204" pitchFamily="34" charset="-34"/>
                <a:cs typeface="Cordia New" panose="020B0304020202020204" pitchFamily="34" charset="-34"/>
              </a:rPr>
              <a:t>gross price</a:t>
            </a:r>
            <a:r>
              <a:rPr lang="en-US" dirty="0">
                <a:latin typeface="Cordia New" panose="020B0304020202020204" pitchFamily="34" charset="-34"/>
                <a:cs typeface="Cordia New" panose="020B0304020202020204" pitchFamily="34" charset="-34"/>
              </a:rPr>
              <a:t> </a:t>
            </a:r>
          </a:p>
          <a:p>
            <a:pPr lvl="1"/>
            <a:r>
              <a:rPr lang="en-US" b="1" i="1" dirty="0">
                <a:latin typeface="Cordia New" panose="020B0304020202020204" pitchFamily="34" charset="-34"/>
                <a:cs typeface="Cordia New" panose="020B0304020202020204" pitchFamily="34" charset="-34"/>
              </a:rPr>
              <a:t>after-tax price: </a:t>
            </a:r>
            <a:r>
              <a:rPr lang="en-US" dirty="0">
                <a:latin typeface="Cordia New" panose="020B0304020202020204" pitchFamily="34" charset="-34"/>
                <a:cs typeface="Cordia New" panose="020B0304020202020204" pitchFamily="34" charset="-34"/>
              </a:rPr>
              <a:t>gross price – tax (in case of collect tax from producers) or + tax (in case of collect tax from consumers) </a:t>
            </a:r>
          </a:p>
        </p:txBody>
      </p:sp>
      <p:sp>
        <p:nvSpPr>
          <p:cNvPr id="4" name="Slide Number Placeholder 3"/>
          <p:cNvSpPr>
            <a:spLocks noGrp="1"/>
          </p:cNvSpPr>
          <p:nvPr>
            <p:ph type="sldNum" sz="quarter" idx="12"/>
          </p:nvPr>
        </p:nvSpPr>
        <p:spPr/>
        <p:txBody>
          <a:bodyPr/>
          <a:lstStyle/>
          <a:p>
            <a:pPr>
              <a:defRPr/>
            </a:pPr>
            <a:fld id="{327CEFCC-6661-4195-B993-DCD97624E9D7}" type="slidenum">
              <a:rPr lang="en-US" smtClean="0"/>
              <a:pPr>
                <a:defRPr/>
              </a:pPr>
              <a:t>18</a:t>
            </a:fld>
            <a:endParaRPr lang="en-US"/>
          </a:p>
        </p:txBody>
      </p:sp>
      <p:sp>
        <p:nvSpPr>
          <p:cNvPr id="5" name="Title 3"/>
          <p:cNvSpPr txBox="1">
            <a:spLocks/>
          </p:cNvSpPr>
          <p:nvPr/>
        </p:nvSpPr>
        <p:spPr>
          <a:xfrm>
            <a:off x="1071538" y="0"/>
            <a:ext cx="8072462" cy="1143000"/>
          </a:xfrm>
          <a:prstGeom prst="rect">
            <a:avLst/>
          </a:prstGeom>
        </p:spPr>
        <p:txBody>
          <a:bodyPr anchor="ctr">
            <a:normAutofit/>
          </a:bodyPr>
          <a:lstStyle/>
          <a:p>
            <a:pPr marL="0" marR="0" lvl="1" indent="0" defTabSz="914400" rtl="0" eaLnBrk="1" fontAlgn="base" latinLnBrk="0" hangingPunct="1">
              <a:lnSpc>
                <a:spcPct val="100000"/>
              </a:lnSpc>
              <a:spcBef>
                <a:spcPct val="0"/>
              </a:spcBef>
              <a:spcAft>
                <a:spcPct val="0"/>
              </a:spcAft>
              <a:buClrTx/>
              <a:buSzTx/>
              <a:buFontTx/>
              <a:buNone/>
              <a:tabLst/>
              <a:defRPr/>
            </a:pPr>
            <a:r>
              <a:rPr lang="en-US" sz="3600" kern="0" dirty="0">
                <a:solidFill>
                  <a:srgbClr val="572314"/>
                </a:solidFill>
                <a:latin typeface="Cordia New" panose="020B0304020202020204" pitchFamily="34" charset="-34"/>
                <a:cs typeface="Cordia New" panose="020B0304020202020204" pitchFamily="34" charset="-34"/>
              </a:rPr>
              <a:t>Partial Equilibrium Models: Unit Taxes on Commodities</a:t>
            </a:r>
            <a:endParaRPr kumimoji="0" lang="en-US" sz="4400" b="0" i="0" u="none" strike="noStrike" kern="0" cap="none" spc="0" normalizeH="0" baseline="0" noProof="0" dirty="0">
              <a:ln>
                <a:noFill/>
              </a:ln>
              <a:solidFill>
                <a:srgbClr val="572314"/>
              </a:solidFill>
              <a:effectLst/>
              <a:uLnTx/>
              <a:uFillTx/>
              <a:latin typeface="Cordia New" panose="020B0304020202020204" pitchFamily="34" charset="-34"/>
              <a:cs typeface="Cordia New" panose="020B0304020202020204" pitchFamily="34" charset="-34"/>
            </a:endParaRPr>
          </a:p>
        </p:txBody>
      </p:sp>
      <p:sp>
        <p:nvSpPr>
          <p:cNvPr id="6" name="Footer Placeholder 5"/>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07203">
                                            <p:txEl>
                                              <p:pRg st="0" end="0"/>
                                            </p:txEl>
                                          </p:spTgt>
                                        </p:tgtEl>
                                        <p:attrNameLst>
                                          <p:attrName>style.visibility</p:attrName>
                                        </p:attrNameLst>
                                      </p:cBhvr>
                                      <p:to>
                                        <p:strVal val="visible"/>
                                      </p:to>
                                    </p:set>
                                    <p:anim calcmode="lin" valueType="num">
                                      <p:cBhvr additive="base">
                                        <p:cTn id="7" dur="500" fill="hold"/>
                                        <p:tgtEl>
                                          <p:spTgt spid="30720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0720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07203">
                                            <p:txEl>
                                              <p:pRg st="1" end="1"/>
                                            </p:txEl>
                                          </p:spTgt>
                                        </p:tgtEl>
                                        <p:attrNameLst>
                                          <p:attrName>style.visibility</p:attrName>
                                        </p:attrNameLst>
                                      </p:cBhvr>
                                      <p:to>
                                        <p:strVal val="visible"/>
                                      </p:to>
                                    </p:set>
                                    <p:anim calcmode="lin" valueType="num">
                                      <p:cBhvr additive="base">
                                        <p:cTn id="13" dur="500" fill="hold"/>
                                        <p:tgtEl>
                                          <p:spTgt spid="30720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07203">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307203">
                                            <p:txEl>
                                              <p:pRg st="2" end="2"/>
                                            </p:txEl>
                                          </p:spTgt>
                                        </p:tgtEl>
                                        <p:attrNameLst>
                                          <p:attrName>style.visibility</p:attrName>
                                        </p:attrNameLst>
                                      </p:cBhvr>
                                      <p:to>
                                        <p:strVal val="visible"/>
                                      </p:to>
                                    </p:set>
                                    <p:anim calcmode="lin" valueType="num">
                                      <p:cBhvr additive="base">
                                        <p:cTn id="17" dur="500" fill="hold"/>
                                        <p:tgtEl>
                                          <p:spTgt spid="307203">
                                            <p:txEl>
                                              <p:pRg st="2" end="2"/>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307203">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307203">
                                            <p:txEl>
                                              <p:pRg st="3" end="3"/>
                                            </p:txEl>
                                          </p:spTgt>
                                        </p:tgtEl>
                                        <p:attrNameLst>
                                          <p:attrName>style.visibility</p:attrName>
                                        </p:attrNameLst>
                                      </p:cBhvr>
                                      <p:to>
                                        <p:strVal val="visible"/>
                                      </p:to>
                                    </p:set>
                                    <p:anim calcmode="lin" valueType="num">
                                      <p:cBhvr additive="base">
                                        <p:cTn id="21" dur="500" fill="hold"/>
                                        <p:tgtEl>
                                          <p:spTgt spid="307203">
                                            <p:txEl>
                                              <p:pRg st="3" end="3"/>
                                            </p:tx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30720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0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990600" y="274638"/>
            <a:ext cx="7943850" cy="1143000"/>
          </a:xfrm>
        </p:spPr>
        <p:txBody>
          <a:bodyPr/>
          <a:lstStyle/>
          <a:p>
            <a:pPr algn="ctr" fontAlgn="auto">
              <a:spcAft>
                <a:spcPts val="0"/>
              </a:spcAft>
              <a:defRPr/>
            </a:pPr>
            <a:r>
              <a:rPr lang="en-US" sz="3400" dirty="0">
                <a:solidFill>
                  <a:schemeClr val="tx2">
                    <a:satMod val="130000"/>
                  </a:schemeClr>
                </a:solidFill>
                <a:latin typeface="Cordia New" panose="020B0304020202020204" pitchFamily="34" charset="-34"/>
                <a:cs typeface="Cordia New" panose="020B0304020202020204" pitchFamily="34" charset="-34"/>
              </a:rPr>
              <a:t>The elasticity of demand and supply and tax incidence</a:t>
            </a:r>
          </a:p>
        </p:txBody>
      </p:sp>
      <p:sp>
        <p:nvSpPr>
          <p:cNvPr id="308227" name="Rectangle 3"/>
          <p:cNvSpPr>
            <a:spLocks noGrp="1" noChangeArrowheads="1"/>
          </p:cNvSpPr>
          <p:nvPr>
            <p:ph idx="1"/>
          </p:nvPr>
        </p:nvSpPr>
        <p:spPr>
          <a:xfrm>
            <a:off x="1066800" y="1447800"/>
            <a:ext cx="7867650" cy="4800600"/>
          </a:xfrm>
        </p:spPr>
        <p:txBody>
          <a:bodyPr>
            <a:normAutofit/>
          </a:bodyPr>
          <a:lstStyle/>
          <a:p>
            <a:pPr marL="365760" indent="-283464" fontAlgn="auto">
              <a:spcAft>
                <a:spcPts val="0"/>
              </a:spcAft>
              <a:buFont typeface="Wingdings 2"/>
              <a:buChar char=""/>
              <a:defRPr/>
            </a:pPr>
            <a:r>
              <a:rPr lang="en-US" dirty="0">
                <a:solidFill>
                  <a:schemeClr val="tx2">
                    <a:satMod val="130000"/>
                  </a:schemeClr>
                </a:solidFill>
                <a:latin typeface="Cordia New" panose="020B0304020202020204" pitchFamily="34" charset="-34"/>
                <a:cs typeface="Cordia New" panose="020B0304020202020204" pitchFamily="34" charset="-34"/>
              </a:rPr>
              <a:t>The price elasticity of supply and demand</a:t>
            </a:r>
            <a:r>
              <a:rPr lang="th-TH" dirty="0">
                <a:solidFill>
                  <a:schemeClr val="tx2">
                    <a:satMod val="130000"/>
                  </a:schemeClr>
                </a:solidFill>
                <a:latin typeface="Cordia New" panose="020B0304020202020204" pitchFamily="34" charset="-34"/>
                <a:cs typeface="Cordia New" panose="020B0304020202020204" pitchFamily="34" charset="-34"/>
              </a:rPr>
              <a:t> </a:t>
            </a:r>
            <a:r>
              <a:rPr lang="en-US" dirty="0">
                <a:solidFill>
                  <a:schemeClr val="tx2">
                    <a:satMod val="130000"/>
                  </a:schemeClr>
                </a:solidFill>
                <a:latin typeface="Cordia New" panose="020B0304020202020204" pitchFamily="34" charset="-34"/>
                <a:cs typeface="Cordia New" panose="020B0304020202020204" pitchFamily="34" charset="-34"/>
              </a:rPr>
              <a:t>will affect the amount of tax burden that each group have to bear.</a:t>
            </a:r>
            <a:endParaRPr lang="th-TH" dirty="0">
              <a:latin typeface="Cordia New" panose="020B0304020202020204" pitchFamily="34" charset="-34"/>
              <a:cs typeface="Cordia New" panose="020B0304020202020204" pitchFamily="34" charset="-34"/>
            </a:endParaRPr>
          </a:p>
          <a:p>
            <a:pPr marL="365760" indent="-283464" fontAlgn="auto">
              <a:spcAft>
                <a:spcPts val="0"/>
              </a:spcAft>
              <a:buFont typeface="Wingdings 2"/>
              <a:buChar char=""/>
              <a:defRPr/>
            </a:pPr>
            <a:r>
              <a:rPr lang="en-US" dirty="0">
                <a:latin typeface="Cordia New" panose="020B0304020202020204" pitchFamily="34" charset="-34"/>
                <a:cs typeface="Cordia New" panose="020B0304020202020204" pitchFamily="34" charset="-34"/>
              </a:rPr>
              <a:t>The group that has a higher price elasticity will be able to avoid tax easier than the group that has a lower price elasticity.</a:t>
            </a:r>
          </a:p>
        </p:txBody>
      </p:sp>
      <p:sp>
        <p:nvSpPr>
          <p:cNvPr id="4" name="Slide Number Placeholder 3"/>
          <p:cNvSpPr>
            <a:spLocks noGrp="1"/>
          </p:cNvSpPr>
          <p:nvPr>
            <p:ph type="sldNum" sz="quarter" idx="12"/>
          </p:nvPr>
        </p:nvSpPr>
        <p:spPr/>
        <p:txBody>
          <a:bodyPr/>
          <a:lstStyle/>
          <a:p>
            <a:pPr>
              <a:defRPr/>
            </a:pPr>
            <a:fld id="{327CEFCC-6661-4195-B993-DCD97624E9D7}" type="slidenum">
              <a:rPr lang="en-US" smtClean="0"/>
              <a:pPr>
                <a:defRPr/>
              </a:pPr>
              <a:t>19</a:t>
            </a:fld>
            <a:endParaRPr lang="en-US"/>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08227">
                                            <p:txEl>
                                              <p:pRg st="0" end="0"/>
                                            </p:txEl>
                                          </p:spTgt>
                                        </p:tgtEl>
                                        <p:attrNameLst>
                                          <p:attrName>style.visibility</p:attrName>
                                        </p:attrNameLst>
                                      </p:cBhvr>
                                      <p:to>
                                        <p:strVal val="visible"/>
                                      </p:to>
                                    </p:set>
                                    <p:anim calcmode="lin" valueType="num">
                                      <p:cBhvr additive="base">
                                        <p:cTn id="7" dur="500" fill="hold"/>
                                        <p:tgtEl>
                                          <p:spTgt spid="30822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0822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08227">
                                            <p:txEl>
                                              <p:pRg st="1" end="1"/>
                                            </p:txEl>
                                          </p:spTgt>
                                        </p:tgtEl>
                                        <p:attrNameLst>
                                          <p:attrName>style.visibility</p:attrName>
                                        </p:attrNameLst>
                                      </p:cBhvr>
                                      <p:to>
                                        <p:strVal val="visible"/>
                                      </p:to>
                                    </p:set>
                                    <p:anim calcmode="lin" valueType="num">
                                      <p:cBhvr additive="base">
                                        <p:cTn id="13" dur="500" fill="hold"/>
                                        <p:tgtEl>
                                          <p:spTgt spid="308227">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08227">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227"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Line 2"/>
          <p:cNvSpPr>
            <a:spLocks noChangeShapeType="1"/>
          </p:cNvSpPr>
          <p:nvPr/>
        </p:nvSpPr>
        <p:spPr bwMode="auto">
          <a:xfrm>
            <a:off x="2209800" y="1538288"/>
            <a:ext cx="0" cy="3962400"/>
          </a:xfrm>
          <a:prstGeom prst="line">
            <a:avLst/>
          </a:prstGeom>
          <a:noFill/>
          <a:ln w="28575">
            <a:solidFill>
              <a:schemeClr val="tx1"/>
            </a:solidFill>
            <a:round/>
            <a:headEnd/>
            <a:tailEnd/>
          </a:ln>
        </p:spPr>
        <p:txBody>
          <a:bodyPr/>
          <a:lstStyle/>
          <a:p>
            <a:endParaRPr lang="en-US"/>
          </a:p>
        </p:txBody>
      </p:sp>
      <p:sp>
        <p:nvSpPr>
          <p:cNvPr id="28675" name="Line 3"/>
          <p:cNvSpPr>
            <a:spLocks noChangeShapeType="1"/>
          </p:cNvSpPr>
          <p:nvPr/>
        </p:nvSpPr>
        <p:spPr bwMode="auto">
          <a:xfrm>
            <a:off x="2209800" y="5500688"/>
            <a:ext cx="4572000" cy="0"/>
          </a:xfrm>
          <a:prstGeom prst="line">
            <a:avLst/>
          </a:prstGeom>
          <a:noFill/>
          <a:ln w="28575">
            <a:solidFill>
              <a:schemeClr val="tx1"/>
            </a:solidFill>
            <a:round/>
            <a:headEnd/>
            <a:tailEnd/>
          </a:ln>
        </p:spPr>
        <p:txBody>
          <a:bodyPr/>
          <a:lstStyle/>
          <a:p>
            <a:endParaRPr lang="en-US"/>
          </a:p>
        </p:txBody>
      </p:sp>
      <p:sp>
        <p:nvSpPr>
          <p:cNvPr id="28676" name="Line 4"/>
          <p:cNvSpPr>
            <a:spLocks noChangeShapeType="1"/>
          </p:cNvSpPr>
          <p:nvPr/>
        </p:nvSpPr>
        <p:spPr bwMode="auto">
          <a:xfrm flipV="1">
            <a:off x="2362200" y="1843088"/>
            <a:ext cx="3505200" cy="3505200"/>
          </a:xfrm>
          <a:prstGeom prst="line">
            <a:avLst/>
          </a:prstGeom>
          <a:noFill/>
          <a:ln w="38100">
            <a:solidFill>
              <a:srgbClr val="0000FF"/>
            </a:solidFill>
            <a:round/>
            <a:headEnd/>
            <a:tailEnd/>
          </a:ln>
        </p:spPr>
        <p:txBody>
          <a:bodyPr/>
          <a:lstStyle/>
          <a:p>
            <a:endParaRPr lang="en-US"/>
          </a:p>
        </p:txBody>
      </p:sp>
      <p:sp>
        <p:nvSpPr>
          <p:cNvPr id="182277" name="Rectangle 5"/>
          <p:cNvSpPr>
            <a:spLocks noChangeArrowheads="1"/>
          </p:cNvSpPr>
          <p:nvPr/>
        </p:nvSpPr>
        <p:spPr bwMode="auto">
          <a:xfrm>
            <a:off x="2209800" y="2590800"/>
            <a:ext cx="1981200" cy="2909888"/>
          </a:xfrm>
          <a:prstGeom prst="rect">
            <a:avLst/>
          </a:prstGeom>
          <a:noFill/>
          <a:ln w="12700">
            <a:solidFill>
              <a:schemeClr val="tx1"/>
            </a:solidFill>
            <a:prstDash val="dash"/>
            <a:miter lim="800000"/>
            <a:headEnd/>
            <a:tailEnd/>
          </a:ln>
        </p:spPr>
        <p:txBody>
          <a:bodyPr wrap="none" anchor="ctr"/>
          <a:lstStyle/>
          <a:p>
            <a:endParaRPr lang="en-US"/>
          </a:p>
        </p:txBody>
      </p:sp>
      <p:sp>
        <p:nvSpPr>
          <p:cNvPr id="28678" name="Rectangle 6"/>
          <p:cNvSpPr>
            <a:spLocks noChangeArrowheads="1"/>
          </p:cNvSpPr>
          <p:nvPr/>
        </p:nvSpPr>
        <p:spPr bwMode="auto">
          <a:xfrm>
            <a:off x="2209800" y="3519488"/>
            <a:ext cx="1981200" cy="1981200"/>
          </a:xfrm>
          <a:prstGeom prst="rect">
            <a:avLst/>
          </a:prstGeom>
          <a:noFill/>
          <a:ln w="12700">
            <a:solidFill>
              <a:schemeClr val="tx1"/>
            </a:solidFill>
            <a:prstDash val="dash"/>
            <a:miter lim="800000"/>
            <a:headEnd/>
            <a:tailEnd/>
          </a:ln>
        </p:spPr>
        <p:txBody>
          <a:bodyPr wrap="none" anchor="ctr"/>
          <a:lstStyle/>
          <a:p>
            <a:endParaRPr lang="en-US"/>
          </a:p>
        </p:txBody>
      </p:sp>
      <p:sp>
        <p:nvSpPr>
          <p:cNvPr id="182279" name="Text Box 7"/>
          <p:cNvSpPr txBox="1">
            <a:spLocks noChangeArrowheads="1"/>
          </p:cNvSpPr>
          <p:nvPr/>
        </p:nvSpPr>
        <p:spPr bwMode="auto">
          <a:xfrm>
            <a:off x="838200" y="2438400"/>
            <a:ext cx="1252538" cy="366713"/>
          </a:xfrm>
          <a:prstGeom prst="rect">
            <a:avLst/>
          </a:prstGeom>
          <a:noFill/>
          <a:ln w="9525">
            <a:noFill/>
            <a:miter lim="800000"/>
            <a:headEnd/>
            <a:tailEnd/>
          </a:ln>
        </p:spPr>
        <p:txBody>
          <a:bodyPr>
            <a:spAutoFit/>
          </a:bodyPr>
          <a:lstStyle/>
          <a:p>
            <a:pPr algn="l"/>
            <a:r>
              <a:rPr lang="en-US" i="1" dirty="0">
                <a:latin typeface="Arial" charset="0"/>
              </a:rPr>
              <a:t>P</a:t>
            </a:r>
            <a:r>
              <a:rPr lang="en-US" baseline="-25000" dirty="0">
                <a:latin typeface="Arial" charset="0"/>
              </a:rPr>
              <a:t>2</a:t>
            </a:r>
            <a:r>
              <a:rPr lang="en-US" dirty="0">
                <a:latin typeface="Arial" charset="0"/>
              </a:rPr>
              <a:t> = 2.00</a:t>
            </a:r>
            <a:endParaRPr lang="en-US" baseline="-25000" dirty="0">
              <a:latin typeface="Arial" charset="0"/>
            </a:endParaRPr>
          </a:p>
        </p:txBody>
      </p:sp>
      <p:sp>
        <p:nvSpPr>
          <p:cNvPr id="28680" name="Text Box 8"/>
          <p:cNvSpPr txBox="1">
            <a:spLocks noChangeArrowheads="1"/>
          </p:cNvSpPr>
          <p:nvPr/>
        </p:nvSpPr>
        <p:spPr bwMode="auto">
          <a:xfrm>
            <a:off x="838200" y="3352800"/>
            <a:ext cx="1252538" cy="366713"/>
          </a:xfrm>
          <a:prstGeom prst="rect">
            <a:avLst/>
          </a:prstGeom>
          <a:noFill/>
          <a:ln w="9525">
            <a:noFill/>
            <a:miter lim="800000"/>
            <a:headEnd/>
            <a:tailEnd/>
          </a:ln>
        </p:spPr>
        <p:txBody>
          <a:bodyPr>
            <a:spAutoFit/>
          </a:bodyPr>
          <a:lstStyle/>
          <a:p>
            <a:pPr algn="l"/>
            <a:r>
              <a:rPr lang="en-US" i="1" dirty="0">
                <a:latin typeface="Arial" charset="0"/>
              </a:rPr>
              <a:t>P</a:t>
            </a:r>
            <a:r>
              <a:rPr lang="en-US" baseline="-25000" dirty="0">
                <a:latin typeface="Arial" charset="0"/>
              </a:rPr>
              <a:t>1</a:t>
            </a:r>
            <a:r>
              <a:rPr lang="en-US" dirty="0">
                <a:latin typeface="Arial" charset="0"/>
              </a:rPr>
              <a:t> = 1.50</a:t>
            </a:r>
            <a:endParaRPr lang="en-US" baseline="-25000" dirty="0">
              <a:latin typeface="Arial" charset="0"/>
            </a:endParaRPr>
          </a:p>
        </p:txBody>
      </p:sp>
      <p:sp>
        <p:nvSpPr>
          <p:cNvPr id="182281" name="Line 9"/>
          <p:cNvSpPr>
            <a:spLocks noChangeShapeType="1"/>
          </p:cNvSpPr>
          <p:nvPr/>
        </p:nvSpPr>
        <p:spPr bwMode="auto">
          <a:xfrm flipH="1" flipV="1">
            <a:off x="2057400" y="2590800"/>
            <a:ext cx="152400" cy="0"/>
          </a:xfrm>
          <a:prstGeom prst="line">
            <a:avLst/>
          </a:prstGeom>
          <a:noFill/>
          <a:ln w="19050">
            <a:solidFill>
              <a:schemeClr val="tx1"/>
            </a:solidFill>
            <a:round/>
            <a:headEnd/>
            <a:tailEnd/>
          </a:ln>
        </p:spPr>
        <p:txBody>
          <a:bodyPr/>
          <a:lstStyle/>
          <a:p>
            <a:endParaRPr lang="en-US"/>
          </a:p>
        </p:txBody>
      </p:sp>
      <p:sp>
        <p:nvSpPr>
          <p:cNvPr id="28682" name="Line 10"/>
          <p:cNvSpPr>
            <a:spLocks noChangeShapeType="1"/>
          </p:cNvSpPr>
          <p:nvPr/>
        </p:nvSpPr>
        <p:spPr bwMode="auto">
          <a:xfrm flipH="1">
            <a:off x="2057400" y="3505200"/>
            <a:ext cx="152400" cy="0"/>
          </a:xfrm>
          <a:prstGeom prst="line">
            <a:avLst/>
          </a:prstGeom>
          <a:noFill/>
          <a:ln w="19050">
            <a:solidFill>
              <a:schemeClr val="tx1"/>
            </a:solidFill>
            <a:round/>
            <a:headEnd/>
            <a:tailEnd/>
          </a:ln>
        </p:spPr>
        <p:txBody>
          <a:bodyPr/>
          <a:lstStyle/>
          <a:p>
            <a:endParaRPr lang="en-US"/>
          </a:p>
        </p:txBody>
      </p:sp>
      <p:sp>
        <p:nvSpPr>
          <p:cNvPr id="28683" name="Line 11"/>
          <p:cNvSpPr>
            <a:spLocks noChangeShapeType="1"/>
          </p:cNvSpPr>
          <p:nvPr/>
        </p:nvSpPr>
        <p:spPr bwMode="auto">
          <a:xfrm>
            <a:off x="4191000" y="5500688"/>
            <a:ext cx="0" cy="152400"/>
          </a:xfrm>
          <a:prstGeom prst="line">
            <a:avLst/>
          </a:prstGeom>
          <a:noFill/>
          <a:ln w="19050">
            <a:solidFill>
              <a:schemeClr val="tx1"/>
            </a:solidFill>
            <a:round/>
            <a:headEnd/>
            <a:tailEnd/>
          </a:ln>
        </p:spPr>
        <p:txBody>
          <a:bodyPr/>
          <a:lstStyle/>
          <a:p>
            <a:endParaRPr lang="en-US"/>
          </a:p>
        </p:txBody>
      </p:sp>
      <p:sp>
        <p:nvSpPr>
          <p:cNvPr id="28684" name="Text Box 12"/>
          <p:cNvSpPr txBox="1">
            <a:spLocks noChangeArrowheads="1"/>
          </p:cNvSpPr>
          <p:nvPr/>
        </p:nvSpPr>
        <p:spPr bwMode="auto">
          <a:xfrm>
            <a:off x="3733800" y="5653088"/>
            <a:ext cx="1143000" cy="366712"/>
          </a:xfrm>
          <a:prstGeom prst="rect">
            <a:avLst/>
          </a:prstGeom>
          <a:noFill/>
          <a:ln w="9525">
            <a:noFill/>
            <a:miter lim="800000"/>
            <a:headEnd/>
            <a:tailEnd/>
          </a:ln>
        </p:spPr>
        <p:txBody>
          <a:bodyPr>
            <a:spAutoFit/>
          </a:bodyPr>
          <a:lstStyle/>
          <a:p>
            <a:pPr algn="l"/>
            <a:r>
              <a:rPr lang="en-US" i="1">
                <a:latin typeface="Arial" charset="0"/>
              </a:rPr>
              <a:t>Q</a:t>
            </a:r>
            <a:r>
              <a:rPr lang="en-US" baseline="-25000">
                <a:latin typeface="Arial" charset="0"/>
              </a:rPr>
              <a:t>1 </a:t>
            </a:r>
            <a:r>
              <a:rPr lang="en-US">
                <a:latin typeface="Arial" charset="0"/>
              </a:rPr>
              <a:t>= 100</a:t>
            </a:r>
          </a:p>
        </p:txBody>
      </p:sp>
      <p:sp>
        <p:nvSpPr>
          <p:cNvPr id="28685" name="Text Box 13"/>
          <p:cNvSpPr txBox="1">
            <a:spLocks noChangeArrowheads="1"/>
          </p:cNvSpPr>
          <p:nvPr/>
        </p:nvSpPr>
        <p:spPr bwMode="auto">
          <a:xfrm>
            <a:off x="4191000" y="1462088"/>
            <a:ext cx="349250" cy="366712"/>
          </a:xfrm>
          <a:prstGeom prst="rect">
            <a:avLst/>
          </a:prstGeom>
          <a:noFill/>
          <a:ln w="9525">
            <a:noFill/>
            <a:miter lim="800000"/>
            <a:headEnd/>
            <a:tailEnd/>
          </a:ln>
        </p:spPr>
        <p:txBody>
          <a:bodyPr wrap="none">
            <a:spAutoFit/>
          </a:bodyPr>
          <a:lstStyle/>
          <a:p>
            <a:pPr algn="l"/>
            <a:r>
              <a:rPr lang="en-US" i="1">
                <a:latin typeface="Arial" charset="0"/>
              </a:rPr>
              <a:t>D</a:t>
            </a:r>
          </a:p>
        </p:txBody>
      </p:sp>
      <p:sp>
        <p:nvSpPr>
          <p:cNvPr id="28686" name="Text Box 14"/>
          <p:cNvSpPr txBox="1">
            <a:spLocks noChangeArrowheads="1"/>
          </p:cNvSpPr>
          <p:nvPr/>
        </p:nvSpPr>
        <p:spPr bwMode="auto">
          <a:xfrm>
            <a:off x="5835650" y="1614488"/>
            <a:ext cx="420688" cy="366712"/>
          </a:xfrm>
          <a:prstGeom prst="rect">
            <a:avLst/>
          </a:prstGeom>
          <a:noFill/>
          <a:ln w="9525">
            <a:noFill/>
            <a:miter lim="800000"/>
            <a:headEnd/>
            <a:tailEnd/>
          </a:ln>
        </p:spPr>
        <p:txBody>
          <a:bodyPr wrap="none">
            <a:spAutoFit/>
          </a:bodyPr>
          <a:lstStyle/>
          <a:p>
            <a:pPr algn="l"/>
            <a:r>
              <a:rPr lang="en-US" i="1">
                <a:latin typeface="Arial" charset="0"/>
              </a:rPr>
              <a:t>S</a:t>
            </a:r>
            <a:r>
              <a:rPr lang="en-US" baseline="-25000">
                <a:latin typeface="Arial" charset="0"/>
              </a:rPr>
              <a:t>1</a:t>
            </a:r>
          </a:p>
        </p:txBody>
      </p:sp>
      <p:sp>
        <p:nvSpPr>
          <p:cNvPr id="182287" name="Text Box 15"/>
          <p:cNvSpPr txBox="1">
            <a:spLocks noChangeArrowheads="1"/>
          </p:cNvSpPr>
          <p:nvPr/>
        </p:nvSpPr>
        <p:spPr bwMode="auto">
          <a:xfrm>
            <a:off x="4989513" y="1462088"/>
            <a:ext cx="420687" cy="366712"/>
          </a:xfrm>
          <a:prstGeom prst="rect">
            <a:avLst/>
          </a:prstGeom>
          <a:noFill/>
          <a:ln w="9525">
            <a:noFill/>
            <a:miter lim="800000"/>
            <a:headEnd/>
            <a:tailEnd/>
          </a:ln>
        </p:spPr>
        <p:txBody>
          <a:bodyPr>
            <a:spAutoFit/>
          </a:bodyPr>
          <a:lstStyle/>
          <a:p>
            <a:pPr algn="l"/>
            <a:r>
              <a:rPr lang="en-US" i="1">
                <a:latin typeface="Arial" charset="0"/>
              </a:rPr>
              <a:t>S</a:t>
            </a:r>
            <a:r>
              <a:rPr lang="en-US" baseline="-25000">
                <a:latin typeface="Arial" charset="0"/>
              </a:rPr>
              <a:t>2</a:t>
            </a:r>
          </a:p>
        </p:txBody>
      </p:sp>
      <p:sp>
        <p:nvSpPr>
          <p:cNvPr id="182288" name="Line 16"/>
          <p:cNvSpPr>
            <a:spLocks noChangeShapeType="1"/>
          </p:cNvSpPr>
          <p:nvPr/>
        </p:nvSpPr>
        <p:spPr bwMode="auto">
          <a:xfrm flipV="1">
            <a:off x="2362200" y="1766888"/>
            <a:ext cx="2667000" cy="2667000"/>
          </a:xfrm>
          <a:prstGeom prst="line">
            <a:avLst/>
          </a:prstGeom>
          <a:noFill/>
          <a:ln w="38100">
            <a:solidFill>
              <a:srgbClr val="FF0000"/>
            </a:solidFill>
            <a:round/>
            <a:headEnd/>
            <a:tailEnd/>
          </a:ln>
        </p:spPr>
        <p:txBody>
          <a:bodyPr/>
          <a:lstStyle/>
          <a:p>
            <a:endParaRPr lang="en-US"/>
          </a:p>
        </p:txBody>
      </p:sp>
      <p:sp>
        <p:nvSpPr>
          <p:cNvPr id="28689" name="Line 17"/>
          <p:cNvSpPr>
            <a:spLocks noChangeShapeType="1"/>
          </p:cNvSpPr>
          <p:nvPr/>
        </p:nvSpPr>
        <p:spPr bwMode="auto">
          <a:xfrm flipV="1">
            <a:off x="4191000" y="1752600"/>
            <a:ext cx="0" cy="3733800"/>
          </a:xfrm>
          <a:prstGeom prst="line">
            <a:avLst/>
          </a:prstGeom>
          <a:noFill/>
          <a:ln w="38100">
            <a:solidFill>
              <a:srgbClr val="0000FF"/>
            </a:solidFill>
            <a:round/>
            <a:headEnd/>
            <a:tailEnd/>
          </a:ln>
        </p:spPr>
        <p:txBody>
          <a:bodyPr/>
          <a:lstStyle/>
          <a:p>
            <a:endParaRPr lang="en-US"/>
          </a:p>
        </p:txBody>
      </p:sp>
      <p:sp>
        <p:nvSpPr>
          <p:cNvPr id="182290" name="Line 18"/>
          <p:cNvSpPr>
            <a:spLocks noChangeShapeType="1"/>
          </p:cNvSpPr>
          <p:nvPr/>
        </p:nvSpPr>
        <p:spPr bwMode="auto">
          <a:xfrm flipV="1">
            <a:off x="2743200" y="4114800"/>
            <a:ext cx="0" cy="762000"/>
          </a:xfrm>
          <a:prstGeom prst="line">
            <a:avLst/>
          </a:prstGeom>
          <a:noFill/>
          <a:ln w="38100">
            <a:solidFill>
              <a:schemeClr val="tx1"/>
            </a:solidFill>
            <a:round/>
            <a:headEnd/>
            <a:tailEnd type="triangle" w="med" len="med"/>
          </a:ln>
        </p:spPr>
        <p:txBody>
          <a:bodyPr/>
          <a:lstStyle/>
          <a:p>
            <a:endParaRPr lang="en-US"/>
          </a:p>
        </p:txBody>
      </p:sp>
      <p:sp>
        <p:nvSpPr>
          <p:cNvPr id="182291" name="Text Box 19"/>
          <p:cNvSpPr txBox="1">
            <a:spLocks noChangeArrowheads="1"/>
          </p:cNvSpPr>
          <p:nvPr/>
        </p:nvSpPr>
        <p:spPr bwMode="auto">
          <a:xfrm>
            <a:off x="2667000" y="4191000"/>
            <a:ext cx="532518" cy="307777"/>
          </a:xfrm>
          <a:prstGeom prst="rect">
            <a:avLst/>
          </a:prstGeom>
          <a:noFill/>
          <a:ln w="9525">
            <a:noFill/>
            <a:miter lim="800000"/>
            <a:headEnd/>
            <a:tailEnd/>
          </a:ln>
        </p:spPr>
        <p:txBody>
          <a:bodyPr wrap="none">
            <a:spAutoFit/>
          </a:bodyPr>
          <a:lstStyle/>
          <a:p>
            <a:pPr algn="l"/>
            <a:r>
              <a:rPr lang="en-US" sz="1400" dirty="0">
                <a:latin typeface="Arial" charset="0"/>
              </a:rPr>
              <a:t>0.50</a:t>
            </a:r>
          </a:p>
        </p:txBody>
      </p:sp>
      <p:sp>
        <p:nvSpPr>
          <p:cNvPr id="28692" name="Text Box 20"/>
          <p:cNvSpPr txBox="1">
            <a:spLocks noChangeArrowheads="1"/>
          </p:cNvSpPr>
          <p:nvPr/>
        </p:nvSpPr>
        <p:spPr bwMode="auto">
          <a:xfrm>
            <a:off x="6019800" y="5562600"/>
            <a:ext cx="1159292" cy="307777"/>
          </a:xfrm>
          <a:prstGeom prst="rect">
            <a:avLst/>
          </a:prstGeom>
          <a:noFill/>
          <a:ln w="9525">
            <a:noFill/>
            <a:miter lim="800000"/>
            <a:headEnd/>
            <a:tailEnd/>
          </a:ln>
        </p:spPr>
        <p:txBody>
          <a:bodyPr wrap="none">
            <a:spAutoFit/>
          </a:bodyPr>
          <a:lstStyle/>
          <a:p>
            <a:r>
              <a:rPr lang="en-US" sz="1400" dirty="0">
                <a:latin typeface="Arial" charset="0"/>
              </a:rPr>
              <a:t>Quantity (</a:t>
            </a:r>
            <a:r>
              <a:rPr lang="en-US" sz="1400" i="1" dirty="0">
                <a:latin typeface="Arial" charset="0"/>
              </a:rPr>
              <a:t>Q</a:t>
            </a:r>
            <a:r>
              <a:rPr lang="en-US" sz="1400" dirty="0">
                <a:latin typeface="Arial" charset="0"/>
              </a:rPr>
              <a:t>)</a:t>
            </a:r>
          </a:p>
        </p:txBody>
      </p:sp>
      <p:sp>
        <p:nvSpPr>
          <p:cNvPr id="28693" name="Text Box 21"/>
          <p:cNvSpPr txBox="1">
            <a:spLocks noChangeArrowheads="1"/>
          </p:cNvSpPr>
          <p:nvPr/>
        </p:nvSpPr>
        <p:spPr bwMode="auto">
          <a:xfrm>
            <a:off x="1198831" y="1100256"/>
            <a:ext cx="1717137" cy="307777"/>
          </a:xfrm>
          <a:prstGeom prst="rect">
            <a:avLst/>
          </a:prstGeom>
          <a:noFill/>
          <a:ln w="9525">
            <a:noFill/>
            <a:miter lim="800000"/>
            <a:headEnd/>
            <a:tailEnd/>
          </a:ln>
        </p:spPr>
        <p:txBody>
          <a:bodyPr wrap="none">
            <a:spAutoFit/>
          </a:bodyPr>
          <a:lstStyle/>
          <a:p>
            <a:r>
              <a:rPr lang="en-US" sz="1400" dirty="0">
                <a:latin typeface="Arial" charset="0"/>
              </a:rPr>
              <a:t>Price per gallon (</a:t>
            </a:r>
            <a:r>
              <a:rPr lang="en-US" sz="1400" i="1" dirty="0">
                <a:latin typeface="Arial" charset="0"/>
              </a:rPr>
              <a:t>P</a:t>
            </a:r>
            <a:r>
              <a:rPr lang="en-US" sz="1400" dirty="0">
                <a:latin typeface="Arial" charset="0"/>
              </a:rPr>
              <a:t>)</a:t>
            </a:r>
            <a:endParaRPr lang="en-US" dirty="0">
              <a:latin typeface="Arial" charset="0"/>
            </a:endParaRPr>
          </a:p>
        </p:txBody>
      </p:sp>
      <p:sp>
        <p:nvSpPr>
          <p:cNvPr id="182294" name="AutoShape 22"/>
          <p:cNvSpPr>
            <a:spLocks/>
          </p:cNvSpPr>
          <p:nvPr/>
        </p:nvSpPr>
        <p:spPr bwMode="auto">
          <a:xfrm>
            <a:off x="4267200" y="2590800"/>
            <a:ext cx="76200" cy="914400"/>
          </a:xfrm>
          <a:prstGeom prst="rightBrace">
            <a:avLst>
              <a:gd name="adj1" fmla="val 100000"/>
              <a:gd name="adj2" fmla="val 50000"/>
            </a:avLst>
          </a:prstGeom>
          <a:noFill/>
          <a:ln w="19050">
            <a:solidFill>
              <a:srgbClr val="FF0000"/>
            </a:solidFill>
            <a:round/>
            <a:headEnd/>
            <a:tailEnd/>
          </a:ln>
        </p:spPr>
        <p:txBody>
          <a:bodyPr wrap="none" anchor="ctr"/>
          <a:lstStyle/>
          <a:p>
            <a:endParaRPr lang="en-US"/>
          </a:p>
        </p:txBody>
      </p:sp>
      <p:sp>
        <p:nvSpPr>
          <p:cNvPr id="182295" name="Text Box 23"/>
          <p:cNvSpPr txBox="1">
            <a:spLocks noChangeArrowheads="1"/>
          </p:cNvSpPr>
          <p:nvPr/>
        </p:nvSpPr>
        <p:spPr bwMode="auto">
          <a:xfrm>
            <a:off x="4267200" y="2917825"/>
            <a:ext cx="1398588" cy="274638"/>
          </a:xfrm>
          <a:prstGeom prst="rect">
            <a:avLst/>
          </a:prstGeom>
          <a:noFill/>
          <a:ln w="9525">
            <a:noFill/>
            <a:miter lim="800000"/>
            <a:headEnd/>
            <a:tailEnd/>
          </a:ln>
        </p:spPr>
        <p:txBody>
          <a:bodyPr wrap="none">
            <a:spAutoFit/>
          </a:bodyPr>
          <a:lstStyle/>
          <a:p>
            <a:pPr algn="l"/>
            <a:r>
              <a:rPr lang="en-US" sz="1200">
                <a:solidFill>
                  <a:srgbClr val="FF0000"/>
                </a:solidFill>
                <a:latin typeface="Arial" charset="0"/>
              </a:rPr>
              <a:t>Consumer burden</a:t>
            </a:r>
          </a:p>
        </p:txBody>
      </p:sp>
      <p:sp>
        <p:nvSpPr>
          <p:cNvPr id="182302" name="AutoShape 30"/>
          <p:cNvSpPr>
            <a:spLocks noChangeArrowheads="1"/>
          </p:cNvSpPr>
          <p:nvPr/>
        </p:nvSpPr>
        <p:spPr bwMode="auto">
          <a:xfrm>
            <a:off x="4800600" y="2743200"/>
            <a:ext cx="3581400" cy="914400"/>
          </a:xfrm>
          <a:prstGeom prst="wedgeRectCallout">
            <a:avLst>
              <a:gd name="adj1" fmla="val -62805"/>
              <a:gd name="adj2" fmla="val 36459"/>
            </a:avLst>
          </a:prstGeom>
          <a:solidFill>
            <a:srgbClr val="FFFF99"/>
          </a:solidFill>
          <a:ln w="9525">
            <a:solidFill>
              <a:schemeClr val="tx1"/>
            </a:solidFill>
            <a:miter lim="800000"/>
            <a:headEnd/>
            <a:tailEnd/>
          </a:ln>
        </p:spPr>
        <p:txBody>
          <a:bodyPr/>
          <a:lstStyle/>
          <a:p>
            <a:pPr eaLnBrk="0" hangingPunct="0"/>
            <a:r>
              <a:rPr lang="en-US" dirty="0">
                <a:latin typeface="Arial" charset="0"/>
                <a:cs typeface="Arial" charset="0"/>
              </a:rPr>
              <a:t>perfectly inelastic demand → the consumers bear the whole tax burden</a:t>
            </a:r>
          </a:p>
        </p:txBody>
      </p:sp>
      <p:sp>
        <p:nvSpPr>
          <p:cNvPr id="29" name="Slide Number Placeholder 28"/>
          <p:cNvSpPr>
            <a:spLocks noGrp="1"/>
          </p:cNvSpPr>
          <p:nvPr>
            <p:ph type="sldNum" sz="quarter" idx="12"/>
          </p:nvPr>
        </p:nvSpPr>
        <p:spPr/>
        <p:txBody>
          <a:bodyPr/>
          <a:lstStyle/>
          <a:p>
            <a:pPr>
              <a:defRPr/>
            </a:pPr>
            <a:fld id="{7730D683-B094-4DFB-86BE-F96C78D07B32}" type="slidenum">
              <a:rPr lang="en-US" smtClean="0"/>
              <a:pPr>
                <a:defRPr/>
              </a:pPr>
              <a:t>20</a:t>
            </a:fld>
            <a:endParaRPr lang="en-US"/>
          </a:p>
        </p:txBody>
      </p:sp>
      <p:sp>
        <p:nvSpPr>
          <p:cNvPr id="30" name="Footer Placeholder 29"/>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82302"/>
                                        </p:tgtEl>
                                        <p:attrNameLst>
                                          <p:attrName>style.visibility</p:attrName>
                                        </p:attrNameLst>
                                      </p:cBhvr>
                                      <p:to>
                                        <p:strVal val="visible"/>
                                      </p:to>
                                    </p:set>
                                    <p:anim calcmode="lin" valueType="num">
                                      <p:cBhvr additive="base">
                                        <p:cTn id="7" dur="500" fill="hold"/>
                                        <p:tgtEl>
                                          <p:spTgt spid="182302"/>
                                        </p:tgtEl>
                                        <p:attrNameLst>
                                          <p:attrName>ppt_x</p:attrName>
                                        </p:attrNameLst>
                                      </p:cBhvr>
                                      <p:tavLst>
                                        <p:tav tm="0">
                                          <p:val>
                                            <p:strVal val="1+#ppt_w/2"/>
                                          </p:val>
                                        </p:tav>
                                        <p:tav tm="100000">
                                          <p:val>
                                            <p:strVal val="#ppt_x"/>
                                          </p:val>
                                        </p:tav>
                                      </p:tavLst>
                                    </p:anim>
                                    <p:anim calcmode="lin" valueType="num">
                                      <p:cBhvr additive="base">
                                        <p:cTn id="8" dur="500" fill="hold"/>
                                        <p:tgtEl>
                                          <p:spTgt spid="18230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182290"/>
                                        </p:tgtEl>
                                        <p:attrNameLst>
                                          <p:attrName>style.visibility</p:attrName>
                                        </p:attrNameLst>
                                      </p:cBhvr>
                                      <p:to>
                                        <p:strVal val="visible"/>
                                      </p:to>
                                    </p:set>
                                    <p:animEffect transition="in" filter="dissolve">
                                      <p:cBhvr>
                                        <p:cTn id="13" dur="500"/>
                                        <p:tgtEl>
                                          <p:spTgt spid="182290"/>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82291"/>
                                        </p:tgtEl>
                                        <p:attrNameLst>
                                          <p:attrName>style.visibility</p:attrName>
                                        </p:attrNameLst>
                                      </p:cBhvr>
                                      <p:to>
                                        <p:strVal val="visible"/>
                                      </p:to>
                                    </p:set>
                                    <p:animEffect transition="in" filter="dissolve">
                                      <p:cBhvr>
                                        <p:cTn id="16" dur="500"/>
                                        <p:tgtEl>
                                          <p:spTgt spid="182291"/>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182288"/>
                                        </p:tgtEl>
                                        <p:attrNameLst>
                                          <p:attrName>style.visibility</p:attrName>
                                        </p:attrNameLst>
                                      </p:cBhvr>
                                      <p:to>
                                        <p:strVal val="visible"/>
                                      </p:to>
                                    </p:set>
                                    <p:animEffect transition="in" filter="dissolve">
                                      <p:cBhvr>
                                        <p:cTn id="21" dur="500"/>
                                        <p:tgtEl>
                                          <p:spTgt spid="182288"/>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182287"/>
                                        </p:tgtEl>
                                        <p:attrNameLst>
                                          <p:attrName>style.visibility</p:attrName>
                                        </p:attrNameLst>
                                      </p:cBhvr>
                                      <p:to>
                                        <p:strVal val="visible"/>
                                      </p:to>
                                    </p:set>
                                    <p:animEffect transition="in" filter="dissolve">
                                      <p:cBhvr>
                                        <p:cTn id="24" dur="500"/>
                                        <p:tgtEl>
                                          <p:spTgt spid="182287"/>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182277"/>
                                        </p:tgtEl>
                                        <p:attrNameLst>
                                          <p:attrName>style.visibility</p:attrName>
                                        </p:attrNameLst>
                                      </p:cBhvr>
                                      <p:to>
                                        <p:strVal val="visible"/>
                                      </p:to>
                                    </p:set>
                                    <p:animEffect transition="in" filter="dissolve">
                                      <p:cBhvr>
                                        <p:cTn id="27" dur="500"/>
                                        <p:tgtEl>
                                          <p:spTgt spid="182277"/>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182279"/>
                                        </p:tgtEl>
                                        <p:attrNameLst>
                                          <p:attrName>style.visibility</p:attrName>
                                        </p:attrNameLst>
                                      </p:cBhvr>
                                      <p:to>
                                        <p:strVal val="visible"/>
                                      </p:to>
                                    </p:set>
                                    <p:animEffect transition="in" filter="dissolve">
                                      <p:cBhvr>
                                        <p:cTn id="30" dur="500"/>
                                        <p:tgtEl>
                                          <p:spTgt spid="182279"/>
                                        </p:tgtEl>
                                      </p:cBhvr>
                                    </p:animEffect>
                                  </p:childTnLst>
                                </p:cTn>
                              </p:par>
                              <p:par>
                                <p:cTn id="31" presetID="9" presetClass="entr" presetSubtype="0" fill="hold" grpId="0" nodeType="withEffect">
                                  <p:stCondLst>
                                    <p:cond delay="0"/>
                                  </p:stCondLst>
                                  <p:childTnLst>
                                    <p:set>
                                      <p:cBhvr>
                                        <p:cTn id="32" dur="1" fill="hold">
                                          <p:stCondLst>
                                            <p:cond delay="0"/>
                                          </p:stCondLst>
                                        </p:cTn>
                                        <p:tgtEl>
                                          <p:spTgt spid="182281"/>
                                        </p:tgtEl>
                                        <p:attrNameLst>
                                          <p:attrName>style.visibility</p:attrName>
                                        </p:attrNameLst>
                                      </p:cBhvr>
                                      <p:to>
                                        <p:strVal val="visible"/>
                                      </p:to>
                                    </p:set>
                                    <p:animEffect transition="in" filter="dissolve">
                                      <p:cBhvr>
                                        <p:cTn id="33" dur="500"/>
                                        <p:tgtEl>
                                          <p:spTgt spid="182281"/>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182294"/>
                                        </p:tgtEl>
                                        <p:attrNameLst>
                                          <p:attrName>style.visibility</p:attrName>
                                        </p:attrNameLst>
                                      </p:cBhvr>
                                      <p:to>
                                        <p:strVal val="visible"/>
                                      </p:to>
                                    </p:set>
                                    <p:animEffect transition="in" filter="dissolve">
                                      <p:cBhvr>
                                        <p:cTn id="38" dur="500"/>
                                        <p:tgtEl>
                                          <p:spTgt spid="182294"/>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182295"/>
                                        </p:tgtEl>
                                        <p:attrNameLst>
                                          <p:attrName>style.visibility</p:attrName>
                                        </p:attrNameLst>
                                      </p:cBhvr>
                                      <p:to>
                                        <p:strVal val="visible"/>
                                      </p:to>
                                    </p:set>
                                    <p:animEffect transition="in" filter="dissolve">
                                      <p:cBhvr>
                                        <p:cTn id="41" dur="500"/>
                                        <p:tgtEl>
                                          <p:spTgt spid="182295"/>
                                        </p:tgtEl>
                                      </p:cBhvr>
                                    </p:animEffect>
                                  </p:childTnLst>
                                </p:cTn>
                              </p:par>
                            </p:childTnLst>
                          </p:cTn>
                        </p:par>
                        <p:par>
                          <p:cTn id="42" fill="hold">
                            <p:stCondLst>
                              <p:cond delay="500"/>
                            </p:stCondLst>
                            <p:childTnLst>
                              <p:par>
                                <p:cTn id="43" presetID="0" presetClass="path" presetSubtype="0" accel="50000" decel="50000" fill="hold" grpId="2" nodeType="afterEffect">
                                  <p:stCondLst>
                                    <p:cond delay="0"/>
                                  </p:stCondLst>
                                  <p:childTnLst>
                                    <p:animMotion origin="layout" path="M 0.0 0.0 L -0.00121 -0.14259 " pathEditMode="relative" ptsTypes="AA">
                                      <p:cBhvr>
                                        <p:cTn id="44" dur="2000" fill="hold"/>
                                        <p:tgtEl>
                                          <p:spTgt spid="182302"/>
                                        </p:tgtEl>
                                        <p:attrNameLst>
                                          <p:attrName>ppt_x</p:attrName>
                                          <p:attrName>ppt_y</p:attrName>
                                        </p:attrNameLst>
                                      </p:cBhvr>
                                    </p:animMotion>
                                  </p:childTnLst>
                                </p:cTn>
                              </p:par>
                            </p:childTnLst>
                          </p:cTn>
                        </p:par>
                      </p:childTnLst>
                    </p:cTn>
                  </p:par>
                  <p:par>
                    <p:cTn id="45" fill="hold">
                      <p:stCondLst>
                        <p:cond delay="indefinite"/>
                      </p:stCondLst>
                      <p:childTnLst>
                        <p:par>
                          <p:cTn id="46" fill="hold">
                            <p:stCondLst>
                              <p:cond delay="0"/>
                            </p:stCondLst>
                            <p:childTnLst>
                              <p:par>
                                <p:cTn id="47" presetID="2" presetClass="exit" presetSubtype="4" fill="hold" grpId="1" nodeType="clickEffect">
                                  <p:stCondLst>
                                    <p:cond delay="0"/>
                                  </p:stCondLst>
                                  <p:childTnLst>
                                    <p:anim calcmode="lin" valueType="num">
                                      <p:cBhvr additive="base">
                                        <p:cTn id="48" dur="500"/>
                                        <p:tgtEl>
                                          <p:spTgt spid="182302"/>
                                        </p:tgtEl>
                                        <p:attrNameLst>
                                          <p:attrName>ppt_x</p:attrName>
                                        </p:attrNameLst>
                                      </p:cBhvr>
                                      <p:tavLst>
                                        <p:tav tm="0">
                                          <p:val>
                                            <p:strVal val="ppt_x"/>
                                          </p:val>
                                        </p:tav>
                                        <p:tav tm="100000">
                                          <p:val>
                                            <p:strVal val="ppt_x"/>
                                          </p:val>
                                        </p:tav>
                                      </p:tavLst>
                                    </p:anim>
                                    <p:anim calcmode="lin" valueType="num">
                                      <p:cBhvr additive="base">
                                        <p:cTn id="49" dur="500"/>
                                        <p:tgtEl>
                                          <p:spTgt spid="182302"/>
                                        </p:tgtEl>
                                        <p:attrNameLst>
                                          <p:attrName>ppt_y</p:attrName>
                                        </p:attrNameLst>
                                      </p:cBhvr>
                                      <p:tavLst>
                                        <p:tav tm="0">
                                          <p:val>
                                            <p:strVal val="ppt_y"/>
                                          </p:val>
                                        </p:tav>
                                        <p:tav tm="100000">
                                          <p:val>
                                            <p:strVal val="1+ppt_h/2"/>
                                          </p:val>
                                        </p:tav>
                                      </p:tavLst>
                                    </p:anim>
                                    <p:set>
                                      <p:cBhvr>
                                        <p:cTn id="50" dur="1" fill="hold">
                                          <p:stCondLst>
                                            <p:cond delay="499"/>
                                          </p:stCondLst>
                                        </p:cTn>
                                        <p:tgtEl>
                                          <p:spTgt spid="18230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277" grpId="0" animBg="1"/>
      <p:bldP spid="182279" grpId="0"/>
      <p:bldP spid="182281" grpId="0" animBg="1"/>
      <p:bldP spid="182287" grpId="0"/>
      <p:bldP spid="182288" grpId="0" animBg="1"/>
      <p:bldP spid="182290" grpId="0" animBg="1"/>
      <p:bldP spid="182291" grpId="0"/>
      <p:bldP spid="182294" grpId="0" animBg="1"/>
      <p:bldP spid="182295" grpId="0"/>
      <p:bldP spid="182302" grpId="0" animBg="1"/>
      <p:bldP spid="182302" grpId="1" animBg="1"/>
      <p:bldP spid="182302" grpId="2"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1" name="Rectangle 3"/>
          <p:cNvSpPr>
            <a:spLocks noGrp="1" noChangeArrowheads="1"/>
          </p:cNvSpPr>
          <p:nvPr>
            <p:ph idx="1"/>
          </p:nvPr>
        </p:nvSpPr>
        <p:spPr/>
        <p:txBody>
          <a:bodyPr>
            <a:normAutofit/>
          </a:bodyPr>
          <a:lstStyle/>
          <a:p>
            <a:pPr marL="365760" indent="-283464" fontAlgn="auto">
              <a:spcAft>
                <a:spcPts val="0"/>
              </a:spcAft>
              <a:buFont typeface="Wingdings 2"/>
              <a:buChar char=""/>
              <a:defRPr/>
            </a:pPr>
            <a:r>
              <a:rPr lang="en-US" dirty="0">
                <a:latin typeface="Cordia New" panose="020B0304020202020204" pitchFamily="34" charset="-34"/>
                <a:cs typeface="Cordia New" panose="020B0304020202020204" pitchFamily="34" charset="-34"/>
              </a:rPr>
              <a:t>The new price equilibrium is 2</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baht.  When the government collects tax 0.5 baht, the price will be increased by 0.50 baht from the original price. Consumer tax burden = (post-tax price – pre-tax price) + tax payments of consumers</a:t>
            </a:r>
          </a:p>
          <a:p>
            <a:pPr marL="640080" lvl="1" indent="-237744" fontAlgn="auto">
              <a:spcAft>
                <a:spcPts val="0"/>
              </a:spcAft>
              <a:buFont typeface="Verdana"/>
              <a:buChar char="◦"/>
              <a:defRPr/>
            </a:pPr>
            <a:r>
              <a:rPr lang="en-US" dirty="0">
                <a:latin typeface="Cordia New" panose="020B0304020202020204" pitchFamily="34" charset="-34"/>
                <a:cs typeface="Cordia New" panose="020B0304020202020204" pitchFamily="34" charset="-34"/>
              </a:rPr>
              <a:t>Consumer tax burden = (2.00 - 1.50) + 0 = 0.50 baht</a:t>
            </a:r>
          </a:p>
          <a:p>
            <a:pPr marL="365760" indent="-283464" fontAlgn="auto">
              <a:spcAft>
                <a:spcPts val="0"/>
              </a:spcAft>
              <a:buFont typeface="Wingdings 2"/>
              <a:buChar char=""/>
              <a:defRPr/>
            </a:pPr>
            <a:r>
              <a:rPr lang="en-US" dirty="0">
                <a:latin typeface="Cordia New" panose="020B0304020202020204" pitchFamily="34" charset="-34"/>
                <a:cs typeface="Cordia New" panose="020B0304020202020204" pitchFamily="34" charset="-34"/>
              </a:rPr>
              <a:t>Producer tax burden = (pre-tax price – post-tax price) + tax payments of producers</a:t>
            </a:r>
          </a:p>
          <a:p>
            <a:pPr marL="640080" lvl="1" indent="-237744" fontAlgn="auto">
              <a:spcAft>
                <a:spcPts val="0"/>
              </a:spcAft>
              <a:buFont typeface="Verdana"/>
              <a:buChar char="◦"/>
              <a:defRPr/>
            </a:pPr>
            <a:r>
              <a:rPr lang="en-US" dirty="0">
                <a:latin typeface="Cordia New" panose="020B0304020202020204" pitchFamily="34" charset="-34"/>
                <a:cs typeface="Cordia New" panose="020B0304020202020204" pitchFamily="34" charset="-34"/>
              </a:rPr>
              <a:t>Producer tax burden = (1.50 - 2.00) + 0.50  = 0 baht</a:t>
            </a:r>
            <a:endParaRPr lang="th-TH" dirty="0">
              <a:latin typeface="Cordia New" panose="020B0304020202020204" pitchFamily="34" charset="-34"/>
              <a:cs typeface="Cordia New" panose="020B0304020202020204" pitchFamily="34" charset="-34"/>
            </a:endParaRPr>
          </a:p>
        </p:txBody>
      </p:sp>
      <p:sp>
        <p:nvSpPr>
          <p:cNvPr id="6" name="Slide Number Placeholder 5"/>
          <p:cNvSpPr>
            <a:spLocks noGrp="1"/>
          </p:cNvSpPr>
          <p:nvPr>
            <p:ph type="sldNum" sz="quarter" idx="12"/>
          </p:nvPr>
        </p:nvSpPr>
        <p:spPr/>
        <p:txBody>
          <a:bodyPr/>
          <a:lstStyle/>
          <a:p>
            <a:pPr>
              <a:defRPr/>
            </a:pPr>
            <a:fld id="{327CEFCC-6661-4195-B993-DCD97624E9D7}" type="slidenum">
              <a:rPr lang="en-US" smtClean="0"/>
              <a:pPr>
                <a:defRPr/>
              </a:pPr>
              <a:t>21</a:t>
            </a:fld>
            <a:endParaRPr lang="en-US"/>
          </a:p>
        </p:txBody>
      </p:sp>
      <p:sp>
        <p:nvSpPr>
          <p:cNvPr id="7" name="Footer Placeholder 6"/>
          <p:cNvSpPr>
            <a:spLocks noGrp="1"/>
          </p:cNvSpPr>
          <p:nvPr>
            <p:ph type="ftr" sz="quarter" idx="11"/>
          </p:nvPr>
        </p:nvSpPr>
        <p:spPr/>
        <p:txBody>
          <a:bodyPr/>
          <a:lstStyle/>
          <a:p>
            <a:r>
              <a:rPr lang="en-US"/>
              <a:t>EE442 2/16 Economics of Public Revenue                                       Assist.Prof.Dr.Duangmanee Laovakul</a:t>
            </a:r>
          </a:p>
        </p:txBody>
      </p:sp>
      <p:sp>
        <p:nvSpPr>
          <p:cNvPr id="8" name="Rectangle 2"/>
          <p:cNvSpPr>
            <a:spLocks noGrp="1" noChangeArrowheads="1"/>
          </p:cNvSpPr>
          <p:nvPr>
            <p:ph type="title"/>
          </p:nvPr>
        </p:nvSpPr>
        <p:spPr>
          <a:xfrm>
            <a:off x="990600" y="274638"/>
            <a:ext cx="7943850" cy="1143000"/>
          </a:xfrm>
        </p:spPr>
        <p:txBody>
          <a:bodyPr/>
          <a:lstStyle/>
          <a:p>
            <a:pPr algn="ctr" fontAlgn="auto">
              <a:spcAft>
                <a:spcPts val="0"/>
              </a:spcAft>
              <a:defRPr/>
            </a:pPr>
            <a:r>
              <a:rPr lang="en-US" sz="3400" dirty="0">
                <a:solidFill>
                  <a:schemeClr val="tx2">
                    <a:satMod val="130000"/>
                  </a:schemeClr>
                </a:solidFill>
                <a:latin typeface="Cordia New" panose="020B0304020202020204" pitchFamily="34" charset="-34"/>
                <a:cs typeface="Cordia New" panose="020B0304020202020204" pitchFamily="34" charset="-34"/>
              </a:rPr>
              <a:t>The elasticity of demand and supply and tax incidence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09251">
                                            <p:txEl>
                                              <p:pRg st="0" end="0"/>
                                            </p:txEl>
                                          </p:spTgt>
                                        </p:tgtEl>
                                        <p:attrNameLst>
                                          <p:attrName>style.visibility</p:attrName>
                                        </p:attrNameLst>
                                      </p:cBhvr>
                                      <p:to>
                                        <p:strVal val="visible"/>
                                      </p:to>
                                    </p:set>
                                    <p:anim calcmode="lin" valueType="num">
                                      <p:cBhvr additive="base">
                                        <p:cTn id="7" dur="500" fill="hold"/>
                                        <p:tgtEl>
                                          <p:spTgt spid="309251">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0925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09251">
                                            <p:txEl>
                                              <p:pRg st="1" end="1"/>
                                            </p:txEl>
                                          </p:spTgt>
                                        </p:tgtEl>
                                        <p:attrNameLst>
                                          <p:attrName>style.visibility</p:attrName>
                                        </p:attrNameLst>
                                      </p:cBhvr>
                                      <p:to>
                                        <p:strVal val="visible"/>
                                      </p:to>
                                    </p:set>
                                    <p:anim calcmode="lin" valueType="num">
                                      <p:cBhvr additive="base">
                                        <p:cTn id="13" dur="500" fill="hold"/>
                                        <p:tgtEl>
                                          <p:spTgt spid="309251">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0925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09251">
                                            <p:txEl>
                                              <p:pRg st="2" end="2"/>
                                            </p:txEl>
                                          </p:spTgt>
                                        </p:tgtEl>
                                        <p:attrNameLst>
                                          <p:attrName>style.visibility</p:attrName>
                                        </p:attrNameLst>
                                      </p:cBhvr>
                                      <p:to>
                                        <p:strVal val="visible"/>
                                      </p:to>
                                    </p:set>
                                    <p:anim calcmode="lin" valueType="num">
                                      <p:cBhvr additive="base">
                                        <p:cTn id="19" dur="500" fill="hold"/>
                                        <p:tgtEl>
                                          <p:spTgt spid="309251">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0925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309251">
                                            <p:txEl>
                                              <p:pRg st="3" end="3"/>
                                            </p:txEl>
                                          </p:spTgt>
                                        </p:tgtEl>
                                        <p:attrNameLst>
                                          <p:attrName>style.visibility</p:attrName>
                                        </p:attrNameLst>
                                      </p:cBhvr>
                                      <p:to>
                                        <p:strVal val="visible"/>
                                      </p:to>
                                    </p:set>
                                    <p:anim calcmode="lin" valueType="num">
                                      <p:cBhvr additive="base">
                                        <p:cTn id="25" dur="500" fill="hold"/>
                                        <p:tgtEl>
                                          <p:spTgt spid="309251">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0925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9251"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5" name="Rectangle 3"/>
          <p:cNvSpPr>
            <a:spLocks noGrp="1" noChangeArrowheads="1"/>
          </p:cNvSpPr>
          <p:nvPr>
            <p:ph idx="1"/>
          </p:nvPr>
        </p:nvSpPr>
        <p:spPr/>
        <p:txBody>
          <a:bodyPr/>
          <a:lstStyle/>
          <a:p>
            <a:r>
              <a:rPr lang="en-US" sz="3600" b="1" u="sng" dirty="0">
                <a:solidFill>
                  <a:srgbClr val="FF0000"/>
                </a:solidFill>
                <a:latin typeface="Cordia New" panose="020B0304020202020204" pitchFamily="34" charset="-34"/>
                <a:cs typeface="Cordia New" panose="020B0304020202020204" pitchFamily="34" charset="-34"/>
              </a:rPr>
              <a:t>Notice:</a:t>
            </a:r>
            <a:r>
              <a:rPr lang="en-US" dirty="0">
                <a:latin typeface="Cordia New" panose="020B0304020202020204" pitchFamily="34" charset="-34"/>
                <a:cs typeface="Cordia New" panose="020B0304020202020204" pitchFamily="34" charset="-34"/>
              </a:rPr>
              <a:t> Even though, the government imposes tax on producers, but the consumers will bear the whole amount of real tax burden.</a:t>
            </a:r>
          </a:p>
          <a:p>
            <a:r>
              <a:rPr lang="en-US" b="1" i="1" dirty="0">
                <a:latin typeface="Cordia New" panose="020B0304020202020204" pitchFamily="34" charset="-34"/>
                <a:cs typeface="Cordia New" panose="020B0304020202020204" pitchFamily="34" charset="-34"/>
              </a:rPr>
              <a:t>Full shifting</a:t>
            </a:r>
            <a:r>
              <a:rPr lang="en-US" dirty="0">
                <a:latin typeface="Cordia New" panose="020B0304020202020204" pitchFamily="34" charset="-34"/>
                <a:cs typeface="Cordia New" panose="020B0304020202020204" pitchFamily="34" charset="-34"/>
              </a:rPr>
              <a:t> is when one group has to bear the whole amount of tax burden. </a:t>
            </a:r>
          </a:p>
          <a:p>
            <a:r>
              <a:rPr lang="en-US" dirty="0">
                <a:latin typeface="Cordia New" panose="020B0304020202020204" pitchFamily="34" charset="-34"/>
                <a:cs typeface="Cordia New" panose="020B0304020202020204" pitchFamily="34" charset="-34"/>
              </a:rPr>
              <a:t>From the example:</a:t>
            </a:r>
          </a:p>
          <a:p>
            <a:pPr lvl="1"/>
            <a:r>
              <a:rPr lang="en-US" dirty="0">
                <a:latin typeface="Cordia New" panose="020B0304020202020204" pitchFamily="34" charset="-34"/>
                <a:cs typeface="Cordia New" panose="020B0304020202020204" pitchFamily="34" charset="-34"/>
              </a:rPr>
              <a:t>With perfectly inelastic demand, the consumers will bear the whole amount of tax burden.</a:t>
            </a:r>
          </a:p>
        </p:txBody>
      </p:sp>
      <p:sp>
        <p:nvSpPr>
          <p:cNvPr id="7" name="Slide Number Placeholder 6"/>
          <p:cNvSpPr>
            <a:spLocks noGrp="1"/>
          </p:cNvSpPr>
          <p:nvPr>
            <p:ph type="sldNum" sz="quarter" idx="12"/>
          </p:nvPr>
        </p:nvSpPr>
        <p:spPr/>
        <p:txBody>
          <a:bodyPr/>
          <a:lstStyle/>
          <a:p>
            <a:pPr>
              <a:defRPr/>
            </a:pPr>
            <a:fld id="{327CEFCC-6661-4195-B993-DCD97624E9D7}" type="slidenum">
              <a:rPr lang="en-US" smtClean="0"/>
              <a:pPr>
                <a:defRPr/>
              </a:pPr>
              <a:t>22</a:t>
            </a:fld>
            <a:endParaRPr lang="en-US"/>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8" name="Rectangle 2"/>
          <p:cNvSpPr>
            <a:spLocks noGrp="1" noChangeArrowheads="1"/>
          </p:cNvSpPr>
          <p:nvPr>
            <p:ph type="title"/>
          </p:nvPr>
        </p:nvSpPr>
        <p:spPr>
          <a:xfrm>
            <a:off x="990600" y="274638"/>
            <a:ext cx="7943850" cy="1143000"/>
          </a:xfrm>
        </p:spPr>
        <p:txBody>
          <a:bodyPr/>
          <a:lstStyle/>
          <a:p>
            <a:pPr algn="ctr" fontAlgn="auto">
              <a:spcAft>
                <a:spcPts val="0"/>
              </a:spcAft>
              <a:defRPr/>
            </a:pPr>
            <a:r>
              <a:rPr lang="en-US" sz="3400" dirty="0">
                <a:solidFill>
                  <a:schemeClr val="tx2">
                    <a:satMod val="130000"/>
                  </a:schemeClr>
                </a:solidFill>
                <a:latin typeface="Cordia New" panose="020B0304020202020204" pitchFamily="34" charset="-34"/>
                <a:cs typeface="Cordia New" panose="020B0304020202020204" pitchFamily="34" charset="-34"/>
              </a:rPr>
              <a:t>The elasticity of demand and supply and tax incidence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10275">
                                            <p:txEl>
                                              <p:pRg st="0" end="0"/>
                                            </p:txEl>
                                          </p:spTgt>
                                        </p:tgtEl>
                                        <p:attrNameLst>
                                          <p:attrName>style.visibility</p:attrName>
                                        </p:attrNameLst>
                                      </p:cBhvr>
                                      <p:to>
                                        <p:strVal val="visible"/>
                                      </p:to>
                                    </p:set>
                                    <p:anim calcmode="lin" valueType="num">
                                      <p:cBhvr additive="base">
                                        <p:cTn id="7" dur="500" fill="hold"/>
                                        <p:tgtEl>
                                          <p:spTgt spid="31027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1027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10275">
                                            <p:txEl>
                                              <p:pRg st="1" end="1"/>
                                            </p:txEl>
                                          </p:spTgt>
                                        </p:tgtEl>
                                        <p:attrNameLst>
                                          <p:attrName>style.visibility</p:attrName>
                                        </p:attrNameLst>
                                      </p:cBhvr>
                                      <p:to>
                                        <p:strVal val="visible"/>
                                      </p:to>
                                    </p:set>
                                    <p:anim calcmode="lin" valueType="num">
                                      <p:cBhvr additive="base">
                                        <p:cTn id="13" dur="500" fill="hold"/>
                                        <p:tgtEl>
                                          <p:spTgt spid="310275">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1027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10275">
                                            <p:txEl>
                                              <p:pRg st="2" end="2"/>
                                            </p:txEl>
                                          </p:spTgt>
                                        </p:tgtEl>
                                        <p:attrNameLst>
                                          <p:attrName>style.visibility</p:attrName>
                                        </p:attrNameLst>
                                      </p:cBhvr>
                                      <p:to>
                                        <p:strVal val="visible"/>
                                      </p:to>
                                    </p:set>
                                    <p:anim calcmode="lin" valueType="num">
                                      <p:cBhvr additive="base">
                                        <p:cTn id="19" dur="500" fill="hold"/>
                                        <p:tgtEl>
                                          <p:spTgt spid="310275">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1027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310275">
                                            <p:txEl>
                                              <p:pRg st="3" end="3"/>
                                            </p:txEl>
                                          </p:spTgt>
                                        </p:tgtEl>
                                        <p:attrNameLst>
                                          <p:attrName>style.visibility</p:attrName>
                                        </p:attrNameLst>
                                      </p:cBhvr>
                                      <p:to>
                                        <p:strVal val="visible"/>
                                      </p:to>
                                    </p:set>
                                    <p:anim calcmode="lin" valueType="num">
                                      <p:cBhvr additive="base">
                                        <p:cTn id="25" dur="500" fill="hold"/>
                                        <p:tgtEl>
                                          <p:spTgt spid="310275">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10275">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0275"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9" name="Rectangle 3"/>
          <p:cNvSpPr>
            <a:spLocks noGrp="1" noChangeArrowheads="1"/>
          </p:cNvSpPr>
          <p:nvPr>
            <p:ph idx="1"/>
          </p:nvPr>
        </p:nvSpPr>
        <p:spPr/>
        <p:txBody>
          <a:bodyPr>
            <a:normAutofit/>
          </a:bodyPr>
          <a:lstStyle/>
          <a:p>
            <a:pPr marL="365760" indent="-283464" fontAlgn="auto">
              <a:spcAft>
                <a:spcPts val="0"/>
              </a:spcAft>
              <a:buFont typeface="Wingdings 2"/>
              <a:buChar char=""/>
              <a:defRPr/>
            </a:pPr>
            <a:r>
              <a:rPr lang="en-US" dirty="0">
                <a:latin typeface="Cordia New" panose="020B0304020202020204" pitchFamily="34" charset="-34"/>
                <a:cs typeface="Cordia New" panose="020B0304020202020204" pitchFamily="34" charset="-34"/>
              </a:rPr>
              <a:t>In the case of perfectly elastic of demand.</a:t>
            </a:r>
          </a:p>
        </p:txBody>
      </p:sp>
      <p:sp>
        <p:nvSpPr>
          <p:cNvPr id="6" name="Slide Number Placeholder 5"/>
          <p:cNvSpPr>
            <a:spLocks noGrp="1"/>
          </p:cNvSpPr>
          <p:nvPr>
            <p:ph type="sldNum" sz="quarter" idx="12"/>
          </p:nvPr>
        </p:nvSpPr>
        <p:spPr/>
        <p:txBody>
          <a:bodyPr/>
          <a:lstStyle/>
          <a:p>
            <a:pPr>
              <a:defRPr/>
            </a:pPr>
            <a:fld id="{327CEFCC-6661-4195-B993-DCD97624E9D7}" type="slidenum">
              <a:rPr lang="en-US" smtClean="0"/>
              <a:pPr>
                <a:defRPr/>
              </a:pPr>
              <a:t>23</a:t>
            </a:fld>
            <a:endParaRPr lang="en-US"/>
          </a:p>
        </p:txBody>
      </p:sp>
      <p:sp>
        <p:nvSpPr>
          <p:cNvPr id="7" name="Footer Placeholder 6"/>
          <p:cNvSpPr>
            <a:spLocks noGrp="1"/>
          </p:cNvSpPr>
          <p:nvPr>
            <p:ph type="ftr" sz="quarter" idx="11"/>
          </p:nvPr>
        </p:nvSpPr>
        <p:spPr/>
        <p:txBody>
          <a:bodyPr/>
          <a:lstStyle/>
          <a:p>
            <a:r>
              <a:rPr lang="en-US"/>
              <a:t>EE442 2/16 Economics of Public Revenue                                       Assist.Prof.Dr.Duangmanee Laovakul</a:t>
            </a:r>
          </a:p>
        </p:txBody>
      </p:sp>
      <p:sp>
        <p:nvSpPr>
          <p:cNvPr id="8" name="Rectangle 2"/>
          <p:cNvSpPr>
            <a:spLocks noGrp="1" noChangeArrowheads="1"/>
          </p:cNvSpPr>
          <p:nvPr>
            <p:ph type="title"/>
          </p:nvPr>
        </p:nvSpPr>
        <p:spPr>
          <a:xfrm>
            <a:off x="990600" y="274638"/>
            <a:ext cx="7943850" cy="1143000"/>
          </a:xfrm>
        </p:spPr>
        <p:txBody>
          <a:bodyPr/>
          <a:lstStyle/>
          <a:p>
            <a:pPr algn="ctr" fontAlgn="auto">
              <a:spcAft>
                <a:spcPts val="0"/>
              </a:spcAft>
              <a:defRPr/>
            </a:pPr>
            <a:r>
              <a:rPr lang="en-US" sz="3400" dirty="0">
                <a:solidFill>
                  <a:schemeClr val="tx2">
                    <a:satMod val="130000"/>
                  </a:schemeClr>
                </a:solidFill>
                <a:latin typeface="Cordia New" panose="020B0304020202020204" pitchFamily="34" charset="-34"/>
                <a:cs typeface="Cordia New" panose="020B0304020202020204" pitchFamily="34" charset="-34"/>
              </a:rPr>
              <a:t>The elasticity of demand and supply and tax incidence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11299">
                                            <p:txEl>
                                              <p:pRg st="0" end="0"/>
                                            </p:txEl>
                                          </p:spTgt>
                                        </p:tgtEl>
                                        <p:attrNameLst>
                                          <p:attrName>style.visibility</p:attrName>
                                        </p:attrNameLst>
                                      </p:cBhvr>
                                      <p:to>
                                        <p:strVal val="visible"/>
                                      </p:to>
                                    </p:set>
                                    <p:anim calcmode="lin" valueType="num">
                                      <p:cBhvr additive="base">
                                        <p:cTn id="7" dur="500" fill="hold"/>
                                        <p:tgtEl>
                                          <p:spTgt spid="31129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11299">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299"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Line 2"/>
          <p:cNvSpPr>
            <a:spLocks noChangeShapeType="1"/>
          </p:cNvSpPr>
          <p:nvPr/>
        </p:nvSpPr>
        <p:spPr bwMode="auto">
          <a:xfrm>
            <a:off x="2209800" y="1538288"/>
            <a:ext cx="0" cy="3962400"/>
          </a:xfrm>
          <a:prstGeom prst="line">
            <a:avLst/>
          </a:prstGeom>
          <a:noFill/>
          <a:ln w="28575">
            <a:solidFill>
              <a:schemeClr val="tx1"/>
            </a:solidFill>
            <a:round/>
            <a:headEnd/>
            <a:tailEnd/>
          </a:ln>
        </p:spPr>
        <p:txBody>
          <a:bodyPr/>
          <a:lstStyle/>
          <a:p>
            <a:endParaRPr lang="en-US"/>
          </a:p>
        </p:txBody>
      </p:sp>
      <p:sp>
        <p:nvSpPr>
          <p:cNvPr id="32771" name="Line 3"/>
          <p:cNvSpPr>
            <a:spLocks noChangeShapeType="1"/>
          </p:cNvSpPr>
          <p:nvPr/>
        </p:nvSpPr>
        <p:spPr bwMode="auto">
          <a:xfrm>
            <a:off x="2209800" y="5500688"/>
            <a:ext cx="4572000" cy="0"/>
          </a:xfrm>
          <a:prstGeom prst="line">
            <a:avLst/>
          </a:prstGeom>
          <a:noFill/>
          <a:ln w="28575">
            <a:solidFill>
              <a:schemeClr val="tx1"/>
            </a:solidFill>
            <a:round/>
            <a:headEnd/>
            <a:tailEnd/>
          </a:ln>
        </p:spPr>
        <p:txBody>
          <a:bodyPr/>
          <a:lstStyle/>
          <a:p>
            <a:endParaRPr lang="en-US"/>
          </a:p>
        </p:txBody>
      </p:sp>
      <p:sp>
        <p:nvSpPr>
          <p:cNvPr id="32772" name="Line 4"/>
          <p:cNvSpPr>
            <a:spLocks noChangeShapeType="1"/>
          </p:cNvSpPr>
          <p:nvPr/>
        </p:nvSpPr>
        <p:spPr bwMode="auto">
          <a:xfrm flipV="1">
            <a:off x="2362200" y="1843088"/>
            <a:ext cx="3505200" cy="3505200"/>
          </a:xfrm>
          <a:prstGeom prst="line">
            <a:avLst/>
          </a:prstGeom>
          <a:noFill/>
          <a:ln w="38100">
            <a:solidFill>
              <a:srgbClr val="0000FF"/>
            </a:solidFill>
            <a:round/>
            <a:headEnd/>
            <a:tailEnd/>
          </a:ln>
        </p:spPr>
        <p:txBody>
          <a:bodyPr/>
          <a:lstStyle/>
          <a:p>
            <a:endParaRPr lang="en-US"/>
          </a:p>
        </p:txBody>
      </p:sp>
      <p:sp>
        <p:nvSpPr>
          <p:cNvPr id="32773" name="Text Box 5"/>
          <p:cNvSpPr txBox="1">
            <a:spLocks noChangeArrowheads="1"/>
          </p:cNvSpPr>
          <p:nvPr/>
        </p:nvSpPr>
        <p:spPr bwMode="auto">
          <a:xfrm>
            <a:off x="838200" y="3352800"/>
            <a:ext cx="1252538" cy="366713"/>
          </a:xfrm>
          <a:prstGeom prst="rect">
            <a:avLst/>
          </a:prstGeom>
          <a:noFill/>
          <a:ln w="9525">
            <a:noFill/>
            <a:miter lim="800000"/>
            <a:headEnd/>
            <a:tailEnd/>
          </a:ln>
        </p:spPr>
        <p:txBody>
          <a:bodyPr>
            <a:spAutoFit/>
          </a:bodyPr>
          <a:lstStyle/>
          <a:p>
            <a:pPr algn="l"/>
            <a:r>
              <a:rPr lang="en-US" i="1" dirty="0">
                <a:latin typeface="Arial" charset="0"/>
              </a:rPr>
              <a:t>P</a:t>
            </a:r>
            <a:r>
              <a:rPr lang="en-US" baseline="-25000" dirty="0">
                <a:latin typeface="Arial" charset="0"/>
              </a:rPr>
              <a:t>1</a:t>
            </a:r>
            <a:r>
              <a:rPr lang="en-US" dirty="0">
                <a:latin typeface="Arial" charset="0"/>
              </a:rPr>
              <a:t> = 1.50</a:t>
            </a:r>
            <a:endParaRPr lang="en-US" baseline="-25000" dirty="0">
              <a:latin typeface="Arial" charset="0"/>
            </a:endParaRPr>
          </a:p>
        </p:txBody>
      </p:sp>
      <p:sp>
        <p:nvSpPr>
          <p:cNvPr id="32774" name="Line 6"/>
          <p:cNvSpPr>
            <a:spLocks noChangeShapeType="1"/>
          </p:cNvSpPr>
          <p:nvPr/>
        </p:nvSpPr>
        <p:spPr bwMode="auto">
          <a:xfrm flipH="1">
            <a:off x="2057400" y="3505200"/>
            <a:ext cx="152400" cy="0"/>
          </a:xfrm>
          <a:prstGeom prst="line">
            <a:avLst/>
          </a:prstGeom>
          <a:noFill/>
          <a:ln w="19050">
            <a:solidFill>
              <a:schemeClr val="tx1"/>
            </a:solidFill>
            <a:round/>
            <a:headEnd/>
            <a:tailEnd/>
          </a:ln>
        </p:spPr>
        <p:txBody>
          <a:bodyPr/>
          <a:lstStyle/>
          <a:p>
            <a:endParaRPr lang="en-US"/>
          </a:p>
        </p:txBody>
      </p:sp>
      <p:sp>
        <p:nvSpPr>
          <p:cNvPr id="32775" name="Line 7"/>
          <p:cNvSpPr>
            <a:spLocks noChangeShapeType="1"/>
          </p:cNvSpPr>
          <p:nvPr/>
        </p:nvSpPr>
        <p:spPr bwMode="auto">
          <a:xfrm>
            <a:off x="4191000" y="5500688"/>
            <a:ext cx="0" cy="152400"/>
          </a:xfrm>
          <a:prstGeom prst="line">
            <a:avLst/>
          </a:prstGeom>
          <a:noFill/>
          <a:ln w="19050">
            <a:solidFill>
              <a:schemeClr val="tx1"/>
            </a:solidFill>
            <a:round/>
            <a:headEnd/>
            <a:tailEnd/>
          </a:ln>
        </p:spPr>
        <p:txBody>
          <a:bodyPr/>
          <a:lstStyle/>
          <a:p>
            <a:endParaRPr lang="en-US"/>
          </a:p>
        </p:txBody>
      </p:sp>
      <p:sp>
        <p:nvSpPr>
          <p:cNvPr id="189448" name="Line 8"/>
          <p:cNvSpPr>
            <a:spLocks noChangeShapeType="1"/>
          </p:cNvSpPr>
          <p:nvPr/>
        </p:nvSpPr>
        <p:spPr bwMode="auto">
          <a:xfrm>
            <a:off x="3276600" y="5500688"/>
            <a:ext cx="0" cy="152400"/>
          </a:xfrm>
          <a:prstGeom prst="line">
            <a:avLst/>
          </a:prstGeom>
          <a:noFill/>
          <a:ln w="19050">
            <a:solidFill>
              <a:schemeClr val="tx1"/>
            </a:solidFill>
            <a:round/>
            <a:headEnd/>
            <a:tailEnd/>
          </a:ln>
        </p:spPr>
        <p:txBody>
          <a:bodyPr/>
          <a:lstStyle/>
          <a:p>
            <a:endParaRPr lang="en-US"/>
          </a:p>
        </p:txBody>
      </p:sp>
      <p:sp>
        <p:nvSpPr>
          <p:cNvPr id="32777" name="Text Box 9"/>
          <p:cNvSpPr txBox="1">
            <a:spLocks noChangeArrowheads="1"/>
          </p:cNvSpPr>
          <p:nvPr/>
        </p:nvSpPr>
        <p:spPr bwMode="auto">
          <a:xfrm>
            <a:off x="3810000" y="5653088"/>
            <a:ext cx="1066800" cy="366712"/>
          </a:xfrm>
          <a:prstGeom prst="rect">
            <a:avLst/>
          </a:prstGeom>
          <a:noFill/>
          <a:ln w="9525">
            <a:noFill/>
            <a:miter lim="800000"/>
            <a:headEnd/>
            <a:tailEnd/>
          </a:ln>
        </p:spPr>
        <p:txBody>
          <a:bodyPr>
            <a:spAutoFit/>
          </a:bodyPr>
          <a:lstStyle/>
          <a:p>
            <a:pPr algn="l"/>
            <a:r>
              <a:rPr lang="en-US" i="1">
                <a:latin typeface="Arial" charset="0"/>
              </a:rPr>
              <a:t>Q</a:t>
            </a:r>
            <a:r>
              <a:rPr lang="en-US" baseline="-25000">
                <a:latin typeface="Arial" charset="0"/>
              </a:rPr>
              <a:t>1 </a:t>
            </a:r>
            <a:r>
              <a:rPr lang="en-US">
                <a:latin typeface="Arial" charset="0"/>
              </a:rPr>
              <a:t>= 100</a:t>
            </a:r>
          </a:p>
        </p:txBody>
      </p:sp>
      <p:sp>
        <p:nvSpPr>
          <p:cNvPr id="189450" name="Text Box 10"/>
          <p:cNvSpPr txBox="1">
            <a:spLocks noChangeArrowheads="1"/>
          </p:cNvSpPr>
          <p:nvPr/>
        </p:nvSpPr>
        <p:spPr bwMode="auto">
          <a:xfrm>
            <a:off x="2819400" y="5653088"/>
            <a:ext cx="1219200" cy="366712"/>
          </a:xfrm>
          <a:prstGeom prst="rect">
            <a:avLst/>
          </a:prstGeom>
          <a:noFill/>
          <a:ln w="9525">
            <a:noFill/>
            <a:miter lim="800000"/>
            <a:headEnd/>
            <a:tailEnd/>
          </a:ln>
        </p:spPr>
        <p:txBody>
          <a:bodyPr>
            <a:spAutoFit/>
          </a:bodyPr>
          <a:lstStyle/>
          <a:p>
            <a:pPr algn="l"/>
            <a:r>
              <a:rPr lang="en-US" i="1">
                <a:latin typeface="Arial" charset="0"/>
              </a:rPr>
              <a:t>Q</a:t>
            </a:r>
            <a:r>
              <a:rPr lang="en-US" baseline="-25000">
                <a:latin typeface="Arial" charset="0"/>
              </a:rPr>
              <a:t>2 </a:t>
            </a:r>
            <a:r>
              <a:rPr lang="en-US">
                <a:latin typeface="Arial" charset="0"/>
              </a:rPr>
              <a:t>= 90</a:t>
            </a:r>
          </a:p>
        </p:txBody>
      </p:sp>
      <p:sp>
        <p:nvSpPr>
          <p:cNvPr id="32779" name="Text Box 11"/>
          <p:cNvSpPr txBox="1">
            <a:spLocks noChangeArrowheads="1"/>
          </p:cNvSpPr>
          <p:nvPr/>
        </p:nvSpPr>
        <p:spPr bwMode="auto">
          <a:xfrm>
            <a:off x="5822950" y="3290888"/>
            <a:ext cx="349250" cy="366712"/>
          </a:xfrm>
          <a:prstGeom prst="rect">
            <a:avLst/>
          </a:prstGeom>
          <a:noFill/>
          <a:ln w="9525">
            <a:noFill/>
            <a:miter lim="800000"/>
            <a:headEnd/>
            <a:tailEnd/>
          </a:ln>
        </p:spPr>
        <p:txBody>
          <a:bodyPr wrap="none">
            <a:spAutoFit/>
          </a:bodyPr>
          <a:lstStyle/>
          <a:p>
            <a:pPr algn="l"/>
            <a:r>
              <a:rPr lang="en-US" i="1">
                <a:latin typeface="Arial" charset="0"/>
              </a:rPr>
              <a:t>D</a:t>
            </a:r>
          </a:p>
        </p:txBody>
      </p:sp>
      <p:sp>
        <p:nvSpPr>
          <p:cNvPr id="32780" name="Text Box 12"/>
          <p:cNvSpPr txBox="1">
            <a:spLocks noChangeArrowheads="1"/>
          </p:cNvSpPr>
          <p:nvPr/>
        </p:nvSpPr>
        <p:spPr bwMode="auto">
          <a:xfrm>
            <a:off x="5835650" y="1614488"/>
            <a:ext cx="420688" cy="366712"/>
          </a:xfrm>
          <a:prstGeom prst="rect">
            <a:avLst/>
          </a:prstGeom>
          <a:noFill/>
          <a:ln w="9525">
            <a:noFill/>
            <a:miter lim="800000"/>
            <a:headEnd/>
            <a:tailEnd/>
          </a:ln>
        </p:spPr>
        <p:txBody>
          <a:bodyPr wrap="none">
            <a:spAutoFit/>
          </a:bodyPr>
          <a:lstStyle/>
          <a:p>
            <a:pPr algn="l"/>
            <a:r>
              <a:rPr lang="en-US" i="1">
                <a:latin typeface="Arial" charset="0"/>
              </a:rPr>
              <a:t>S</a:t>
            </a:r>
            <a:r>
              <a:rPr lang="en-US" baseline="-25000">
                <a:latin typeface="Arial" charset="0"/>
              </a:rPr>
              <a:t>1</a:t>
            </a:r>
          </a:p>
        </p:txBody>
      </p:sp>
      <p:sp>
        <p:nvSpPr>
          <p:cNvPr id="189453" name="Text Box 13"/>
          <p:cNvSpPr txBox="1">
            <a:spLocks noChangeArrowheads="1"/>
          </p:cNvSpPr>
          <p:nvPr/>
        </p:nvSpPr>
        <p:spPr bwMode="auto">
          <a:xfrm>
            <a:off x="4989513" y="1462088"/>
            <a:ext cx="420687" cy="366712"/>
          </a:xfrm>
          <a:prstGeom prst="rect">
            <a:avLst/>
          </a:prstGeom>
          <a:noFill/>
          <a:ln w="9525">
            <a:noFill/>
            <a:miter lim="800000"/>
            <a:headEnd/>
            <a:tailEnd/>
          </a:ln>
        </p:spPr>
        <p:txBody>
          <a:bodyPr>
            <a:spAutoFit/>
          </a:bodyPr>
          <a:lstStyle/>
          <a:p>
            <a:pPr algn="l"/>
            <a:r>
              <a:rPr lang="en-US" i="1">
                <a:latin typeface="Arial" charset="0"/>
              </a:rPr>
              <a:t>S</a:t>
            </a:r>
            <a:r>
              <a:rPr lang="en-US" baseline="-25000">
                <a:latin typeface="Arial" charset="0"/>
              </a:rPr>
              <a:t>2</a:t>
            </a:r>
          </a:p>
        </p:txBody>
      </p:sp>
      <p:sp>
        <p:nvSpPr>
          <p:cNvPr id="189454" name="Line 14"/>
          <p:cNvSpPr>
            <a:spLocks noChangeShapeType="1"/>
          </p:cNvSpPr>
          <p:nvPr/>
        </p:nvSpPr>
        <p:spPr bwMode="auto">
          <a:xfrm flipV="1">
            <a:off x="2362200" y="1766888"/>
            <a:ext cx="2667000" cy="2667000"/>
          </a:xfrm>
          <a:prstGeom prst="line">
            <a:avLst/>
          </a:prstGeom>
          <a:noFill/>
          <a:ln w="38100">
            <a:solidFill>
              <a:srgbClr val="FF0000"/>
            </a:solidFill>
            <a:round/>
            <a:headEnd/>
            <a:tailEnd/>
          </a:ln>
        </p:spPr>
        <p:txBody>
          <a:bodyPr/>
          <a:lstStyle/>
          <a:p>
            <a:endParaRPr lang="en-US"/>
          </a:p>
        </p:txBody>
      </p:sp>
      <p:sp>
        <p:nvSpPr>
          <p:cNvPr id="32783" name="Line 15"/>
          <p:cNvSpPr>
            <a:spLocks noChangeShapeType="1"/>
          </p:cNvSpPr>
          <p:nvPr/>
        </p:nvSpPr>
        <p:spPr bwMode="auto">
          <a:xfrm>
            <a:off x="2209800" y="3505200"/>
            <a:ext cx="3657600" cy="0"/>
          </a:xfrm>
          <a:prstGeom prst="line">
            <a:avLst/>
          </a:prstGeom>
          <a:noFill/>
          <a:ln w="38100">
            <a:solidFill>
              <a:srgbClr val="0000FF"/>
            </a:solidFill>
            <a:round/>
            <a:headEnd/>
            <a:tailEnd/>
          </a:ln>
        </p:spPr>
        <p:txBody>
          <a:bodyPr/>
          <a:lstStyle/>
          <a:p>
            <a:endParaRPr lang="en-US"/>
          </a:p>
        </p:txBody>
      </p:sp>
      <p:sp>
        <p:nvSpPr>
          <p:cNvPr id="32784" name="Line 16"/>
          <p:cNvSpPr>
            <a:spLocks noChangeShapeType="1"/>
          </p:cNvSpPr>
          <p:nvPr/>
        </p:nvSpPr>
        <p:spPr bwMode="auto">
          <a:xfrm>
            <a:off x="4191000" y="3505200"/>
            <a:ext cx="0" cy="1981200"/>
          </a:xfrm>
          <a:prstGeom prst="line">
            <a:avLst/>
          </a:prstGeom>
          <a:noFill/>
          <a:ln w="12700">
            <a:solidFill>
              <a:schemeClr val="tx1"/>
            </a:solidFill>
            <a:prstDash val="dash"/>
            <a:round/>
            <a:headEnd/>
            <a:tailEnd/>
          </a:ln>
        </p:spPr>
        <p:txBody>
          <a:bodyPr/>
          <a:lstStyle/>
          <a:p>
            <a:endParaRPr lang="en-US"/>
          </a:p>
        </p:txBody>
      </p:sp>
      <p:sp>
        <p:nvSpPr>
          <p:cNvPr id="189457" name="Line 17"/>
          <p:cNvSpPr>
            <a:spLocks noChangeShapeType="1"/>
          </p:cNvSpPr>
          <p:nvPr/>
        </p:nvSpPr>
        <p:spPr bwMode="auto">
          <a:xfrm>
            <a:off x="3276600" y="3505200"/>
            <a:ext cx="0" cy="1981200"/>
          </a:xfrm>
          <a:prstGeom prst="line">
            <a:avLst/>
          </a:prstGeom>
          <a:noFill/>
          <a:ln w="12700">
            <a:solidFill>
              <a:schemeClr val="tx1"/>
            </a:solidFill>
            <a:prstDash val="dash"/>
            <a:round/>
            <a:headEnd/>
            <a:tailEnd/>
          </a:ln>
        </p:spPr>
        <p:txBody>
          <a:bodyPr/>
          <a:lstStyle/>
          <a:p>
            <a:endParaRPr lang="en-US"/>
          </a:p>
        </p:txBody>
      </p:sp>
      <p:sp>
        <p:nvSpPr>
          <p:cNvPr id="189458" name="Line 18"/>
          <p:cNvSpPr>
            <a:spLocks noChangeShapeType="1"/>
          </p:cNvSpPr>
          <p:nvPr/>
        </p:nvSpPr>
        <p:spPr bwMode="auto">
          <a:xfrm flipV="1">
            <a:off x="4724400" y="2133600"/>
            <a:ext cx="0" cy="762000"/>
          </a:xfrm>
          <a:prstGeom prst="line">
            <a:avLst/>
          </a:prstGeom>
          <a:noFill/>
          <a:ln w="38100">
            <a:solidFill>
              <a:schemeClr val="tx1"/>
            </a:solidFill>
            <a:round/>
            <a:headEnd/>
            <a:tailEnd type="triangle" w="med" len="med"/>
          </a:ln>
        </p:spPr>
        <p:txBody>
          <a:bodyPr/>
          <a:lstStyle/>
          <a:p>
            <a:endParaRPr lang="en-US"/>
          </a:p>
        </p:txBody>
      </p:sp>
      <p:sp>
        <p:nvSpPr>
          <p:cNvPr id="189459" name="Text Box 19"/>
          <p:cNvSpPr txBox="1">
            <a:spLocks noChangeArrowheads="1"/>
          </p:cNvSpPr>
          <p:nvPr/>
        </p:nvSpPr>
        <p:spPr bwMode="auto">
          <a:xfrm>
            <a:off x="4648200" y="2209800"/>
            <a:ext cx="532518" cy="307777"/>
          </a:xfrm>
          <a:prstGeom prst="rect">
            <a:avLst/>
          </a:prstGeom>
          <a:noFill/>
          <a:ln w="9525">
            <a:noFill/>
            <a:miter lim="800000"/>
            <a:headEnd/>
            <a:tailEnd/>
          </a:ln>
        </p:spPr>
        <p:txBody>
          <a:bodyPr wrap="none">
            <a:spAutoFit/>
          </a:bodyPr>
          <a:lstStyle/>
          <a:p>
            <a:pPr algn="l"/>
            <a:r>
              <a:rPr lang="en-US" sz="1400" dirty="0">
                <a:latin typeface="Arial" charset="0"/>
              </a:rPr>
              <a:t>0.50</a:t>
            </a:r>
          </a:p>
        </p:txBody>
      </p:sp>
      <p:sp>
        <p:nvSpPr>
          <p:cNvPr id="32788" name="Text Box 20"/>
          <p:cNvSpPr txBox="1">
            <a:spLocks noChangeArrowheads="1"/>
          </p:cNvSpPr>
          <p:nvPr/>
        </p:nvSpPr>
        <p:spPr bwMode="auto">
          <a:xfrm>
            <a:off x="1266825" y="1371600"/>
            <a:ext cx="942975" cy="517525"/>
          </a:xfrm>
          <a:prstGeom prst="rect">
            <a:avLst/>
          </a:prstGeom>
          <a:noFill/>
          <a:ln w="9525">
            <a:noFill/>
            <a:miter lim="800000"/>
            <a:headEnd/>
            <a:tailEnd/>
          </a:ln>
        </p:spPr>
        <p:txBody>
          <a:bodyPr wrap="none">
            <a:spAutoFit/>
          </a:bodyPr>
          <a:lstStyle/>
          <a:p>
            <a:r>
              <a:rPr lang="en-US" sz="1400">
                <a:latin typeface="Arial" charset="0"/>
              </a:rPr>
              <a:t>Price per</a:t>
            </a:r>
          </a:p>
          <a:p>
            <a:r>
              <a:rPr lang="en-US" sz="1400">
                <a:latin typeface="Arial" charset="0"/>
              </a:rPr>
              <a:t>gallon (</a:t>
            </a:r>
            <a:r>
              <a:rPr lang="en-US" sz="1400" i="1">
                <a:latin typeface="Arial" charset="0"/>
              </a:rPr>
              <a:t>P</a:t>
            </a:r>
            <a:r>
              <a:rPr lang="en-US" sz="1400">
                <a:latin typeface="Arial" charset="0"/>
              </a:rPr>
              <a:t>)</a:t>
            </a:r>
            <a:endParaRPr lang="en-US">
              <a:latin typeface="Arial" charset="0"/>
            </a:endParaRPr>
          </a:p>
        </p:txBody>
      </p:sp>
      <p:sp>
        <p:nvSpPr>
          <p:cNvPr id="32789" name="Text Box 21"/>
          <p:cNvSpPr txBox="1">
            <a:spLocks noChangeArrowheads="1"/>
          </p:cNvSpPr>
          <p:nvPr/>
        </p:nvSpPr>
        <p:spPr bwMode="auto">
          <a:xfrm>
            <a:off x="6019800" y="5562600"/>
            <a:ext cx="1624013" cy="517525"/>
          </a:xfrm>
          <a:prstGeom prst="rect">
            <a:avLst/>
          </a:prstGeom>
          <a:noFill/>
          <a:ln w="9525">
            <a:noFill/>
            <a:miter lim="800000"/>
            <a:headEnd/>
            <a:tailEnd/>
          </a:ln>
        </p:spPr>
        <p:txBody>
          <a:bodyPr wrap="none">
            <a:spAutoFit/>
          </a:bodyPr>
          <a:lstStyle/>
          <a:p>
            <a:r>
              <a:rPr lang="en-US" sz="1400">
                <a:latin typeface="Arial" charset="0"/>
              </a:rPr>
              <a:t>Quantity in billions</a:t>
            </a:r>
          </a:p>
          <a:p>
            <a:r>
              <a:rPr lang="en-US" sz="1400">
                <a:latin typeface="Arial" charset="0"/>
              </a:rPr>
              <a:t>of gallons (</a:t>
            </a:r>
            <a:r>
              <a:rPr lang="en-US" sz="1400" i="1">
                <a:latin typeface="Arial" charset="0"/>
              </a:rPr>
              <a:t>Q</a:t>
            </a:r>
            <a:r>
              <a:rPr lang="en-US" sz="1400">
                <a:latin typeface="Arial" charset="0"/>
              </a:rPr>
              <a:t>)</a:t>
            </a:r>
            <a:endParaRPr lang="en-US">
              <a:latin typeface="Arial" charset="0"/>
            </a:endParaRPr>
          </a:p>
        </p:txBody>
      </p:sp>
      <p:sp>
        <p:nvSpPr>
          <p:cNvPr id="189462" name="Line 22"/>
          <p:cNvSpPr>
            <a:spLocks noChangeShapeType="1"/>
          </p:cNvSpPr>
          <p:nvPr/>
        </p:nvSpPr>
        <p:spPr bwMode="auto">
          <a:xfrm flipH="1">
            <a:off x="2209800" y="4419600"/>
            <a:ext cx="1066800" cy="0"/>
          </a:xfrm>
          <a:prstGeom prst="line">
            <a:avLst/>
          </a:prstGeom>
          <a:noFill/>
          <a:ln w="12700">
            <a:solidFill>
              <a:schemeClr val="tx1"/>
            </a:solidFill>
            <a:prstDash val="dash"/>
            <a:round/>
            <a:headEnd/>
            <a:tailEnd/>
          </a:ln>
        </p:spPr>
        <p:txBody>
          <a:bodyPr/>
          <a:lstStyle/>
          <a:p>
            <a:endParaRPr lang="en-US"/>
          </a:p>
        </p:txBody>
      </p:sp>
      <p:sp>
        <p:nvSpPr>
          <p:cNvPr id="189463" name="Text Box 23"/>
          <p:cNvSpPr txBox="1">
            <a:spLocks noChangeArrowheads="1"/>
          </p:cNvSpPr>
          <p:nvPr/>
        </p:nvSpPr>
        <p:spPr bwMode="auto">
          <a:xfrm>
            <a:off x="1295400" y="4205288"/>
            <a:ext cx="795338" cy="366712"/>
          </a:xfrm>
          <a:prstGeom prst="rect">
            <a:avLst/>
          </a:prstGeom>
          <a:noFill/>
          <a:ln w="9525">
            <a:noFill/>
            <a:miter lim="800000"/>
            <a:headEnd/>
            <a:tailEnd/>
          </a:ln>
        </p:spPr>
        <p:txBody>
          <a:bodyPr>
            <a:spAutoFit/>
          </a:bodyPr>
          <a:lstStyle/>
          <a:p>
            <a:pPr algn="l"/>
            <a:r>
              <a:rPr lang="en-US" dirty="0">
                <a:latin typeface="Arial" charset="0"/>
              </a:rPr>
              <a:t>1.00</a:t>
            </a:r>
            <a:endParaRPr lang="en-US" baseline="-25000" dirty="0">
              <a:latin typeface="Arial" charset="0"/>
            </a:endParaRPr>
          </a:p>
        </p:txBody>
      </p:sp>
      <p:sp>
        <p:nvSpPr>
          <p:cNvPr id="189464" name="Line 24"/>
          <p:cNvSpPr>
            <a:spLocks noChangeShapeType="1"/>
          </p:cNvSpPr>
          <p:nvPr/>
        </p:nvSpPr>
        <p:spPr bwMode="auto">
          <a:xfrm flipH="1">
            <a:off x="2057400" y="4419600"/>
            <a:ext cx="152400" cy="0"/>
          </a:xfrm>
          <a:prstGeom prst="line">
            <a:avLst/>
          </a:prstGeom>
          <a:noFill/>
          <a:ln w="19050">
            <a:solidFill>
              <a:schemeClr val="tx1"/>
            </a:solidFill>
            <a:round/>
            <a:headEnd/>
            <a:tailEnd/>
          </a:ln>
        </p:spPr>
        <p:txBody>
          <a:bodyPr/>
          <a:lstStyle/>
          <a:p>
            <a:endParaRPr lang="en-US"/>
          </a:p>
        </p:txBody>
      </p:sp>
      <p:sp>
        <p:nvSpPr>
          <p:cNvPr id="189465" name="AutoShape 25"/>
          <p:cNvSpPr>
            <a:spLocks/>
          </p:cNvSpPr>
          <p:nvPr/>
        </p:nvSpPr>
        <p:spPr bwMode="auto">
          <a:xfrm>
            <a:off x="3352800" y="3505200"/>
            <a:ext cx="76200" cy="914400"/>
          </a:xfrm>
          <a:prstGeom prst="rightBrace">
            <a:avLst>
              <a:gd name="adj1" fmla="val 100000"/>
              <a:gd name="adj2" fmla="val 50000"/>
            </a:avLst>
          </a:prstGeom>
          <a:noFill/>
          <a:ln w="19050">
            <a:solidFill>
              <a:srgbClr val="009900"/>
            </a:solidFill>
            <a:round/>
            <a:headEnd/>
            <a:tailEnd/>
          </a:ln>
        </p:spPr>
        <p:txBody>
          <a:bodyPr wrap="none" anchor="ctr"/>
          <a:lstStyle/>
          <a:p>
            <a:endParaRPr lang="en-US"/>
          </a:p>
        </p:txBody>
      </p:sp>
      <p:sp>
        <p:nvSpPr>
          <p:cNvPr id="189466" name="Text Box 26"/>
          <p:cNvSpPr txBox="1">
            <a:spLocks noChangeArrowheads="1"/>
          </p:cNvSpPr>
          <p:nvPr/>
        </p:nvSpPr>
        <p:spPr bwMode="auto">
          <a:xfrm>
            <a:off x="3394075" y="3840163"/>
            <a:ext cx="1254125" cy="274637"/>
          </a:xfrm>
          <a:prstGeom prst="rect">
            <a:avLst/>
          </a:prstGeom>
          <a:noFill/>
          <a:ln w="9525">
            <a:noFill/>
            <a:miter lim="800000"/>
            <a:headEnd/>
            <a:tailEnd/>
          </a:ln>
        </p:spPr>
        <p:txBody>
          <a:bodyPr wrap="none">
            <a:spAutoFit/>
          </a:bodyPr>
          <a:lstStyle/>
          <a:p>
            <a:pPr algn="l"/>
            <a:r>
              <a:rPr lang="en-US" sz="1200">
                <a:solidFill>
                  <a:srgbClr val="009900"/>
                </a:solidFill>
                <a:latin typeface="Arial" charset="0"/>
              </a:rPr>
              <a:t>Supplier burden</a:t>
            </a:r>
          </a:p>
        </p:txBody>
      </p:sp>
      <p:grpSp>
        <p:nvGrpSpPr>
          <p:cNvPr id="2" name="Group 29"/>
          <p:cNvGrpSpPr>
            <a:grpSpLocks/>
          </p:cNvGrpSpPr>
          <p:nvPr/>
        </p:nvGrpSpPr>
        <p:grpSpPr bwMode="auto">
          <a:xfrm>
            <a:off x="533400" y="425449"/>
            <a:ext cx="8077200" cy="523873"/>
            <a:chOff x="336" y="414"/>
            <a:chExt cx="5088" cy="330"/>
          </a:xfrm>
        </p:grpSpPr>
        <p:sp>
          <p:nvSpPr>
            <p:cNvPr id="32797" name="Text Box 30"/>
            <p:cNvSpPr txBox="1">
              <a:spLocks noChangeArrowheads="1"/>
            </p:cNvSpPr>
            <p:nvPr/>
          </p:nvSpPr>
          <p:spPr bwMode="blackWhite">
            <a:xfrm>
              <a:off x="336" y="414"/>
              <a:ext cx="864" cy="330"/>
            </a:xfrm>
            <a:prstGeom prst="rect">
              <a:avLst/>
            </a:prstGeom>
            <a:solidFill>
              <a:srgbClr val="A50021"/>
            </a:solidFill>
            <a:ln w="9525">
              <a:solidFill>
                <a:srgbClr val="A50021"/>
              </a:solidFill>
              <a:miter lim="800000"/>
              <a:headEnd/>
              <a:tailEnd/>
            </a:ln>
          </p:spPr>
          <p:txBody>
            <a:bodyPr lIns="0" rIns="0" anchor="ctr">
              <a:spAutoFit/>
            </a:bodyPr>
            <a:lstStyle/>
            <a:p>
              <a:pPr>
                <a:spcBef>
                  <a:spcPct val="50000"/>
                </a:spcBef>
              </a:pPr>
              <a:r>
                <a:rPr lang="en-US" sz="2800" b="1" dirty="0">
                  <a:solidFill>
                    <a:srgbClr val="FFFFFF"/>
                  </a:solidFill>
                  <a:latin typeface="Cordia New" panose="020B0304020202020204" pitchFamily="34" charset="-34"/>
                  <a:cs typeface="Cordia New" panose="020B0304020202020204" pitchFamily="34" charset="-34"/>
                </a:rPr>
                <a:t> Example</a:t>
              </a:r>
            </a:p>
          </p:txBody>
        </p:sp>
        <p:sp>
          <p:nvSpPr>
            <p:cNvPr id="32798" name="Line 31"/>
            <p:cNvSpPr>
              <a:spLocks noChangeShapeType="1"/>
            </p:cNvSpPr>
            <p:nvPr/>
          </p:nvSpPr>
          <p:spPr bwMode="blackWhite">
            <a:xfrm>
              <a:off x="336" y="653"/>
              <a:ext cx="5088" cy="0"/>
            </a:xfrm>
            <a:prstGeom prst="line">
              <a:avLst/>
            </a:prstGeom>
            <a:noFill/>
            <a:ln w="57150">
              <a:solidFill>
                <a:srgbClr val="A50021"/>
              </a:solidFill>
              <a:round/>
              <a:headEnd/>
              <a:tailEnd/>
            </a:ln>
          </p:spPr>
          <p:txBody>
            <a:bodyPr wrap="none"/>
            <a:lstStyle/>
            <a:p>
              <a:endParaRPr lang="en-US"/>
            </a:p>
          </p:txBody>
        </p:sp>
        <p:sp>
          <p:nvSpPr>
            <p:cNvPr id="32799" name="Text Box 32"/>
            <p:cNvSpPr txBox="1">
              <a:spLocks noChangeArrowheads="1"/>
            </p:cNvSpPr>
            <p:nvPr/>
          </p:nvSpPr>
          <p:spPr bwMode="blackWhite">
            <a:xfrm>
              <a:off x="1200" y="435"/>
              <a:ext cx="4176" cy="192"/>
            </a:xfrm>
            <a:prstGeom prst="rect">
              <a:avLst/>
            </a:prstGeom>
            <a:noFill/>
            <a:ln w="9525">
              <a:noFill/>
              <a:miter lim="800000"/>
              <a:headEnd/>
              <a:tailEnd/>
            </a:ln>
          </p:spPr>
          <p:txBody>
            <a:bodyPr anchor="b">
              <a:spAutoFit/>
            </a:bodyPr>
            <a:lstStyle/>
            <a:p>
              <a:pPr algn="l">
                <a:spcBef>
                  <a:spcPct val="50000"/>
                </a:spcBef>
              </a:pPr>
              <a:endParaRPr lang="en-US" sz="1400" b="1">
                <a:solidFill>
                  <a:schemeClr val="hlink"/>
                </a:solidFill>
                <a:latin typeface="Verdana" pitchFamily="34" charset="0"/>
              </a:endParaRPr>
            </a:p>
          </p:txBody>
        </p:sp>
      </p:grpSp>
      <p:sp>
        <p:nvSpPr>
          <p:cNvPr id="189473" name="AutoShape 33"/>
          <p:cNvSpPr>
            <a:spLocks noChangeArrowheads="1"/>
          </p:cNvSpPr>
          <p:nvPr/>
        </p:nvSpPr>
        <p:spPr bwMode="auto">
          <a:xfrm>
            <a:off x="4800600" y="2743200"/>
            <a:ext cx="3581400" cy="685800"/>
          </a:xfrm>
          <a:prstGeom prst="wedgeRectCallout">
            <a:avLst>
              <a:gd name="adj1" fmla="val -63074"/>
              <a:gd name="adj2" fmla="val 58565"/>
            </a:avLst>
          </a:prstGeom>
          <a:solidFill>
            <a:srgbClr val="FFFF99"/>
          </a:solidFill>
          <a:ln w="9525">
            <a:solidFill>
              <a:schemeClr val="tx1"/>
            </a:solidFill>
            <a:miter lim="800000"/>
            <a:headEnd/>
            <a:tailEnd/>
          </a:ln>
        </p:spPr>
        <p:txBody>
          <a:bodyPr/>
          <a:lstStyle/>
          <a:p>
            <a:pPr eaLnBrk="0" hangingPunct="0"/>
            <a:r>
              <a:rPr lang="en-US">
                <a:latin typeface="Arial" charset="0"/>
                <a:cs typeface="Arial" charset="0"/>
              </a:rPr>
              <a:t>With perfectly elastic demand, producers bear the full burden.</a:t>
            </a:r>
          </a:p>
        </p:txBody>
      </p:sp>
      <p:sp>
        <p:nvSpPr>
          <p:cNvPr id="32" name="Slide Number Placeholder 31"/>
          <p:cNvSpPr>
            <a:spLocks noGrp="1"/>
          </p:cNvSpPr>
          <p:nvPr>
            <p:ph type="sldNum" sz="quarter" idx="12"/>
          </p:nvPr>
        </p:nvSpPr>
        <p:spPr/>
        <p:txBody>
          <a:bodyPr/>
          <a:lstStyle/>
          <a:p>
            <a:pPr>
              <a:defRPr/>
            </a:pPr>
            <a:fld id="{7730D683-B094-4DFB-86BE-F96C78D07B32}" type="slidenum">
              <a:rPr lang="en-US" smtClean="0"/>
              <a:pPr>
                <a:defRPr/>
              </a:pPr>
              <a:t>24</a:t>
            </a:fld>
            <a:endParaRPr lang="en-US"/>
          </a:p>
        </p:txBody>
      </p:sp>
      <p:sp>
        <p:nvSpPr>
          <p:cNvPr id="33" name="Footer Placeholder 32"/>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89473"/>
                                        </p:tgtEl>
                                        <p:attrNameLst>
                                          <p:attrName>style.visibility</p:attrName>
                                        </p:attrNameLst>
                                      </p:cBhvr>
                                      <p:to>
                                        <p:strVal val="visible"/>
                                      </p:to>
                                    </p:set>
                                    <p:anim calcmode="lin" valueType="num">
                                      <p:cBhvr additive="base">
                                        <p:cTn id="7" dur="500" fill="hold"/>
                                        <p:tgtEl>
                                          <p:spTgt spid="189473"/>
                                        </p:tgtEl>
                                        <p:attrNameLst>
                                          <p:attrName>ppt_x</p:attrName>
                                        </p:attrNameLst>
                                      </p:cBhvr>
                                      <p:tavLst>
                                        <p:tav tm="0">
                                          <p:val>
                                            <p:strVal val="1+#ppt_w/2"/>
                                          </p:val>
                                        </p:tav>
                                        <p:tav tm="100000">
                                          <p:val>
                                            <p:strVal val="#ppt_x"/>
                                          </p:val>
                                        </p:tav>
                                      </p:tavLst>
                                    </p:anim>
                                    <p:anim calcmode="lin" valueType="num">
                                      <p:cBhvr additive="base">
                                        <p:cTn id="8" dur="500" fill="hold"/>
                                        <p:tgtEl>
                                          <p:spTgt spid="18947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189458"/>
                                        </p:tgtEl>
                                        <p:attrNameLst>
                                          <p:attrName>style.visibility</p:attrName>
                                        </p:attrNameLst>
                                      </p:cBhvr>
                                      <p:to>
                                        <p:strVal val="visible"/>
                                      </p:to>
                                    </p:set>
                                    <p:animEffect transition="in" filter="dissolve">
                                      <p:cBhvr>
                                        <p:cTn id="13" dur="500"/>
                                        <p:tgtEl>
                                          <p:spTgt spid="189458"/>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89459"/>
                                        </p:tgtEl>
                                        <p:attrNameLst>
                                          <p:attrName>style.visibility</p:attrName>
                                        </p:attrNameLst>
                                      </p:cBhvr>
                                      <p:to>
                                        <p:strVal val="visible"/>
                                      </p:to>
                                    </p:set>
                                    <p:animEffect transition="in" filter="dissolve">
                                      <p:cBhvr>
                                        <p:cTn id="16" dur="500"/>
                                        <p:tgtEl>
                                          <p:spTgt spid="189459"/>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189454"/>
                                        </p:tgtEl>
                                        <p:attrNameLst>
                                          <p:attrName>style.visibility</p:attrName>
                                        </p:attrNameLst>
                                      </p:cBhvr>
                                      <p:to>
                                        <p:strVal val="visible"/>
                                      </p:to>
                                    </p:set>
                                    <p:animEffect transition="in" filter="dissolve">
                                      <p:cBhvr>
                                        <p:cTn id="21" dur="500"/>
                                        <p:tgtEl>
                                          <p:spTgt spid="189454"/>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189453"/>
                                        </p:tgtEl>
                                        <p:attrNameLst>
                                          <p:attrName>style.visibility</p:attrName>
                                        </p:attrNameLst>
                                      </p:cBhvr>
                                      <p:to>
                                        <p:strVal val="visible"/>
                                      </p:to>
                                    </p:set>
                                    <p:animEffect transition="in" filter="dissolve">
                                      <p:cBhvr>
                                        <p:cTn id="24" dur="500"/>
                                        <p:tgtEl>
                                          <p:spTgt spid="189453"/>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189457"/>
                                        </p:tgtEl>
                                        <p:attrNameLst>
                                          <p:attrName>style.visibility</p:attrName>
                                        </p:attrNameLst>
                                      </p:cBhvr>
                                      <p:to>
                                        <p:strVal val="visible"/>
                                      </p:to>
                                    </p:set>
                                    <p:animEffect transition="in" filter="dissolve">
                                      <p:cBhvr>
                                        <p:cTn id="29" dur="500"/>
                                        <p:tgtEl>
                                          <p:spTgt spid="189457"/>
                                        </p:tgtEl>
                                      </p:cBhvr>
                                    </p:animEffect>
                                  </p:childTnLst>
                                </p:cTn>
                              </p:par>
                              <p:par>
                                <p:cTn id="30" presetID="9" presetClass="entr" presetSubtype="0" fill="hold" grpId="0" nodeType="withEffect">
                                  <p:stCondLst>
                                    <p:cond delay="0"/>
                                  </p:stCondLst>
                                  <p:childTnLst>
                                    <p:set>
                                      <p:cBhvr>
                                        <p:cTn id="31" dur="1" fill="hold">
                                          <p:stCondLst>
                                            <p:cond delay="0"/>
                                          </p:stCondLst>
                                        </p:cTn>
                                        <p:tgtEl>
                                          <p:spTgt spid="189448"/>
                                        </p:tgtEl>
                                        <p:attrNameLst>
                                          <p:attrName>style.visibility</p:attrName>
                                        </p:attrNameLst>
                                      </p:cBhvr>
                                      <p:to>
                                        <p:strVal val="visible"/>
                                      </p:to>
                                    </p:set>
                                    <p:animEffect transition="in" filter="dissolve">
                                      <p:cBhvr>
                                        <p:cTn id="32" dur="500"/>
                                        <p:tgtEl>
                                          <p:spTgt spid="189448"/>
                                        </p:tgtEl>
                                      </p:cBhvr>
                                    </p:animEffect>
                                  </p:childTnLst>
                                </p:cTn>
                              </p:par>
                              <p:par>
                                <p:cTn id="33" presetID="9" presetClass="entr" presetSubtype="0" fill="hold" grpId="0" nodeType="withEffect">
                                  <p:stCondLst>
                                    <p:cond delay="0"/>
                                  </p:stCondLst>
                                  <p:childTnLst>
                                    <p:set>
                                      <p:cBhvr>
                                        <p:cTn id="34" dur="1" fill="hold">
                                          <p:stCondLst>
                                            <p:cond delay="0"/>
                                          </p:stCondLst>
                                        </p:cTn>
                                        <p:tgtEl>
                                          <p:spTgt spid="189450"/>
                                        </p:tgtEl>
                                        <p:attrNameLst>
                                          <p:attrName>style.visibility</p:attrName>
                                        </p:attrNameLst>
                                      </p:cBhvr>
                                      <p:to>
                                        <p:strVal val="visible"/>
                                      </p:to>
                                    </p:set>
                                    <p:animEffect transition="in" filter="dissolve">
                                      <p:cBhvr>
                                        <p:cTn id="35" dur="500"/>
                                        <p:tgtEl>
                                          <p:spTgt spid="189450"/>
                                        </p:tgtEl>
                                      </p:cBhvr>
                                    </p:animEffect>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grpId="0" nodeType="clickEffect">
                                  <p:stCondLst>
                                    <p:cond delay="0"/>
                                  </p:stCondLst>
                                  <p:childTnLst>
                                    <p:set>
                                      <p:cBhvr>
                                        <p:cTn id="39" dur="1" fill="hold">
                                          <p:stCondLst>
                                            <p:cond delay="0"/>
                                          </p:stCondLst>
                                        </p:cTn>
                                        <p:tgtEl>
                                          <p:spTgt spid="189463"/>
                                        </p:tgtEl>
                                        <p:attrNameLst>
                                          <p:attrName>style.visibility</p:attrName>
                                        </p:attrNameLst>
                                      </p:cBhvr>
                                      <p:to>
                                        <p:strVal val="visible"/>
                                      </p:to>
                                    </p:set>
                                    <p:animEffect transition="in" filter="dissolve">
                                      <p:cBhvr>
                                        <p:cTn id="40" dur="500"/>
                                        <p:tgtEl>
                                          <p:spTgt spid="189463"/>
                                        </p:tgtEl>
                                      </p:cBhvr>
                                    </p:animEffect>
                                  </p:childTnLst>
                                </p:cTn>
                              </p:par>
                              <p:par>
                                <p:cTn id="41" presetID="9" presetClass="entr" presetSubtype="0" fill="hold" grpId="0" nodeType="withEffect">
                                  <p:stCondLst>
                                    <p:cond delay="0"/>
                                  </p:stCondLst>
                                  <p:childTnLst>
                                    <p:set>
                                      <p:cBhvr>
                                        <p:cTn id="42" dur="1" fill="hold">
                                          <p:stCondLst>
                                            <p:cond delay="0"/>
                                          </p:stCondLst>
                                        </p:cTn>
                                        <p:tgtEl>
                                          <p:spTgt spid="189464"/>
                                        </p:tgtEl>
                                        <p:attrNameLst>
                                          <p:attrName>style.visibility</p:attrName>
                                        </p:attrNameLst>
                                      </p:cBhvr>
                                      <p:to>
                                        <p:strVal val="visible"/>
                                      </p:to>
                                    </p:set>
                                    <p:animEffect transition="in" filter="dissolve">
                                      <p:cBhvr>
                                        <p:cTn id="43" dur="500"/>
                                        <p:tgtEl>
                                          <p:spTgt spid="189464"/>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189462"/>
                                        </p:tgtEl>
                                        <p:attrNameLst>
                                          <p:attrName>style.visibility</p:attrName>
                                        </p:attrNameLst>
                                      </p:cBhvr>
                                      <p:to>
                                        <p:strVal val="visible"/>
                                      </p:to>
                                    </p:set>
                                    <p:animEffect transition="in" filter="dissolve">
                                      <p:cBhvr>
                                        <p:cTn id="46" dur="500"/>
                                        <p:tgtEl>
                                          <p:spTgt spid="189462"/>
                                        </p:tgtEl>
                                      </p:cBhvr>
                                    </p:animEffect>
                                  </p:childTnLst>
                                </p:cTn>
                              </p:par>
                              <p:par>
                                <p:cTn id="47" presetID="9" presetClass="entr" presetSubtype="0" fill="hold" grpId="0" nodeType="withEffect">
                                  <p:stCondLst>
                                    <p:cond delay="0"/>
                                  </p:stCondLst>
                                  <p:childTnLst>
                                    <p:set>
                                      <p:cBhvr>
                                        <p:cTn id="48" dur="1" fill="hold">
                                          <p:stCondLst>
                                            <p:cond delay="0"/>
                                          </p:stCondLst>
                                        </p:cTn>
                                        <p:tgtEl>
                                          <p:spTgt spid="189466"/>
                                        </p:tgtEl>
                                        <p:attrNameLst>
                                          <p:attrName>style.visibility</p:attrName>
                                        </p:attrNameLst>
                                      </p:cBhvr>
                                      <p:to>
                                        <p:strVal val="visible"/>
                                      </p:to>
                                    </p:set>
                                    <p:animEffect transition="in" filter="dissolve">
                                      <p:cBhvr>
                                        <p:cTn id="49" dur="500"/>
                                        <p:tgtEl>
                                          <p:spTgt spid="189466"/>
                                        </p:tgtEl>
                                      </p:cBhvr>
                                    </p:animEffect>
                                  </p:childTnLst>
                                </p:cTn>
                              </p:par>
                              <p:par>
                                <p:cTn id="50" presetID="9" presetClass="entr" presetSubtype="0" fill="hold" grpId="0" nodeType="withEffect">
                                  <p:stCondLst>
                                    <p:cond delay="0"/>
                                  </p:stCondLst>
                                  <p:childTnLst>
                                    <p:set>
                                      <p:cBhvr>
                                        <p:cTn id="51" dur="1" fill="hold">
                                          <p:stCondLst>
                                            <p:cond delay="0"/>
                                          </p:stCondLst>
                                        </p:cTn>
                                        <p:tgtEl>
                                          <p:spTgt spid="189465"/>
                                        </p:tgtEl>
                                        <p:attrNameLst>
                                          <p:attrName>style.visibility</p:attrName>
                                        </p:attrNameLst>
                                      </p:cBhvr>
                                      <p:to>
                                        <p:strVal val="visible"/>
                                      </p:to>
                                    </p:set>
                                    <p:animEffect transition="in" filter="dissolve">
                                      <p:cBhvr>
                                        <p:cTn id="52" dur="500"/>
                                        <p:tgtEl>
                                          <p:spTgt spid="189465"/>
                                        </p:tgtEl>
                                      </p:cBhvr>
                                    </p:animEffect>
                                  </p:childTnLst>
                                </p:cTn>
                              </p:par>
                            </p:childTnLst>
                          </p:cTn>
                        </p:par>
                        <p:par>
                          <p:cTn id="53" fill="hold">
                            <p:stCondLst>
                              <p:cond delay="500"/>
                            </p:stCondLst>
                            <p:childTnLst>
                              <p:par>
                                <p:cTn id="54" presetID="0" presetClass="path" presetSubtype="0" accel="50000" decel="50000" fill="hold" grpId="2" nodeType="afterEffect">
                                  <p:stCondLst>
                                    <p:cond delay="0"/>
                                  </p:stCondLst>
                                  <p:childTnLst>
                                    <p:animMotion origin="layout" path="M 0.0 0.0 L -0.1059 0.00023 " pathEditMode="relative" ptsTypes="AA">
                                      <p:cBhvr>
                                        <p:cTn id="55" dur="2000" fill="hold"/>
                                        <p:tgtEl>
                                          <p:spTgt spid="189473"/>
                                        </p:tgtEl>
                                        <p:attrNameLst>
                                          <p:attrName>ppt_x</p:attrName>
                                          <p:attrName>ppt_y</p:attrName>
                                        </p:attrNameLst>
                                      </p:cBhvr>
                                    </p:animMotion>
                                  </p:childTnLst>
                                </p:cTn>
                              </p:par>
                            </p:childTnLst>
                          </p:cTn>
                        </p:par>
                      </p:childTnLst>
                    </p:cTn>
                  </p:par>
                  <p:par>
                    <p:cTn id="56" fill="hold">
                      <p:stCondLst>
                        <p:cond delay="indefinite"/>
                      </p:stCondLst>
                      <p:childTnLst>
                        <p:par>
                          <p:cTn id="57" fill="hold">
                            <p:stCondLst>
                              <p:cond delay="0"/>
                            </p:stCondLst>
                            <p:childTnLst>
                              <p:par>
                                <p:cTn id="58" presetID="2" presetClass="exit" presetSubtype="4" fill="hold" grpId="1" nodeType="clickEffect">
                                  <p:stCondLst>
                                    <p:cond delay="0"/>
                                  </p:stCondLst>
                                  <p:childTnLst>
                                    <p:anim calcmode="lin" valueType="num">
                                      <p:cBhvr additive="base">
                                        <p:cTn id="59" dur="500"/>
                                        <p:tgtEl>
                                          <p:spTgt spid="189473"/>
                                        </p:tgtEl>
                                        <p:attrNameLst>
                                          <p:attrName>ppt_x</p:attrName>
                                        </p:attrNameLst>
                                      </p:cBhvr>
                                      <p:tavLst>
                                        <p:tav tm="0">
                                          <p:val>
                                            <p:strVal val="ppt_x"/>
                                          </p:val>
                                        </p:tav>
                                        <p:tav tm="100000">
                                          <p:val>
                                            <p:strVal val="ppt_x"/>
                                          </p:val>
                                        </p:tav>
                                      </p:tavLst>
                                    </p:anim>
                                    <p:anim calcmode="lin" valueType="num">
                                      <p:cBhvr additive="base">
                                        <p:cTn id="60" dur="500"/>
                                        <p:tgtEl>
                                          <p:spTgt spid="189473"/>
                                        </p:tgtEl>
                                        <p:attrNameLst>
                                          <p:attrName>ppt_y</p:attrName>
                                        </p:attrNameLst>
                                      </p:cBhvr>
                                      <p:tavLst>
                                        <p:tav tm="0">
                                          <p:val>
                                            <p:strVal val="ppt_y"/>
                                          </p:val>
                                        </p:tav>
                                        <p:tav tm="100000">
                                          <p:val>
                                            <p:strVal val="1+ppt_h/2"/>
                                          </p:val>
                                        </p:tav>
                                      </p:tavLst>
                                    </p:anim>
                                    <p:set>
                                      <p:cBhvr>
                                        <p:cTn id="61" dur="1" fill="hold">
                                          <p:stCondLst>
                                            <p:cond delay="499"/>
                                          </p:stCondLst>
                                        </p:cTn>
                                        <p:tgtEl>
                                          <p:spTgt spid="18947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8" grpId="0" animBg="1"/>
      <p:bldP spid="189450" grpId="0"/>
      <p:bldP spid="189453" grpId="0"/>
      <p:bldP spid="189454" grpId="0" animBg="1"/>
      <p:bldP spid="189457" grpId="0" animBg="1"/>
      <p:bldP spid="189458" grpId="0" animBg="1"/>
      <p:bldP spid="189459" grpId="0"/>
      <p:bldP spid="189462" grpId="0" animBg="1"/>
      <p:bldP spid="189463" grpId="0"/>
      <p:bldP spid="189464" grpId="0" animBg="1"/>
      <p:bldP spid="189465" grpId="0" animBg="1"/>
      <p:bldP spid="189466" grpId="0"/>
      <p:bldP spid="189473" grpId="0" animBg="1"/>
      <p:bldP spid="189473" grpId="1" animBg="1"/>
      <p:bldP spid="189473" grpId="2"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3" name="Rectangle 3"/>
          <p:cNvSpPr>
            <a:spLocks noGrp="1" noChangeArrowheads="1"/>
          </p:cNvSpPr>
          <p:nvPr>
            <p:ph idx="1"/>
          </p:nvPr>
        </p:nvSpPr>
        <p:spPr/>
        <p:txBody>
          <a:bodyPr/>
          <a:lstStyle/>
          <a:p>
            <a:r>
              <a:rPr lang="en-US" dirty="0">
                <a:latin typeface="Cordia New" panose="020B0304020202020204" pitchFamily="34" charset="-34"/>
                <a:cs typeface="Cordia New" panose="020B0304020202020204" pitchFamily="34" charset="-34"/>
              </a:rPr>
              <a:t>The original market price equilibrium is at 1.50</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baht.</a:t>
            </a:r>
          </a:p>
          <a:p>
            <a:r>
              <a:rPr lang="en-US" dirty="0">
                <a:latin typeface="Cordia New" panose="020B0304020202020204" pitchFamily="34" charset="-34"/>
                <a:cs typeface="Cordia New" panose="020B0304020202020204" pitchFamily="34" charset="-34"/>
              </a:rPr>
              <a:t>Consumer tax burden = (post</a:t>
            </a:r>
            <a:r>
              <a:rPr lang="th-TH" dirty="0">
                <a:latin typeface="Cordia New" panose="020B0304020202020204" pitchFamily="34" charset="-34"/>
                <a:cs typeface="Cordia New" panose="020B0304020202020204" pitchFamily="34" charset="-34"/>
              </a:rPr>
              <a:t>-</a:t>
            </a:r>
            <a:r>
              <a:rPr lang="en-US" dirty="0">
                <a:latin typeface="Cordia New" panose="020B0304020202020204" pitchFamily="34" charset="-34"/>
                <a:cs typeface="Cordia New" panose="020B0304020202020204" pitchFamily="34" charset="-34"/>
              </a:rPr>
              <a:t>tax price – pre</a:t>
            </a:r>
            <a:r>
              <a:rPr lang="th-TH" dirty="0">
                <a:latin typeface="Cordia New" panose="020B0304020202020204" pitchFamily="34" charset="-34"/>
                <a:cs typeface="Cordia New" panose="020B0304020202020204" pitchFamily="34" charset="-34"/>
              </a:rPr>
              <a:t>-</a:t>
            </a:r>
            <a:r>
              <a:rPr lang="en-US" dirty="0">
                <a:latin typeface="Cordia New" panose="020B0304020202020204" pitchFamily="34" charset="-34"/>
                <a:cs typeface="Cordia New" panose="020B0304020202020204" pitchFamily="34" charset="-34"/>
              </a:rPr>
              <a:t>tax price) + tax payments of consumers</a:t>
            </a:r>
          </a:p>
          <a:p>
            <a:pPr lvl="1"/>
            <a:r>
              <a:rPr lang="en-US" dirty="0">
                <a:latin typeface="Cordia New" panose="020B0304020202020204" pitchFamily="34" charset="-34"/>
                <a:cs typeface="Cordia New" panose="020B0304020202020204" pitchFamily="34" charset="-34"/>
              </a:rPr>
              <a:t>Consumer tax burden = (1.50 - 1.50) + 0 = 0</a:t>
            </a:r>
          </a:p>
          <a:p>
            <a:r>
              <a:rPr lang="en-US" dirty="0">
                <a:latin typeface="Cordia New" panose="020B0304020202020204" pitchFamily="34" charset="-34"/>
                <a:cs typeface="Cordia New" panose="020B0304020202020204" pitchFamily="34" charset="-34"/>
              </a:rPr>
              <a:t>Producer tax burden = (pre</a:t>
            </a:r>
            <a:r>
              <a:rPr lang="th-TH" dirty="0">
                <a:latin typeface="Cordia New" panose="020B0304020202020204" pitchFamily="34" charset="-34"/>
                <a:cs typeface="Cordia New" panose="020B0304020202020204" pitchFamily="34" charset="-34"/>
              </a:rPr>
              <a:t>-</a:t>
            </a:r>
            <a:r>
              <a:rPr lang="en-US" dirty="0">
                <a:latin typeface="Cordia New" panose="020B0304020202020204" pitchFamily="34" charset="-34"/>
                <a:cs typeface="Cordia New" panose="020B0304020202020204" pitchFamily="34" charset="-34"/>
              </a:rPr>
              <a:t>tax price – post</a:t>
            </a:r>
            <a:r>
              <a:rPr lang="th-TH" dirty="0">
                <a:latin typeface="Cordia New" panose="020B0304020202020204" pitchFamily="34" charset="-34"/>
                <a:cs typeface="Cordia New" panose="020B0304020202020204" pitchFamily="34" charset="-34"/>
              </a:rPr>
              <a:t>-</a:t>
            </a:r>
            <a:r>
              <a:rPr lang="en-US" dirty="0">
                <a:latin typeface="Cordia New" panose="020B0304020202020204" pitchFamily="34" charset="-34"/>
                <a:cs typeface="Cordia New" panose="020B0304020202020204" pitchFamily="34" charset="-34"/>
              </a:rPr>
              <a:t>tax price) + tax payments of producers</a:t>
            </a:r>
          </a:p>
          <a:p>
            <a:pPr lvl="1"/>
            <a:r>
              <a:rPr lang="en-US" dirty="0">
                <a:latin typeface="Cordia New" panose="020B0304020202020204" pitchFamily="34" charset="-34"/>
                <a:cs typeface="Cordia New" panose="020B0304020202020204" pitchFamily="34" charset="-34"/>
              </a:rPr>
              <a:t>Producer tax burden = (1.50 - 1.50) + 0.50 = 0.50</a:t>
            </a:r>
          </a:p>
        </p:txBody>
      </p:sp>
      <p:sp>
        <p:nvSpPr>
          <p:cNvPr id="6" name="Slide Number Placeholder 5"/>
          <p:cNvSpPr>
            <a:spLocks noGrp="1"/>
          </p:cNvSpPr>
          <p:nvPr>
            <p:ph type="sldNum" sz="quarter" idx="12"/>
          </p:nvPr>
        </p:nvSpPr>
        <p:spPr/>
        <p:txBody>
          <a:bodyPr/>
          <a:lstStyle/>
          <a:p>
            <a:pPr>
              <a:defRPr/>
            </a:pPr>
            <a:fld id="{327CEFCC-6661-4195-B993-DCD97624E9D7}" type="slidenum">
              <a:rPr lang="en-US" smtClean="0"/>
              <a:pPr>
                <a:defRPr/>
              </a:pPr>
              <a:t>25</a:t>
            </a:fld>
            <a:endParaRPr lang="en-US"/>
          </a:p>
        </p:txBody>
      </p:sp>
      <p:sp>
        <p:nvSpPr>
          <p:cNvPr id="7" name="Footer Placeholder 6"/>
          <p:cNvSpPr>
            <a:spLocks noGrp="1"/>
          </p:cNvSpPr>
          <p:nvPr>
            <p:ph type="ftr" sz="quarter" idx="11"/>
          </p:nvPr>
        </p:nvSpPr>
        <p:spPr/>
        <p:txBody>
          <a:bodyPr/>
          <a:lstStyle/>
          <a:p>
            <a:r>
              <a:rPr lang="en-US"/>
              <a:t>EE442 2/16 Economics of Public Revenue                                       Assist.Prof.Dr.Duangmanee Laovakul</a:t>
            </a:r>
          </a:p>
        </p:txBody>
      </p:sp>
      <p:sp>
        <p:nvSpPr>
          <p:cNvPr id="8" name="Rectangle 2"/>
          <p:cNvSpPr>
            <a:spLocks noGrp="1" noChangeArrowheads="1"/>
          </p:cNvSpPr>
          <p:nvPr>
            <p:ph type="title"/>
          </p:nvPr>
        </p:nvSpPr>
        <p:spPr>
          <a:xfrm>
            <a:off x="990600" y="274638"/>
            <a:ext cx="7943850" cy="1143000"/>
          </a:xfrm>
        </p:spPr>
        <p:txBody>
          <a:bodyPr/>
          <a:lstStyle/>
          <a:p>
            <a:pPr algn="ctr" fontAlgn="auto">
              <a:spcAft>
                <a:spcPts val="0"/>
              </a:spcAft>
              <a:defRPr/>
            </a:pPr>
            <a:r>
              <a:rPr lang="en-US" sz="3400" dirty="0">
                <a:solidFill>
                  <a:schemeClr val="tx2">
                    <a:satMod val="130000"/>
                  </a:schemeClr>
                </a:solidFill>
                <a:latin typeface="Cordia New" panose="020B0304020202020204" pitchFamily="34" charset="-34"/>
                <a:cs typeface="Cordia New" panose="020B0304020202020204" pitchFamily="34" charset="-34"/>
              </a:rPr>
              <a:t>The elasticity of demand and supply and tax incidence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12323">
                                            <p:txEl>
                                              <p:pRg st="0" end="0"/>
                                            </p:txEl>
                                          </p:spTgt>
                                        </p:tgtEl>
                                        <p:attrNameLst>
                                          <p:attrName>style.visibility</p:attrName>
                                        </p:attrNameLst>
                                      </p:cBhvr>
                                      <p:to>
                                        <p:strVal val="visible"/>
                                      </p:to>
                                    </p:set>
                                    <p:anim calcmode="lin" valueType="num">
                                      <p:cBhvr additive="base">
                                        <p:cTn id="7" dur="500" fill="hold"/>
                                        <p:tgtEl>
                                          <p:spTgt spid="31232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1232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12323">
                                            <p:txEl>
                                              <p:pRg st="1" end="1"/>
                                            </p:txEl>
                                          </p:spTgt>
                                        </p:tgtEl>
                                        <p:attrNameLst>
                                          <p:attrName>style.visibility</p:attrName>
                                        </p:attrNameLst>
                                      </p:cBhvr>
                                      <p:to>
                                        <p:strVal val="visible"/>
                                      </p:to>
                                    </p:set>
                                    <p:anim calcmode="lin" valueType="num">
                                      <p:cBhvr additive="base">
                                        <p:cTn id="13" dur="500" fill="hold"/>
                                        <p:tgtEl>
                                          <p:spTgt spid="31232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1232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12323">
                                            <p:txEl>
                                              <p:pRg st="2" end="2"/>
                                            </p:txEl>
                                          </p:spTgt>
                                        </p:tgtEl>
                                        <p:attrNameLst>
                                          <p:attrName>style.visibility</p:attrName>
                                        </p:attrNameLst>
                                      </p:cBhvr>
                                      <p:to>
                                        <p:strVal val="visible"/>
                                      </p:to>
                                    </p:set>
                                    <p:anim calcmode="lin" valueType="num">
                                      <p:cBhvr additive="base">
                                        <p:cTn id="19" dur="500" fill="hold"/>
                                        <p:tgtEl>
                                          <p:spTgt spid="31232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1232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312323">
                                            <p:txEl>
                                              <p:pRg st="3" end="3"/>
                                            </p:txEl>
                                          </p:spTgt>
                                        </p:tgtEl>
                                        <p:attrNameLst>
                                          <p:attrName>style.visibility</p:attrName>
                                        </p:attrNameLst>
                                      </p:cBhvr>
                                      <p:to>
                                        <p:strVal val="visible"/>
                                      </p:to>
                                    </p:set>
                                    <p:anim calcmode="lin" valueType="num">
                                      <p:cBhvr additive="base">
                                        <p:cTn id="25" dur="500" fill="hold"/>
                                        <p:tgtEl>
                                          <p:spTgt spid="312323">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1232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312323">
                                            <p:txEl>
                                              <p:pRg st="4" end="4"/>
                                            </p:txEl>
                                          </p:spTgt>
                                        </p:tgtEl>
                                        <p:attrNameLst>
                                          <p:attrName>style.visibility</p:attrName>
                                        </p:attrNameLst>
                                      </p:cBhvr>
                                      <p:to>
                                        <p:strVal val="visible"/>
                                      </p:to>
                                    </p:set>
                                    <p:anim calcmode="lin" valueType="num">
                                      <p:cBhvr additive="base">
                                        <p:cTn id="31" dur="500" fill="hold"/>
                                        <p:tgtEl>
                                          <p:spTgt spid="312323">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1232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7" name="Rectangle 3"/>
          <p:cNvSpPr>
            <a:spLocks noGrp="1" noChangeArrowheads="1"/>
          </p:cNvSpPr>
          <p:nvPr>
            <p:ph idx="1"/>
          </p:nvPr>
        </p:nvSpPr>
        <p:spPr/>
        <p:txBody>
          <a:bodyPr>
            <a:normAutofit/>
          </a:bodyPr>
          <a:lstStyle/>
          <a:p>
            <a:r>
              <a:rPr lang="en-US" dirty="0">
                <a:latin typeface="Cordia New" panose="020B0304020202020204" pitchFamily="34" charset="-34"/>
                <a:cs typeface="Cordia New" panose="020B0304020202020204" pitchFamily="34" charset="-34"/>
              </a:rPr>
              <a:t>In this case, the producers have to bear the whole amount of tax burden because the consumers will be able to avoid tax by not buying any taxed goods.</a:t>
            </a:r>
          </a:p>
          <a:p>
            <a:r>
              <a:rPr lang="en-US" dirty="0">
                <a:latin typeface="Cordia New" panose="020B0304020202020204" pitchFamily="34" charset="-34"/>
                <a:cs typeface="Cordia New" panose="020B0304020202020204" pitchFamily="34" charset="-34"/>
              </a:rPr>
              <a:t>Summary:</a:t>
            </a:r>
          </a:p>
          <a:p>
            <a:pPr lvl="1"/>
            <a:r>
              <a:rPr lang="en-US" sz="3200" dirty="0">
                <a:latin typeface="Cordia New" panose="020B0304020202020204" pitchFamily="34" charset="-34"/>
                <a:cs typeface="Cordia New" panose="020B0304020202020204" pitchFamily="34" charset="-34"/>
              </a:rPr>
              <a:t>The group with more inelasticity of supply/demand will bear more tax burden.</a:t>
            </a:r>
            <a:r>
              <a:rPr lang="th-TH" sz="3200" dirty="0">
                <a:latin typeface="Cordia New" panose="020B0304020202020204" pitchFamily="34" charset="-34"/>
                <a:cs typeface="Cordia New" panose="020B0304020202020204" pitchFamily="34" charset="-34"/>
              </a:rPr>
              <a:t> </a:t>
            </a:r>
          </a:p>
          <a:p>
            <a:pPr lvl="1"/>
            <a:r>
              <a:rPr lang="en-US" sz="3200" dirty="0">
                <a:latin typeface="Cordia New" panose="020B0304020202020204" pitchFamily="34" charset="-34"/>
                <a:cs typeface="Cordia New" panose="020B0304020202020204" pitchFamily="34" charset="-34"/>
              </a:rPr>
              <a:t>The group with more elasticity of supply/demand will be able to avoid tax.</a:t>
            </a:r>
          </a:p>
        </p:txBody>
      </p:sp>
      <p:sp>
        <p:nvSpPr>
          <p:cNvPr id="4" name="Slide Number Placeholder 3"/>
          <p:cNvSpPr>
            <a:spLocks noGrp="1"/>
          </p:cNvSpPr>
          <p:nvPr>
            <p:ph type="sldNum" sz="quarter" idx="12"/>
          </p:nvPr>
        </p:nvSpPr>
        <p:spPr/>
        <p:txBody>
          <a:bodyPr/>
          <a:lstStyle/>
          <a:p>
            <a:pPr>
              <a:defRPr/>
            </a:pPr>
            <a:fld id="{327CEFCC-6661-4195-B993-DCD97624E9D7}" type="slidenum">
              <a:rPr lang="en-US" smtClean="0"/>
              <a:pPr>
                <a:defRPr/>
              </a:pPr>
              <a:t>26</a:t>
            </a:fld>
            <a:endParaRPr lang="en-US"/>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7" name="Rectangle 2"/>
          <p:cNvSpPr>
            <a:spLocks noGrp="1" noChangeArrowheads="1"/>
          </p:cNvSpPr>
          <p:nvPr>
            <p:ph type="title"/>
          </p:nvPr>
        </p:nvSpPr>
        <p:spPr>
          <a:xfrm>
            <a:off x="990600" y="274638"/>
            <a:ext cx="7943850" cy="1143000"/>
          </a:xfrm>
        </p:spPr>
        <p:txBody>
          <a:bodyPr/>
          <a:lstStyle/>
          <a:p>
            <a:pPr algn="ctr" fontAlgn="auto">
              <a:spcAft>
                <a:spcPts val="0"/>
              </a:spcAft>
              <a:defRPr/>
            </a:pPr>
            <a:r>
              <a:rPr lang="en-US" sz="3400" dirty="0">
                <a:solidFill>
                  <a:schemeClr val="tx2">
                    <a:satMod val="130000"/>
                  </a:schemeClr>
                </a:solidFill>
                <a:latin typeface="Cordia New" panose="020B0304020202020204" pitchFamily="34" charset="-34"/>
                <a:cs typeface="Cordia New" panose="020B0304020202020204" pitchFamily="34" charset="-34"/>
              </a:rPr>
              <a:t>The elasticity of demand and supply and tax incidence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13347">
                                            <p:txEl>
                                              <p:pRg st="0" end="0"/>
                                            </p:txEl>
                                          </p:spTgt>
                                        </p:tgtEl>
                                        <p:attrNameLst>
                                          <p:attrName>style.visibility</p:attrName>
                                        </p:attrNameLst>
                                      </p:cBhvr>
                                      <p:to>
                                        <p:strVal val="visible"/>
                                      </p:to>
                                    </p:set>
                                    <p:anim calcmode="lin" valueType="num">
                                      <p:cBhvr additive="base">
                                        <p:cTn id="7" dur="500" fill="hold"/>
                                        <p:tgtEl>
                                          <p:spTgt spid="31334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1334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13347">
                                            <p:txEl>
                                              <p:pRg st="1" end="1"/>
                                            </p:txEl>
                                          </p:spTgt>
                                        </p:tgtEl>
                                        <p:attrNameLst>
                                          <p:attrName>style.visibility</p:attrName>
                                        </p:attrNameLst>
                                      </p:cBhvr>
                                      <p:to>
                                        <p:strVal val="visible"/>
                                      </p:to>
                                    </p:set>
                                    <p:anim calcmode="lin" valueType="num">
                                      <p:cBhvr additive="base">
                                        <p:cTn id="13" dur="500" fill="hold"/>
                                        <p:tgtEl>
                                          <p:spTgt spid="313347">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1334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13347">
                                            <p:txEl>
                                              <p:pRg st="2" end="2"/>
                                            </p:txEl>
                                          </p:spTgt>
                                        </p:tgtEl>
                                        <p:attrNameLst>
                                          <p:attrName>style.visibility</p:attrName>
                                        </p:attrNameLst>
                                      </p:cBhvr>
                                      <p:to>
                                        <p:strVal val="visible"/>
                                      </p:to>
                                    </p:set>
                                    <p:anim calcmode="lin" valueType="num">
                                      <p:cBhvr additive="base">
                                        <p:cTn id="19" dur="500" fill="hold"/>
                                        <p:tgtEl>
                                          <p:spTgt spid="313347">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1334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313347">
                                            <p:txEl>
                                              <p:pRg st="3" end="3"/>
                                            </p:txEl>
                                          </p:spTgt>
                                        </p:tgtEl>
                                        <p:attrNameLst>
                                          <p:attrName>style.visibility</p:attrName>
                                        </p:attrNameLst>
                                      </p:cBhvr>
                                      <p:to>
                                        <p:strVal val="visible"/>
                                      </p:to>
                                    </p:set>
                                    <p:anim calcmode="lin" valueType="num">
                                      <p:cBhvr additive="base">
                                        <p:cTn id="25" dur="500" fill="hold"/>
                                        <p:tgtEl>
                                          <p:spTgt spid="313347">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13347">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3347"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371600"/>
            <a:ext cx="7499350" cy="4800600"/>
          </a:xfrm>
        </p:spPr>
        <p:txBody>
          <a:bodyPr>
            <a:normAutofit fontScale="92500" lnSpcReduction="20000"/>
          </a:bodyPr>
          <a:lstStyle/>
          <a:p>
            <a:pPr lvl="1"/>
            <a:r>
              <a:rPr lang="en-US" sz="3600" dirty="0">
                <a:latin typeface="Cordia New" panose="020B0304020202020204" pitchFamily="34" charset="-34"/>
                <a:cs typeface="Cordia New" panose="020B0304020202020204" pitchFamily="34" charset="-34"/>
              </a:rPr>
              <a:t>High elastic demand → easy to find substituted goods (Ex: food, clothes, etc.) </a:t>
            </a:r>
            <a:endParaRPr lang="th-TH" sz="3600" dirty="0">
              <a:latin typeface="Cordia New" panose="020B0304020202020204" pitchFamily="34" charset="-34"/>
              <a:cs typeface="Cordia New" panose="020B0304020202020204" pitchFamily="34" charset="-34"/>
            </a:endParaRPr>
          </a:p>
          <a:p>
            <a:pPr lvl="1"/>
            <a:r>
              <a:rPr lang="en-US" sz="3600" dirty="0">
                <a:latin typeface="Cordia New" panose="020B0304020202020204" pitchFamily="34" charset="-34"/>
                <a:cs typeface="Cordia New" panose="020B0304020202020204" pitchFamily="34" charset="-34"/>
              </a:rPr>
              <a:t>Inelastic demand</a:t>
            </a:r>
            <a:r>
              <a:rPr lang="th-TH" sz="3600" dirty="0">
                <a:latin typeface="Cordia New" panose="020B0304020202020204" pitchFamily="34" charset="-34"/>
                <a:cs typeface="Cordia New" panose="020B0304020202020204" pitchFamily="34" charset="-34"/>
              </a:rPr>
              <a:t> →</a:t>
            </a:r>
            <a:r>
              <a:rPr lang="en-US" sz="3600" dirty="0">
                <a:latin typeface="Cordia New" panose="020B0304020202020204" pitchFamily="34" charset="-34"/>
                <a:cs typeface="Cordia New" panose="020B0304020202020204" pitchFamily="34" charset="-34"/>
              </a:rPr>
              <a:t> difficult to find substituted goods. (EX: medicine, etc.)</a:t>
            </a:r>
          </a:p>
          <a:p>
            <a:pPr lvl="1"/>
            <a:r>
              <a:rPr lang="en-US" sz="3600" dirty="0">
                <a:latin typeface="Cordia New" panose="020B0304020202020204" pitchFamily="34" charset="-34"/>
                <a:cs typeface="Cordia New" panose="020B0304020202020204" pitchFamily="34" charset="-34"/>
              </a:rPr>
              <a:t>High elastic supply → producers have more choices of factors of production (EX: food production, cloth production, etc.)</a:t>
            </a:r>
            <a:endParaRPr lang="th-TH" sz="3600" dirty="0">
              <a:latin typeface="Cordia New" panose="020B0304020202020204" pitchFamily="34" charset="-34"/>
              <a:cs typeface="Cordia New" panose="020B0304020202020204" pitchFamily="34" charset="-34"/>
            </a:endParaRPr>
          </a:p>
          <a:p>
            <a:pPr lvl="1"/>
            <a:r>
              <a:rPr lang="en-US" sz="3600" dirty="0">
                <a:latin typeface="Cordia New" panose="020B0304020202020204" pitchFamily="34" charset="-34"/>
                <a:cs typeface="Cordia New" panose="020B0304020202020204" pitchFamily="34" charset="-34"/>
              </a:rPr>
              <a:t>Inelastic supply → difficult to find factors of production or need to use a special technology of production (EX: land, arts, etc.)</a:t>
            </a:r>
            <a:endParaRPr lang="en-US" sz="4400" dirty="0">
              <a:latin typeface="Cordia New" panose="020B0304020202020204" pitchFamily="34" charset="-34"/>
              <a:cs typeface="Cordia New" panose="020B0304020202020204" pitchFamily="34" charset="-34"/>
            </a:endParaRPr>
          </a:p>
        </p:txBody>
      </p:sp>
      <p:sp>
        <p:nvSpPr>
          <p:cNvPr id="4" name="Slide Number Placeholder 3"/>
          <p:cNvSpPr>
            <a:spLocks noGrp="1"/>
          </p:cNvSpPr>
          <p:nvPr>
            <p:ph type="sldNum" sz="quarter" idx="12"/>
          </p:nvPr>
        </p:nvSpPr>
        <p:spPr/>
        <p:txBody>
          <a:bodyPr/>
          <a:lstStyle/>
          <a:p>
            <a:pPr>
              <a:defRPr/>
            </a:pPr>
            <a:fld id="{327CEFCC-6661-4195-B993-DCD97624E9D7}" type="slidenum">
              <a:rPr lang="en-US" smtClean="0"/>
              <a:pPr>
                <a:defRPr/>
              </a:pPr>
              <a:t>27</a:t>
            </a:fld>
            <a:endParaRPr lang="en-US"/>
          </a:p>
        </p:txBody>
      </p:sp>
      <p:sp>
        <p:nvSpPr>
          <p:cNvPr id="6" name="Footer Placeholder 5"/>
          <p:cNvSpPr>
            <a:spLocks noGrp="1"/>
          </p:cNvSpPr>
          <p:nvPr>
            <p:ph type="ftr" sz="quarter" idx="11"/>
          </p:nvPr>
        </p:nvSpPr>
        <p:spPr/>
        <p:txBody>
          <a:bodyPr/>
          <a:lstStyle/>
          <a:p>
            <a:r>
              <a:rPr lang="en-US"/>
              <a:t>EE442 2/16 Economics of Public Revenue                                       Assist.Prof.Dr.Duangmanee Laovakul</a:t>
            </a:r>
          </a:p>
        </p:txBody>
      </p:sp>
      <p:sp>
        <p:nvSpPr>
          <p:cNvPr id="8" name="Rectangle 2"/>
          <p:cNvSpPr>
            <a:spLocks noGrp="1" noChangeArrowheads="1"/>
          </p:cNvSpPr>
          <p:nvPr>
            <p:ph type="title"/>
          </p:nvPr>
        </p:nvSpPr>
        <p:spPr>
          <a:xfrm>
            <a:off x="990600" y="274638"/>
            <a:ext cx="7943850" cy="1143000"/>
          </a:xfrm>
        </p:spPr>
        <p:txBody>
          <a:bodyPr/>
          <a:lstStyle/>
          <a:p>
            <a:pPr algn="ctr" fontAlgn="auto">
              <a:spcAft>
                <a:spcPts val="0"/>
              </a:spcAft>
              <a:defRPr/>
            </a:pPr>
            <a:r>
              <a:rPr lang="en-US" sz="3400" dirty="0">
                <a:solidFill>
                  <a:schemeClr val="tx2">
                    <a:satMod val="130000"/>
                  </a:schemeClr>
                </a:solidFill>
                <a:latin typeface="Cordia New" panose="020B0304020202020204" pitchFamily="34" charset="-34"/>
                <a:cs typeface="Cordia New" panose="020B0304020202020204" pitchFamily="34" charset="-34"/>
              </a:rPr>
              <a:t>The elasticity of demand and supply and tax incidence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1" name="Rectangle 3"/>
          <p:cNvSpPr>
            <a:spLocks noGrp="1" noChangeArrowheads="1"/>
          </p:cNvSpPr>
          <p:nvPr>
            <p:ph idx="1"/>
          </p:nvPr>
        </p:nvSpPr>
        <p:spPr/>
        <p:txBody>
          <a:bodyPr>
            <a:normAutofit/>
          </a:bodyPr>
          <a:lstStyle/>
          <a:p>
            <a:pPr marL="365760" indent="-283464" fontAlgn="auto">
              <a:spcAft>
                <a:spcPts val="0"/>
              </a:spcAft>
              <a:buFont typeface="Wingdings 2"/>
              <a:buChar char=""/>
              <a:defRPr/>
            </a:pPr>
            <a:r>
              <a:rPr lang="en-US" sz="3600" b="1" u="sng" dirty="0">
                <a:solidFill>
                  <a:srgbClr val="FF0000"/>
                </a:solidFill>
                <a:latin typeface="Cordia New" panose="020B0304020202020204" pitchFamily="34" charset="-34"/>
                <a:cs typeface="Cordia New" panose="020B0304020202020204" pitchFamily="34" charset="-34"/>
              </a:rPr>
              <a:t>Case study</a:t>
            </a:r>
            <a:r>
              <a:rPr lang="en-US" sz="3600" dirty="0">
                <a:latin typeface="Cordia New" panose="020B0304020202020204" pitchFamily="34" charset="-34"/>
                <a:cs typeface="Cordia New" panose="020B0304020202020204" pitchFamily="34" charset="-34"/>
              </a:rPr>
              <a:t>: Fixed demand and inelastic supply → producers will bear more tax burden</a:t>
            </a:r>
          </a:p>
        </p:txBody>
      </p:sp>
      <p:sp>
        <p:nvSpPr>
          <p:cNvPr id="4" name="Slide Number Placeholder 3"/>
          <p:cNvSpPr>
            <a:spLocks noGrp="1"/>
          </p:cNvSpPr>
          <p:nvPr>
            <p:ph type="sldNum" sz="quarter" idx="12"/>
          </p:nvPr>
        </p:nvSpPr>
        <p:spPr/>
        <p:txBody>
          <a:bodyPr/>
          <a:lstStyle/>
          <a:p>
            <a:pPr>
              <a:defRPr/>
            </a:pPr>
            <a:fld id="{327CEFCC-6661-4195-B993-DCD97624E9D7}" type="slidenum">
              <a:rPr lang="en-US" smtClean="0"/>
              <a:pPr>
                <a:defRPr/>
              </a:pPr>
              <a:t>28</a:t>
            </a:fld>
            <a:endParaRPr lang="en-US"/>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8" name="Rectangle 2"/>
          <p:cNvSpPr>
            <a:spLocks noGrp="1" noChangeArrowheads="1"/>
          </p:cNvSpPr>
          <p:nvPr>
            <p:ph type="title"/>
          </p:nvPr>
        </p:nvSpPr>
        <p:spPr>
          <a:xfrm>
            <a:off x="990600" y="274638"/>
            <a:ext cx="7943850" cy="1143000"/>
          </a:xfrm>
        </p:spPr>
        <p:txBody>
          <a:bodyPr/>
          <a:lstStyle/>
          <a:p>
            <a:pPr algn="ctr" fontAlgn="auto">
              <a:spcAft>
                <a:spcPts val="0"/>
              </a:spcAft>
              <a:defRPr/>
            </a:pPr>
            <a:r>
              <a:rPr lang="en-US" sz="3400" dirty="0">
                <a:solidFill>
                  <a:schemeClr val="tx2">
                    <a:satMod val="130000"/>
                  </a:schemeClr>
                </a:solidFill>
                <a:latin typeface="Cordia New" panose="020B0304020202020204" pitchFamily="34" charset="-34"/>
                <a:cs typeface="Cordia New" panose="020B0304020202020204" pitchFamily="34" charset="-34"/>
              </a:rPr>
              <a:t>The elasticity of demand and supply and tax incidence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14371">
                                            <p:txEl>
                                              <p:pRg st="0" end="0"/>
                                            </p:txEl>
                                          </p:spTgt>
                                        </p:tgtEl>
                                        <p:attrNameLst>
                                          <p:attrName>style.visibility</p:attrName>
                                        </p:attrNameLst>
                                      </p:cBhvr>
                                      <p:to>
                                        <p:strVal val="visible"/>
                                      </p:to>
                                    </p:set>
                                    <p:anim calcmode="lin" valueType="num">
                                      <p:cBhvr additive="base">
                                        <p:cTn id="7" dur="500" fill="hold"/>
                                        <p:tgtEl>
                                          <p:spTgt spid="314371">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1437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4371"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Line 2"/>
          <p:cNvSpPr>
            <a:spLocks noChangeShapeType="1"/>
          </p:cNvSpPr>
          <p:nvPr/>
        </p:nvSpPr>
        <p:spPr bwMode="auto">
          <a:xfrm>
            <a:off x="990600" y="1752600"/>
            <a:ext cx="0" cy="3886200"/>
          </a:xfrm>
          <a:prstGeom prst="line">
            <a:avLst/>
          </a:prstGeom>
          <a:noFill/>
          <a:ln w="28575">
            <a:solidFill>
              <a:schemeClr val="tx1"/>
            </a:solidFill>
            <a:round/>
            <a:headEnd/>
            <a:tailEnd/>
          </a:ln>
        </p:spPr>
        <p:txBody>
          <a:bodyPr/>
          <a:lstStyle/>
          <a:p>
            <a:endParaRPr lang="en-US"/>
          </a:p>
        </p:txBody>
      </p:sp>
      <p:sp>
        <p:nvSpPr>
          <p:cNvPr id="36867" name="Line 3"/>
          <p:cNvSpPr>
            <a:spLocks noChangeShapeType="1"/>
          </p:cNvSpPr>
          <p:nvPr/>
        </p:nvSpPr>
        <p:spPr bwMode="auto">
          <a:xfrm>
            <a:off x="990600" y="5638800"/>
            <a:ext cx="3276600" cy="0"/>
          </a:xfrm>
          <a:prstGeom prst="line">
            <a:avLst/>
          </a:prstGeom>
          <a:noFill/>
          <a:ln w="28575">
            <a:solidFill>
              <a:schemeClr val="tx1"/>
            </a:solidFill>
            <a:round/>
            <a:headEnd/>
            <a:tailEnd/>
          </a:ln>
        </p:spPr>
        <p:txBody>
          <a:bodyPr/>
          <a:lstStyle/>
          <a:p>
            <a:endParaRPr lang="en-US"/>
          </a:p>
        </p:txBody>
      </p:sp>
      <p:sp>
        <p:nvSpPr>
          <p:cNvPr id="36868" name="Line 4"/>
          <p:cNvSpPr>
            <a:spLocks noChangeShapeType="1"/>
          </p:cNvSpPr>
          <p:nvPr/>
        </p:nvSpPr>
        <p:spPr bwMode="auto">
          <a:xfrm>
            <a:off x="1524000" y="2286000"/>
            <a:ext cx="2514600" cy="3124200"/>
          </a:xfrm>
          <a:prstGeom prst="line">
            <a:avLst/>
          </a:prstGeom>
          <a:noFill/>
          <a:ln w="38100">
            <a:solidFill>
              <a:srgbClr val="0000FF"/>
            </a:solidFill>
            <a:round/>
            <a:headEnd/>
            <a:tailEnd/>
          </a:ln>
        </p:spPr>
        <p:txBody>
          <a:bodyPr/>
          <a:lstStyle/>
          <a:p>
            <a:endParaRPr lang="en-US"/>
          </a:p>
        </p:txBody>
      </p:sp>
      <p:sp>
        <p:nvSpPr>
          <p:cNvPr id="36869" name="Text Box 5"/>
          <p:cNvSpPr txBox="1">
            <a:spLocks noChangeArrowheads="1"/>
          </p:cNvSpPr>
          <p:nvPr/>
        </p:nvSpPr>
        <p:spPr bwMode="auto">
          <a:xfrm>
            <a:off x="3954463" y="5334000"/>
            <a:ext cx="312737" cy="304800"/>
          </a:xfrm>
          <a:prstGeom prst="rect">
            <a:avLst/>
          </a:prstGeom>
          <a:noFill/>
          <a:ln w="9525">
            <a:noFill/>
            <a:miter lim="800000"/>
            <a:headEnd/>
            <a:tailEnd/>
          </a:ln>
        </p:spPr>
        <p:txBody>
          <a:bodyPr wrap="none">
            <a:spAutoFit/>
          </a:bodyPr>
          <a:lstStyle/>
          <a:p>
            <a:pPr algn="l"/>
            <a:r>
              <a:rPr lang="en-US" sz="1400" i="1">
                <a:latin typeface="Arial" charset="0"/>
              </a:rPr>
              <a:t>D</a:t>
            </a:r>
          </a:p>
        </p:txBody>
      </p:sp>
      <p:sp>
        <p:nvSpPr>
          <p:cNvPr id="36870" name="Text Box 6"/>
          <p:cNvSpPr txBox="1">
            <a:spLocks noChangeArrowheads="1"/>
          </p:cNvSpPr>
          <p:nvPr/>
        </p:nvSpPr>
        <p:spPr bwMode="auto">
          <a:xfrm>
            <a:off x="609600" y="1560513"/>
            <a:ext cx="336550" cy="366712"/>
          </a:xfrm>
          <a:prstGeom prst="rect">
            <a:avLst/>
          </a:prstGeom>
          <a:noFill/>
          <a:ln w="9525">
            <a:noFill/>
            <a:miter lim="800000"/>
            <a:headEnd/>
            <a:tailEnd/>
          </a:ln>
        </p:spPr>
        <p:txBody>
          <a:bodyPr wrap="none">
            <a:spAutoFit/>
          </a:bodyPr>
          <a:lstStyle/>
          <a:p>
            <a:pPr algn="l"/>
            <a:r>
              <a:rPr lang="en-US" i="1">
                <a:latin typeface="Arial" charset="0"/>
              </a:rPr>
              <a:t>P</a:t>
            </a:r>
          </a:p>
        </p:txBody>
      </p:sp>
      <p:sp>
        <p:nvSpPr>
          <p:cNvPr id="36871" name="Text Box 7"/>
          <p:cNvSpPr txBox="1">
            <a:spLocks noChangeArrowheads="1"/>
          </p:cNvSpPr>
          <p:nvPr/>
        </p:nvSpPr>
        <p:spPr bwMode="auto">
          <a:xfrm>
            <a:off x="4098925" y="5675313"/>
            <a:ext cx="361950" cy="366712"/>
          </a:xfrm>
          <a:prstGeom prst="rect">
            <a:avLst/>
          </a:prstGeom>
          <a:noFill/>
          <a:ln w="9525">
            <a:noFill/>
            <a:miter lim="800000"/>
            <a:headEnd/>
            <a:tailEnd/>
          </a:ln>
        </p:spPr>
        <p:txBody>
          <a:bodyPr wrap="none">
            <a:spAutoFit/>
          </a:bodyPr>
          <a:lstStyle/>
          <a:p>
            <a:pPr algn="l"/>
            <a:r>
              <a:rPr lang="en-US" i="1">
                <a:latin typeface="Arial" charset="0"/>
              </a:rPr>
              <a:t>Q</a:t>
            </a:r>
          </a:p>
        </p:txBody>
      </p:sp>
      <p:sp>
        <p:nvSpPr>
          <p:cNvPr id="36872" name="Line 8"/>
          <p:cNvSpPr>
            <a:spLocks noChangeShapeType="1"/>
          </p:cNvSpPr>
          <p:nvPr/>
        </p:nvSpPr>
        <p:spPr bwMode="auto">
          <a:xfrm flipV="1">
            <a:off x="2209800" y="2286000"/>
            <a:ext cx="838200" cy="3200400"/>
          </a:xfrm>
          <a:prstGeom prst="line">
            <a:avLst/>
          </a:prstGeom>
          <a:noFill/>
          <a:ln w="38100">
            <a:solidFill>
              <a:srgbClr val="0000FF"/>
            </a:solidFill>
            <a:round/>
            <a:headEnd/>
            <a:tailEnd/>
          </a:ln>
        </p:spPr>
        <p:txBody>
          <a:bodyPr/>
          <a:lstStyle/>
          <a:p>
            <a:endParaRPr lang="en-US"/>
          </a:p>
        </p:txBody>
      </p:sp>
      <p:sp>
        <p:nvSpPr>
          <p:cNvPr id="196617" name="Line 9"/>
          <p:cNvSpPr>
            <a:spLocks noChangeShapeType="1"/>
          </p:cNvSpPr>
          <p:nvPr/>
        </p:nvSpPr>
        <p:spPr bwMode="auto">
          <a:xfrm flipV="1">
            <a:off x="2133600" y="2057400"/>
            <a:ext cx="762000" cy="2971800"/>
          </a:xfrm>
          <a:prstGeom prst="line">
            <a:avLst/>
          </a:prstGeom>
          <a:noFill/>
          <a:ln w="38100">
            <a:solidFill>
              <a:srgbClr val="FF0000"/>
            </a:solidFill>
            <a:round/>
            <a:headEnd/>
            <a:tailEnd/>
          </a:ln>
        </p:spPr>
        <p:txBody>
          <a:bodyPr/>
          <a:lstStyle/>
          <a:p>
            <a:endParaRPr lang="en-US"/>
          </a:p>
        </p:txBody>
      </p:sp>
      <p:sp>
        <p:nvSpPr>
          <p:cNvPr id="36874" name="Text Box 10"/>
          <p:cNvSpPr txBox="1">
            <a:spLocks noChangeArrowheads="1"/>
          </p:cNvSpPr>
          <p:nvPr/>
        </p:nvSpPr>
        <p:spPr bwMode="auto">
          <a:xfrm>
            <a:off x="2986088" y="2133600"/>
            <a:ext cx="366712" cy="304800"/>
          </a:xfrm>
          <a:prstGeom prst="rect">
            <a:avLst/>
          </a:prstGeom>
          <a:noFill/>
          <a:ln w="9525">
            <a:noFill/>
            <a:miter lim="800000"/>
            <a:headEnd/>
            <a:tailEnd/>
          </a:ln>
        </p:spPr>
        <p:txBody>
          <a:bodyPr wrap="none">
            <a:spAutoFit/>
          </a:bodyPr>
          <a:lstStyle/>
          <a:p>
            <a:pPr algn="l"/>
            <a:r>
              <a:rPr lang="en-US" sz="1400" i="1">
                <a:latin typeface="Arial" charset="0"/>
              </a:rPr>
              <a:t>S</a:t>
            </a:r>
            <a:r>
              <a:rPr lang="en-US" sz="1400" baseline="-25000">
                <a:latin typeface="Arial" charset="0"/>
              </a:rPr>
              <a:t>1</a:t>
            </a:r>
          </a:p>
        </p:txBody>
      </p:sp>
      <p:sp>
        <p:nvSpPr>
          <p:cNvPr id="196619" name="Text Box 11"/>
          <p:cNvSpPr txBox="1">
            <a:spLocks noChangeArrowheads="1"/>
          </p:cNvSpPr>
          <p:nvPr/>
        </p:nvSpPr>
        <p:spPr bwMode="auto">
          <a:xfrm>
            <a:off x="2819400" y="1905000"/>
            <a:ext cx="366713" cy="304800"/>
          </a:xfrm>
          <a:prstGeom prst="rect">
            <a:avLst/>
          </a:prstGeom>
          <a:noFill/>
          <a:ln w="9525">
            <a:noFill/>
            <a:miter lim="800000"/>
            <a:headEnd/>
            <a:tailEnd/>
          </a:ln>
        </p:spPr>
        <p:txBody>
          <a:bodyPr wrap="none">
            <a:spAutoFit/>
          </a:bodyPr>
          <a:lstStyle/>
          <a:p>
            <a:pPr algn="l"/>
            <a:r>
              <a:rPr lang="en-US" sz="1400" i="1">
                <a:latin typeface="Arial" charset="0"/>
              </a:rPr>
              <a:t>S</a:t>
            </a:r>
            <a:r>
              <a:rPr lang="en-US" sz="1400" baseline="-25000">
                <a:latin typeface="Arial" charset="0"/>
              </a:rPr>
              <a:t>2</a:t>
            </a:r>
          </a:p>
        </p:txBody>
      </p:sp>
      <p:sp>
        <p:nvSpPr>
          <p:cNvPr id="196620" name="Rectangle 12"/>
          <p:cNvSpPr>
            <a:spLocks noChangeArrowheads="1"/>
          </p:cNvSpPr>
          <p:nvPr/>
        </p:nvSpPr>
        <p:spPr bwMode="auto">
          <a:xfrm>
            <a:off x="990600" y="3505200"/>
            <a:ext cx="1524000" cy="2133600"/>
          </a:xfrm>
          <a:prstGeom prst="rect">
            <a:avLst/>
          </a:prstGeom>
          <a:noFill/>
          <a:ln w="12700">
            <a:solidFill>
              <a:schemeClr val="tx1"/>
            </a:solidFill>
            <a:prstDash val="dash"/>
            <a:miter lim="800000"/>
            <a:headEnd/>
            <a:tailEnd/>
          </a:ln>
        </p:spPr>
        <p:txBody>
          <a:bodyPr wrap="none" anchor="ctr"/>
          <a:lstStyle/>
          <a:p>
            <a:endParaRPr lang="en-US"/>
          </a:p>
        </p:txBody>
      </p:sp>
      <p:sp>
        <p:nvSpPr>
          <p:cNvPr id="36877" name="Rectangle 13"/>
          <p:cNvSpPr>
            <a:spLocks noChangeArrowheads="1"/>
          </p:cNvSpPr>
          <p:nvPr/>
        </p:nvSpPr>
        <p:spPr bwMode="auto">
          <a:xfrm>
            <a:off x="990600" y="3733800"/>
            <a:ext cx="1676400" cy="1905000"/>
          </a:xfrm>
          <a:prstGeom prst="rect">
            <a:avLst/>
          </a:prstGeom>
          <a:noFill/>
          <a:ln w="12700">
            <a:solidFill>
              <a:schemeClr val="tx1"/>
            </a:solidFill>
            <a:prstDash val="dash"/>
            <a:miter lim="800000"/>
            <a:headEnd/>
            <a:tailEnd/>
          </a:ln>
        </p:spPr>
        <p:txBody>
          <a:bodyPr wrap="none" anchor="ctr"/>
          <a:lstStyle/>
          <a:p>
            <a:endParaRPr lang="en-US"/>
          </a:p>
        </p:txBody>
      </p:sp>
      <p:sp>
        <p:nvSpPr>
          <p:cNvPr id="196622" name="Line 14"/>
          <p:cNvSpPr>
            <a:spLocks noChangeShapeType="1"/>
          </p:cNvSpPr>
          <p:nvPr/>
        </p:nvSpPr>
        <p:spPr bwMode="auto">
          <a:xfrm>
            <a:off x="2514600" y="5638800"/>
            <a:ext cx="0" cy="152400"/>
          </a:xfrm>
          <a:prstGeom prst="line">
            <a:avLst/>
          </a:prstGeom>
          <a:noFill/>
          <a:ln w="19050">
            <a:solidFill>
              <a:schemeClr val="tx1"/>
            </a:solidFill>
            <a:round/>
            <a:headEnd/>
            <a:tailEnd/>
          </a:ln>
        </p:spPr>
        <p:txBody>
          <a:bodyPr/>
          <a:lstStyle/>
          <a:p>
            <a:endParaRPr lang="en-US"/>
          </a:p>
        </p:txBody>
      </p:sp>
      <p:sp>
        <p:nvSpPr>
          <p:cNvPr id="36879" name="Line 15"/>
          <p:cNvSpPr>
            <a:spLocks noChangeShapeType="1"/>
          </p:cNvSpPr>
          <p:nvPr/>
        </p:nvSpPr>
        <p:spPr bwMode="auto">
          <a:xfrm>
            <a:off x="2667000" y="5638800"/>
            <a:ext cx="0" cy="152400"/>
          </a:xfrm>
          <a:prstGeom prst="line">
            <a:avLst/>
          </a:prstGeom>
          <a:noFill/>
          <a:ln w="19050">
            <a:solidFill>
              <a:schemeClr val="tx1"/>
            </a:solidFill>
            <a:round/>
            <a:headEnd/>
            <a:tailEnd/>
          </a:ln>
        </p:spPr>
        <p:txBody>
          <a:bodyPr/>
          <a:lstStyle/>
          <a:p>
            <a:endParaRPr lang="en-US"/>
          </a:p>
        </p:txBody>
      </p:sp>
      <p:sp>
        <p:nvSpPr>
          <p:cNvPr id="196624" name="Line 16"/>
          <p:cNvSpPr>
            <a:spLocks noChangeShapeType="1"/>
          </p:cNvSpPr>
          <p:nvPr/>
        </p:nvSpPr>
        <p:spPr bwMode="auto">
          <a:xfrm rot="-5400000">
            <a:off x="914400" y="3429000"/>
            <a:ext cx="0" cy="152400"/>
          </a:xfrm>
          <a:prstGeom prst="line">
            <a:avLst/>
          </a:prstGeom>
          <a:noFill/>
          <a:ln w="19050">
            <a:solidFill>
              <a:schemeClr val="tx1"/>
            </a:solidFill>
            <a:round/>
            <a:headEnd/>
            <a:tailEnd/>
          </a:ln>
        </p:spPr>
        <p:txBody>
          <a:bodyPr/>
          <a:lstStyle/>
          <a:p>
            <a:endParaRPr lang="en-US"/>
          </a:p>
        </p:txBody>
      </p:sp>
      <p:sp>
        <p:nvSpPr>
          <p:cNvPr id="36881" name="Line 17"/>
          <p:cNvSpPr>
            <a:spLocks noChangeShapeType="1"/>
          </p:cNvSpPr>
          <p:nvPr/>
        </p:nvSpPr>
        <p:spPr bwMode="auto">
          <a:xfrm rot="-5400000">
            <a:off x="914400" y="3657600"/>
            <a:ext cx="0" cy="152400"/>
          </a:xfrm>
          <a:prstGeom prst="line">
            <a:avLst/>
          </a:prstGeom>
          <a:noFill/>
          <a:ln w="19050">
            <a:solidFill>
              <a:schemeClr val="tx1"/>
            </a:solidFill>
            <a:round/>
            <a:headEnd/>
            <a:tailEnd/>
          </a:ln>
        </p:spPr>
        <p:txBody>
          <a:bodyPr/>
          <a:lstStyle/>
          <a:p>
            <a:endParaRPr lang="en-US"/>
          </a:p>
        </p:txBody>
      </p:sp>
      <p:sp>
        <p:nvSpPr>
          <p:cNvPr id="36882" name="Text Box 18"/>
          <p:cNvSpPr txBox="1">
            <a:spLocks noChangeArrowheads="1"/>
          </p:cNvSpPr>
          <p:nvPr/>
        </p:nvSpPr>
        <p:spPr bwMode="auto">
          <a:xfrm>
            <a:off x="990600" y="1268413"/>
            <a:ext cx="3972562" cy="584775"/>
          </a:xfrm>
          <a:prstGeom prst="rect">
            <a:avLst/>
          </a:prstGeom>
          <a:noFill/>
          <a:ln w="9525">
            <a:noFill/>
            <a:miter lim="800000"/>
            <a:headEnd/>
            <a:tailEnd/>
          </a:ln>
        </p:spPr>
        <p:txBody>
          <a:bodyPr wrap="none">
            <a:spAutoFit/>
          </a:bodyPr>
          <a:lstStyle/>
          <a:p>
            <a:pPr marL="342900" indent="-342900" algn="l">
              <a:buAutoNum type="alphaLcParenBoth"/>
            </a:pPr>
            <a:r>
              <a:rPr lang="en-US" sz="1600" dirty="0">
                <a:latin typeface="Arial" charset="0"/>
              </a:rPr>
              <a:t>collect taxes from iron producers,</a:t>
            </a:r>
          </a:p>
          <a:p>
            <a:pPr algn="l"/>
            <a:r>
              <a:rPr lang="en-US" sz="1600" dirty="0">
                <a:latin typeface="Arial" charset="0"/>
              </a:rPr>
              <a:t>      which have less choices of production</a:t>
            </a:r>
          </a:p>
        </p:txBody>
      </p:sp>
      <p:sp>
        <p:nvSpPr>
          <p:cNvPr id="36883" name="Text Box 19"/>
          <p:cNvSpPr txBox="1">
            <a:spLocks noChangeArrowheads="1"/>
          </p:cNvSpPr>
          <p:nvPr/>
        </p:nvSpPr>
        <p:spPr bwMode="auto">
          <a:xfrm>
            <a:off x="2514600" y="5791200"/>
            <a:ext cx="385763" cy="304800"/>
          </a:xfrm>
          <a:prstGeom prst="rect">
            <a:avLst/>
          </a:prstGeom>
          <a:noFill/>
          <a:ln w="9525">
            <a:noFill/>
            <a:miter lim="800000"/>
            <a:headEnd/>
            <a:tailEnd/>
          </a:ln>
        </p:spPr>
        <p:txBody>
          <a:bodyPr wrap="none">
            <a:spAutoFit/>
          </a:bodyPr>
          <a:lstStyle/>
          <a:p>
            <a:pPr algn="l"/>
            <a:r>
              <a:rPr lang="en-US" sz="1400" i="1">
                <a:latin typeface="Arial" charset="0"/>
              </a:rPr>
              <a:t>Q</a:t>
            </a:r>
            <a:r>
              <a:rPr lang="en-US" sz="1400" baseline="-25000">
                <a:latin typeface="Arial" charset="0"/>
              </a:rPr>
              <a:t>1</a:t>
            </a:r>
          </a:p>
        </p:txBody>
      </p:sp>
      <p:sp>
        <p:nvSpPr>
          <p:cNvPr id="196628" name="Text Box 20"/>
          <p:cNvSpPr txBox="1">
            <a:spLocks noChangeArrowheads="1"/>
          </p:cNvSpPr>
          <p:nvPr/>
        </p:nvSpPr>
        <p:spPr bwMode="auto">
          <a:xfrm>
            <a:off x="2286000" y="5791200"/>
            <a:ext cx="385763" cy="304800"/>
          </a:xfrm>
          <a:prstGeom prst="rect">
            <a:avLst/>
          </a:prstGeom>
          <a:noFill/>
          <a:ln w="9525">
            <a:noFill/>
            <a:miter lim="800000"/>
            <a:headEnd/>
            <a:tailEnd/>
          </a:ln>
        </p:spPr>
        <p:txBody>
          <a:bodyPr wrap="none">
            <a:spAutoFit/>
          </a:bodyPr>
          <a:lstStyle/>
          <a:p>
            <a:pPr algn="l"/>
            <a:r>
              <a:rPr lang="en-US" sz="1400" i="1">
                <a:latin typeface="Arial" charset="0"/>
              </a:rPr>
              <a:t>Q</a:t>
            </a:r>
            <a:r>
              <a:rPr lang="en-US" sz="1400" baseline="-25000">
                <a:latin typeface="Arial" charset="0"/>
              </a:rPr>
              <a:t>2</a:t>
            </a:r>
          </a:p>
        </p:txBody>
      </p:sp>
      <p:sp>
        <p:nvSpPr>
          <p:cNvPr id="36885" name="Text Box 21"/>
          <p:cNvSpPr txBox="1">
            <a:spLocks noChangeArrowheads="1"/>
          </p:cNvSpPr>
          <p:nvPr/>
        </p:nvSpPr>
        <p:spPr bwMode="auto">
          <a:xfrm>
            <a:off x="547688" y="3581400"/>
            <a:ext cx="366712" cy="304800"/>
          </a:xfrm>
          <a:prstGeom prst="rect">
            <a:avLst/>
          </a:prstGeom>
          <a:noFill/>
          <a:ln w="9525">
            <a:noFill/>
            <a:miter lim="800000"/>
            <a:headEnd/>
            <a:tailEnd/>
          </a:ln>
        </p:spPr>
        <p:txBody>
          <a:bodyPr wrap="none">
            <a:spAutoFit/>
          </a:bodyPr>
          <a:lstStyle/>
          <a:p>
            <a:pPr algn="l"/>
            <a:r>
              <a:rPr lang="en-US" sz="1400" i="1">
                <a:latin typeface="Arial" charset="0"/>
              </a:rPr>
              <a:t>P</a:t>
            </a:r>
            <a:r>
              <a:rPr lang="en-US" sz="1400" baseline="-25000">
                <a:latin typeface="Arial" charset="0"/>
              </a:rPr>
              <a:t>1</a:t>
            </a:r>
          </a:p>
        </p:txBody>
      </p:sp>
      <p:sp>
        <p:nvSpPr>
          <p:cNvPr id="196630" name="Text Box 22"/>
          <p:cNvSpPr txBox="1">
            <a:spLocks noChangeArrowheads="1"/>
          </p:cNvSpPr>
          <p:nvPr/>
        </p:nvSpPr>
        <p:spPr bwMode="auto">
          <a:xfrm>
            <a:off x="547688" y="3352800"/>
            <a:ext cx="366712" cy="304800"/>
          </a:xfrm>
          <a:prstGeom prst="rect">
            <a:avLst/>
          </a:prstGeom>
          <a:noFill/>
          <a:ln w="9525">
            <a:noFill/>
            <a:miter lim="800000"/>
            <a:headEnd/>
            <a:tailEnd/>
          </a:ln>
        </p:spPr>
        <p:txBody>
          <a:bodyPr wrap="none">
            <a:spAutoFit/>
          </a:bodyPr>
          <a:lstStyle/>
          <a:p>
            <a:pPr algn="l"/>
            <a:r>
              <a:rPr lang="en-US" sz="1400" i="1">
                <a:latin typeface="Arial" charset="0"/>
              </a:rPr>
              <a:t>P</a:t>
            </a:r>
            <a:r>
              <a:rPr lang="en-US" sz="1400" baseline="-25000">
                <a:latin typeface="Arial" charset="0"/>
              </a:rPr>
              <a:t>2</a:t>
            </a:r>
          </a:p>
        </p:txBody>
      </p:sp>
      <p:sp>
        <p:nvSpPr>
          <p:cNvPr id="36887" name="Line 23"/>
          <p:cNvSpPr>
            <a:spLocks noChangeShapeType="1"/>
          </p:cNvSpPr>
          <p:nvPr/>
        </p:nvSpPr>
        <p:spPr bwMode="auto">
          <a:xfrm>
            <a:off x="5216525" y="1752600"/>
            <a:ext cx="0" cy="3886200"/>
          </a:xfrm>
          <a:prstGeom prst="line">
            <a:avLst/>
          </a:prstGeom>
          <a:noFill/>
          <a:ln w="28575">
            <a:solidFill>
              <a:schemeClr val="tx1"/>
            </a:solidFill>
            <a:round/>
            <a:headEnd/>
            <a:tailEnd/>
          </a:ln>
        </p:spPr>
        <p:txBody>
          <a:bodyPr/>
          <a:lstStyle/>
          <a:p>
            <a:endParaRPr lang="en-US"/>
          </a:p>
        </p:txBody>
      </p:sp>
      <p:sp>
        <p:nvSpPr>
          <p:cNvPr id="36888" name="Line 24"/>
          <p:cNvSpPr>
            <a:spLocks noChangeShapeType="1"/>
          </p:cNvSpPr>
          <p:nvPr/>
        </p:nvSpPr>
        <p:spPr bwMode="auto">
          <a:xfrm>
            <a:off x="5216525" y="5638800"/>
            <a:ext cx="3276600" cy="0"/>
          </a:xfrm>
          <a:prstGeom prst="line">
            <a:avLst/>
          </a:prstGeom>
          <a:noFill/>
          <a:ln w="28575">
            <a:solidFill>
              <a:schemeClr val="tx1"/>
            </a:solidFill>
            <a:round/>
            <a:headEnd/>
            <a:tailEnd/>
          </a:ln>
        </p:spPr>
        <p:txBody>
          <a:bodyPr/>
          <a:lstStyle/>
          <a:p>
            <a:endParaRPr lang="en-US"/>
          </a:p>
        </p:txBody>
      </p:sp>
      <p:sp>
        <p:nvSpPr>
          <p:cNvPr id="36889" name="Line 25"/>
          <p:cNvSpPr>
            <a:spLocks noChangeShapeType="1"/>
          </p:cNvSpPr>
          <p:nvPr/>
        </p:nvSpPr>
        <p:spPr bwMode="auto">
          <a:xfrm>
            <a:off x="5715000" y="2286000"/>
            <a:ext cx="2549525" cy="3124200"/>
          </a:xfrm>
          <a:prstGeom prst="line">
            <a:avLst/>
          </a:prstGeom>
          <a:noFill/>
          <a:ln w="38100">
            <a:solidFill>
              <a:srgbClr val="0000FF"/>
            </a:solidFill>
            <a:round/>
            <a:headEnd/>
            <a:tailEnd/>
          </a:ln>
        </p:spPr>
        <p:txBody>
          <a:bodyPr/>
          <a:lstStyle/>
          <a:p>
            <a:endParaRPr lang="en-US"/>
          </a:p>
        </p:txBody>
      </p:sp>
      <p:sp>
        <p:nvSpPr>
          <p:cNvPr id="36890" name="Text Box 26"/>
          <p:cNvSpPr txBox="1">
            <a:spLocks noChangeArrowheads="1"/>
          </p:cNvSpPr>
          <p:nvPr/>
        </p:nvSpPr>
        <p:spPr bwMode="auto">
          <a:xfrm>
            <a:off x="8180388" y="5334000"/>
            <a:ext cx="312737" cy="304800"/>
          </a:xfrm>
          <a:prstGeom prst="rect">
            <a:avLst/>
          </a:prstGeom>
          <a:noFill/>
          <a:ln w="9525">
            <a:noFill/>
            <a:miter lim="800000"/>
            <a:headEnd/>
            <a:tailEnd/>
          </a:ln>
        </p:spPr>
        <p:txBody>
          <a:bodyPr wrap="none">
            <a:spAutoFit/>
          </a:bodyPr>
          <a:lstStyle/>
          <a:p>
            <a:pPr algn="l"/>
            <a:r>
              <a:rPr lang="en-US" sz="1400" i="1">
                <a:latin typeface="Arial" charset="0"/>
              </a:rPr>
              <a:t>D</a:t>
            </a:r>
          </a:p>
        </p:txBody>
      </p:sp>
      <p:sp>
        <p:nvSpPr>
          <p:cNvPr id="36891" name="Text Box 27"/>
          <p:cNvSpPr txBox="1">
            <a:spLocks noChangeArrowheads="1"/>
          </p:cNvSpPr>
          <p:nvPr/>
        </p:nvSpPr>
        <p:spPr bwMode="auto">
          <a:xfrm>
            <a:off x="4835525" y="1560513"/>
            <a:ext cx="336550" cy="366712"/>
          </a:xfrm>
          <a:prstGeom prst="rect">
            <a:avLst/>
          </a:prstGeom>
          <a:noFill/>
          <a:ln w="9525">
            <a:noFill/>
            <a:miter lim="800000"/>
            <a:headEnd/>
            <a:tailEnd/>
          </a:ln>
        </p:spPr>
        <p:txBody>
          <a:bodyPr wrap="none">
            <a:spAutoFit/>
          </a:bodyPr>
          <a:lstStyle/>
          <a:p>
            <a:pPr algn="l"/>
            <a:r>
              <a:rPr lang="en-US" i="1">
                <a:latin typeface="Arial" charset="0"/>
              </a:rPr>
              <a:t>P</a:t>
            </a:r>
          </a:p>
        </p:txBody>
      </p:sp>
      <p:sp>
        <p:nvSpPr>
          <p:cNvPr id="36892" name="Text Box 28"/>
          <p:cNvSpPr txBox="1">
            <a:spLocks noChangeArrowheads="1"/>
          </p:cNvSpPr>
          <p:nvPr/>
        </p:nvSpPr>
        <p:spPr bwMode="auto">
          <a:xfrm>
            <a:off x="8324850" y="5675313"/>
            <a:ext cx="361950" cy="366712"/>
          </a:xfrm>
          <a:prstGeom prst="rect">
            <a:avLst/>
          </a:prstGeom>
          <a:noFill/>
          <a:ln w="9525">
            <a:noFill/>
            <a:miter lim="800000"/>
            <a:headEnd/>
            <a:tailEnd/>
          </a:ln>
        </p:spPr>
        <p:txBody>
          <a:bodyPr wrap="none">
            <a:spAutoFit/>
          </a:bodyPr>
          <a:lstStyle/>
          <a:p>
            <a:pPr algn="l"/>
            <a:r>
              <a:rPr lang="en-US" i="1">
                <a:latin typeface="Arial" charset="0"/>
              </a:rPr>
              <a:t>Q</a:t>
            </a:r>
          </a:p>
        </p:txBody>
      </p:sp>
      <p:sp>
        <p:nvSpPr>
          <p:cNvPr id="36893" name="Line 29"/>
          <p:cNvSpPr>
            <a:spLocks noChangeShapeType="1"/>
          </p:cNvSpPr>
          <p:nvPr/>
        </p:nvSpPr>
        <p:spPr bwMode="auto">
          <a:xfrm flipV="1">
            <a:off x="5400675" y="3716338"/>
            <a:ext cx="2743200" cy="609600"/>
          </a:xfrm>
          <a:prstGeom prst="line">
            <a:avLst/>
          </a:prstGeom>
          <a:noFill/>
          <a:ln w="38100">
            <a:solidFill>
              <a:srgbClr val="0000FF"/>
            </a:solidFill>
            <a:round/>
            <a:headEnd/>
            <a:tailEnd/>
          </a:ln>
        </p:spPr>
        <p:txBody>
          <a:bodyPr/>
          <a:lstStyle/>
          <a:p>
            <a:endParaRPr lang="en-US"/>
          </a:p>
        </p:txBody>
      </p:sp>
      <p:sp>
        <p:nvSpPr>
          <p:cNvPr id="36894" name="Text Box 30"/>
          <p:cNvSpPr txBox="1">
            <a:spLocks noChangeArrowheads="1"/>
          </p:cNvSpPr>
          <p:nvPr/>
        </p:nvSpPr>
        <p:spPr bwMode="auto">
          <a:xfrm>
            <a:off x="8167688" y="3505200"/>
            <a:ext cx="366712" cy="304800"/>
          </a:xfrm>
          <a:prstGeom prst="rect">
            <a:avLst/>
          </a:prstGeom>
          <a:noFill/>
          <a:ln w="9525">
            <a:noFill/>
            <a:miter lim="800000"/>
            <a:headEnd/>
            <a:tailEnd/>
          </a:ln>
        </p:spPr>
        <p:txBody>
          <a:bodyPr wrap="none">
            <a:spAutoFit/>
          </a:bodyPr>
          <a:lstStyle/>
          <a:p>
            <a:pPr algn="l"/>
            <a:r>
              <a:rPr lang="en-US" sz="1400" i="1">
                <a:latin typeface="Arial" charset="0"/>
              </a:rPr>
              <a:t>S</a:t>
            </a:r>
            <a:r>
              <a:rPr lang="en-US" sz="1400" baseline="-25000">
                <a:latin typeface="Arial" charset="0"/>
              </a:rPr>
              <a:t>1</a:t>
            </a:r>
          </a:p>
        </p:txBody>
      </p:sp>
      <p:sp>
        <p:nvSpPr>
          <p:cNvPr id="196639" name="Text Box 31"/>
          <p:cNvSpPr txBox="1">
            <a:spLocks noChangeArrowheads="1"/>
          </p:cNvSpPr>
          <p:nvPr/>
        </p:nvSpPr>
        <p:spPr bwMode="auto">
          <a:xfrm>
            <a:off x="8131175" y="2800350"/>
            <a:ext cx="366713" cy="304800"/>
          </a:xfrm>
          <a:prstGeom prst="rect">
            <a:avLst/>
          </a:prstGeom>
          <a:noFill/>
          <a:ln w="9525">
            <a:noFill/>
            <a:miter lim="800000"/>
            <a:headEnd/>
            <a:tailEnd/>
          </a:ln>
        </p:spPr>
        <p:txBody>
          <a:bodyPr wrap="none">
            <a:spAutoFit/>
          </a:bodyPr>
          <a:lstStyle/>
          <a:p>
            <a:pPr algn="l"/>
            <a:r>
              <a:rPr lang="en-US" sz="1400" i="1">
                <a:latin typeface="Arial" charset="0"/>
              </a:rPr>
              <a:t>S</a:t>
            </a:r>
            <a:r>
              <a:rPr lang="en-US" sz="1400" baseline="-25000">
                <a:latin typeface="Arial" charset="0"/>
              </a:rPr>
              <a:t>2</a:t>
            </a:r>
          </a:p>
        </p:txBody>
      </p:sp>
      <p:sp>
        <p:nvSpPr>
          <p:cNvPr id="196640" name="Rectangle 32"/>
          <p:cNvSpPr>
            <a:spLocks noChangeArrowheads="1"/>
          </p:cNvSpPr>
          <p:nvPr/>
        </p:nvSpPr>
        <p:spPr bwMode="auto">
          <a:xfrm>
            <a:off x="5216525" y="3314700"/>
            <a:ext cx="1336675" cy="2324100"/>
          </a:xfrm>
          <a:prstGeom prst="rect">
            <a:avLst/>
          </a:prstGeom>
          <a:noFill/>
          <a:ln w="12700">
            <a:solidFill>
              <a:schemeClr val="tx1"/>
            </a:solidFill>
            <a:prstDash val="dash"/>
            <a:miter lim="800000"/>
            <a:headEnd/>
            <a:tailEnd/>
          </a:ln>
        </p:spPr>
        <p:txBody>
          <a:bodyPr wrap="none" anchor="ctr"/>
          <a:lstStyle/>
          <a:p>
            <a:endParaRPr lang="en-US"/>
          </a:p>
        </p:txBody>
      </p:sp>
      <p:sp>
        <p:nvSpPr>
          <p:cNvPr id="36897" name="Rectangle 33"/>
          <p:cNvSpPr>
            <a:spLocks noChangeArrowheads="1"/>
          </p:cNvSpPr>
          <p:nvPr/>
        </p:nvSpPr>
        <p:spPr bwMode="auto">
          <a:xfrm>
            <a:off x="5216525" y="3962400"/>
            <a:ext cx="1870075" cy="1676400"/>
          </a:xfrm>
          <a:prstGeom prst="rect">
            <a:avLst/>
          </a:prstGeom>
          <a:noFill/>
          <a:ln w="12700">
            <a:solidFill>
              <a:schemeClr val="tx1"/>
            </a:solidFill>
            <a:prstDash val="dash"/>
            <a:miter lim="800000"/>
            <a:headEnd/>
            <a:tailEnd/>
          </a:ln>
        </p:spPr>
        <p:txBody>
          <a:bodyPr wrap="none" anchor="ctr"/>
          <a:lstStyle/>
          <a:p>
            <a:endParaRPr lang="en-US"/>
          </a:p>
        </p:txBody>
      </p:sp>
      <p:sp>
        <p:nvSpPr>
          <p:cNvPr id="196642" name="Line 34"/>
          <p:cNvSpPr>
            <a:spLocks noChangeShapeType="1"/>
          </p:cNvSpPr>
          <p:nvPr/>
        </p:nvSpPr>
        <p:spPr bwMode="auto">
          <a:xfrm>
            <a:off x="6559550" y="5638800"/>
            <a:ext cx="0" cy="152400"/>
          </a:xfrm>
          <a:prstGeom prst="line">
            <a:avLst/>
          </a:prstGeom>
          <a:noFill/>
          <a:ln w="19050">
            <a:solidFill>
              <a:schemeClr val="tx1"/>
            </a:solidFill>
            <a:round/>
            <a:headEnd/>
            <a:tailEnd/>
          </a:ln>
        </p:spPr>
        <p:txBody>
          <a:bodyPr/>
          <a:lstStyle/>
          <a:p>
            <a:endParaRPr lang="en-US"/>
          </a:p>
        </p:txBody>
      </p:sp>
      <p:sp>
        <p:nvSpPr>
          <p:cNvPr id="36899" name="Line 35"/>
          <p:cNvSpPr>
            <a:spLocks noChangeShapeType="1"/>
          </p:cNvSpPr>
          <p:nvPr/>
        </p:nvSpPr>
        <p:spPr bwMode="auto">
          <a:xfrm>
            <a:off x="7083425" y="5638800"/>
            <a:ext cx="0" cy="152400"/>
          </a:xfrm>
          <a:prstGeom prst="line">
            <a:avLst/>
          </a:prstGeom>
          <a:noFill/>
          <a:ln w="19050">
            <a:solidFill>
              <a:schemeClr val="tx1"/>
            </a:solidFill>
            <a:round/>
            <a:headEnd/>
            <a:tailEnd/>
          </a:ln>
        </p:spPr>
        <p:txBody>
          <a:bodyPr/>
          <a:lstStyle/>
          <a:p>
            <a:endParaRPr lang="en-US"/>
          </a:p>
        </p:txBody>
      </p:sp>
      <p:sp>
        <p:nvSpPr>
          <p:cNvPr id="196644" name="Line 36"/>
          <p:cNvSpPr>
            <a:spLocks noChangeShapeType="1"/>
          </p:cNvSpPr>
          <p:nvPr/>
        </p:nvSpPr>
        <p:spPr bwMode="auto">
          <a:xfrm rot="-5400000">
            <a:off x="5140325" y="3238500"/>
            <a:ext cx="0" cy="152400"/>
          </a:xfrm>
          <a:prstGeom prst="line">
            <a:avLst/>
          </a:prstGeom>
          <a:noFill/>
          <a:ln w="19050">
            <a:solidFill>
              <a:schemeClr val="tx1"/>
            </a:solidFill>
            <a:round/>
            <a:headEnd/>
            <a:tailEnd/>
          </a:ln>
        </p:spPr>
        <p:txBody>
          <a:bodyPr/>
          <a:lstStyle/>
          <a:p>
            <a:endParaRPr lang="en-US"/>
          </a:p>
        </p:txBody>
      </p:sp>
      <p:sp>
        <p:nvSpPr>
          <p:cNvPr id="36901" name="Line 37"/>
          <p:cNvSpPr>
            <a:spLocks noChangeShapeType="1"/>
          </p:cNvSpPr>
          <p:nvPr/>
        </p:nvSpPr>
        <p:spPr bwMode="auto">
          <a:xfrm rot="-5400000">
            <a:off x="5140325" y="3886200"/>
            <a:ext cx="0" cy="152400"/>
          </a:xfrm>
          <a:prstGeom prst="line">
            <a:avLst/>
          </a:prstGeom>
          <a:noFill/>
          <a:ln w="19050">
            <a:solidFill>
              <a:schemeClr val="tx1"/>
            </a:solidFill>
            <a:round/>
            <a:headEnd/>
            <a:tailEnd/>
          </a:ln>
        </p:spPr>
        <p:txBody>
          <a:bodyPr/>
          <a:lstStyle/>
          <a:p>
            <a:endParaRPr lang="en-US"/>
          </a:p>
        </p:txBody>
      </p:sp>
      <p:sp>
        <p:nvSpPr>
          <p:cNvPr id="36902" name="Text Box 38"/>
          <p:cNvSpPr txBox="1">
            <a:spLocks noChangeArrowheads="1"/>
          </p:cNvSpPr>
          <p:nvPr/>
        </p:nvSpPr>
        <p:spPr bwMode="auto">
          <a:xfrm>
            <a:off x="5382363" y="1341334"/>
            <a:ext cx="3788217" cy="584775"/>
          </a:xfrm>
          <a:prstGeom prst="rect">
            <a:avLst/>
          </a:prstGeom>
          <a:noFill/>
          <a:ln w="9525">
            <a:noFill/>
            <a:miter lim="800000"/>
            <a:headEnd/>
            <a:tailEnd/>
          </a:ln>
        </p:spPr>
        <p:txBody>
          <a:bodyPr wrap="none">
            <a:spAutoFit/>
          </a:bodyPr>
          <a:lstStyle/>
          <a:p>
            <a:pPr algn="l"/>
            <a:r>
              <a:rPr lang="en-US" sz="1600" dirty="0">
                <a:latin typeface="Arial" charset="0"/>
              </a:rPr>
              <a:t>(b) collect taxes from producers </a:t>
            </a:r>
          </a:p>
          <a:p>
            <a:pPr algn="l"/>
            <a:r>
              <a:rPr lang="en-US" sz="1600" dirty="0">
                <a:latin typeface="Arial" charset="0"/>
              </a:rPr>
              <a:t>which have more choices of production</a:t>
            </a:r>
          </a:p>
        </p:txBody>
      </p:sp>
      <p:sp>
        <p:nvSpPr>
          <p:cNvPr id="36903" name="Text Box 39"/>
          <p:cNvSpPr txBox="1">
            <a:spLocks noChangeArrowheads="1"/>
          </p:cNvSpPr>
          <p:nvPr/>
        </p:nvSpPr>
        <p:spPr bwMode="auto">
          <a:xfrm>
            <a:off x="6931025" y="5791200"/>
            <a:ext cx="385763" cy="304800"/>
          </a:xfrm>
          <a:prstGeom prst="rect">
            <a:avLst/>
          </a:prstGeom>
          <a:noFill/>
          <a:ln w="9525">
            <a:noFill/>
            <a:miter lim="800000"/>
            <a:headEnd/>
            <a:tailEnd/>
          </a:ln>
        </p:spPr>
        <p:txBody>
          <a:bodyPr wrap="none">
            <a:spAutoFit/>
          </a:bodyPr>
          <a:lstStyle/>
          <a:p>
            <a:pPr algn="l"/>
            <a:r>
              <a:rPr lang="en-US" sz="1400" i="1">
                <a:latin typeface="Arial" charset="0"/>
              </a:rPr>
              <a:t>Q</a:t>
            </a:r>
            <a:r>
              <a:rPr lang="en-US" sz="1400" baseline="-25000">
                <a:latin typeface="Arial" charset="0"/>
              </a:rPr>
              <a:t>1</a:t>
            </a:r>
          </a:p>
        </p:txBody>
      </p:sp>
      <p:sp>
        <p:nvSpPr>
          <p:cNvPr id="196648" name="Text Box 40"/>
          <p:cNvSpPr txBox="1">
            <a:spLocks noChangeArrowheads="1"/>
          </p:cNvSpPr>
          <p:nvPr/>
        </p:nvSpPr>
        <p:spPr bwMode="auto">
          <a:xfrm>
            <a:off x="6397625" y="5791200"/>
            <a:ext cx="385763" cy="304800"/>
          </a:xfrm>
          <a:prstGeom prst="rect">
            <a:avLst/>
          </a:prstGeom>
          <a:noFill/>
          <a:ln w="9525">
            <a:noFill/>
            <a:miter lim="800000"/>
            <a:headEnd/>
            <a:tailEnd/>
          </a:ln>
        </p:spPr>
        <p:txBody>
          <a:bodyPr wrap="none">
            <a:spAutoFit/>
          </a:bodyPr>
          <a:lstStyle/>
          <a:p>
            <a:pPr algn="l"/>
            <a:r>
              <a:rPr lang="en-US" sz="1400" i="1">
                <a:latin typeface="Arial" charset="0"/>
              </a:rPr>
              <a:t>Q</a:t>
            </a:r>
            <a:r>
              <a:rPr lang="en-US" sz="1400" baseline="-25000">
                <a:latin typeface="Arial" charset="0"/>
              </a:rPr>
              <a:t>2</a:t>
            </a:r>
          </a:p>
        </p:txBody>
      </p:sp>
      <p:sp>
        <p:nvSpPr>
          <p:cNvPr id="36905" name="Text Box 41"/>
          <p:cNvSpPr txBox="1">
            <a:spLocks noChangeArrowheads="1"/>
          </p:cNvSpPr>
          <p:nvPr/>
        </p:nvSpPr>
        <p:spPr bwMode="auto">
          <a:xfrm>
            <a:off x="4773613" y="3810000"/>
            <a:ext cx="366712" cy="304800"/>
          </a:xfrm>
          <a:prstGeom prst="rect">
            <a:avLst/>
          </a:prstGeom>
          <a:noFill/>
          <a:ln w="9525">
            <a:noFill/>
            <a:miter lim="800000"/>
            <a:headEnd/>
            <a:tailEnd/>
          </a:ln>
        </p:spPr>
        <p:txBody>
          <a:bodyPr wrap="none">
            <a:spAutoFit/>
          </a:bodyPr>
          <a:lstStyle/>
          <a:p>
            <a:pPr algn="l"/>
            <a:r>
              <a:rPr lang="en-US" sz="1400" i="1">
                <a:latin typeface="Arial" charset="0"/>
              </a:rPr>
              <a:t>P</a:t>
            </a:r>
            <a:r>
              <a:rPr lang="en-US" sz="1400" baseline="-25000">
                <a:latin typeface="Arial" charset="0"/>
              </a:rPr>
              <a:t>1</a:t>
            </a:r>
          </a:p>
        </p:txBody>
      </p:sp>
      <p:sp>
        <p:nvSpPr>
          <p:cNvPr id="196650" name="Text Box 42"/>
          <p:cNvSpPr txBox="1">
            <a:spLocks noChangeArrowheads="1"/>
          </p:cNvSpPr>
          <p:nvPr/>
        </p:nvSpPr>
        <p:spPr bwMode="auto">
          <a:xfrm>
            <a:off x="4773613" y="3162300"/>
            <a:ext cx="366712" cy="304800"/>
          </a:xfrm>
          <a:prstGeom prst="rect">
            <a:avLst/>
          </a:prstGeom>
          <a:noFill/>
          <a:ln w="9525">
            <a:noFill/>
            <a:miter lim="800000"/>
            <a:headEnd/>
            <a:tailEnd/>
          </a:ln>
        </p:spPr>
        <p:txBody>
          <a:bodyPr wrap="none">
            <a:spAutoFit/>
          </a:bodyPr>
          <a:lstStyle/>
          <a:p>
            <a:pPr algn="l"/>
            <a:r>
              <a:rPr lang="en-US" sz="1400" i="1">
                <a:latin typeface="Arial" charset="0"/>
              </a:rPr>
              <a:t>P</a:t>
            </a:r>
            <a:r>
              <a:rPr lang="en-US" sz="1400" baseline="-25000">
                <a:latin typeface="Arial" charset="0"/>
              </a:rPr>
              <a:t>2</a:t>
            </a:r>
          </a:p>
        </p:txBody>
      </p:sp>
      <p:sp>
        <p:nvSpPr>
          <p:cNvPr id="196651" name="Line 43"/>
          <p:cNvSpPr>
            <a:spLocks noChangeShapeType="1"/>
          </p:cNvSpPr>
          <p:nvPr/>
        </p:nvSpPr>
        <p:spPr bwMode="auto">
          <a:xfrm flipV="1">
            <a:off x="5410200" y="2971800"/>
            <a:ext cx="2743200" cy="609600"/>
          </a:xfrm>
          <a:prstGeom prst="line">
            <a:avLst/>
          </a:prstGeom>
          <a:noFill/>
          <a:ln w="38100">
            <a:solidFill>
              <a:srgbClr val="FF0000"/>
            </a:solidFill>
            <a:round/>
            <a:headEnd/>
            <a:tailEnd/>
          </a:ln>
        </p:spPr>
        <p:txBody>
          <a:bodyPr/>
          <a:lstStyle/>
          <a:p>
            <a:endParaRPr lang="en-US"/>
          </a:p>
        </p:txBody>
      </p:sp>
      <p:sp>
        <p:nvSpPr>
          <p:cNvPr id="196652" name="Oval 44"/>
          <p:cNvSpPr>
            <a:spLocks noChangeArrowheads="1"/>
          </p:cNvSpPr>
          <p:nvPr/>
        </p:nvSpPr>
        <p:spPr bwMode="auto">
          <a:xfrm>
            <a:off x="2476500" y="3467100"/>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36909" name="Oval 45"/>
          <p:cNvSpPr>
            <a:spLocks noChangeArrowheads="1"/>
          </p:cNvSpPr>
          <p:nvPr/>
        </p:nvSpPr>
        <p:spPr bwMode="auto">
          <a:xfrm>
            <a:off x="2638425" y="3695700"/>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36910" name="Text Box 46"/>
          <p:cNvSpPr txBox="1">
            <a:spLocks noChangeArrowheads="1"/>
          </p:cNvSpPr>
          <p:nvPr/>
        </p:nvSpPr>
        <p:spPr bwMode="auto">
          <a:xfrm>
            <a:off x="2689225" y="3544888"/>
            <a:ext cx="303213" cy="304800"/>
          </a:xfrm>
          <a:prstGeom prst="rect">
            <a:avLst/>
          </a:prstGeom>
          <a:noFill/>
          <a:ln w="9525">
            <a:noFill/>
            <a:miter lim="800000"/>
            <a:headEnd/>
            <a:tailEnd/>
          </a:ln>
        </p:spPr>
        <p:txBody>
          <a:bodyPr wrap="none">
            <a:spAutoFit/>
          </a:bodyPr>
          <a:lstStyle/>
          <a:p>
            <a:pPr algn="l"/>
            <a:r>
              <a:rPr lang="en-US" sz="1400" i="1">
                <a:latin typeface="Arial" charset="0"/>
              </a:rPr>
              <a:t>A</a:t>
            </a:r>
          </a:p>
        </p:txBody>
      </p:sp>
      <p:sp>
        <p:nvSpPr>
          <p:cNvPr id="196655" name="Text Box 47"/>
          <p:cNvSpPr txBox="1">
            <a:spLocks noChangeArrowheads="1"/>
          </p:cNvSpPr>
          <p:nvPr/>
        </p:nvSpPr>
        <p:spPr bwMode="auto">
          <a:xfrm>
            <a:off x="2308225" y="3106738"/>
            <a:ext cx="303213" cy="304800"/>
          </a:xfrm>
          <a:prstGeom prst="rect">
            <a:avLst/>
          </a:prstGeom>
          <a:noFill/>
          <a:ln w="9525">
            <a:noFill/>
            <a:miter lim="800000"/>
            <a:headEnd/>
            <a:tailEnd/>
          </a:ln>
        </p:spPr>
        <p:txBody>
          <a:bodyPr wrap="none">
            <a:spAutoFit/>
          </a:bodyPr>
          <a:lstStyle/>
          <a:p>
            <a:pPr algn="l"/>
            <a:r>
              <a:rPr lang="en-US" sz="1400" i="1">
                <a:latin typeface="Arial" charset="0"/>
              </a:rPr>
              <a:t>B</a:t>
            </a:r>
          </a:p>
        </p:txBody>
      </p:sp>
      <p:sp>
        <p:nvSpPr>
          <p:cNvPr id="36912" name="Oval 48"/>
          <p:cNvSpPr>
            <a:spLocks noChangeArrowheads="1"/>
          </p:cNvSpPr>
          <p:nvPr/>
        </p:nvSpPr>
        <p:spPr bwMode="auto">
          <a:xfrm>
            <a:off x="7048500" y="3933825"/>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36913" name="Text Box 49"/>
          <p:cNvSpPr txBox="1">
            <a:spLocks noChangeArrowheads="1"/>
          </p:cNvSpPr>
          <p:nvPr/>
        </p:nvSpPr>
        <p:spPr bwMode="auto">
          <a:xfrm>
            <a:off x="7004050" y="3668713"/>
            <a:ext cx="303213" cy="304800"/>
          </a:xfrm>
          <a:prstGeom prst="rect">
            <a:avLst/>
          </a:prstGeom>
          <a:noFill/>
          <a:ln w="9525">
            <a:noFill/>
            <a:miter lim="800000"/>
            <a:headEnd/>
            <a:tailEnd/>
          </a:ln>
        </p:spPr>
        <p:txBody>
          <a:bodyPr wrap="none">
            <a:spAutoFit/>
          </a:bodyPr>
          <a:lstStyle/>
          <a:p>
            <a:pPr algn="l"/>
            <a:r>
              <a:rPr lang="en-US" sz="1400" i="1">
                <a:latin typeface="Arial" charset="0"/>
              </a:rPr>
              <a:t>A</a:t>
            </a:r>
          </a:p>
        </p:txBody>
      </p:sp>
      <p:sp>
        <p:nvSpPr>
          <p:cNvPr id="196658" name="Oval 50"/>
          <p:cNvSpPr>
            <a:spLocks noChangeArrowheads="1"/>
          </p:cNvSpPr>
          <p:nvPr/>
        </p:nvSpPr>
        <p:spPr bwMode="auto">
          <a:xfrm>
            <a:off x="6534150" y="3295650"/>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196659" name="Text Box 51"/>
          <p:cNvSpPr txBox="1">
            <a:spLocks noChangeArrowheads="1"/>
          </p:cNvSpPr>
          <p:nvPr/>
        </p:nvSpPr>
        <p:spPr bwMode="auto">
          <a:xfrm>
            <a:off x="6499225" y="3001963"/>
            <a:ext cx="303213" cy="304800"/>
          </a:xfrm>
          <a:prstGeom prst="rect">
            <a:avLst/>
          </a:prstGeom>
          <a:noFill/>
          <a:ln w="9525">
            <a:noFill/>
            <a:miter lim="800000"/>
            <a:headEnd/>
            <a:tailEnd/>
          </a:ln>
        </p:spPr>
        <p:txBody>
          <a:bodyPr wrap="none">
            <a:spAutoFit/>
          </a:bodyPr>
          <a:lstStyle/>
          <a:p>
            <a:pPr algn="l"/>
            <a:r>
              <a:rPr lang="en-US" sz="1400" i="1">
                <a:latin typeface="Arial" charset="0"/>
              </a:rPr>
              <a:t>B</a:t>
            </a:r>
          </a:p>
        </p:txBody>
      </p:sp>
      <p:sp>
        <p:nvSpPr>
          <p:cNvPr id="196660" name="Line 52"/>
          <p:cNvSpPr>
            <a:spLocks noChangeShapeType="1"/>
          </p:cNvSpPr>
          <p:nvPr/>
        </p:nvSpPr>
        <p:spPr bwMode="auto">
          <a:xfrm>
            <a:off x="2828925" y="2390775"/>
            <a:ext cx="0" cy="647700"/>
          </a:xfrm>
          <a:prstGeom prst="line">
            <a:avLst/>
          </a:prstGeom>
          <a:noFill/>
          <a:ln w="38100">
            <a:solidFill>
              <a:schemeClr val="tx1"/>
            </a:solidFill>
            <a:round/>
            <a:headEnd type="triangle" w="med" len="med"/>
            <a:tailEnd/>
          </a:ln>
        </p:spPr>
        <p:txBody>
          <a:bodyPr/>
          <a:lstStyle/>
          <a:p>
            <a:endParaRPr lang="en-US"/>
          </a:p>
        </p:txBody>
      </p:sp>
      <p:sp>
        <p:nvSpPr>
          <p:cNvPr id="196661" name="Line 53"/>
          <p:cNvSpPr>
            <a:spLocks noChangeShapeType="1"/>
          </p:cNvSpPr>
          <p:nvPr/>
        </p:nvSpPr>
        <p:spPr bwMode="auto">
          <a:xfrm>
            <a:off x="7467600" y="3152775"/>
            <a:ext cx="0" cy="685800"/>
          </a:xfrm>
          <a:prstGeom prst="line">
            <a:avLst/>
          </a:prstGeom>
          <a:noFill/>
          <a:ln w="38100">
            <a:solidFill>
              <a:schemeClr val="tx1"/>
            </a:solidFill>
            <a:round/>
            <a:headEnd type="triangle" w="med" len="med"/>
            <a:tailEnd/>
          </a:ln>
        </p:spPr>
        <p:txBody>
          <a:bodyPr/>
          <a:lstStyle/>
          <a:p>
            <a:endParaRPr lang="en-US"/>
          </a:p>
        </p:txBody>
      </p:sp>
      <p:sp>
        <p:nvSpPr>
          <p:cNvPr id="196662" name="Text Box 54"/>
          <p:cNvSpPr txBox="1">
            <a:spLocks noChangeArrowheads="1"/>
          </p:cNvSpPr>
          <p:nvPr/>
        </p:nvSpPr>
        <p:spPr bwMode="auto">
          <a:xfrm>
            <a:off x="2762250" y="2514600"/>
            <a:ext cx="438150" cy="274638"/>
          </a:xfrm>
          <a:prstGeom prst="rect">
            <a:avLst/>
          </a:prstGeom>
          <a:noFill/>
          <a:ln w="9525">
            <a:noFill/>
            <a:miter lim="800000"/>
            <a:headEnd/>
            <a:tailEnd/>
          </a:ln>
        </p:spPr>
        <p:txBody>
          <a:bodyPr wrap="none">
            <a:spAutoFit/>
          </a:bodyPr>
          <a:lstStyle/>
          <a:p>
            <a:pPr algn="l"/>
            <a:r>
              <a:rPr lang="en-US" sz="1200">
                <a:latin typeface="Arial" charset="0"/>
              </a:rPr>
              <a:t>Tax</a:t>
            </a:r>
          </a:p>
        </p:txBody>
      </p:sp>
      <p:sp>
        <p:nvSpPr>
          <p:cNvPr id="196663" name="Text Box 55"/>
          <p:cNvSpPr txBox="1">
            <a:spLocks noChangeArrowheads="1"/>
          </p:cNvSpPr>
          <p:nvPr/>
        </p:nvSpPr>
        <p:spPr bwMode="auto">
          <a:xfrm>
            <a:off x="7467600" y="3352800"/>
            <a:ext cx="438150" cy="274638"/>
          </a:xfrm>
          <a:prstGeom prst="rect">
            <a:avLst/>
          </a:prstGeom>
          <a:noFill/>
          <a:ln w="9525">
            <a:noFill/>
            <a:miter lim="800000"/>
            <a:headEnd/>
            <a:tailEnd/>
          </a:ln>
        </p:spPr>
        <p:txBody>
          <a:bodyPr wrap="none">
            <a:spAutoFit/>
          </a:bodyPr>
          <a:lstStyle/>
          <a:p>
            <a:pPr algn="l"/>
            <a:r>
              <a:rPr lang="en-US" sz="1200">
                <a:latin typeface="Arial" charset="0"/>
              </a:rPr>
              <a:t>Tax</a:t>
            </a:r>
          </a:p>
        </p:txBody>
      </p:sp>
      <p:sp>
        <p:nvSpPr>
          <p:cNvPr id="196665" name="AutoShape 57"/>
          <p:cNvSpPr>
            <a:spLocks/>
          </p:cNvSpPr>
          <p:nvPr/>
        </p:nvSpPr>
        <p:spPr bwMode="auto">
          <a:xfrm>
            <a:off x="2268538" y="3536950"/>
            <a:ext cx="107950" cy="179388"/>
          </a:xfrm>
          <a:prstGeom prst="leftBrace">
            <a:avLst>
              <a:gd name="adj1" fmla="val 13848"/>
              <a:gd name="adj2" fmla="val 50000"/>
            </a:avLst>
          </a:prstGeom>
          <a:noFill/>
          <a:ln w="19050">
            <a:solidFill>
              <a:srgbClr val="FF0000"/>
            </a:solidFill>
            <a:round/>
            <a:headEnd/>
            <a:tailEnd/>
          </a:ln>
        </p:spPr>
        <p:txBody>
          <a:bodyPr wrap="none" anchor="ctr"/>
          <a:lstStyle/>
          <a:p>
            <a:endParaRPr lang="en-US"/>
          </a:p>
        </p:txBody>
      </p:sp>
      <p:sp>
        <p:nvSpPr>
          <p:cNvPr id="196666" name="AutoShape 58"/>
          <p:cNvSpPr>
            <a:spLocks/>
          </p:cNvSpPr>
          <p:nvPr/>
        </p:nvSpPr>
        <p:spPr bwMode="auto">
          <a:xfrm>
            <a:off x="6408738" y="3357563"/>
            <a:ext cx="71437" cy="576262"/>
          </a:xfrm>
          <a:prstGeom prst="leftBrace">
            <a:avLst>
              <a:gd name="adj1" fmla="val 67223"/>
              <a:gd name="adj2" fmla="val 50000"/>
            </a:avLst>
          </a:prstGeom>
          <a:noFill/>
          <a:ln w="19050">
            <a:solidFill>
              <a:srgbClr val="FF0000"/>
            </a:solidFill>
            <a:round/>
            <a:headEnd/>
            <a:tailEnd/>
          </a:ln>
        </p:spPr>
        <p:txBody>
          <a:bodyPr wrap="none" anchor="ctr"/>
          <a:lstStyle/>
          <a:p>
            <a:endParaRPr lang="en-US"/>
          </a:p>
        </p:txBody>
      </p:sp>
      <p:sp>
        <p:nvSpPr>
          <p:cNvPr id="196667" name="Text Box 59"/>
          <p:cNvSpPr txBox="1">
            <a:spLocks noChangeArrowheads="1"/>
          </p:cNvSpPr>
          <p:nvPr/>
        </p:nvSpPr>
        <p:spPr bwMode="auto">
          <a:xfrm>
            <a:off x="935038" y="3465513"/>
            <a:ext cx="1398587" cy="274637"/>
          </a:xfrm>
          <a:prstGeom prst="rect">
            <a:avLst/>
          </a:prstGeom>
          <a:noFill/>
          <a:ln w="9525">
            <a:noFill/>
            <a:miter lim="800000"/>
            <a:headEnd/>
            <a:tailEnd/>
          </a:ln>
        </p:spPr>
        <p:txBody>
          <a:bodyPr wrap="none">
            <a:spAutoFit/>
          </a:bodyPr>
          <a:lstStyle/>
          <a:p>
            <a:pPr algn="l"/>
            <a:r>
              <a:rPr lang="en-US" sz="1200">
                <a:solidFill>
                  <a:srgbClr val="FF0000"/>
                </a:solidFill>
                <a:latin typeface="Arial" charset="0"/>
              </a:rPr>
              <a:t>Consumer burden</a:t>
            </a:r>
          </a:p>
        </p:txBody>
      </p:sp>
      <p:sp>
        <p:nvSpPr>
          <p:cNvPr id="196668" name="Text Box 60"/>
          <p:cNvSpPr txBox="1">
            <a:spLocks noChangeArrowheads="1"/>
          </p:cNvSpPr>
          <p:nvPr/>
        </p:nvSpPr>
        <p:spPr bwMode="auto">
          <a:xfrm>
            <a:off x="5040313" y="3500438"/>
            <a:ext cx="1398587" cy="274637"/>
          </a:xfrm>
          <a:prstGeom prst="rect">
            <a:avLst/>
          </a:prstGeom>
          <a:noFill/>
          <a:ln w="9525">
            <a:noFill/>
            <a:miter lim="800000"/>
            <a:headEnd/>
            <a:tailEnd/>
          </a:ln>
        </p:spPr>
        <p:txBody>
          <a:bodyPr wrap="none">
            <a:spAutoFit/>
          </a:bodyPr>
          <a:lstStyle/>
          <a:p>
            <a:pPr algn="l"/>
            <a:r>
              <a:rPr lang="en-US" sz="1200">
                <a:solidFill>
                  <a:srgbClr val="FF0000"/>
                </a:solidFill>
                <a:latin typeface="Arial" charset="0"/>
              </a:rPr>
              <a:t>Consumer burden</a:t>
            </a:r>
          </a:p>
        </p:txBody>
      </p:sp>
      <p:grpSp>
        <p:nvGrpSpPr>
          <p:cNvPr id="2" name="Group 62"/>
          <p:cNvGrpSpPr>
            <a:grpSpLocks/>
          </p:cNvGrpSpPr>
          <p:nvPr/>
        </p:nvGrpSpPr>
        <p:grpSpPr bwMode="auto">
          <a:xfrm>
            <a:off x="533400" y="366711"/>
            <a:ext cx="8077200" cy="461961"/>
            <a:chOff x="336" y="377"/>
            <a:chExt cx="5088" cy="291"/>
          </a:xfrm>
        </p:grpSpPr>
        <p:sp>
          <p:nvSpPr>
            <p:cNvPr id="36927" name="Text Box 63"/>
            <p:cNvSpPr txBox="1">
              <a:spLocks noChangeArrowheads="1"/>
            </p:cNvSpPr>
            <p:nvPr/>
          </p:nvSpPr>
          <p:spPr bwMode="blackWhite">
            <a:xfrm>
              <a:off x="336" y="377"/>
              <a:ext cx="864" cy="291"/>
            </a:xfrm>
            <a:prstGeom prst="rect">
              <a:avLst/>
            </a:prstGeom>
            <a:solidFill>
              <a:srgbClr val="A50021"/>
            </a:solidFill>
            <a:ln w="9525">
              <a:solidFill>
                <a:srgbClr val="A50021"/>
              </a:solidFill>
              <a:miter lim="800000"/>
              <a:headEnd/>
              <a:tailEnd/>
            </a:ln>
          </p:spPr>
          <p:txBody>
            <a:bodyPr wrap="square" lIns="0" rIns="0" anchor="ctr">
              <a:spAutoFit/>
            </a:bodyPr>
            <a:lstStyle/>
            <a:p>
              <a:pPr>
                <a:spcBef>
                  <a:spcPct val="50000"/>
                </a:spcBef>
              </a:pPr>
              <a:r>
                <a:rPr lang="en-US" sz="2400" b="1" dirty="0">
                  <a:solidFill>
                    <a:srgbClr val="FFFFFF"/>
                  </a:solidFill>
                  <a:latin typeface="Times New Roman" panose="02020603050405020304" pitchFamily="18" charset="0"/>
                  <a:cs typeface="Times New Roman" panose="02020603050405020304" pitchFamily="18" charset="0"/>
                </a:rPr>
                <a:t>Example</a:t>
              </a:r>
            </a:p>
          </p:txBody>
        </p:sp>
        <p:sp>
          <p:nvSpPr>
            <p:cNvPr id="36928" name="Line 64"/>
            <p:cNvSpPr>
              <a:spLocks noChangeShapeType="1"/>
            </p:cNvSpPr>
            <p:nvPr/>
          </p:nvSpPr>
          <p:spPr bwMode="blackWhite">
            <a:xfrm>
              <a:off x="336" y="643"/>
              <a:ext cx="5088" cy="0"/>
            </a:xfrm>
            <a:prstGeom prst="line">
              <a:avLst/>
            </a:prstGeom>
            <a:noFill/>
            <a:ln w="57150">
              <a:solidFill>
                <a:srgbClr val="A50021"/>
              </a:solidFill>
              <a:round/>
              <a:headEnd/>
              <a:tailEnd/>
            </a:ln>
          </p:spPr>
          <p:txBody>
            <a:bodyPr wrap="none"/>
            <a:lstStyle/>
            <a:p>
              <a:endParaRPr lang="en-US"/>
            </a:p>
          </p:txBody>
        </p:sp>
        <p:sp>
          <p:nvSpPr>
            <p:cNvPr id="36929" name="Text Box 65"/>
            <p:cNvSpPr txBox="1">
              <a:spLocks noChangeArrowheads="1"/>
            </p:cNvSpPr>
            <p:nvPr/>
          </p:nvSpPr>
          <p:spPr bwMode="blackWhite">
            <a:xfrm>
              <a:off x="1200" y="435"/>
              <a:ext cx="4176" cy="192"/>
            </a:xfrm>
            <a:prstGeom prst="rect">
              <a:avLst/>
            </a:prstGeom>
            <a:noFill/>
            <a:ln w="9525">
              <a:noFill/>
              <a:miter lim="800000"/>
              <a:headEnd/>
              <a:tailEnd/>
            </a:ln>
          </p:spPr>
          <p:txBody>
            <a:bodyPr anchor="b">
              <a:spAutoFit/>
            </a:bodyPr>
            <a:lstStyle/>
            <a:p>
              <a:pPr algn="l">
                <a:spcBef>
                  <a:spcPct val="50000"/>
                </a:spcBef>
              </a:pPr>
              <a:endParaRPr lang="en-US" sz="1400" b="1">
                <a:solidFill>
                  <a:schemeClr val="hlink"/>
                </a:solidFill>
                <a:latin typeface="Verdana" pitchFamily="34" charset="0"/>
              </a:endParaRPr>
            </a:p>
          </p:txBody>
        </p:sp>
      </p:grpSp>
      <p:sp>
        <p:nvSpPr>
          <p:cNvPr id="196674" name="AutoShape 66"/>
          <p:cNvSpPr>
            <a:spLocks noChangeArrowheads="1"/>
          </p:cNvSpPr>
          <p:nvPr/>
        </p:nvSpPr>
        <p:spPr bwMode="auto">
          <a:xfrm>
            <a:off x="2971800" y="381000"/>
            <a:ext cx="3581400" cy="685800"/>
          </a:xfrm>
          <a:prstGeom prst="wedgeRectCallout">
            <a:avLst>
              <a:gd name="adj1" fmla="val -44681"/>
              <a:gd name="adj2" fmla="val 91204"/>
            </a:avLst>
          </a:prstGeom>
          <a:solidFill>
            <a:srgbClr val="FFFF99"/>
          </a:solidFill>
          <a:ln w="9525">
            <a:solidFill>
              <a:schemeClr val="tx1"/>
            </a:solidFill>
            <a:miter lim="800000"/>
            <a:headEnd/>
            <a:tailEnd/>
          </a:ln>
        </p:spPr>
        <p:txBody>
          <a:bodyPr/>
          <a:lstStyle/>
          <a:p>
            <a:pPr eaLnBrk="0" hangingPunct="0"/>
            <a:r>
              <a:rPr lang="en-US">
                <a:latin typeface="Arial" charset="0"/>
                <a:cs typeface="Arial" charset="0"/>
              </a:rPr>
              <a:t>More inelastic supply, smaller consumer burden.</a:t>
            </a:r>
          </a:p>
        </p:txBody>
      </p:sp>
      <p:sp>
        <p:nvSpPr>
          <p:cNvPr id="196675" name="AutoShape 67"/>
          <p:cNvSpPr>
            <a:spLocks noChangeArrowheads="1"/>
          </p:cNvSpPr>
          <p:nvPr/>
        </p:nvSpPr>
        <p:spPr bwMode="auto">
          <a:xfrm>
            <a:off x="2819400" y="609600"/>
            <a:ext cx="3581400" cy="685800"/>
          </a:xfrm>
          <a:prstGeom prst="wedgeRectCallout">
            <a:avLst>
              <a:gd name="adj1" fmla="val 56560"/>
              <a:gd name="adj2" fmla="val 52315"/>
            </a:avLst>
          </a:prstGeom>
          <a:solidFill>
            <a:srgbClr val="FFFF99"/>
          </a:solidFill>
          <a:ln w="9525">
            <a:solidFill>
              <a:schemeClr val="tx1"/>
            </a:solidFill>
            <a:miter lim="800000"/>
            <a:headEnd/>
            <a:tailEnd/>
          </a:ln>
        </p:spPr>
        <p:txBody>
          <a:bodyPr/>
          <a:lstStyle/>
          <a:p>
            <a:pPr eaLnBrk="0" hangingPunct="0"/>
            <a:r>
              <a:rPr lang="en-US">
                <a:latin typeface="Arial" charset="0"/>
                <a:cs typeface="Arial" charset="0"/>
              </a:rPr>
              <a:t>More elastic supply, larger consumer burden.</a:t>
            </a:r>
          </a:p>
        </p:txBody>
      </p:sp>
      <p:sp>
        <p:nvSpPr>
          <p:cNvPr id="66" name="Slide Number Placeholder 65"/>
          <p:cNvSpPr>
            <a:spLocks noGrp="1"/>
          </p:cNvSpPr>
          <p:nvPr>
            <p:ph type="sldNum" sz="quarter" idx="12"/>
          </p:nvPr>
        </p:nvSpPr>
        <p:spPr/>
        <p:txBody>
          <a:bodyPr/>
          <a:lstStyle/>
          <a:p>
            <a:pPr>
              <a:defRPr/>
            </a:pPr>
            <a:fld id="{7730D683-B094-4DFB-86BE-F96C78D07B32}" type="slidenum">
              <a:rPr lang="en-US" smtClean="0"/>
              <a:pPr>
                <a:defRPr/>
              </a:pPr>
              <a:t>29</a:t>
            </a:fld>
            <a:endParaRPr lang="en-US"/>
          </a:p>
        </p:txBody>
      </p:sp>
      <p:sp>
        <p:nvSpPr>
          <p:cNvPr id="67" name="Footer Placeholder 66"/>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96674"/>
                                        </p:tgtEl>
                                        <p:attrNameLst>
                                          <p:attrName>style.visibility</p:attrName>
                                        </p:attrNameLst>
                                      </p:cBhvr>
                                      <p:to>
                                        <p:strVal val="visible"/>
                                      </p:to>
                                    </p:set>
                                    <p:anim calcmode="lin" valueType="num">
                                      <p:cBhvr additive="base">
                                        <p:cTn id="7" dur="500" fill="hold"/>
                                        <p:tgtEl>
                                          <p:spTgt spid="196674"/>
                                        </p:tgtEl>
                                        <p:attrNameLst>
                                          <p:attrName>ppt_x</p:attrName>
                                        </p:attrNameLst>
                                      </p:cBhvr>
                                      <p:tavLst>
                                        <p:tav tm="0">
                                          <p:val>
                                            <p:strVal val="1+#ppt_w/2"/>
                                          </p:val>
                                        </p:tav>
                                        <p:tav tm="100000">
                                          <p:val>
                                            <p:strVal val="#ppt_x"/>
                                          </p:val>
                                        </p:tav>
                                      </p:tavLst>
                                    </p:anim>
                                    <p:anim calcmode="lin" valueType="num">
                                      <p:cBhvr additive="base">
                                        <p:cTn id="8" dur="500" fill="hold"/>
                                        <p:tgtEl>
                                          <p:spTgt spid="19667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196660"/>
                                        </p:tgtEl>
                                        <p:attrNameLst>
                                          <p:attrName>style.visibility</p:attrName>
                                        </p:attrNameLst>
                                      </p:cBhvr>
                                      <p:to>
                                        <p:strVal val="visible"/>
                                      </p:to>
                                    </p:set>
                                    <p:animEffect transition="in" filter="dissolve">
                                      <p:cBhvr>
                                        <p:cTn id="13" dur="500"/>
                                        <p:tgtEl>
                                          <p:spTgt spid="196660"/>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96662"/>
                                        </p:tgtEl>
                                        <p:attrNameLst>
                                          <p:attrName>style.visibility</p:attrName>
                                        </p:attrNameLst>
                                      </p:cBhvr>
                                      <p:to>
                                        <p:strVal val="visible"/>
                                      </p:to>
                                    </p:set>
                                    <p:animEffect transition="in" filter="dissolve">
                                      <p:cBhvr>
                                        <p:cTn id="16" dur="500"/>
                                        <p:tgtEl>
                                          <p:spTgt spid="196662"/>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196617"/>
                                        </p:tgtEl>
                                        <p:attrNameLst>
                                          <p:attrName>style.visibility</p:attrName>
                                        </p:attrNameLst>
                                      </p:cBhvr>
                                      <p:to>
                                        <p:strVal val="visible"/>
                                      </p:to>
                                    </p:set>
                                    <p:animEffect transition="in" filter="dissolve">
                                      <p:cBhvr>
                                        <p:cTn id="21" dur="500"/>
                                        <p:tgtEl>
                                          <p:spTgt spid="196617"/>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196619"/>
                                        </p:tgtEl>
                                        <p:attrNameLst>
                                          <p:attrName>style.visibility</p:attrName>
                                        </p:attrNameLst>
                                      </p:cBhvr>
                                      <p:to>
                                        <p:strVal val="visible"/>
                                      </p:to>
                                    </p:set>
                                    <p:animEffect transition="in" filter="dissolve">
                                      <p:cBhvr>
                                        <p:cTn id="24" dur="500"/>
                                        <p:tgtEl>
                                          <p:spTgt spid="196619"/>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196655"/>
                                        </p:tgtEl>
                                        <p:attrNameLst>
                                          <p:attrName>style.visibility</p:attrName>
                                        </p:attrNameLst>
                                      </p:cBhvr>
                                      <p:to>
                                        <p:strVal val="visible"/>
                                      </p:to>
                                    </p:set>
                                    <p:animEffect transition="in" filter="dissolve">
                                      <p:cBhvr>
                                        <p:cTn id="27" dur="500"/>
                                        <p:tgtEl>
                                          <p:spTgt spid="196655"/>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96652"/>
                                        </p:tgtEl>
                                        <p:attrNameLst>
                                          <p:attrName>style.visibility</p:attrName>
                                        </p:attrNameLst>
                                      </p:cBhvr>
                                      <p:to>
                                        <p:strVal val="visible"/>
                                      </p:to>
                                    </p:set>
                                    <p:animEffect transition="in" filter="dissolve">
                                      <p:cBhvr>
                                        <p:cTn id="32" dur="500"/>
                                        <p:tgtEl>
                                          <p:spTgt spid="196652"/>
                                        </p:tgtEl>
                                      </p:cBhvr>
                                    </p:animEffect>
                                  </p:childTnLst>
                                </p:cTn>
                              </p:par>
                              <p:par>
                                <p:cTn id="33" presetID="9" presetClass="entr" presetSubtype="0" fill="hold" grpId="0" nodeType="withEffect">
                                  <p:stCondLst>
                                    <p:cond delay="0"/>
                                  </p:stCondLst>
                                  <p:childTnLst>
                                    <p:set>
                                      <p:cBhvr>
                                        <p:cTn id="34" dur="1" fill="hold">
                                          <p:stCondLst>
                                            <p:cond delay="0"/>
                                          </p:stCondLst>
                                        </p:cTn>
                                        <p:tgtEl>
                                          <p:spTgt spid="196628"/>
                                        </p:tgtEl>
                                        <p:attrNameLst>
                                          <p:attrName>style.visibility</p:attrName>
                                        </p:attrNameLst>
                                      </p:cBhvr>
                                      <p:to>
                                        <p:strVal val="visible"/>
                                      </p:to>
                                    </p:set>
                                    <p:animEffect transition="in" filter="dissolve">
                                      <p:cBhvr>
                                        <p:cTn id="35" dur="500"/>
                                        <p:tgtEl>
                                          <p:spTgt spid="196628"/>
                                        </p:tgtEl>
                                      </p:cBhvr>
                                    </p:animEffect>
                                  </p:childTnLst>
                                </p:cTn>
                              </p:par>
                              <p:par>
                                <p:cTn id="36" presetID="9" presetClass="entr" presetSubtype="0" fill="hold" grpId="0" nodeType="withEffect">
                                  <p:stCondLst>
                                    <p:cond delay="0"/>
                                  </p:stCondLst>
                                  <p:childTnLst>
                                    <p:set>
                                      <p:cBhvr>
                                        <p:cTn id="37" dur="1" fill="hold">
                                          <p:stCondLst>
                                            <p:cond delay="0"/>
                                          </p:stCondLst>
                                        </p:cTn>
                                        <p:tgtEl>
                                          <p:spTgt spid="196622"/>
                                        </p:tgtEl>
                                        <p:attrNameLst>
                                          <p:attrName>style.visibility</p:attrName>
                                        </p:attrNameLst>
                                      </p:cBhvr>
                                      <p:to>
                                        <p:strVal val="visible"/>
                                      </p:to>
                                    </p:set>
                                    <p:animEffect transition="in" filter="dissolve">
                                      <p:cBhvr>
                                        <p:cTn id="38" dur="500"/>
                                        <p:tgtEl>
                                          <p:spTgt spid="196622"/>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196620"/>
                                        </p:tgtEl>
                                        <p:attrNameLst>
                                          <p:attrName>style.visibility</p:attrName>
                                        </p:attrNameLst>
                                      </p:cBhvr>
                                      <p:to>
                                        <p:strVal val="visible"/>
                                      </p:to>
                                    </p:set>
                                    <p:animEffect transition="in" filter="dissolve">
                                      <p:cBhvr>
                                        <p:cTn id="41" dur="500"/>
                                        <p:tgtEl>
                                          <p:spTgt spid="196620"/>
                                        </p:tgtEl>
                                      </p:cBhvr>
                                    </p:animEffect>
                                  </p:childTnLst>
                                </p:cTn>
                              </p:par>
                              <p:par>
                                <p:cTn id="42" presetID="9" presetClass="entr" presetSubtype="0" fill="hold" grpId="0" nodeType="withEffect">
                                  <p:stCondLst>
                                    <p:cond delay="0"/>
                                  </p:stCondLst>
                                  <p:childTnLst>
                                    <p:set>
                                      <p:cBhvr>
                                        <p:cTn id="43" dur="1" fill="hold">
                                          <p:stCondLst>
                                            <p:cond delay="0"/>
                                          </p:stCondLst>
                                        </p:cTn>
                                        <p:tgtEl>
                                          <p:spTgt spid="196624"/>
                                        </p:tgtEl>
                                        <p:attrNameLst>
                                          <p:attrName>style.visibility</p:attrName>
                                        </p:attrNameLst>
                                      </p:cBhvr>
                                      <p:to>
                                        <p:strVal val="visible"/>
                                      </p:to>
                                    </p:set>
                                    <p:animEffect transition="in" filter="dissolve">
                                      <p:cBhvr>
                                        <p:cTn id="44" dur="500"/>
                                        <p:tgtEl>
                                          <p:spTgt spid="196624"/>
                                        </p:tgtEl>
                                      </p:cBhvr>
                                    </p:animEffect>
                                  </p:childTnLst>
                                </p:cTn>
                              </p:par>
                              <p:par>
                                <p:cTn id="45" presetID="9" presetClass="entr" presetSubtype="0" fill="hold" grpId="0" nodeType="withEffect">
                                  <p:stCondLst>
                                    <p:cond delay="0"/>
                                  </p:stCondLst>
                                  <p:childTnLst>
                                    <p:set>
                                      <p:cBhvr>
                                        <p:cTn id="46" dur="1" fill="hold">
                                          <p:stCondLst>
                                            <p:cond delay="0"/>
                                          </p:stCondLst>
                                        </p:cTn>
                                        <p:tgtEl>
                                          <p:spTgt spid="196630"/>
                                        </p:tgtEl>
                                        <p:attrNameLst>
                                          <p:attrName>style.visibility</p:attrName>
                                        </p:attrNameLst>
                                      </p:cBhvr>
                                      <p:to>
                                        <p:strVal val="visible"/>
                                      </p:to>
                                    </p:set>
                                    <p:animEffect transition="in" filter="dissolve">
                                      <p:cBhvr>
                                        <p:cTn id="47" dur="500"/>
                                        <p:tgtEl>
                                          <p:spTgt spid="196630"/>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196665"/>
                                        </p:tgtEl>
                                        <p:attrNameLst>
                                          <p:attrName>style.visibility</p:attrName>
                                        </p:attrNameLst>
                                      </p:cBhvr>
                                      <p:to>
                                        <p:strVal val="visible"/>
                                      </p:to>
                                    </p:set>
                                    <p:animEffect transition="in" filter="dissolve">
                                      <p:cBhvr>
                                        <p:cTn id="52" dur="500"/>
                                        <p:tgtEl>
                                          <p:spTgt spid="196665"/>
                                        </p:tgtEl>
                                      </p:cBhvr>
                                    </p:animEffect>
                                  </p:childTnLst>
                                </p:cTn>
                              </p:par>
                              <p:par>
                                <p:cTn id="53" presetID="9" presetClass="entr" presetSubtype="0" fill="hold" grpId="0" nodeType="withEffect">
                                  <p:stCondLst>
                                    <p:cond delay="0"/>
                                  </p:stCondLst>
                                  <p:childTnLst>
                                    <p:set>
                                      <p:cBhvr>
                                        <p:cTn id="54" dur="1" fill="hold">
                                          <p:stCondLst>
                                            <p:cond delay="0"/>
                                          </p:stCondLst>
                                        </p:cTn>
                                        <p:tgtEl>
                                          <p:spTgt spid="196667"/>
                                        </p:tgtEl>
                                        <p:attrNameLst>
                                          <p:attrName>style.visibility</p:attrName>
                                        </p:attrNameLst>
                                      </p:cBhvr>
                                      <p:to>
                                        <p:strVal val="visible"/>
                                      </p:to>
                                    </p:set>
                                    <p:animEffect transition="in" filter="dissolve">
                                      <p:cBhvr>
                                        <p:cTn id="55" dur="500"/>
                                        <p:tgtEl>
                                          <p:spTgt spid="196667"/>
                                        </p:tgtEl>
                                      </p:cBhvr>
                                    </p:animEffect>
                                  </p:childTnLst>
                                </p:cTn>
                              </p:par>
                            </p:childTnLst>
                          </p:cTn>
                        </p:par>
                      </p:childTnLst>
                    </p:cTn>
                  </p:par>
                  <p:par>
                    <p:cTn id="56" fill="hold">
                      <p:stCondLst>
                        <p:cond delay="indefinite"/>
                      </p:stCondLst>
                      <p:childTnLst>
                        <p:par>
                          <p:cTn id="57" fill="hold">
                            <p:stCondLst>
                              <p:cond delay="0"/>
                            </p:stCondLst>
                            <p:childTnLst>
                              <p:par>
                                <p:cTn id="58" presetID="2" presetClass="exit" presetSubtype="4" fill="hold" grpId="1" nodeType="clickEffect">
                                  <p:stCondLst>
                                    <p:cond delay="0"/>
                                  </p:stCondLst>
                                  <p:childTnLst>
                                    <p:anim calcmode="lin" valueType="num">
                                      <p:cBhvr additive="base">
                                        <p:cTn id="59" dur="500"/>
                                        <p:tgtEl>
                                          <p:spTgt spid="196674"/>
                                        </p:tgtEl>
                                        <p:attrNameLst>
                                          <p:attrName>ppt_x</p:attrName>
                                        </p:attrNameLst>
                                      </p:cBhvr>
                                      <p:tavLst>
                                        <p:tav tm="0">
                                          <p:val>
                                            <p:strVal val="ppt_x"/>
                                          </p:val>
                                        </p:tav>
                                        <p:tav tm="100000">
                                          <p:val>
                                            <p:strVal val="ppt_x"/>
                                          </p:val>
                                        </p:tav>
                                      </p:tavLst>
                                    </p:anim>
                                    <p:anim calcmode="lin" valueType="num">
                                      <p:cBhvr additive="base">
                                        <p:cTn id="60" dur="500"/>
                                        <p:tgtEl>
                                          <p:spTgt spid="196674"/>
                                        </p:tgtEl>
                                        <p:attrNameLst>
                                          <p:attrName>ppt_y</p:attrName>
                                        </p:attrNameLst>
                                      </p:cBhvr>
                                      <p:tavLst>
                                        <p:tav tm="0">
                                          <p:val>
                                            <p:strVal val="ppt_y"/>
                                          </p:val>
                                        </p:tav>
                                        <p:tav tm="100000">
                                          <p:val>
                                            <p:strVal val="1+ppt_h/2"/>
                                          </p:val>
                                        </p:tav>
                                      </p:tavLst>
                                    </p:anim>
                                    <p:set>
                                      <p:cBhvr>
                                        <p:cTn id="61" dur="1" fill="hold">
                                          <p:stCondLst>
                                            <p:cond delay="499"/>
                                          </p:stCondLst>
                                        </p:cTn>
                                        <p:tgtEl>
                                          <p:spTgt spid="196674"/>
                                        </p:tgtEl>
                                        <p:attrNameLst>
                                          <p:attrName>style.visibility</p:attrName>
                                        </p:attrNameLst>
                                      </p:cBhvr>
                                      <p:to>
                                        <p:strVal val="hidden"/>
                                      </p:to>
                                    </p:set>
                                  </p:childTnLst>
                                </p:cTn>
                              </p:par>
                              <p:par>
                                <p:cTn id="62" presetID="2" presetClass="entr" presetSubtype="2" fill="hold" grpId="0" nodeType="withEffect">
                                  <p:stCondLst>
                                    <p:cond delay="0"/>
                                  </p:stCondLst>
                                  <p:childTnLst>
                                    <p:set>
                                      <p:cBhvr>
                                        <p:cTn id="63" dur="1" fill="hold">
                                          <p:stCondLst>
                                            <p:cond delay="0"/>
                                          </p:stCondLst>
                                        </p:cTn>
                                        <p:tgtEl>
                                          <p:spTgt spid="196675"/>
                                        </p:tgtEl>
                                        <p:attrNameLst>
                                          <p:attrName>style.visibility</p:attrName>
                                        </p:attrNameLst>
                                      </p:cBhvr>
                                      <p:to>
                                        <p:strVal val="visible"/>
                                      </p:to>
                                    </p:set>
                                    <p:anim calcmode="lin" valueType="num">
                                      <p:cBhvr additive="base">
                                        <p:cTn id="64" dur="500" fill="hold"/>
                                        <p:tgtEl>
                                          <p:spTgt spid="196675"/>
                                        </p:tgtEl>
                                        <p:attrNameLst>
                                          <p:attrName>ppt_x</p:attrName>
                                        </p:attrNameLst>
                                      </p:cBhvr>
                                      <p:tavLst>
                                        <p:tav tm="0">
                                          <p:val>
                                            <p:strVal val="1+#ppt_w/2"/>
                                          </p:val>
                                        </p:tav>
                                        <p:tav tm="100000">
                                          <p:val>
                                            <p:strVal val="#ppt_x"/>
                                          </p:val>
                                        </p:tav>
                                      </p:tavLst>
                                    </p:anim>
                                    <p:anim calcmode="lin" valueType="num">
                                      <p:cBhvr additive="base">
                                        <p:cTn id="65" dur="500" fill="hold"/>
                                        <p:tgtEl>
                                          <p:spTgt spid="196675"/>
                                        </p:tgtEl>
                                        <p:attrNameLst>
                                          <p:attrName>ppt_y</p:attrName>
                                        </p:attrNameLst>
                                      </p:cBhvr>
                                      <p:tavLst>
                                        <p:tav tm="0">
                                          <p:val>
                                            <p:strVal val="#ppt_y"/>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9" presetClass="entr" presetSubtype="0" fill="hold" grpId="0" nodeType="clickEffect">
                                  <p:stCondLst>
                                    <p:cond delay="0"/>
                                  </p:stCondLst>
                                  <p:childTnLst>
                                    <p:set>
                                      <p:cBhvr>
                                        <p:cTn id="69" dur="1" fill="hold">
                                          <p:stCondLst>
                                            <p:cond delay="0"/>
                                          </p:stCondLst>
                                        </p:cTn>
                                        <p:tgtEl>
                                          <p:spTgt spid="196663"/>
                                        </p:tgtEl>
                                        <p:attrNameLst>
                                          <p:attrName>style.visibility</p:attrName>
                                        </p:attrNameLst>
                                      </p:cBhvr>
                                      <p:to>
                                        <p:strVal val="visible"/>
                                      </p:to>
                                    </p:set>
                                    <p:animEffect transition="in" filter="dissolve">
                                      <p:cBhvr>
                                        <p:cTn id="70" dur="500"/>
                                        <p:tgtEl>
                                          <p:spTgt spid="196663"/>
                                        </p:tgtEl>
                                      </p:cBhvr>
                                    </p:animEffect>
                                  </p:childTnLst>
                                </p:cTn>
                              </p:par>
                              <p:par>
                                <p:cTn id="71" presetID="9" presetClass="entr" presetSubtype="0" fill="hold" grpId="0" nodeType="withEffect">
                                  <p:stCondLst>
                                    <p:cond delay="0"/>
                                  </p:stCondLst>
                                  <p:childTnLst>
                                    <p:set>
                                      <p:cBhvr>
                                        <p:cTn id="72" dur="1" fill="hold">
                                          <p:stCondLst>
                                            <p:cond delay="0"/>
                                          </p:stCondLst>
                                        </p:cTn>
                                        <p:tgtEl>
                                          <p:spTgt spid="196661"/>
                                        </p:tgtEl>
                                        <p:attrNameLst>
                                          <p:attrName>style.visibility</p:attrName>
                                        </p:attrNameLst>
                                      </p:cBhvr>
                                      <p:to>
                                        <p:strVal val="visible"/>
                                      </p:to>
                                    </p:set>
                                    <p:animEffect transition="in" filter="dissolve">
                                      <p:cBhvr>
                                        <p:cTn id="73" dur="500"/>
                                        <p:tgtEl>
                                          <p:spTgt spid="196661"/>
                                        </p:tgtEl>
                                      </p:cBhvr>
                                    </p:animEffect>
                                  </p:childTnLst>
                                </p:cTn>
                              </p:par>
                            </p:childTnLst>
                          </p:cTn>
                        </p:par>
                      </p:childTnLst>
                    </p:cTn>
                  </p:par>
                  <p:par>
                    <p:cTn id="74" fill="hold">
                      <p:stCondLst>
                        <p:cond delay="indefinite"/>
                      </p:stCondLst>
                      <p:childTnLst>
                        <p:par>
                          <p:cTn id="75" fill="hold">
                            <p:stCondLst>
                              <p:cond delay="0"/>
                            </p:stCondLst>
                            <p:childTnLst>
                              <p:par>
                                <p:cTn id="76" presetID="9" presetClass="entr" presetSubtype="0" fill="hold" grpId="0" nodeType="clickEffect">
                                  <p:stCondLst>
                                    <p:cond delay="0"/>
                                  </p:stCondLst>
                                  <p:childTnLst>
                                    <p:set>
                                      <p:cBhvr>
                                        <p:cTn id="77" dur="1" fill="hold">
                                          <p:stCondLst>
                                            <p:cond delay="0"/>
                                          </p:stCondLst>
                                        </p:cTn>
                                        <p:tgtEl>
                                          <p:spTgt spid="196651"/>
                                        </p:tgtEl>
                                        <p:attrNameLst>
                                          <p:attrName>style.visibility</p:attrName>
                                        </p:attrNameLst>
                                      </p:cBhvr>
                                      <p:to>
                                        <p:strVal val="visible"/>
                                      </p:to>
                                    </p:set>
                                    <p:animEffect transition="in" filter="dissolve">
                                      <p:cBhvr>
                                        <p:cTn id="78" dur="500"/>
                                        <p:tgtEl>
                                          <p:spTgt spid="196651"/>
                                        </p:tgtEl>
                                      </p:cBhvr>
                                    </p:animEffect>
                                  </p:childTnLst>
                                </p:cTn>
                              </p:par>
                              <p:par>
                                <p:cTn id="79" presetID="9" presetClass="entr" presetSubtype="0" fill="hold" grpId="0" nodeType="withEffect">
                                  <p:stCondLst>
                                    <p:cond delay="0"/>
                                  </p:stCondLst>
                                  <p:childTnLst>
                                    <p:set>
                                      <p:cBhvr>
                                        <p:cTn id="80" dur="1" fill="hold">
                                          <p:stCondLst>
                                            <p:cond delay="0"/>
                                          </p:stCondLst>
                                        </p:cTn>
                                        <p:tgtEl>
                                          <p:spTgt spid="196639"/>
                                        </p:tgtEl>
                                        <p:attrNameLst>
                                          <p:attrName>style.visibility</p:attrName>
                                        </p:attrNameLst>
                                      </p:cBhvr>
                                      <p:to>
                                        <p:strVal val="visible"/>
                                      </p:to>
                                    </p:set>
                                    <p:animEffect transition="in" filter="dissolve">
                                      <p:cBhvr>
                                        <p:cTn id="81" dur="500"/>
                                        <p:tgtEl>
                                          <p:spTgt spid="196639"/>
                                        </p:tgtEl>
                                      </p:cBhvr>
                                    </p:animEffect>
                                  </p:childTnLst>
                                </p:cTn>
                              </p:par>
                              <p:par>
                                <p:cTn id="82" presetID="9" presetClass="entr" presetSubtype="0" fill="hold" grpId="0" nodeType="withEffect">
                                  <p:stCondLst>
                                    <p:cond delay="0"/>
                                  </p:stCondLst>
                                  <p:childTnLst>
                                    <p:set>
                                      <p:cBhvr>
                                        <p:cTn id="83" dur="1" fill="hold">
                                          <p:stCondLst>
                                            <p:cond delay="0"/>
                                          </p:stCondLst>
                                        </p:cTn>
                                        <p:tgtEl>
                                          <p:spTgt spid="196658"/>
                                        </p:tgtEl>
                                        <p:attrNameLst>
                                          <p:attrName>style.visibility</p:attrName>
                                        </p:attrNameLst>
                                      </p:cBhvr>
                                      <p:to>
                                        <p:strVal val="visible"/>
                                      </p:to>
                                    </p:set>
                                    <p:animEffect transition="in" filter="dissolve">
                                      <p:cBhvr>
                                        <p:cTn id="84" dur="500"/>
                                        <p:tgtEl>
                                          <p:spTgt spid="196658"/>
                                        </p:tgtEl>
                                      </p:cBhvr>
                                    </p:animEffect>
                                  </p:childTnLst>
                                </p:cTn>
                              </p:par>
                              <p:par>
                                <p:cTn id="85" presetID="9" presetClass="entr" presetSubtype="0" fill="hold" grpId="0" nodeType="withEffect">
                                  <p:stCondLst>
                                    <p:cond delay="0"/>
                                  </p:stCondLst>
                                  <p:childTnLst>
                                    <p:set>
                                      <p:cBhvr>
                                        <p:cTn id="86" dur="1" fill="hold">
                                          <p:stCondLst>
                                            <p:cond delay="0"/>
                                          </p:stCondLst>
                                        </p:cTn>
                                        <p:tgtEl>
                                          <p:spTgt spid="196659"/>
                                        </p:tgtEl>
                                        <p:attrNameLst>
                                          <p:attrName>style.visibility</p:attrName>
                                        </p:attrNameLst>
                                      </p:cBhvr>
                                      <p:to>
                                        <p:strVal val="visible"/>
                                      </p:to>
                                    </p:set>
                                    <p:animEffect transition="in" filter="dissolve">
                                      <p:cBhvr>
                                        <p:cTn id="87" dur="500"/>
                                        <p:tgtEl>
                                          <p:spTgt spid="196659"/>
                                        </p:tgtEl>
                                      </p:cBhvr>
                                    </p:animEffect>
                                  </p:childTnLst>
                                </p:cTn>
                              </p:par>
                              <p:par>
                                <p:cTn id="88" presetID="9" presetClass="entr" presetSubtype="0" fill="hold" grpId="0" nodeType="withEffect">
                                  <p:stCondLst>
                                    <p:cond delay="0"/>
                                  </p:stCondLst>
                                  <p:childTnLst>
                                    <p:set>
                                      <p:cBhvr>
                                        <p:cTn id="89" dur="1" fill="hold">
                                          <p:stCondLst>
                                            <p:cond delay="0"/>
                                          </p:stCondLst>
                                        </p:cTn>
                                        <p:tgtEl>
                                          <p:spTgt spid="196640"/>
                                        </p:tgtEl>
                                        <p:attrNameLst>
                                          <p:attrName>style.visibility</p:attrName>
                                        </p:attrNameLst>
                                      </p:cBhvr>
                                      <p:to>
                                        <p:strVal val="visible"/>
                                      </p:to>
                                    </p:set>
                                    <p:animEffect transition="in" filter="dissolve">
                                      <p:cBhvr>
                                        <p:cTn id="90" dur="500"/>
                                        <p:tgtEl>
                                          <p:spTgt spid="196640"/>
                                        </p:tgtEl>
                                      </p:cBhvr>
                                    </p:animEffect>
                                  </p:childTnLst>
                                </p:cTn>
                              </p:par>
                              <p:par>
                                <p:cTn id="91" presetID="9" presetClass="entr" presetSubtype="0" fill="hold" grpId="0" nodeType="withEffect">
                                  <p:stCondLst>
                                    <p:cond delay="0"/>
                                  </p:stCondLst>
                                  <p:childTnLst>
                                    <p:set>
                                      <p:cBhvr>
                                        <p:cTn id="92" dur="1" fill="hold">
                                          <p:stCondLst>
                                            <p:cond delay="0"/>
                                          </p:stCondLst>
                                        </p:cTn>
                                        <p:tgtEl>
                                          <p:spTgt spid="196642"/>
                                        </p:tgtEl>
                                        <p:attrNameLst>
                                          <p:attrName>style.visibility</p:attrName>
                                        </p:attrNameLst>
                                      </p:cBhvr>
                                      <p:to>
                                        <p:strVal val="visible"/>
                                      </p:to>
                                    </p:set>
                                    <p:animEffect transition="in" filter="dissolve">
                                      <p:cBhvr>
                                        <p:cTn id="93" dur="500"/>
                                        <p:tgtEl>
                                          <p:spTgt spid="196642"/>
                                        </p:tgtEl>
                                      </p:cBhvr>
                                    </p:animEffect>
                                  </p:childTnLst>
                                </p:cTn>
                              </p:par>
                              <p:par>
                                <p:cTn id="94" presetID="9" presetClass="entr" presetSubtype="0" fill="hold" grpId="0" nodeType="withEffect">
                                  <p:stCondLst>
                                    <p:cond delay="0"/>
                                  </p:stCondLst>
                                  <p:childTnLst>
                                    <p:set>
                                      <p:cBhvr>
                                        <p:cTn id="95" dur="1" fill="hold">
                                          <p:stCondLst>
                                            <p:cond delay="0"/>
                                          </p:stCondLst>
                                        </p:cTn>
                                        <p:tgtEl>
                                          <p:spTgt spid="196648"/>
                                        </p:tgtEl>
                                        <p:attrNameLst>
                                          <p:attrName>style.visibility</p:attrName>
                                        </p:attrNameLst>
                                      </p:cBhvr>
                                      <p:to>
                                        <p:strVal val="visible"/>
                                      </p:to>
                                    </p:set>
                                    <p:animEffect transition="in" filter="dissolve">
                                      <p:cBhvr>
                                        <p:cTn id="96" dur="500"/>
                                        <p:tgtEl>
                                          <p:spTgt spid="196648"/>
                                        </p:tgtEl>
                                      </p:cBhvr>
                                    </p:animEffect>
                                  </p:childTnLst>
                                </p:cTn>
                              </p:par>
                              <p:par>
                                <p:cTn id="97" presetID="9" presetClass="entr" presetSubtype="0" fill="hold" grpId="0" nodeType="withEffect">
                                  <p:stCondLst>
                                    <p:cond delay="0"/>
                                  </p:stCondLst>
                                  <p:childTnLst>
                                    <p:set>
                                      <p:cBhvr>
                                        <p:cTn id="98" dur="1" fill="hold">
                                          <p:stCondLst>
                                            <p:cond delay="0"/>
                                          </p:stCondLst>
                                        </p:cTn>
                                        <p:tgtEl>
                                          <p:spTgt spid="196650"/>
                                        </p:tgtEl>
                                        <p:attrNameLst>
                                          <p:attrName>style.visibility</p:attrName>
                                        </p:attrNameLst>
                                      </p:cBhvr>
                                      <p:to>
                                        <p:strVal val="visible"/>
                                      </p:to>
                                    </p:set>
                                    <p:animEffect transition="in" filter="dissolve">
                                      <p:cBhvr>
                                        <p:cTn id="99" dur="500"/>
                                        <p:tgtEl>
                                          <p:spTgt spid="196650"/>
                                        </p:tgtEl>
                                      </p:cBhvr>
                                    </p:animEffect>
                                  </p:childTnLst>
                                </p:cTn>
                              </p:par>
                              <p:par>
                                <p:cTn id="100" presetID="9" presetClass="entr" presetSubtype="0" fill="hold" grpId="0" nodeType="withEffect">
                                  <p:stCondLst>
                                    <p:cond delay="0"/>
                                  </p:stCondLst>
                                  <p:childTnLst>
                                    <p:set>
                                      <p:cBhvr>
                                        <p:cTn id="101" dur="1" fill="hold">
                                          <p:stCondLst>
                                            <p:cond delay="0"/>
                                          </p:stCondLst>
                                        </p:cTn>
                                        <p:tgtEl>
                                          <p:spTgt spid="196644"/>
                                        </p:tgtEl>
                                        <p:attrNameLst>
                                          <p:attrName>style.visibility</p:attrName>
                                        </p:attrNameLst>
                                      </p:cBhvr>
                                      <p:to>
                                        <p:strVal val="visible"/>
                                      </p:to>
                                    </p:set>
                                    <p:animEffect transition="in" filter="dissolve">
                                      <p:cBhvr>
                                        <p:cTn id="102" dur="500"/>
                                        <p:tgtEl>
                                          <p:spTgt spid="196644"/>
                                        </p:tgtEl>
                                      </p:cBhvr>
                                    </p:animEffect>
                                  </p:childTnLst>
                                </p:cTn>
                              </p:par>
                            </p:childTnLst>
                          </p:cTn>
                        </p:par>
                      </p:childTnLst>
                    </p:cTn>
                  </p:par>
                  <p:par>
                    <p:cTn id="103" fill="hold">
                      <p:stCondLst>
                        <p:cond delay="indefinite"/>
                      </p:stCondLst>
                      <p:childTnLst>
                        <p:par>
                          <p:cTn id="104" fill="hold">
                            <p:stCondLst>
                              <p:cond delay="0"/>
                            </p:stCondLst>
                            <p:childTnLst>
                              <p:par>
                                <p:cTn id="105" presetID="9" presetClass="entr" presetSubtype="0" fill="hold" grpId="0" nodeType="clickEffect">
                                  <p:stCondLst>
                                    <p:cond delay="0"/>
                                  </p:stCondLst>
                                  <p:childTnLst>
                                    <p:set>
                                      <p:cBhvr>
                                        <p:cTn id="106" dur="1" fill="hold">
                                          <p:stCondLst>
                                            <p:cond delay="0"/>
                                          </p:stCondLst>
                                        </p:cTn>
                                        <p:tgtEl>
                                          <p:spTgt spid="196668"/>
                                        </p:tgtEl>
                                        <p:attrNameLst>
                                          <p:attrName>style.visibility</p:attrName>
                                        </p:attrNameLst>
                                      </p:cBhvr>
                                      <p:to>
                                        <p:strVal val="visible"/>
                                      </p:to>
                                    </p:set>
                                    <p:animEffect transition="in" filter="dissolve">
                                      <p:cBhvr>
                                        <p:cTn id="107" dur="500"/>
                                        <p:tgtEl>
                                          <p:spTgt spid="196668"/>
                                        </p:tgtEl>
                                      </p:cBhvr>
                                    </p:animEffect>
                                  </p:childTnLst>
                                </p:cTn>
                              </p:par>
                              <p:par>
                                <p:cTn id="108" presetID="9" presetClass="entr" presetSubtype="0" fill="hold" grpId="0" nodeType="withEffect">
                                  <p:stCondLst>
                                    <p:cond delay="0"/>
                                  </p:stCondLst>
                                  <p:childTnLst>
                                    <p:set>
                                      <p:cBhvr>
                                        <p:cTn id="109" dur="1" fill="hold">
                                          <p:stCondLst>
                                            <p:cond delay="0"/>
                                          </p:stCondLst>
                                        </p:cTn>
                                        <p:tgtEl>
                                          <p:spTgt spid="196666"/>
                                        </p:tgtEl>
                                        <p:attrNameLst>
                                          <p:attrName>style.visibility</p:attrName>
                                        </p:attrNameLst>
                                      </p:cBhvr>
                                      <p:to>
                                        <p:strVal val="visible"/>
                                      </p:to>
                                    </p:set>
                                    <p:animEffect transition="in" filter="dissolve">
                                      <p:cBhvr>
                                        <p:cTn id="110" dur="500"/>
                                        <p:tgtEl>
                                          <p:spTgt spid="196666"/>
                                        </p:tgtEl>
                                      </p:cBhvr>
                                    </p:animEffect>
                                  </p:childTnLst>
                                </p:cTn>
                              </p:par>
                            </p:childTnLst>
                          </p:cTn>
                        </p:par>
                      </p:childTnLst>
                    </p:cTn>
                  </p:par>
                  <p:par>
                    <p:cTn id="111" fill="hold">
                      <p:stCondLst>
                        <p:cond delay="indefinite"/>
                      </p:stCondLst>
                      <p:childTnLst>
                        <p:par>
                          <p:cTn id="112" fill="hold">
                            <p:stCondLst>
                              <p:cond delay="0"/>
                            </p:stCondLst>
                            <p:childTnLst>
                              <p:par>
                                <p:cTn id="113" presetID="2" presetClass="exit" presetSubtype="4" fill="hold" grpId="1" nodeType="clickEffect">
                                  <p:stCondLst>
                                    <p:cond delay="0"/>
                                  </p:stCondLst>
                                  <p:childTnLst>
                                    <p:anim calcmode="lin" valueType="num">
                                      <p:cBhvr additive="base">
                                        <p:cTn id="114" dur="500"/>
                                        <p:tgtEl>
                                          <p:spTgt spid="196675"/>
                                        </p:tgtEl>
                                        <p:attrNameLst>
                                          <p:attrName>ppt_x</p:attrName>
                                        </p:attrNameLst>
                                      </p:cBhvr>
                                      <p:tavLst>
                                        <p:tav tm="0">
                                          <p:val>
                                            <p:strVal val="ppt_x"/>
                                          </p:val>
                                        </p:tav>
                                        <p:tav tm="100000">
                                          <p:val>
                                            <p:strVal val="ppt_x"/>
                                          </p:val>
                                        </p:tav>
                                      </p:tavLst>
                                    </p:anim>
                                    <p:anim calcmode="lin" valueType="num">
                                      <p:cBhvr additive="base">
                                        <p:cTn id="115" dur="500"/>
                                        <p:tgtEl>
                                          <p:spTgt spid="196675"/>
                                        </p:tgtEl>
                                        <p:attrNameLst>
                                          <p:attrName>ppt_y</p:attrName>
                                        </p:attrNameLst>
                                      </p:cBhvr>
                                      <p:tavLst>
                                        <p:tav tm="0">
                                          <p:val>
                                            <p:strVal val="ppt_y"/>
                                          </p:val>
                                        </p:tav>
                                        <p:tav tm="100000">
                                          <p:val>
                                            <p:strVal val="1+ppt_h/2"/>
                                          </p:val>
                                        </p:tav>
                                      </p:tavLst>
                                    </p:anim>
                                    <p:set>
                                      <p:cBhvr>
                                        <p:cTn id="116" dur="1" fill="hold">
                                          <p:stCondLst>
                                            <p:cond delay="499"/>
                                          </p:stCondLst>
                                        </p:cTn>
                                        <p:tgtEl>
                                          <p:spTgt spid="19667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7" grpId="0" animBg="1"/>
      <p:bldP spid="196619" grpId="0"/>
      <p:bldP spid="196620" grpId="0" animBg="1"/>
      <p:bldP spid="196622" grpId="0" animBg="1"/>
      <p:bldP spid="196624" grpId="0" animBg="1"/>
      <p:bldP spid="196628" grpId="0"/>
      <p:bldP spid="196630" grpId="0"/>
      <p:bldP spid="196639" grpId="0"/>
      <p:bldP spid="196640" grpId="0" animBg="1"/>
      <p:bldP spid="196642" grpId="0" animBg="1"/>
      <p:bldP spid="196644" grpId="0" animBg="1"/>
      <p:bldP spid="196648" grpId="0"/>
      <p:bldP spid="196650" grpId="0"/>
      <p:bldP spid="196651" grpId="0" animBg="1"/>
      <p:bldP spid="196652" grpId="0" animBg="1"/>
      <p:bldP spid="196655" grpId="0"/>
      <p:bldP spid="196658" grpId="0" animBg="1"/>
      <p:bldP spid="196659" grpId="0"/>
      <p:bldP spid="196660" grpId="0" animBg="1"/>
      <p:bldP spid="196661" grpId="0" animBg="1"/>
      <p:bldP spid="196662" grpId="0"/>
      <p:bldP spid="196663" grpId="0"/>
      <p:bldP spid="196665" grpId="0" animBg="1"/>
      <p:bldP spid="196666" grpId="0" animBg="1"/>
      <p:bldP spid="196667" grpId="0"/>
      <p:bldP spid="196668" grpId="0"/>
      <p:bldP spid="196674" grpId="0" animBg="1"/>
      <p:bldP spid="196674" grpId="1" animBg="1"/>
      <p:bldP spid="196675" grpId="0" animBg="1"/>
      <p:bldP spid="196675"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5" name="Rectangle 3"/>
          <p:cNvSpPr>
            <a:spLocks noGrp="1" noChangeArrowheads="1"/>
          </p:cNvSpPr>
          <p:nvPr>
            <p:ph idx="1"/>
          </p:nvPr>
        </p:nvSpPr>
        <p:spPr/>
        <p:txBody>
          <a:bodyPr>
            <a:normAutofit/>
          </a:bodyPr>
          <a:lstStyle/>
          <a:p>
            <a:pPr marL="365760" indent="-283464" fontAlgn="auto">
              <a:spcAft>
                <a:spcPts val="0"/>
              </a:spcAft>
              <a:buFont typeface="Wingdings 2"/>
              <a:buChar char=""/>
              <a:defRPr/>
            </a:pPr>
            <a:r>
              <a:rPr lang="en-US" dirty="0">
                <a:latin typeface="Cordia New" panose="020B0304020202020204" pitchFamily="34" charset="-34"/>
                <a:cs typeface="Cordia New" panose="020B0304020202020204" pitchFamily="34" charset="-34"/>
              </a:rPr>
              <a:t>Figure</a:t>
            </a:r>
            <a:r>
              <a:rPr lang="th-TH" dirty="0">
                <a:latin typeface="Cordia New" panose="020B0304020202020204" pitchFamily="34" charset="-34"/>
                <a:cs typeface="Cordia New" panose="020B0304020202020204" pitchFamily="34" charset="-34"/>
              </a:rPr>
              <a:t> </a:t>
            </a:r>
            <a:r>
              <a:rPr lang="en-US" b="1" dirty="0">
                <a:solidFill>
                  <a:srgbClr val="A50021"/>
                </a:solidFill>
                <a:latin typeface="Cordia New" panose="020B0304020202020204" pitchFamily="34" charset="-34"/>
                <a:cs typeface="Cordia New" panose="020B0304020202020204" pitchFamily="34" charset="-34"/>
              </a:rPr>
              <a:t>a: </a:t>
            </a:r>
            <a:r>
              <a:rPr lang="en-US" dirty="0">
                <a:latin typeface="Cordia New" panose="020B0304020202020204" pitchFamily="34" charset="-34"/>
                <a:cs typeface="Cordia New" panose="020B0304020202020204" pitchFamily="34" charset="-34"/>
              </a:rPr>
              <a:t>The government collects tax on producer who has inelastic supply (fixed capital investment: raw material: iron), the consumers will bear less tax burden but the producers will bear a higher amount of tax burden because they have less choices of production methods.</a:t>
            </a:r>
          </a:p>
          <a:p>
            <a:pPr marL="365760" indent="-283464" fontAlgn="auto">
              <a:spcAft>
                <a:spcPts val="0"/>
              </a:spcAft>
              <a:buFont typeface="Wingdings 2"/>
              <a:buChar char=""/>
              <a:defRPr/>
            </a:pPr>
            <a:r>
              <a:rPr lang="en-US" dirty="0">
                <a:latin typeface="Cordia New" panose="020B0304020202020204" pitchFamily="34" charset="-34"/>
                <a:cs typeface="Cordia New" panose="020B0304020202020204" pitchFamily="34" charset="-34"/>
              </a:rPr>
              <a:t>Figure</a:t>
            </a:r>
            <a:r>
              <a:rPr lang="th-TH" dirty="0">
                <a:latin typeface="Cordia New" panose="020B0304020202020204" pitchFamily="34" charset="-34"/>
                <a:cs typeface="Cordia New" panose="020B0304020202020204" pitchFamily="34" charset="-34"/>
              </a:rPr>
              <a:t> </a:t>
            </a:r>
            <a:r>
              <a:rPr lang="en-US" b="1" dirty="0">
                <a:solidFill>
                  <a:srgbClr val="C00000"/>
                </a:solidFill>
                <a:latin typeface="Cordia New" panose="020B0304020202020204" pitchFamily="34" charset="-34"/>
                <a:cs typeface="Cordia New" panose="020B0304020202020204" pitchFamily="34" charset="-34"/>
              </a:rPr>
              <a:t>b:</a:t>
            </a:r>
            <a:r>
              <a:rPr lang="en-US" dirty="0">
                <a:latin typeface="Cordia New" panose="020B0304020202020204" pitchFamily="34" charset="-34"/>
                <a:cs typeface="Cordia New" panose="020B0304020202020204" pitchFamily="34" charset="-34"/>
              </a:rPr>
              <a:t> The government imposes tax on producer who has elastic supply, the consumers will bear most of the tax burden.</a:t>
            </a:r>
          </a:p>
        </p:txBody>
      </p:sp>
      <p:sp>
        <p:nvSpPr>
          <p:cNvPr id="4" name="Slide Number Placeholder 3"/>
          <p:cNvSpPr>
            <a:spLocks noGrp="1"/>
          </p:cNvSpPr>
          <p:nvPr>
            <p:ph type="sldNum" sz="quarter" idx="12"/>
          </p:nvPr>
        </p:nvSpPr>
        <p:spPr/>
        <p:txBody>
          <a:bodyPr/>
          <a:lstStyle/>
          <a:p>
            <a:pPr>
              <a:defRPr/>
            </a:pPr>
            <a:fld id="{327CEFCC-6661-4195-B993-DCD97624E9D7}" type="slidenum">
              <a:rPr lang="en-US" smtClean="0"/>
              <a:pPr>
                <a:defRPr/>
              </a:pPr>
              <a:t>30</a:t>
            </a:fld>
            <a:r>
              <a:rPr lang="en-US" dirty="0"/>
              <a:t>-</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7" name="Rectangle 2"/>
          <p:cNvSpPr>
            <a:spLocks noGrp="1" noChangeArrowheads="1"/>
          </p:cNvSpPr>
          <p:nvPr>
            <p:ph type="title"/>
          </p:nvPr>
        </p:nvSpPr>
        <p:spPr>
          <a:xfrm>
            <a:off x="990600" y="274638"/>
            <a:ext cx="7943850" cy="1143000"/>
          </a:xfrm>
        </p:spPr>
        <p:txBody>
          <a:bodyPr/>
          <a:lstStyle/>
          <a:p>
            <a:pPr algn="ctr" fontAlgn="auto">
              <a:spcAft>
                <a:spcPts val="0"/>
              </a:spcAft>
              <a:defRPr/>
            </a:pPr>
            <a:r>
              <a:rPr lang="en-US" sz="3400" dirty="0">
                <a:solidFill>
                  <a:schemeClr val="tx2">
                    <a:satMod val="130000"/>
                  </a:schemeClr>
                </a:solidFill>
                <a:latin typeface="Cordia New" panose="020B0304020202020204" pitchFamily="34" charset="-34"/>
                <a:cs typeface="Cordia New" panose="020B0304020202020204" pitchFamily="34" charset="-34"/>
              </a:rPr>
              <a:t>The elasticity of demand and supply and tax incidence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15395">
                                            <p:txEl>
                                              <p:pRg st="0" end="0"/>
                                            </p:txEl>
                                          </p:spTgt>
                                        </p:tgtEl>
                                        <p:attrNameLst>
                                          <p:attrName>style.visibility</p:attrName>
                                        </p:attrNameLst>
                                      </p:cBhvr>
                                      <p:to>
                                        <p:strVal val="visible"/>
                                      </p:to>
                                    </p:set>
                                    <p:anim calcmode="lin" valueType="num">
                                      <p:cBhvr additive="base">
                                        <p:cTn id="7" dur="500" fill="hold"/>
                                        <p:tgtEl>
                                          <p:spTgt spid="31539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1539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15395">
                                            <p:txEl>
                                              <p:pRg st="1" end="1"/>
                                            </p:txEl>
                                          </p:spTgt>
                                        </p:tgtEl>
                                        <p:attrNameLst>
                                          <p:attrName>style.visibility</p:attrName>
                                        </p:attrNameLst>
                                      </p:cBhvr>
                                      <p:to>
                                        <p:strVal val="visible"/>
                                      </p:to>
                                    </p:set>
                                    <p:anim calcmode="lin" valueType="num">
                                      <p:cBhvr additive="base">
                                        <p:cTn id="13" dur="500" fill="hold"/>
                                        <p:tgtEl>
                                          <p:spTgt spid="315395">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15395">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5395"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3" name="Rectangle 3"/>
          <p:cNvSpPr>
            <a:spLocks noGrp="1" noChangeArrowheads="1"/>
          </p:cNvSpPr>
          <p:nvPr>
            <p:ph idx="1"/>
          </p:nvPr>
        </p:nvSpPr>
        <p:spPr>
          <a:xfrm>
            <a:off x="857224" y="1447800"/>
            <a:ext cx="8076464" cy="4800600"/>
          </a:xfrm>
        </p:spPr>
        <p:txBody>
          <a:bodyPr>
            <a:normAutofit/>
          </a:bodyPr>
          <a:lstStyle/>
          <a:p>
            <a:r>
              <a:rPr lang="en-US" dirty="0">
                <a:latin typeface="Cordia New" panose="020B0304020202020204" pitchFamily="34" charset="-34"/>
                <a:cs typeface="Cordia New" panose="020B0304020202020204" pitchFamily="34" charset="-34"/>
              </a:rPr>
              <a:t>The study of tax burden will concern with the effect on price not the quantity.</a:t>
            </a:r>
          </a:p>
        </p:txBody>
      </p:sp>
      <p:sp>
        <p:nvSpPr>
          <p:cNvPr id="4" name="Slide Number Placeholder 3"/>
          <p:cNvSpPr>
            <a:spLocks noGrp="1"/>
          </p:cNvSpPr>
          <p:nvPr>
            <p:ph type="sldNum" sz="quarter" idx="12"/>
          </p:nvPr>
        </p:nvSpPr>
        <p:spPr/>
        <p:txBody>
          <a:bodyPr/>
          <a:lstStyle/>
          <a:p>
            <a:pPr>
              <a:defRPr/>
            </a:pPr>
            <a:fld id="{327CEFCC-6661-4195-B993-DCD97624E9D7}" type="slidenum">
              <a:rPr lang="en-US" smtClean="0"/>
              <a:pPr>
                <a:defRPr/>
              </a:pPr>
              <a:t>31</a:t>
            </a:fld>
            <a:endParaRPr lang="en-US"/>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7" name="Rectangle 2"/>
          <p:cNvSpPr>
            <a:spLocks noGrp="1" noChangeArrowheads="1"/>
          </p:cNvSpPr>
          <p:nvPr>
            <p:ph type="title"/>
          </p:nvPr>
        </p:nvSpPr>
        <p:spPr>
          <a:xfrm>
            <a:off x="990600" y="274638"/>
            <a:ext cx="7943850" cy="1143000"/>
          </a:xfrm>
        </p:spPr>
        <p:txBody>
          <a:bodyPr/>
          <a:lstStyle/>
          <a:p>
            <a:pPr algn="ctr" fontAlgn="auto">
              <a:spcAft>
                <a:spcPts val="0"/>
              </a:spcAft>
              <a:defRPr/>
            </a:pPr>
            <a:r>
              <a:rPr lang="en-US" sz="3400" dirty="0">
                <a:solidFill>
                  <a:schemeClr val="tx2">
                    <a:satMod val="130000"/>
                  </a:schemeClr>
                </a:solidFill>
                <a:latin typeface="Cordia New" panose="020B0304020202020204" pitchFamily="34" charset="-34"/>
                <a:cs typeface="Cordia New" panose="020B0304020202020204" pitchFamily="34" charset="-34"/>
              </a:rPr>
              <a:t>The elasticity of demand and supply and tax incidence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22563">
                                            <p:txEl>
                                              <p:pRg st="0" end="0"/>
                                            </p:txEl>
                                          </p:spTgt>
                                        </p:tgtEl>
                                        <p:attrNameLst>
                                          <p:attrName>style.visibility</p:attrName>
                                        </p:attrNameLst>
                                      </p:cBhvr>
                                      <p:to>
                                        <p:strVal val="visible"/>
                                      </p:to>
                                    </p:set>
                                    <p:anim calcmode="lin" valueType="num">
                                      <p:cBhvr additive="base">
                                        <p:cTn id="7" dur="500" fill="hold"/>
                                        <p:tgtEl>
                                          <p:spTgt spid="32256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2256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256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35"/>
          <p:cNvGrpSpPr/>
          <p:nvPr/>
        </p:nvGrpSpPr>
        <p:grpSpPr>
          <a:xfrm>
            <a:off x="2356628" y="1429530"/>
            <a:ext cx="4858578" cy="4358512"/>
            <a:chOff x="1142182" y="1429530"/>
            <a:chExt cx="4858578" cy="4358512"/>
          </a:xfrm>
        </p:grpSpPr>
        <p:cxnSp>
          <p:nvCxnSpPr>
            <p:cNvPr id="33" name="Straight Connector 32"/>
            <p:cNvCxnSpPr/>
            <p:nvPr/>
          </p:nvCxnSpPr>
          <p:spPr>
            <a:xfrm rot="5400000">
              <a:off x="-1035883" y="3607595"/>
              <a:ext cx="4357718"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1142976" y="5786454"/>
              <a:ext cx="4857784"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7" name="TextBox 36"/>
          <p:cNvSpPr txBox="1"/>
          <p:nvPr/>
        </p:nvSpPr>
        <p:spPr>
          <a:xfrm>
            <a:off x="2214546" y="1142984"/>
            <a:ext cx="655949" cy="369332"/>
          </a:xfrm>
          <a:prstGeom prst="rect">
            <a:avLst/>
          </a:prstGeom>
          <a:noFill/>
        </p:spPr>
        <p:txBody>
          <a:bodyPr wrap="none" rtlCol="0">
            <a:spAutoFit/>
          </a:bodyPr>
          <a:lstStyle/>
          <a:p>
            <a:r>
              <a:rPr lang="en-US" dirty="0"/>
              <a:t>Price</a:t>
            </a:r>
          </a:p>
        </p:txBody>
      </p:sp>
      <p:sp>
        <p:nvSpPr>
          <p:cNvPr id="38" name="TextBox 37"/>
          <p:cNvSpPr txBox="1"/>
          <p:nvPr/>
        </p:nvSpPr>
        <p:spPr>
          <a:xfrm>
            <a:off x="7143768" y="6000768"/>
            <a:ext cx="1010213" cy="369332"/>
          </a:xfrm>
          <a:prstGeom prst="rect">
            <a:avLst/>
          </a:prstGeom>
          <a:noFill/>
        </p:spPr>
        <p:txBody>
          <a:bodyPr wrap="none" rtlCol="0">
            <a:spAutoFit/>
          </a:bodyPr>
          <a:lstStyle/>
          <a:p>
            <a:r>
              <a:rPr lang="en-US" dirty="0"/>
              <a:t>Quantity</a:t>
            </a:r>
          </a:p>
        </p:txBody>
      </p:sp>
      <p:cxnSp>
        <p:nvCxnSpPr>
          <p:cNvPr id="40" name="Straight Connector 39"/>
          <p:cNvCxnSpPr/>
          <p:nvPr/>
        </p:nvCxnSpPr>
        <p:spPr>
          <a:xfrm rot="5400000">
            <a:off x="2357422" y="3643314"/>
            <a:ext cx="4286280" cy="1588"/>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2786050" y="2000240"/>
            <a:ext cx="3643338" cy="2428892"/>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2643174" y="2786058"/>
            <a:ext cx="3643338" cy="242889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4714876" y="1357298"/>
            <a:ext cx="290464" cy="369332"/>
          </a:xfrm>
          <a:prstGeom prst="rect">
            <a:avLst/>
          </a:prstGeom>
          <a:noFill/>
        </p:spPr>
        <p:txBody>
          <a:bodyPr wrap="none" rtlCol="0">
            <a:spAutoFit/>
          </a:bodyPr>
          <a:lstStyle/>
          <a:p>
            <a:r>
              <a:rPr lang="en-US" dirty="0"/>
              <a:t>S</a:t>
            </a:r>
          </a:p>
        </p:txBody>
      </p:sp>
      <p:sp>
        <p:nvSpPr>
          <p:cNvPr id="45" name="TextBox 44"/>
          <p:cNvSpPr txBox="1"/>
          <p:nvPr/>
        </p:nvSpPr>
        <p:spPr>
          <a:xfrm>
            <a:off x="6643702" y="4429132"/>
            <a:ext cx="434734" cy="369332"/>
          </a:xfrm>
          <a:prstGeom prst="rect">
            <a:avLst/>
          </a:prstGeom>
          <a:noFill/>
        </p:spPr>
        <p:txBody>
          <a:bodyPr wrap="none" rtlCol="0">
            <a:spAutoFit/>
          </a:bodyPr>
          <a:lstStyle/>
          <a:p>
            <a:r>
              <a:rPr lang="en-US" dirty="0"/>
              <a:t>D</a:t>
            </a:r>
            <a:r>
              <a:rPr lang="en-US" baseline="-25000" dirty="0"/>
              <a:t>1</a:t>
            </a:r>
            <a:endParaRPr lang="en-US" dirty="0"/>
          </a:p>
        </p:txBody>
      </p:sp>
      <p:sp>
        <p:nvSpPr>
          <p:cNvPr id="46" name="TextBox 45"/>
          <p:cNvSpPr txBox="1"/>
          <p:nvPr/>
        </p:nvSpPr>
        <p:spPr>
          <a:xfrm>
            <a:off x="6286512" y="5000636"/>
            <a:ext cx="434734" cy="369332"/>
          </a:xfrm>
          <a:prstGeom prst="rect">
            <a:avLst/>
          </a:prstGeom>
          <a:noFill/>
        </p:spPr>
        <p:txBody>
          <a:bodyPr wrap="none" rtlCol="0">
            <a:spAutoFit/>
          </a:bodyPr>
          <a:lstStyle/>
          <a:p>
            <a:r>
              <a:rPr lang="en-US" dirty="0"/>
              <a:t>D</a:t>
            </a:r>
            <a:r>
              <a:rPr lang="en-US" baseline="-25000" dirty="0"/>
              <a:t>2</a:t>
            </a:r>
            <a:endParaRPr lang="en-US" dirty="0"/>
          </a:p>
        </p:txBody>
      </p:sp>
      <p:cxnSp>
        <p:nvCxnSpPr>
          <p:cNvPr id="48" name="Straight Connector 47"/>
          <p:cNvCxnSpPr/>
          <p:nvPr/>
        </p:nvCxnSpPr>
        <p:spPr>
          <a:xfrm rot="10800000">
            <a:off x="2357422" y="3143248"/>
            <a:ext cx="214314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2000232" y="3071810"/>
            <a:ext cx="378630" cy="369332"/>
          </a:xfrm>
          <a:prstGeom prst="rect">
            <a:avLst/>
          </a:prstGeom>
          <a:noFill/>
        </p:spPr>
        <p:txBody>
          <a:bodyPr wrap="none" rtlCol="0">
            <a:spAutoFit/>
          </a:bodyPr>
          <a:lstStyle/>
          <a:p>
            <a:r>
              <a:rPr lang="en-US" dirty="0"/>
              <a:t>P</a:t>
            </a:r>
            <a:r>
              <a:rPr lang="en-US" baseline="-25000" dirty="0"/>
              <a:t>1</a:t>
            </a:r>
            <a:endParaRPr lang="en-US" dirty="0"/>
          </a:p>
        </p:txBody>
      </p:sp>
      <p:sp>
        <p:nvSpPr>
          <p:cNvPr id="50" name="TextBox 49"/>
          <p:cNvSpPr txBox="1"/>
          <p:nvPr/>
        </p:nvSpPr>
        <p:spPr>
          <a:xfrm>
            <a:off x="1857356" y="3857628"/>
            <a:ext cx="378630" cy="369332"/>
          </a:xfrm>
          <a:prstGeom prst="rect">
            <a:avLst/>
          </a:prstGeom>
          <a:noFill/>
        </p:spPr>
        <p:txBody>
          <a:bodyPr wrap="none" rtlCol="0">
            <a:spAutoFit/>
          </a:bodyPr>
          <a:lstStyle/>
          <a:p>
            <a:r>
              <a:rPr lang="en-US" dirty="0"/>
              <a:t>P</a:t>
            </a:r>
            <a:r>
              <a:rPr lang="en-US" baseline="-25000" dirty="0"/>
              <a:t>2</a:t>
            </a:r>
          </a:p>
        </p:txBody>
      </p:sp>
      <p:cxnSp>
        <p:nvCxnSpPr>
          <p:cNvPr id="51" name="Straight Connector 50"/>
          <p:cNvCxnSpPr/>
          <p:nvPr/>
        </p:nvCxnSpPr>
        <p:spPr>
          <a:xfrm rot="10800000">
            <a:off x="2357422" y="4000504"/>
            <a:ext cx="214314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4429124" y="5929330"/>
            <a:ext cx="452368" cy="369332"/>
          </a:xfrm>
          <a:prstGeom prst="rect">
            <a:avLst/>
          </a:prstGeom>
          <a:noFill/>
        </p:spPr>
        <p:txBody>
          <a:bodyPr wrap="none" rtlCol="0">
            <a:spAutoFit/>
          </a:bodyPr>
          <a:lstStyle/>
          <a:p>
            <a:r>
              <a:rPr lang="en-US" dirty="0"/>
              <a:t>Q</a:t>
            </a:r>
            <a:r>
              <a:rPr lang="en-US" baseline="-25000" dirty="0"/>
              <a:t>1</a:t>
            </a:r>
            <a:endParaRPr lang="en-US" dirty="0"/>
          </a:p>
        </p:txBody>
      </p:sp>
      <p:sp>
        <p:nvSpPr>
          <p:cNvPr id="53" name="Right Brace 52"/>
          <p:cNvSpPr/>
          <p:nvPr/>
        </p:nvSpPr>
        <p:spPr>
          <a:xfrm>
            <a:off x="4714876" y="3143248"/>
            <a:ext cx="142876" cy="857256"/>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4" name="Rectangular Callout 53"/>
          <p:cNvSpPr/>
          <p:nvPr/>
        </p:nvSpPr>
        <p:spPr>
          <a:xfrm>
            <a:off x="5572132" y="2714620"/>
            <a:ext cx="1500198" cy="714380"/>
          </a:xfrm>
          <a:prstGeom prst="wedgeRectCallout">
            <a:avLst>
              <a:gd name="adj1" fmla="val -100617"/>
              <a:gd name="adj2" fmla="val 1373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Producers’ tax burden</a:t>
            </a:r>
          </a:p>
        </p:txBody>
      </p:sp>
      <p:cxnSp>
        <p:nvCxnSpPr>
          <p:cNvPr id="56" name="Straight Arrow Connector 55"/>
          <p:cNvCxnSpPr/>
          <p:nvPr/>
        </p:nvCxnSpPr>
        <p:spPr>
          <a:xfrm rot="5400000">
            <a:off x="4893471" y="4107661"/>
            <a:ext cx="785818" cy="1588"/>
          </a:xfrm>
          <a:prstGeom prst="straightConnector1">
            <a:avLst/>
          </a:prstGeom>
          <a:ln w="28575">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57" name="TextBox 56"/>
          <p:cNvSpPr txBox="1"/>
          <p:nvPr/>
        </p:nvSpPr>
        <p:spPr>
          <a:xfrm>
            <a:off x="5500694" y="4214818"/>
            <a:ext cx="567528" cy="369332"/>
          </a:xfrm>
          <a:prstGeom prst="rect">
            <a:avLst/>
          </a:prstGeom>
          <a:noFill/>
        </p:spPr>
        <p:txBody>
          <a:bodyPr wrap="none" rtlCol="0">
            <a:spAutoFit/>
          </a:bodyPr>
          <a:lstStyle/>
          <a:p>
            <a:r>
              <a:rPr lang="en-US" b="1" dirty="0"/>
              <a:t>Tax</a:t>
            </a:r>
          </a:p>
        </p:txBody>
      </p:sp>
      <p:sp>
        <p:nvSpPr>
          <p:cNvPr id="58" name="Slide Number Placeholder 57"/>
          <p:cNvSpPr>
            <a:spLocks noGrp="1"/>
          </p:cNvSpPr>
          <p:nvPr>
            <p:ph type="sldNum" sz="quarter" idx="12"/>
          </p:nvPr>
        </p:nvSpPr>
        <p:spPr/>
        <p:txBody>
          <a:bodyPr/>
          <a:lstStyle/>
          <a:p>
            <a:fld id="{BC2BD24B-7BC7-47FE-9B81-93F77219D860}" type="slidenum">
              <a:rPr lang="en-US" smtClean="0"/>
              <a:pPr/>
              <a:t>32</a:t>
            </a:fld>
            <a:endParaRPr lang="en-US"/>
          </a:p>
        </p:txBody>
      </p:sp>
      <p:sp>
        <p:nvSpPr>
          <p:cNvPr id="23" name="Footer Placeholder 22"/>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blinds(horizontal)">
                                      <p:cBhvr>
                                        <p:cTn id="7" dur="500"/>
                                        <p:tgtEl>
                                          <p:spTgt spid="4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box(in)">
                                      <p:cBhvr>
                                        <p:cTn id="12" dur="500"/>
                                        <p:tgtEl>
                                          <p:spTgt spid="56"/>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box(in)">
                                      <p:cBhvr>
                                        <p:cTn id="17" dur="500"/>
                                        <p:tgtEl>
                                          <p:spTgt spid="57"/>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box(in)">
                                      <p:cBhvr>
                                        <p:cTn id="22" dur="500"/>
                                        <p:tgtEl>
                                          <p:spTgt spid="46"/>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box(in)">
                                      <p:cBhvr>
                                        <p:cTn id="27" dur="500"/>
                                        <p:tgtEl>
                                          <p:spTgt spid="51"/>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blinds(horizontal)">
                                      <p:cBhvr>
                                        <p:cTn id="32" dur="500"/>
                                        <p:tgtEl>
                                          <p:spTgt spid="50"/>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53"/>
                                        </p:tgtEl>
                                        <p:attrNameLst>
                                          <p:attrName>style.visibility</p:attrName>
                                        </p:attrNameLst>
                                      </p:cBhvr>
                                      <p:to>
                                        <p:strVal val="visible"/>
                                      </p:to>
                                    </p:set>
                                    <p:animEffect transition="in" filter="box(in)">
                                      <p:cBhvr>
                                        <p:cTn id="37" dur="500"/>
                                        <p:tgtEl>
                                          <p:spTgt spid="53"/>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1" nodeType="clickEffect">
                                  <p:stCondLst>
                                    <p:cond delay="0"/>
                                  </p:stCondLst>
                                  <p:childTnLst>
                                    <p:set>
                                      <p:cBhvr>
                                        <p:cTn id="41" dur="1" fill="hold">
                                          <p:stCondLst>
                                            <p:cond delay="0"/>
                                          </p:stCondLst>
                                        </p:cTn>
                                        <p:tgtEl>
                                          <p:spTgt spid="54"/>
                                        </p:tgtEl>
                                        <p:attrNameLst>
                                          <p:attrName>style.visibility</p:attrName>
                                        </p:attrNameLst>
                                      </p:cBhvr>
                                      <p:to>
                                        <p:strVal val="visible"/>
                                      </p:to>
                                    </p:set>
                                    <p:animEffect transition="in" filter="box(in)">
                                      <p:cBhvr>
                                        <p:cTn id="42" dur="500"/>
                                        <p:tgtEl>
                                          <p:spTgt spid="54"/>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path" presetSubtype="0" accel="50000" decel="50000" fill="hold" grpId="0" nodeType="clickEffect">
                                  <p:stCondLst>
                                    <p:cond delay="0"/>
                                  </p:stCondLst>
                                  <p:childTnLst>
                                    <p:animMotion origin="layout" path="M 5E-6 2.96296E-6 L 5E-6 0.16805 " pathEditMode="relative" rAng="0" ptsTypes="AA">
                                      <p:cBhvr>
                                        <p:cTn id="46" dur="2000" fill="hold"/>
                                        <p:tgtEl>
                                          <p:spTgt spid="54"/>
                                        </p:tgtEl>
                                        <p:attrNameLst>
                                          <p:attrName>ppt_x</p:attrName>
                                          <p:attrName>ppt_y</p:attrName>
                                        </p:attrNameLst>
                                      </p:cBhvr>
                                      <p:rCtr x="0" y="8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50" grpId="0"/>
      <p:bldP spid="53" grpId="0" animBg="1"/>
      <p:bldP spid="54" grpId="0" animBg="1"/>
      <p:bldP spid="54" grpId="1" animBg="1"/>
      <p:bldP spid="5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2356628" y="1429530"/>
            <a:ext cx="4858578" cy="4358512"/>
            <a:chOff x="1142182" y="1429530"/>
            <a:chExt cx="4858578" cy="4358512"/>
          </a:xfrm>
        </p:grpSpPr>
        <p:cxnSp>
          <p:nvCxnSpPr>
            <p:cNvPr id="3" name="Straight Connector 2"/>
            <p:cNvCxnSpPr/>
            <p:nvPr/>
          </p:nvCxnSpPr>
          <p:spPr>
            <a:xfrm rot="5400000">
              <a:off x="-1035883" y="3607595"/>
              <a:ext cx="4357718"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1142976" y="5786454"/>
              <a:ext cx="4857784"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 name="TextBox 4"/>
          <p:cNvSpPr txBox="1"/>
          <p:nvPr/>
        </p:nvSpPr>
        <p:spPr>
          <a:xfrm>
            <a:off x="1987225" y="1012259"/>
            <a:ext cx="644728" cy="461665"/>
          </a:xfrm>
          <a:prstGeom prst="rect">
            <a:avLst/>
          </a:prstGeom>
          <a:noFill/>
        </p:spPr>
        <p:txBody>
          <a:bodyPr wrap="none" rtlCol="0">
            <a:spAutoFit/>
          </a:bodyPr>
          <a:lstStyle/>
          <a:p>
            <a:r>
              <a:rPr lang="en-US" sz="2400" dirty="0">
                <a:latin typeface="Cordia New" panose="020B0304020202020204" pitchFamily="34" charset="-34"/>
                <a:cs typeface="Cordia New" panose="020B0304020202020204" pitchFamily="34" charset="-34"/>
              </a:rPr>
              <a:t>Price</a:t>
            </a:r>
          </a:p>
        </p:txBody>
      </p:sp>
      <p:sp>
        <p:nvSpPr>
          <p:cNvPr id="6" name="TextBox 5"/>
          <p:cNvSpPr txBox="1"/>
          <p:nvPr/>
        </p:nvSpPr>
        <p:spPr>
          <a:xfrm>
            <a:off x="6566164" y="5845750"/>
            <a:ext cx="808235" cy="400110"/>
          </a:xfrm>
          <a:prstGeom prst="rect">
            <a:avLst/>
          </a:prstGeom>
          <a:noFill/>
        </p:spPr>
        <p:txBody>
          <a:bodyPr wrap="none" rtlCol="0">
            <a:spAutoFit/>
          </a:bodyPr>
          <a:lstStyle/>
          <a:p>
            <a:r>
              <a:rPr lang="en-US" sz="2000" dirty="0">
                <a:latin typeface="Cordia New" panose="020B0304020202020204" pitchFamily="34" charset="-34"/>
                <a:cs typeface="Cordia New" panose="020B0304020202020204" pitchFamily="34" charset="-34"/>
              </a:rPr>
              <a:t>Quantity</a:t>
            </a:r>
          </a:p>
        </p:txBody>
      </p:sp>
      <p:cxnSp>
        <p:nvCxnSpPr>
          <p:cNvPr id="7" name="Straight Connector 6"/>
          <p:cNvCxnSpPr/>
          <p:nvPr/>
        </p:nvCxnSpPr>
        <p:spPr>
          <a:xfrm rot="5400000">
            <a:off x="2357422" y="3643314"/>
            <a:ext cx="4286280" cy="1588"/>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4714876" y="1357298"/>
            <a:ext cx="357790" cy="369332"/>
          </a:xfrm>
          <a:prstGeom prst="rect">
            <a:avLst/>
          </a:prstGeom>
          <a:noFill/>
        </p:spPr>
        <p:txBody>
          <a:bodyPr wrap="none" rtlCol="0">
            <a:spAutoFit/>
          </a:bodyPr>
          <a:lstStyle/>
          <a:p>
            <a:r>
              <a:rPr lang="en-US" dirty="0"/>
              <a:t>D</a:t>
            </a:r>
          </a:p>
        </p:txBody>
      </p:sp>
      <p:sp>
        <p:nvSpPr>
          <p:cNvPr id="11" name="TextBox 10"/>
          <p:cNvSpPr txBox="1"/>
          <p:nvPr/>
        </p:nvSpPr>
        <p:spPr>
          <a:xfrm>
            <a:off x="6929454" y="2214554"/>
            <a:ext cx="367408" cy="369332"/>
          </a:xfrm>
          <a:prstGeom prst="rect">
            <a:avLst/>
          </a:prstGeom>
          <a:noFill/>
        </p:spPr>
        <p:txBody>
          <a:bodyPr wrap="none" rtlCol="0">
            <a:spAutoFit/>
          </a:bodyPr>
          <a:lstStyle/>
          <a:p>
            <a:r>
              <a:rPr lang="en-US" dirty="0"/>
              <a:t>S</a:t>
            </a:r>
            <a:r>
              <a:rPr lang="en-US" baseline="-25000" dirty="0"/>
              <a:t>1</a:t>
            </a:r>
            <a:endParaRPr lang="en-US" dirty="0"/>
          </a:p>
        </p:txBody>
      </p:sp>
      <p:cxnSp>
        <p:nvCxnSpPr>
          <p:cNvPr id="13" name="Straight Connector 12"/>
          <p:cNvCxnSpPr/>
          <p:nvPr/>
        </p:nvCxnSpPr>
        <p:spPr>
          <a:xfrm rot="10800000">
            <a:off x="2357422" y="3143248"/>
            <a:ext cx="214314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1714480" y="3857628"/>
            <a:ext cx="378630" cy="369332"/>
          </a:xfrm>
          <a:prstGeom prst="rect">
            <a:avLst/>
          </a:prstGeom>
          <a:noFill/>
        </p:spPr>
        <p:txBody>
          <a:bodyPr wrap="none" rtlCol="0">
            <a:spAutoFit/>
          </a:bodyPr>
          <a:lstStyle/>
          <a:p>
            <a:r>
              <a:rPr lang="en-US" dirty="0"/>
              <a:t>P</a:t>
            </a:r>
            <a:r>
              <a:rPr lang="en-US" baseline="-25000" dirty="0"/>
              <a:t>1</a:t>
            </a:r>
            <a:endParaRPr lang="en-US" dirty="0"/>
          </a:p>
        </p:txBody>
      </p:sp>
      <p:sp>
        <p:nvSpPr>
          <p:cNvPr id="15" name="TextBox 14"/>
          <p:cNvSpPr txBox="1"/>
          <p:nvPr/>
        </p:nvSpPr>
        <p:spPr>
          <a:xfrm>
            <a:off x="1857356" y="2928934"/>
            <a:ext cx="378630" cy="369332"/>
          </a:xfrm>
          <a:prstGeom prst="rect">
            <a:avLst/>
          </a:prstGeom>
          <a:noFill/>
        </p:spPr>
        <p:txBody>
          <a:bodyPr wrap="none" rtlCol="0">
            <a:spAutoFit/>
          </a:bodyPr>
          <a:lstStyle/>
          <a:p>
            <a:r>
              <a:rPr lang="en-US" dirty="0"/>
              <a:t>P</a:t>
            </a:r>
            <a:r>
              <a:rPr lang="en-US" baseline="-25000" dirty="0"/>
              <a:t>2</a:t>
            </a:r>
          </a:p>
        </p:txBody>
      </p:sp>
      <p:cxnSp>
        <p:nvCxnSpPr>
          <p:cNvPr id="16" name="Straight Connector 15"/>
          <p:cNvCxnSpPr/>
          <p:nvPr/>
        </p:nvCxnSpPr>
        <p:spPr>
          <a:xfrm rot="10800000">
            <a:off x="2357422" y="4000504"/>
            <a:ext cx="214314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429124" y="5929330"/>
            <a:ext cx="452368" cy="369332"/>
          </a:xfrm>
          <a:prstGeom prst="rect">
            <a:avLst/>
          </a:prstGeom>
          <a:noFill/>
        </p:spPr>
        <p:txBody>
          <a:bodyPr wrap="none" rtlCol="0">
            <a:spAutoFit/>
          </a:bodyPr>
          <a:lstStyle/>
          <a:p>
            <a:r>
              <a:rPr lang="en-US" dirty="0"/>
              <a:t>Q</a:t>
            </a:r>
            <a:r>
              <a:rPr lang="en-US" baseline="-25000" dirty="0"/>
              <a:t>1</a:t>
            </a:r>
            <a:endParaRPr lang="en-US" dirty="0"/>
          </a:p>
        </p:txBody>
      </p:sp>
      <p:sp>
        <p:nvSpPr>
          <p:cNvPr id="18" name="Right Brace 17"/>
          <p:cNvSpPr/>
          <p:nvPr/>
        </p:nvSpPr>
        <p:spPr>
          <a:xfrm>
            <a:off x="4714876" y="3143248"/>
            <a:ext cx="142876" cy="857256"/>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9" name="Rectangular Callout 18"/>
          <p:cNvSpPr/>
          <p:nvPr/>
        </p:nvSpPr>
        <p:spPr>
          <a:xfrm>
            <a:off x="5572132" y="3429000"/>
            <a:ext cx="1500198" cy="714380"/>
          </a:xfrm>
          <a:prstGeom prst="wedgeRectCallout">
            <a:avLst>
              <a:gd name="adj1" fmla="val -99891"/>
              <a:gd name="adj2" fmla="val -7617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Consumers’ tax burden</a:t>
            </a:r>
          </a:p>
        </p:txBody>
      </p:sp>
      <p:cxnSp>
        <p:nvCxnSpPr>
          <p:cNvPr id="20" name="Straight Arrow Connector 19"/>
          <p:cNvCxnSpPr/>
          <p:nvPr/>
        </p:nvCxnSpPr>
        <p:spPr>
          <a:xfrm rot="5400000">
            <a:off x="4751389" y="3178173"/>
            <a:ext cx="785818" cy="1588"/>
          </a:xfrm>
          <a:prstGeom prst="straightConnector1">
            <a:avLst/>
          </a:prstGeom>
          <a:ln w="28575">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5357818" y="2714620"/>
            <a:ext cx="567528" cy="369332"/>
          </a:xfrm>
          <a:prstGeom prst="rect">
            <a:avLst/>
          </a:prstGeom>
          <a:noFill/>
        </p:spPr>
        <p:txBody>
          <a:bodyPr wrap="none" rtlCol="0">
            <a:spAutoFit/>
          </a:bodyPr>
          <a:lstStyle/>
          <a:p>
            <a:r>
              <a:rPr lang="en-US" b="1" dirty="0"/>
              <a:t>Tax</a:t>
            </a:r>
          </a:p>
        </p:txBody>
      </p:sp>
      <p:cxnSp>
        <p:nvCxnSpPr>
          <p:cNvPr id="23" name="Straight Connector 22"/>
          <p:cNvCxnSpPr/>
          <p:nvPr/>
        </p:nvCxnSpPr>
        <p:spPr>
          <a:xfrm flipV="1">
            <a:off x="2786050" y="2357430"/>
            <a:ext cx="4071966" cy="278608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V="1">
            <a:off x="2643174" y="1643050"/>
            <a:ext cx="4071966" cy="278608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6786578" y="1285860"/>
            <a:ext cx="367408" cy="369332"/>
          </a:xfrm>
          <a:prstGeom prst="rect">
            <a:avLst/>
          </a:prstGeom>
          <a:noFill/>
        </p:spPr>
        <p:txBody>
          <a:bodyPr wrap="none" rtlCol="0">
            <a:spAutoFit/>
          </a:bodyPr>
          <a:lstStyle/>
          <a:p>
            <a:r>
              <a:rPr lang="en-US" dirty="0"/>
              <a:t>S</a:t>
            </a:r>
            <a:r>
              <a:rPr lang="en-US" baseline="-25000" dirty="0"/>
              <a:t>2</a:t>
            </a:r>
            <a:endParaRPr lang="en-US" dirty="0"/>
          </a:p>
        </p:txBody>
      </p:sp>
      <p:sp>
        <p:nvSpPr>
          <p:cNvPr id="27" name="Slide Number Placeholder 26"/>
          <p:cNvSpPr>
            <a:spLocks noGrp="1"/>
          </p:cNvSpPr>
          <p:nvPr>
            <p:ph type="sldNum" sz="quarter" idx="12"/>
          </p:nvPr>
        </p:nvSpPr>
        <p:spPr/>
        <p:txBody>
          <a:bodyPr/>
          <a:lstStyle/>
          <a:p>
            <a:fld id="{BC2BD24B-7BC7-47FE-9B81-93F77219D860}" type="slidenum">
              <a:rPr lang="en-US" smtClean="0"/>
              <a:pPr/>
              <a:t>33</a:t>
            </a:fld>
            <a:endParaRPr lang="en-US"/>
          </a:p>
        </p:txBody>
      </p:sp>
      <p:sp>
        <p:nvSpPr>
          <p:cNvPr id="24" name="Footer Placeholder 23"/>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ox(in)">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box(in)">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ox(in)">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box(in)">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1"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box(in)">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path" presetSubtype="0" accel="50000" decel="50000" fill="hold" grpId="0" nodeType="clickEffect">
                                  <p:stCondLst>
                                    <p:cond delay="0"/>
                                  </p:stCondLst>
                                  <p:childTnLst>
                                    <p:animMotion origin="layout" path="M 5E-6 2.96296E-6 L 5E-6 0.16805 " pathEditMode="relative" rAng="0" ptsTypes="AA">
                                      <p:cBhvr>
                                        <p:cTn id="36" dur="2000" fill="hold"/>
                                        <p:tgtEl>
                                          <p:spTgt spid="19"/>
                                        </p:tgtEl>
                                        <p:attrNameLst>
                                          <p:attrName>ppt_x</p:attrName>
                                          <p:attrName>ppt_y</p:attrName>
                                        </p:attrNameLst>
                                      </p:cBhvr>
                                      <p:rCtr x="0" y="8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8" grpId="0" animBg="1"/>
      <p:bldP spid="19" grpId="0" animBg="1"/>
      <p:bldP spid="19" grpId="1" animBg="1"/>
      <p:bldP spid="2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2356628" y="1429530"/>
            <a:ext cx="4858578" cy="4358512"/>
            <a:chOff x="1142182" y="1429530"/>
            <a:chExt cx="4858578" cy="4358512"/>
          </a:xfrm>
        </p:grpSpPr>
        <p:cxnSp>
          <p:nvCxnSpPr>
            <p:cNvPr id="3" name="Straight Connector 2"/>
            <p:cNvCxnSpPr/>
            <p:nvPr/>
          </p:nvCxnSpPr>
          <p:spPr>
            <a:xfrm rot="5400000">
              <a:off x="-1035883" y="3607595"/>
              <a:ext cx="4357718"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1142976" y="5786454"/>
              <a:ext cx="4857784"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 name="TextBox 4"/>
          <p:cNvSpPr txBox="1"/>
          <p:nvPr/>
        </p:nvSpPr>
        <p:spPr>
          <a:xfrm>
            <a:off x="1922793" y="1038505"/>
            <a:ext cx="603050" cy="338554"/>
          </a:xfrm>
          <a:prstGeom prst="rect">
            <a:avLst/>
          </a:prstGeom>
          <a:noFill/>
        </p:spPr>
        <p:txBody>
          <a:bodyPr wrap="none" rtlCol="0">
            <a:spAutoFit/>
          </a:bodyPr>
          <a:lstStyle/>
          <a:p>
            <a:r>
              <a:rPr lang="en-US" sz="1600" dirty="0"/>
              <a:t>Price</a:t>
            </a:r>
          </a:p>
        </p:txBody>
      </p:sp>
      <p:sp>
        <p:nvSpPr>
          <p:cNvPr id="6" name="TextBox 5"/>
          <p:cNvSpPr txBox="1"/>
          <p:nvPr/>
        </p:nvSpPr>
        <p:spPr>
          <a:xfrm>
            <a:off x="6844580" y="5859133"/>
            <a:ext cx="918841" cy="338554"/>
          </a:xfrm>
          <a:prstGeom prst="rect">
            <a:avLst/>
          </a:prstGeom>
          <a:noFill/>
        </p:spPr>
        <p:txBody>
          <a:bodyPr wrap="none" rtlCol="0">
            <a:spAutoFit/>
          </a:bodyPr>
          <a:lstStyle/>
          <a:p>
            <a:r>
              <a:rPr lang="en-US" sz="1600" dirty="0"/>
              <a:t>Quantity</a:t>
            </a:r>
          </a:p>
        </p:txBody>
      </p:sp>
      <p:cxnSp>
        <p:nvCxnSpPr>
          <p:cNvPr id="8" name="Straight Connector 7"/>
          <p:cNvCxnSpPr/>
          <p:nvPr/>
        </p:nvCxnSpPr>
        <p:spPr>
          <a:xfrm rot="16200000" flipH="1">
            <a:off x="3036083" y="1678769"/>
            <a:ext cx="3714776" cy="335758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715140" y="5286388"/>
            <a:ext cx="434734" cy="369332"/>
          </a:xfrm>
          <a:prstGeom prst="rect">
            <a:avLst/>
          </a:prstGeom>
          <a:noFill/>
        </p:spPr>
        <p:txBody>
          <a:bodyPr wrap="none" rtlCol="0">
            <a:spAutoFit/>
          </a:bodyPr>
          <a:lstStyle/>
          <a:p>
            <a:r>
              <a:rPr lang="en-US" dirty="0"/>
              <a:t>D</a:t>
            </a:r>
            <a:r>
              <a:rPr lang="en-US" baseline="-25000" dirty="0"/>
              <a:t>1</a:t>
            </a:r>
            <a:endParaRPr lang="en-US" dirty="0"/>
          </a:p>
        </p:txBody>
      </p:sp>
      <p:cxnSp>
        <p:nvCxnSpPr>
          <p:cNvPr id="11" name="Straight Connector 10"/>
          <p:cNvCxnSpPr/>
          <p:nvPr/>
        </p:nvCxnSpPr>
        <p:spPr>
          <a:xfrm rot="5400000">
            <a:off x="2750331" y="2393149"/>
            <a:ext cx="3500462" cy="1571636"/>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5400000">
            <a:off x="3352792" y="2576506"/>
            <a:ext cx="3438548" cy="1571636"/>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5929322" y="1285860"/>
            <a:ext cx="571504" cy="369332"/>
          </a:xfrm>
          <a:prstGeom prst="rect">
            <a:avLst/>
          </a:prstGeom>
          <a:noFill/>
        </p:spPr>
        <p:txBody>
          <a:bodyPr wrap="square" rtlCol="0">
            <a:spAutoFit/>
          </a:bodyPr>
          <a:lstStyle/>
          <a:p>
            <a:r>
              <a:rPr lang="en-US" dirty="0"/>
              <a:t>S</a:t>
            </a:r>
            <a:r>
              <a:rPr lang="en-US" baseline="-25000" dirty="0"/>
              <a:t>1</a:t>
            </a:r>
            <a:r>
              <a:rPr lang="en-US" baseline="30000" dirty="0"/>
              <a:t>1</a:t>
            </a:r>
            <a:endParaRPr lang="en-US" dirty="0"/>
          </a:p>
        </p:txBody>
      </p:sp>
      <p:sp>
        <p:nvSpPr>
          <p:cNvPr id="19" name="TextBox 18"/>
          <p:cNvSpPr txBox="1"/>
          <p:nvPr/>
        </p:nvSpPr>
        <p:spPr>
          <a:xfrm>
            <a:off x="5357818" y="1142984"/>
            <a:ext cx="444352" cy="369332"/>
          </a:xfrm>
          <a:prstGeom prst="rect">
            <a:avLst/>
          </a:prstGeom>
          <a:noFill/>
        </p:spPr>
        <p:txBody>
          <a:bodyPr wrap="none" rtlCol="0">
            <a:spAutoFit/>
          </a:bodyPr>
          <a:lstStyle/>
          <a:p>
            <a:r>
              <a:rPr lang="en-US" dirty="0"/>
              <a:t>S</a:t>
            </a:r>
            <a:r>
              <a:rPr lang="en-US" baseline="-25000" dirty="0"/>
              <a:t>1</a:t>
            </a:r>
            <a:r>
              <a:rPr lang="en-US" baseline="30000" dirty="0"/>
              <a:t>2</a:t>
            </a:r>
            <a:endParaRPr lang="en-US" dirty="0"/>
          </a:p>
        </p:txBody>
      </p:sp>
      <p:cxnSp>
        <p:nvCxnSpPr>
          <p:cNvPr id="21" name="Straight Connector 20"/>
          <p:cNvCxnSpPr/>
          <p:nvPr/>
        </p:nvCxnSpPr>
        <p:spPr>
          <a:xfrm flipV="1">
            <a:off x="2786050" y="2714620"/>
            <a:ext cx="4857784" cy="150019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7643834" y="2500306"/>
            <a:ext cx="444352" cy="369332"/>
          </a:xfrm>
          <a:prstGeom prst="rect">
            <a:avLst/>
          </a:prstGeom>
          <a:noFill/>
        </p:spPr>
        <p:txBody>
          <a:bodyPr wrap="none" rtlCol="0">
            <a:spAutoFit/>
          </a:bodyPr>
          <a:lstStyle/>
          <a:p>
            <a:r>
              <a:rPr lang="en-US" dirty="0"/>
              <a:t>S</a:t>
            </a:r>
            <a:r>
              <a:rPr lang="en-US" baseline="-25000" dirty="0"/>
              <a:t>2</a:t>
            </a:r>
            <a:r>
              <a:rPr lang="en-US" baseline="30000" dirty="0"/>
              <a:t>1</a:t>
            </a:r>
            <a:endParaRPr lang="en-US" dirty="0"/>
          </a:p>
        </p:txBody>
      </p:sp>
      <p:cxnSp>
        <p:nvCxnSpPr>
          <p:cNvPr id="24" name="Straight Connector 23"/>
          <p:cNvCxnSpPr/>
          <p:nvPr/>
        </p:nvCxnSpPr>
        <p:spPr>
          <a:xfrm flipV="1">
            <a:off x="2571736" y="1500174"/>
            <a:ext cx="4857784" cy="150019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rot="5400000">
            <a:off x="4394993" y="2894010"/>
            <a:ext cx="1214446" cy="1588"/>
          </a:xfrm>
          <a:prstGeom prst="straightConnector1">
            <a:avLst/>
          </a:prstGeom>
          <a:ln w="19050">
            <a:solidFill>
              <a:schemeClr val="accent5">
                <a:lumMod val="60000"/>
                <a:lumOff val="40000"/>
              </a:schemeClr>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7429520" y="1285860"/>
            <a:ext cx="444352" cy="369332"/>
          </a:xfrm>
          <a:prstGeom prst="rect">
            <a:avLst/>
          </a:prstGeom>
          <a:noFill/>
        </p:spPr>
        <p:txBody>
          <a:bodyPr wrap="none" rtlCol="0">
            <a:spAutoFit/>
          </a:bodyPr>
          <a:lstStyle/>
          <a:p>
            <a:r>
              <a:rPr lang="en-US" dirty="0"/>
              <a:t>S</a:t>
            </a:r>
            <a:r>
              <a:rPr lang="en-US" baseline="-25000" dirty="0"/>
              <a:t>2</a:t>
            </a:r>
            <a:r>
              <a:rPr lang="en-US" baseline="30000" dirty="0"/>
              <a:t>2</a:t>
            </a:r>
            <a:endParaRPr lang="en-US" dirty="0"/>
          </a:p>
        </p:txBody>
      </p:sp>
      <p:cxnSp>
        <p:nvCxnSpPr>
          <p:cNvPr id="30" name="Straight Connector 29"/>
          <p:cNvCxnSpPr/>
          <p:nvPr/>
        </p:nvCxnSpPr>
        <p:spPr>
          <a:xfrm rot="5400000">
            <a:off x="3857620" y="4643446"/>
            <a:ext cx="2286016"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000628" y="3500438"/>
            <a:ext cx="914400" cy="914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10800000">
            <a:off x="2357422" y="3500438"/>
            <a:ext cx="2643206"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857356" y="3500438"/>
            <a:ext cx="378630" cy="369332"/>
          </a:xfrm>
          <a:prstGeom prst="rect">
            <a:avLst/>
          </a:prstGeom>
          <a:noFill/>
        </p:spPr>
        <p:txBody>
          <a:bodyPr wrap="none" rtlCol="0">
            <a:spAutoFit/>
          </a:bodyPr>
          <a:lstStyle/>
          <a:p>
            <a:r>
              <a:rPr lang="en-US" dirty="0"/>
              <a:t>P</a:t>
            </a:r>
            <a:r>
              <a:rPr lang="en-US" baseline="-25000" dirty="0"/>
              <a:t>1</a:t>
            </a:r>
            <a:endParaRPr lang="en-US" dirty="0"/>
          </a:p>
        </p:txBody>
      </p:sp>
      <p:sp>
        <p:nvSpPr>
          <p:cNvPr id="42" name="TextBox 41"/>
          <p:cNvSpPr txBox="1"/>
          <p:nvPr/>
        </p:nvSpPr>
        <p:spPr>
          <a:xfrm>
            <a:off x="4929190" y="5857892"/>
            <a:ext cx="452368" cy="369332"/>
          </a:xfrm>
          <a:prstGeom prst="rect">
            <a:avLst/>
          </a:prstGeom>
          <a:noFill/>
        </p:spPr>
        <p:txBody>
          <a:bodyPr wrap="none" rtlCol="0">
            <a:spAutoFit/>
          </a:bodyPr>
          <a:lstStyle/>
          <a:p>
            <a:r>
              <a:rPr lang="en-US" normalizeH="1" dirty="0"/>
              <a:t>Q</a:t>
            </a:r>
            <a:r>
              <a:rPr lang="en-US" baseline="-25000" dirty="0"/>
              <a:t>1</a:t>
            </a:r>
            <a:endParaRPr lang="en-US" dirty="0"/>
          </a:p>
        </p:txBody>
      </p:sp>
      <p:sp>
        <p:nvSpPr>
          <p:cNvPr id="43" name="TextBox 42"/>
          <p:cNvSpPr txBox="1"/>
          <p:nvPr/>
        </p:nvSpPr>
        <p:spPr>
          <a:xfrm>
            <a:off x="5143504" y="2571744"/>
            <a:ext cx="508473" cy="369332"/>
          </a:xfrm>
          <a:prstGeom prst="rect">
            <a:avLst/>
          </a:prstGeom>
          <a:noFill/>
        </p:spPr>
        <p:txBody>
          <a:bodyPr wrap="none" rtlCol="0">
            <a:spAutoFit/>
          </a:bodyPr>
          <a:lstStyle/>
          <a:p>
            <a:r>
              <a:rPr lang="en-US" dirty="0"/>
              <a:t>Tax</a:t>
            </a:r>
          </a:p>
        </p:txBody>
      </p:sp>
      <p:cxnSp>
        <p:nvCxnSpPr>
          <p:cNvPr id="45" name="Straight Connector 44"/>
          <p:cNvCxnSpPr/>
          <p:nvPr/>
        </p:nvCxnSpPr>
        <p:spPr>
          <a:xfrm rot="10800000">
            <a:off x="2357422" y="3000372"/>
            <a:ext cx="2214578" cy="1588"/>
          </a:xfrm>
          <a:prstGeom prst="line">
            <a:avLst/>
          </a:prstGeom>
          <a:ln w="190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0800000">
            <a:off x="2357422" y="2500306"/>
            <a:ext cx="1785950"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1857356" y="2857496"/>
            <a:ext cx="357790" cy="369332"/>
          </a:xfrm>
          <a:prstGeom prst="rect">
            <a:avLst/>
          </a:prstGeom>
          <a:noFill/>
        </p:spPr>
        <p:txBody>
          <a:bodyPr wrap="none" rtlCol="0">
            <a:spAutoFit/>
          </a:bodyPr>
          <a:lstStyle/>
          <a:p>
            <a:r>
              <a:rPr lang="en-US" dirty="0"/>
              <a:t>P</a:t>
            </a:r>
            <a:r>
              <a:rPr lang="th-TH" baseline="-25000" dirty="0"/>
              <a:t>2</a:t>
            </a:r>
            <a:endParaRPr lang="en-US" dirty="0"/>
          </a:p>
        </p:txBody>
      </p:sp>
      <p:sp>
        <p:nvSpPr>
          <p:cNvPr id="49" name="TextBox 48"/>
          <p:cNvSpPr txBox="1"/>
          <p:nvPr/>
        </p:nvSpPr>
        <p:spPr>
          <a:xfrm>
            <a:off x="1857356" y="2214554"/>
            <a:ext cx="357790" cy="369332"/>
          </a:xfrm>
          <a:prstGeom prst="rect">
            <a:avLst/>
          </a:prstGeom>
          <a:noFill/>
        </p:spPr>
        <p:txBody>
          <a:bodyPr wrap="none" rtlCol="0">
            <a:spAutoFit/>
          </a:bodyPr>
          <a:lstStyle/>
          <a:p>
            <a:r>
              <a:rPr lang="en-US" dirty="0"/>
              <a:t>P</a:t>
            </a:r>
            <a:r>
              <a:rPr lang="th-TH" baseline="-25000" dirty="0"/>
              <a:t>3</a:t>
            </a:r>
            <a:endParaRPr lang="en-US" dirty="0"/>
          </a:p>
        </p:txBody>
      </p:sp>
      <p:sp>
        <p:nvSpPr>
          <p:cNvPr id="50" name="TextBox 49"/>
          <p:cNvSpPr txBox="1"/>
          <p:nvPr/>
        </p:nvSpPr>
        <p:spPr>
          <a:xfrm>
            <a:off x="1115616" y="332656"/>
            <a:ext cx="8028384"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Cordia New" panose="020B0304020202020204" pitchFamily="34" charset="-34"/>
                <a:cs typeface="Cordia New" panose="020B0304020202020204" pitchFamily="34" charset="-34"/>
              </a:rPr>
              <a:t>More elastic of supply → more tax burden shifting to consumers.</a:t>
            </a:r>
          </a:p>
        </p:txBody>
      </p:sp>
      <p:sp>
        <p:nvSpPr>
          <p:cNvPr id="51" name="Slide Number Placeholder 50"/>
          <p:cNvSpPr>
            <a:spLocks noGrp="1"/>
          </p:cNvSpPr>
          <p:nvPr>
            <p:ph type="sldNum" sz="quarter" idx="12"/>
          </p:nvPr>
        </p:nvSpPr>
        <p:spPr/>
        <p:txBody>
          <a:bodyPr/>
          <a:lstStyle/>
          <a:p>
            <a:fld id="{BC2BD24B-7BC7-47FE-9B81-93F77219D860}" type="slidenum">
              <a:rPr lang="en-US" smtClean="0"/>
              <a:pPr/>
              <a:t>34</a:t>
            </a:fld>
            <a:endParaRPr lang="en-US"/>
          </a:p>
        </p:txBody>
      </p:sp>
      <p:sp>
        <p:nvSpPr>
          <p:cNvPr id="31" name="Footer Placeholder 30"/>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ox(in)">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box(in)">
                                      <p:cBhvr>
                                        <p:cTn id="1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C2BD24B-7BC7-47FE-9B81-93F77219D860}" type="slidenum">
              <a:rPr lang="en-US" smtClean="0"/>
              <a:pPr/>
              <a:t>35</a:t>
            </a:fld>
            <a:endParaRPr lang="en-US"/>
          </a:p>
        </p:txBody>
      </p:sp>
      <p:grpSp>
        <p:nvGrpSpPr>
          <p:cNvPr id="3" name="Group 2"/>
          <p:cNvGrpSpPr/>
          <p:nvPr/>
        </p:nvGrpSpPr>
        <p:grpSpPr>
          <a:xfrm>
            <a:off x="2356628" y="1429530"/>
            <a:ext cx="4858578" cy="4358512"/>
            <a:chOff x="1142182" y="1429530"/>
            <a:chExt cx="4858578" cy="4358512"/>
          </a:xfrm>
        </p:grpSpPr>
        <p:cxnSp>
          <p:nvCxnSpPr>
            <p:cNvPr id="4" name="Straight Connector 3"/>
            <p:cNvCxnSpPr/>
            <p:nvPr/>
          </p:nvCxnSpPr>
          <p:spPr>
            <a:xfrm rot="5400000">
              <a:off x="-1035883" y="3607595"/>
              <a:ext cx="4357718"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142976" y="5786454"/>
              <a:ext cx="4857784"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 name="TextBox 5"/>
          <p:cNvSpPr txBox="1"/>
          <p:nvPr/>
        </p:nvSpPr>
        <p:spPr>
          <a:xfrm>
            <a:off x="1950595" y="1028873"/>
            <a:ext cx="655949" cy="369332"/>
          </a:xfrm>
          <a:prstGeom prst="rect">
            <a:avLst/>
          </a:prstGeom>
          <a:noFill/>
        </p:spPr>
        <p:txBody>
          <a:bodyPr wrap="none" rtlCol="0">
            <a:spAutoFit/>
          </a:bodyPr>
          <a:lstStyle/>
          <a:p>
            <a:r>
              <a:rPr lang="en-US" dirty="0"/>
              <a:t>Price</a:t>
            </a:r>
          </a:p>
        </p:txBody>
      </p:sp>
      <p:sp>
        <p:nvSpPr>
          <p:cNvPr id="7" name="TextBox 6"/>
          <p:cNvSpPr txBox="1"/>
          <p:nvPr/>
        </p:nvSpPr>
        <p:spPr>
          <a:xfrm>
            <a:off x="6885316" y="5894428"/>
            <a:ext cx="918841" cy="338554"/>
          </a:xfrm>
          <a:prstGeom prst="rect">
            <a:avLst/>
          </a:prstGeom>
          <a:noFill/>
        </p:spPr>
        <p:txBody>
          <a:bodyPr wrap="none" rtlCol="0">
            <a:spAutoFit/>
          </a:bodyPr>
          <a:lstStyle/>
          <a:p>
            <a:r>
              <a:rPr lang="en-US" sz="1600" dirty="0"/>
              <a:t>Quantity</a:t>
            </a:r>
          </a:p>
        </p:txBody>
      </p:sp>
      <p:sp>
        <p:nvSpPr>
          <p:cNvPr id="8" name="TextBox 7"/>
          <p:cNvSpPr txBox="1"/>
          <p:nvPr/>
        </p:nvSpPr>
        <p:spPr>
          <a:xfrm>
            <a:off x="1857356" y="3000372"/>
            <a:ext cx="378630" cy="369332"/>
          </a:xfrm>
          <a:prstGeom prst="rect">
            <a:avLst/>
          </a:prstGeom>
          <a:noFill/>
        </p:spPr>
        <p:txBody>
          <a:bodyPr wrap="none" rtlCol="0">
            <a:spAutoFit/>
          </a:bodyPr>
          <a:lstStyle/>
          <a:p>
            <a:r>
              <a:rPr lang="en-US" dirty="0"/>
              <a:t>P</a:t>
            </a:r>
            <a:r>
              <a:rPr lang="en-US" baseline="-25000" dirty="0"/>
              <a:t>1</a:t>
            </a:r>
            <a:endParaRPr lang="en-US" dirty="0"/>
          </a:p>
        </p:txBody>
      </p:sp>
      <p:sp>
        <p:nvSpPr>
          <p:cNvPr id="9" name="TextBox 8"/>
          <p:cNvSpPr txBox="1"/>
          <p:nvPr/>
        </p:nvSpPr>
        <p:spPr>
          <a:xfrm>
            <a:off x="4714876" y="5857892"/>
            <a:ext cx="452368" cy="369332"/>
          </a:xfrm>
          <a:prstGeom prst="rect">
            <a:avLst/>
          </a:prstGeom>
          <a:noFill/>
        </p:spPr>
        <p:txBody>
          <a:bodyPr wrap="none" rtlCol="0">
            <a:spAutoFit/>
          </a:bodyPr>
          <a:lstStyle/>
          <a:p>
            <a:r>
              <a:rPr lang="en-US" normalizeH="1" dirty="0"/>
              <a:t>Q</a:t>
            </a:r>
            <a:r>
              <a:rPr lang="en-US" baseline="-25000" dirty="0"/>
              <a:t>1</a:t>
            </a:r>
            <a:endParaRPr lang="en-US" dirty="0"/>
          </a:p>
        </p:txBody>
      </p:sp>
      <p:cxnSp>
        <p:nvCxnSpPr>
          <p:cNvPr id="11" name="Straight Connector 10"/>
          <p:cNvCxnSpPr/>
          <p:nvPr/>
        </p:nvCxnSpPr>
        <p:spPr>
          <a:xfrm rot="5400000" flipH="1" flipV="1">
            <a:off x="3071802" y="1643050"/>
            <a:ext cx="3286148" cy="32861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3071802" y="2357430"/>
            <a:ext cx="3786214" cy="207170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6215074" y="5286388"/>
            <a:ext cx="434734" cy="369332"/>
          </a:xfrm>
          <a:prstGeom prst="rect">
            <a:avLst/>
          </a:prstGeom>
          <a:noFill/>
        </p:spPr>
        <p:txBody>
          <a:bodyPr wrap="none" rtlCol="0">
            <a:spAutoFit/>
          </a:bodyPr>
          <a:lstStyle/>
          <a:p>
            <a:r>
              <a:rPr lang="en-US" dirty="0"/>
              <a:t>D</a:t>
            </a:r>
            <a:r>
              <a:rPr lang="en-US" baseline="-25000" dirty="0"/>
              <a:t>1</a:t>
            </a:r>
            <a:endParaRPr lang="en-US" dirty="0"/>
          </a:p>
        </p:txBody>
      </p:sp>
      <p:sp>
        <p:nvSpPr>
          <p:cNvPr id="15" name="TextBox 14"/>
          <p:cNvSpPr txBox="1"/>
          <p:nvPr/>
        </p:nvSpPr>
        <p:spPr>
          <a:xfrm>
            <a:off x="6500826" y="1571612"/>
            <a:ext cx="367408" cy="369332"/>
          </a:xfrm>
          <a:prstGeom prst="rect">
            <a:avLst/>
          </a:prstGeom>
          <a:noFill/>
        </p:spPr>
        <p:txBody>
          <a:bodyPr wrap="none" rtlCol="0">
            <a:spAutoFit/>
          </a:bodyPr>
          <a:lstStyle/>
          <a:p>
            <a:r>
              <a:rPr lang="en-US" dirty="0"/>
              <a:t>S</a:t>
            </a:r>
            <a:r>
              <a:rPr lang="en-US" baseline="-25000" dirty="0"/>
              <a:t>1</a:t>
            </a:r>
            <a:endParaRPr lang="en-US" dirty="0"/>
          </a:p>
        </p:txBody>
      </p:sp>
      <p:cxnSp>
        <p:nvCxnSpPr>
          <p:cNvPr id="16" name="Straight Connector 15"/>
          <p:cNvCxnSpPr/>
          <p:nvPr/>
        </p:nvCxnSpPr>
        <p:spPr>
          <a:xfrm rot="16200000" flipH="1">
            <a:off x="2571735" y="2571744"/>
            <a:ext cx="3786214" cy="207170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5429256" y="5286388"/>
            <a:ext cx="434734" cy="369332"/>
          </a:xfrm>
          <a:prstGeom prst="rect">
            <a:avLst/>
          </a:prstGeom>
          <a:noFill/>
        </p:spPr>
        <p:txBody>
          <a:bodyPr wrap="none" rtlCol="0">
            <a:spAutoFit/>
          </a:bodyPr>
          <a:lstStyle/>
          <a:p>
            <a:r>
              <a:rPr lang="en-US" dirty="0"/>
              <a:t>D</a:t>
            </a:r>
            <a:r>
              <a:rPr lang="en-US" baseline="-25000" dirty="0"/>
              <a:t>2</a:t>
            </a:r>
            <a:endParaRPr lang="en-US" dirty="0"/>
          </a:p>
        </p:txBody>
      </p:sp>
      <p:cxnSp>
        <p:nvCxnSpPr>
          <p:cNvPr id="19" name="Straight Connector 18"/>
          <p:cNvCxnSpPr/>
          <p:nvPr/>
        </p:nvCxnSpPr>
        <p:spPr>
          <a:xfrm>
            <a:off x="2643174" y="2571744"/>
            <a:ext cx="5000660" cy="1285884"/>
          </a:xfrm>
          <a:prstGeom prst="line">
            <a:avLst/>
          </a:prstGeom>
          <a:ln w="190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2500298" y="3714752"/>
            <a:ext cx="5000660" cy="1285884"/>
          </a:xfrm>
          <a:prstGeom prst="line">
            <a:avLst/>
          </a:prstGeom>
          <a:ln w="190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rot="5400000">
            <a:off x="4322761" y="3749677"/>
            <a:ext cx="1214446" cy="1588"/>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0800000">
            <a:off x="2357422" y="3143248"/>
            <a:ext cx="2500330"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3536149" y="4464851"/>
            <a:ext cx="2643206"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5004048" y="3643314"/>
            <a:ext cx="508473" cy="369332"/>
          </a:xfrm>
          <a:prstGeom prst="rect">
            <a:avLst/>
          </a:prstGeom>
          <a:noFill/>
        </p:spPr>
        <p:txBody>
          <a:bodyPr wrap="none" rtlCol="0">
            <a:spAutoFit/>
          </a:bodyPr>
          <a:lstStyle/>
          <a:p>
            <a:r>
              <a:rPr lang="en-US" dirty="0"/>
              <a:t>Tax</a:t>
            </a:r>
          </a:p>
        </p:txBody>
      </p:sp>
      <p:sp>
        <p:nvSpPr>
          <p:cNvPr id="34" name="TextBox 33"/>
          <p:cNvSpPr txBox="1"/>
          <p:nvPr/>
        </p:nvSpPr>
        <p:spPr>
          <a:xfrm>
            <a:off x="7715272" y="3714752"/>
            <a:ext cx="434734" cy="369332"/>
          </a:xfrm>
          <a:prstGeom prst="rect">
            <a:avLst/>
          </a:prstGeom>
          <a:noFill/>
        </p:spPr>
        <p:txBody>
          <a:bodyPr wrap="none" rtlCol="0">
            <a:spAutoFit/>
          </a:bodyPr>
          <a:lstStyle/>
          <a:p>
            <a:r>
              <a:rPr lang="en-US" dirty="0"/>
              <a:t>D</a:t>
            </a:r>
            <a:r>
              <a:rPr lang="en-US" baseline="-25000" dirty="0"/>
              <a:t>1</a:t>
            </a:r>
            <a:endParaRPr lang="en-US" dirty="0"/>
          </a:p>
        </p:txBody>
      </p:sp>
      <p:sp>
        <p:nvSpPr>
          <p:cNvPr id="35" name="TextBox 34"/>
          <p:cNvSpPr txBox="1"/>
          <p:nvPr/>
        </p:nvSpPr>
        <p:spPr>
          <a:xfrm>
            <a:off x="7643834" y="4929198"/>
            <a:ext cx="413896" cy="369332"/>
          </a:xfrm>
          <a:prstGeom prst="rect">
            <a:avLst/>
          </a:prstGeom>
          <a:noFill/>
        </p:spPr>
        <p:txBody>
          <a:bodyPr wrap="none" rtlCol="0">
            <a:spAutoFit/>
          </a:bodyPr>
          <a:lstStyle/>
          <a:p>
            <a:r>
              <a:rPr lang="en-US" dirty="0"/>
              <a:t>D</a:t>
            </a:r>
            <a:r>
              <a:rPr lang="th-TH" baseline="-25000" dirty="0"/>
              <a:t>2</a:t>
            </a:r>
            <a:endParaRPr lang="en-US" dirty="0"/>
          </a:p>
        </p:txBody>
      </p:sp>
      <p:cxnSp>
        <p:nvCxnSpPr>
          <p:cNvPr id="42" name="Straight Connector 41"/>
          <p:cNvCxnSpPr/>
          <p:nvPr/>
        </p:nvCxnSpPr>
        <p:spPr>
          <a:xfrm rot="10800000">
            <a:off x="2357422" y="3571876"/>
            <a:ext cx="207170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0800000">
            <a:off x="2357422" y="407194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1928794" y="3429000"/>
            <a:ext cx="357790" cy="369332"/>
          </a:xfrm>
          <a:prstGeom prst="rect">
            <a:avLst/>
          </a:prstGeom>
          <a:noFill/>
        </p:spPr>
        <p:txBody>
          <a:bodyPr wrap="none" rtlCol="0">
            <a:spAutoFit/>
          </a:bodyPr>
          <a:lstStyle/>
          <a:p>
            <a:r>
              <a:rPr lang="en-US" dirty="0"/>
              <a:t>P</a:t>
            </a:r>
            <a:r>
              <a:rPr lang="th-TH" baseline="-25000" dirty="0"/>
              <a:t>2</a:t>
            </a:r>
            <a:endParaRPr lang="en-US" dirty="0"/>
          </a:p>
        </p:txBody>
      </p:sp>
      <p:sp>
        <p:nvSpPr>
          <p:cNvPr id="47" name="TextBox 46"/>
          <p:cNvSpPr txBox="1"/>
          <p:nvPr/>
        </p:nvSpPr>
        <p:spPr>
          <a:xfrm>
            <a:off x="1928794" y="3929066"/>
            <a:ext cx="357790" cy="369332"/>
          </a:xfrm>
          <a:prstGeom prst="rect">
            <a:avLst/>
          </a:prstGeom>
          <a:noFill/>
        </p:spPr>
        <p:txBody>
          <a:bodyPr wrap="none" rtlCol="0">
            <a:spAutoFit/>
          </a:bodyPr>
          <a:lstStyle/>
          <a:p>
            <a:r>
              <a:rPr lang="en-US" dirty="0"/>
              <a:t>P</a:t>
            </a:r>
            <a:r>
              <a:rPr lang="th-TH" baseline="-25000" dirty="0"/>
              <a:t>3</a:t>
            </a:r>
            <a:endParaRPr lang="en-US" dirty="0"/>
          </a:p>
        </p:txBody>
      </p:sp>
      <p:sp>
        <p:nvSpPr>
          <p:cNvPr id="48" name="TextBox 47"/>
          <p:cNvSpPr txBox="1"/>
          <p:nvPr/>
        </p:nvSpPr>
        <p:spPr>
          <a:xfrm>
            <a:off x="4714876" y="2714620"/>
            <a:ext cx="377026" cy="369332"/>
          </a:xfrm>
          <a:prstGeom prst="rect">
            <a:avLst/>
          </a:prstGeom>
          <a:noFill/>
        </p:spPr>
        <p:txBody>
          <a:bodyPr wrap="none" rtlCol="0">
            <a:spAutoFit/>
          </a:bodyPr>
          <a:lstStyle/>
          <a:p>
            <a:r>
              <a:rPr lang="en-US" dirty="0"/>
              <a:t>E</a:t>
            </a:r>
            <a:r>
              <a:rPr lang="en-US" baseline="-25000" dirty="0"/>
              <a:t>0</a:t>
            </a:r>
            <a:endParaRPr lang="en-US" dirty="0"/>
          </a:p>
        </p:txBody>
      </p:sp>
      <p:sp>
        <p:nvSpPr>
          <p:cNvPr id="49" name="TextBox 48"/>
          <p:cNvSpPr txBox="1"/>
          <p:nvPr/>
        </p:nvSpPr>
        <p:spPr>
          <a:xfrm>
            <a:off x="4429124" y="3429000"/>
            <a:ext cx="377026" cy="369332"/>
          </a:xfrm>
          <a:prstGeom prst="rect">
            <a:avLst/>
          </a:prstGeom>
          <a:noFill/>
        </p:spPr>
        <p:txBody>
          <a:bodyPr wrap="none" rtlCol="0">
            <a:spAutoFit/>
          </a:bodyPr>
          <a:lstStyle/>
          <a:p>
            <a:r>
              <a:rPr lang="en-US" dirty="0"/>
              <a:t>E</a:t>
            </a:r>
            <a:r>
              <a:rPr lang="en-US" baseline="-25000" dirty="0"/>
              <a:t>1</a:t>
            </a:r>
            <a:endParaRPr lang="en-US" dirty="0"/>
          </a:p>
        </p:txBody>
      </p:sp>
      <p:sp>
        <p:nvSpPr>
          <p:cNvPr id="50" name="TextBox 49"/>
          <p:cNvSpPr txBox="1"/>
          <p:nvPr/>
        </p:nvSpPr>
        <p:spPr>
          <a:xfrm>
            <a:off x="3857620" y="4214818"/>
            <a:ext cx="377026" cy="369332"/>
          </a:xfrm>
          <a:prstGeom prst="rect">
            <a:avLst/>
          </a:prstGeom>
          <a:noFill/>
        </p:spPr>
        <p:txBody>
          <a:bodyPr wrap="none" rtlCol="0">
            <a:spAutoFit/>
          </a:bodyPr>
          <a:lstStyle/>
          <a:p>
            <a:r>
              <a:rPr lang="en-US" dirty="0"/>
              <a:t>E</a:t>
            </a:r>
            <a:r>
              <a:rPr lang="en-US" baseline="-25000" dirty="0"/>
              <a:t>2</a:t>
            </a:r>
            <a:endParaRPr lang="en-US" dirty="0"/>
          </a:p>
        </p:txBody>
      </p:sp>
      <p:cxnSp>
        <p:nvCxnSpPr>
          <p:cNvPr id="53" name="Straight Connector 52"/>
          <p:cNvCxnSpPr>
            <a:stCxn id="49" idx="1"/>
          </p:cNvCxnSpPr>
          <p:nvPr/>
        </p:nvCxnSpPr>
        <p:spPr>
          <a:xfrm rot="10800000" flipV="1">
            <a:off x="4429124" y="3613666"/>
            <a:ext cx="1588" cy="2172788"/>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5400000">
            <a:off x="3043352" y="4936562"/>
            <a:ext cx="1751915" cy="22675"/>
          </a:xfrm>
          <a:prstGeom prst="line">
            <a:avLst/>
          </a:prstGeom>
        </p:spPr>
        <p:style>
          <a:lnRef idx="1">
            <a:schemeClr val="accent1"/>
          </a:lnRef>
          <a:fillRef idx="0">
            <a:schemeClr val="accent1"/>
          </a:fillRef>
          <a:effectRef idx="0">
            <a:schemeClr val="accent1"/>
          </a:effectRef>
          <a:fontRef idx="minor">
            <a:schemeClr val="tx1"/>
          </a:fontRef>
        </p:style>
      </p:cxnSp>
      <p:sp>
        <p:nvSpPr>
          <p:cNvPr id="56" name="TextBox 55"/>
          <p:cNvSpPr txBox="1"/>
          <p:nvPr/>
        </p:nvSpPr>
        <p:spPr>
          <a:xfrm>
            <a:off x="3714744" y="5857892"/>
            <a:ext cx="452368" cy="369332"/>
          </a:xfrm>
          <a:prstGeom prst="rect">
            <a:avLst/>
          </a:prstGeom>
          <a:noFill/>
        </p:spPr>
        <p:txBody>
          <a:bodyPr wrap="none" rtlCol="0">
            <a:spAutoFit/>
          </a:bodyPr>
          <a:lstStyle/>
          <a:p>
            <a:r>
              <a:rPr lang="en-US" normalizeH="1" dirty="0"/>
              <a:t>Q</a:t>
            </a:r>
            <a:r>
              <a:rPr lang="en-US" normalizeH="1" baseline="-25000" dirty="0"/>
              <a:t>3</a:t>
            </a:r>
            <a:endParaRPr lang="en-US" dirty="0"/>
          </a:p>
        </p:txBody>
      </p:sp>
      <p:sp>
        <p:nvSpPr>
          <p:cNvPr id="57" name="TextBox 56"/>
          <p:cNvSpPr txBox="1"/>
          <p:nvPr/>
        </p:nvSpPr>
        <p:spPr>
          <a:xfrm>
            <a:off x="4214810" y="5857892"/>
            <a:ext cx="452368" cy="369332"/>
          </a:xfrm>
          <a:prstGeom prst="rect">
            <a:avLst/>
          </a:prstGeom>
          <a:noFill/>
        </p:spPr>
        <p:txBody>
          <a:bodyPr wrap="none" rtlCol="0">
            <a:spAutoFit/>
          </a:bodyPr>
          <a:lstStyle/>
          <a:p>
            <a:r>
              <a:rPr lang="en-US" normalizeH="1" dirty="0"/>
              <a:t>Q</a:t>
            </a:r>
            <a:r>
              <a:rPr lang="en-US" normalizeH="1" baseline="-25000" dirty="0"/>
              <a:t>2</a:t>
            </a:r>
            <a:endParaRPr lang="en-US" dirty="0"/>
          </a:p>
        </p:txBody>
      </p:sp>
      <p:sp>
        <p:nvSpPr>
          <p:cNvPr id="58" name="TextBox 57"/>
          <p:cNvSpPr txBox="1"/>
          <p:nvPr/>
        </p:nvSpPr>
        <p:spPr>
          <a:xfrm>
            <a:off x="1259632" y="188640"/>
            <a:ext cx="7632848" cy="954107"/>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Cordia New" panose="020B0304020202020204" pitchFamily="34" charset="-34"/>
                <a:cs typeface="Cordia New" pitchFamily="34" charset="-34"/>
              </a:rPr>
              <a:t>More elasticity of demand → more tax burden shifting to producers (lower price received by producers)</a:t>
            </a:r>
          </a:p>
        </p:txBody>
      </p:sp>
      <p:sp>
        <p:nvSpPr>
          <p:cNvPr id="36" name="Footer Placeholder 35"/>
          <p:cNvSpPr>
            <a:spLocks noGrp="1"/>
          </p:cNvSpPr>
          <p:nvPr>
            <p:ph type="ftr" sz="quarter" idx="11"/>
          </p:nvPr>
        </p:nvSpPr>
        <p:spPr/>
        <p:txBody>
          <a:bodyPr/>
          <a:lstStyle/>
          <a:p>
            <a:r>
              <a:rPr lang="en-US"/>
              <a:t>EE442 2/16 Economics of Public Revenue                                       Assist.Prof.Dr.Duangmanee Laovakul</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260648"/>
            <a:ext cx="7956376" cy="1143000"/>
          </a:xfrm>
        </p:spPr>
        <p:txBody>
          <a:bodyPr>
            <a:noAutofit/>
          </a:bodyPr>
          <a:lstStyle/>
          <a:p>
            <a:pPr lvl="1" algn="ctr"/>
            <a:r>
              <a:rPr lang="en-US" sz="4400" b="1" dirty="0">
                <a:latin typeface="Cordia New" pitchFamily="34" charset="-34"/>
                <a:cs typeface="Cordia New" pitchFamily="34" charset="-34"/>
              </a:rPr>
              <a:t>Partial Equilibrium Models: Ad Valorem Taxes </a:t>
            </a:r>
            <a:endParaRPr lang="th-TH" sz="4800" b="1" dirty="0">
              <a:latin typeface="Cordia New" pitchFamily="34" charset="-34"/>
              <a:cs typeface="Cordia New" pitchFamily="34" charset="-34"/>
            </a:endParaRPr>
          </a:p>
        </p:txBody>
      </p:sp>
      <p:sp>
        <p:nvSpPr>
          <p:cNvPr id="3" name="Content Placeholder 2"/>
          <p:cNvSpPr>
            <a:spLocks noGrp="1"/>
          </p:cNvSpPr>
          <p:nvPr>
            <p:ph idx="1"/>
          </p:nvPr>
        </p:nvSpPr>
        <p:spPr/>
        <p:txBody>
          <a:bodyPr/>
          <a:lstStyle/>
          <a:p>
            <a:r>
              <a:rPr lang="en-US" dirty="0">
                <a:latin typeface="Cordia New" pitchFamily="34" charset="-34"/>
                <a:cs typeface="Cordia New" pitchFamily="34" charset="-34"/>
              </a:rPr>
              <a:t>Ad Valorem Taxes are taxes that are proportional to the value of the item being taxed. </a:t>
            </a:r>
            <a:r>
              <a:rPr lang="th-TH" dirty="0">
                <a:latin typeface="Cordia New" pitchFamily="34" charset="-34"/>
                <a:cs typeface="Cordia New" pitchFamily="34" charset="-34"/>
              </a:rPr>
              <a:t> </a:t>
            </a:r>
          </a:p>
          <a:p>
            <a:r>
              <a:rPr lang="en-US" dirty="0">
                <a:latin typeface="Cordia New" pitchFamily="34" charset="-34"/>
                <a:cs typeface="Cordia New" pitchFamily="34" charset="-34"/>
              </a:rPr>
              <a:t>EX:</a:t>
            </a:r>
            <a:endParaRPr lang="th-TH" dirty="0">
              <a:latin typeface="Cordia New" pitchFamily="34" charset="-34"/>
              <a:cs typeface="Cordia New" pitchFamily="34" charset="-34"/>
            </a:endParaRPr>
          </a:p>
          <a:p>
            <a:pPr lvl="1"/>
            <a:r>
              <a:rPr lang="en-US" dirty="0">
                <a:latin typeface="Cordia New" pitchFamily="34" charset="-34"/>
                <a:cs typeface="Cordia New" pitchFamily="34" charset="-34"/>
              </a:rPr>
              <a:t>VAT 7%</a:t>
            </a:r>
            <a:endParaRPr lang="th-TH" dirty="0">
              <a:latin typeface="Cordia New" pitchFamily="34" charset="-34"/>
              <a:cs typeface="Cordia New" pitchFamily="34" charset="-34"/>
            </a:endParaRPr>
          </a:p>
          <a:p>
            <a:pPr lvl="1"/>
            <a:r>
              <a:rPr lang="en-US" dirty="0">
                <a:latin typeface="Cordia New" pitchFamily="34" charset="-34"/>
                <a:cs typeface="Cordia New" pitchFamily="34" charset="-34"/>
              </a:rPr>
              <a:t>Excise tax </a:t>
            </a:r>
            <a:endParaRPr lang="th-TH" dirty="0">
              <a:latin typeface="Cordia New" pitchFamily="34" charset="-34"/>
              <a:cs typeface="Cordia New" pitchFamily="34" charset="-34"/>
            </a:endParaRPr>
          </a:p>
          <a:p>
            <a:pPr lvl="1"/>
            <a:r>
              <a:rPr lang="en-US" dirty="0" err="1">
                <a:latin typeface="Cordia New" pitchFamily="34" charset="-34"/>
                <a:cs typeface="Cordia New" pitchFamily="34" charset="-34"/>
              </a:rPr>
              <a:t>etc</a:t>
            </a:r>
            <a:endParaRPr lang="th-TH" dirty="0">
              <a:latin typeface="Cordia New" pitchFamily="34" charset="-34"/>
              <a:cs typeface="Cordia New" pitchFamily="34" charset="-34"/>
            </a:endParaRPr>
          </a:p>
          <a:p>
            <a:r>
              <a:rPr lang="en-US" dirty="0">
                <a:latin typeface="Cordia New" pitchFamily="34" charset="-34"/>
                <a:cs typeface="Cordia New" pitchFamily="34" charset="-34"/>
              </a:rPr>
              <a:t>The analysis will be the same as in the case of unit tax.</a:t>
            </a:r>
            <a:endParaRPr lang="th-TH" dirty="0">
              <a:latin typeface="Cordia New" pitchFamily="34" charset="-34"/>
              <a:cs typeface="Cordia New" pitchFamily="34" charset="-34"/>
            </a:endParaRPr>
          </a:p>
        </p:txBody>
      </p:sp>
      <p:sp>
        <p:nvSpPr>
          <p:cNvPr id="4" name="Slide Number Placeholder 3"/>
          <p:cNvSpPr>
            <a:spLocks noGrp="1"/>
          </p:cNvSpPr>
          <p:nvPr>
            <p:ph type="sldNum" sz="quarter" idx="12"/>
          </p:nvPr>
        </p:nvSpPr>
        <p:spPr/>
        <p:txBody>
          <a:bodyPr/>
          <a:lstStyle/>
          <a:p>
            <a:pPr>
              <a:defRPr/>
            </a:pPr>
            <a:r>
              <a:rPr lang="en-US" dirty="0"/>
              <a:t>36</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endParaRPr lang="en-US" dirty="0"/>
          </a:p>
        </p:txBody>
      </p:sp>
    </p:spTree>
    <p:extLst>
      <p:ext uri="{BB962C8B-B14F-4D97-AF65-F5344CB8AC3E}">
        <p14:creationId xmlns:p14="http://schemas.microsoft.com/office/powerpoint/2010/main" val="11339754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r>
              <a:rPr lang="en-US" dirty="0"/>
              <a:t>37</a:t>
            </a:r>
          </a:p>
        </p:txBody>
      </p:sp>
      <p:sp>
        <p:nvSpPr>
          <p:cNvPr id="5" name="Slide Number Placeholder 3"/>
          <p:cNvSpPr txBox="1">
            <a:spLocks/>
          </p:cNvSpPr>
          <p:nvPr/>
        </p:nvSpPr>
        <p:spPr>
          <a:xfrm>
            <a:off x="8613775" y="6305550"/>
            <a:ext cx="457200" cy="476250"/>
          </a:xfrm>
          <a:prstGeom prst="rect">
            <a:avLst/>
          </a:prstGeom>
        </p:spPr>
        <p:txBody>
          <a:bodyPr anchor="b"/>
          <a:lstStyle/>
          <a:p>
            <a:pPr marL="0" marR="0" lvl="0" indent="0" algn="ctr" defTabSz="914400" rtl="0" eaLnBrk="1" fontAlgn="base" latinLnBrk="0" hangingPunct="1">
              <a:lnSpc>
                <a:spcPct val="100000"/>
              </a:lnSpc>
              <a:spcBef>
                <a:spcPct val="0"/>
              </a:spcBef>
              <a:spcAft>
                <a:spcPct val="0"/>
              </a:spcAft>
              <a:buClrTx/>
              <a:buSzTx/>
              <a:buFontTx/>
              <a:buNone/>
              <a:tabLst/>
              <a:defRPr/>
            </a:pPr>
            <a:fld id="{327CEFCC-6661-4195-B993-DCD97624E9D7}" type="slidenum">
              <a:rPr kumimoji="0" lang="en-US" sz="1200" b="0" i="0" u="none" strike="noStrike" kern="1200" cap="none" spc="0" normalizeH="0" baseline="0" noProof="0" smtClean="0">
                <a:ln>
                  <a:noFill/>
                </a:ln>
                <a:solidFill>
                  <a:schemeClr val="bg2">
                    <a:shade val="50000"/>
                    <a:satMod val="200000"/>
                  </a:schemeClr>
                </a:solidFill>
                <a:effectLst/>
                <a:uLnTx/>
                <a:uFillTx/>
                <a:latin typeface="Garamond" pitchFamily="18" charset="0"/>
                <a:ea typeface="+mn-ea"/>
                <a:cs typeface="+mn-cs"/>
              </a:rPr>
              <a:pPr marL="0" marR="0" lvl="0" indent="0" algn="ctr" defTabSz="914400" rtl="0" eaLnBrk="1" fontAlgn="base" latinLnBrk="0" hangingPunct="1">
                <a:lnSpc>
                  <a:spcPct val="100000"/>
                </a:lnSpc>
                <a:spcBef>
                  <a:spcPct val="0"/>
                </a:spcBef>
                <a:spcAft>
                  <a:spcPct val="0"/>
                </a:spcAft>
                <a:buClrTx/>
                <a:buSzTx/>
                <a:buFontTx/>
                <a:buNone/>
                <a:tabLst/>
                <a:defRPr/>
              </a:pPr>
              <a:t>37</a:t>
            </a:fld>
            <a:endParaRPr kumimoji="0" lang="en-US" sz="1200" b="0" i="0" u="none" strike="noStrike" kern="1200" cap="none" spc="0" normalizeH="0" baseline="0" noProof="0" dirty="0">
              <a:ln>
                <a:noFill/>
              </a:ln>
              <a:solidFill>
                <a:schemeClr val="bg2">
                  <a:shade val="50000"/>
                  <a:satMod val="200000"/>
                </a:schemeClr>
              </a:solidFill>
              <a:effectLst/>
              <a:uLnTx/>
              <a:uFillTx/>
              <a:latin typeface="Garamond" pitchFamily="18" charset="0"/>
              <a:ea typeface="+mn-ea"/>
              <a:cs typeface="+mn-cs"/>
            </a:endParaRPr>
          </a:p>
        </p:txBody>
      </p:sp>
      <p:sp>
        <p:nvSpPr>
          <p:cNvPr id="6" name="Line 2"/>
          <p:cNvSpPr>
            <a:spLocks noChangeShapeType="1"/>
          </p:cNvSpPr>
          <p:nvPr/>
        </p:nvSpPr>
        <p:spPr bwMode="auto">
          <a:xfrm>
            <a:off x="3260725" y="2138363"/>
            <a:ext cx="0" cy="3657600"/>
          </a:xfrm>
          <a:prstGeom prst="line">
            <a:avLst/>
          </a:prstGeom>
          <a:noFill/>
          <a:ln w="28575">
            <a:solidFill>
              <a:schemeClr val="tx1"/>
            </a:solidFill>
            <a:round/>
            <a:headEnd/>
            <a:tailEnd/>
          </a:ln>
        </p:spPr>
        <p:txBody>
          <a:bodyPr/>
          <a:lstStyle/>
          <a:p>
            <a:endParaRPr lang="en-US"/>
          </a:p>
        </p:txBody>
      </p:sp>
      <p:sp>
        <p:nvSpPr>
          <p:cNvPr id="7" name="Line 3"/>
          <p:cNvSpPr>
            <a:spLocks noChangeShapeType="1"/>
          </p:cNvSpPr>
          <p:nvPr/>
        </p:nvSpPr>
        <p:spPr bwMode="auto">
          <a:xfrm>
            <a:off x="3260725" y="5795963"/>
            <a:ext cx="3352800" cy="0"/>
          </a:xfrm>
          <a:prstGeom prst="line">
            <a:avLst/>
          </a:prstGeom>
          <a:noFill/>
          <a:ln w="28575">
            <a:solidFill>
              <a:schemeClr val="tx1"/>
            </a:solidFill>
            <a:round/>
            <a:headEnd/>
            <a:tailEnd/>
          </a:ln>
        </p:spPr>
        <p:txBody>
          <a:bodyPr/>
          <a:lstStyle/>
          <a:p>
            <a:endParaRPr lang="en-US"/>
          </a:p>
        </p:txBody>
      </p:sp>
      <p:sp>
        <p:nvSpPr>
          <p:cNvPr id="8" name="Text Box 5"/>
          <p:cNvSpPr txBox="1">
            <a:spLocks noChangeArrowheads="1"/>
          </p:cNvSpPr>
          <p:nvPr/>
        </p:nvSpPr>
        <p:spPr bwMode="auto">
          <a:xfrm>
            <a:off x="2476900" y="1777333"/>
            <a:ext cx="705642" cy="400110"/>
          </a:xfrm>
          <a:prstGeom prst="rect">
            <a:avLst/>
          </a:prstGeom>
          <a:noFill/>
          <a:ln w="9525">
            <a:noFill/>
            <a:miter lim="800000"/>
            <a:headEnd/>
            <a:tailEnd/>
          </a:ln>
        </p:spPr>
        <p:txBody>
          <a:bodyPr wrap="none">
            <a:spAutoFit/>
          </a:bodyPr>
          <a:lstStyle/>
          <a:p>
            <a:r>
              <a:rPr lang="en-US" sz="2000" dirty="0">
                <a:latin typeface="Cordia New" panose="020B0304020202020204" pitchFamily="34" charset="-34"/>
                <a:cs typeface="Cordia New" panose="020B0304020202020204" pitchFamily="34" charset="-34"/>
              </a:rPr>
              <a:t>   price</a:t>
            </a:r>
          </a:p>
        </p:txBody>
      </p:sp>
      <p:sp>
        <p:nvSpPr>
          <p:cNvPr id="9" name="Line 6"/>
          <p:cNvSpPr>
            <a:spLocks noChangeShapeType="1"/>
          </p:cNvSpPr>
          <p:nvPr/>
        </p:nvSpPr>
        <p:spPr bwMode="auto">
          <a:xfrm flipV="1">
            <a:off x="3810000" y="2743200"/>
            <a:ext cx="2895600" cy="2895600"/>
          </a:xfrm>
          <a:prstGeom prst="line">
            <a:avLst/>
          </a:prstGeom>
          <a:noFill/>
          <a:ln w="38100">
            <a:solidFill>
              <a:srgbClr val="0000FF"/>
            </a:solidFill>
            <a:round/>
            <a:headEnd/>
            <a:tailEnd/>
          </a:ln>
        </p:spPr>
        <p:txBody>
          <a:bodyPr/>
          <a:lstStyle/>
          <a:p>
            <a:endParaRPr lang="en-US"/>
          </a:p>
        </p:txBody>
      </p:sp>
      <p:sp>
        <p:nvSpPr>
          <p:cNvPr id="10" name="Line 7"/>
          <p:cNvSpPr>
            <a:spLocks noChangeShapeType="1"/>
          </p:cNvSpPr>
          <p:nvPr/>
        </p:nvSpPr>
        <p:spPr bwMode="auto">
          <a:xfrm>
            <a:off x="3413125" y="2362200"/>
            <a:ext cx="2971800" cy="2667000"/>
          </a:xfrm>
          <a:prstGeom prst="line">
            <a:avLst/>
          </a:prstGeom>
          <a:noFill/>
          <a:ln w="38100">
            <a:solidFill>
              <a:srgbClr val="0000FF"/>
            </a:solidFill>
            <a:round/>
            <a:headEnd/>
            <a:tailEnd/>
          </a:ln>
        </p:spPr>
        <p:txBody>
          <a:bodyPr/>
          <a:lstStyle/>
          <a:p>
            <a:endParaRPr lang="en-US" sz="1600"/>
          </a:p>
        </p:txBody>
      </p:sp>
      <p:sp>
        <p:nvSpPr>
          <p:cNvPr id="11" name="Text Box 8"/>
          <p:cNvSpPr txBox="1">
            <a:spLocks noChangeArrowheads="1"/>
          </p:cNvSpPr>
          <p:nvPr/>
        </p:nvSpPr>
        <p:spPr bwMode="auto">
          <a:xfrm>
            <a:off x="6246813" y="2519363"/>
            <a:ext cx="366712" cy="304800"/>
          </a:xfrm>
          <a:prstGeom prst="rect">
            <a:avLst/>
          </a:prstGeom>
          <a:noFill/>
          <a:ln w="9525">
            <a:noFill/>
            <a:miter lim="800000"/>
            <a:headEnd/>
            <a:tailEnd/>
          </a:ln>
        </p:spPr>
        <p:txBody>
          <a:bodyPr wrap="none">
            <a:spAutoFit/>
          </a:bodyPr>
          <a:lstStyle/>
          <a:p>
            <a:r>
              <a:rPr lang="en-US" sz="1400" i="1">
                <a:latin typeface="Arial" charset="0"/>
              </a:rPr>
              <a:t>S</a:t>
            </a:r>
            <a:r>
              <a:rPr lang="en-US" sz="1400" baseline="-25000">
                <a:latin typeface="Arial" charset="0"/>
              </a:rPr>
              <a:t>1</a:t>
            </a:r>
          </a:p>
        </p:txBody>
      </p:sp>
      <p:sp>
        <p:nvSpPr>
          <p:cNvPr id="12" name="Text Box 9"/>
          <p:cNvSpPr txBox="1">
            <a:spLocks noChangeArrowheads="1"/>
          </p:cNvSpPr>
          <p:nvPr/>
        </p:nvSpPr>
        <p:spPr bwMode="auto">
          <a:xfrm>
            <a:off x="6477000" y="4876800"/>
            <a:ext cx="376238" cy="304800"/>
          </a:xfrm>
          <a:prstGeom prst="rect">
            <a:avLst/>
          </a:prstGeom>
          <a:noFill/>
          <a:ln w="9525">
            <a:noFill/>
            <a:miter lim="800000"/>
            <a:headEnd/>
            <a:tailEnd/>
          </a:ln>
        </p:spPr>
        <p:txBody>
          <a:bodyPr wrap="none">
            <a:spAutoFit/>
          </a:bodyPr>
          <a:lstStyle/>
          <a:p>
            <a:r>
              <a:rPr lang="en-US" sz="1400" dirty="0">
                <a:latin typeface="Arial" charset="0"/>
              </a:rPr>
              <a:t>D</a:t>
            </a:r>
            <a:r>
              <a:rPr lang="en-US" sz="1400" baseline="-25000" dirty="0">
                <a:latin typeface="Arial" charset="0"/>
              </a:rPr>
              <a:t>1</a:t>
            </a:r>
          </a:p>
        </p:txBody>
      </p:sp>
      <p:sp>
        <p:nvSpPr>
          <p:cNvPr id="13" name="Oval 10"/>
          <p:cNvSpPr>
            <a:spLocks noChangeArrowheads="1"/>
          </p:cNvSpPr>
          <p:nvPr/>
        </p:nvSpPr>
        <p:spPr bwMode="auto">
          <a:xfrm>
            <a:off x="5334000" y="4090988"/>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14" name="Text Box 11"/>
          <p:cNvSpPr txBox="1">
            <a:spLocks noChangeArrowheads="1"/>
          </p:cNvSpPr>
          <p:nvPr/>
        </p:nvSpPr>
        <p:spPr bwMode="auto">
          <a:xfrm>
            <a:off x="5638800" y="3810000"/>
            <a:ext cx="317500" cy="307777"/>
          </a:xfrm>
          <a:prstGeom prst="rect">
            <a:avLst/>
          </a:prstGeom>
          <a:noFill/>
          <a:ln w="9525">
            <a:noFill/>
            <a:miter lim="800000"/>
            <a:headEnd/>
            <a:tailEnd/>
          </a:ln>
        </p:spPr>
        <p:txBody>
          <a:bodyPr wrap="square">
            <a:spAutoFit/>
          </a:bodyPr>
          <a:lstStyle/>
          <a:p>
            <a:pPr algn="l"/>
            <a:r>
              <a:rPr lang="en-US" sz="1400" i="1" dirty="0">
                <a:latin typeface="Arial" charset="0"/>
              </a:rPr>
              <a:t>A</a:t>
            </a:r>
          </a:p>
        </p:txBody>
      </p:sp>
      <p:sp>
        <p:nvSpPr>
          <p:cNvPr id="15" name="Line 12"/>
          <p:cNvSpPr>
            <a:spLocks noChangeShapeType="1"/>
          </p:cNvSpPr>
          <p:nvPr/>
        </p:nvSpPr>
        <p:spPr bwMode="auto">
          <a:xfrm>
            <a:off x="5029200" y="5795963"/>
            <a:ext cx="0" cy="152400"/>
          </a:xfrm>
          <a:prstGeom prst="line">
            <a:avLst/>
          </a:prstGeom>
          <a:noFill/>
          <a:ln w="19050">
            <a:solidFill>
              <a:schemeClr val="tx1"/>
            </a:solidFill>
            <a:round/>
            <a:headEnd/>
            <a:tailEnd/>
          </a:ln>
        </p:spPr>
        <p:txBody>
          <a:bodyPr/>
          <a:lstStyle/>
          <a:p>
            <a:endParaRPr lang="en-US"/>
          </a:p>
        </p:txBody>
      </p:sp>
      <p:sp>
        <p:nvSpPr>
          <p:cNvPr id="16" name="Line 13"/>
          <p:cNvSpPr>
            <a:spLocks noChangeShapeType="1"/>
          </p:cNvSpPr>
          <p:nvPr/>
        </p:nvSpPr>
        <p:spPr bwMode="auto">
          <a:xfrm flipH="1">
            <a:off x="3108325" y="4114800"/>
            <a:ext cx="152400" cy="0"/>
          </a:xfrm>
          <a:prstGeom prst="line">
            <a:avLst/>
          </a:prstGeom>
          <a:noFill/>
          <a:ln w="19050">
            <a:solidFill>
              <a:schemeClr val="tx1"/>
            </a:solidFill>
            <a:round/>
            <a:headEnd/>
            <a:tailEnd/>
          </a:ln>
        </p:spPr>
        <p:txBody>
          <a:bodyPr/>
          <a:lstStyle/>
          <a:p>
            <a:endParaRPr lang="en-US"/>
          </a:p>
        </p:txBody>
      </p:sp>
      <p:sp>
        <p:nvSpPr>
          <p:cNvPr id="17" name="Text Box 14"/>
          <p:cNvSpPr txBox="1">
            <a:spLocks noChangeArrowheads="1"/>
          </p:cNvSpPr>
          <p:nvPr/>
        </p:nvSpPr>
        <p:spPr bwMode="auto">
          <a:xfrm>
            <a:off x="5410200" y="5943600"/>
            <a:ext cx="391454" cy="307777"/>
          </a:xfrm>
          <a:prstGeom prst="rect">
            <a:avLst/>
          </a:prstGeom>
          <a:noFill/>
          <a:ln w="9525">
            <a:noFill/>
            <a:miter lim="800000"/>
            <a:headEnd/>
            <a:tailEnd/>
          </a:ln>
        </p:spPr>
        <p:txBody>
          <a:bodyPr wrap="none">
            <a:spAutoFit/>
          </a:bodyPr>
          <a:lstStyle/>
          <a:p>
            <a:pPr algn="l"/>
            <a:r>
              <a:rPr lang="en-US" sz="1400" i="1" dirty="0">
                <a:latin typeface="Arial" charset="0"/>
              </a:rPr>
              <a:t>Q</a:t>
            </a:r>
            <a:r>
              <a:rPr lang="en-US" sz="1400" baseline="-25000" dirty="0">
                <a:latin typeface="Arial" charset="0"/>
              </a:rPr>
              <a:t>1</a:t>
            </a:r>
          </a:p>
        </p:txBody>
      </p:sp>
      <p:sp>
        <p:nvSpPr>
          <p:cNvPr id="18" name="Text Box 15"/>
          <p:cNvSpPr txBox="1">
            <a:spLocks noChangeArrowheads="1"/>
          </p:cNvSpPr>
          <p:nvPr/>
        </p:nvSpPr>
        <p:spPr bwMode="auto">
          <a:xfrm>
            <a:off x="2667000" y="4038600"/>
            <a:ext cx="354584" cy="276999"/>
          </a:xfrm>
          <a:prstGeom prst="rect">
            <a:avLst/>
          </a:prstGeom>
          <a:noFill/>
          <a:ln w="9525">
            <a:noFill/>
            <a:miter lim="800000"/>
            <a:headEnd/>
            <a:tailEnd/>
          </a:ln>
        </p:spPr>
        <p:txBody>
          <a:bodyPr wrap="none">
            <a:spAutoFit/>
          </a:bodyPr>
          <a:lstStyle/>
          <a:p>
            <a:pPr algn="l"/>
            <a:r>
              <a:rPr lang="en-US" sz="1200" dirty="0">
                <a:latin typeface="Arial" charset="0"/>
              </a:rPr>
              <a:t>25</a:t>
            </a:r>
            <a:endParaRPr lang="en-US" sz="1200" baseline="-25000" dirty="0">
              <a:latin typeface="Arial" charset="0"/>
            </a:endParaRPr>
          </a:p>
        </p:txBody>
      </p:sp>
      <p:sp>
        <p:nvSpPr>
          <p:cNvPr id="21" name="Oval 18"/>
          <p:cNvSpPr>
            <a:spLocks noChangeArrowheads="1"/>
          </p:cNvSpPr>
          <p:nvPr/>
        </p:nvSpPr>
        <p:spPr bwMode="auto">
          <a:xfrm>
            <a:off x="5029200" y="3810000"/>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22" name="Text Box 19"/>
          <p:cNvSpPr txBox="1">
            <a:spLocks noChangeArrowheads="1"/>
          </p:cNvSpPr>
          <p:nvPr/>
        </p:nvSpPr>
        <p:spPr bwMode="auto">
          <a:xfrm>
            <a:off x="5181600" y="3429000"/>
            <a:ext cx="303213" cy="304800"/>
          </a:xfrm>
          <a:prstGeom prst="rect">
            <a:avLst/>
          </a:prstGeom>
          <a:noFill/>
          <a:ln w="9525">
            <a:noFill/>
            <a:miter lim="800000"/>
            <a:headEnd/>
            <a:tailEnd/>
          </a:ln>
        </p:spPr>
        <p:txBody>
          <a:bodyPr wrap="none">
            <a:spAutoFit/>
          </a:bodyPr>
          <a:lstStyle/>
          <a:p>
            <a:pPr algn="l"/>
            <a:r>
              <a:rPr lang="en-US" sz="1400" i="1">
                <a:latin typeface="Arial" charset="0"/>
              </a:rPr>
              <a:t>B</a:t>
            </a:r>
          </a:p>
        </p:txBody>
      </p:sp>
      <p:sp>
        <p:nvSpPr>
          <p:cNvPr id="23" name="Line 20"/>
          <p:cNvSpPr>
            <a:spLocks noChangeShapeType="1"/>
          </p:cNvSpPr>
          <p:nvPr/>
        </p:nvSpPr>
        <p:spPr bwMode="auto">
          <a:xfrm flipH="1">
            <a:off x="3108325" y="3810000"/>
            <a:ext cx="152400" cy="0"/>
          </a:xfrm>
          <a:prstGeom prst="line">
            <a:avLst/>
          </a:prstGeom>
          <a:noFill/>
          <a:ln w="19050">
            <a:solidFill>
              <a:schemeClr val="tx1"/>
            </a:solidFill>
            <a:round/>
            <a:headEnd/>
            <a:tailEnd/>
          </a:ln>
        </p:spPr>
        <p:txBody>
          <a:bodyPr/>
          <a:lstStyle/>
          <a:p>
            <a:endParaRPr lang="en-US"/>
          </a:p>
        </p:txBody>
      </p:sp>
      <p:sp>
        <p:nvSpPr>
          <p:cNvPr id="24" name="Text Box 21"/>
          <p:cNvSpPr txBox="1">
            <a:spLocks noChangeArrowheads="1"/>
          </p:cNvSpPr>
          <p:nvPr/>
        </p:nvSpPr>
        <p:spPr bwMode="auto">
          <a:xfrm>
            <a:off x="2667000" y="3685401"/>
            <a:ext cx="354584" cy="276999"/>
          </a:xfrm>
          <a:prstGeom prst="rect">
            <a:avLst/>
          </a:prstGeom>
          <a:noFill/>
          <a:ln w="9525">
            <a:noFill/>
            <a:miter lim="800000"/>
            <a:headEnd/>
            <a:tailEnd/>
          </a:ln>
        </p:spPr>
        <p:txBody>
          <a:bodyPr wrap="none">
            <a:spAutoFit/>
          </a:bodyPr>
          <a:lstStyle/>
          <a:p>
            <a:pPr algn="l"/>
            <a:r>
              <a:rPr lang="en-US" sz="1200" dirty="0">
                <a:latin typeface="Arial" charset="0"/>
              </a:rPr>
              <a:t>30</a:t>
            </a:r>
            <a:endParaRPr lang="en-US" sz="1200" baseline="-25000" dirty="0">
              <a:latin typeface="Arial" charset="0"/>
            </a:endParaRPr>
          </a:p>
        </p:txBody>
      </p:sp>
      <p:sp>
        <p:nvSpPr>
          <p:cNvPr id="25" name="Line 22"/>
          <p:cNvSpPr>
            <a:spLocks noChangeShapeType="1"/>
          </p:cNvSpPr>
          <p:nvPr/>
        </p:nvSpPr>
        <p:spPr bwMode="auto">
          <a:xfrm flipH="1">
            <a:off x="3108325" y="4419600"/>
            <a:ext cx="152400" cy="0"/>
          </a:xfrm>
          <a:prstGeom prst="line">
            <a:avLst/>
          </a:prstGeom>
          <a:noFill/>
          <a:ln w="19050">
            <a:solidFill>
              <a:schemeClr val="tx1"/>
            </a:solidFill>
            <a:round/>
            <a:headEnd/>
            <a:tailEnd/>
          </a:ln>
        </p:spPr>
        <p:txBody>
          <a:bodyPr/>
          <a:lstStyle/>
          <a:p>
            <a:endParaRPr lang="en-US"/>
          </a:p>
        </p:txBody>
      </p:sp>
      <p:sp>
        <p:nvSpPr>
          <p:cNvPr id="26" name="Text Box 23"/>
          <p:cNvSpPr txBox="1">
            <a:spLocks noChangeArrowheads="1"/>
          </p:cNvSpPr>
          <p:nvPr/>
        </p:nvSpPr>
        <p:spPr bwMode="auto">
          <a:xfrm>
            <a:off x="2667000" y="4267200"/>
            <a:ext cx="354584" cy="276999"/>
          </a:xfrm>
          <a:prstGeom prst="rect">
            <a:avLst/>
          </a:prstGeom>
          <a:noFill/>
          <a:ln w="9525">
            <a:noFill/>
            <a:miter lim="800000"/>
            <a:headEnd/>
            <a:tailEnd/>
          </a:ln>
        </p:spPr>
        <p:txBody>
          <a:bodyPr wrap="none">
            <a:spAutoFit/>
          </a:bodyPr>
          <a:lstStyle/>
          <a:p>
            <a:pPr algn="l"/>
            <a:r>
              <a:rPr lang="en-US" sz="1200" dirty="0">
                <a:latin typeface="Arial" charset="0"/>
              </a:rPr>
              <a:t>20</a:t>
            </a:r>
            <a:endParaRPr lang="en-US" sz="1200" baseline="-25000" dirty="0">
              <a:latin typeface="Arial" charset="0"/>
            </a:endParaRPr>
          </a:p>
        </p:txBody>
      </p:sp>
      <p:sp>
        <p:nvSpPr>
          <p:cNvPr id="27" name="Oval 24"/>
          <p:cNvSpPr>
            <a:spLocks noChangeArrowheads="1"/>
          </p:cNvSpPr>
          <p:nvPr/>
        </p:nvSpPr>
        <p:spPr bwMode="auto">
          <a:xfrm>
            <a:off x="5029200" y="4419600"/>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28" name="Text Box 25"/>
          <p:cNvSpPr txBox="1">
            <a:spLocks noChangeArrowheads="1"/>
          </p:cNvSpPr>
          <p:nvPr/>
        </p:nvSpPr>
        <p:spPr bwMode="auto">
          <a:xfrm>
            <a:off x="5029200" y="4495800"/>
            <a:ext cx="312738" cy="304800"/>
          </a:xfrm>
          <a:prstGeom prst="rect">
            <a:avLst/>
          </a:prstGeom>
          <a:noFill/>
          <a:ln w="9525">
            <a:noFill/>
            <a:miter lim="800000"/>
            <a:headEnd/>
            <a:tailEnd/>
          </a:ln>
        </p:spPr>
        <p:txBody>
          <a:bodyPr wrap="none">
            <a:spAutoFit/>
          </a:bodyPr>
          <a:lstStyle/>
          <a:p>
            <a:pPr algn="l"/>
            <a:r>
              <a:rPr lang="en-US" sz="1400" i="1" dirty="0">
                <a:latin typeface="Arial" charset="0"/>
              </a:rPr>
              <a:t>C</a:t>
            </a:r>
          </a:p>
        </p:txBody>
      </p:sp>
      <p:sp>
        <p:nvSpPr>
          <p:cNvPr id="29" name="Line 30"/>
          <p:cNvSpPr>
            <a:spLocks noChangeShapeType="1"/>
          </p:cNvSpPr>
          <p:nvPr/>
        </p:nvSpPr>
        <p:spPr bwMode="auto">
          <a:xfrm>
            <a:off x="5410200" y="5791200"/>
            <a:ext cx="0" cy="152400"/>
          </a:xfrm>
          <a:prstGeom prst="line">
            <a:avLst/>
          </a:prstGeom>
          <a:noFill/>
          <a:ln w="19050">
            <a:solidFill>
              <a:schemeClr val="tx1"/>
            </a:solidFill>
            <a:round/>
            <a:headEnd/>
            <a:tailEnd/>
          </a:ln>
        </p:spPr>
        <p:txBody>
          <a:bodyPr/>
          <a:lstStyle/>
          <a:p>
            <a:endParaRPr lang="en-US"/>
          </a:p>
        </p:txBody>
      </p:sp>
      <p:sp>
        <p:nvSpPr>
          <p:cNvPr id="30" name="Text Box 31"/>
          <p:cNvSpPr txBox="1">
            <a:spLocks noChangeArrowheads="1"/>
          </p:cNvSpPr>
          <p:nvPr/>
        </p:nvSpPr>
        <p:spPr bwMode="auto">
          <a:xfrm>
            <a:off x="4876800" y="5943600"/>
            <a:ext cx="465138" cy="307777"/>
          </a:xfrm>
          <a:prstGeom prst="rect">
            <a:avLst/>
          </a:prstGeom>
          <a:noFill/>
          <a:ln w="9525">
            <a:noFill/>
            <a:miter lim="800000"/>
            <a:headEnd/>
            <a:tailEnd/>
          </a:ln>
        </p:spPr>
        <p:txBody>
          <a:bodyPr wrap="square">
            <a:spAutoFit/>
          </a:bodyPr>
          <a:lstStyle/>
          <a:p>
            <a:pPr algn="l"/>
            <a:r>
              <a:rPr lang="en-US" sz="1400" i="1" dirty="0">
                <a:latin typeface="Arial" charset="0"/>
              </a:rPr>
              <a:t>Q</a:t>
            </a:r>
            <a:r>
              <a:rPr lang="en-US" sz="1400" baseline="-25000" dirty="0">
                <a:latin typeface="Arial" charset="0"/>
              </a:rPr>
              <a:t>2</a:t>
            </a:r>
          </a:p>
        </p:txBody>
      </p:sp>
      <p:sp>
        <p:nvSpPr>
          <p:cNvPr id="32" name="Line 33"/>
          <p:cNvSpPr>
            <a:spLocks noChangeShapeType="1"/>
          </p:cNvSpPr>
          <p:nvPr/>
        </p:nvSpPr>
        <p:spPr bwMode="auto">
          <a:xfrm>
            <a:off x="5400675" y="4114800"/>
            <a:ext cx="9525" cy="1676400"/>
          </a:xfrm>
          <a:prstGeom prst="line">
            <a:avLst/>
          </a:prstGeom>
          <a:noFill/>
          <a:ln w="12700">
            <a:solidFill>
              <a:schemeClr val="tx1"/>
            </a:solidFill>
            <a:prstDash val="dash"/>
            <a:round/>
            <a:headEnd/>
            <a:tailEnd/>
          </a:ln>
        </p:spPr>
        <p:txBody>
          <a:bodyPr/>
          <a:lstStyle/>
          <a:p>
            <a:endParaRPr lang="en-US"/>
          </a:p>
        </p:txBody>
      </p:sp>
      <p:sp>
        <p:nvSpPr>
          <p:cNvPr id="34" name="Text Box 36"/>
          <p:cNvSpPr txBox="1">
            <a:spLocks noChangeArrowheads="1"/>
          </p:cNvSpPr>
          <p:nvPr/>
        </p:nvSpPr>
        <p:spPr bwMode="auto">
          <a:xfrm>
            <a:off x="3962400" y="3200400"/>
            <a:ext cx="438150" cy="274638"/>
          </a:xfrm>
          <a:prstGeom prst="rect">
            <a:avLst/>
          </a:prstGeom>
          <a:noFill/>
          <a:ln w="9525">
            <a:noFill/>
            <a:miter lim="800000"/>
            <a:headEnd/>
            <a:tailEnd/>
          </a:ln>
        </p:spPr>
        <p:txBody>
          <a:bodyPr wrap="none">
            <a:spAutoFit/>
          </a:bodyPr>
          <a:lstStyle/>
          <a:p>
            <a:pPr algn="l"/>
            <a:r>
              <a:rPr lang="en-US" sz="1200" dirty="0">
                <a:latin typeface="Arial" charset="0"/>
              </a:rPr>
              <a:t>Tax</a:t>
            </a:r>
          </a:p>
        </p:txBody>
      </p:sp>
      <p:sp>
        <p:nvSpPr>
          <p:cNvPr id="35" name="TextBox 34"/>
          <p:cNvSpPr txBox="1"/>
          <p:nvPr/>
        </p:nvSpPr>
        <p:spPr>
          <a:xfrm>
            <a:off x="6408209" y="5943600"/>
            <a:ext cx="779381" cy="400110"/>
          </a:xfrm>
          <a:prstGeom prst="rect">
            <a:avLst/>
          </a:prstGeom>
          <a:noFill/>
        </p:spPr>
        <p:txBody>
          <a:bodyPr wrap="none" rtlCol="0">
            <a:spAutoFit/>
          </a:bodyPr>
          <a:lstStyle/>
          <a:p>
            <a:r>
              <a:rPr lang="en-US" sz="2000" dirty="0">
                <a:latin typeface="Cordia New" panose="020B0304020202020204" pitchFamily="34" charset="-34"/>
                <a:cs typeface="Cordia New" panose="020B0304020202020204" pitchFamily="34" charset="-34"/>
              </a:rPr>
              <a:t>quantity</a:t>
            </a:r>
            <a:endParaRPr lang="th-TH" sz="2000" dirty="0">
              <a:latin typeface="Cordia New" panose="020B0304020202020204" pitchFamily="34" charset="-34"/>
              <a:cs typeface="Cordia New" panose="020B0304020202020204" pitchFamily="34" charset="-34"/>
            </a:endParaRPr>
          </a:p>
        </p:txBody>
      </p:sp>
      <p:sp>
        <p:nvSpPr>
          <p:cNvPr id="36" name="Title 1"/>
          <p:cNvSpPr txBox="1">
            <a:spLocks/>
          </p:cNvSpPr>
          <p:nvPr/>
        </p:nvSpPr>
        <p:spPr>
          <a:xfrm>
            <a:off x="1447800" y="533400"/>
            <a:ext cx="7499350" cy="1143000"/>
          </a:xfrm>
          <a:prstGeom prst="rect">
            <a:avLst/>
          </a:prstGeom>
        </p:spPr>
        <p:txBody>
          <a:bodyPr anchor="ctr">
            <a:normAutofit fontScale="92500"/>
          </a:bodyPr>
          <a:lstStyle/>
          <a:p>
            <a:pPr marL="0" lvl="1" fontAlgn="base">
              <a:spcBef>
                <a:spcPct val="0"/>
              </a:spcBef>
              <a:spcAft>
                <a:spcPct val="0"/>
              </a:spcAft>
              <a:defRPr/>
            </a:pPr>
            <a:r>
              <a:rPr lang="en-US" sz="4000" b="1" dirty="0">
                <a:latin typeface="Cordia New" pitchFamily="34" charset="-34"/>
                <a:cs typeface="Cordia New" pitchFamily="34" charset="-34"/>
              </a:rPr>
              <a:t>Tax Collection on Consumers: Ad Valorem Taxes</a:t>
            </a:r>
            <a:endParaRPr kumimoji="0" lang="th-TH" sz="4300" b="0" i="0" u="none" strike="noStrike" kern="0" cap="none" spc="0" normalizeH="0" baseline="0" noProof="0" dirty="0">
              <a:ln>
                <a:noFill/>
              </a:ln>
              <a:solidFill>
                <a:srgbClr val="572314"/>
              </a:solidFill>
              <a:effectLst/>
              <a:uLnTx/>
              <a:uFillTx/>
              <a:latin typeface="Cordia New" panose="020B0304020202020204" pitchFamily="34" charset="-34"/>
              <a:cs typeface="Cordia New" panose="020B0304020202020204" pitchFamily="34" charset="-34"/>
            </a:endParaRPr>
          </a:p>
        </p:txBody>
      </p:sp>
      <p:cxnSp>
        <p:nvCxnSpPr>
          <p:cNvPr id="37" name="Straight Connector 36"/>
          <p:cNvCxnSpPr>
            <a:endCxn id="13" idx="2"/>
          </p:cNvCxnSpPr>
          <p:nvPr/>
        </p:nvCxnSpPr>
        <p:spPr>
          <a:xfrm>
            <a:off x="3276600" y="4114800"/>
            <a:ext cx="2057400" cy="14288"/>
          </a:xfrm>
          <a:prstGeom prst="line">
            <a:avLst/>
          </a:prstGeom>
          <a:ln w="28575">
            <a:solidFill>
              <a:schemeClr val="tx1"/>
            </a:solidFill>
            <a:prstDash val="lgDash"/>
          </a:ln>
        </p:spPr>
        <p:style>
          <a:lnRef idx="1">
            <a:schemeClr val="accent1"/>
          </a:lnRef>
          <a:fillRef idx="0">
            <a:schemeClr val="accent1"/>
          </a:fillRef>
          <a:effectRef idx="0">
            <a:schemeClr val="accent1"/>
          </a:effectRef>
          <a:fontRef idx="minor">
            <a:schemeClr val="tx1"/>
          </a:fontRef>
        </p:style>
      </p:cxnSp>
      <p:sp>
        <p:nvSpPr>
          <p:cNvPr id="39" name="Line 7"/>
          <p:cNvSpPr>
            <a:spLocks noChangeShapeType="1"/>
          </p:cNvSpPr>
          <p:nvPr/>
        </p:nvSpPr>
        <p:spPr bwMode="auto">
          <a:xfrm>
            <a:off x="3429000" y="3352800"/>
            <a:ext cx="2743200" cy="1828800"/>
          </a:xfrm>
          <a:prstGeom prst="line">
            <a:avLst/>
          </a:prstGeom>
          <a:noFill/>
          <a:ln w="38100">
            <a:solidFill>
              <a:srgbClr val="FF0000"/>
            </a:solidFill>
            <a:round/>
            <a:headEnd/>
            <a:tailEnd/>
          </a:ln>
        </p:spPr>
        <p:txBody>
          <a:bodyPr/>
          <a:lstStyle/>
          <a:p>
            <a:endParaRPr lang="en-US"/>
          </a:p>
        </p:txBody>
      </p:sp>
      <p:cxnSp>
        <p:nvCxnSpPr>
          <p:cNvPr id="41" name="Straight Connector 40"/>
          <p:cNvCxnSpPr/>
          <p:nvPr/>
        </p:nvCxnSpPr>
        <p:spPr>
          <a:xfrm rot="5400000">
            <a:off x="4038600" y="4800600"/>
            <a:ext cx="1981200" cy="1588"/>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sp>
        <p:nvSpPr>
          <p:cNvPr id="42" name="Text Box 9"/>
          <p:cNvSpPr txBox="1">
            <a:spLocks noChangeArrowheads="1"/>
          </p:cNvSpPr>
          <p:nvPr/>
        </p:nvSpPr>
        <p:spPr bwMode="auto">
          <a:xfrm>
            <a:off x="6096000" y="5257800"/>
            <a:ext cx="381836" cy="307777"/>
          </a:xfrm>
          <a:prstGeom prst="rect">
            <a:avLst/>
          </a:prstGeom>
          <a:noFill/>
          <a:ln w="9525">
            <a:noFill/>
            <a:miter lim="800000"/>
            <a:headEnd/>
            <a:tailEnd/>
          </a:ln>
        </p:spPr>
        <p:txBody>
          <a:bodyPr wrap="none">
            <a:spAutoFit/>
          </a:bodyPr>
          <a:lstStyle/>
          <a:p>
            <a:r>
              <a:rPr lang="en-US" sz="1400" dirty="0">
                <a:latin typeface="Arial" charset="0"/>
              </a:rPr>
              <a:t>D</a:t>
            </a:r>
            <a:r>
              <a:rPr lang="en-US" sz="1400" baseline="-25000" dirty="0">
                <a:latin typeface="Arial" charset="0"/>
              </a:rPr>
              <a:t>2</a:t>
            </a:r>
          </a:p>
        </p:txBody>
      </p:sp>
      <p:cxnSp>
        <p:nvCxnSpPr>
          <p:cNvPr id="44" name="Straight Arrow Connector 43"/>
          <p:cNvCxnSpPr/>
          <p:nvPr/>
        </p:nvCxnSpPr>
        <p:spPr>
          <a:xfrm rot="5400000">
            <a:off x="3581400" y="3200400"/>
            <a:ext cx="609600"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4788024" y="1700808"/>
            <a:ext cx="3562194" cy="830997"/>
          </a:xfrm>
          <a:prstGeom prst="rect">
            <a:avLst/>
          </a:prstGeom>
          <a:noFill/>
        </p:spPr>
        <p:txBody>
          <a:bodyPr wrap="none" rtlCol="0">
            <a:spAutoFit/>
          </a:bodyPr>
          <a:lstStyle/>
          <a:p>
            <a:r>
              <a:rPr lang="en-US" sz="2400" dirty="0">
                <a:latin typeface="Cordia New" panose="020B0304020202020204" pitchFamily="34" charset="-34"/>
                <a:cs typeface="Cordia New" panose="020B0304020202020204" pitchFamily="34" charset="-34"/>
              </a:rPr>
              <a:t>Products with high price will be taxed</a:t>
            </a:r>
          </a:p>
          <a:p>
            <a:r>
              <a:rPr lang="en-US" sz="2400" dirty="0">
                <a:latin typeface="Cordia New" panose="020B0304020202020204" pitchFamily="34" charset="-34"/>
                <a:cs typeface="Cordia New" panose="020B0304020202020204" pitchFamily="34" charset="-34"/>
              </a:rPr>
              <a:t>higher than cheaper products.</a:t>
            </a:r>
            <a:endParaRPr lang="th-TH" sz="2400" dirty="0">
              <a:latin typeface="Cordia New" panose="020B0304020202020204" pitchFamily="34" charset="-34"/>
              <a:cs typeface="Cordia New" panose="020B0304020202020204" pitchFamily="34" charset="-34"/>
            </a:endParaRPr>
          </a:p>
        </p:txBody>
      </p:sp>
      <p:sp>
        <p:nvSpPr>
          <p:cNvPr id="38" name="Footer Placeholder 37"/>
          <p:cNvSpPr>
            <a:spLocks noGrp="1"/>
          </p:cNvSpPr>
          <p:nvPr>
            <p:ph type="ftr" sz="quarter" idx="11"/>
          </p:nvPr>
        </p:nvSpPr>
        <p:spPr/>
        <p:txBody>
          <a:bodyPr/>
          <a:lstStyle/>
          <a:p>
            <a:r>
              <a:rPr lang="en-US"/>
              <a:t>EE442 2/16 Economics of Public Revenue                                       Assist.Prof.Dr.Duangmanee Laovakul</a:t>
            </a:r>
            <a:endParaRPr lang="en-US" dirty="0"/>
          </a:p>
        </p:txBody>
      </p:sp>
    </p:spTree>
    <p:extLst>
      <p:ext uri="{BB962C8B-B14F-4D97-AF65-F5344CB8AC3E}">
        <p14:creationId xmlns:p14="http://schemas.microsoft.com/office/powerpoint/2010/main" val="2763593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dissolve">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dissolve">
                                      <p:cBhvr>
                                        <p:cTn id="12" dur="500"/>
                                        <p:tgtEl>
                                          <p:spTgt spid="21"/>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dissolve">
                                      <p:cBhvr>
                                        <p:cTn id="15" dur="500"/>
                                        <p:tgtEl>
                                          <p:spTgt spid="22"/>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dissolve">
                                      <p:cBhvr>
                                        <p:cTn id="18" dur="500"/>
                                        <p:tgtEl>
                                          <p:spTgt spid="27"/>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dissolve">
                                      <p:cBhvr>
                                        <p:cTn id="21" dur="500"/>
                                        <p:tgtEl>
                                          <p:spTgt spid="28"/>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dissolve">
                                      <p:cBhvr>
                                        <p:cTn id="24" dur="500"/>
                                        <p:tgtEl>
                                          <p:spTgt spid="29"/>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dissolve">
                                      <p:cBhvr>
                                        <p:cTn id="27" dur="500"/>
                                        <p:tgtEl>
                                          <p:spTgt spid="30"/>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blinds(horizontal)">
                                      <p:cBhvr>
                                        <p:cTn id="32" dur="500"/>
                                        <p:tgtEl>
                                          <p:spTgt spid="37"/>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dissolve">
                                      <p:cBhvr>
                                        <p:cTn id="37" dur="500"/>
                                        <p:tgtEl>
                                          <p:spTgt spid="16"/>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dissolve">
                                      <p:cBhvr>
                                        <p:cTn id="40" dur="500"/>
                                        <p:tgtEl>
                                          <p:spTgt spid="18"/>
                                        </p:tgtEl>
                                      </p:cBhvr>
                                    </p:animEffect>
                                  </p:childTnLst>
                                </p:cTn>
                              </p:par>
                              <p:par>
                                <p:cTn id="41" presetID="9" presetClass="entr" presetSubtype="0"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dissolve">
                                      <p:cBhvr>
                                        <p:cTn id="43" dur="500"/>
                                        <p:tgtEl>
                                          <p:spTgt spid="23"/>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dissolve">
                                      <p:cBhvr>
                                        <p:cTn id="46" dur="500"/>
                                        <p:tgtEl>
                                          <p:spTgt spid="24"/>
                                        </p:tgtEl>
                                      </p:cBhvr>
                                    </p:animEffect>
                                  </p:childTnLst>
                                </p:cTn>
                              </p:par>
                              <p:par>
                                <p:cTn id="47" presetID="9" presetClass="entr" presetSubtype="0"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dissolve">
                                      <p:cBhvr>
                                        <p:cTn id="49" dur="500"/>
                                        <p:tgtEl>
                                          <p:spTgt spid="25"/>
                                        </p:tgtEl>
                                      </p:cBhvr>
                                    </p:animEffect>
                                  </p:childTnLst>
                                </p:cTn>
                              </p:par>
                              <p:par>
                                <p:cTn id="50" presetID="9" presetClass="entr" presetSubtype="0" fill="hold" grpId="0" nodeType="with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dissolve">
                                      <p:cBhvr>
                                        <p:cTn id="52" dur="500"/>
                                        <p:tgtEl>
                                          <p:spTgt spid="26"/>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45"/>
                                        </p:tgtEl>
                                        <p:attrNameLst>
                                          <p:attrName>style.visibility</p:attrName>
                                        </p:attrNameLst>
                                      </p:cBhvr>
                                      <p:to>
                                        <p:strVal val="visible"/>
                                      </p:to>
                                    </p:set>
                                    <p:animEffect transition="in" filter="blinds(horizontal)">
                                      <p:cBhvr>
                                        <p:cTn id="5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p:bldP spid="21" grpId="0" animBg="1"/>
      <p:bldP spid="22" grpId="0"/>
      <p:bldP spid="23" grpId="0" animBg="1"/>
      <p:bldP spid="24" grpId="0"/>
      <p:bldP spid="25" grpId="0" animBg="1"/>
      <p:bldP spid="26" grpId="0"/>
      <p:bldP spid="27" grpId="0" animBg="1"/>
      <p:bldP spid="28" grpId="0"/>
      <p:bldP spid="29" grpId="0" animBg="1"/>
      <p:bldP spid="30" grpId="0"/>
      <p:bldP spid="34" grpId="0"/>
      <p:bldP spid="4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327CEFCC-6661-4195-B993-DCD97624E9D7}" type="slidenum">
              <a:rPr lang="en-US" smtClean="0"/>
              <a:pPr>
                <a:defRPr/>
              </a:pPr>
              <a:t>38</a:t>
            </a:fld>
            <a:r>
              <a:rPr lang="en-US" dirty="0"/>
              <a:t>8</a:t>
            </a:r>
          </a:p>
        </p:txBody>
      </p:sp>
      <p:sp>
        <p:nvSpPr>
          <p:cNvPr id="5" name="Line 2"/>
          <p:cNvSpPr>
            <a:spLocks noChangeShapeType="1"/>
          </p:cNvSpPr>
          <p:nvPr/>
        </p:nvSpPr>
        <p:spPr bwMode="auto">
          <a:xfrm>
            <a:off x="3260725" y="2138363"/>
            <a:ext cx="0" cy="3657600"/>
          </a:xfrm>
          <a:prstGeom prst="line">
            <a:avLst/>
          </a:prstGeom>
          <a:noFill/>
          <a:ln w="28575">
            <a:solidFill>
              <a:schemeClr val="tx1"/>
            </a:solidFill>
            <a:round/>
            <a:headEnd/>
            <a:tailEnd/>
          </a:ln>
        </p:spPr>
        <p:txBody>
          <a:bodyPr/>
          <a:lstStyle/>
          <a:p>
            <a:endParaRPr lang="en-US"/>
          </a:p>
        </p:txBody>
      </p:sp>
      <p:sp>
        <p:nvSpPr>
          <p:cNvPr id="6" name="Line 3"/>
          <p:cNvSpPr>
            <a:spLocks noChangeShapeType="1"/>
          </p:cNvSpPr>
          <p:nvPr/>
        </p:nvSpPr>
        <p:spPr bwMode="auto">
          <a:xfrm>
            <a:off x="3260725" y="5795963"/>
            <a:ext cx="3352800" cy="0"/>
          </a:xfrm>
          <a:prstGeom prst="line">
            <a:avLst/>
          </a:prstGeom>
          <a:noFill/>
          <a:ln w="28575">
            <a:solidFill>
              <a:schemeClr val="tx1"/>
            </a:solidFill>
            <a:round/>
            <a:headEnd/>
            <a:tailEnd/>
          </a:ln>
        </p:spPr>
        <p:txBody>
          <a:bodyPr/>
          <a:lstStyle/>
          <a:p>
            <a:endParaRPr lang="en-US"/>
          </a:p>
        </p:txBody>
      </p:sp>
      <p:sp>
        <p:nvSpPr>
          <p:cNvPr id="7" name="Text Box 5"/>
          <p:cNvSpPr txBox="1">
            <a:spLocks noChangeArrowheads="1"/>
          </p:cNvSpPr>
          <p:nvPr/>
        </p:nvSpPr>
        <p:spPr bwMode="auto">
          <a:xfrm>
            <a:off x="2578473" y="1732002"/>
            <a:ext cx="566181" cy="400110"/>
          </a:xfrm>
          <a:prstGeom prst="rect">
            <a:avLst/>
          </a:prstGeom>
          <a:noFill/>
          <a:ln w="9525">
            <a:noFill/>
            <a:miter lim="800000"/>
            <a:headEnd/>
            <a:tailEnd/>
          </a:ln>
        </p:spPr>
        <p:txBody>
          <a:bodyPr wrap="none">
            <a:spAutoFit/>
          </a:bodyPr>
          <a:lstStyle/>
          <a:p>
            <a:r>
              <a:rPr lang="en-US" sz="2000" dirty="0">
                <a:latin typeface="Cordia New" panose="020B0304020202020204" pitchFamily="34" charset="-34"/>
                <a:cs typeface="Cordia New" panose="020B0304020202020204" pitchFamily="34" charset="-34"/>
              </a:rPr>
              <a:t>price</a:t>
            </a:r>
          </a:p>
        </p:txBody>
      </p:sp>
      <p:sp>
        <p:nvSpPr>
          <p:cNvPr id="8" name="Line 6"/>
          <p:cNvSpPr>
            <a:spLocks noChangeShapeType="1"/>
          </p:cNvSpPr>
          <p:nvPr/>
        </p:nvSpPr>
        <p:spPr bwMode="auto">
          <a:xfrm flipV="1">
            <a:off x="3413125" y="2747963"/>
            <a:ext cx="2895600" cy="2895600"/>
          </a:xfrm>
          <a:prstGeom prst="line">
            <a:avLst/>
          </a:prstGeom>
          <a:noFill/>
          <a:ln w="38100">
            <a:solidFill>
              <a:srgbClr val="0000FF"/>
            </a:solidFill>
            <a:round/>
            <a:headEnd/>
            <a:tailEnd/>
          </a:ln>
        </p:spPr>
        <p:txBody>
          <a:bodyPr/>
          <a:lstStyle/>
          <a:p>
            <a:endParaRPr lang="en-US"/>
          </a:p>
        </p:txBody>
      </p:sp>
      <p:sp>
        <p:nvSpPr>
          <p:cNvPr id="9" name="Line 7"/>
          <p:cNvSpPr>
            <a:spLocks noChangeShapeType="1"/>
          </p:cNvSpPr>
          <p:nvPr/>
        </p:nvSpPr>
        <p:spPr bwMode="auto">
          <a:xfrm>
            <a:off x="3413125" y="2747963"/>
            <a:ext cx="2971800" cy="2667000"/>
          </a:xfrm>
          <a:prstGeom prst="line">
            <a:avLst/>
          </a:prstGeom>
          <a:noFill/>
          <a:ln w="38100">
            <a:solidFill>
              <a:srgbClr val="0000FF"/>
            </a:solidFill>
            <a:round/>
            <a:headEnd/>
            <a:tailEnd/>
          </a:ln>
        </p:spPr>
        <p:txBody>
          <a:bodyPr/>
          <a:lstStyle/>
          <a:p>
            <a:endParaRPr lang="en-US"/>
          </a:p>
        </p:txBody>
      </p:sp>
      <p:sp>
        <p:nvSpPr>
          <p:cNvPr id="10" name="Text Box 8"/>
          <p:cNvSpPr txBox="1">
            <a:spLocks noChangeArrowheads="1"/>
          </p:cNvSpPr>
          <p:nvPr/>
        </p:nvSpPr>
        <p:spPr bwMode="auto">
          <a:xfrm>
            <a:off x="6246813" y="2519363"/>
            <a:ext cx="366712" cy="304800"/>
          </a:xfrm>
          <a:prstGeom prst="rect">
            <a:avLst/>
          </a:prstGeom>
          <a:noFill/>
          <a:ln w="9525">
            <a:noFill/>
            <a:miter lim="800000"/>
            <a:headEnd/>
            <a:tailEnd/>
          </a:ln>
        </p:spPr>
        <p:txBody>
          <a:bodyPr wrap="none">
            <a:spAutoFit/>
          </a:bodyPr>
          <a:lstStyle/>
          <a:p>
            <a:r>
              <a:rPr lang="en-US" sz="1400" i="1">
                <a:latin typeface="Arial" charset="0"/>
              </a:rPr>
              <a:t>S</a:t>
            </a:r>
            <a:r>
              <a:rPr lang="en-US" sz="1400" baseline="-25000">
                <a:latin typeface="Arial" charset="0"/>
              </a:rPr>
              <a:t>1</a:t>
            </a:r>
          </a:p>
        </p:txBody>
      </p:sp>
      <p:sp>
        <p:nvSpPr>
          <p:cNvPr id="11" name="Text Box 9"/>
          <p:cNvSpPr txBox="1">
            <a:spLocks noChangeArrowheads="1"/>
          </p:cNvSpPr>
          <p:nvPr/>
        </p:nvSpPr>
        <p:spPr bwMode="auto">
          <a:xfrm>
            <a:off x="6308725" y="5262563"/>
            <a:ext cx="376238" cy="304800"/>
          </a:xfrm>
          <a:prstGeom prst="rect">
            <a:avLst/>
          </a:prstGeom>
          <a:noFill/>
          <a:ln w="9525">
            <a:noFill/>
            <a:miter lim="800000"/>
            <a:headEnd/>
            <a:tailEnd/>
          </a:ln>
        </p:spPr>
        <p:txBody>
          <a:bodyPr wrap="none">
            <a:spAutoFit/>
          </a:bodyPr>
          <a:lstStyle/>
          <a:p>
            <a:r>
              <a:rPr lang="en-US" sz="1400">
                <a:latin typeface="Arial" charset="0"/>
              </a:rPr>
              <a:t>D</a:t>
            </a:r>
            <a:r>
              <a:rPr lang="en-US" sz="1400" baseline="-25000">
                <a:latin typeface="Arial" charset="0"/>
              </a:rPr>
              <a:t>1</a:t>
            </a:r>
          </a:p>
        </p:txBody>
      </p:sp>
      <p:sp>
        <p:nvSpPr>
          <p:cNvPr id="12" name="Oval 10"/>
          <p:cNvSpPr>
            <a:spLocks noChangeArrowheads="1"/>
          </p:cNvSpPr>
          <p:nvPr/>
        </p:nvSpPr>
        <p:spPr bwMode="auto">
          <a:xfrm>
            <a:off x="4899025" y="4090988"/>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13" name="Text Box 11"/>
          <p:cNvSpPr txBox="1">
            <a:spLocks noChangeArrowheads="1"/>
          </p:cNvSpPr>
          <p:nvPr/>
        </p:nvSpPr>
        <p:spPr bwMode="auto">
          <a:xfrm>
            <a:off x="4787900" y="3787775"/>
            <a:ext cx="303213" cy="304800"/>
          </a:xfrm>
          <a:prstGeom prst="rect">
            <a:avLst/>
          </a:prstGeom>
          <a:noFill/>
          <a:ln w="9525">
            <a:noFill/>
            <a:miter lim="800000"/>
            <a:headEnd/>
            <a:tailEnd/>
          </a:ln>
        </p:spPr>
        <p:txBody>
          <a:bodyPr wrap="none">
            <a:spAutoFit/>
          </a:bodyPr>
          <a:lstStyle/>
          <a:p>
            <a:pPr algn="l"/>
            <a:r>
              <a:rPr lang="en-US" sz="1400" i="1">
                <a:latin typeface="Arial" charset="0"/>
              </a:rPr>
              <a:t>A</a:t>
            </a:r>
          </a:p>
        </p:txBody>
      </p:sp>
      <p:sp>
        <p:nvSpPr>
          <p:cNvPr id="14" name="Line 12"/>
          <p:cNvSpPr>
            <a:spLocks noChangeShapeType="1"/>
          </p:cNvSpPr>
          <p:nvPr/>
        </p:nvSpPr>
        <p:spPr bwMode="auto">
          <a:xfrm>
            <a:off x="4937125" y="5795963"/>
            <a:ext cx="0" cy="152400"/>
          </a:xfrm>
          <a:prstGeom prst="line">
            <a:avLst/>
          </a:prstGeom>
          <a:noFill/>
          <a:ln w="19050">
            <a:solidFill>
              <a:schemeClr val="tx1"/>
            </a:solidFill>
            <a:round/>
            <a:headEnd/>
            <a:tailEnd/>
          </a:ln>
        </p:spPr>
        <p:txBody>
          <a:bodyPr/>
          <a:lstStyle/>
          <a:p>
            <a:endParaRPr lang="en-US"/>
          </a:p>
        </p:txBody>
      </p:sp>
      <p:sp>
        <p:nvSpPr>
          <p:cNvPr id="15" name="Line 13"/>
          <p:cNvSpPr>
            <a:spLocks noChangeShapeType="1"/>
          </p:cNvSpPr>
          <p:nvPr/>
        </p:nvSpPr>
        <p:spPr bwMode="auto">
          <a:xfrm flipH="1">
            <a:off x="3108325" y="4114800"/>
            <a:ext cx="152400" cy="0"/>
          </a:xfrm>
          <a:prstGeom prst="line">
            <a:avLst/>
          </a:prstGeom>
          <a:noFill/>
          <a:ln w="19050">
            <a:solidFill>
              <a:schemeClr val="tx1"/>
            </a:solidFill>
            <a:round/>
            <a:headEnd/>
            <a:tailEnd/>
          </a:ln>
        </p:spPr>
        <p:txBody>
          <a:bodyPr/>
          <a:lstStyle/>
          <a:p>
            <a:endParaRPr lang="en-US"/>
          </a:p>
        </p:txBody>
      </p:sp>
      <p:sp>
        <p:nvSpPr>
          <p:cNvPr id="16" name="Text Box 14"/>
          <p:cNvSpPr txBox="1">
            <a:spLocks noChangeArrowheads="1"/>
          </p:cNvSpPr>
          <p:nvPr/>
        </p:nvSpPr>
        <p:spPr bwMode="auto">
          <a:xfrm>
            <a:off x="4784725" y="5948363"/>
            <a:ext cx="391454" cy="307777"/>
          </a:xfrm>
          <a:prstGeom prst="rect">
            <a:avLst/>
          </a:prstGeom>
          <a:noFill/>
          <a:ln w="9525">
            <a:noFill/>
            <a:miter lim="800000"/>
            <a:headEnd/>
            <a:tailEnd/>
          </a:ln>
        </p:spPr>
        <p:txBody>
          <a:bodyPr wrap="none">
            <a:spAutoFit/>
          </a:bodyPr>
          <a:lstStyle/>
          <a:p>
            <a:pPr algn="l"/>
            <a:r>
              <a:rPr lang="en-US" sz="1400" i="1" dirty="0">
                <a:latin typeface="Arial" charset="0"/>
              </a:rPr>
              <a:t>Q</a:t>
            </a:r>
            <a:r>
              <a:rPr lang="en-US" sz="1400" baseline="-25000" dirty="0">
                <a:latin typeface="Arial" charset="0"/>
              </a:rPr>
              <a:t>1</a:t>
            </a:r>
          </a:p>
        </p:txBody>
      </p:sp>
      <p:sp>
        <p:nvSpPr>
          <p:cNvPr id="17" name="Text Box 15"/>
          <p:cNvSpPr txBox="1">
            <a:spLocks noChangeArrowheads="1"/>
          </p:cNvSpPr>
          <p:nvPr/>
        </p:nvSpPr>
        <p:spPr bwMode="auto">
          <a:xfrm>
            <a:off x="2667000" y="4038600"/>
            <a:ext cx="354584" cy="276999"/>
          </a:xfrm>
          <a:prstGeom prst="rect">
            <a:avLst/>
          </a:prstGeom>
          <a:noFill/>
          <a:ln w="9525">
            <a:noFill/>
            <a:miter lim="800000"/>
            <a:headEnd/>
            <a:tailEnd/>
          </a:ln>
        </p:spPr>
        <p:txBody>
          <a:bodyPr wrap="none">
            <a:spAutoFit/>
          </a:bodyPr>
          <a:lstStyle/>
          <a:p>
            <a:pPr algn="l"/>
            <a:r>
              <a:rPr lang="en-US" sz="1200" dirty="0">
                <a:latin typeface="Arial" charset="0"/>
              </a:rPr>
              <a:t>25</a:t>
            </a:r>
            <a:endParaRPr lang="en-US" sz="1200" baseline="-25000" dirty="0">
              <a:latin typeface="Arial" charset="0"/>
            </a:endParaRPr>
          </a:p>
        </p:txBody>
      </p:sp>
      <p:sp>
        <p:nvSpPr>
          <p:cNvPr id="18" name="Line 16"/>
          <p:cNvSpPr>
            <a:spLocks noChangeShapeType="1"/>
          </p:cNvSpPr>
          <p:nvPr/>
        </p:nvSpPr>
        <p:spPr bwMode="auto">
          <a:xfrm flipV="1">
            <a:off x="3352800" y="1752600"/>
            <a:ext cx="2362200" cy="3505200"/>
          </a:xfrm>
          <a:prstGeom prst="line">
            <a:avLst/>
          </a:prstGeom>
          <a:noFill/>
          <a:ln w="38100">
            <a:solidFill>
              <a:srgbClr val="FF0000"/>
            </a:solidFill>
            <a:round/>
            <a:headEnd/>
            <a:tailEnd/>
          </a:ln>
        </p:spPr>
        <p:txBody>
          <a:bodyPr/>
          <a:lstStyle/>
          <a:p>
            <a:endParaRPr lang="en-US"/>
          </a:p>
        </p:txBody>
      </p:sp>
      <p:sp>
        <p:nvSpPr>
          <p:cNvPr id="19" name="Text Box 17"/>
          <p:cNvSpPr txBox="1">
            <a:spLocks noChangeArrowheads="1"/>
          </p:cNvSpPr>
          <p:nvPr/>
        </p:nvSpPr>
        <p:spPr bwMode="auto">
          <a:xfrm>
            <a:off x="5638800" y="1600200"/>
            <a:ext cx="519112" cy="304800"/>
          </a:xfrm>
          <a:prstGeom prst="rect">
            <a:avLst/>
          </a:prstGeom>
          <a:noFill/>
          <a:ln w="9525">
            <a:noFill/>
            <a:miter lim="800000"/>
            <a:headEnd/>
            <a:tailEnd/>
          </a:ln>
        </p:spPr>
        <p:txBody>
          <a:bodyPr wrap="square">
            <a:spAutoFit/>
          </a:bodyPr>
          <a:lstStyle/>
          <a:p>
            <a:r>
              <a:rPr lang="en-US" sz="1400" i="1" dirty="0">
                <a:latin typeface="Arial" charset="0"/>
              </a:rPr>
              <a:t>S</a:t>
            </a:r>
            <a:r>
              <a:rPr lang="en-US" sz="1400" baseline="-25000" dirty="0">
                <a:latin typeface="Arial" charset="0"/>
              </a:rPr>
              <a:t>2</a:t>
            </a:r>
          </a:p>
        </p:txBody>
      </p:sp>
      <p:sp>
        <p:nvSpPr>
          <p:cNvPr id="20" name="Oval 18"/>
          <p:cNvSpPr>
            <a:spLocks noChangeArrowheads="1"/>
          </p:cNvSpPr>
          <p:nvPr/>
        </p:nvSpPr>
        <p:spPr bwMode="auto">
          <a:xfrm>
            <a:off x="4378325" y="3619500"/>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21" name="Text Box 19"/>
          <p:cNvSpPr txBox="1">
            <a:spLocks noChangeArrowheads="1"/>
          </p:cNvSpPr>
          <p:nvPr/>
        </p:nvSpPr>
        <p:spPr bwMode="auto">
          <a:xfrm>
            <a:off x="4267200" y="3316288"/>
            <a:ext cx="303213" cy="304800"/>
          </a:xfrm>
          <a:prstGeom prst="rect">
            <a:avLst/>
          </a:prstGeom>
          <a:noFill/>
          <a:ln w="9525">
            <a:noFill/>
            <a:miter lim="800000"/>
            <a:headEnd/>
            <a:tailEnd/>
          </a:ln>
        </p:spPr>
        <p:txBody>
          <a:bodyPr wrap="none">
            <a:spAutoFit/>
          </a:bodyPr>
          <a:lstStyle/>
          <a:p>
            <a:pPr algn="l"/>
            <a:r>
              <a:rPr lang="en-US" sz="1400" i="1">
                <a:latin typeface="Arial" charset="0"/>
              </a:rPr>
              <a:t>B</a:t>
            </a:r>
          </a:p>
        </p:txBody>
      </p:sp>
      <p:sp>
        <p:nvSpPr>
          <p:cNvPr id="22" name="Line 20"/>
          <p:cNvSpPr>
            <a:spLocks noChangeShapeType="1"/>
          </p:cNvSpPr>
          <p:nvPr/>
        </p:nvSpPr>
        <p:spPr bwMode="auto">
          <a:xfrm flipH="1">
            <a:off x="3108325" y="3662363"/>
            <a:ext cx="152400" cy="0"/>
          </a:xfrm>
          <a:prstGeom prst="line">
            <a:avLst/>
          </a:prstGeom>
          <a:noFill/>
          <a:ln w="19050">
            <a:solidFill>
              <a:schemeClr val="tx1"/>
            </a:solidFill>
            <a:round/>
            <a:headEnd/>
            <a:tailEnd/>
          </a:ln>
        </p:spPr>
        <p:txBody>
          <a:bodyPr/>
          <a:lstStyle/>
          <a:p>
            <a:endParaRPr lang="en-US"/>
          </a:p>
        </p:txBody>
      </p:sp>
      <p:sp>
        <p:nvSpPr>
          <p:cNvPr id="23" name="Text Box 21"/>
          <p:cNvSpPr txBox="1">
            <a:spLocks noChangeArrowheads="1"/>
          </p:cNvSpPr>
          <p:nvPr/>
        </p:nvSpPr>
        <p:spPr bwMode="auto">
          <a:xfrm>
            <a:off x="2667000" y="3505200"/>
            <a:ext cx="354584" cy="276999"/>
          </a:xfrm>
          <a:prstGeom prst="rect">
            <a:avLst/>
          </a:prstGeom>
          <a:noFill/>
          <a:ln w="9525">
            <a:noFill/>
            <a:miter lim="800000"/>
            <a:headEnd/>
            <a:tailEnd/>
          </a:ln>
        </p:spPr>
        <p:txBody>
          <a:bodyPr wrap="none">
            <a:spAutoFit/>
          </a:bodyPr>
          <a:lstStyle/>
          <a:p>
            <a:pPr algn="l"/>
            <a:r>
              <a:rPr lang="en-US" sz="1200" dirty="0">
                <a:latin typeface="Arial" charset="0"/>
              </a:rPr>
              <a:t>30</a:t>
            </a:r>
            <a:endParaRPr lang="en-US" sz="1200" baseline="-25000" dirty="0">
              <a:latin typeface="Arial" charset="0"/>
            </a:endParaRPr>
          </a:p>
        </p:txBody>
      </p:sp>
      <p:sp>
        <p:nvSpPr>
          <p:cNvPr id="24" name="Line 22"/>
          <p:cNvSpPr>
            <a:spLocks noChangeShapeType="1"/>
          </p:cNvSpPr>
          <p:nvPr/>
        </p:nvSpPr>
        <p:spPr bwMode="auto">
          <a:xfrm flipH="1">
            <a:off x="3108325" y="4625975"/>
            <a:ext cx="152400" cy="0"/>
          </a:xfrm>
          <a:prstGeom prst="line">
            <a:avLst/>
          </a:prstGeom>
          <a:noFill/>
          <a:ln w="19050">
            <a:solidFill>
              <a:schemeClr val="tx1"/>
            </a:solidFill>
            <a:round/>
            <a:headEnd/>
            <a:tailEnd/>
          </a:ln>
        </p:spPr>
        <p:txBody>
          <a:bodyPr/>
          <a:lstStyle/>
          <a:p>
            <a:endParaRPr lang="en-US"/>
          </a:p>
        </p:txBody>
      </p:sp>
      <p:sp>
        <p:nvSpPr>
          <p:cNvPr id="25" name="Text Box 23"/>
          <p:cNvSpPr txBox="1">
            <a:spLocks noChangeArrowheads="1"/>
          </p:cNvSpPr>
          <p:nvPr/>
        </p:nvSpPr>
        <p:spPr bwMode="auto">
          <a:xfrm>
            <a:off x="2667000" y="4495800"/>
            <a:ext cx="354584" cy="276999"/>
          </a:xfrm>
          <a:prstGeom prst="rect">
            <a:avLst/>
          </a:prstGeom>
          <a:noFill/>
          <a:ln w="9525">
            <a:noFill/>
            <a:miter lim="800000"/>
            <a:headEnd/>
            <a:tailEnd/>
          </a:ln>
        </p:spPr>
        <p:txBody>
          <a:bodyPr wrap="none">
            <a:spAutoFit/>
          </a:bodyPr>
          <a:lstStyle/>
          <a:p>
            <a:pPr algn="l"/>
            <a:r>
              <a:rPr lang="en-US" sz="1200" dirty="0">
                <a:latin typeface="Arial" charset="0"/>
              </a:rPr>
              <a:t>20</a:t>
            </a:r>
            <a:endParaRPr lang="en-US" sz="1200" baseline="-25000" dirty="0">
              <a:latin typeface="Arial" charset="0"/>
            </a:endParaRPr>
          </a:p>
        </p:txBody>
      </p:sp>
      <p:sp>
        <p:nvSpPr>
          <p:cNvPr id="26" name="Oval 24"/>
          <p:cNvSpPr>
            <a:spLocks noChangeArrowheads="1"/>
          </p:cNvSpPr>
          <p:nvPr/>
        </p:nvSpPr>
        <p:spPr bwMode="auto">
          <a:xfrm>
            <a:off x="4387850" y="4591050"/>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27" name="Text Box 25"/>
          <p:cNvSpPr txBox="1">
            <a:spLocks noChangeArrowheads="1"/>
          </p:cNvSpPr>
          <p:nvPr/>
        </p:nvSpPr>
        <p:spPr bwMode="auto">
          <a:xfrm>
            <a:off x="4114800" y="4343400"/>
            <a:ext cx="312738" cy="304800"/>
          </a:xfrm>
          <a:prstGeom prst="rect">
            <a:avLst/>
          </a:prstGeom>
          <a:noFill/>
          <a:ln w="9525">
            <a:noFill/>
            <a:miter lim="800000"/>
            <a:headEnd/>
            <a:tailEnd/>
          </a:ln>
        </p:spPr>
        <p:txBody>
          <a:bodyPr wrap="none">
            <a:spAutoFit/>
          </a:bodyPr>
          <a:lstStyle/>
          <a:p>
            <a:pPr algn="l"/>
            <a:r>
              <a:rPr lang="en-US" sz="1400" i="1">
                <a:latin typeface="Arial" charset="0"/>
              </a:rPr>
              <a:t>C</a:t>
            </a:r>
          </a:p>
        </p:txBody>
      </p:sp>
      <p:sp>
        <p:nvSpPr>
          <p:cNvPr id="32" name="Line 30"/>
          <p:cNvSpPr>
            <a:spLocks noChangeShapeType="1"/>
          </p:cNvSpPr>
          <p:nvPr/>
        </p:nvSpPr>
        <p:spPr bwMode="auto">
          <a:xfrm>
            <a:off x="4432300" y="5795963"/>
            <a:ext cx="0" cy="152400"/>
          </a:xfrm>
          <a:prstGeom prst="line">
            <a:avLst/>
          </a:prstGeom>
          <a:noFill/>
          <a:ln w="19050">
            <a:solidFill>
              <a:schemeClr val="tx1"/>
            </a:solidFill>
            <a:round/>
            <a:headEnd/>
            <a:tailEnd/>
          </a:ln>
        </p:spPr>
        <p:txBody>
          <a:bodyPr/>
          <a:lstStyle/>
          <a:p>
            <a:endParaRPr lang="en-US"/>
          </a:p>
        </p:txBody>
      </p:sp>
      <p:sp>
        <p:nvSpPr>
          <p:cNvPr id="33" name="Text Box 31"/>
          <p:cNvSpPr txBox="1">
            <a:spLocks noChangeArrowheads="1"/>
          </p:cNvSpPr>
          <p:nvPr/>
        </p:nvSpPr>
        <p:spPr bwMode="auto">
          <a:xfrm>
            <a:off x="4191000" y="5948363"/>
            <a:ext cx="465138" cy="307777"/>
          </a:xfrm>
          <a:prstGeom prst="rect">
            <a:avLst/>
          </a:prstGeom>
          <a:noFill/>
          <a:ln w="9525">
            <a:noFill/>
            <a:miter lim="800000"/>
            <a:headEnd/>
            <a:tailEnd/>
          </a:ln>
        </p:spPr>
        <p:txBody>
          <a:bodyPr wrap="square">
            <a:spAutoFit/>
          </a:bodyPr>
          <a:lstStyle/>
          <a:p>
            <a:pPr algn="l"/>
            <a:r>
              <a:rPr lang="en-US" sz="1400" i="1" dirty="0">
                <a:latin typeface="Arial" charset="0"/>
              </a:rPr>
              <a:t>Q</a:t>
            </a:r>
            <a:r>
              <a:rPr lang="en-US" sz="1400" baseline="-25000" dirty="0">
                <a:latin typeface="Arial" charset="0"/>
              </a:rPr>
              <a:t>2</a:t>
            </a:r>
          </a:p>
        </p:txBody>
      </p:sp>
      <p:sp>
        <p:nvSpPr>
          <p:cNvPr id="34" name="Line 32"/>
          <p:cNvSpPr>
            <a:spLocks noChangeShapeType="1"/>
          </p:cNvSpPr>
          <p:nvPr/>
        </p:nvSpPr>
        <p:spPr bwMode="auto">
          <a:xfrm>
            <a:off x="4419600" y="3657600"/>
            <a:ext cx="0" cy="2133600"/>
          </a:xfrm>
          <a:prstGeom prst="line">
            <a:avLst/>
          </a:prstGeom>
          <a:noFill/>
          <a:ln w="12700">
            <a:solidFill>
              <a:schemeClr val="tx1"/>
            </a:solidFill>
            <a:prstDash val="dash"/>
            <a:round/>
            <a:headEnd/>
            <a:tailEnd/>
          </a:ln>
        </p:spPr>
        <p:txBody>
          <a:bodyPr/>
          <a:lstStyle/>
          <a:p>
            <a:endParaRPr lang="en-US"/>
          </a:p>
        </p:txBody>
      </p:sp>
      <p:sp>
        <p:nvSpPr>
          <p:cNvPr id="35" name="Line 33"/>
          <p:cNvSpPr>
            <a:spLocks noChangeShapeType="1"/>
          </p:cNvSpPr>
          <p:nvPr/>
        </p:nvSpPr>
        <p:spPr bwMode="auto">
          <a:xfrm>
            <a:off x="4933950" y="4114800"/>
            <a:ext cx="9525" cy="1676400"/>
          </a:xfrm>
          <a:prstGeom prst="line">
            <a:avLst/>
          </a:prstGeom>
          <a:noFill/>
          <a:ln w="12700">
            <a:solidFill>
              <a:schemeClr val="tx1"/>
            </a:solidFill>
            <a:prstDash val="dash"/>
            <a:round/>
            <a:headEnd/>
            <a:tailEnd/>
          </a:ln>
        </p:spPr>
        <p:txBody>
          <a:bodyPr/>
          <a:lstStyle/>
          <a:p>
            <a:endParaRPr lang="en-US"/>
          </a:p>
        </p:txBody>
      </p:sp>
      <p:sp>
        <p:nvSpPr>
          <p:cNvPr id="36" name="Line 35"/>
          <p:cNvSpPr>
            <a:spLocks noChangeShapeType="1"/>
          </p:cNvSpPr>
          <p:nvPr/>
        </p:nvSpPr>
        <p:spPr bwMode="auto">
          <a:xfrm>
            <a:off x="5394325" y="2852738"/>
            <a:ext cx="0" cy="685800"/>
          </a:xfrm>
          <a:prstGeom prst="line">
            <a:avLst/>
          </a:prstGeom>
          <a:noFill/>
          <a:ln w="38100">
            <a:solidFill>
              <a:schemeClr val="tx1"/>
            </a:solidFill>
            <a:round/>
            <a:headEnd type="triangle" w="med" len="med"/>
            <a:tailEnd/>
          </a:ln>
        </p:spPr>
        <p:txBody>
          <a:bodyPr/>
          <a:lstStyle/>
          <a:p>
            <a:endParaRPr lang="en-US"/>
          </a:p>
        </p:txBody>
      </p:sp>
      <p:sp>
        <p:nvSpPr>
          <p:cNvPr id="37" name="Text Box 36"/>
          <p:cNvSpPr txBox="1">
            <a:spLocks noChangeArrowheads="1"/>
          </p:cNvSpPr>
          <p:nvPr/>
        </p:nvSpPr>
        <p:spPr bwMode="auto">
          <a:xfrm>
            <a:off x="5394325" y="2924175"/>
            <a:ext cx="438150" cy="274638"/>
          </a:xfrm>
          <a:prstGeom prst="rect">
            <a:avLst/>
          </a:prstGeom>
          <a:noFill/>
          <a:ln w="9525">
            <a:noFill/>
            <a:miter lim="800000"/>
            <a:headEnd/>
            <a:tailEnd/>
          </a:ln>
        </p:spPr>
        <p:txBody>
          <a:bodyPr wrap="none">
            <a:spAutoFit/>
          </a:bodyPr>
          <a:lstStyle/>
          <a:p>
            <a:pPr algn="l"/>
            <a:r>
              <a:rPr lang="en-US" sz="1200">
                <a:latin typeface="Arial" charset="0"/>
              </a:rPr>
              <a:t>Tax</a:t>
            </a:r>
          </a:p>
        </p:txBody>
      </p:sp>
      <p:sp>
        <p:nvSpPr>
          <p:cNvPr id="38" name="TextBox 37"/>
          <p:cNvSpPr txBox="1"/>
          <p:nvPr/>
        </p:nvSpPr>
        <p:spPr>
          <a:xfrm>
            <a:off x="6246813" y="5936218"/>
            <a:ext cx="779381" cy="400110"/>
          </a:xfrm>
          <a:prstGeom prst="rect">
            <a:avLst/>
          </a:prstGeom>
          <a:noFill/>
        </p:spPr>
        <p:txBody>
          <a:bodyPr wrap="none" rtlCol="0">
            <a:spAutoFit/>
          </a:bodyPr>
          <a:lstStyle/>
          <a:p>
            <a:r>
              <a:rPr lang="en-US" sz="2000" dirty="0">
                <a:latin typeface="Cordia New" panose="020B0304020202020204" pitchFamily="34" charset="-34"/>
                <a:cs typeface="Cordia New" panose="020B0304020202020204" pitchFamily="34" charset="-34"/>
              </a:rPr>
              <a:t>quantity</a:t>
            </a:r>
            <a:endParaRPr lang="th-TH" sz="2000" dirty="0">
              <a:latin typeface="Cordia New" panose="020B0304020202020204" pitchFamily="34" charset="-34"/>
              <a:cs typeface="Cordia New" panose="020B0304020202020204" pitchFamily="34" charset="-34"/>
            </a:endParaRPr>
          </a:p>
        </p:txBody>
      </p:sp>
      <p:sp>
        <p:nvSpPr>
          <p:cNvPr id="39" name="Title 1"/>
          <p:cNvSpPr>
            <a:spLocks noGrp="1"/>
          </p:cNvSpPr>
          <p:nvPr>
            <p:ph type="title"/>
          </p:nvPr>
        </p:nvSpPr>
        <p:spPr/>
        <p:txBody>
          <a:bodyPr>
            <a:normAutofit/>
          </a:bodyPr>
          <a:lstStyle/>
          <a:p>
            <a:pPr lvl="1"/>
            <a:r>
              <a:rPr lang="en-US" sz="3600" b="1" dirty="0">
                <a:latin typeface="Cordia New" pitchFamily="34" charset="-34"/>
                <a:cs typeface="Cordia New" pitchFamily="34" charset="-34"/>
              </a:rPr>
              <a:t>Tax Collection on Producers: Ad Valorem Taxes</a:t>
            </a:r>
            <a:endParaRPr lang="th-TH" sz="3600" dirty="0">
              <a:latin typeface="Cordia New" pitchFamily="34" charset="-34"/>
              <a:cs typeface="Cordia New" pitchFamily="34" charset="-34"/>
            </a:endParaRPr>
          </a:p>
        </p:txBody>
      </p:sp>
      <p:cxnSp>
        <p:nvCxnSpPr>
          <p:cNvPr id="41" name="Straight Connector 40"/>
          <p:cNvCxnSpPr/>
          <p:nvPr/>
        </p:nvCxnSpPr>
        <p:spPr>
          <a:xfrm>
            <a:off x="3276600" y="4114800"/>
            <a:ext cx="1657350" cy="1588"/>
          </a:xfrm>
          <a:prstGeom prst="line">
            <a:avLst/>
          </a:prstGeom>
          <a:ln w="28575">
            <a:solidFill>
              <a:schemeClr val="tx1"/>
            </a:solidFill>
            <a:prstDash val="lgDash"/>
          </a:ln>
        </p:spPr>
        <p:style>
          <a:lnRef idx="1">
            <a:schemeClr val="accent1"/>
          </a:lnRef>
          <a:fillRef idx="0">
            <a:schemeClr val="accent1"/>
          </a:fillRef>
          <a:effectRef idx="0">
            <a:schemeClr val="accent1"/>
          </a:effectRef>
          <a:fontRef idx="minor">
            <a:schemeClr val="tx1"/>
          </a:fontRef>
        </p:style>
      </p:cxnSp>
      <p:sp>
        <p:nvSpPr>
          <p:cNvPr id="40" name="Footer Placeholder 39"/>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450262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dissolve">
                                      <p:cBhvr>
                                        <p:cTn id="7" dur="500"/>
                                        <p:tgtEl>
                                          <p:spTgt spid="3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dissolve">
                                      <p:cBhvr>
                                        <p:cTn id="10" dur="500"/>
                                        <p:tgtEl>
                                          <p:spTgt spid="37"/>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dissolve">
                                      <p:cBhvr>
                                        <p:cTn id="15" dur="500"/>
                                        <p:tgtEl>
                                          <p:spTgt spid="18"/>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dissolve">
                                      <p:cBhvr>
                                        <p:cTn id="18" dur="500"/>
                                        <p:tgtEl>
                                          <p:spTgt spid="19"/>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dissolve">
                                      <p:cBhvr>
                                        <p:cTn id="23" dur="500"/>
                                        <p:tgtEl>
                                          <p:spTgt spid="20"/>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dissolve">
                                      <p:cBhvr>
                                        <p:cTn id="26" dur="500"/>
                                        <p:tgtEl>
                                          <p:spTgt spid="21"/>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dissolve">
                                      <p:cBhvr>
                                        <p:cTn id="29" dur="500"/>
                                        <p:tgtEl>
                                          <p:spTgt spid="34"/>
                                        </p:tgtEl>
                                      </p:cBhvr>
                                    </p:animEffect>
                                  </p:childTnLst>
                                </p:cTn>
                              </p:par>
                              <p:par>
                                <p:cTn id="30" presetID="9" presetClass="entr" presetSubtype="0"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dissolve">
                                      <p:cBhvr>
                                        <p:cTn id="32" dur="500"/>
                                        <p:tgtEl>
                                          <p:spTgt spid="26"/>
                                        </p:tgtEl>
                                      </p:cBhvr>
                                    </p:animEffect>
                                  </p:childTnLst>
                                </p:cTn>
                              </p:par>
                              <p:par>
                                <p:cTn id="33" presetID="9" presetClass="entr" presetSubtype="0"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dissolve">
                                      <p:cBhvr>
                                        <p:cTn id="35" dur="500"/>
                                        <p:tgtEl>
                                          <p:spTgt spid="27"/>
                                        </p:tgtEl>
                                      </p:cBhvr>
                                    </p:animEffect>
                                  </p:childTnLst>
                                </p:cTn>
                              </p:par>
                              <p:par>
                                <p:cTn id="36" presetID="9" presetClass="entr" presetSubtype="0" fill="hold" grpId="0" nodeType="with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dissolve">
                                      <p:cBhvr>
                                        <p:cTn id="38" dur="500"/>
                                        <p:tgtEl>
                                          <p:spTgt spid="32"/>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dissolve">
                                      <p:cBhvr>
                                        <p:cTn id="41" dur="500"/>
                                        <p:tgtEl>
                                          <p:spTgt spid="33"/>
                                        </p:tgtEl>
                                      </p:cBhvr>
                                    </p:animEffect>
                                  </p:childTnLst>
                                </p:cTn>
                              </p:par>
                            </p:childTnLst>
                          </p:cTn>
                        </p:par>
                      </p:childTnLst>
                    </p:cTn>
                  </p:par>
                  <p:par>
                    <p:cTn id="42" fill="hold">
                      <p:stCondLst>
                        <p:cond delay="indefinite"/>
                      </p:stCondLst>
                      <p:childTnLst>
                        <p:par>
                          <p:cTn id="43" fill="hold">
                            <p:stCondLst>
                              <p:cond delay="0"/>
                            </p:stCondLst>
                            <p:childTnLst>
                              <p:par>
                                <p:cTn id="44" presetID="3" presetClass="entr" presetSubtype="10" fill="hold" nodeType="clickEffect">
                                  <p:stCondLst>
                                    <p:cond delay="0"/>
                                  </p:stCondLst>
                                  <p:childTnLst>
                                    <p:set>
                                      <p:cBhvr>
                                        <p:cTn id="45" dur="1" fill="hold">
                                          <p:stCondLst>
                                            <p:cond delay="0"/>
                                          </p:stCondLst>
                                        </p:cTn>
                                        <p:tgtEl>
                                          <p:spTgt spid="41"/>
                                        </p:tgtEl>
                                        <p:attrNameLst>
                                          <p:attrName>style.visibility</p:attrName>
                                        </p:attrNameLst>
                                      </p:cBhvr>
                                      <p:to>
                                        <p:strVal val="visible"/>
                                      </p:to>
                                    </p:set>
                                    <p:animEffect transition="in" filter="blinds(horizontal)">
                                      <p:cBhvr>
                                        <p:cTn id="46" dur="500"/>
                                        <p:tgtEl>
                                          <p:spTgt spid="41"/>
                                        </p:tgtEl>
                                      </p:cBhvr>
                                    </p:animEffect>
                                  </p:childTnLst>
                                </p:cTn>
                              </p:par>
                            </p:childTnLst>
                          </p:cTn>
                        </p:par>
                      </p:childTnLst>
                    </p:cTn>
                  </p:par>
                  <p:par>
                    <p:cTn id="47" fill="hold">
                      <p:stCondLst>
                        <p:cond delay="indefinite"/>
                      </p:stCondLst>
                      <p:childTnLst>
                        <p:par>
                          <p:cTn id="48" fill="hold">
                            <p:stCondLst>
                              <p:cond delay="0"/>
                            </p:stCondLst>
                            <p:childTnLst>
                              <p:par>
                                <p:cTn id="49" presetID="9" presetClass="entr" presetSubtype="0" fill="hold" grpId="0" nodeType="click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dissolve">
                                      <p:cBhvr>
                                        <p:cTn id="51" dur="500"/>
                                        <p:tgtEl>
                                          <p:spTgt spid="15"/>
                                        </p:tgtEl>
                                      </p:cBhvr>
                                    </p:animEffect>
                                  </p:childTnLst>
                                </p:cTn>
                              </p:par>
                              <p:par>
                                <p:cTn id="52" presetID="9" presetClass="entr" presetSubtype="0"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dissolve">
                                      <p:cBhvr>
                                        <p:cTn id="54" dur="500"/>
                                        <p:tgtEl>
                                          <p:spTgt spid="17"/>
                                        </p:tgtEl>
                                      </p:cBhvr>
                                    </p:animEffect>
                                  </p:childTnLst>
                                </p:cTn>
                              </p:par>
                              <p:par>
                                <p:cTn id="55" presetID="9" presetClass="entr" presetSubtype="0"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dissolve">
                                      <p:cBhvr>
                                        <p:cTn id="57" dur="500"/>
                                        <p:tgtEl>
                                          <p:spTgt spid="22"/>
                                        </p:tgtEl>
                                      </p:cBhvr>
                                    </p:animEffect>
                                  </p:childTnLst>
                                </p:cTn>
                              </p:par>
                              <p:par>
                                <p:cTn id="58" presetID="9" presetClass="entr" presetSubtype="0" fill="hold" grpId="0" nodeType="with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dissolve">
                                      <p:cBhvr>
                                        <p:cTn id="60" dur="500"/>
                                        <p:tgtEl>
                                          <p:spTgt spid="23"/>
                                        </p:tgtEl>
                                      </p:cBhvr>
                                    </p:animEffect>
                                  </p:childTnLst>
                                </p:cTn>
                              </p:par>
                              <p:par>
                                <p:cTn id="61" presetID="9" presetClass="entr" presetSubtype="0" fill="hold" grpId="0" nodeType="with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dissolve">
                                      <p:cBhvr>
                                        <p:cTn id="63" dur="500"/>
                                        <p:tgtEl>
                                          <p:spTgt spid="24"/>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dissolve">
                                      <p:cBhvr>
                                        <p:cTn id="6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p:bldP spid="18" grpId="0" animBg="1"/>
      <p:bldP spid="19" grpId="0"/>
      <p:bldP spid="20" grpId="0" animBg="1"/>
      <p:bldP spid="21" grpId="0"/>
      <p:bldP spid="22" grpId="0" animBg="1"/>
      <p:bldP spid="23" grpId="0"/>
      <p:bldP spid="24" grpId="0" animBg="1"/>
      <p:bldP spid="25" grpId="0"/>
      <p:bldP spid="26" grpId="0" animBg="1"/>
      <p:bldP spid="27" grpId="0"/>
      <p:bldP spid="32" grpId="0" animBg="1"/>
      <p:bldP spid="33" grpId="0"/>
      <p:bldP spid="34" grpId="0" animBg="1"/>
      <p:bldP spid="36" grpId="0" animBg="1"/>
      <p:bldP spid="3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435608" y="404664"/>
            <a:ext cx="7498080" cy="1143000"/>
          </a:xfrm>
        </p:spPr>
        <p:txBody>
          <a:bodyPr>
            <a:noAutofit/>
          </a:bodyPr>
          <a:lstStyle/>
          <a:p>
            <a:pPr algn="ctr" fontAlgn="auto">
              <a:spcAft>
                <a:spcPts val="0"/>
              </a:spcAft>
              <a:defRPr/>
            </a:pPr>
            <a:r>
              <a:rPr lang="en-US" sz="4000" b="1" dirty="0">
                <a:latin typeface="Cordia New" panose="020B0304020202020204" pitchFamily="34" charset="-34"/>
                <a:cs typeface="Cordia New" pitchFamily="34" charset="-34"/>
              </a:rPr>
              <a:t>Partial Equilibrium Models: Taxes on Factors of Production </a:t>
            </a:r>
            <a:br>
              <a:rPr lang="en-US" sz="3600" dirty="0">
                <a:solidFill>
                  <a:schemeClr val="tx2">
                    <a:satMod val="130000"/>
                  </a:schemeClr>
                </a:solidFill>
                <a:latin typeface="Cordia New" panose="020B0304020202020204" pitchFamily="34" charset="-34"/>
                <a:cs typeface="Cordia New" panose="020B0304020202020204" pitchFamily="34" charset="-34"/>
              </a:rPr>
            </a:br>
            <a:endParaRPr lang="en-US" sz="3600" dirty="0">
              <a:solidFill>
                <a:schemeClr val="tx2">
                  <a:satMod val="130000"/>
                </a:schemeClr>
              </a:solidFill>
              <a:latin typeface="Cordia New" panose="020B0304020202020204" pitchFamily="34" charset="-34"/>
              <a:cs typeface="Cordia New" panose="020B0304020202020204" pitchFamily="34" charset="-34"/>
            </a:endParaRPr>
          </a:p>
        </p:txBody>
      </p:sp>
      <p:sp>
        <p:nvSpPr>
          <p:cNvPr id="324611" name="Rectangle 3"/>
          <p:cNvSpPr>
            <a:spLocks noGrp="1" noChangeArrowheads="1"/>
          </p:cNvSpPr>
          <p:nvPr>
            <p:ph idx="1"/>
          </p:nvPr>
        </p:nvSpPr>
        <p:spPr>
          <a:xfrm>
            <a:off x="1435608" y="1547664"/>
            <a:ext cx="7498080" cy="4541745"/>
          </a:xfrm>
        </p:spPr>
        <p:txBody>
          <a:bodyPr>
            <a:normAutofit/>
          </a:bodyPr>
          <a:lstStyle/>
          <a:p>
            <a:pPr marL="365760" indent="-283464" fontAlgn="auto">
              <a:spcAft>
                <a:spcPts val="0"/>
              </a:spcAft>
              <a:buFont typeface="Wingdings 2"/>
              <a:buChar char=""/>
              <a:defRPr/>
            </a:pPr>
            <a:r>
              <a:rPr lang="en-US" sz="3600" dirty="0">
                <a:latin typeface="Cordia New" panose="020B0304020202020204" pitchFamily="34" charset="-34"/>
                <a:cs typeface="Cordia New" panose="020B0304020202020204" pitchFamily="34" charset="-34"/>
              </a:rPr>
              <a:t>The tax imposed on factors of production such as </a:t>
            </a:r>
            <a:r>
              <a:rPr lang="en-US" sz="3600" dirty="0" err="1">
                <a:latin typeface="Cordia New" panose="020B0304020202020204" pitchFamily="34" charset="-34"/>
                <a:cs typeface="Cordia New" panose="020B0304020202020204" pitchFamily="34" charset="-34"/>
              </a:rPr>
              <a:t>labour</a:t>
            </a:r>
            <a:r>
              <a:rPr lang="en-US" sz="3600" dirty="0">
                <a:latin typeface="Cordia New" panose="020B0304020202020204" pitchFamily="34" charset="-34"/>
                <a:cs typeface="Cordia New" panose="020B0304020202020204" pitchFamily="34" charset="-34"/>
              </a:rPr>
              <a:t>.</a:t>
            </a:r>
            <a:endParaRPr lang="en-US" dirty="0">
              <a:latin typeface="Cordia New" panose="020B0304020202020204" pitchFamily="34" charset="-34"/>
              <a:cs typeface="Cordia New" panose="020B0304020202020204" pitchFamily="34" charset="-34"/>
            </a:endParaRPr>
          </a:p>
        </p:txBody>
      </p:sp>
      <p:sp>
        <p:nvSpPr>
          <p:cNvPr id="4" name="Slide Number Placeholder 3"/>
          <p:cNvSpPr>
            <a:spLocks noGrp="1"/>
          </p:cNvSpPr>
          <p:nvPr>
            <p:ph type="sldNum" sz="quarter" idx="12"/>
          </p:nvPr>
        </p:nvSpPr>
        <p:spPr/>
        <p:txBody>
          <a:bodyPr/>
          <a:lstStyle/>
          <a:p>
            <a:pPr>
              <a:defRPr/>
            </a:pPr>
            <a:r>
              <a:rPr lang="en-US" dirty="0"/>
              <a:t>39</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2751333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24611">
                                            <p:txEl>
                                              <p:pRg st="0" end="0"/>
                                            </p:txEl>
                                          </p:spTgt>
                                        </p:tgtEl>
                                        <p:attrNameLst>
                                          <p:attrName>style.visibility</p:attrName>
                                        </p:attrNameLst>
                                      </p:cBhvr>
                                      <p:to>
                                        <p:strVal val="visible"/>
                                      </p:to>
                                    </p:set>
                                    <p:anim calcmode="lin" valueType="num">
                                      <p:cBhvr additive="base">
                                        <p:cTn id="7" dur="500" fill="hold"/>
                                        <p:tgtEl>
                                          <p:spTgt spid="324611">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2461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4611"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Line 2"/>
          <p:cNvSpPr>
            <a:spLocks noChangeShapeType="1"/>
          </p:cNvSpPr>
          <p:nvPr/>
        </p:nvSpPr>
        <p:spPr bwMode="auto">
          <a:xfrm>
            <a:off x="5318125" y="2138363"/>
            <a:ext cx="0" cy="3657600"/>
          </a:xfrm>
          <a:prstGeom prst="line">
            <a:avLst/>
          </a:prstGeom>
          <a:noFill/>
          <a:ln w="28575">
            <a:solidFill>
              <a:schemeClr val="tx1"/>
            </a:solidFill>
            <a:round/>
            <a:headEnd/>
            <a:tailEnd/>
          </a:ln>
        </p:spPr>
        <p:txBody>
          <a:bodyPr/>
          <a:lstStyle/>
          <a:p>
            <a:endParaRPr lang="en-US"/>
          </a:p>
        </p:txBody>
      </p:sp>
      <p:sp>
        <p:nvSpPr>
          <p:cNvPr id="41987" name="Line 3"/>
          <p:cNvSpPr>
            <a:spLocks noChangeShapeType="1"/>
          </p:cNvSpPr>
          <p:nvPr/>
        </p:nvSpPr>
        <p:spPr bwMode="auto">
          <a:xfrm>
            <a:off x="5318125" y="5795963"/>
            <a:ext cx="3352800" cy="0"/>
          </a:xfrm>
          <a:prstGeom prst="line">
            <a:avLst/>
          </a:prstGeom>
          <a:noFill/>
          <a:ln w="28575">
            <a:solidFill>
              <a:schemeClr val="tx1"/>
            </a:solidFill>
            <a:round/>
            <a:headEnd/>
            <a:tailEnd/>
          </a:ln>
        </p:spPr>
        <p:txBody>
          <a:bodyPr/>
          <a:lstStyle/>
          <a:p>
            <a:endParaRPr lang="en-US"/>
          </a:p>
        </p:txBody>
      </p:sp>
      <p:sp>
        <p:nvSpPr>
          <p:cNvPr id="41988" name="Text Box 4"/>
          <p:cNvSpPr txBox="1">
            <a:spLocks noChangeArrowheads="1"/>
          </p:cNvSpPr>
          <p:nvPr/>
        </p:nvSpPr>
        <p:spPr bwMode="auto">
          <a:xfrm>
            <a:off x="7240134" y="5866091"/>
            <a:ext cx="1962397" cy="369332"/>
          </a:xfrm>
          <a:prstGeom prst="rect">
            <a:avLst/>
          </a:prstGeom>
          <a:noFill/>
          <a:ln w="9525">
            <a:noFill/>
            <a:miter lim="800000"/>
            <a:headEnd/>
            <a:tailEnd/>
          </a:ln>
        </p:spPr>
        <p:txBody>
          <a:bodyPr wrap="none">
            <a:spAutoFit/>
          </a:bodyPr>
          <a:lstStyle/>
          <a:p>
            <a:r>
              <a:rPr lang="en-US" dirty="0">
                <a:latin typeface="Cordia New" panose="020B0304020202020204" pitchFamily="34" charset="-34"/>
                <a:cs typeface="Cordia New" panose="020B0304020202020204" pitchFamily="34" charset="-34"/>
              </a:rPr>
              <a:t>Workers’ hours of work (</a:t>
            </a:r>
            <a:r>
              <a:rPr lang="en-US" i="1" dirty="0">
                <a:latin typeface="Cordia New" panose="020B0304020202020204" pitchFamily="34" charset="-34"/>
                <a:cs typeface="Cordia New" panose="020B0304020202020204" pitchFamily="34" charset="-34"/>
              </a:rPr>
              <a:t>H</a:t>
            </a:r>
            <a:r>
              <a:rPr lang="en-US" dirty="0">
                <a:latin typeface="Cordia New" panose="020B0304020202020204" pitchFamily="34" charset="-34"/>
                <a:cs typeface="Cordia New" panose="020B0304020202020204" pitchFamily="34" charset="-34"/>
              </a:rPr>
              <a:t>)</a:t>
            </a:r>
          </a:p>
        </p:txBody>
      </p:sp>
      <p:sp>
        <p:nvSpPr>
          <p:cNvPr id="41989" name="Text Box 5"/>
          <p:cNvSpPr txBox="1">
            <a:spLocks noChangeArrowheads="1"/>
          </p:cNvSpPr>
          <p:nvPr/>
        </p:nvSpPr>
        <p:spPr bwMode="auto">
          <a:xfrm>
            <a:off x="4901673" y="1843286"/>
            <a:ext cx="404278" cy="307777"/>
          </a:xfrm>
          <a:prstGeom prst="rect">
            <a:avLst/>
          </a:prstGeom>
          <a:noFill/>
          <a:ln w="9525">
            <a:noFill/>
            <a:miter lim="800000"/>
            <a:headEnd/>
            <a:tailEnd/>
          </a:ln>
        </p:spPr>
        <p:txBody>
          <a:bodyPr wrap="none">
            <a:spAutoFit/>
          </a:bodyPr>
          <a:lstStyle/>
          <a:p>
            <a:r>
              <a:rPr lang="en-US" sz="1400" dirty="0">
                <a:latin typeface="Arial" charset="0"/>
              </a:rPr>
              <a:t> </a:t>
            </a:r>
            <a:r>
              <a:rPr lang="en-US" sz="1400" i="1" dirty="0">
                <a:latin typeface="Arial" charset="0"/>
              </a:rPr>
              <a:t>W</a:t>
            </a:r>
            <a:endParaRPr lang="en-US" sz="1400" dirty="0">
              <a:latin typeface="Arial" charset="0"/>
            </a:endParaRPr>
          </a:p>
        </p:txBody>
      </p:sp>
      <p:sp>
        <p:nvSpPr>
          <p:cNvPr id="41990" name="Line 6"/>
          <p:cNvSpPr>
            <a:spLocks noChangeShapeType="1"/>
          </p:cNvSpPr>
          <p:nvPr/>
        </p:nvSpPr>
        <p:spPr bwMode="auto">
          <a:xfrm flipV="1">
            <a:off x="5470525" y="2747963"/>
            <a:ext cx="2895600" cy="2895600"/>
          </a:xfrm>
          <a:prstGeom prst="line">
            <a:avLst/>
          </a:prstGeom>
          <a:noFill/>
          <a:ln w="38100">
            <a:solidFill>
              <a:srgbClr val="0000FF"/>
            </a:solidFill>
            <a:round/>
            <a:headEnd/>
            <a:tailEnd/>
          </a:ln>
        </p:spPr>
        <p:txBody>
          <a:bodyPr/>
          <a:lstStyle/>
          <a:p>
            <a:endParaRPr lang="en-US"/>
          </a:p>
        </p:txBody>
      </p:sp>
      <p:sp>
        <p:nvSpPr>
          <p:cNvPr id="41991" name="Line 7"/>
          <p:cNvSpPr>
            <a:spLocks noChangeShapeType="1"/>
          </p:cNvSpPr>
          <p:nvPr/>
        </p:nvSpPr>
        <p:spPr bwMode="auto">
          <a:xfrm>
            <a:off x="5470525" y="2747963"/>
            <a:ext cx="2971800" cy="2667000"/>
          </a:xfrm>
          <a:prstGeom prst="line">
            <a:avLst/>
          </a:prstGeom>
          <a:noFill/>
          <a:ln w="38100">
            <a:solidFill>
              <a:srgbClr val="0000FF"/>
            </a:solidFill>
            <a:round/>
            <a:headEnd/>
            <a:tailEnd/>
          </a:ln>
        </p:spPr>
        <p:txBody>
          <a:bodyPr/>
          <a:lstStyle/>
          <a:p>
            <a:endParaRPr lang="en-US"/>
          </a:p>
        </p:txBody>
      </p:sp>
      <p:sp>
        <p:nvSpPr>
          <p:cNvPr id="41992" name="Text Box 8"/>
          <p:cNvSpPr txBox="1">
            <a:spLocks noChangeArrowheads="1"/>
          </p:cNvSpPr>
          <p:nvPr/>
        </p:nvSpPr>
        <p:spPr bwMode="auto">
          <a:xfrm>
            <a:off x="8304213" y="2519363"/>
            <a:ext cx="366712" cy="304800"/>
          </a:xfrm>
          <a:prstGeom prst="rect">
            <a:avLst/>
          </a:prstGeom>
          <a:noFill/>
          <a:ln w="9525">
            <a:noFill/>
            <a:miter lim="800000"/>
            <a:headEnd/>
            <a:tailEnd/>
          </a:ln>
        </p:spPr>
        <p:txBody>
          <a:bodyPr wrap="none">
            <a:spAutoFit/>
          </a:bodyPr>
          <a:lstStyle/>
          <a:p>
            <a:r>
              <a:rPr lang="en-US" sz="1400" i="1">
                <a:latin typeface="Arial" charset="0"/>
              </a:rPr>
              <a:t>S</a:t>
            </a:r>
            <a:r>
              <a:rPr lang="en-US" sz="1400" baseline="-25000">
                <a:latin typeface="Arial" charset="0"/>
              </a:rPr>
              <a:t>1</a:t>
            </a:r>
          </a:p>
        </p:txBody>
      </p:sp>
      <p:sp>
        <p:nvSpPr>
          <p:cNvPr id="41993" name="Text Box 9"/>
          <p:cNvSpPr txBox="1">
            <a:spLocks noChangeArrowheads="1"/>
          </p:cNvSpPr>
          <p:nvPr/>
        </p:nvSpPr>
        <p:spPr bwMode="auto">
          <a:xfrm>
            <a:off x="8366125" y="5262563"/>
            <a:ext cx="376238" cy="304800"/>
          </a:xfrm>
          <a:prstGeom prst="rect">
            <a:avLst/>
          </a:prstGeom>
          <a:noFill/>
          <a:ln w="9525">
            <a:noFill/>
            <a:miter lim="800000"/>
            <a:headEnd/>
            <a:tailEnd/>
          </a:ln>
        </p:spPr>
        <p:txBody>
          <a:bodyPr wrap="none">
            <a:spAutoFit/>
          </a:bodyPr>
          <a:lstStyle/>
          <a:p>
            <a:r>
              <a:rPr lang="en-US" sz="1400">
                <a:latin typeface="Arial" charset="0"/>
              </a:rPr>
              <a:t>D</a:t>
            </a:r>
            <a:r>
              <a:rPr lang="en-US" sz="1400" baseline="-25000">
                <a:latin typeface="Arial" charset="0"/>
              </a:rPr>
              <a:t>1</a:t>
            </a:r>
          </a:p>
        </p:txBody>
      </p:sp>
      <p:sp>
        <p:nvSpPr>
          <p:cNvPr id="41994" name="Oval 10"/>
          <p:cNvSpPr>
            <a:spLocks noChangeArrowheads="1"/>
          </p:cNvSpPr>
          <p:nvPr/>
        </p:nvSpPr>
        <p:spPr bwMode="auto">
          <a:xfrm>
            <a:off x="6956425" y="4090988"/>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41995" name="Text Box 11"/>
          <p:cNvSpPr txBox="1">
            <a:spLocks noChangeArrowheads="1"/>
          </p:cNvSpPr>
          <p:nvPr/>
        </p:nvSpPr>
        <p:spPr bwMode="auto">
          <a:xfrm>
            <a:off x="6845300" y="3787775"/>
            <a:ext cx="303213" cy="304800"/>
          </a:xfrm>
          <a:prstGeom prst="rect">
            <a:avLst/>
          </a:prstGeom>
          <a:noFill/>
          <a:ln w="9525">
            <a:noFill/>
            <a:miter lim="800000"/>
            <a:headEnd/>
            <a:tailEnd/>
          </a:ln>
        </p:spPr>
        <p:txBody>
          <a:bodyPr wrap="none">
            <a:spAutoFit/>
          </a:bodyPr>
          <a:lstStyle/>
          <a:p>
            <a:pPr algn="l"/>
            <a:r>
              <a:rPr lang="en-US" sz="1400" i="1">
                <a:latin typeface="Arial" charset="0"/>
              </a:rPr>
              <a:t>A</a:t>
            </a:r>
          </a:p>
        </p:txBody>
      </p:sp>
      <p:sp>
        <p:nvSpPr>
          <p:cNvPr id="41996" name="Line 12"/>
          <p:cNvSpPr>
            <a:spLocks noChangeShapeType="1"/>
          </p:cNvSpPr>
          <p:nvPr/>
        </p:nvSpPr>
        <p:spPr bwMode="auto">
          <a:xfrm>
            <a:off x="6994525" y="5795963"/>
            <a:ext cx="0" cy="152400"/>
          </a:xfrm>
          <a:prstGeom prst="line">
            <a:avLst/>
          </a:prstGeom>
          <a:noFill/>
          <a:ln w="19050">
            <a:solidFill>
              <a:schemeClr val="tx1"/>
            </a:solidFill>
            <a:round/>
            <a:headEnd/>
            <a:tailEnd/>
          </a:ln>
        </p:spPr>
        <p:txBody>
          <a:bodyPr/>
          <a:lstStyle/>
          <a:p>
            <a:endParaRPr lang="en-US"/>
          </a:p>
        </p:txBody>
      </p:sp>
      <p:sp>
        <p:nvSpPr>
          <p:cNvPr id="218125" name="Line 13"/>
          <p:cNvSpPr>
            <a:spLocks noChangeShapeType="1"/>
          </p:cNvSpPr>
          <p:nvPr/>
        </p:nvSpPr>
        <p:spPr bwMode="auto">
          <a:xfrm flipH="1">
            <a:off x="5165725" y="4168775"/>
            <a:ext cx="152400" cy="0"/>
          </a:xfrm>
          <a:prstGeom prst="line">
            <a:avLst/>
          </a:prstGeom>
          <a:noFill/>
          <a:ln w="19050">
            <a:solidFill>
              <a:schemeClr val="tx1"/>
            </a:solidFill>
            <a:round/>
            <a:headEnd/>
            <a:tailEnd/>
          </a:ln>
        </p:spPr>
        <p:txBody>
          <a:bodyPr/>
          <a:lstStyle/>
          <a:p>
            <a:endParaRPr lang="en-US"/>
          </a:p>
        </p:txBody>
      </p:sp>
      <p:sp>
        <p:nvSpPr>
          <p:cNvPr id="41998" name="Text Box 14"/>
          <p:cNvSpPr txBox="1">
            <a:spLocks noChangeArrowheads="1"/>
          </p:cNvSpPr>
          <p:nvPr/>
        </p:nvSpPr>
        <p:spPr bwMode="auto">
          <a:xfrm>
            <a:off x="6842125" y="5948363"/>
            <a:ext cx="376238" cy="304800"/>
          </a:xfrm>
          <a:prstGeom prst="rect">
            <a:avLst/>
          </a:prstGeom>
          <a:noFill/>
          <a:ln w="9525">
            <a:noFill/>
            <a:miter lim="800000"/>
            <a:headEnd/>
            <a:tailEnd/>
          </a:ln>
        </p:spPr>
        <p:txBody>
          <a:bodyPr wrap="none">
            <a:spAutoFit/>
          </a:bodyPr>
          <a:lstStyle/>
          <a:p>
            <a:pPr algn="l"/>
            <a:r>
              <a:rPr lang="en-US" sz="1400" i="1" dirty="0">
                <a:latin typeface="Arial" charset="0"/>
              </a:rPr>
              <a:t>H</a:t>
            </a:r>
            <a:r>
              <a:rPr lang="en-US" sz="1400" baseline="-25000" dirty="0">
                <a:latin typeface="Arial" charset="0"/>
              </a:rPr>
              <a:t>1</a:t>
            </a:r>
          </a:p>
        </p:txBody>
      </p:sp>
      <p:sp>
        <p:nvSpPr>
          <p:cNvPr id="218127" name="Text Box 15"/>
          <p:cNvSpPr txBox="1">
            <a:spLocks noChangeArrowheads="1"/>
          </p:cNvSpPr>
          <p:nvPr/>
        </p:nvSpPr>
        <p:spPr bwMode="auto">
          <a:xfrm>
            <a:off x="4343400" y="4038600"/>
            <a:ext cx="732893" cy="276999"/>
          </a:xfrm>
          <a:prstGeom prst="rect">
            <a:avLst/>
          </a:prstGeom>
          <a:noFill/>
          <a:ln w="9525">
            <a:noFill/>
            <a:miter lim="800000"/>
            <a:headEnd/>
            <a:tailEnd/>
          </a:ln>
        </p:spPr>
        <p:txBody>
          <a:bodyPr wrap="none">
            <a:spAutoFit/>
          </a:bodyPr>
          <a:lstStyle/>
          <a:p>
            <a:pPr algn="l"/>
            <a:r>
              <a:rPr lang="en-US" sz="1200" i="1" dirty="0">
                <a:latin typeface="Arial" charset="0"/>
              </a:rPr>
              <a:t>W</a:t>
            </a:r>
            <a:r>
              <a:rPr lang="en-US" sz="1200" baseline="-25000" dirty="0">
                <a:latin typeface="Arial" charset="0"/>
              </a:rPr>
              <a:t>1</a:t>
            </a:r>
            <a:r>
              <a:rPr lang="en-US" sz="1200" dirty="0">
                <a:latin typeface="Arial" charset="0"/>
              </a:rPr>
              <a:t>=250</a:t>
            </a:r>
            <a:endParaRPr lang="en-US" sz="1200" baseline="-25000" dirty="0">
              <a:latin typeface="Arial" charset="0"/>
            </a:endParaRPr>
          </a:p>
        </p:txBody>
      </p:sp>
      <p:sp>
        <p:nvSpPr>
          <p:cNvPr id="218128" name="Line 16"/>
          <p:cNvSpPr>
            <a:spLocks noChangeShapeType="1"/>
          </p:cNvSpPr>
          <p:nvPr/>
        </p:nvSpPr>
        <p:spPr bwMode="auto">
          <a:xfrm flipV="1">
            <a:off x="5486400" y="2362200"/>
            <a:ext cx="2286000" cy="2286000"/>
          </a:xfrm>
          <a:prstGeom prst="line">
            <a:avLst/>
          </a:prstGeom>
          <a:noFill/>
          <a:ln w="38100">
            <a:solidFill>
              <a:srgbClr val="FF0000"/>
            </a:solidFill>
            <a:round/>
            <a:headEnd/>
            <a:tailEnd/>
          </a:ln>
        </p:spPr>
        <p:txBody>
          <a:bodyPr/>
          <a:lstStyle/>
          <a:p>
            <a:endParaRPr lang="en-US"/>
          </a:p>
        </p:txBody>
      </p:sp>
      <p:sp>
        <p:nvSpPr>
          <p:cNvPr id="218129" name="Text Box 17"/>
          <p:cNvSpPr txBox="1">
            <a:spLocks noChangeArrowheads="1"/>
          </p:cNvSpPr>
          <p:nvPr/>
        </p:nvSpPr>
        <p:spPr bwMode="auto">
          <a:xfrm>
            <a:off x="7710488" y="2133600"/>
            <a:ext cx="461912" cy="304800"/>
          </a:xfrm>
          <a:prstGeom prst="rect">
            <a:avLst/>
          </a:prstGeom>
          <a:noFill/>
          <a:ln w="9525">
            <a:noFill/>
            <a:miter lim="800000"/>
            <a:headEnd/>
            <a:tailEnd/>
          </a:ln>
        </p:spPr>
        <p:txBody>
          <a:bodyPr wrap="square">
            <a:spAutoFit/>
          </a:bodyPr>
          <a:lstStyle/>
          <a:p>
            <a:r>
              <a:rPr lang="en-US" sz="1400" i="1" dirty="0">
                <a:latin typeface="Arial" charset="0"/>
              </a:rPr>
              <a:t>S</a:t>
            </a:r>
            <a:r>
              <a:rPr lang="en-US" sz="1400" baseline="-25000" dirty="0">
                <a:latin typeface="Arial" charset="0"/>
              </a:rPr>
              <a:t>2</a:t>
            </a:r>
          </a:p>
        </p:txBody>
      </p:sp>
      <p:sp>
        <p:nvSpPr>
          <p:cNvPr id="218130" name="Oval 18"/>
          <p:cNvSpPr>
            <a:spLocks noChangeArrowheads="1"/>
          </p:cNvSpPr>
          <p:nvPr/>
        </p:nvSpPr>
        <p:spPr bwMode="auto">
          <a:xfrm>
            <a:off x="6435725" y="3619500"/>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218131" name="Text Box 19"/>
          <p:cNvSpPr txBox="1">
            <a:spLocks noChangeArrowheads="1"/>
          </p:cNvSpPr>
          <p:nvPr/>
        </p:nvSpPr>
        <p:spPr bwMode="auto">
          <a:xfrm>
            <a:off x="6324600" y="3316288"/>
            <a:ext cx="303213" cy="304800"/>
          </a:xfrm>
          <a:prstGeom prst="rect">
            <a:avLst/>
          </a:prstGeom>
          <a:noFill/>
          <a:ln w="9525">
            <a:noFill/>
            <a:miter lim="800000"/>
            <a:headEnd/>
            <a:tailEnd/>
          </a:ln>
        </p:spPr>
        <p:txBody>
          <a:bodyPr wrap="none">
            <a:spAutoFit/>
          </a:bodyPr>
          <a:lstStyle/>
          <a:p>
            <a:pPr algn="l"/>
            <a:r>
              <a:rPr lang="en-US" sz="1400" i="1">
                <a:latin typeface="Arial" charset="0"/>
              </a:rPr>
              <a:t>B</a:t>
            </a:r>
          </a:p>
        </p:txBody>
      </p:sp>
      <p:sp>
        <p:nvSpPr>
          <p:cNvPr id="218132" name="Line 20"/>
          <p:cNvSpPr>
            <a:spLocks noChangeShapeType="1"/>
          </p:cNvSpPr>
          <p:nvPr/>
        </p:nvSpPr>
        <p:spPr bwMode="auto">
          <a:xfrm flipH="1">
            <a:off x="5165725" y="3662363"/>
            <a:ext cx="152400" cy="0"/>
          </a:xfrm>
          <a:prstGeom prst="line">
            <a:avLst/>
          </a:prstGeom>
          <a:noFill/>
          <a:ln w="19050">
            <a:solidFill>
              <a:schemeClr val="tx1"/>
            </a:solidFill>
            <a:round/>
            <a:headEnd/>
            <a:tailEnd/>
          </a:ln>
        </p:spPr>
        <p:txBody>
          <a:bodyPr/>
          <a:lstStyle/>
          <a:p>
            <a:endParaRPr lang="en-US"/>
          </a:p>
        </p:txBody>
      </p:sp>
      <p:sp>
        <p:nvSpPr>
          <p:cNvPr id="218133" name="Text Box 21"/>
          <p:cNvSpPr txBox="1">
            <a:spLocks noChangeArrowheads="1"/>
          </p:cNvSpPr>
          <p:nvPr/>
        </p:nvSpPr>
        <p:spPr bwMode="auto">
          <a:xfrm>
            <a:off x="4343400" y="3532188"/>
            <a:ext cx="732893" cy="276999"/>
          </a:xfrm>
          <a:prstGeom prst="rect">
            <a:avLst/>
          </a:prstGeom>
          <a:noFill/>
          <a:ln w="9525">
            <a:noFill/>
            <a:miter lim="800000"/>
            <a:headEnd/>
            <a:tailEnd/>
          </a:ln>
        </p:spPr>
        <p:txBody>
          <a:bodyPr wrap="none">
            <a:spAutoFit/>
          </a:bodyPr>
          <a:lstStyle/>
          <a:p>
            <a:pPr algn="l"/>
            <a:r>
              <a:rPr lang="en-US" sz="1200" i="1" dirty="0">
                <a:latin typeface="Arial" charset="0"/>
              </a:rPr>
              <a:t>W</a:t>
            </a:r>
            <a:r>
              <a:rPr lang="en-US" sz="1200" baseline="-25000" dirty="0">
                <a:latin typeface="Arial" charset="0"/>
              </a:rPr>
              <a:t>2</a:t>
            </a:r>
            <a:r>
              <a:rPr lang="en-US" sz="1200" dirty="0">
                <a:latin typeface="Arial" charset="0"/>
              </a:rPr>
              <a:t>=300</a:t>
            </a:r>
            <a:endParaRPr lang="en-US" sz="1200" baseline="-25000" dirty="0">
              <a:latin typeface="Arial" charset="0"/>
            </a:endParaRPr>
          </a:p>
        </p:txBody>
      </p:sp>
      <p:sp>
        <p:nvSpPr>
          <p:cNvPr id="218134" name="Line 22"/>
          <p:cNvSpPr>
            <a:spLocks noChangeShapeType="1"/>
          </p:cNvSpPr>
          <p:nvPr/>
        </p:nvSpPr>
        <p:spPr bwMode="auto">
          <a:xfrm flipH="1">
            <a:off x="5165725" y="4625975"/>
            <a:ext cx="152400" cy="0"/>
          </a:xfrm>
          <a:prstGeom prst="line">
            <a:avLst/>
          </a:prstGeom>
          <a:noFill/>
          <a:ln w="19050">
            <a:solidFill>
              <a:schemeClr val="tx1"/>
            </a:solidFill>
            <a:round/>
            <a:headEnd/>
            <a:tailEnd/>
          </a:ln>
        </p:spPr>
        <p:txBody>
          <a:bodyPr/>
          <a:lstStyle/>
          <a:p>
            <a:endParaRPr lang="en-US"/>
          </a:p>
        </p:txBody>
      </p:sp>
      <p:sp>
        <p:nvSpPr>
          <p:cNvPr id="218135" name="Text Box 23"/>
          <p:cNvSpPr txBox="1">
            <a:spLocks noChangeArrowheads="1"/>
          </p:cNvSpPr>
          <p:nvPr/>
        </p:nvSpPr>
        <p:spPr bwMode="auto">
          <a:xfrm>
            <a:off x="4343400" y="4495800"/>
            <a:ext cx="732893" cy="276999"/>
          </a:xfrm>
          <a:prstGeom prst="rect">
            <a:avLst/>
          </a:prstGeom>
          <a:noFill/>
          <a:ln w="9525">
            <a:noFill/>
            <a:miter lim="800000"/>
            <a:headEnd/>
            <a:tailEnd/>
          </a:ln>
        </p:spPr>
        <p:txBody>
          <a:bodyPr wrap="none">
            <a:spAutoFit/>
          </a:bodyPr>
          <a:lstStyle/>
          <a:p>
            <a:pPr algn="l"/>
            <a:r>
              <a:rPr lang="en-US" sz="1200" i="1" dirty="0">
                <a:latin typeface="Arial" charset="0"/>
              </a:rPr>
              <a:t>W</a:t>
            </a:r>
            <a:r>
              <a:rPr lang="en-US" sz="1200" baseline="-25000" dirty="0">
                <a:latin typeface="Arial" charset="0"/>
              </a:rPr>
              <a:t>3</a:t>
            </a:r>
            <a:r>
              <a:rPr lang="en-US" sz="1200" dirty="0">
                <a:latin typeface="Arial" charset="0"/>
              </a:rPr>
              <a:t>=200</a:t>
            </a:r>
            <a:endParaRPr lang="en-US" sz="1200" baseline="-25000" dirty="0">
              <a:latin typeface="Arial" charset="0"/>
            </a:endParaRPr>
          </a:p>
        </p:txBody>
      </p:sp>
      <p:sp>
        <p:nvSpPr>
          <p:cNvPr id="218136" name="Oval 24"/>
          <p:cNvSpPr>
            <a:spLocks noChangeArrowheads="1"/>
          </p:cNvSpPr>
          <p:nvPr/>
        </p:nvSpPr>
        <p:spPr bwMode="auto">
          <a:xfrm>
            <a:off x="6445250" y="4591050"/>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218137" name="Text Box 25"/>
          <p:cNvSpPr txBox="1">
            <a:spLocks noChangeArrowheads="1"/>
          </p:cNvSpPr>
          <p:nvPr/>
        </p:nvSpPr>
        <p:spPr bwMode="auto">
          <a:xfrm>
            <a:off x="6324600" y="4306888"/>
            <a:ext cx="312738" cy="304800"/>
          </a:xfrm>
          <a:prstGeom prst="rect">
            <a:avLst/>
          </a:prstGeom>
          <a:noFill/>
          <a:ln w="9525">
            <a:noFill/>
            <a:miter lim="800000"/>
            <a:headEnd/>
            <a:tailEnd/>
          </a:ln>
        </p:spPr>
        <p:txBody>
          <a:bodyPr wrap="none">
            <a:spAutoFit/>
          </a:bodyPr>
          <a:lstStyle/>
          <a:p>
            <a:pPr algn="l"/>
            <a:r>
              <a:rPr lang="en-US" sz="1400" i="1">
                <a:latin typeface="Arial" charset="0"/>
              </a:rPr>
              <a:t>C</a:t>
            </a:r>
          </a:p>
        </p:txBody>
      </p:sp>
      <p:sp>
        <p:nvSpPr>
          <p:cNvPr id="218138" name="AutoShape 26"/>
          <p:cNvSpPr>
            <a:spLocks/>
          </p:cNvSpPr>
          <p:nvPr/>
        </p:nvSpPr>
        <p:spPr bwMode="auto">
          <a:xfrm>
            <a:off x="4254500" y="3648075"/>
            <a:ext cx="88900" cy="466725"/>
          </a:xfrm>
          <a:prstGeom prst="leftBrace">
            <a:avLst>
              <a:gd name="adj1" fmla="val 43750"/>
              <a:gd name="adj2" fmla="val 50000"/>
            </a:avLst>
          </a:prstGeom>
          <a:noFill/>
          <a:ln w="9525">
            <a:solidFill>
              <a:schemeClr val="tx1"/>
            </a:solidFill>
            <a:round/>
            <a:headEnd/>
            <a:tailEnd/>
          </a:ln>
        </p:spPr>
        <p:txBody>
          <a:bodyPr wrap="none" anchor="ctr"/>
          <a:lstStyle/>
          <a:p>
            <a:endParaRPr lang="en-US"/>
          </a:p>
        </p:txBody>
      </p:sp>
      <p:sp>
        <p:nvSpPr>
          <p:cNvPr id="218139" name="AutoShape 27"/>
          <p:cNvSpPr>
            <a:spLocks/>
          </p:cNvSpPr>
          <p:nvPr/>
        </p:nvSpPr>
        <p:spPr bwMode="auto">
          <a:xfrm>
            <a:off x="4264025" y="4191000"/>
            <a:ext cx="79375" cy="447675"/>
          </a:xfrm>
          <a:prstGeom prst="leftBrace">
            <a:avLst>
              <a:gd name="adj1" fmla="val 47000"/>
              <a:gd name="adj2" fmla="val 50000"/>
            </a:avLst>
          </a:prstGeom>
          <a:noFill/>
          <a:ln w="9525">
            <a:solidFill>
              <a:schemeClr val="tx1"/>
            </a:solidFill>
            <a:round/>
            <a:headEnd/>
            <a:tailEnd/>
          </a:ln>
        </p:spPr>
        <p:txBody>
          <a:bodyPr wrap="none" anchor="ctr"/>
          <a:lstStyle/>
          <a:p>
            <a:endParaRPr lang="en-US"/>
          </a:p>
        </p:txBody>
      </p:sp>
      <p:sp>
        <p:nvSpPr>
          <p:cNvPr id="218140" name="Text Box 28"/>
          <p:cNvSpPr txBox="1">
            <a:spLocks noChangeArrowheads="1"/>
          </p:cNvSpPr>
          <p:nvPr/>
        </p:nvSpPr>
        <p:spPr bwMode="auto">
          <a:xfrm>
            <a:off x="3479067" y="3544313"/>
            <a:ext cx="619080" cy="584775"/>
          </a:xfrm>
          <a:prstGeom prst="rect">
            <a:avLst/>
          </a:prstGeom>
          <a:noFill/>
          <a:ln w="9525">
            <a:noFill/>
            <a:miter lim="800000"/>
            <a:headEnd/>
            <a:tailEnd/>
          </a:ln>
        </p:spPr>
        <p:txBody>
          <a:bodyPr wrap="none">
            <a:spAutoFit/>
          </a:bodyPr>
          <a:lstStyle/>
          <a:p>
            <a:r>
              <a:rPr lang="en-US" sz="1600" dirty="0">
                <a:latin typeface="Cordia New" panose="020B0304020202020204" pitchFamily="34" charset="-34"/>
                <a:cs typeface="Cordia New" panose="020B0304020202020204" pitchFamily="34" charset="-34"/>
              </a:rPr>
              <a:t>Firm</a:t>
            </a:r>
          </a:p>
          <a:p>
            <a:r>
              <a:rPr lang="en-US" sz="1600" dirty="0">
                <a:latin typeface="Cordia New" panose="020B0304020202020204" pitchFamily="34" charset="-34"/>
                <a:cs typeface="Cordia New" panose="020B0304020202020204" pitchFamily="34" charset="-34"/>
              </a:rPr>
              <a:t>burden</a:t>
            </a:r>
            <a:endParaRPr lang="th-TH" sz="1600" dirty="0">
              <a:latin typeface="Cordia New" panose="020B0304020202020204" pitchFamily="34" charset="-34"/>
              <a:cs typeface="Cordia New" panose="020B0304020202020204" pitchFamily="34" charset="-34"/>
            </a:endParaRPr>
          </a:p>
        </p:txBody>
      </p:sp>
      <p:sp>
        <p:nvSpPr>
          <p:cNvPr id="218141" name="Text Box 29"/>
          <p:cNvSpPr txBox="1">
            <a:spLocks noChangeArrowheads="1"/>
          </p:cNvSpPr>
          <p:nvPr/>
        </p:nvSpPr>
        <p:spPr bwMode="auto">
          <a:xfrm>
            <a:off x="3491831" y="4140850"/>
            <a:ext cx="649537" cy="584775"/>
          </a:xfrm>
          <a:prstGeom prst="rect">
            <a:avLst/>
          </a:prstGeom>
          <a:noFill/>
          <a:ln w="9525">
            <a:noFill/>
            <a:miter lim="800000"/>
            <a:headEnd/>
            <a:tailEnd/>
          </a:ln>
        </p:spPr>
        <p:txBody>
          <a:bodyPr wrap="none">
            <a:spAutoFit/>
          </a:bodyPr>
          <a:lstStyle/>
          <a:p>
            <a:r>
              <a:rPr lang="en-US" sz="1600" dirty="0">
                <a:latin typeface="Cordia New" panose="020B0304020202020204" pitchFamily="34" charset="-34"/>
                <a:cs typeface="Cordia New" panose="020B0304020202020204" pitchFamily="34" charset="-34"/>
              </a:rPr>
              <a:t>Worker </a:t>
            </a:r>
          </a:p>
          <a:p>
            <a:r>
              <a:rPr lang="en-US" sz="1600" dirty="0">
                <a:latin typeface="Cordia New" panose="020B0304020202020204" pitchFamily="34" charset="-34"/>
                <a:cs typeface="Cordia New" panose="020B0304020202020204" pitchFamily="34" charset="-34"/>
              </a:rPr>
              <a:t>burden</a:t>
            </a:r>
            <a:endParaRPr lang="th-TH" sz="1600" dirty="0">
              <a:latin typeface="Cordia New" panose="020B0304020202020204" pitchFamily="34" charset="-34"/>
              <a:cs typeface="Cordia New" panose="020B0304020202020204" pitchFamily="34" charset="-34"/>
            </a:endParaRPr>
          </a:p>
        </p:txBody>
      </p:sp>
      <p:sp>
        <p:nvSpPr>
          <p:cNvPr id="218142" name="Line 30"/>
          <p:cNvSpPr>
            <a:spLocks noChangeShapeType="1"/>
          </p:cNvSpPr>
          <p:nvPr/>
        </p:nvSpPr>
        <p:spPr bwMode="auto">
          <a:xfrm>
            <a:off x="6489700" y="5795963"/>
            <a:ext cx="0" cy="152400"/>
          </a:xfrm>
          <a:prstGeom prst="line">
            <a:avLst/>
          </a:prstGeom>
          <a:noFill/>
          <a:ln w="19050">
            <a:solidFill>
              <a:schemeClr val="tx1"/>
            </a:solidFill>
            <a:round/>
            <a:headEnd/>
            <a:tailEnd/>
          </a:ln>
        </p:spPr>
        <p:txBody>
          <a:bodyPr/>
          <a:lstStyle/>
          <a:p>
            <a:endParaRPr lang="en-US"/>
          </a:p>
        </p:txBody>
      </p:sp>
      <p:sp>
        <p:nvSpPr>
          <p:cNvPr id="218143" name="Text Box 31"/>
          <p:cNvSpPr txBox="1">
            <a:spLocks noChangeArrowheads="1"/>
          </p:cNvSpPr>
          <p:nvPr/>
        </p:nvSpPr>
        <p:spPr bwMode="auto">
          <a:xfrm>
            <a:off x="6337300" y="5948363"/>
            <a:ext cx="498476" cy="304800"/>
          </a:xfrm>
          <a:prstGeom prst="rect">
            <a:avLst/>
          </a:prstGeom>
          <a:noFill/>
          <a:ln w="9525">
            <a:noFill/>
            <a:miter lim="800000"/>
            <a:headEnd/>
            <a:tailEnd/>
          </a:ln>
        </p:spPr>
        <p:txBody>
          <a:bodyPr wrap="square">
            <a:spAutoFit/>
          </a:bodyPr>
          <a:lstStyle/>
          <a:p>
            <a:pPr algn="l"/>
            <a:r>
              <a:rPr lang="en-US" sz="1400" i="1">
                <a:latin typeface="Arial" charset="0"/>
              </a:rPr>
              <a:t>H</a:t>
            </a:r>
            <a:r>
              <a:rPr lang="en-US" sz="1400" baseline="-25000">
                <a:latin typeface="Arial" charset="0"/>
              </a:rPr>
              <a:t>2</a:t>
            </a:r>
          </a:p>
        </p:txBody>
      </p:sp>
      <p:sp>
        <p:nvSpPr>
          <p:cNvPr id="218144" name="Line 32"/>
          <p:cNvSpPr>
            <a:spLocks noChangeShapeType="1"/>
          </p:cNvSpPr>
          <p:nvPr/>
        </p:nvSpPr>
        <p:spPr bwMode="auto">
          <a:xfrm>
            <a:off x="6477000" y="3657600"/>
            <a:ext cx="0" cy="2133600"/>
          </a:xfrm>
          <a:prstGeom prst="line">
            <a:avLst/>
          </a:prstGeom>
          <a:noFill/>
          <a:ln w="12700">
            <a:solidFill>
              <a:schemeClr val="tx1"/>
            </a:solidFill>
            <a:prstDash val="dash"/>
            <a:round/>
            <a:headEnd/>
            <a:tailEnd/>
          </a:ln>
        </p:spPr>
        <p:txBody>
          <a:bodyPr/>
          <a:lstStyle/>
          <a:p>
            <a:endParaRPr lang="en-US"/>
          </a:p>
        </p:txBody>
      </p:sp>
      <p:sp>
        <p:nvSpPr>
          <p:cNvPr id="42017" name="Line 33"/>
          <p:cNvSpPr>
            <a:spLocks noChangeShapeType="1"/>
          </p:cNvSpPr>
          <p:nvPr/>
        </p:nvSpPr>
        <p:spPr bwMode="auto">
          <a:xfrm>
            <a:off x="6991350" y="4114800"/>
            <a:ext cx="9525" cy="1676400"/>
          </a:xfrm>
          <a:prstGeom prst="line">
            <a:avLst/>
          </a:prstGeom>
          <a:noFill/>
          <a:ln w="12700">
            <a:solidFill>
              <a:schemeClr val="tx1"/>
            </a:solidFill>
            <a:prstDash val="dash"/>
            <a:round/>
            <a:headEnd/>
            <a:tailEnd/>
          </a:ln>
        </p:spPr>
        <p:txBody>
          <a:bodyPr/>
          <a:lstStyle/>
          <a:p>
            <a:endParaRPr lang="en-US"/>
          </a:p>
        </p:txBody>
      </p:sp>
      <p:sp>
        <p:nvSpPr>
          <p:cNvPr id="218147" name="Line 35"/>
          <p:cNvSpPr>
            <a:spLocks noChangeShapeType="1"/>
          </p:cNvSpPr>
          <p:nvPr/>
        </p:nvSpPr>
        <p:spPr bwMode="auto">
          <a:xfrm>
            <a:off x="7451725" y="2852738"/>
            <a:ext cx="0" cy="685800"/>
          </a:xfrm>
          <a:prstGeom prst="line">
            <a:avLst/>
          </a:prstGeom>
          <a:noFill/>
          <a:ln w="38100">
            <a:solidFill>
              <a:schemeClr val="tx1"/>
            </a:solidFill>
            <a:round/>
            <a:headEnd type="triangle" w="med" len="med"/>
            <a:tailEnd/>
          </a:ln>
        </p:spPr>
        <p:txBody>
          <a:bodyPr/>
          <a:lstStyle/>
          <a:p>
            <a:endParaRPr lang="en-US"/>
          </a:p>
        </p:txBody>
      </p:sp>
      <p:sp>
        <p:nvSpPr>
          <p:cNvPr id="218148" name="Text Box 36"/>
          <p:cNvSpPr txBox="1">
            <a:spLocks noChangeArrowheads="1"/>
          </p:cNvSpPr>
          <p:nvPr/>
        </p:nvSpPr>
        <p:spPr bwMode="auto">
          <a:xfrm>
            <a:off x="7451725" y="2924175"/>
            <a:ext cx="438150" cy="274638"/>
          </a:xfrm>
          <a:prstGeom prst="rect">
            <a:avLst/>
          </a:prstGeom>
          <a:noFill/>
          <a:ln w="9525">
            <a:noFill/>
            <a:miter lim="800000"/>
            <a:headEnd/>
            <a:tailEnd/>
          </a:ln>
        </p:spPr>
        <p:txBody>
          <a:bodyPr wrap="none">
            <a:spAutoFit/>
          </a:bodyPr>
          <a:lstStyle/>
          <a:p>
            <a:pPr algn="l"/>
            <a:r>
              <a:rPr lang="en-US" sz="1200">
                <a:latin typeface="Arial" charset="0"/>
              </a:rPr>
              <a:t>Tax</a:t>
            </a:r>
          </a:p>
        </p:txBody>
      </p:sp>
      <p:grpSp>
        <p:nvGrpSpPr>
          <p:cNvPr id="2" name="Group 37"/>
          <p:cNvGrpSpPr>
            <a:grpSpLocks/>
          </p:cNvGrpSpPr>
          <p:nvPr/>
        </p:nvGrpSpPr>
        <p:grpSpPr bwMode="auto">
          <a:xfrm>
            <a:off x="533400" y="395289"/>
            <a:ext cx="8077200" cy="450851"/>
            <a:chOff x="336" y="375"/>
            <a:chExt cx="5088" cy="284"/>
          </a:xfrm>
        </p:grpSpPr>
        <p:sp>
          <p:nvSpPr>
            <p:cNvPr id="42022" name="Text Box 38"/>
            <p:cNvSpPr txBox="1">
              <a:spLocks noChangeArrowheads="1"/>
            </p:cNvSpPr>
            <p:nvPr/>
          </p:nvSpPr>
          <p:spPr bwMode="blackWhite">
            <a:xfrm>
              <a:off x="336" y="407"/>
              <a:ext cx="864" cy="252"/>
            </a:xfrm>
            <a:prstGeom prst="rect">
              <a:avLst/>
            </a:prstGeom>
            <a:solidFill>
              <a:srgbClr val="A50021"/>
            </a:solidFill>
            <a:ln w="9525">
              <a:solidFill>
                <a:srgbClr val="A50021"/>
              </a:solidFill>
              <a:miter lim="800000"/>
              <a:headEnd/>
              <a:tailEnd/>
            </a:ln>
          </p:spPr>
          <p:txBody>
            <a:bodyPr lIns="0" rIns="0" anchor="ctr">
              <a:spAutoFit/>
            </a:bodyPr>
            <a:lstStyle/>
            <a:p>
              <a:pPr>
                <a:spcBef>
                  <a:spcPct val="50000"/>
                </a:spcBef>
              </a:pPr>
              <a:r>
                <a:rPr lang="en-US" sz="2000" b="1" dirty="0">
                  <a:solidFill>
                    <a:srgbClr val="FFFFFF"/>
                  </a:solidFill>
                  <a:latin typeface="Cordia New" panose="020B0304020202020204" pitchFamily="34" charset="-34"/>
                  <a:cs typeface="Cordia New" panose="020B0304020202020204" pitchFamily="34" charset="-34"/>
                </a:rPr>
                <a:t> Example</a:t>
              </a:r>
            </a:p>
          </p:txBody>
        </p:sp>
        <p:sp>
          <p:nvSpPr>
            <p:cNvPr id="42023" name="Line 39"/>
            <p:cNvSpPr>
              <a:spLocks noChangeShapeType="1"/>
            </p:cNvSpPr>
            <p:nvPr/>
          </p:nvSpPr>
          <p:spPr bwMode="blackWhite">
            <a:xfrm>
              <a:off x="336" y="643"/>
              <a:ext cx="5088" cy="0"/>
            </a:xfrm>
            <a:prstGeom prst="line">
              <a:avLst/>
            </a:prstGeom>
            <a:noFill/>
            <a:ln w="57150">
              <a:solidFill>
                <a:srgbClr val="A50021"/>
              </a:solidFill>
              <a:round/>
              <a:headEnd/>
              <a:tailEnd/>
            </a:ln>
          </p:spPr>
          <p:txBody>
            <a:bodyPr wrap="none"/>
            <a:lstStyle/>
            <a:p>
              <a:endParaRPr lang="en-US">
                <a:latin typeface="Cordia New" panose="020B0304020202020204" pitchFamily="34" charset="-34"/>
                <a:cs typeface="Cordia New" panose="020B0304020202020204" pitchFamily="34" charset="-34"/>
              </a:endParaRPr>
            </a:p>
          </p:txBody>
        </p:sp>
        <p:sp>
          <p:nvSpPr>
            <p:cNvPr id="42024" name="Text Box 40"/>
            <p:cNvSpPr txBox="1">
              <a:spLocks noChangeArrowheads="1"/>
            </p:cNvSpPr>
            <p:nvPr/>
          </p:nvSpPr>
          <p:spPr bwMode="blackWhite">
            <a:xfrm>
              <a:off x="1200" y="375"/>
              <a:ext cx="4176" cy="252"/>
            </a:xfrm>
            <a:prstGeom prst="rect">
              <a:avLst/>
            </a:prstGeom>
            <a:noFill/>
            <a:ln w="9525">
              <a:noFill/>
              <a:miter lim="800000"/>
              <a:headEnd/>
              <a:tailEnd/>
            </a:ln>
          </p:spPr>
          <p:txBody>
            <a:bodyPr anchor="b">
              <a:spAutoFit/>
            </a:bodyPr>
            <a:lstStyle/>
            <a:p>
              <a:pPr algn="l">
                <a:spcBef>
                  <a:spcPct val="50000"/>
                </a:spcBef>
              </a:pPr>
              <a:r>
                <a:rPr lang="en-US" sz="2000" b="1" dirty="0">
                  <a:solidFill>
                    <a:srgbClr val="A50021"/>
                  </a:solidFill>
                  <a:latin typeface="Cordia New" panose="020B0304020202020204" pitchFamily="34" charset="-34"/>
                  <a:cs typeface="Cordia New" panose="020B0304020202020204" pitchFamily="34" charset="-34"/>
                </a:rPr>
                <a:t>Impose tax on </a:t>
              </a:r>
              <a:r>
                <a:rPr lang="en-US" sz="2000" b="1" dirty="0" err="1">
                  <a:solidFill>
                    <a:srgbClr val="A50021"/>
                  </a:solidFill>
                  <a:latin typeface="Cordia New" panose="020B0304020202020204" pitchFamily="34" charset="-34"/>
                  <a:cs typeface="Cordia New" panose="020B0304020202020204" pitchFamily="34" charset="-34"/>
                </a:rPr>
                <a:t>labour</a:t>
              </a:r>
              <a:endParaRPr lang="en-US" sz="2000" b="1" dirty="0">
                <a:solidFill>
                  <a:srgbClr val="A50021"/>
                </a:solidFill>
                <a:latin typeface="Cordia New" panose="020B0304020202020204" pitchFamily="34" charset="-34"/>
                <a:cs typeface="Cordia New" panose="020B0304020202020204" pitchFamily="34" charset="-34"/>
              </a:endParaRPr>
            </a:p>
          </p:txBody>
        </p:sp>
      </p:grpSp>
      <p:sp>
        <p:nvSpPr>
          <p:cNvPr id="218154" name="AutoShape 42"/>
          <p:cNvSpPr>
            <a:spLocks noChangeArrowheads="1"/>
          </p:cNvSpPr>
          <p:nvPr/>
        </p:nvSpPr>
        <p:spPr bwMode="auto">
          <a:xfrm>
            <a:off x="685800" y="1219200"/>
            <a:ext cx="3581400" cy="769640"/>
          </a:xfrm>
          <a:prstGeom prst="wedgeRectCallout">
            <a:avLst>
              <a:gd name="adj1" fmla="val 58907"/>
              <a:gd name="adj2" fmla="val 43056"/>
            </a:avLst>
          </a:prstGeom>
          <a:solidFill>
            <a:srgbClr val="FFFF99"/>
          </a:solidFill>
          <a:ln w="9525">
            <a:solidFill>
              <a:schemeClr val="tx1"/>
            </a:solidFill>
            <a:miter lim="800000"/>
            <a:headEnd/>
            <a:tailEnd/>
          </a:ln>
        </p:spPr>
        <p:txBody>
          <a:bodyPr/>
          <a:lstStyle/>
          <a:p>
            <a:pPr eaLnBrk="0" hangingPunct="0"/>
            <a:r>
              <a:rPr lang="en-US" sz="2000" dirty="0">
                <a:latin typeface="Cordia New" panose="020B0304020202020204" pitchFamily="34" charset="-34"/>
                <a:cs typeface="Cordia New" panose="020B0304020202020204" pitchFamily="34" charset="-34"/>
              </a:rPr>
              <a:t>Impose tax on </a:t>
            </a:r>
            <a:r>
              <a:rPr lang="en-US" sz="2000" dirty="0" err="1">
                <a:latin typeface="Cordia New" panose="020B0304020202020204" pitchFamily="34" charset="-34"/>
                <a:cs typeface="Cordia New" panose="020B0304020202020204" pitchFamily="34" charset="-34"/>
              </a:rPr>
              <a:t>labour</a:t>
            </a:r>
            <a:r>
              <a:rPr lang="en-US" sz="2000" dirty="0">
                <a:latin typeface="Cordia New" panose="020B0304020202020204" pitchFamily="34" charset="-34"/>
                <a:cs typeface="Cordia New" panose="020B0304020202020204" pitchFamily="34" charset="-34"/>
              </a:rPr>
              <a:t> → real wages decrease → </a:t>
            </a:r>
            <a:r>
              <a:rPr lang="en-US" sz="2000" dirty="0" err="1">
                <a:latin typeface="Cordia New" panose="020B0304020202020204" pitchFamily="34" charset="-34"/>
                <a:cs typeface="Cordia New" panose="020B0304020202020204" pitchFamily="34" charset="-34"/>
              </a:rPr>
              <a:t>labour</a:t>
            </a:r>
            <a:r>
              <a:rPr lang="en-US" sz="2000" dirty="0">
                <a:latin typeface="Cordia New" panose="020B0304020202020204" pitchFamily="34" charset="-34"/>
                <a:cs typeface="Cordia New" panose="020B0304020202020204" pitchFamily="34" charset="-34"/>
              </a:rPr>
              <a:t> asks for a higher wage.</a:t>
            </a:r>
          </a:p>
        </p:txBody>
      </p:sp>
      <p:sp>
        <p:nvSpPr>
          <p:cNvPr id="41" name="Slide Number Placeholder 40"/>
          <p:cNvSpPr>
            <a:spLocks noGrp="1"/>
          </p:cNvSpPr>
          <p:nvPr>
            <p:ph type="sldNum" sz="quarter" idx="12"/>
          </p:nvPr>
        </p:nvSpPr>
        <p:spPr/>
        <p:txBody>
          <a:bodyPr/>
          <a:lstStyle/>
          <a:p>
            <a:pPr>
              <a:defRPr/>
            </a:pPr>
            <a:r>
              <a:rPr lang="en-US" dirty="0"/>
              <a:t>40</a:t>
            </a:r>
          </a:p>
        </p:txBody>
      </p:sp>
      <p:sp>
        <p:nvSpPr>
          <p:cNvPr id="42" name="Footer Placeholder 41"/>
          <p:cNvSpPr>
            <a:spLocks noGrp="1"/>
          </p:cNvSpPr>
          <p:nvPr>
            <p:ph type="ftr" sz="quarter" idx="11"/>
          </p:nvPr>
        </p:nvSpPr>
        <p:spPr/>
        <p:txBody>
          <a:bodyPr/>
          <a:lstStyle/>
          <a:p>
            <a:r>
              <a:rPr lang="en-US"/>
              <a:t>EE442 2/16 Economics of Public Revenue                                       Assist.Prof.Dr.Duangmanee Laovakul</a:t>
            </a:r>
            <a:endParaRPr lang="en-US" dirty="0"/>
          </a:p>
        </p:txBody>
      </p:sp>
    </p:spTree>
    <p:extLst>
      <p:ext uri="{BB962C8B-B14F-4D97-AF65-F5344CB8AC3E}">
        <p14:creationId xmlns:p14="http://schemas.microsoft.com/office/powerpoint/2010/main" val="3648790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18154"/>
                                        </p:tgtEl>
                                        <p:attrNameLst>
                                          <p:attrName>style.visibility</p:attrName>
                                        </p:attrNameLst>
                                      </p:cBhvr>
                                      <p:to>
                                        <p:strVal val="visible"/>
                                      </p:to>
                                    </p:set>
                                    <p:anim calcmode="lin" valueType="num">
                                      <p:cBhvr additive="base">
                                        <p:cTn id="7" dur="500" fill="hold"/>
                                        <p:tgtEl>
                                          <p:spTgt spid="218154"/>
                                        </p:tgtEl>
                                        <p:attrNameLst>
                                          <p:attrName>ppt_x</p:attrName>
                                        </p:attrNameLst>
                                      </p:cBhvr>
                                      <p:tavLst>
                                        <p:tav tm="0">
                                          <p:val>
                                            <p:strVal val="1+#ppt_w/2"/>
                                          </p:val>
                                        </p:tav>
                                        <p:tav tm="100000">
                                          <p:val>
                                            <p:strVal val="#ppt_x"/>
                                          </p:val>
                                        </p:tav>
                                      </p:tavLst>
                                    </p:anim>
                                    <p:anim calcmode="lin" valueType="num">
                                      <p:cBhvr additive="base">
                                        <p:cTn id="8" dur="500" fill="hold"/>
                                        <p:tgtEl>
                                          <p:spTgt spid="21815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218147"/>
                                        </p:tgtEl>
                                        <p:attrNameLst>
                                          <p:attrName>style.visibility</p:attrName>
                                        </p:attrNameLst>
                                      </p:cBhvr>
                                      <p:to>
                                        <p:strVal val="visible"/>
                                      </p:to>
                                    </p:set>
                                    <p:animEffect transition="in" filter="dissolve">
                                      <p:cBhvr>
                                        <p:cTn id="13" dur="500"/>
                                        <p:tgtEl>
                                          <p:spTgt spid="218147"/>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218148"/>
                                        </p:tgtEl>
                                        <p:attrNameLst>
                                          <p:attrName>style.visibility</p:attrName>
                                        </p:attrNameLst>
                                      </p:cBhvr>
                                      <p:to>
                                        <p:strVal val="visible"/>
                                      </p:to>
                                    </p:set>
                                    <p:animEffect transition="in" filter="dissolve">
                                      <p:cBhvr>
                                        <p:cTn id="16" dur="500"/>
                                        <p:tgtEl>
                                          <p:spTgt spid="218148"/>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218128"/>
                                        </p:tgtEl>
                                        <p:attrNameLst>
                                          <p:attrName>style.visibility</p:attrName>
                                        </p:attrNameLst>
                                      </p:cBhvr>
                                      <p:to>
                                        <p:strVal val="visible"/>
                                      </p:to>
                                    </p:set>
                                    <p:animEffect transition="in" filter="dissolve">
                                      <p:cBhvr>
                                        <p:cTn id="21" dur="500"/>
                                        <p:tgtEl>
                                          <p:spTgt spid="218128"/>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218129"/>
                                        </p:tgtEl>
                                        <p:attrNameLst>
                                          <p:attrName>style.visibility</p:attrName>
                                        </p:attrNameLst>
                                      </p:cBhvr>
                                      <p:to>
                                        <p:strVal val="visible"/>
                                      </p:to>
                                    </p:set>
                                    <p:animEffect transition="in" filter="dissolve">
                                      <p:cBhvr>
                                        <p:cTn id="24" dur="500"/>
                                        <p:tgtEl>
                                          <p:spTgt spid="218129"/>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218130"/>
                                        </p:tgtEl>
                                        <p:attrNameLst>
                                          <p:attrName>style.visibility</p:attrName>
                                        </p:attrNameLst>
                                      </p:cBhvr>
                                      <p:to>
                                        <p:strVal val="visible"/>
                                      </p:to>
                                    </p:set>
                                    <p:animEffect transition="in" filter="dissolve">
                                      <p:cBhvr>
                                        <p:cTn id="29" dur="500"/>
                                        <p:tgtEl>
                                          <p:spTgt spid="218130"/>
                                        </p:tgtEl>
                                      </p:cBhvr>
                                    </p:animEffect>
                                  </p:childTnLst>
                                </p:cTn>
                              </p:par>
                              <p:par>
                                <p:cTn id="30" presetID="9" presetClass="entr" presetSubtype="0" fill="hold" grpId="0" nodeType="withEffect">
                                  <p:stCondLst>
                                    <p:cond delay="0"/>
                                  </p:stCondLst>
                                  <p:childTnLst>
                                    <p:set>
                                      <p:cBhvr>
                                        <p:cTn id="31" dur="1" fill="hold">
                                          <p:stCondLst>
                                            <p:cond delay="0"/>
                                          </p:stCondLst>
                                        </p:cTn>
                                        <p:tgtEl>
                                          <p:spTgt spid="218131"/>
                                        </p:tgtEl>
                                        <p:attrNameLst>
                                          <p:attrName>style.visibility</p:attrName>
                                        </p:attrNameLst>
                                      </p:cBhvr>
                                      <p:to>
                                        <p:strVal val="visible"/>
                                      </p:to>
                                    </p:set>
                                    <p:animEffect transition="in" filter="dissolve">
                                      <p:cBhvr>
                                        <p:cTn id="32" dur="500"/>
                                        <p:tgtEl>
                                          <p:spTgt spid="218131"/>
                                        </p:tgtEl>
                                      </p:cBhvr>
                                    </p:animEffect>
                                  </p:childTnLst>
                                </p:cTn>
                              </p:par>
                              <p:par>
                                <p:cTn id="33" presetID="9" presetClass="entr" presetSubtype="0" fill="hold" grpId="0" nodeType="withEffect">
                                  <p:stCondLst>
                                    <p:cond delay="0"/>
                                  </p:stCondLst>
                                  <p:childTnLst>
                                    <p:set>
                                      <p:cBhvr>
                                        <p:cTn id="34" dur="1" fill="hold">
                                          <p:stCondLst>
                                            <p:cond delay="0"/>
                                          </p:stCondLst>
                                        </p:cTn>
                                        <p:tgtEl>
                                          <p:spTgt spid="218144"/>
                                        </p:tgtEl>
                                        <p:attrNameLst>
                                          <p:attrName>style.visibility</p:attrName>
                                        </p:attrNameLst>
                                      </p:cBhvr>
                                      <p:to>
                                        <p:strVal val="visible"/>
                                      </p:to>
                                    </p:set>
                                    <p:animEffect transition="in" filter="dissolve">
                                      <p:cBhvr>
                                        <p:cTn id="35" dur="500"/>
                                        <p:tgtEl>
                                          <p:spTgt spid="218144"/>
                                        </p:tgtEl>
                                      </p:cBhvr>
                                    </p:animEffect>
                                  </p:childTnLst>
                                </p:cTn>
                              </p:par>
                              <p:par>
                                <p:cTn id="36" presetID="9" presetClass="entr" presetSubtype="0" fill="hold" grpId="0" nodeType="withEffect">
                                  <p:stCondLst>
                                    <p:cond delay="0"/>
                                  </p:stCondLst>
                                  <p:childTnLst>
                                    <p:set>
                                      <p:cBhvr>
                                        <p:cTn id="37" dur="1" fill="hold">
                                          <p:stCondLst>
                                            <p:cond delay="0"/>
                                          </p:stCondLst>
                                        </p:cTn>
                                        <p:tgtEl>
                                          <p:spTgt spid="218136"/>
                                        </p:tgtEl>
                                        <p:attrNameLst>
                                          <p:attrName>style.visibility</p:attrName>
                                        </p:attrNameLst>
                                      </p:cBhvr>
                                      <p:to>
                                        <p:strVal val="visible"/>
                                      </p:to>
                                    </p:set>
                                    <p:animEffect transition="in" filter="dissolve">
                                      <p:cBhvr>
                                        <p:cTn id="38" dur="500"/>
                                        <p:tgtEl>
                                          <p:spTgt spid="218136"/>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218137"/>
                                        </p:tgtEl>
                                        <p:attrNameLst>
                                          <p:attrName>style.visibility</p:attrName>
                                        </p:attrNameLst>
                                      </p:cBhvr>
                                      <p:to>
                                        <p:strVal val="visible"/>
                                      </p:to>
                                    </p:set>
                                    <p:animEffect transition="in" filter="dissolve">
                                      <p:cBhvr>
                                        <p:cTn id="41" dur="500"/>
                                        <p:tgtEl>
                                          <p:spTgt spid="218137"/>
                                        </p:tgtEl>
                                      </p:cBhvr>
                                    </p:animEffect>
                                  </p:childTnLst>
                                </p:cTn>
                              </p:par>
                              <p:par>
                                <p:cTn id="42" presetID="9" presetClass="entr" presetSubtype="0" fill="hold" grpId="0" nodeType="withEffect">
                                  <p:stCondLst>
                                    <p:cond delay="0"/>
                                  </p:stCondLst>
                                  <p:childTnLst>
                                    <p:set>
                                      <p:cBhvr>
                                        <p:cTn id="43" dur="1" fill="hold">
                                          <p:stCondLst>
                                            <p:cond delay="0"/>
                                          </p:stCondLst>
                                        </p:cTn>
                                        <p:tgtEl>
                                          <p:spTgt spid="218142"/>
                                        </p:tgtEl>
                                        <p:attrNameLst>
                                          <p:attrName>style.visibility</p:attrName>
                                        </p:attrNameLst>
                                      </p:cBhvr>
                                      <p:to>
                                        <p:strVal val="visible"/>
                                      </p:to>
                                    </p:set>
                                    <p:animEffect transition="in" filter="dissolve">
                                      <p:cBhvr>
                                        <p:cTn id="44" dur="500"/>
                                        <p:tgtEl>
                                          <p:spTgt spid="218142"/>
                                        </p:tgtEl>
                                      </p:cBhvr>
                                    </p:animEffect>
                                  </p:childTnLst>
                                </p:cTn>
                              </p:par>
                              <p:par>
                                <p:cTn id="45" presetID="9" presetClass="entr" presetSubtype="0" fill="hold" grpId="0" nodeType="withEffect">
                                  <p:stCondLst>
                                    <p:cond delay="0"/>
                                  </p:stCondLst>
                                  <p:childTnLst>
                                    <p:set>
                                      <p:cBhvr>
                                        <p:cTn id="46" dur="1" fill="hold">
                                          <p:stCondLst>
                                            <p:cond delay="0"/>
                                          </p:stCondLst>
                                        </p:cTn>
                                        <p:tgtEl>
                                          <p:spTgt spid="218143"/>
                                        </p:tgtEl>
                                        <p:attrNameLst>
                                          <p:attrName>style.visibility</p:attrName>
                                        </p:attrNameLst>
                                      </p:cBhvr>
                                      <p:to>
                                        <p:strVal val="visible"/>
                                      </p:to>
                                    </p:set>
                                    <p:animEffect transition="in" filter="dissolve">
                                      <p:cBhvr>
                                        <p:cTn id="47" dur="500"/>
                                        <p:tgtEl>
                                          <p:spTgt spid="218143"/>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218125"/>
                                        </p:tgtEl>
                                        <p:attrNameLst>
                                          <p:attrName>style.visibility</p:attrName>
                                        </p:attrNameLst>
                                      </p:cBhvr>
                                      <p:to>
                                        <p:strVal val="visible"/>
                                      </p:to>
                                    </p:set>
                                    <p:animEffect transition="in" filter="dissolve">
                                      <p:cBhvr>
                                        <p:cTn id="52" dur="500"/>
                                        <p:tgtEl>
                                          <p:spTgt spid="218125"/>
                                        </p:tgtEl>
                                      </p:cBhvr>
                                    </p:animEffect>
                                  </p:childTnLst>
                                </p:cTn>
                              </p:par>
                              <p:par>
                                <p:cTn id="53" presetID="9" presetClass="entr" presetSubtype="0" fill="hold" grpId="0" nodeType="withEffect">
                                  <p:stCondLst>
                                    <p:cond delay="0"/>
                                  </p:stCondLst>
                                  <p:childTnLst>
                                    <p:set>
                                      <p:cBhvr>
                                        <p:cTn id="54" dur="1" fill="hold">
                                          <p:stCondLst>
                                            <p:cond delay="0"/>
                                          </p:stCondLst>
                                        </p:cTn>
                                        <p:tgtEl>
                                          <p:spTgt spid="218127"/>
                                        </p:tgtEl>
                                        <p:attrNameLst>
                                          <p:attrName>style.visibility</p:attrName>
                                        </p:attrNameLst>
                                      </p:cBhvr>
                                      <p:to>
                                        <p:strVal val="visible"/>
                                      </p:to>
                                    </p:set>
                                    <p:animEffect transition="in" filter="dissolve">
                                      <p:cBhvr>
                                        <p:cTn id="55" dur="500"/>
                                        <p:tgtEl>
                                          <p:spTgt spid="218127"/>
                                        </p:tgtEl>
                                      </p:cBhvr>
                                    </p:animEffect>
                                  </p:childTnLst>
                                </p:cTn>
                              </p:par>
                              <p:par>
                                <p:cTn id="56" presetID="9" presetClass="entr" presetSubtype="0" fill="hold" grpId="0" nodeType="withEffect">
                                  <p:stCondLst>
                                    <p:cond delay="0"/>
                                  </p:stCondLst>
                                  <p:childTnLst>
                                    <p:set>
                                      <p:cBhvr>
                                        <p:cTn id="57" dur="1" fill="hold">
                                          <p:stCondLst>
                                            <p:cond delay="0"/>
                                          </p:stCondLst>
                                        </p:cTn>
                                        <p:tgtEl>
                                          <p:spTgt spid="218132"/>
                                        </p:tgtEl>
                                        <p:attrNameLst>
                                          <p:attrName>style.visibility</p:attrName>
                                        </p:attrNameLst>
                                      </p:cBhvr>
                                      <p:to>
                                        <p:strVal val="visible"/>
                                      </p:to>
                                    </p:set>
                                    <p:animEffect transition="in" filter="dissolve">
                                      <p:cBhvr>
                                        <p:cTn id="58" dur="500"/>
                                        <p:tgtEl>
                                          <p:spTgt spid="218132"/>
                                        </p:tgtEl>
                                      </p:cBhvr>
                                    </p:animEffect>
                                  </p:childTnLst>
                                </p:cTn>
                              </p:par>
                              <p:par>
                                <p:cTn id="59" presetID="9" presetClass="entr" presetSubtype="0" fill="hold" grpId="0" nodeType="withEffect">
                                  <p:stCondLst>
                                    <p:cond delay="0"/>
                                  </p:stCondLst>
                                  <p:childTnLst>
                                    <p:set>
                                      <p:cBhvr>
                                        <p:cTn id="60" dur="1" fill="hold">
                                          <p:stCondLst>
                                            <p:cond delay="0"/>
                                          </p:stCondLst>
                                        </p:cTn>
                                        <p:tgtEl>
                                          <p:spTgt spid="218133"/>
                                        </p:tgtEl>
                                        <p:attrNameLst>
                                          <p:attrName>style.visibility</p:attrName>
                                        </p:attrNameLst>
                                      </p:cBhvr>
                                      <p:to>
                                        <p:strVal val="visible"/>
                                      </p:to>
                                    </p:set>
                                    <p:animEffect transition="in" filter="dissolve">
                                      <p:cBhvr>
                                        <p:cTn id="61" dur="500"/>
                                        <p:tgtEl>
                                          <p:spTgt spid="218133"/>
                                        </p:tgtEl>
                                      </p:cBhvr>
                                    </p:animEffect>
                                  </p:childTnLst>
                                </p:cTn>
                              </p:par>
                              <p:par>
                                <p:cTn id="62" presetID="9" presetClass="entr" presetSubtype="0" fill="hold" grpId="0" nodeType="withEffect">
                                  <p:stCondLst>
                                    <p:cond delay="0"/>
                                  </p:stCondLst>
                                  <p:childTnLst>
                                    <p:set>
                                      <p:cBhvr>
                                        <p:cTn id="63" dur="1" fill="hold">
                                          <p:stCondLst>
                                            <p:cond delay="0"/>
                                          </p:stCondLst>
                                        </p:cTn>
                                        <p:tgtEl>
                                          <p:spTgt spid="218134"/>
                                        </p:tgtEl>
                                        <p:attrNameLst>
                                          <p:attrName>style.visibility</p:attrName>
                                        </p:attrNameLst>
                                      </p:cBhvr>
                                      <p:to>
                                        <p:strVal val="visible"/>
                                      </p:to>
                                    </p:set>
                                    <p:animEffect transition="in" filter="dissolve">
                                      <p:cBhvr>
                                        <p:cTn id="64" dur="500"/>
                                        <p:tgtEl>
                                          <p:spTgt spid="218134"/>
                                        </p:tgtEl>
                                      </p:cBhvr>
                                    </p:animEffect>
                                  </p:childTnLst>
                                </p:cTn>
                              </p:par>
                              <p:par>
                                <p:cTn id="65" presetID="9" presetClass="entr" presetSubtype="0" fill="hold" grpId="0" nodeType="withEffect">
                                  <p:stCondLst>
                                    <p:cond delay="0"/>
                                  </p:stCondLst>
                                  <p:childTnLst>
                                    <p:set>
                                      <p:cBhvr>
                                        <p:cTn id="66" dur="1" fill="hold">
                                          <p:stCondLst>
                                            <p:cond delay="0"/>
                                          </p:stCondLst>
                                        </p:cTn>
                                        <p:tgtEl>
                                          <p:spTgt spid="218135"/>
                                        </p:tgtEl>
                                        <p:attrNameLst>
                                          <p:attrName>style.visibility</p:attrName>
                                        </p:attrNameLst>
                                      </p:cBhvr>
                                      <p:to>
                                        <p:strVal val="visible"/>
                                      </p:to>
                                    </p:set>
                                    <p:animEffect transition="in" filter="dissolve">
                                      <p:cBhvr>
                                        <p:cTn id="67" dur="500"/>
                                        <p:tgtEl>
                                          <p:spTgt spid="218135"/>
                                        </p:tgtEl>
                                      </p:cBhvr>
                                    </p:animEffect>
                                  </p:childTnLst>
                                </p:cTn>
                              </p:par>
                              <p:par>
                                <p:cTn id="68" presetID="9" presetClass="entr" presetSubtype="0" fill="hold" grpId="0" nodeType="withEffect">
                                  <p:stCondLst>
                                    <p:cond delay="0"/>
                                  </p:stCondLst>
                                  <p:childTnLst>
                                    <p:set>
                                      <p:cBhvr>
                                        <p:cTn id="69" dur="1" fill="hold">
                                          <p:stCondLst>
                                            <p:cond delay="0"/>
                                          </p:stCondLst>
                                        </p:cTn>
                                        <p:tgtEl>
                                          <p:spTgt spid="218138"/>
                                        </p:tgtEl>
                                        <p:attrNameLst>
                                          <p:attrName>style.visibility</p:attrName>
                                        </p:attrNameLst>
                                      </p:cBhvr>
                                      <p:to>
                                        <p:strVal val="visible"/>
                                      </p:to>
                                    </p:set>
                                    <p:animEffect transition="in" filter="dissolve">
                                      <p:cBhvr>
                                        <p:cTn id="70" dur="500"/>
                                        <p:tgtEl>
                                          <p:spTgt spid="218138"/>
                                        </p:tgtEl>
                                      </p:cBhvr>
                                    </p:animEffect>
                                  </p:childTnLst>
                                </p:cTn>
                              </p:par>
                              <p:par>
                                <p:cTn id="71" presetID="9" presetClass="entr" presetSubtype="0" fill="hold" grpId="0" nodeType="withEffect">
                                  <p:stCondLst>
                                    <p:cond delay="0"/>
                                  </p:stCondLst>
                                  <p:childTnLst>
                                    <p:set>
                                      <p:cBhvr>
                                        <p:cTn id="72" dur="1" fill="hold">
                                          <p:stCondLst>
                                            <p:cond delay="0"/>
                                          </p:stCondLst>
                                        </p:cTn>
                                        <p:tgtEl>
                                          <p:spTgt spid="218139"/>
                                        </p:tgtEl>
                                        <p:attrNameLst>
                                          <p:attrName>style.visibility</p:attrName>
                                        </p:attrNameLst>
                                      </p:cBhvr>
                                      <p:to>
                                        <p:strVal val="visible"/>
                                      </p:to>
                                    </p:set>
                                    <p:animEffect transition="in" filter="dissolve">
                                      <p:cBhvr>
                                        <p:cTn id="73" dur="500"/>
                                        <p:tgtEl>
                                          <p:spTgt spid="218139"/>
                                        </p:tgtEl>
                                      </p:cBhvr>
                                    </p:animEffect>
                                  </p:childTnLst>
                                </p:cTn>
                              </p:par>
                              <p:par>
                                <p:cTn id="74" presetID="9" presetClass="entr" presetSubtype="0" fill="hold" grpId="0" nodeType="withEffect">
                                  <p:stCondLst>
                                    <p:cond delay="0"/>
                                  </p:stCondLst>
                                  <p:childTnLst>
                                    <p:set>
                                      <p:cBhvr>
                                        <p:cTn id="75" dur="1" fill="hold">
                                          <p:stCondLst>
                                            <p:cond delay="0"/>
                                          </p:stCondLst>
                                        </p:cTn>
                                        <p:tgtEl>
                                          <p:spTgt spid="218140"/>
                                        </p:tgtEl>
                                        <p:attrNameLst>
                                          <p:attrName>style.visibility</p:attrName>
                                        </p:attrNameLst>
                                      </p:cBhvr>
                                      <p:to>
                                        <p:strVal val="visible"/>
                                      </p:to>
                                    </p:set>
                                    <p:animEffect transition="in" filter="dissolve">
                                      <p:cBhvr>
                                        <p:cTn id="76" dur="500"/>
                                        <p:tgtEl>
                                          <p:spTgt spid="218140"/>
                                        </p:tgtEl>
                                      </p:cBhvr>
                                    </p:animEffect>
                                  </p:childTnLst>
                                </p:cTn>
                              </p:par>
                              <p:par>
                                <p:cTn id="77" presetID="9" presetClass="entr" presetSubtype="0" fill="hold" grpId="0" nodeType="withEffect">
                                  <p:stCondLst>
                                    <p:cond delay="0"/>
                                  </p:stCondLst>
                                  <p:childTnLst>
                                    <p:set>
                                      <p:cBhvr>
                                        <p:cTn id="78" dur="1" fill="hold">
                                          <p:stCondLst>
                                            <p:cond delay="0"/>
                                          </p:stCondLst>
                                        </p:cTn>
                                        <p:tgtEl>
                                          <p:spTgt spid="218141"/>
                                        </p:tgtEl>
                                        <p:attrNameLst>
                                          <p:attrName>style.visibility</p:attrName>
                                        </p:attrNameLst>
                                      </p:cBhvr>
                                      <p:to>
                                        <p:strVal val="visible"/>
                                      </p:to>
                                    </p:set>
                                    <p:animEffect transition="in" filter="dissolve">
                                      <p:cBhvr>
                                        <p:cTn id="79" dur="500"/>
                                        <p:tgtEl>
                                          <p:spTgt spid="218141"/>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4" fill="hold" grpId="1" nodeType="clickEffect">
                                  <p:stCondLst>
                                    <p:cond delay="0"/>
                                  </p:stCondLst>
                                  <p:childTnLst>
                                    <p:anim calcmode="lin" valueType="num">
                                      <p:cBhvr additive="base">
                                        <p:cTn id="83" dur="500"/>
                                        <p:tgtEl>
                                          <p:spTgt spid="218154"/>
                                        </p:tgtEl>
                                        <p:attrNameLst>
                                          <p:attrName>ppt_x</p:attrName>
                                        </p:attrNameLst>
                                      </p:cBhvr>
                                      <p:tavLst>
                                        <p:tav tm="0">
                                          <p:val>
                                            <p:strVal val="ppt_x"/>
                                          </p:val>
                                        </p:tav>
                                        <p:tav tm="100000">
                                          <p:val>
                                            <p:strVal val="ppt_x"/>
                                          </p:val>
                                        </p:tav>
                                      </p:tavLst>
                                    </p:anim>
                                    <p:anim calcmode="lin" valueType="num">
                                      <p:cBhvr additive="base">
                                        <p:cTn id="84" dur="500"/>
                                        <p:tgtEl>
                                          <p:spTgt spid="218154"/>
                                        </p:tgtEl>
                                        <p:attrNameLst>
                                          <p:attrName>ppt_y</p:attrName>
                                        </p:attrNameLst>
                                      </p:cBhvr>
                                      <p:tavLst>
                                        <p:tav tm="0">
                                          <p:val>
                                            <p:strVal val="ppt_y"/>
                                          </p:val>
                                        </p:tav>
                                        <p:tav tm="100000">
                                          <p:val>
                                            <p:strVal val="1+ppt_h/2"/>
                                          </p:val>
                                        </p:tav>
                                      </p:tavLst>
                                    </p:anim>
                                    <p:set>
                                      <p:cBhvr>
                                        <p:cTn id="85" dur="1" fill="hold">
                                          <p:stCondLst>
                                            <p:cond delay="499"/>
                                          </p:stCondLst>
                                        </p:cTn>
                                        <p:tgtEl>
                                          <p:spTgt spid="21815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8125" grpId="0" animBg="1"/>
      <p:bldP spid="218127" grpId="0"/>
      <p:bldP spid="218128" grpId="0" animBg="1"/>
      <p:bldP spid="218129" grpId="0"/>
      <p:bldP spid="218130" grpId="0" animBg="1"/>
      <p:bldP spid="218131" grpId="0"/>
      <p:bldP spid="218132" grpId="0" animBg="1"/>
      <p:bldP spid="218133" grpId="0"/>
      <p:bldP spid="218134" grpId="0" animBg="1"/>
      <p:bldP spid="218135" grpId="0"/>
      <p:bldP spid="218136" grpId="0" animBg="1"/>
      <p:bldP spid="218137" grpId="0"/>
      <p:bldP spid="218138" grpId="0" animBg="1"/>
      <p:bldP spid="218139" grpId="0" animBg="1"/>
      <p:bldP spid="218140" grpId="0"/>
      <p:bldP spid="218141" grpId="0"/>
      <p:bldP spid="218142" grpId="0" animBg="1"/>
      <p:bldP spid="218143" grpId="0"/>
      <p:bldP spid="218144" grpId="0" animBg="1"/>
      <p:bldP spid="218147" grpId="0" animBg="1"/>
      <p:bldP spid="218148" grpId="0"/>
      <p:bldP spid="218154" grpId="0" animBg="1"/>
      <p:bldP spid="218154"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635" name="Rectangle 3"/>
          <p:cNvSpPr>
            <a:spLocks noGrp="1" noChangeArrowheads="1"/>
          </p:cNvSpPr>
          <p:nvPr>
            <p:ph idx="1"/>
          </p:nvPr>
        </p:nvSpPr>
        <p:spPr/>
        <p:txBody>
          <a:bodyPr/>
          <a:lstStyle/>
          <a:p>
            <a:r>
              <a:rPr lang="en-US" dirty="0">
                <a:latin typeface="Cordia New" pitchFamily="34" charset="-34"/>
                <a:cs typeface="Cordia New" pitchFamily="34" charset="-34"/>
              </a:rPr>
              <a:t>Impose a 100 baht per work hour tax → returns on work ↓ in every level</a:t>
            </a:r>
          </a:p>
          <a:p>
            <a:r>
              <a:rPr lang="en-US" dirty="0" err="1">
                <a:latin typeface="Cordia New" pitchFamily="34" charset="-34"/>
                <a:cs typeface="Cordia New" pitchFamily="34" charset="-34"/>
              </a:rPr>
              <a:t>Labour</a:t>
            </a:r>
            <a:r>
              <a:rPr lang="en-US" dirty="0">
                <a:latin typeface="Cordia New" pitchFamily="34" charset="-34"/>
                <a:cs typeface="Cordia New" pitchFamily="34" charset="-34"/>
              </a:rPr>
              <a:t> asks for higher wages at the same amount of hours of work → supply curve shifts up </a:t>
            </a:r>
            <a:r>
              <a:rPr lang="th-TH" dirty="0">
                <a:latin typeface="Cordia New" pitchFamily="34" charset="-34"/>
                <a:cs typeface="Cordia New" pitchFamily="34" charset="-34"/>
              </a:rPr>
              <a:t>(</a:t>
            </a:r>
            <a:r>
              <a:rPr lang="en-US" dirty="0">
                <a:latin typeface="Cordia New" pitchFamily="34" charset="-34"/>
                <a:cs typeface="Cordia New" pitchFamily="34" charset="-34"/>
              </a:rPr>
              <a:t>the amount of supply is reduced)</a:t>
            </a:r>
          </a:p>
          <a:p>
            <a:r>
              <a:rPr lang="en-US" dirty="0">
                <a:latin typeface="Cordia New" pitchFamily="34" charset="-34"/>
                <a:cs typeface="Cordia New" pitchFamily="34" charset="-34"/>
              </a:rPr>
              <a:t>Labor demand is constant.</a:t>
            </a:r>
            <a:endParaRPr lang="th-TH" dirty="0">
              <a:latin typeface="Cordia New" pitchFamily="34" charset="-34"/>
              <a:cs typeface="Cordia New" pitchFamily="34" charset="-34"/>
            </a:endParaRPr>
          </a:p>
          <a:p>
            <a:r>
              <a:rPr lang="en-US" dirty="0">
                <a:latin typeface="Cordia New" pitchFamily="34" charset="-34"/>
                <a:cs typeface="Cordia New" pitchFamily="34" charset="-34"/>
              </a:rPr>
              <a:t>The new equilibrium wage is at 300 baht.  </a:t>
            </a:r>
          </a:p>
          <a:p>
            <a:r>
              <a:rPr lang="en-US" dirty="0">
                <a:latin typeface="Cordia New" pitchFamily="34" charset="-34"/>
                <a:cs typeface="Cordia New" pitchFamily="34" charset="-34"/>
              </a:rPr>
              <a:t>In this case, both employers and workers bear the same amount of tax burden.</a:t>
            </a:r>
          </a:p>
        </p:txBody>
      </p:sp>
      <p:sp>
        <p:nvSpPr>
          <p:cNvPr id="4" name="Slide Number Placeholder 3"/>
          <p:cNvSpPr>
            <a:spLocks noGrp="1"/>
          </p:cNvSpPr>
          <p:nvPr>
            <p:ph type="sldNum" sz="quarter" idx="12"/>
          </p:nvPr>
        </p:nvSpPr>
        <p:spPr/>
        <p:txBody>
          <a:bodyPr/>
          <a:lstStyle/>
          <a:p>
            <a:pPr>
              <a:defRPr/>
            </a:pPr>
            <a:r>
              <a:rPr lang="en-US" dirty="0"/>
              <a:t>41</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6" name="Title 5"/>
          <p:cNvSpPr>
            <a:spLocks noGrp="1"/>
          </p:cNvSpPr>
          <p:nvPr>
            <p:ph type="title"/>
          </p:nvPr>
        </p:nvSpPr>
        <p:spPr>
          <a:xfrm>
            <a:off x="1187624" y="260648"/>
            <a:ext cx="7498080" cy="1143000"/>
          </a:xfrm>
        </p:spPr>
        <p:txBody>
          <a:bodyPr>
            <a:normAutofit/>
          </a:bodyPr>
          <a:lstStyle/>
          <a:p>
            <a:r>
              <a:rPr lang="en-US" sz="4000" dirty="0">
                <a:latin typeface="Cordia New" pitchFamily="34" charset="-34"/>
                <a:cs typeface="Cordia New" pitchFamily="34" charset="-34"/>
              </a:rPr>
              <a:t>Tax burden: taxes on factor market</a:t>
            </a:r>
            <a:endParaRPr lang="th-TH" sz="4000" dirty="0">
              <a:latin typeface="Cordia New" pitchFamily="34" charset="-34"/>
              <a:cs typeface="Cordia New" pitchFamily="34" charset="-34"/>
            </a:endParaRPr>
          </a:p>
        </p:txBody>
      </p:sp>
    </p:spTree>
    <p:extLst>
      <p:ext uri="{BB962C8B-B14F-4D97-AF65-F5344CB8AC3E}">
        <p14:creationId xmlns:p14="http://schemas.microsoft.com/office/powerpoint/2010/main" val="1878566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25635">
                                            <p:txEl>
                                              <p:pRg st="0" end="0"/>
                                            </p:txEl>
                                          </p:spTgt>
                                        </p:tgtEl>
                                        <p:attrNameLst>
                                          <p:attrName>style.visibility</p:attrName>
                                        </p:attrNameLst>
                                      </p:cBhvr>
                                      <p:to>
                                        <p:strVal val="visible"/>
                                      </p:to>
                                    </p:set>
                                    <p:anim calcmode="lin" valueType="num">
                                      <p:cBhvr additive="base">
                                        <p:cTn id="7" dur="500" fill="hold"/>
                                        <p:tgtEl>
                                          <p:spTgt spid="32563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2563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25635">
                                            <p:txEl>
                                              <p:pRg st="1" end="1"/>
                                            </p:txEl>
                                          </p:spTgt>
                                        </p:tgtEl>
                                        <p:attrNameLst>
                                          <p:attrName>style.visibility</p:attrName>
                                        </p:attrNameLst>
                                      </p:cBhvr>
                                      <p:to>
                                        <p:strVal val="visible"/>
                                      </p:to>
                                    </p:set>
                                    <p:anim calcmode="lin" valueType="num">
                                      <p:cBhvr additive="base">
                                        <p:cTn id="13" dur="500" fill="hold"/>
                                        <p:tgtEl>
                                          <p:spTgt spid="325635">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2563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25635">
                                            <p:txEl>
                                              <p:pRg st="2" end="2"/>
                                            </p:txEl>
                                          </p:spTgt>
                                        </p:tgtEl>
                                        <p:attrNameLst>
                                          <p:attrName>style.visibility</p:attrName>
                                        </p:attrNameLst>
                                      </p:cBhvr>
                                      <p:to>
                                        <p:strVal val="visible"/>
                                      </p:to>
                                    </p:set>
                                    <p:anim calcmode="lin" valueType="num">
                                      <p:cBhvr additive="base">
                                        <p:cTn id="19" dur="500" fill="hold"/>
                                        <p:tgtEl>
                                          <p:spTgt spid="325635">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2563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325635">
                                            <p:txEl>
                                              <p:pRg st="3" end="3"/>
                                            </p:txEl>
                                          </p:spTgt>
                                        </p:tgtEl>
                                        <p:attrNameLst>
                                          <p:attrName>style.visibility</p:attrName>
                                        </p:attrNameLst>
                                      </p:cBhvr>
                                      <p:to>
                                        <p:strVal val="visible"/>
                                      </p:to>
                                    </p:set>
                                    <p:anim calcmode="lin" valueType="num">
                                      <p:cBhvr additive="base">
                                        <p:cTn id="25" dur="500" fill="hold"/>
                                        <p:tgtEl>
                                          <p:spTgt spid="325635">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2563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325635">
                                            <p:txEl>
                                              <p:pRg st="4" end="4"/>
                                            </p:txEl>
                                          </p:spTgt>
                                        </p:tgtEl>
                                        <p:attrNameLst>
                                          <p:attrName>style.visibility</p:attrName>
                                        </p:attrNameLst>
                                      </p:cBhvr>
                                      <p:to>
                                        <p:strVal val="visible"/>
                                      </p:to>
                                    </p:set>
                                    <p:anim calcmode="lin" valueType="num">
                                      <p:cBhvr additive="base">
                                        <p:cTn id="31" dur="500" fill="hold"/>
                                        <p:tgtEl>
                                          <p:spTgt spid="325635">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25635">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5635"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403648" y="0"/>
            <a:ext cx="7498080" cy="1143000"/>
          </a:xfrm>
        </p:spPr>
        <p:txBody>
          <a:bodyPr>
            <a:normAutofit fontScale="90000"/>
          </a:bodyPr>
          <a:lstStyle/>
          <a:p>
            <a:pPr fontAlgn="auto">
              <a:spcAft>
                <a:spcPts val="0"/>
              </a:spcAft>
              <a:defRPr/>
            </a:pPr>
            <a:r>
              <a:rPr lang="en-US" sz="3600" dirty="0">
                <a:latin typeface="Cordia New" pitchFamily="34" charset="-34"/>
                <a:cs typeface="Cordia New" pitchFamily="34" charset="-34"/>
              </a:rPr>
              <a:t>Partial Equilibrium Models: Taxes on Factors of Production </a:t>
            </a:r>
            <a:endParaRPr lang="en-US" sz="3800" dirty="0">
              <a:solidFill>
                <a:schemeClr val="tx2">
                  <a:satMod val="130000"/>
                </a:schemeClr>
              </a:solidFill>
              <a:latin typeface="Garamond" pitchFamily="18" charset="0"/>
            </a:endParaRPr>
          </a:p>
        </p:txBody>
      </p:sp>
      <p:sp>
        <p:nvSpPr>
          <p:cNvPr id="326659" name="Rectangle 3"/>
          <p:cNvSpPr>
            <a:spLocks noGrp="1" noChangeArrowheads="1"/>
          </p:cNvSpPr>
          <p:nvPr>
            <p:ph idx="1"/>
          </p:nvPr>
        </p:nvSpPr>
        <p:spPr/>
        <p:txBody>
          <a:bodyPr>
            <a:normAutofit/>
          </a:bodyPr>
          <a:lstStyle/>
          <a:p>
            <a:pPr marL="365760" indent="-283464" fontAlgn="auto">
              <a:spcAft>
                <a:spcPts val="0"/>
              </a:spcAft>
              <a:buFont typeface="Wingdings 2"/>
              <a:buChar char=""/>
              <a:defRPr/>
            </a:pPr>
            <a:r>
              <a:rPr lang="en-US" dirty="0">
                <a:latin typeface="Cordia New" pitchFamily="34" charset="-34"/>
                <a:cs typeface="Cordia New" pitchFamily="34" charset="-34"/>
              </a:rPr>
              <a:t>Impose taxes on firms (or collect taxes from demand for workers)</a:t>
            </a:r>
          </a:p>
          <a:p>
            <a:pPr marL="365760" indent="-283464" fontAlgn="auto">
              <a:spcAft>
                <a:spcPts val="0"/>
              </a:spcAft>
              <a:buFont typeface="Wingdings 2"/>
              <a:buChar char=""/>
              <a:defRPr/>
            </a:pPr>
            <a:endParaRPr lang="en-US" dirty="0">
              <a:latin typeface="Cordia New" pitchFamily="34" charset="-34"/>
              <a:cs typeface="Cordia New" pitchFamily="34" charset="-34"/>
            </a:endParaRPr>
          </a:p>
        </p:txBody>
      </p:sp>
      <p:sp>
        <p:nvSpPr>
          <p:cNvPr id="4" name="Slide Number Placeholder 3"/>
          <p:cNvSpPr>
            <a:spLocks noGrp="1"/>
          </p:cNvSpPr>
          <p:nvPr>
            <p:ph type="sldNum" sz="quarter" idx="12"/>
          </p:nvPr>
        </p:nvSpPr>
        <p:spPr/>
        <p:txBody>
          <a:bodyPr/>
          <a:lstStyle/>
          <a:p>
            <a:pPr>
              <a:defRPr/>
            </a:pPr>
            <a:r>
              <a:rPr lang="en-US" dirty="0"/>
              <a:t>42</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endParaRPr lang="en-US" dirty="0"/>
          </a:p>
        </p:txBody>
      </p:sp>
    </p:spTree>
    <p:extLst>
      <p:ext uri="{BB962C8B-B14F-4D97-AF65-F5344CB8AC3E}">
        <p14:creationId xmlns:p14="http://schemas.microsoft.com/office/powerpoint/2010/main" val="3831192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26659">
                                            <p:txEl>
                                              <p:pRg st="0" end="0"/>
                                            </p:txEl>
                                          </p:spTgt>
                                        </p:tgtEl>
                                        <p:attrNameLst>
                                          <p:attrName>style.visibility</p:attrName>
                                        </p:attrNameLst>
                                      </p:cBhvr>
                                      <p:to>
                                        <p:strVal val="visible"/>
                                      </p:to>
                                    </p:set>
                                    <p:anim calcmode="lin" valueType="num">
                                      <p:cBhvr additive="base">
                                        <p:cTn id="7" dur="500" fill="hold"/>
                                        <p:tgtEl>
                                          <p:spTgt spid="32665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26659">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6659"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67" name="Line 35"/>
          <p:cNvSpPr>
            <a:spLocks noChangeShapeType="1"/>
          </p:cNvSpPr>
          <p:nvPr/>
        </p:nvSpPr>
        <p:spPr bwMode="auto">
          <a:xfrm>
            <a:off x="5486400" y="3733800"/>
            <a:ext cx="2133600" cy="1905000"/>
          </a:xfrm>
          <a:prstGeom prst="line">
            <a:avLst/>
          </a:prstGeom>
          <a:noFill/>
          <a:ln w="38100">
            <a:solidFill>
              <a:srgbClr val="FF0000"/>
            </a:solidFill>
            <a:round/>
            <a:headEnd/>
            <a:tailEnd/>
          </a:ln>
        </p:spPr>
        <p:txBody>
          <a:bodyPr/>
          <a:lstStyle/>
          <a:p>
            <a:endParaRPr lang="en-US"/>
          </a:p>
        </p:txBody>
      </p:sp>
      <p:sp>
        <p:nvSpPr>
          <p:cNvPr id="45059" name="Line 2"/>
          <p:cNvSpPr>
            <a:spLocks noChangeShapeType="1"/>
          </p:cNvSpPr>
          <p:nvPr/>
        </p:nvSpPr>
        <p:spPr bwMode="auto">
          <a:xfrm>
            <a:off x="5318125" y="2138363"/>
            <a:ext cx="0" cy="3657600"/>
          </a:xfrm>
          <a:prstGeom prst="line">
            <a:avLst/>
          </a:prstGeom>
          <a:noFill/>
          <a:ln w="28575">
            <a:solidFill>
              <a:schemeClr val="tx1"/>
            </a:solidFill>
            <a:round/>
            <a:headEnd/>
            <a:tailEnd/>
          </a:ln>
        </p:spPr>
        <p:txBody>
          <a:bodyPr/>
          <a:lstStyle/>
          <a:p>
            <a:endParaRPr lang="en-US"/>
          </a:p>
        </p:txBody>
      </p:sp>
      <p:sp>
        <p:nvSpPr>
          <p:cNvPr id="45060" name="Line 3"/>
          <p:cNvSpPr>
            <a:spLocks noChangeShapeType="1"/>
          </p:cNvSpPr>
          <p:nvPr/>
        </p:nvSpPr>
        <p:spPr bwMode="auto">
          <a:xfrm>
            <a:off x="5318125" y="5795963"/>
            <a:ext cx="3352800" cy="0"/>
          </a:xfrm>
          <a:prstGeom prst="line">
            <a:avLst/>
          </a:prstGeom>
          <a:noFill/>
          <a:ln w="28575">
            <a:solidFill>
              <a:schemeClr val="tx1"/>
            </a:solidFill>
            <a:round/>
            <a:headEnd/>
            <a:tailEnd/>
          </a:ln>
        </p:spPr>
        <p:txBody>
          <a:bodyPr/>
          <a:lstStyle/>
          <a:p>
            <a:endParaRPr lang="en-US"/>
          </a:p>
        </p:txBody>
      </p:sp>
      <p:sp>
        <p:nvSpPr>
          <p:cNvPr id="45061" name="Text Box 4"/>
          <p:cNvSpPr txBox="1">
            <a:spLocks noChangeArrowheads="1"/>
          </p:cNvSpPr>
          <p:nvPr/>
        </p:nvSpPr>
        <p:spPr bwMode="auto">
          <a:xfrm>
            <a:off x="7402363" y="5883657"/>
            <a:ext cx="1781257" cy="338554"/>
          </a:xfrm>
          <a:prstGeom prst="rect">
            <a:avLst/>
          </a:prstGeom>
          <a:noFill/>
          <a:ln w="9525">
            <a:noFill/>
            <a:miter lim="800000"/>
            <a:headEnd/>
            <a:tailEnd/>
          </a:ln>
        </p:spPr>
        <p:txBody>
          <a:bodyPr wrap="none">
            <a:spAutoFit/>
          </a:bodyPr>
          <a:lstStyle/>
          <a:p>
            <a:r>
              <a:rPr lang="en-US" sz="1600" dirty="0">
                <a:latin typeface="Cordia New" panose="020B0304020202020204" pitchFamily="34" charset="-34"/>
                <a:cs typeface="Cordia New" panose="020B0304020202020204" pitchFamily="34" charset="-34"/>
              </a:rPr>
              <a:t>Workers’ hours of work (</a:t>
            </a:r>
            <a:r>
              <a:rPr lang="en-US" sz="1600" i="1" dirty="0">
                <a:latin typeface="Cordia New" panose="020B0304020202020204" pitchFamily="34" charset="-34"/>
                <a:cs typeface="Cordia New" panose="020B0304020202020204" pitchFamily="34" charset="-34"/>
              </a:rPr>
              <a:t>H</a:t>
            </a:r>
            <a:r>
              <a:rPr lang="en-US" sz="1600" dirty="0">
                <a:latin typeface="Cordia New" panose="020B0304020202020204" pitchFamily="34" charset="-34"/>
                <a:cs typeface="Cordia New" panose="020B0304020202020204" pitchFamily="34" charset="-34"/>
              </a:rPr>
              <a:t>)</a:t>
            </a:r>
          </a:p>
        </p:txBody>
      </p:sp>
      <p:sp>
        <p:nvSpPr>
          <p:cNvPr id="45062" name="Text Box 5"/>
          <p:cNvSpPr txBox="1">
            <a:spLocks noChangeArrowheads="1"/>
          </p:cNvSpPr>
          <p:nvPr/>
        </p:nvSpPr>
        <p:spPr bwMode="auto">
          <a:xfrm>
            <a:off x="4944633" y="1888725"/>
            <a:ext cx="354584" cy="307777"/>
          </a:xfrm>
          <a:prstGeom prst="rect">
            <a:avLst/>
          </a:prstGeom>
          <a:noFill/>
          <a:ln w="9525">
            <a:noFill/>
            <a:miter lim="800000"/>
            <a:headEnd/>
            <a:tailEnd/>
          </a:ln>
        </p:spPr>
        <p:txBody>
          <a:bodyPr wrap="none">
            <a:spAutoFit/>
          </a:bodyPr>
          <a:lstStyle/>
          <a:p>
            <a:r>
              <a:rPr lang="en-US" sz="1400" i="1" dirty="0">
                <a:latin typeface="Arial" charset="0"/>
              </a:rPr>
              <a:t>W</a:t>
            </a:r>
            <a:endParaRPr lang="en-US" sz="1400" dirty="0">
              <a:latin typeface="Arial" charset="0"/>
            </a:endParaRPr>
          </a:p>
        </p:txBody>
      </p:sp>
      <p:sp>
        <p:nvSpPr>
          <p:cNvPr id="45063" name="Line 6"/>
          <p:cNvSpPr>
            <a:spLocks noChangeShapeType="1"/>
          </p:cNvSpPr>
          <p:nvPr/>
        </p:nvSpPr>
        <p:spPr bwMode="auto">
          <a:xfrm flipV="1">
            <a:off x="5470525" y="2747963"/>
            <a:ext cx="2895600" cy="2895600"/>
          </a:xfrm>
          <a:prstGeom prst="line">
            <a:avLst/>
          </a:prstGeom>
          <a:noFill/>
          <a:ln w="38100">
            <a:solidFill>
              <a:srgbClr val="0000FF"/>
            </a:solidFill>
            <a:round/>
            <a:headEnd/>
            <a:tailEnd/>
          </a:ln>
        </p:spPr>
        <p:txBody>
          <a:bodyPr/>
          <a:lstStyle/>
          <a:p>
            <a:endParaRPr lang="en-US"/>
          </a:p>
        </p:txBody>
      </p:sp>
      <p:sp>
        <p:nvSpPr>
          <p:cNvPr id="45064" name="Line 7"/>
          <p:cNvSpPr>
            <a:spLocks noChangeShapeType="1"/>
          </p:cNvSpPr>
          <p:nvPr/>
        </p:nvSpPr>
        <p:spPr bwMode="auto">
          <a:xfrm>
            <a:off x="5470525" y="2747963"/>
            <a:ext cx="2971800" cy="2667000"/>
          </a:xfrm>
          <a:prstGeom prst="line">
            <a:avLst/>
          </a:prstGeom>
          <a:noFill/>
          <a:ln w="38100">
            <a:solidFill>
              <a:srgbClr val="0000FF"/>
            </a:solidFill>
            <a:round/>
            <a:headEnd/>
            <a:tailEnd/>
          </a:ln>
        </p:spPr>
        <p:txBody>
          <a:bodyPr/>
          <a:lstStyle/>
          <a:p>
            <a:endParaRPr lang="en-US"/>
          </a:p>
        </p:txBody>
      </p:sp>
      <p:sp>
        <p:nvSpPr>
          <p:cNvPr id="45065" name="Text Box 8"/>
          <p:cNvSpPr txBox="1">
            <a:spLocks noChangeArrowheads="1"/>
          </p:cNvSpPr>
          <p:nvPr/>
        </p:nvSpPr>
        <p:spPr bwMode="auto">
          <a:xfrm>
            <a:off x="8304213" y="2519363"/>
            <a:ext cx="366712" cy="304800"/>
          </a:xfrm>
          <a:prstGeom prst="rect">
            <a:avLst/>
          </a:prstGeom>
          <a:noFill/>
          <a:ln w="9525">
            <a:noFill/>
            <a:miter lim="800000"/>
            <a:headEnd/>
            <a:tailEnd/>
          </a:ln>
        </p:spPr>
        <p:txBody>
          <a:bodyPr wrap="none">
            <a:spAutoFit/>
          </a:bodyPr>
          <a:lstStyle/>
          <a:p>
            <a:r>
              <a:rPr lang="en-US" sz="1400" i="1">
                <a:latin typeface="Arial" charset="0"/>
              </a:rPr>
              <a:t>S</a:t>
            </a:r>
            <a:r>
              <a:rPr lang="en-US" sz="1400" baseline="-25000">
                <a:latin typeface="Arial" charset="0"/>
              </a:rPr>
              <a:t>1</a:t>
            </a:r>
          </a:p>
        </p:txBody>
      </p:sp>
      <p:sp>
        <p:nvSpPr>
          <p:cNvPr id="45066" name="Text Box 9"/>
          <p:cNvSpPr txBox="1">
            <a:spLocks noChangeArrowheads="1"/>
          </p:cNvSpPr>
          <p:nvPr/>
        </p:nvSpPr>
        <p:spPr bwMode="auto">
          <a:xfrm>
            <a:off x="8366125" y="5262563"/>
            <a:ext cx="376238" cy="304800"/>
          </a:xfrm>
          <a:prstGeom prst="rect">
            <a:avLst/>
          </a:prstGeom>
          <a:noFill/>
          <a:ln w="9525">
            <a:noFill/>
            <a:miter lim="800000"/>
            <a:headEnd/>
            <a:tailEnd/>
          </a:ln>
        </p:spPr>
        <p:txBody>
          <a:bodyPr wrap="none">
            <a:spAutoFit/>
          </a:bodyPr>
          <a:lstStyle/>
          <a:p>
            <a:r>
              <a:rPr lang="en-US" sz="1400" i="1">
                <a:latin typeface="Arial" charset="0"/>
              </a:rPr>
              <a:t>D</a:t>
            </a:r>
            <a:r>
              <a:rPr lang="en-US" sz="1400" baseline="-25000">
                <a:latin typeface="Arial" charset="0"/>
              </a:rPr>
              <a:t>1</a:t>
            </a:r>
          </a:p>
        </p:txBody>
      </p:sp>
      <p:sp>
        <p:nvSpPr>
          <p:cNvPr id="45067" name="Oval 10"/>
          <p:cNvSpPr>
            <a:spLocks noChangeArrowheads="1"/>
          </p:cNvSpPr>
          <p:nvPr/>
        </p:nvSpPr>
        <p:spPr bwMode="auto">
          <a:xfrm>
            <a:off x="6956425" y="4090988"/>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45068" name="Text Box 11"/>
          <p:cNvSpPr txBox="1">
            <a:spLocks noChangeArrowheads="1"/>
          </p:cNvSpPr>
          <p:nvPr/>
        </p:nvSpPr>
        <p:spPr bwMode="auto">
          <a:xfrm>
            <a:off x="6845300" y="3787775"/>
            <a:ext cx="303213" cy="304800"/>
          </a:xfrm>
          <a:prstGeom prst="rect">
            <a:avLst/>
          </a:prstGeom>
          <a:noFill/>
          <a:ln w="9525">
            <a:noFill/>
            <a:miter lim="800000"/>
            <a:headEnd/>
            <a:tailEnd/>
          </a:ln>
        </p:spPr>
        <p:txBody>
          <a:bodyPr wrap="none">
            <a:spAutoFit/>
          </a:bodyPr>
          <a:lstStyle/>
          <a:p>
            <a:pPr algn="l"/>
            <a:r>
              <a:rPr lang="en-US" sz="1400" i="1">
                <a:latin typeface="Arial" charset="0"/>
              </a:rPr>
              <a:t>A</a:t>
            </a:r>
          </a:p>
        </p:txBody>
      </p:sp>
      <p:sp>
        <p:nvSpPr>
          <p:cNvPr id="45069" name="Line 12"/>
          <p:cNvSpPr>
            <a:spLocks noChangeShapeType="1"/>
          </p:cNvSpPr>
          <p:nvPr/>
        </p:nvSpPr>
        <p:spPr bwMode="auto">
          <a:xfrm>
            <a:off x="6994525" y="5795963"/>
            <a:ext cx="0" cy="152400"/>
          </a:xfrm>
          <a:prstGeom prst="line">
            <a:avLst/>
          </a:prstGeom>
          <a:noFill/>
          <a:ln w="19050">
            <a:solidFill>
              <a:schemeClr val="tx1"/>
            </a:solidFill>
            <a:round/>
            <a:headEnd/>
            <a:tailEnd/>
          </a:ln>
        </p:spPr>
        <p:txBody>
          <a:bodyPr/>
          <a:lstStyle/>
          <a:p>
            <a:endParaRPr lang="en-US"/>
          </a:p>
        </p:txBody>
      </p:sp>
      <p:sp>
        <p:nvSpPr>
          <p:cNvPr id="223245" name="Line 13"/>
          <p:cNvSpPr>
            <a:spLocks noChangeShapeType="1"/>
          </p:cNvSpPr>
          <p:nvPr/>
        </p:nvSpPr>
        <p:spPr bwMode="auto">
          <a:xfrm flipH="1">
            <a:off x="5165725" y="4168775"/>
            <a:ext cx="152400" cy="0"/>
          </a:xfrm>
          <a:prstGeom prst="line">
            <a:avLst/>
          </a:prstGeom>
          <a:noFill/>
          <a:ln w="19050">
            <a:solidFill>
              <a:schemeClr val="tx1"/>
            </a:solidFill>
            <a:round/>
            <a:headEnd/>
            <a:tailEnd/>
          </a:ln>
        </p:spPr>
        <p:txBody>
          <a:bodyPr/>
          <a:lstStyle/>
          <a:p>
            <a:endParaRPr lang="en-US"/>
          </a:p>
        </p:txBody>
      </p:sp>
      <p:sp>
        <p:nvSpPr>
          <p:cNvPr id="45071" name="Text Box 14"/>
          <p:cNvSpPr txBox="1">
            <a:spLocks noChangeArrowheads="1"/>
          </p:cNvSpPr>
          <p:nvPr/>
        </p:nvSpPr>
        <p:spPr bwMode="auto">
          <a:xfrm>
            <a:off x="6842125" y="5948363"/>
            <a:ext cx="376238" cy="304800"/>
          </a:xfrm>
          <a:prstGeom prst="rect">
            <a:avLst/>
          </a:prstGeom>
          <a:noFill/>
          <a:ln w="9525">
            <a:noFill/>
            <a:miter lim="800000"/>
            <a:headEnd/>
            <a:tailEnd/>
          </a:ln>
        </p:spPr>
        <p:txBody>
          <a:bodyPr wrap="none">
            <a:spAutoFit/>
          </a:bodyPr>
          <a:lstStyle/>
          <a:p>
            <a:pPr algn="l"/>
            <a:r>
              <a:rPr lang="en-US" sz="1400" i="1">
                <a:latin typeface="Arial" charset="0"/>
              </a:rPr>
              <a:t>H</a:t>
            </a:r>
            <a:r>
              <a:rPr lang="en-US" sz="1400" baseline="-25000">
                <a:latin typeface="Arial" charset="0"/>
              </a:rPr>
              <a:t>1</a:t>
            </a:r>
          </a:p>
        </p:txBody>
      </p:sp>
      <p:sp>
        <p:nvSpPr>
          <p:cNvPr id="223247" name="Text Box 15"/>
          <p:cNvSpPr txBox="1">
            <a:spLocks noChangeArrowheads="1"/>
          </p:cNvSpPr>
          <p:nvPr/>
        </p:nvSpPr>
        <p:spPr bwMode="auto">
          <a:xfrm>
            <a:off x="4343400" y="4038600"/>
            <a:ext cx="732893" cy="276999"/>
          </a:xfrm>
          <a:prstGeom prst="rect">
            <a:avLst/>
          </a:prstGeom>
          <a:noFill/>
          <a:ln w="9525">
            <a:noFill/>
            <a:miter lim="800000"/>
            <a:headEnd/>
            <a:tailEnd/>
          </a:ln>
        </p:spPr>
        <p:txBody>
          <a:bodyPr wrap="none">
            <a:spAutoFit/>
          </a:bodyPr>
          <a:lstStyle/>
          <a:p>
            <a:pPr algn="l"/>
            <a:r>
              <a:rPr lang="en-US" sz="1200" i="1" dirty="0">
                <a:latin typeface="Arial" charset="0"/>
              </a:rPr>
              <a:t>W</a:t>
            </a:r>
            <a:r>
              <a:rPr lang="en-US" sz="1200" baseline="-25000" dirty="0">
                <a:latin typeface="Arial" charset="0"/>
              </a:rPr>
              <a:t>1</a:t>
            </a:r>
            <a:r>
              <a:rPr lang="en-US" sz="1200" dirty="0">
                <a:latin typeface="Arial" charset="0"/>
              </a:rPr>
              <a:t>=250</a:t>
            </a:r>
            <a:endParaRPr lang="en-US" sz="1200" baseline="-25000" dirty="0">
              <a:latin typeface="Arial" charset="0"/>
            </a:endParaRPr>
          </a:p>
        </p:txBody>
      </p:sp>
      <p:sp>
        <p:nvSpPr>
          <p:cNvPr id="223248" name="Oval 16"/>
          <p:cNvSpPr>
            <a:spLocks noChangeArrowheads="1"/>
          </p:cNvSpPr>
          <p:nvPr/>
        </p:nvSpPr>
        <p:spPr bwMode="auto">
          <a:xfrm>
            <a:off x="6435725" y="3619500"/>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223249" name="Text Box 17"/>
          <p:cNvSpPr txBox="1">
            <a:spLocks noChangeArrowheads="1"/>
          </p:cNvSpPr>
          <p:nvPr/>
        </p:nvSpPr>
        <p:spPr bwMode="auto">
          <a:xfrm>
            <a:off x="6324600" y="3316288"/>
            <a:ext cx="303213" cy="304800"/>
          </a:xfrm>
          <a:prstGeom prst="rect">
            <a:avLst/>
          </a:prstGeom>
          <a:noFill/>
          <a:ln w="9525">
            <a:noFill/>
            <a:miter lim="800000"/>
            <a:headEnd/>
            <a:tailEnd/>
          </a:ln>
        </p:spPr>
        <p:txBody>
          <a:bodyPr wrap="none">
            <a:spAutoFit/>
          </a:bodyPr>
          <a:lstStyle/>
          <a:p>
            <a:pPr algn="l"/>
            <a:r>
              <a:rPr lang="en-US" sz="1400" i="1">
                <a:latin typeface="Arial" charset="0"/>
              </a:rPr>
              <a:t>B</a:t>
            </a:r>
          </a:p>
        </p:txBody>
      </p:sp>
      <p:sp>
        <p:nvSpPr>
          <p:cNvPr id="223250" name="Line 18"/>
          <p:cNvSpPr>
            <a:spLocks noChangeShapeType="1"/>
          </p:cNvSpPr>
          <p:nvPr/>
        </p:nvSpPr>
        <p:spPr bwMode="auto">
          <a:xfrm flipH="1">
            <a:off x="5165725" y="3662363"/>
            <a:ext cx="152400" cy="0"/>
          </a:xfrm>
          <a:prstGeom prst="line">
            <a:avLst/>
          </a:prstGeom>
          <a:noFill/>
          <a:ln w="19050">
            <a:solidFill>
              <a:schemeClr val="tx1"/>
            </a:solidFill>
            <a:round/>
            <a:headEnd/>
            <a:tailEnd/>
          </a:ln>
        </p:spPr>
        <p:txBody>
          <a:bodyPr/>
          <a:lstStyle/>
          <a:p>
            <a:endParaRPr lang="en-US"/>
          </a:p>
        </p:txBody>
      </p:sp>
      <p:sp>
        <p:nvSpPr>
          <p:cNvPr id="223251" name="Text Box 19"/>
          <p:cNvSpPr txBox="1">
            <a:spLocks noChangeArrowheads="1"/>
          </p:cNvSpPr>
          <p:nvPr/>
        </p:nvSpPr>
        <p:spPr bwMode="auto">
          <a:xfrm>
            <a:off x="4343400" y="3532188"/>
            <a:ext cx="732893" cy="276999"/>
          </a:xfrm>
          <a:prstGeom prst="rect">
            <a:avLst/>
          </a:prstGeom>
          <a:noFill/>
          <a:ln w="9525">
            <a:noFill/>
            <a:miter lim="800000"/>
            <a:headEnd/>
            <a:tailEnd/>
          </a:ln>
        </p:spPr>
        <p:txBody>
          <a:bodyPr wrap="none">
            <a:spAutoFit/>
          </a:bodyPr>
          <a:lstStyle/>
          <a:p>
            <a:pPr algn="l"/>
            <a:r>
              <a:rPr lang="en-US" sz="1200" i="1" dirty="0">
                <a:latin typeface="Arial" charset="0"/>
              </a:rPr>
              <a:t>W</a:t>
            </a:r>
            <a:r>
              <a:rPr lang="en-US" sz="1200" baseline="-25000" dirty="0">
                <a:latin typeface="Arial" charset="0"/>
              </a:rPr>
              <a:t>2</a:t>
            </a:r>
            <a:r>
              <a:rPr lang="en-US" sz="1200" dirty="0">
                <a:latin typeface="Arial" charset="0"/>
              </a:rPr>
              <a:t>=300</a:t>
            </a:r>
            <a:endParaRPr lang="en-US" sz="1200" baseline="-25000" dirty="0">
              <a:latin typeface="Arial" charset="0"/>
            </a:endParaRPr>
          </a:p>
        </p:txBody>
      </p:sp>
      <p:sp>
        <p:nvSpPr>
          <p:cNvPr id="223252" name="Line 20"/>
          <p:cNvSpPr>
            <a:spLocks noChangeShapeType="1"/>
          </p:cNvSpPr>
          <p:nvPr/>
        </p:nvSpPr>
        <p:spPr bwMode="auto">
          <a:xfrm flipH="1">
            <a:off x="5165725" y="4625975"/>
            <a:ext cx="152400" cy="0"/>
          </a:xfrm>
          <a:prstGeom prst="line">
            <a:avLst/>
          </a:prstGeom>
          <a:noFill/>
          <a:ln w="19050">
            <a:solidFill>
              <a:schemeClr val="tx1"/>
            </a:solidFill>
            <a:round/>
            <a:headEnd/>
            <a:tailEnd/>
          </a:ln>
        </p:spPr>
        <p:txBody>
          <a:bodyPr/>
          <a:lstStyle/>
          <a:p>
            <a:endParaRPr lang="en-US"/>
          </a:p>
        </p:txBody>
      </p:sp>
      <p:sp>
        <p:nvSpPr>
          <p:cNvPr id="223253" name="Text Box 21"/>
          <p:cNvSpPr txBox="1">
            <a:spLocks noChangeArrowheads="1"/>
          </p:cNvSpPr>
          <p:nvPr/>
        </p:nvSpPr>
        <p:spPr bwMode="auto">
          <a:xfrm>
            <a:off x="4343400" y="4495800"/>
            <a:ext cx="732893" cy="276999"/>
          </a:xfrm>
          <a:prstGeom prst="rect">
            <a:avLst/>
          </a:prstGeom>
          <a:noFill/>
          <a:ln w="9525">
            <a:noFill/>
            <a:miter lim="800000"/>
            <a:headEnd/>
            <a:tailEnd/>
          </a:ln>
        </p:spPr>
        <p:txBody>
          <a:bodyPr wrap="none">
            <a:spAutoFit/>
          </a:bodyPr>
          <a:lstStyle/>
          <a:p>
            <a:pPr algn="l"/>
            <a:r>
              <a:rPr lang="en-US" sz="1200" i="1" dirty="0">
                <a:latin typeface="Arial" charset="0"/>
              </a:rPr>
              <a:t>W</a:t>
            </a:r>
            <a:r>
              <a:rPr lang="en-US" sz="1200" baseline="-25000" dirty="0">
                <a:latin typeface="Arial" charset="0"/>
              </a:rPr>
              <a:t>3</a:t>
            </a:r>
            <a:r>
              <a:rPr lang="en-US" sz="1200" dirty="0">
                <a:latin typeface="Arial" charset="0"/>
              </a:rPr>
              <a:t>=200</a:t>
            </a:r>
            <a:endParaRPr lang="en-US" sz="1200" baseline="-25000" dirty="0">
              <a:latin typeface="Arial" charset="0"/>
            </a:endParaRPr>
          </a:p>
        </p:txBody>
      </p:sp>
      <p:sp>
        <p:nvSpPr>
          <p:cNvPr id="223254" name="Oval 22"/>
          <p:cNvSpPr>
            <a:spLocks noChangeArrowheads="1"/>
          </p:cNvSpPr>
          <p:nvPr/>
        </p:nvSpPr>
        <p:spPr bwMode="auto">
          <a:xfrm>
            <a:off x="6445250" y="4591050"/>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223255" name="Text Box 23"/>
          <p:cNvSpPr txBox="1">
            <a:spLocks noChangeArrowheads="1"/>
          </p:cNvSpPr>
          <p:nvPr/>
        </p:nvSpPr>
        <p:spPr bwMode="auto">
          <a:xfrm>
            <a:off x="6324600" y="4306888"/>
            <a:ext cx="312738" cy="304800"/>
          </a:xfrm>
          <a:prstGeom prst="rect">
            <a:avLst/>
          </a:prstGeom>
          <a:noFill/>
          <a:ln w="9525">
            <a:noFill/>
            <a:miter lim="800000"/>
            <a:headEnd/>
            <a:tailEnd/>
          </a:ln>
        </p:spPr>
        <p:txBody>
          <a:bodyPr wrap="none">
            <a:spAutoFit/>
          </a:bodyPr>
          <a:lstStyle/>
          <a:p>
            <a:pPr algn="l"/>
            <a:r>
              <a:rPr lang="en-US" sz="1400" i="1">
                <a:latin typeface="Arial" charset="0"/>
              </a:rPr>
              <a:t>C</a:t>
            </a:r>
          </a:p>
        </p:txBody>
      </p:sp>
      <p:sp>
        <p:nvSpPr>
          <p:cNvPr id="223256" name="AutoShape 24"/>
          <p:cNvSpPr>
            <a:spLocks/>
          </p:cNvSpPr>
          <p:nvPr/>
        </p:nvSpPr>
        <p:spPr bwMode="auto">
          <a:xfrm>
            <a:off x="4254500" y="3648075"/>
            <a:ext cx="88900" cy="466725"/>
          </a:xfrm>
          <a:prstGeom prst="leftBrace">
            <a:avLst>
              <a:gd name="adj1" fmla="val 43750"/>
              <a:gd name="adj2" fmla="val 50000"/>
            </a:avLst>
          </a:prstGeom>
          <a:noFill/>
          <a:ln w="9525">
            <a:solidFill>
              <a:schemeClr val="tx1"/>
            </a:solidFill>
            <a:round/>
            <a:headEnd/>
            <a:tailEnd/>
          </a:ln>
        </p:spPr>
        <p:txBody>
          <a:bodyPr wrap="none" anchor="ctr"/>
          <a:lstStyle/>
          <a:p>
            <a:endParaRPr lang="en-US"/>
          </a:p>
        </p:txBody>
      </p:sp>
      <p:sp>
        <p:nvSpPr>
          <p:cNvPr id="223257" name="AutoShape 25"/>
          <p:cNvSpPr>
            <a:spLocks/>
          </p:cNvSpPr>
          <p:nvPr/>
        </p:nvSpPr>
        <p:spPr bwMode="auto">
          <a:xfrm>
            <a:off x="4264025" y="4191000"/>
            <a:ext cx="79375" cy="447675"/>
          </a:xfrm>
          <a:prstGeom prst="leftBrace">
            <a:avLst>
              <a:gd name="adj1" fmla="val 47000"/>
              <a:gd name="adj2" fmla="val 50000"/>
            </a:avLst>
          </a:prstGeom>
          <a:noFill/>
          <a:ln w="9525">
            <a:solidFill>
              <a:schemeClr val="tx1"/>
            </a:solidFill>
            <a:round/>
            <a:headEnd/>
            <a:tailEnd/>
          </a:ln>
        </p:spPr>
        <p:txBody>
          <a:bodyPr wrap="none" anchor="ctr"/>
          <a:lstStyle/>
          <a:p>
            <a:endParaRPr lang="en-US"/>
          </a:p>
        </p:txBody>
      </p:sp>
      <p:sp>
        <p:nvSpPr>
          <p:cNvPr id="223258" name="Text Box 26"/>
          <p:cNvSpPr txBox="1">
            <a:spLocks noChangeArrowheads="1"/>
          </p:cNvSpPr>
          <p:nvPr/>
        </p:nvSpPr>
        <p:spPr bwMode="auto">
          <a:xfrm>
            <a:off x="3665538" y="3643313"/>
            <a:ext cx="655637" cy="457200"/>
          </a:xfrm>
          <a:prstGeom prst="rect">
            <a:avLst/>
          </a:prstGeom>
          <a:noFill/>
          <a:ln w="9525">
            <a:noFill/>
            <a:miter lim="800000"/>
            <a:headEnd/>
            <a:tailEnd/>
          </a:ln>
        </p:spPr>
        <p:txBody>
          <a:bodyPr wrap="none">
            <a:spAutoFit/>
          </a:bodyPr>
          <a:lstStyle/>
          <a:p>
            <a:r>
              <a:rPr lang="en-US" sz="1200">
                <a:latin typeface="Arial" charset="0"/>
              </a:rPr>
              <a:t>Firm</a:t>
            </a:r>
          </a:p>
          <a:p>
            <a:r>
              <a:rPr lang="en-US" sz="1200">
                <a:latin typeface="Arial" charset="0"/>
              </a:rPr>
              <a:t>burden</a:t>
            </a:r>
          </a:p>
        </p:txBody>
      </p:sp>
      <p:sp>
        <p:nvSpPr>
          <p:cNvPr id="223259" name="Text Box 27"/>
          <p:cNvSpPr txBox="1">
            <a:spLocks noChangeArrowheads="1"/>
          </p:cNvSpPr>
          <p:nvPr/>
        </p:nvSpPr>
        <p:spPr bwMode="auto">
          <a:xfrm>
            <a:off x="3656013" y="4186238"/>
            <a:ext cx="674687" cy="457200"/>
          </a:xfrm>
          <a:prstGeom prst="rect">
            <a:avLst/>
          </a:prstGeom>
          <a:noFill/>
          <a:ln w="9525">
            <a:noFill/>
            <a:miter lim="800000"/>
            <a:headEnd/>
            <a:tailEnd/>
          </a:ln>
        </p:spPr>
        <p:txBody>
          <a:bodyPr wrap="none">
            <a:spAutoFit/>
          </a:bodyPr>
          <a:lstStyle/>
          <a:p>
            <a:r>
              <a:rPr lang="en-US" sz="1200">
                <a:latin typeface="Arial" charset="0"/>
              </a:rPr>
              <a:t>Worker</a:t>
            </a:r>
          </a:p>
          <a:p>
            <a:r>
              <a:rPr lang="en-US" sz="1200">
                <a:latin typeface="Arial" charset="0"/>
              </a:rPr>
              <a:t>burden</a:t>
            </a:r>
          </a:p>
        </p:txBody>
      </p:sp>
      <p:sp>
        <p:nvSpPr>
          <p:cNvPr id="223260" name="Line 28"/>
          <p:cNvSpPr>
            <a:spLocks noChangeShapeType="1"/>
          </p:cNvSpPr>
          <p:nvPr/>
        </p:nvSpPr>
        <p:spPr bwMode="auto">
          <a:xfrm>
            <a:off x="6489700" y="5795963"/>
            <a:ext cx="0" cy="152400"/>
          </a:xfrm>
          <a:prstGeom prst="line">
            <a:avLst/>
          </a:prstGeom>
          <a:noFill/>
          <a:ln w="19050">
            <a:solidFill>
              <a:schemeClr val="tx1"/>
            </a:solidFill>
            <a:round/>
            <a:headEnd/>
            <a:tailEnd/>
          </a:ln>
        </p:spPr>
        <p:txBody>
          <a:bodyPr/>
          <a:lstStyle/>
          <a:p>
            <a:endParaRPr lang="en-US"/>
          </a:p>
        </p:txBody>
      </p:sp>
      <p:sp>
        <p:nvSpPr>
          <p:cNvPr id="223261" name="Text Box 29"/>
          <p:cNvSpPr txBox="1">
            <a:spLocks noChangeArrowheads="1"/>
          </p:cNvSpPr>
          <p:nvPr/>
        </p:nvSpPr>
        <p:spPr bwMode="auto">
          <a:xfrm>
            <a:off x="6337300" y="5948363"/>
            <a:ext cx="466948" cy="304800"/>
          </a:xfrm>
          <a:prstGeom prst="rect">
            <a:avLst/>
          </a:prstGeom>
          <a:noFill/>
          <a:ln w="9525">
            <a:noFill/>
            <a:miter lim="800000"/>
            <a:headEnd/>
            <a:tailEnd/>
          </a:ln>
        </p:spPr>
        <p:txBody>
          <a:bodyPr wrap="square">
            <a:spAutoFit/>
          </a:bodyPr>
          <a:lstStyle/>
          <a:p>
            <a:pPr algn="l"/>
            <a:r>
              <a:rPr lang="en-US" sz="1400" i="1" dirty="0">
                <a:latin typeface="Arial" charset="0"/>
              </a:rPr>
              <a:t>H</a:t>
            </a:r>
            <a:r>
              <a:rPr lang="en-US" sz="1400" baseline="-25000" dirty="0">
                <a:latin typeface="Arial" charset="0"/>
              </a:rPr>
              <a:t>2</a:t>
            </a:r>
          </a:p>
        </p:txBody>
      </p:sp>
      <p:sp>
        <p:nvSpPr>
          <p:cNvPr id="223262" name="Line 30"/>
          <p:cNvSpPr>
            <a:spLocks noChangeShapeType="1"/>
          </p:cNvSpPr>
          <p:nvPr/>
        </p:nvSpPr>
        <p:spPr bwMode="auto">
          <a:xfrm>
            <a:off x="6477000" y="3657600"/>
            <a:ext cx="0" cy="2133600"/>
          </a:xfrm>
          <a:prstGeom prst="line">
            <a:avLst/>
          </a:prstGeom>
          <a:noFill/>
          <a:ln w="12700">
            <a:solidFill>
              <a:schemeClr val="tx1"/>
            </a:solidFill>
            <a:prstDash val="dash"/>
            <a:round/>
            <a:headEnd/>
            <a:tailEnd/>
          </a:ln>
        </p:spPr>
        <p:txBody>
          <a:bodyPr/>
          <a:lstStyle/>
          <a:p>
            <a:endParaRPr lang="en-US"/>
          </a:p>
        </p:txBody>
      </p:sp>
      <p:sp>
        <p:nvSpPr>
          <p:cNvPr id="45088" name="Line 31"/>
          <p:cNvSpPr>
            <a:spLocks noChangeShapeType="1"/>
          </p:cNvSpPr>
          <p:nvPr/>
        </p:nvSpPr>
        <p:spPr bwMode="auto">
          <a:xfrm>
            <a:off x="6991350" y="4114800"/>
            <a:ext cx="9525" cy="1676400"/>
          </a:xfrm>
          <a:prstGeom prst="line">
            <a:avLst/>
          </a:prstGeom>
          <a:noFill/>
          <a:ln w="12700">
            <a:solidFill>
              <a:schemeClr val="tx1"/>
            </a:solidFill>
            <a:prstDash val="dash"/>
            <a:round/>
            <a:headEnd/>
            <a:tailEnd/>
          </a:ln>
        </p:spPr>
        <p:txBody>
          <a:bodyPr/>
          <a:lstStyle/>
          <a:p>
            <a:endParaRPr lang="en-US"/>
          </a:p>
        </p:txBody>
      </p:sp>
      <p:sp>
        <p:nvSpPr>
          <p:cNvPr id="223265" name="Line 33"/>
          <p:cNvSpPr>
            <a:spLocks noChangeShapeType="1"/>
          </p:cNvSpPr>
          <p:nvPr/>
        </p:nvSpPr>
        <p:spPr bwMode="auto">
          <a:xfrm flipV="1">
            <a:off x="7272338" y="4545013"/>
            <a:ext cx="0" cy="646112"/>
          </a:xfrm>
          <a:prstGeom prst="line">
            <a:avLst/>
          </a:prstGeom>
          <a:noFill/>
          <a:ln w="38100">
            <a:solidFill>
              <a:schemeClr val="tx1"/>
            </a:solidFill>
            <a:round/>
            <a:headEnd type="triangle" w="med" len="med"/>
            <a:tailEnd/>
          </a:ln>
        </p:spPr>
        <p:txBody>
          <a:bodyPr/>
          <a:lstStyle/>
          <a:p>
            <a:endParaRPr lang="en-US"/>
          </a:p>
        </p:txBody>
      </p:sp>
      <p:sp>
        <p:nvSpPr>
          <p:cNvPr id="223266" name="Text Box 34"/>
          <p:cNvSpPr txBox="1">
            <a:spLocks noChangeArrowheads="1"/>
          </p:cNvSpPr>
          <p:nvPr/>
        </p:nvSpPr>
        <p:spPr bwMode="auto">
          <a:xfrm>
            <a:off x="7272338" y="4724400"/>
            <a:ext cx="438150" cy="274638"/>
          </a:xfrm>
          <a:prstGeom prst="rect">
            <a:avLst/>
          </a:prstGeom>
          <a:noFill/>
          <a:ln w="9525">
            <a:noFill/>
            <a:miter lim="800000"/>
            <a:headEnd/>
            <a:tailEnd/>
          </a:ln>
        </p:spPr>
        <p:txBody>
          <a:bodyPr wrap="none">
            <a:spAutoFit/>
          </a:bodyPr>
          <a:lstStyle/>
          <a:p>
            <a:pPr algn="l"/>
            <a:r>
              <a:rPr lang="en-US" sz="1200">
                <a:latin typeface="Arial" charset="0"/>
              </a:rPr>
              <a:t>Tax</a:t>
            </a:r>
          </a:p>
        </p:txBody>
      </p:sp>
      <p:sp>
        <p:nvSpPr>
          <p:cNvPr id="223268" name="Text Box 36"/>
          <p:cNvSpPr txBox="1">
            <a:spLocks noChangeArrowheads="1"/>
          </p:cNvSpPr>
          <p:nvPr/>
        </p:nvSpPr>
        <p:spPr bwMode="auto">
          <a:xfrm>
            <a:off x="7543800" y="5486400"/>
            <a:ext cx="376238" cy="304800"/>
          </a:xfrm>
          <a:prstGeom prst="rect">
            <a:avLst/>
          </a:prstGeom>
          <a:noFill/>
          <a:ln w="9525">
            <a:noFill/>
            <a:miter lim="800000"/>
            <a:headEnd/>
            <a:tailEnd/>
          </a:ln>
        </p:spPr>
        <p:txBody>
          <a:bodyPr wrap="none">
            <a:spAutoFit/>
          </a:bodyPr>
          <a:lstStyle/>
          <a:p>
            <a:r>
              <a:rPr lang="en-US" sz="1400" i="1">
                <a:latin typeface="Arial" charset="0"/>
              </a:rPr>
              <a:t>D</a:t>
            </a:r>
            <a:r>
              <a:rPr lang="en-US" sz="1400" baseline="-25000">
                <a:latin typeface="Arial" charset="0"/>
              </a:rPr>
              <a:t>2</a:t>
            </a:r>
          </a:p>
        </p:txBody>
      </p:sp>
      <p:grpSp>
        <p:nvGrpSpPr>
          <p:cNvPr id="2" name="Group 38"/>
          <p:cNvGrpSpPr>
            <a:grpSpLocks/>
          </p:cNvGrpSpPr>
          <p:nvPr/>
        </p:nvGrpSpPr>
        <p:grpSpPr bwMode="auto">
          <a:xfrm>
            <a:off x="533400" y="333377"/>
            <a:ext cx="8077200" cy="544514"/>
            <a:chOff x="336" y="336"/>
            <a:chExt cx="5088" cy="343"/>
          </a:xfrm>
        </p:grpSpPr>
        <p:sp>
          <p:nvSpPr>
            <p:cNvPr id="45094" name="Text Box 39"/>
            <p:cNvSpPr txBox="1">
              <a:spLocks noChangeArrowheads="1"/>
            </p:cNvSpPr>
            <p:nvPr/>
          </p:nvSpPr>
          <p:spPr bwMode="blackWhite">
            <a:xfrm>
              <a:off x="336" y="388"/>
              <a:ext cx="864" cy="291"/>
            </a:xfrm>
            <a:prstGeom prst="rect">
              <a:avLst/>
            </a:prstGeom>
            <a:solidFill>
              <a:srgbClr val="A50021"/>
            </a:solidFill>
            <a:ln w="9525">
              <a:solidFill>
                <a:srgbClr val="A50021"/>
              </a:solidFill>
              <a:miter lim="800000"/>
              <a:headEnd/>
              <a:tailEnd/>
            </a:ln>
          </p:spPr>
          <p:txBody>
            <a:bodyPr lIns="0" rIns="0" anchor="ctr">
              <a:spAutoFit/>
            </a:bodyPr>
            <a:lstStyle/>
            <a:p>
              <a:pPr>
                <a:spcBef>
                  <a:spcPct val="50000"/>
                </a:spcBef>
              </a:pPr>
              <a:r>
                <a:rPr lang="en-US" sz="2400" b="1" dirty="0">
                  <a:solidFill>
                    <a:srgbClr val="FFFFFF"/>
                  </a:solidFill>
                  <a:latin typeface="Cordia New" panose="020B0304020202020204" pitchFamily="34" charset="-34"/>
                  <a:cs typeface="Cordia New" panose="020B0304020202020204" pitchFamily="34" charset="-34"/>
                </a:rPr>
                <a:t> Example</a:t>
              </a:r>
            </a:p>
          </p:txBody>
        </p:sp>
        <p:sp>
          <p:nvSpPr>
            <p:cNvPr id="45095" name="Line 40"/>
            <p:cNvSpPr>
              <a:spLocks noChangeShapeType="1"/>
            </p:cNvSpPr>
            <p:nvPr/>
          </p:nvSpPr>
          <p:spPr bwMode="blackWhite">
            <a:xfrm>
              <a:off x="336" y="643"/>
              <a:ext cx="5088" cy="0"/>
            </a:xfrm>
            <a:prstGeom prst="line">
              <a:avLst/>
            </a:prstGeom>
            <a:noFill/>
            <a:ln w="57150">
              <a:solidFill>
                <a:srgbClr val="A50021"/>
              </a:solidFill>
              <a:round/>
              <a:headEnd/>
              <a:tailEnd/>
            </a:ln>
          </p:spPr>
          <p:txBody>
            <a:bodyPr wrap="none"/>
            <a:lstStyle/>
            <a:p>
              <a:endParaRPr lang="en-US"/>
            </a:p>
          </p:txBody>
        </p:sp>
        <p:sp>
          <p:nvSpPr>
            <p:cNvPr id="45096" name="Text Box 41"/>
            <p:cNvSpPr txBox="1">
              <a:spLocks noChangeArrowheads="1"/>
            </p:cNvSpPr>
            <p:nvPr/>
          </p:nvSpPr>
          <p:spPr bwMode="blackWhite">
            <a:xfrm>
              <a:off x="1200" y="336"/>
              <a:ext cx="4176" cy="291"/>
            </a:xfrm>
            <a:prstGeom prst="rect">
              <a:avLst/>
            </a:prstGeom>
            <a:noFill/>
            <a:ln w="9525">
              <a:noFill/>
              <a:miter lim="800000"/>
              <a:headEnd/>
              <a:tailEnd/>
            </a:ln>
          </p:spPr>
          <p:txBody>
            <a:bodyPr anchor="b">
              <a:spAutoFit/>
            </a:bodyPr>
            <a:lstStyle/>
            <a:p>
              <a:pPr algn="l">
                <a:spcBef>
                  <a:spcPct val="50000"/>
                </a:spcBef>
              </a:pPr>
              <a:r>
                <a:rPr lang="en-US" sz="2400" b="1" dirty="0">
                  <a:solidFill>
                    <a:srgbClr val="A50021"/>
                  </a:solidFill>
                  <a:latin typeface="Cordia New" panose="020B0304020202020204" pitchFamily="34" charset="-34"/>
                  <a:cs typeface="Cordia New" panose="020B0304020202020204" pitchFamily="34" charset="-34"/>
                </a:rPr>
                <a:t>Impose tax on firms (demand for </a:t>
              </a:r>
              <a:r>
                <a:rPr lang="en-US" sz="2400" b="1" dirty="0" err="1">
                  <a:solidFill>
                    <a:srgbClr val="A50021"/>
                  </a:solidFill>
                  <a:latin typeface="Cordia New" panose="020B0304020202020204" pitchFamily="34" charset="-34"/>
                  <a:cs typeface="Cordia New" panose="020B0304020202020204" pitchFamily="34" charset="-34"/>
                </a:rPr>
                <a:t>labour</a:t>
              </a:r>
              <a:r>
                <a:rPr lang="en-US" sz="2400" b="1" dirty="0">
                  <a:solidFill>
                    <a:srgbClr val="A50021"/>
                  </a:solidFill>
                  <a:latin typeface="Cordia New" panose="020B0304020202020204" pitchFamily="34" charset="-34"/>
                  <a:cs typeface="Cordia New" panose="020B0304020202020204" pitchFamily="34" charset="-34"/>
                </a:rPr>
                <a:t>)</a:t>
              </a:r>
            </a:p>
          </p:txBody>
        </p:sp>
      </p:grpSp>
      <p:sp>
        <p:nvSpPr>
          <p:cNvPr id="223274" name="AutoShape 42"/>
          <p:cNvSpPr>
            <a:spLocks noChangeArrowheads="1"/>
          </p:cNvSpPr>
          <p:nvPr/>
        </p:nvSpPr>
        <p:spPr bwMode="auto">
          <a:xfrm>
            <a:off x="990600" y="1439851"/>
            <a:ext cx="3581400" cy="409600"/>
          </a:xfrm>
          <a:prstGeom prst="wedgeRectCallout">
            <a:avLst>
              <a:gd name="adj1" fmla="val 58907"/>
              <a:gd name="adj2" fmla="val 43056"/>
            </a:avLst>
          </a:prstGeom>
          <a:solidFill>
            <a:srgbClr val="FFFF99"/>
          </a:solidFill>
          <a:ln w="9525">
            <a:solidFill>
              <a:schemeClr val="tx1"/>
            </a:solidFill>
            <a:miter lim="800000"/>
            <a:headEnd/>
            <a:tailEnd/>
          </a:ln>
        </p:spPr>
        <p:txBody>
          <a:bodyPr/>
          <a:lstStyle/>
          <a:p>
            <a:pPr eaLnBrk="0" hangingPunct="0"/>
            <a:r>
              <a:rPr lang="en-US" sz="2000" dirty="0">
                <a:latin typeface="Cordia New" panose="020B0304020202020204" pitchFamily="34" charset="-34"/>
                <a:cs typeface="Cordia New" panose="020B0304020202020204" pitchFamily="34" charset="-34"/>
              </a:rPr>
              <a:t>Impose tax on demand for </a:t>
            </a:r>
            <a:r>
              <a:rPr lang="en-US" sz="2000" dirty="0" err="1">
                <a:latin typeface="Cordia New" panose="020B0304020202020204" pitchFamily="34" charset="-34"/>
                <a:cs typeface="Cordia New" panose="020B0304020202020204" pitchFamily="34" charset="-34"/>
              </a:rPr>
              <a:t>labour</a:t>
            </a:r>
            <a:r>
              <a:rPr lang="en-US" sz="2000" dirty="0">
                <a:latin typeface="Cordia New" panose="020B0304020202020204" pitchFamily="34" charset="-34"/>
                <a:cs typeface="Cordia New" panose="020B0304020202020204" pitchFamily="34" charset="-34"/>
              </a:rPr>
              <a:t> → wage ↓</a:t>
            </a:r>
          </a:p>
        </p:txBody>
      </p:sp>
      <p:sp>
        <p:nvSpPr>
          <p:cNvPr id="41" name="Slide Number Placeholder 40"/>
          <p:cNvSpPr>
            <a:spLocks noGrp="1"/>
          </p:cNvSpPr>
          <p:nvPr>
            <p:ph type="sldNum" sz="quarter" idx="12"/>
          </p:nvPr>
        </p:nvSpPr>
        <p:spPr/>
        <p:txBody>
          <a:bodyPr/>
          <a:lstStyle/>
          <a:p>
            <a:pPr>
              <a:defRPr/>
            </a:pPr>
            <a:r>
              <a:rPr lang="en-US" dirty="0"/>
              <a:t>43</a:t>
            </a:r>
          </a:p>
        </p:txBody>
      </p:sp>
      <p:sp>
        <p:nvSpPr>
          <p:cNvPr id="42" name="Footer Placeholder 41"/>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4270387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23274"/>
                                        </p:tgtEl>
                                        <p:attrNameLst>
                                          <p:attrName>style.visibility</p:attrName>
                                        </p:attrNameLst>
                                      </p:cBhvr>
                                      <p:to>
                                        <p:strVal val="visible"/>
                                      </p:to>
                                    </p:set>
                                    <p:anim calcmode="lin" valueType="num">
                                      <p:cBhvr additive="base">
                                        <p:cTn id="7" dur="500" fill="hold"/>
                                        <p:tgtEl>
                                          <p:spTgt spid="223274"/>
                                        </p:tgtEl>
                                        <p:attrNameLst>
                                          <p:attrName>ppt_x</p:attrName>
                                        </p:attrNameLst>
                                      </p:cBhvr>
                                      <p:tavLst>
                                        <p:tav tm="0">
                                          <p:val>
                                            <p:strVal val="1+#ppt_w/2"/>
                                          </p:val>
                                        </p:tav>
                                        <p:tav tm="100000">
                                          <p:val>
                                            <p:strVal val="#ppt_x"/>
                                          </p:val>
                                        </p:tav>
                                      </p:tavLst>
                                    </p:anim>
                                    <p:anim calcmode="lin" valueType="num">
                                      <p:cBhvr additive="base">
                                        <p:cTn id="8" dur="500" fill="hold"/>
                                        <p:tgtEl>
                                          <p:spTgt spid="22327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223265"/>
                                        </p:tgtEl>
                                        <p:attrNameLst>
                                          <p:attrName>style.visibility</p:attrName>
                                        </p:attrNameLst>
                                      </p:cBhvr>
                                      <p:to>
                                        <p:strVal val="visible"/>
                                      </p:to>
                                    </p:set>
                                    <p:animEffect transition="in" filter="dissolve">
                                      <p:cBhvr>
                                        <p:cTn id="13" dur="500"/>
                                        <p:tgtEl>
                                          <p:spTgt spid="22326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223266"/>
                                        </p:tgtEl>
                                        <p:attrNameLst>
                                          <p:attrName>style.visibility</p:attrName>
                                        </p:attrNameLst>
                                      </p:cBhvr>
                                      <p:to>
                                        <p:strVal val="visible"/>
                                      </p:to>
                                    </p:set>
                                    <p:animEffect transition="in" filter="dissolve">
                                      <p:cBhvr>
                                        <p:cTn id="16" dur="500"/>
                                        <p:tgtEl>
                                          <p:spTgt spid="223266"/>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223267"/>
                                        </p:tgtEl>
                                        <p:attrNameLst>
                                          <p:attrName>style.visibility</p:attrName>
                                        </p:attrNameLst>
                                      </p:cBhvr>
                                      <p:to>
                                        <p:strVal val="visible"/>
                                      </p:to>
                                    </p:set>
                                    <p:animEffect transition="in" filter="dissolve">
                                      <p:cBhvr>
                                        <p:cTn id="21" dur="500"/>
                                        <p:tgtEl>
                                          <p:spTgt spid="223267"/>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223268"/>
                                        </p:tgtEl>
                                        <p:attrNameLst>
                                          <p:attrName>style.visibility</p:attrName>
                                        </p:attrNameLst>
                                      </p:cBhvr>
                                      <p:to>
                                        <p:strVal val="visible"/>
                                      </p:to>
                                    </p:set>
                                    <p:animEffect transition="in" filter="dissolve">
                                      <p:cBhvr>
                                        <p:cTn id="24" dur="500"/>
                                        <p:tgtEl>
                                          <p:spTgt spid="223268"/>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223248"/>
                                        </p:tgtEl>
                                        <p:attrNameLst>
                                          <p:attrName>style.visibility</p:attrName>
                                        </p:attrNameLst>
                                      </p:cBhvr>
                                      <p:to>
                                        <p:strVal val="visible"/>
                                      </p:to>
                                    </p:set>
                                    <p:animEffect transition="in" filter="dissolve">
                                      <p:cBhvr>
                                        <p:cTn id="29" dur="500"/>
                                        <p:tgtEl>
                                          <p:spTgt spid="223248"/>
                                        </p:tgtEl>
                                      </p:cBhvr>
                                    </p:animEffect>
                                  </p:childTnLst>
                                </p:cTn>
                              </p:par>
                              <p:par>
                                <p:cTn id="30" presetID="9" presetClass="entr" presetSubtype="0" fill="hold" grpId="0" nodeType="withEffect">
                                  <p:stCondLst>
                                    <p:cond delay="0"/>
                                  </p:stCondLst>
                                  <p:childTnLst>
                                    <p:set>
                                      <p:cBhvr>
                                        <p:cTn id="31" dur="1" fill="hold">
                                          <p:stCondLst>
                                            <p:cond delay="0"/>
                                          </p:stCondLst>
                                        </p:cTn>
                                        <p:tgtEl>
                                          <p:spTgt spid="223249"/>
                                        </p:tgtEl>
                                        <p:attrNameLst>
                                          <p:attrName>style.visibility</p:attrName>
                                        </p:attrNameLst>
                                      </p:cBhvr>
                                      <p:to>
                                        <p:strVal val="visible"/>
                                      </p:to>
                                    </p:set>
                                    <p:animEffect transition="in" filter="dissolve">
                                      <p:cBhvr>
                                        <p:cTn id="32" dur="500"/>
                                        <p:tgtEl>
                                          <p:spTgt spid="223249"/>
                                        </p:tgtEl>
                                      </p:cBhvr>
                                    </p:animEffect>
                                  </p:childTnLst>
                                </p:cTn>
                              </p:par>
                              <p:par>
                                <p:cTn id="33" presetID="9" presetClass="entr" presetSubtype="0" fill="hold" grpId="0" nodeType="withEffect">
                                  <p:stCondLst>
                                    <p:cond delay="0"/>
                                  </p:stCondLst>
                                  <p:childTnLst>
                                    <p:set>
                                      <p:cBhvr>
                                        <p:cTn id="34" dur="1" fill="hold">
                                          <p:stCondLst>
                                            <p:cond delay="0"/>
                                          </p:stCondLst>
                                        </p:cTn>
                                        <p:tgtEl>
                                          <p:spTgt spid="223254"/>
                                        </p:tgtEl>
                                        <p:attrNameLst>
                                          <p:attrName>style.visibility</p:attrName>
                                        </p:attrNameLst>
                                      </p:cBhvr>
                                      <p:to>
                                        <p:strVal val="visible"/>
                                      </p:to>
                                    </p:set>
                                    <p:animEffect transition="in" filter="dissolve">
                                      <p:cBhvr>
                                        <p:cTn id="35" dur="500"/>
                                        <p:tgtEl>
                                          <p:spTgt spid="223254"/>
                                        </p:tgtEl>
                                      </p:cBhvr>
                                    </p:animEffect>
                                  </p:childTnLst>
                                </p:cTn>
                              </p:par>
                              <p:par>
                                <p:cTn id="36" presetID="9" presetClass="entr" presetSubtype="0" fill="hold" grpId="0" nodeType="withEffect">
                                  <p:stCondLst>
                                    <p:cond delay="0"/>
                                  </p:stCondLst>
                                  <p:childTnLst>
                                    <p:set>
                                      <p:cBhvr>
                                        <p:cTn id="37" dur="1" fill="hold">
                                          <p:stCondLst>
                                            <p:cond delay="0"/>
                                          </p:stCondLst>
                                        </p:cTn>
                                        <p:tgtEl>
                                          <p:spTgt spid="223255"/>
                                        </p:tgtEl>
                                        <p:attrNameLst>
                                          <p:attrName>style.visibility</p:attrName>
                                        </p:attrNameLst>
                                      </p:cBhvr>
                                      <p:to>
                                        <p:strVal val="visible"/>
                                      </p:to>
                                    </p:set>
                                    <p:animEffect transition="in" filter="dissolve">
                                      <p:cBhvr>
                                        <p:cTn id="38" dur="500"/>
                                        <p:tgtEl>
                                          <p:spTgt spid="223255"/>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223260"/>
                                        </p:tgtEl>
                                        <p:attrNameLst>
                                          <p:attrName>style.visibility</p:attrName>
                                        </p:attrNameLst>
                                      </p:cBhvr>
                                      <p:to>
                                        <p:strVal val="visible"/>
                                      </p:to>
                                    </p:set>
                                    <p:animEffect transition="in" filter="dissolve">
                                      <p:cBhvr>
                                        <p:cTn id="41" dur="500"/>
                                        <p:tgtEl>
                                          <p:spTgt spid="223260"/>
                                        </p:tgtEl>
                                      </p:cBhvr>
                                    </p:animEffect>
                                  </p:childTnLst>
                                </p:cTn>
                              </p:par>
                              <p:par>
                                <p:cTn id="42" presetID="9" presetClass="entr" presetSubtype="0" fill="hold" grpId="0" nodeType="withEffect">
                                  <p:stCondLst>
                                    <p:cond delay="0"/>
                                  </p:stCondLst>
                                  <p:childTnLst>
                                    <p:set>
                                      <p:cBhvr>
                                        <p:cTn id="43" dur="1" fill="hold">
                                          <p:stCondLst>
                                            <p:cond delay="0"/>
                                          </p:stCondLst>
                                        </p:cTn>
                                        <p:tgtEl>
                                          <p:spTgt spid="223261"/>
                                        </p:tgtEl>
                                        <p:attrNameLst>
                                          <p:attrName>style.visibility</p:attrName>
                                        </p:attrNameLst>
                                      </p:cBhvr>
                                      <p:to>
                                        <p:strVal val="visible"/>
                                      </p:to>
                                    </p:set>
                                    <p:animEffect transition="in" filter="dissolve">
                                      <p:cBhvr>
                                        <p:cTn id="44" dur="500"/>
                                        <p:tgtEl>
                                          <p:spTgt spid="223261"/>
                                        </p:tgtEl>
                                      </p:cBhvr>
                                    </p:animEffect>
                                  </p:childTnLst>
                                </p:cTn>
                              </p:par>
                              <p:par>
                                <p:cTn id="45" presetID="9" presetClass="entr" presetSubtype="0" fill="hold" grpId="0" nodeType="withEffect">
                                  <p:stCondLst>
                                    <p:cond delay="0"/>
                                  </p:stCondLst>
                                  <p:childTnLst>
                                    <p:set>
                                      <p:cBhvr>
                                        <p:cTn id="46" dur="1" fill="hold">
                                          <p:stCondLst>
                                            <p:cond delay="0"/>
                                          </p:stCondLst>
                                        </p:cTn>
                                        <p:tgtEl>
                                          <p:spTgt spid="223262"/>
                                        </p:tgtEl>
                                        <p:attrNameLst>
                                          <p:attrName>style.visibility</p:attrName>
                                        </p:attrNameLst>
                                      </p:cBhvr>
                                      <p:to>
                                        <p:strVal val="visible"/>
                                      </p:to>
                                    </p:set>
                                    <p:animEffect transition="in" filter="dissolve">
                                      <p:cBhvr>
                                        <p:cTn id="47" dur="500"/>
                                        <p:tgtEl>
                                          <p:spTgt spid="223262"/>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223245"/>
                                        </p:tgtEl>
                                        <p:attrNameLst>
                                          <p:attrName>style.visibility</p:attrName>
                                        </p:attrNameLst>
                                      </p:cBhvr>
                                      <p:to>
                                        <p:strVal val="visible"/>
                                      </p:to>
                                    </p:set>
                                    <p:animEffect transition="in" filter="dissolve">
                                      <p:cBhvr>
                                        <p:cTn id="52" dur="500"/>
                                        <p:tgtEl>
                                          <p:spTgt spid="223245"/>
                                        </p:tgtEl>
                                      </p:cBhvr>
                                    </p:animEffect>
                                  </p:childTnLst>
                                </p:cTn>
                              </p:par>
                              <p:par>
                                <p:cTn id="53" presetID="9" presetClass="entr" presetSubtype="0" fill="hold" grpId="0" nodeType="withEffect">
                                  <p:stCondLst>
                                    <p:cond delay="0"/>
                                  </p:stCondLst>
                                  <p:childTnLst>
                                    <p:set>
                                      <p:cBhvr>
                                        <p:cTn id="54" dur="1" fill="hold">
                                          <p:stCondLst>
                                            <p:cond delay="0"/>
                                          </p:stCondLst>
                                        </p:cTn>
                                        <p:tgtEl>
                                          <p:spTgt spid="223247"/>
                                        </p:tgtEl>
                                        <p:attrNameLst>
                                          <p:attrName>style.visibility</p:attrName>
                                        </p:attrNameLst>
                                      </p:cBhvr>
                                      <p:to>
                                        <p:strVal val="visible"/>
                                      </p:to>
                                    </p:set>
                                    <p:animEffect transition="in" filter="dissolve">
                                      <p:cBhvr>
                                        <p:cTn id="55" dur="500"/>
                                        <p:tgtEl>
                                          <p:spTgt spid="223247"/>
                                        </p:tgtEl>
                                      </p:cBhvr>
                                    </p:animEffect>
                                  </p:childTnLst>
                                </p:cTn>
                              </p:par>
                              <p:par>
                                <p:cTn id="56" presetID="9" presetClass="entr" presetSubtype="0" fill="hold" grpId="0" nodeType="withEffect">
                                  <p:stCondLst>
                                    <p:cond delay="0"/>
                                  </p:stCondLst>
                                  <p:childTnLst>
                                    <p:set>
                                      <p:cBhvr>
                                        <p:cTn id="57" dur="1" fill="hold">
                                          <p:stCondLst>
                                            <p:cond delay="0"/>
                                          </p:stCondLst>
                                        </p:cTn>
                                        <p:tgtEl>
                                          <p:spTgt spid="223250"/>
                                        </p:tgtEl>
                                        <p:attrNameLst>
                                          <p:attrName>style.visibility</p:attrName>
                                        </p:attrNameLst>
                                      </p:cBhvr>
                                      <p:to>
                                        <p:strVal val="visible"/>
                                      </p:to>
                                    </p:set>
                                    <p:animEffect transition="in" filter="dissolve">
                                      <p:cBhvr>
                                        <p:cTn id="58" dur="500"/>
                                        <p:tgtEl>
                                          <p:spTgt spid="223250"/>
                                        </p:tgtEl>
                                      </p:cBhvr>
                                    </p:animEffect>
                                  </p:childTnLst>
                                </p:cTn>
                              </p:par>
                              <p:par>
                                <p:cTn id="59" presetID="9" presetClass="entr" presetSubtype="0" fill="hold" grpId="0" nodeType="withEffect">
                                  <p:stCondLst>
                                    <p:cond delay="0"/>
                                  </p:stCondLst>
                                  <p:childTnLst>
                                    <p:set>
                                      <p:cBhvr>
                                        <p:cTn id="60" dur="1" fill="hold">
                                          <p:stCondLst>
                                            <p:cond delay="0"/>
                                          </p:stCondLst>
                                        </p:cTn>
                                        <p:tgtEl>
                                          <p:spTgt spid="223251"/>
                                        </p:tgtEl>
                                        <p:attrNameLst>
                                          <p:attrName>style.visibility</p:attrName>
                                        </p:attrNameLst>
                                      </p:cBhvr>
                                      <p:to>
                                        <p:strVal val="visible"/>
                                      </p:to>
                                    </p:set>
                                    <p:animEffect transition="in" filter="dissolve">
                                      <p:cBhvr>
                                        <p:cTn id="61" dur="500"/>
                                        <p:tgtEl>
                                          <p:spTgt spid="223251"/>
                                        </p:tgtEl>
                                      </p:cBhvr>
                                    </p:animEffect>
                                  </p:childTnLst>
                                </p:cTn>
                              </p:par>
                              <p:par>
                                <p:cTn id="62" presetID="9" presetClass="entr" presetSubtype="0" fill="hold" grpId="0" nodeType="withEffect">
                                  <p:stCondLst>
                                    <p:cond delay="0"/>
                                  </p:stCondLst>
                                  <p:childTnLst>
                                    <p:set>
                                      <p:cBhvr>
                                        <p:cTn id="63" dur="1" fill="hold">
                                          <p:stCondLst>
                                            <p:cond delay="0"/>
                                          </p:stCondLst>
                                        </p:cTn>
                                        <p:tgtEl>
                                          <p:spTgt spid="223252"/>
                                        </p:tgtEl>
                                        <p:attrNameLst>
                                          <p:attrName>style.visibility</p:attrName>
                                        </p:attrNameLst>
                                      </p:cBhvr>
                                      <p:to>
                                        <p:strVal val="visible"/>
                                      </p:to>
                                    </p:set>
                                    <p:animEffect transition="in" filter="dissolve">
                                      <p:cBhvr>
                                        <p:cTn id="64" dur="500"/>
                                        <p:tgtEl>
                                          <p:spTgt spid="223252"/>
                                        </p:tgtEl>
                                      </p:cBhvr>
                                    </p:animEffect>
                                  </p:childTnLst>
                                </p:cTn>
                              </p:par>
                              <p:par>
                                <p:cTn id="65" presetID="9" presetClass="entr" presetSubtype="0" fill="hold" grpId="0" nodeType="withEffect">
                                  <p:stCondLst>
                                    <p:cond delay="0"/>
                                  </p:stCondLst>
                                  <p:childTnLst>
                                    <p:set>
                                      <p:cBhvr>
                                        <p:cTn id="66" dur="1" fill="hold">
                                          <p:stCondLst>
                                            <p:cond delay="0"/>
                                          </p:stCondLst>
                                        </p:cTn>
                                        <p:tgtEl>
                                          <p:spTgt spid="223253"/>
                                        </p:tgtEl>
                                        <p:attrNameLst>
                                          <p:attrName>style.visibility</p:attrName>
                                        </p:attrNameLst>
                                      </p:cBhvr>
                                      <p:to>
                                        <p:strVal val="visible"/>
                                      </p:to>
                                    </p:set>
                                    <p:animEffect transition="in" filter="dissolve">
                                      <p:cBhvr>
                                        <p:cTn id="67" dur="500"/>
                                        <p:tgtEl>
                                          <p:spTgt spid="223253"/>
                                        </p:tgtEl>
                                      </p:cBhvr>
                                    </p:animEffect>
                                  </p:childTnLst>
                                </p:cTn>
                              </p:par>
                              <p:par>
                                <p:cTn id="68" presetID="9" presetClass="entr" presetSubtype="0" fill="hold" grpId="0" nodeType="withEffect">
                                  <p:stCondLst>
                                    <p:cond delay="0"/>
                                  </p:stCondLst>
                                  <p:childTnLst>
                                    <p:set>
                                      <p:cBhvr>
                                        <p:cTn id="69" dur="1" fill="hold">
                                          <p:stCondLst>
                                            <p:cond delay="0"/>
                                          </p:stCondLst>
                                        </p:cTn>
                                        <p:tgtEl>
                                          <p:spTgt spid="223256"/>
                                        </p:tgtEl>
                                        <p:attrNameLst>
                                          <p:attrName>style.visibility</p:attrName>
                                        </p:attrNameLst>
                                      </p:cBhvr>
                                      <p:to>
                                        <p:strVal val="visible"/>
                                      </p:to>
                                    </p:set>
                                    <p:animEffect transition="in" filter="dissolve">
                                      <p:cBhvr>
                                        <p:cTn id="70" dur="500"/>
                                        <p:tgtEl>
                                          <p:spTgt spid="223256"/>
                                        </p:tgtEl>
                                      </p:cBhvr>
                                    </p:animEffect>
                                  </p:childTnLst>
                                </p:cTn>
                              </p:par>
                              <p:par>
                                <p:cTn id="71" presetID="9" presetClass="entr" presetSubtype="0" fill="hold" grpId="0" nodeType="withEffect">
                                  <p:stCondLst>
                                    <p:cond delay="0"/>
                                  </p:stCondLst>
                                  <p:childTnLst>
                                    <p:set>
                                      <p:cBhvr>
                                        <p:cTn id="72" dur="1" fill="hold">
                                          <p:stCondLst>
                                            <p:cond delay="0"/>
                                          </p:stCondLst>
                                        </p:cTn>
                                        <p:tgtEl>
                                          <p:spTgt spid="223257"/>
                                        </p:tgtEl>
                                        <p:attrNameLst>
                                          <p:attrName>style.visibility</p:attrName>
                                        </p:attrNameLst>
                                      </p:cBhvr>
                                      <p:to>
                                        <p:strVal val="visible"/>
                                      </p:to>
                                    </p:set>
                                    <p:animEffect transition="in" filter="dissolve">
                                      <p:cBhvr>
                                        <p:cTn id="73" dur="500"/>
                                        <p:tgtEl>
                                          <p:spTgt spid="223257"/>
                                        </p:tgtEl>
                                      </p:cBhvr>
                                    </p:animEffect>
                                  </p:childTnLst>
                                </p:cTn>
                              </p:par>
                              <p:par>
                                <p:cTn id="74" presetID="9" presetClass="entr" presetSubtype="0" fill="hold" grpId="0" nodeType="withEffect">
                                  <p:stCondLst>
                                    <p:cond delay="0"/>
                                  </p:stCondLst>
                                  <p:childTnLst>
                                    <p:set>
                                      <p:cBhvr>
                                        <p:cTn id="75" dur="1" fill="hold">
                                          <p:stCondLst>
                                            <p:cond delay="0"/>
                                          </p:stCondLst>
                                        </p:cTn>
                                        <p:tgtEl>
                                          <p:spTgt spid="223258"/>
                                        </p:tgtEl>
                                        <p:attrNameLst>
                                          <p:attrName>style.visibility</p:attrName>
                                        </p:attrNameLst>
                                      </p:cBhvr>
                                      <p:to>
                                        <p:strVal val="visible"/>
                                      </p:to>
                                    </p:set>
                                    <p:animEffect transition="in" filter="dissolve">
                                      <p:cBhvr>
                                        <p:cTn id="76" dur="500"/>
                                        <p:tgtEl>
                                          <p:spTgt spid="223258"/>
                                        </p:tgtEl>
                                      </p:cBhvr>
                                    </p:animEffect>
                                  </p:childTnLst>
                                </p:cTn>
                              </p:par>
                              <p:par>
                                <p:cTn id="77" presetID="9" presetClass="entr" presetSubtype="0" fill="hold" grpId="0" nodeType="withEffect">
                                  <p:stCondLst>
                                    <p:cond delay="0"/>
                                  </p:stCondLst>
                                  <p:childTnLst>
                                    <p:set>
                                      <p:cBhvr>
                                        <p:cTn id="78" dur="1" fill="hold">
                                          <p:stCondLst>
                                            <p:cond delay="0"/>
                                          </p:stCondLst>
                                        </p:cTn>
                                        <p:tgtEl>
                                          <p:spTgt spid="223259"/>
                                        </p:tgtEl>
                                        <p:attrNameLst>
                                          <p:attrName>style.visibility</p:attrName>
                                        </p:attrNameLst>
                                      </p:cBhvr>
                                      <p:to>
                                        <p:strVal val="visible"/>
                                      </p:to>
                                    </p:set>
                                    <p:animEffect transition="in" filter="dissolve">
                                      <p:cBhvr>
                                        <p:cTn id="79" dur="500"/>
                                        <p:tgtEl>
                                          <p:spTgt spid="223259"/>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4" fill="hold" grpId="1" nodeType="clickEffect">
                                  <p:stCondLst>
                                    <p:cond delay="0"/>
                                  </p:stCondLst>
                                  <p:childTnLst>
                                    <p:anim calcmode="lin" valueType="num">
                                      <p:cBhvr additive="base">
                                        <p:cTn id="83" dur="500"/>
                                        <p:tgtEl>
                                          <p:spTgt spid="223274"/>
                                        </p:tgtEl>
                                        <p:attrNameLst>
                                          <p:attrName>ppt_x</p:attrName>
                                        </p:attrNameLst>
                                      </p:cBhvr>
                                      <p:tavLst>
                                        <p:tav tm="0">
                                          <p:val>
                                            <p:strVal val="ppt_x"/>
                                          </p:val>
                                        </p:tav>
                                        <p:tav tm="100000">
                                          <p:val>
                                            <p:strVal val="ppt_x"/>
                                          </p:val>
                                        </p:tav>
                                      </p:tavLst>
                                    </p:anim>
                                    <p:anim calcmode="lin" valueType="num">
                                      <p:cBhvr additive="base">
                                        <p:cTn id="84" dur="500"/>
                                        <p:tgtEl>
                                          <p:spTgt spid="223274"/>
                                        </p:tgtEl>
                                        <p:attrNameLst>
                                          <p:attrName>ppt_y</p:attrName>
                                        </p:attrNameLst>
                                      </p:cBhvr>
                                      <p:tavLst>
                                        <p:tav tm="0">
                                          <p:val>
                                            <p:strVal val="ppt_y"/>
                                          </p:val>
                                        </p:tav>
                                        <p:tav tm="100000">
                                          <p:val>
                                            <p:strVal val="1+ppt_h/2"/>
                                          </p:val>
                                        </p:tav>
                                      </p:tavLst>
                                    </p:anim>
                                    <p:set>
                                      <p:cBhvr>
                                        <p:cTn id="85" dur="1" fill="hold">
                                          <p:stCondLst>
                                            <p:cond delay="499"/>
                                          </p:stCondLst>
                                        </p:cTn>
                                        <p:tgtEl>
                                          <p:spTgt spid="22327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67" grpId="0" animBg="1"/>
      <p:bldP spid="223245" grpId="0" animBg="1"/>
      <p:bldP spid="223247" grpId="0"/>
      <p:bldP spid="223248" grpId="0" animBg="1"/>
      <p:bldP spid="223249" grpId="0"/>
      <p:bldP spid="223250" grpId="0" animBg="1"/>
      <p:bldP spid="223251" grpId="0"/>
      <p:bldP spid="223252" grpId="0" animBg="1"/>
      <p:bldP spid="223253" grpId="0"/>
      <p:bldP spid="223254" grpId="0" animBg="1"/>
      <p:bldP spid="223255" grpId="0"/>
      <p:bldP spid="223256" grpId="0" animBg="1"/>
      <p:bldP spid="223257" grpId="0" animBg="1"/>
      <p:bldP spid="223258" grpId="0"/>
      <p:bldP spid="223259" grpId="0"/>
      <p:bldP spid="223260" grpId="0" animBg="1"/>
      <p:bldP spid="223261" grpId="0"/>
      <p:bldP spid="223262" grpId="0" animBg="1"/>
      <p:bldP spid="223265" grpId="0" animBg="1"/>
      <p:bldP spid="223266" grpId="0"/>
      <p:bldP spid="223268" grpId="0"/>
      <p:bldP spid="223274" grpId="0" animBg="1"/>
      <p:bldP spid="223274"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3" name="Rectangle 3"/>
          <p:cNvSpPr>
            <a:spLocks noGrp="1" noChangeArrowheads="1"/>
          </p:cNvSpPr>
          <p:nvPr>
            <p:ph idx="1"/>
          </p:nvPr>
        </p:nvSpPr>
        <p:spPr/>
        <p:txBody>
          <a:bodyPr>
            <a:normAutofit/>
          </a:bodyPr>
          <a:lstStyle/>
          <a:p>
            <a:pPr marL="365760" indent="-283464" fontAlgn="auto">
              <a:spcAft>
                <a:spcPts val="0"/>
              </a:spcAft>
              <a:buFont typeface="Wingdings 2"/>
              <a:buChar char=""/>
              <a:defRPr/>
            </a:pPr>
            <a:r>
              <a:rPr lang="en-US" dirty="0">
                <a:latin typeface="Cordia New" pitchFamily="34" charset="-34"/>
                <a:cs typeface="Cordia New" pitchFamily="34" charset="-34"/>
              </a:rPr>
              <a:t>When the government impose taxes on employers (firms) → demand curve shifts to</a:t>
            </a:r>
            <a:r>
              <a:rPr lang="th-TH" dirty="0">
                <a:latin typeface="Cordia New" pitchFamily="34" charset="-34"/>
                <a:cs typeface="Cordia New" pitchFamily="34" charset="-34"/>
              </a:rPr>
              <a:t> </a:t>
            </a:r>
            <a:r>
              <a:rPr lang="en-US" dirty="0">
                <a:latin typeface="Cordia New" pitchFamily="34" charset="-34"/>
                <a:cs typeface="Cordia New" pitchFamily="34" charset="-34"/>
              </a:rPr>
              <a:t>D</a:t>
            </a:r>
            <a:r>
              <a:rPr lang="en-US" baseline="-25000" dirty="0">
                <a:latin typeface="Cordia New" pitchFamily="34" charset="-34"/>
                <a:cs typeface="Cordia New" pitchFamily="34" charset="-34"/>
              </a:rPr>
              <a:t>2</a:t>
            </a:r>
            <a:r>
              <a:rPr lang="en-US" dirty="0">
                <a:latin typeface="Cordia New" pitchFamily="34" charset="-34"/>
                <a:cs typeface="Cordia New" pitchFamily="34" charset="-34"/>
              </a:rPr>
              <a:t> → wage ↓ to 200 baht</a:t>
            </a:r>
          </a:p>
          <a:p>
            <a:pPr marL="365760" indent="-283464" fontAlgn="auto">
              <a:spcAft>
                <a:spcPts val="0"/>
              </a:spcAft>
              <a:buFont typeface="Wingdings 2"/>
              <a:buChar char=""/>
              <a:defRPr/>
            </a:pPr>
            <a:r>
              <a:rPr lang="en-US" dirty="0">
                <a:latin typeface="Cordia New" pitchFamily="34" charset="-34"/>
                <a:cs typeface="Cordia New" pitchFamily="34" charset="-34"/>
              </a:rPr>
              <a:t>The employers will reduce wage by 50 baht (less than the original equilibrium), but they have to pay 100 baht in tax to the government.  The employers will finally pay 300 baht.</a:t>
            </a:r>
          </a:p>
        </p:txBody>
      </p:sp>
      <p:sp>
        <p:nvSpPr>
          <p:cNvPr id="4" name="Slide Number Placeholder 3"/>
          <p:cNvSpPr>
            <a:spLocks noGrp="1"/>
          </p:cNvSpPr>
          <p:nvPr>
            <p:ph type="sldNum" sz="quarter" idx="12"/>
          </p:nvPr>
        </p:nvSpPr>
        <p:spPr/>
        <p:txBody>
          <a:bodyPr/>
          <a:lstStyle/>
          <a:p>
            <a:pPr>
              <a:defRPr/>
            </a:pPr>
            <a:r>
              <a:rPr lang="en-US" dirty="0"/>
              <a:t>44</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7" name="Title 5"/>
          <p:cNvSpPr>
            <a:spLocks noGrp="1"/>
          </p:cNvSpPr>
          <p:nvPr>
            <p:ph type="title"/>
          </p:nvPr>
        </p:nvSpPr>
        <p:spPr>
          <a:xfrm>
            <a:off x="1187624" y="260648"/>
            <a:ext cx="7498080" cy="1143000"/>
          </a:xfrm>
        </p:spPr>
        <p:txBody>
          <a:bodyPr>
            <a:normAutofit/>
          </a:bodyPr>
          <a:lstStyle/>
          <a:p>
            <a:r>
              <a:rPr lang="en-US" sz="4000" dirty="0">
                <a:latin typeface="Cordia New" pitchFamily="34" charset="-34"/>
                <a:cs typeface="Cordia New" pitchFamily="34" charset="-34"/>
              </a:rPr>
              <a:t>Tax burden: taxes on factor markets</a:t>
            </a:r>
            <a:endParaRPr lang="th-TH" sz="4000" dirty="0">
              <a:latin typeface="Cordia New" pitchFamily="34" charset="-34"/>
              <a:cs typeface="Cordia New" pitchFamily="34" charset="-34"/>
            </a:endParaRPr>
          </a:p>
        </p:txBody>
      </p:sp>
    </p:spTree>
    <p:extLst>
      <p:ext uri="{BB962C8B-B14F-4D97-AF65-F5344CB8AC3E}">
        <p14:creationId xmlns:p14="http://schemas.microsoft.com/office/powerpoint/2010/main" val="349586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27683">
                                            <p:txEl>
                                              <p:pRg st="0" end="0"/>
                                            </p:txEl>
                                          </p:spTgt>
                                        </p:tgtEl>
                                        <p:attrNameLst>
                                          <p:attrName>style.visibility</p:attrName>
                                        </p:attrNameLst>
                                      </p:cBhvr>
                                      <p:to>
                                        <p:strVal val="visible"/>
                                      </p:to>
                                    </p:set>
                                    <p:anim calcmode="lin" valueType="num">
                                      <p:cBhvr additive="base">
                                        <p:cTn id="7" dur="500" fill="hold"/>
                                        <p:tgtEl>
                                          <p:spTgt spid="32768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2768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27683">
                                            <p:txEl>
                                              <p:pRg st="1" end="1"/>
                                            </p:txEl>
                                          </p:spTgt>
                                        </p:tgtEl>
                                        <p:attrNameLst>
                                          <p:attrName>style.visibility</p:attrName>
                                        </p:attrNameLst>
                                      </p:cBhvr>
                                      <p:to>
                                        <p:strVal val="visible"/>
                                      </p:to>
                                    </p:set>
                                    <p:anim calcmode="lin" valueType="num">
                                      <p:cBhvr additive="base">
                                        <p:cTn id="13" dur="500" fill="hold"/>
                                        <p:tgtEl>
                                          <p:spTgt spid="32768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2768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68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7" name="Rectangle 3"/>
          <p:cNvSpPr>
            <a:spLocks noGrp="1" noChangeArrowheads="1"/>
          </p:cNvSpPr>
          <p:nvPr>
            <p:ph idx="1"/>
          </p:nvPr>
        </p:nvSpPr>
        <p:spPr/>
        <p:txBody>
          <a:bodyPr>
            <a:normAutofit lnSpcReduction="10000"/>
          </a:bodyPr>
          <a:lstStyle/>
          <a:p>
            <a:r>
              <a:rPr lang="en-US" dirty="0">
                <a:latin typeface="Cordia New" pitchFamily="34" charset="-34"/>
                <a:cs typeface="Cordia New" pitchFamily="34" charset="-34"/>
              </a:rPr>
              <a:t>The tax burden result will be the same as taxing workers. → It does not matter that the government imposes taxes on firms or workers, again the real tax burden may not be the same as statutory incidence.</a:t>
            </a:r>
            <a:endParaRPr lang="th-TH" dirty="0">
              <a:latin typeface="Cordia New" panose="020B0304020202020204" pitchFamily="34" charset="-34"/>
              <a:cs typeface="Cordia New" panose="020B0304020202020204" pitchFamily="34" charset="-34"/>
            </a:endParaRPr>
          </a:p>
          <a:p>
            <a:r>
              <a:rPr lang="en-US" dirty="0">
                <a:latin typeface="Cordia New" panose="020B0304020202020204" pitchFamily="34" charset="-34"/>
                <a:cs typeface="Cordia New" panose="020B0304020202020204" pitchFamily="34" charset="-34"/>
              </a:rPr>
              <a:t>If the wage rates in the factor market are not free to adjust, the analysis will be different from the general case.</a:t>
            </a:r>
          </a:p>
          <a:p>
            <a:pPr marL="82296" indent="0">
              <a:buNone/>
            </a:pPr>
            <a:r>
              <a:rPr lang="en-US" i="1" dirty="0">
                <a:effectLst>
                  <a:outerShdw blurRad="38100" dist="38100" dir="2700000" algn="tl">
                    <a:srgbClr val="000000">
                      <a:alpha val="43137"/>
                    </a:srgbClr>
                  </a:outerShdw>
                </a:effectLst>
                <a:latin typeface="Cordia New" panose="020B0304020202020204" pitchFamily="34" charset="-34"/>
                <a:cs typeface="Cordia New" panose="020B0304020202020204" pitchFamily="34" charset="-34"/>
              </a:rPr>
              <a:t>Minimum wage</a:t>
            </a:r>
          </a:p>
          <a:p>
            <a:r>
              <a:rPr lang="en-US" dirty="0">
                <a:latin typeface="Cordia New" panose="020B0304020202020204" pitchFamily="34" charset="-34"/>
                <a:cs typeface="Cordia New" panose="020B0304020202020204" pitchFamily="34" charset="-34"/>
              </a:rPr>
              <a:t>Minimum wage is set by law. → The employers cannot pay lower than this set rate. → Tax burden will be different from the general case.</a:t>
            </a:r>
          </a:p>
        </p:txBody>
      </p:sp>
      <p:sp>
        <p:nvSpPr>
          <p:cNvPr id="4" name="Slide Number Placeholder 3"/>
          <p:cNvSpPr>
            <a:spLocks noGrp="1"/>
          </p:cNvSpPr>
          <p:nvPr>
            <p:ph type="sldNum" sz="quarter" idx="12"/>
          </p:nvPr>
        </p:nvSpPr>
        <p:spPr/>
        <p:txBody>
          <a:bodyPr/>
          <a:lstStyle/>
          <a:p>
            <a:pPr>
              <a:defRPr/>
            </a:pPr>
            <a:r>
              <a:rPr lang="en-US" dirty="0"/>
              <a:t>45</a:t>
            </a:r>
          </a:p>
        </p:txBody>
      </p:sp>
      <p:sp>
        <p:nvSpPr>
          <p:cNvPr id="6" name="Footer Placeholder 5"/>
          <p:cNvSpPr>
            <a:spLocks noGrp="1"/>
          </p:cNvSpPr>
          <p:nvPr>
            <p:ph type="ftr" sz="quarter" idx="11"/>
          </p:nvPr>
        </p:nvSpPr>
        <p:spPr/>
        <p:txBody>
          <a:bodyPr/>
          <a:lstStyle/>
          <a:p>
            <a:r>
              <a:rPr lang="en-US"/>
              <a:t>EE442 2/16 Economics of Public Revenue                                       Assist.Prof.Dr.Duangmanee Laovakul</a:t>
            </a:r>
          </a:p>
        </p:txBody>
      </p:sp>
      <p:sp>
        <p:nvSpPr>
          <p:cNvPr id="7" name="Title 5"/>
          <p:cNvSpPr>
            <a:spLocks noGrp="1"/>
          </p:cNvSpPr>
          <p:nvPr>
            <p:ph type="title"/>
          </p:nvPr>
        </p:nvSpPr>
        <p:spPr>
          <a:xfrm>
            <a:off x="1187624" y="260648"/>
            <a:ext cx="7498080" cy="1143000"/>
          </a:xfrm>
        </p:spPr>
        <p:txBody>
          <a:bodyPr>
            <a:normAutofit/>
          </a:bodyPr>
          <a:lstStyle/>
          <a:p>
            <a:r>
              <a:rPr lang="en-US" sz="4000" dirty="0">
                <a:latin typeface="Cordia New" pitchFamily="34" charset="-34"/>
                <a:cs typeface="Cordia New" pitchFamily="34" charset="-34"/>
              </a:rPr>
              <a:t>Tax burden: Impose taxes on factor market</a:t>
            </a:r>
            <a:endParaRPr lang="th-TH" sz="4000" dirty="0">
              <a:latin typeface="Cordia New" pitchFamily="34" charset="-34"/>
              <a:cs typeface="Cordia New" pitchFamily="34" charset="-34"/>
            </a:endParaRPr>
          </a:p>
        </p:txBody>
      </p:sp>
    </p:spTree>
    <p:extLst>
      <p:ext uri="{BB962C8B-B14F-4D97-AF65-F5344CB8AC3E}">
        <p14:creationId xmlns:p14="http://schemas.microsoft.com/office/powerpoint/2010/main" val="3743534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28707">
                                            <p:txEl>
                                              <p:pRg st="0" end="0"/>
                                            </p:txEl>
                                          </p:spTgt>
                                        </p:tgtEl>
                                        <p:attrNameLst>
                                          <p:attrName>style.visibility</p:attrName>
                                        </p:attrNameLst>
                                      </p:cBhvr>
                                      <p:to>
                                        <p:strVal val="visible"/>
                                      </p:to>
                                    </p:set>
                                    <p:anim calcmode="lin" valueType="num">
                                      <p:cBhvr additive="base">
                                        <p:cTn id="7" dur="500" fill="hold"/>
                                        <p:tgtEl>
                                          <p:spTgt spid="32870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2870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28707">
                                            <p:txEl>
                                              <p:pRg st="1" end="1"/>
                                            </p:txEl>
                                          </p:spTgt>
                                        </p:tgtEl>
                                        <p:attrNameLst>
                                          <p:attrName>style.visibility</p:attrName>
                                        </p:attrNameLst>
                                      </p:cBhvr>
                                      <p:to>
                                        <p:strVal val="visible"/>
                                      </p:to>
                                    </p:set>
                                    <p:anim calcmode="lin" valueType="num">
                                      <p:cBhvr additive="base">
                                        <p:cTn id="13" dur="500" fill="hold"/>
                                        <p:tgtEl>
                                          <p:spTgt spid="328707">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2870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28707">
                                            <p:txEl>
                                              <p:pRg st="2" end="2"/>
                                            </p:txEl>
                                          </p:spTgt>
                                        </p:tgtEl>
                                        <p:attrNameLst>
                                          <p:attrName>style.visibility</p:attrName>
                                        </p:attrNameLst>
                                      </p:cBhvr>
                                      <p:to>
                                        <p:strVal val="visible"/>
                                      </p:to>
                                    </p:set>
                                    <p:anim calcmode="lin" valueType="num">
                                      <p:cBhvr additive="base">
                                        <p:cTn id="19" dur="500" fill="hold"/>
                                        <p:tgtEl>
                                          <p:spTgt spid="328707">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2870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328707">
                                            <p:txEl>
                                              <p:pRg st="3" end="3"/>
                                            </p:txEl>
                                          </p:spTgt>
                                        </p:tgtEl>
                                        <p:attrNameLst>
                                          <p:attrName>style.visibility</p:attrName>
                                        </p:attrNameLst>
                                      </p:cBhvr>
                                      <p:to>
                                        <p:strVal val="visible"/>
                                      </p:to>
                                    </p:set>
                                    <p:anim calcmode="lin" valueType="num">
                                      <p:cBhvr additive="base">
                                        <p:cTn id="25" dur="500" fill="hold"/>
                                        <p:tgtEl>
                                          <p:spTgt spid="328707">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28707">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8707"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ChangeArrowheads="1"/>
          </p:cNvSpPr>
          <p:nvPr/>
        </p:nvSpPr>
        <p:spPr bwMode="auto">
          <a:xfrm>
            <a:off x="3203575" y="4184650"/>
            <a:ext cx="1728788" cy="1620838"/>
          </a:xfrm>
          <a:prstGeom prst="rect">
            <a:avLst/>
          </a:prstGeom>
          <a:noFill/>
          <a:ln w="12700">
            <a:solidFill>
              <a:schemeClr val="tx1"/>
            </a:solidFill>
            <a:prstDash val="dash"/>
            <a:miter lim="800000"/>
            <a:headEnd/>
            <a:tailEnd/>
          </a:ln>
        </p:spPr>
        <p:txBody>
          <a:bodyPr wrap="none" anchor="ctr"/>
          <a:lstStyle/>
          <a:p>
            <a:endParaRPr lang="en-US"/>
          </a:p>
        </p:txBody>
      </p:sp>
      <p:sp>
        <p:nvSpPr>
          <p:cNvPr id="49155" name="Line 3"/>
          <p:cNvSpPr>
            <a:spLocks noChangeShapeType="1"/>
          </p:cNvSpPr>
          <p:nvPr/>
        </p:nvSpPr>
        <p:spPr bwMode="auto">
          <a:xfrm>
            <a:off x="3197225" y="2138363"/>
            <a:ext cx="0" cy="3657600"/>
          </a:xfrm>
          <a:prstGeom prst="line">
            <a:avLst/>
          </a:prstGeom>
          <a:noFill/>
          <a:ln w="28575">
            <a:solidFill>
              <a:schemeClr val="tx1"/>
            </a:solidFill>
            <a:round/>
            <a:headEnd/>
            <a:tailEnd/>
          </a:ln>
        </p:spPr>
        <p:txBody>
          <a:bodyPr/>
          <a:lstStyle/>
          <a:p>
            <a:endParaRPr lang="en-US"/>
          </a:p>
        </p:txBody>
      </p:sp>
      <p:sp>
        <p:nvSpPr>
          <p:cNvPr id="49156" name="Line 4"/>
          <p:cNvSpPr>
            <a:spLocks noChangeShapeType="1"/>
          </p:cNvSpPr>
          <p:nvPr/>
        </p:nvSpPr>
        <p:spPr bwMode="auto">
          <a:xfrm>
            <a:off x="3197225" y="5795963"/>
            <a:ext cx="3352800" cy="0"/>
          </a:xfrm>
          <a:prstGeom prst="line">
            <a:avLst/>
          </a:prstGeom>
          <a:noFill/>
          <a:ln w="28575">
            <a:solidFill>
              <a:schemeClr val="tx1"/>
            </a:solidFill>
            <a:round/>
            <a:headEnd/>
            <a:tailEnd/>
          </a:ln>
        </p:spPr>
        <p:txBody>
          <a:bodyPr/>
          <a:lstStyle/>
          <a:p>
            <a:endParaRPr lang="en-US"/>
          </a:p>
        </p:txBody>
      </p:sp>
      <p:sp>
        <p:nvSpPr>
          <p:cNvPr id="49157" name="Text Box 5"/>
          <p:cNvSpPr txBox="1">
            <a:spLocks noChangeArrowheads="1"/>
          </p:cNvSpPr>
          <p:nvPr/>
        </p:nvSpPr>
        <p:spPr bwMode="auto">
          <a:xfrm>
            <a:off x="5352370" y="5885744"/>
            <a:ext cx="2008883" cy="369332"/>
          </a:xfrm>
          <a:prstGeom prst="rect">
            <a:avLst/>
          </a:prstGeom>
          <a:noFill/>
          <a:ln w="9525">
            <a:noFill/>
            <a:miter lim="800000"/>
            <a:headEnd/>
            <a:tailEnd/>
          </a:ln>
        </p:spPr>
        <p:txBody>
          <a:bodyPr wrap="none">
            <a:spAutoFit/>
          </a:bodyPr>
          <a:lstStyle/>
          <a:p>
            <a:r>
              <a:rPr lang="en-US" b="1" dirty="0">
                <a:latin typeface="Cordia New" panose="020B0304020202020204" pitchFamily="34" charset="-34"/>
                <a:cs typeface="Cordia New" panose="020B0304020202020204" pitchFamily="34" charset="-34"/>
              </a:rPr>
              <a:t>Workers’ hours of work (</a:t>
            </a:r>
            <a:r>
              <a:rPr lang="en-US" b="1" i="1" dirty="0">
                <a:latin typeface="Cordia New" panose="020B0304020202020204" pitchFamily="34" charset="-34"/>
                <a:cs typeface="Cordia New" panose="020B0304020202020204" pitchFamily="34" charset="-34"/>
              </a:rPr>
              <a:t>H</a:t>
            </a:r>
            <a:r>
              <a:rPr lang="en-US" b="1" dirty="0">
                <a:latin typeface="Cordia New" panose="020B0304020202020204" pitchFamily="34" charset="-34"/>
                <a:cs typeface="Cordia New" panose="020B0304020202020204" pitchFamily="34" charset="-34"/>
              </a:rPr>
              <a:t>)</a:t>
            </a:r>
          </a:p>
        </p:txBody>
      </p:sp>
      <p:sp>
        <p:nvSpPr>
          <p:cNvPr id="49158" name="Text Box 6"/>
          <p:cNvSpPr txBox="1">
            <a:spLocks noChangeArrowheads="1"/>
          </p:cNvSpPr>
          <p:nvPr/>
        </p:nvSpPr>
        <p:spPr bwMode="auto">
          <a:xfrm>
            <a:off x="2719320" y="1849818"/>
            <a:ext cx="378630" cy="338554"/>
          </a:xfrm>
          <a:prstGeom prst="rect">
            <a:avLst/>
          </a:prstGeom>
          <a:noFill/>
          <a:ln w="9525">
            <a:noFill/>
            <a:miter lim="800000"/>
            <a:headEnd/>
            <a:tailEnd/>
          </a:ln>
        </p:spPr>
        <p:txBody>
          <a:bodyPr wrap="square">
            <a:spAutoFit/>
          </a:bodyPr>
          <a:lstStyle/>
          <a:p>
            <a:r>
              <a:rPr lang="en-US" sz="1600" b="1" i="1" dirty="0">
                <a:latin typeface="Arial" charset="0"/>
              </a:rPr>
              <a:t>W</a:t>
            </a:r>
            <a:endParaRPr lang="en-US" sz="1600" b="1" dirty="0">
              <a:latin typeface="Arial" charset="0"/>
            </a:endParaRPr>
          </a:p>
        </p:txBody>
      </p:sp>
      <p:sp>
        <p:nvSpPr>
          <p:cNvPr id="49159" name="Line 7"/>
          <p:cNvSpPr>
            <a:spLocks noChangeShapeType="1"/>
          </p:cNvSpPr>
          <p:nvPr/>
        </p:nvSpPr>
        <p:spPr bwMode="auto">
          <a:xfrm flipV="1">
            <a:off x="3349625" y="2852738"/>
            <a:ext cx="2895600" cy="2895600"/>
          </a:xfrm>
          <a:prstGeom prst="line">
            <a:avLst/>
          </a:prstGeom>
          <a:noFill/>
          <a:ln w="38100">
            <a:solidFill>
              <a:srgbClr val="0000FF"/>
            </a:solidFill>
            <a:round/>
            <a:headEnd/>
            <a:tailEnd/>
          </a:ln>
        </p:spPr>
        <p:txBody>
          <a:bodyPr/>
          <a:lstStyle/>
          <a:p>
            <a:endParaRPr lang="en-US"/>
          </a:p>
        </p:txBody>
      </p:sp>
      <p:sp>
        <p:nvSpPr>
          <p:cNvPr id="49160" name="Line 8"/>
          <p:cNvSpPr>
            <a:spLocks noChangeShapeType="1"/>
          </p:cNvSpPr>
          <p:nvPr/>
        </p:nvSpPr>
        <p:spPr bwMode="auto">
          <a:xfrm>
            <a:off x="3349625" y="2747963"/>
            <a:ext cx="2971800" cy="2667000"/>
          </a:xfrm>
          <a:prstGeom prst="line">
            <a:avLst/>
          </a:prstGeom>
          <a:noFill/>
          <a:ln w="38100">
            <a:solidFill>
              <a:srgbClr val="0000FF"/>
            </a:solidFill>
            <a:round/>
            <a:headEnd/>
            <a:tailEnd/>
          </a:ln>
        </p:spPr>
        <p:txBody>
          <a:bodyPr/>
          <a:lstStyle/>
          <a:p>
            <a:endParaRPr lang="en-US"/>
          </a:p>
        </p:txBody>
      </p:sp>
      <p:sp>
        <p:nvSpPr>
          <p:cNvPr id="49161" name="Text Box 9"/>
          <p:cNvSpPr txBox="1">
            <a:spLocks noChangeArrowheads="1"/>
          </p:cNvSpPr>
          <p:nvPr/>
        </p:nvSpPr>
        <p:spPr bwMode="auto">
          <a:xfrm>
            <a:off x="6183313" y="2519363"/>
            <a:ext cx="366712" cy="304800"/>
          </a:xfrm>
          <a:prstGeom prst="rect">
            <a:avLst/>
          </a:prstGeom>
          <a:noFill/>
          <a:ln w="9525">
            <a:noFill/>
            <a:miter lim="800000"/>
            <a:headEnd/>
            <a:tailEnd/>
          </a:ln>
        </p:spPr>
        <p:txBody>
          <a:bodyPr wrap="none">
            <a:spAutoFit/>
          </a:bodyPr>
          <a:lstStyle/>
          <a:p>
            <a:r>
              <a:rPr lang="en-US" sz="1400" i="1">
                <a:latin typeface="Arial" charset="0"/>
              </a:rPr>
              <a:t>S</a:t>
            </a:r>
            <a:r>
              <a:rPr lang="en-US" sz="1400" baseline="-25000">
                <a:latin typeface="Arial" charset="0"/>
              </a:rPr>
              <a:t>1</a:t>
            </a:r>
          </a:p>
        </p:txBody>
      </p:sp>
      <p:sp>
        <p:nvSpPr>
          <p:cNvPr id="49162" name="Text Box 10"/>
          <p:cNvSpPr txBox="1">
            <a:spLocks noChangeArrowheads="1"/>
          </p:cNvSpPr>
          <p:nvPr/>
        </p:nvSpPr>
        <p:spPr bwMode="auto">
          <a:xfrm>
            <a:off x="6245225" y="5262563"/>
            <a:ext cx="376238" cy="304800"/>
          </a:xfrm>
          <a:prstGeom prst="rect">
            <a:avLst/>
          </a:prstGeom>
          <a:noFill/>
          <a:ln w="9525">
            <a:noFill/>
            <a:miter lim="800000"/>
            <a:headEnd/>
            <a:tailEnd/>
          </a:ln>
        </p:spPr>
        <p:txBody>
          <a:bodyPr wrap="none">
            <a:spAutoFit/>
          </a:bodyPr>
          <a:lstStyle/>
          <a:p>
            <a:r>
              <a:rPr lang="en-US" sz="1400" i="1">
                <a:latin typeface="Arial" charset="0"/>
              </a:rPr>
              <a:t>D</a:t>
            </a:r>
            <a:r>
              <a:rPr lang="en-US" sz="1400" baseline="-25000">
                <a:latin typeface="Arial" charset="0"/>
              </a:rPr>
              <a:t>1</a:t>
            </a:r>
          </a:p>
        </p:txBody>
      </p:sp>
      <p:sp>
        <p:nvSpPr>
          <p:cNvPr id="49163" name="Oval 11"/>
          <p:cNvSpPr>
            <a:spLocks noChangeArrowheads="1"/>
          </p:cNvSpPr>
          <p:nvPr/>
        </p:nvSpPr>
        <p:spPr bwMode="auto">
          <a:xfrm>
            <a:off x="4892675" y="4129088"/>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49164" name="Text Box 12"/>
          <p:cNvSpPr txBox="1">
            <a:spLocks noChangeArrowheads="1"/>
          </p:cNvSpPr>
          <p:nvPr/>
        </p:nvSpPr>
        <p:spPr bwMode="auto">
          <a:xfrm>
            <a:off x="4781550" y="3825875"/>
            <a:ext cx="303213" cy="304800"/>
          </a:xfrm>
          <a:prstGeom prst="rect">
            <a:avLst/>
          </a:prstGeom>
          <a:noFill/>
          <a:ln w="9525">
            <a:noFill/>
            <a:miter lim="800000"/>
            <a:headEnd/>
            <a:tailEnd/>
          </a:ln>
        </p:spPr>
        <p:txBody>
          <a:bodyPr wrap="none">
            <a:spAutoFit/>
          </a:bodyPr>
          <a:lstStyle/>
          <a:p>
            <a:pPr algn="l"/>
            <a:r>
              <a:rPr lang="en-US" sz="1400" i="1">
                <a:latin typeface="Arial" charset="0"/>
              </a:rPr>
              <a:t>A</a:t>
            </a:r>
          </a:p>
        </p:txBody>
      </p:sp>
      <p:sp>
        <p:nvSpPr>
          <p:cNvPr id="49165" name="Line 13"/>
          <p:cNvSpPr>
            <a:spLocks noChangeShapeType="1"/>
          </p:cNvSpPr>
          <p:nvPr/>
        </p:nvSpPr>
        <p:spPr bwMode="auto">
          <a:xfrm>
            <a:off x="4932363" y="5805488"/>
            <a:ext cx="0" cy="152400"/>
          </a:xfrm>
          <a:prstGeom prst="line">
            <a:avLst/>
          </a:prstGeom>
          <a:noFill/>
          <a:ln w="19050">
            <a:solidFill>
              <a:schemeClr val="tx1"/>
            </a:solidFill>
            <a:round/>
            <a:headEnd/>
            <a:tailEnd/>
          </a:ln>
        </p:spPr>
        <p:txBody>
          <a:bodyPr/>
          <a:lstStyle/>
          <a:p>
            <a:endParaRPr lang="en-US"/>
          </a:p>
        </p:txBody>
      </p:sp>
      <p:sp>
        <p:nvSpPr>
          <p:cNvPr id="230414" name="Line 14"/>
          <p:cNvSpPr>
            <a:spLocks noChangeShapeType="1"/>
          </p:cNvSpPr>
          <p:nvPr/>
        </p:nvSpPr>
        <p:spPr bwMode="auto">
          <a:xfrm flipH="1">
            <a:off x="3044825" y="4168775"/>
            <a:ext cx="152400" cy="0"/>
          </a:xfrm>
          <a:prstGeom prst="line">
            <a:avLst/>
          </a:prstGeom>
          <a:noFill/>
          <a:ln w="19050">
            <a:solidFill>
              <a:schemeClr val="tx1"/>
            </a:solidFill>
            <a:round/>
            <a:headEnd/>
            <a:tailEnd/>
          </a:ln>
        </p:spPr>
        <p:txBody>
          <a:bodyPr/>
          <a:lstStyle/>
          <a:p>
            <a:endParaRPr lang="en-US"/>
          </a:p>
        </p:txBody>
      </p:sp>
      <p:sp>
        <p:nvSpPr>
          <p:cNvPr id="49167" name="Text Box 15"/>
          <p:cNvSpPr txBox="1">
            <a:spLocks noChangeArrowheads="1"/>
          </p:cNvSpPr>
          <p:nvPr/>
        </p:nvSpPr>
        <p:spPr bwMode="auto">
          <a:xfrm>
            <a:off x="4751388" y="5949950"/>
            <a:ext cx="376237" cy="304800"/>
          </a:xfrm>
          <a:prstGeom prst="rect">
            <a:avLst/>
          </a:prstGeom>
          <a:noFill/>
          <a:ln w="9525">
            <a:noFill/>
            <a:miter lim="800000"/>
            <a:headEnd/>
            <a:tailEnd/>
          </a:ln>
        </p:spPr>
        <p:txBody>
          <a:bodyPr wrap="none">
            <a:spAutoFit/>
          </a:bodyPr>
          <a:lstStyle/>
          <a:p>
            <a:pPr algn="l"/>
            <a:r>
              <a:rPr lang="en-US" sz="1400" i="1">
                <a:latin typeface="Arial" charset="0"/>
              </a:rPr>
              <a:t>H</a:t>
            </a:r>
            <a:r>
              <a:rPr lang="en-US" sz="1400" baseline="-25000">
                <a:latin typeface="Arial" charset="0"/>
              </a:rPr>
              <a:t>1</a:t>
            </a:r>
          </a:p>
        </p:txBody>
      </p:sp>
      <p:sp>
        <p:nvSpPr>
          <p:cNvPr id="230416" name="Text Box 16"/>
          <p:cNvSpPr txBox="1">
            <a:spLocks noChangeArrowheads="1"/>
          </p:cNvSpPr>
          <p:nvPr/>
        </p:nvSpPr>
        <p:spPr bwMode="auto">
          <a:xfrm>
            <a:off x="2195513" y="4041775"/>
            <a:ext cx="760144" cy="276999"/>
          </a:xfrm>
          <a:prstGeom prst="rect">
            <a:avLst/>
          </a:prstGeom>
          <a:noFill/>
          <a:ln w="9525">
            <a:noFill/>
            <a:miter lim="800000"/>
            <a:headEnd/>
            <a:tailEnd/>
          </a:ln>
        </p:spPr>
        <p:txBody>
          <a:bodyPr wrap="none">
            <a:spAutoFit/>
          </a:bodyPr>
          <a:lstStyle/>
          <a:p>
            <a:pPr algn="l"/>
            <a:r>
              <a:rPr lang="en-US" sz="1200" i="1" dirty="0">
                <a:latin typeface="Arial" charset="0"/>
              </a:rPr>
              <a:t>W</a:t>
            </a:r>
            <a:r>
              <a:rPr lang="en-US" sz="1200" baseline="-25000" dirty="0">
                <a:latin typeface="Arial" charset="0"/>
              </a:rPr>
              <a:t>m</a:t>
            </a:r>
            <a:r>
              <a:rPr lang="en-US" sz="1200" dirty="0">
                <a:latin typeface="Arial" charset="0"/>
              </a:rPr>
              <a:t>=250</a:t>
            </a:r>
            <a:endParaRPr lang="en-US" sz="1200" baseline="-25000" dirty="0">
              <a:latin typeface="Arial" charset="0"/>
            </a:endParaRPr>
          </a:p>
        </p:txBody>
      </p:sp>
      <p:sp>
        <p:nvSpPr>
          <p:cNvPr id="230417" name="Line 17"/>
          <p:cNvSpPr>
            <a:spLocks noChangeShapeType="1"/>
          </p:cNvSpPr>
          <p:nvPr/>
        </p:nvSpPr>
        <p:spPr bwMode="auto">
          <a:xfrm flipV="1">
            <a:off x="3365500" y="2362200"/>
            <a:ext cx="2286000" cy="2286000"/>
          </a:xfrm>
          <a:prstGeom prst="line">
            <a:avLst/>
          </a:prstGeom>
          <a:noFill/>
          <a:ln w="38100">
            <a:solidFill>
              <a:srgbClr val="FF0000"/>
            </a:solidFill>
            <a:round/>
            <a:headEnd/>
            <a:tailEnd/>
          </a:ln>
        </p:spPr>
        <p:txBody>
          <a:bodyPr/>
          <a:lstStyle/>
          <a:p>
            <a:endParaRPr lang="en-US"/>
          </a:p>
        </p:txBody>
      </p:sp>
      <p:sp>
        <p:nvSpPr>
          <p:cNvPr id="230418" name="Text Box 18"/>
          <p:cNvSpPr txBox="1">
            <a:spLocks noChangeArrowheads="1"/>
          </p:cNvSpPr>
          <p:nvPr/>
        </p:nvSpPr>
        <p:spPr bwMode="auto">
          <a:xfrm>
            <a:off x="5589588" y="2133600"/>
            <a:ext cx="494580" cy="304800"/>
          </a:xfrm>
          <a:prstGeom prst="rect">
            <a:avLst/>
          </a:prstGeom>
          <a:noFill/>
          <a:ln w="9525">
            <a:noFill/>
            <a:miter lim="800000"/>
            <a:headEnd/>
            <a:tailEnd/>
          </a:ln>
        </p:spPr>
        <p:txBody>
          <a:bodyPr wrap="square">
            <a:spAutoFit/>
          </a:bodyPr>
          <a:lstStyle/>
          <a:p>
            <a:r>
              <a:rPr lang="en-US" sz="1400" i="1" dirty="0">
                <a:latin typeface="Arial" charset="0"/>
              </a:rPr>
              <a:t>S</a:t>
            </a:r>
            <a:r>
              <a:rPr lang="en-US" sz="1400" baseline="-25000" dirty="0">
                <a:latin typeface="Arial" charset="0"/>
              </a:rPr>
              <a:t>2</a:t>
            </a:r>
          </a:p>
        </p:txBody>
      </p:sp>
      <p:sp>
        <p:nvSpPr>
          <p:cNvPr id="230419" name="Oval 19"/>
          <p:cNvSpPr>
            <a:spLocks noChangeArrowheads="1"/>
          </p:cNvSpPr>
          <p:nvPr/>
        </p:nvSpPr>
        <p:spPr bwMode="auto">
          <a:xfrm>
            <a:off x="4314825" y="3619500"/>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230420" name="Text Box 20"/>
          <p:cNvSpPr txBox="1">
            <a:spLocks noChangeArrowheads="1"/>
          </p:cNvSpPr>
          <p:nvPr/>
        </p:nvSpPr>
        <p:spPr bwMode="auto">
          <a:xfrm>
            <a:off x="4392613" y="3465513"/>
            <a:ext cx="303212" cy="304800"/>
          </a:xfrm>
          <a:prstGeom prst="rect">
            <a:avLst/>
          </a:prstGeom>
          <a:noFill/>
          <a:ln w="9525">
            <a:noFill/>
            <a:miter lim="800000"/>
            <a:headEnd/>
            <a:tailEnd/>
          </a:ln>
        </p:spPr>
        <p:txBody>
          <a:bodyPr wrap="none">
            <a:spAutoFit/>
          </a:bodyPr>
          <a:lstStyle/>
          <a:p>
            <a:pPr algn="l"/>
            <a:r>
              <a:rPr lang="en-US" sz="1400" i="1">
                <a:latin typeface="Arial" charset="0"/>
              </a:rPr>
              <a:t>B</a:t>
            </a:r>
          </a:p>
        </p:txBody>
      </p:sp>
      <p:sp>
        <p:nvSpPr>
          <p:cNvPr id="230421" name="Line 21"/>
          <p:cNvSpPr>
            <a:spLocks noChangeShapeType="1"/>
          </p:cNvSpPr>
          <p:nvPr/>
        </p:nvSpPr>
        <p:spPr bwMode="auto">
          <a:xfrm flipH="1">
            <a:off x="3044825" y="3662363"/>
            <a:ext cx="152400" cy="0"/>
          </a:xfrm>
          <a:prstGeom prst="line">
            <a:avLst/>
          </a:prstGeom>
          <a:noFill/>
          <a:ln w="19050">
            <a:solidFill>
              <a:schemeClr val="tx1"/>
            </a:solidFill>
            <a:round/>
            <a:headEnd/>
            <a:tailEnd/>
          </a:ln>
        </p:spPr>
        <p:txBody>
          <a:bodyPr/>
          <a:lstStyle/>
          <a:p>
            <a:endParaRPr lang="en-US"/>
          </a:p>
        </p:txBody>
      </p:sp>
      <p:sp>
        <p:nvSpPr>
          <p:cNvPr id="230422" name="Text Box 22"/>
          <p:cNvSpPr txBox="1">
            <a:spLocks noChangeArrowheads="1"/>
          </p:cNvSpPr>
          <p:nvPr/>
        </p:nvSpPr>
        <p:spPr bwMode="auto">
          <a:xfrm>
            <a:off x="2222500" y="3532188"/>
            <a:ext cx="776175" cy="276999"/>
          </a:xfrm>
          <a:prstGeom prst="rect">
            <a:avLst/>
          </a:prstGeom>
          <a:noFill/>
          <a:ln w="9525">
            <a:noFill/>
            <a:miter lim="800000"/>
            <a:headEnd/>
            <a:tailEnd/>
          </a:ln>
        </p:spPr>
        <p:txBody>
          <a:bodyPr wrap="none">
            <a:spAutoFit/>
          </a:bodyPr>
          <a:lstStyle/>
          <a:p>
            <a:pPr algn="l"/>
            <a:r>
              <a:rPr lang="en-US" sz="1200" i="1" dirty="0">
                <a:latin typeface="Arial" charset="0"/>
              </a:rPr>
              <a:t>W</a:t>
            </a:r>
            <a:r>
              <a:rPr lang="en-US" sz="1200" baseline="-25000" dirty="0">
                <a:latin typeface="Arial" charset="0"/>
              </a:rPr>
              <a:t>2</a:t>
            </a:r>
            <a:r>
              <a:rPr lang="en-US" sz="1200" dirty="0">
                <a:latin typeface="Arial" charset="0"/>
              </a:rPr>
              <a:t>= 300</a:t>
            </a:r>
            <a:endParaRPr lang="en-US" sz="1200" baseline="-25000" dirty="0">
              <a:latin typeface="Arial" charset="0"/>
            </a:endParaRPr>
          </a:p>
        </p:txBody>
      </p:sp>
      <p:sp>
        <p:nvSpPr>
          <p:cNvPr id="230423" name="Line 23"/>
          <p:cNvSpPr>
            <a:spLocks noChangeShapeType="1"/>
          </p:cNvSpPr>
          <p:nvPr/>
        </p:nvSpPr>
        <p:spPr bwMode="auto">
          <a:xfrm flipH="1">
            <a:off x="3044825" y="4625975"/>
            <a:ext cx="152400" cy="0"/>
          </a:xfrm>
          <a:prstGeom prst="line">
            <a:avLst/>
          </a:prstGeom>
          <a:noFill/>
          <a:ln w="19050">
            <a:solidFill>
              <a:schemeClr val="tx1"/>
            </a:solidFill>
            <a:round/>
            <a:headEnd/>
            <a:tailEnd/>
          </a:ln>
        </p:spPr>
        <p:txBody>
          <a:bodyPr/>
          <a:lstStyle/>
          <a:p>
            <a:endParaRPr lang="en-US"/>
          </a:p>
        </p:txBody>
      </p:sp>
      <p:sp>
        <p:nvSpPr>
          <p:cNvPr id="230424" name="Text Box 24"/>
          <p:cNvSpPr txBox="1">
            <a:spLocks noChangeArrowheads="1"/>
          </p:cNvSpPr>
          <p:nvPr/>
        </p:nvSpPr>
        <p:spPr bwMode="auto">
          <a:xfrm>
            <a:off x="2222500" y="4495800"/>
            <a:ext cx="732893" cy="276999"/>
          </a:xfrm>
          <a:prstGeom prst="rect">
            <a:avLst/>
          </a:prstGeom>
          <a:noFill/>
          <a:ln w="9525">
            <a:noFill/>
            <a:miter lim="800000"/>
            <a:headEnd/>
            <a:tailEnd/>
          </a:ln>
        </p:spPr>
        <p:txBody>
          <a:bodyPr wrap="none">
            <a:spAutoFit/>
          </a:bodyPr>
          <a:lstStyle/>
          <a:p>
            <a:pPr algn="l"/>
            <a:r>
              <a:rPr lang="en-US" sz="1200" i="1" dirty="0">
                <a:latin typeface="Arial" charset="0"/>
              </a:rPr>
              <a:t>W</a:t>
            </a:r>
            <a:r>
              <a:rPr lang="en-US" sz="1200" baseline="-25000" dirty="0">
                <a:latin typeface="Arial" charset="0"/>
              </a:rPr>
              <a:t>3</a:t>
            </a:r>
            <a:r>
              <a:rPr lang="en-US" sz="1200" dirty="0">
                <a:latin typeface="Arial" charset="0"/>
              </a:rPr>
              <a:t>=200</a:t>
            </a:r>
            <a:endParaRPr lang="en-US" sz="1200" baseline="-25000" dirty="0">
              <a:latin typeface="Arial" charset="0"/>
            </a:endParaRPr>
          </a:p>
        </p:txBody>
      </p:sp>
      <p:sp>
        <p:nvSpPr>
          <p:cNvPr id="230425" name="Text Box 25"/>
          <p:cNvSpPr txBox="1">
            <a:spLocks noChangeArrowheads="1"/>
          </p:cNvSpPr>
          <p:nvPr/>
        </p:nvSpPr>
        <p:spPr bwMode="auto">
          <a:xfrm>
            <a:off x="4356100" y="4689475"/>
            <a:ext cx="312738" cy="304800"/>
          </a:xfrm>
          <a:prstGeom prst="rect">
            <a:avLst/>
          </a:prstGeom>
          <a:noFill/>
          <a:ln w="9525">
            <a:noFill/>
            <a:miter lim="800000"/>
            <a:headEnd/>
            <a:tailEnd/>
          </a:ln>
        </p:spPr>
        <p:txBody>
          <a:bodyPr wrap="none">
            <a:spAutoFit/>
          </a:bodyPr>
          <a:lstStyle/>
          <a:p>
            <a:pPr algn="l"/>
            <a:r>
              <a:rPr lang="en-US" sz="1400" i="1">
                <a:latin typeface="Arial" charset="0"/>
              </a:rPr>
              <a:t>C</a:t>
            </a:r>
          </a:p>
        </p:txBody>
      </p:sp>
      <p:sp>
        <p:nvSpPr>
          <p:cNvPr id="230426" name="Line 26"/>
          <p:cNvSpPr>
            <a:spLocks noChangeShapeType="1"/>
          </p:cNvSpPr>
          <p:nvPr/>
        </p:nvSpPr>
        <p:spPr bwMode="auto">
          <a:xfrm>
            <a:off x="4368800" y="5795963"/>
            <a:ext cx="0" cy="152400"/>
          </a:xfrm>
          <a:prstGeom prst="line">
            <a:avLst/>
          </a:prstGeom>
          <a:noFill/>
          <a:ln w="19050">
            <a:solidFill>
              <a:schemeClr val="tx1"/>
            </a:solidFill>
            <a:round/>
            <a:headEnd/>
            <a:tailEnd/>
          </a:ln>
        </p:spPr>
        <p:txBody>
          <a:bodyPr/>
          <a:lstStyle/>
          <a:p>
            <a:endParaRPr lang="en-US"/>
          </a:p>
        </p:txBody>
      </p:sp>
      <p:sp>
        <p:nvSpPr>
          <p:cNvPr id="230427" name="Text Box 27"/>
          <p:cNvSpPr txBox="1">
            <a:spLocks noChangeArrowheads="1"/>
          </p:cNvSpPr>
          <p:nvPr/>
        </p:nvSpPr>
        <p:spPr bwMode="auto">
          <a:xfrm>
            <a:off x="4216400" y="5948363"/>
            <a:ext cx="376238" cy="304800"/>
          </a:xfrm>
          <a:prstGeom prst="rect">
            <a:avLst/>
          </a:prstGeom>
          <a:noFill/>
          <a:ln w="9525">
            <a:noFill/>
            <a:miter lim="800000"/>
            <a:headEnd/>
            <a:tailEnd/>
          </a:ln>
        </p:spPr>
        <p:txBody>
          <a:bodyPr>
            <a:spAutoFit/>
          </a:bodyPr>
          <a:lstStyle/>
          <a:p>
            <a:pPr algn="l"/>
            <a:r>
              <a:rPr lang="en-US" sz="1400" i="1">
                <a:latin typeface="Arial" charset="0"/>
              </a:rPr>
              <a:t>H</a:t>
            </a:r>
            <a:r>
              <a:rPr lang="en-US" sz="1400" baseline="-25000">
                <a:latin typeface="Arial" charset="0"/>
              </a:rPr>
              <a:t>2</a:t>
            </a:r>
          </a:p>
        </p:txBody>
      </p:sp>
      <p:sp>
        <p:nvSpPr>
          <p:cNvPr id="230428" name="Line 28"/>
          <p:cNvSpPr>
            <a:spLocks noChangeShapeType="1"/>
          </p:cNvSpPr>
          <p:nvPr/>
        </p:nvSpPr>
        <p:spPr bwMode="auto">
          <a:xfrm>
            <a:off x="3200400" y="4171950"/>
            <a:ext cx="3124200" cy="0"/>
          </a:xfrm>
          <a:prstGeom prst="line">
            <a:avLst/>
          </a:prstGeom>
          <a:noFill/>
          <a:ln w="38100">
            <a:solidFill>
              <a:srgbClr val="009900"/>
            </a:solidFill>
            <a:round/>
            <a:headEnd/>
            <a:tailEnd/>
          </a:ln>
        </p:spPr>
        <p:txBody>
          <a:bodyPr/>
          <a:lstStyle/>
          <a:p>
            <a:endParaRPr lang="en-US"/>
          </a:p>
        </p:txBody>
      </p:sp>
      <p:sp>
        <p:nvSpPr>
          <p:cNvPr id="230430" name="AutoShape 30"/>
          <p:cNvSpPr>
            <a:spLocks/>
          </p:cNvSpPr>
          <p:nvPr/>
        </p:nvSpPr>
        <p:spPr bwMode="auto">
          <a:xfrm>
            <a:off x="2124075" y="4184650"/>
            <a:ext cx="88900" cy="400050"/>
          </a:xfrm>
          <a:prstGeom prst="leftBrace">
            <a:avLst>
              <a:gd name="adj1" fmla="val 37500"/>
              <a:gd name="adj2" fmla="val 50000"/>
            </a:avLst>
          </a:prstGeom>
          <a:noFill/>
          <a:ln w="19050">
            <a:solidFill>
              <a:srgbClr val="FF0000"/>
            </a:solidFill>
            <a:round/>
            <a:headEnd/>
            <a:tailEnd/>
          </a:ln>
        </p:spPr>
        <p:txBody>
          <a:bodyPr wrap="none" anchor="ctr"/>
          <a:lstStyle/>
          <a:p>
            <a:endParaRPr lang="en-US"/>
          </a:p>
        </p:txBody>
      </p:sp>
      <p:sp>
        <p:nvSpPr>
          <p:cNvPr id="230431" name="AutoShape 31"/>
          <p:cNvSpPr>
            <a:spLocks/>
          </p:cNvSpPr>
          <p:nvPr/>
        </p:nvSpPr>
        <p:spPr bwMode="auto">
          <a:xfrm>
            <a:off x="2124075" y="3644900"/>
            <a:ext cx="88900" cy="400050"/>
          </a:xfrm>
          <a:prstGeom prst="leftBrace">
            <a:avLst>
              <a:gd name="adj1" fmla="val 37500"/>
              <a:gd name="adj2" fmla="val 50000"/>
            </a:avLst>
          </a:prstGeom>
          <a:noFill/>
          <a:ln w="19050">
            <a:solidFill>
              <a:srgbClr val="009900"/>
            </a:solidFill>
            <a:round/>
            <a:headEnd/>
            <a:tailEnd/>
          </a:ln>
        </p:spPr>
        <p:txBody>
          <a:bodyPr wrap="none" anchor="ctr"/>
          <a:lstStyle/>
          <a:p>
            <a:endParaRPr lang="en-US"/>
          </a:p>
        </p:txBody>
      </p:sp>
      <p:sp>
        <p:nvSpPr>
          <p:cNvPr id="230432" name="Oval 32"/>
          <p:cNvSpPr>
            <a:spLocks noChangeArrowheads="1"/>
          </p:cNvSpPr>
          <p:nvPr/>
        </p:nvSpPr>
        <p:spPr bwMode="auto">
          <a:xfrm>
            <a:off x="4319588" y="4689475"/>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230433" name="Rectangle 33"/>
          <p:cNvSpPr>
            <a:spLocks noChangeArrowheads="1"/>
          </p:cNvSpPr>
          <p:nvPr/>
        </p:nvSpPr>
        <p:spPr bwMode="auto">
          <a:xfrm>
            <a:off x="3203575" y="3644900"/>
            <a:ext cx="1152525" cy="2160588"/>
          </a:xfrm>
          <a:prstGeom prst="rect">
            <a:avLst/>
          </a:prstGeom>
          <a:noFill/>
          <a:ln w="12700">
            <a:solidFill>
              <a:schemeClr val="tx1"/>
            </a:solidFill>
            <a:prstDash val="dash"/>
            <a:miter lim="800000"/>
            <a:headEnd/>
            <a:tailEnd/>
          </a:ln>
        </p:spPr>
        <p:txBody>
          <a:bodyPr wrap="none" anchor="ctr"/>
          <a:lstStyle/>
          <a:p>
            <a:endParaRPr lang="en-US"/>
          </a:p>
        </p:txBody>
      </p:sp>
      <p:sp>
        <p:nvSpPr>
          <p:cNvPr id="230434" name="Rectangle 34"/>
          <p:cNvSpPr>
            <a:spLocks noChangeArrowheads="1"/>
          </p:cNvSpPr>
          <p:nvPr/>
        </p:nvSpPr>
        <p:spPr bwMode="auto">
          <a:xfrm>
            <a:off x="3203575" y="4697413"/>
            <a:ext cx="1152525" cy="1108075"/>
          </a:xfrm>
          <a:prstGeom prst="rect">
            <a:avLst/>
          </a:prstGeom>
          <a:noFill/>
          <a:ln w="12700">
            <a:solidFill>
              <a:schemeClr val="tx1"/>
            </a:solidFill>
            <a:prstDash val="dash"/>
            <a:miter lim="800000"/>
            <a:headEnd/>
            <a:tailEnd/>
          </a:ln>
        </p:spPr>
        <p:txBody>
          <a:bodyPr wrap="none" anchor="ctr"/>
          <a:lstStyle/>
          <a:p>
            <a:endParaRPr lang="en-US"/>
          </a:p>
        </p:txBody>
      </p:sp>
      <p:sp>
        <p:nvSpPr>
          <p:cNvPr id="230435" name="Text Box 35"/>
          <p:cNvSpPr txBox="1">
            <a:spLocks noChangeArrowheads="1"/>
          </p:cNvSpPr>
          <p:nvPr/>
        </p:nvSpPr>
        <p:spPr bwMode="auto">
          <a:xfrm>
            <a:off x="1439863" y="3608388"/>
            <a:ext cx="655637" cy="457200"/>
          </a:xfrm>
          <a:prstGeom prst="rect">
            <a:avLst/>
          </a:prstGeom>
          <a:noFill/>
          <a:ln w="9525">
            <a:noFill/>
            <a:miter lim="800000"/>
            <a:headEnd/>
            <a:tailEnd/>
          </a:ln>
        </p:spPr>
        <p:txBody>
          <a:bodyPr wrap="none">
            <a:spAutoFit/>
          </a:bodyPr>
          <a:lstStyle/>
          <a:p>
            <a:r>
              <a:rPr lang="en-US" sz="1200">
                <a:latin typeface="Arial" charset="0"/>
              </a:rPr>
              <a:t>Firm</a:t>
            </a:r>
          </a:p>
          <a:p>
            <a:r>
              <a:rPr lang="en-US" sz="1200">
                <a:latin typeface="Arial" charset="0"/>
              </a:rPr>
              <a:t>burden</a:t>
            </a:r>
          </a:p>
        </p:txBody>
      </p:sp>
      <p:sp>
        <p:nvSpPr>
          <p:cNvPr id="230436" name="Text Box 36"/>
          <p:cNvSpPr txBox="1">
            <a:spLocks noChangeArrowheads="1"/>
          </p:cNvSpPr>
          <p:nvPr/>
        </p:nvSpPr>
        <p:spPr bwMode="auto">
          <a:xfrm>
            <a:off x="1403350" y="4149725"/>
            <a:ext cx="674688" cy="457200"/>
          </a:xfrm>
          <a:prstGeom prst="rect">
            <a:avLst/>
          </a:prstGeom>
          <a:noFill/>
          <a:ln w="9525">
            <a:noFill/>
            <a:miter lim="800000"/>
            <a:headEnd/>
            <a:tailEnd/>
          </a:ln>
        </p:spPr>
        <p:txBody>
          <a:bodyPr wrap="none">
            <a:spAutoFit/>
          </a:bodyPr>
          <a:lstStyle/>
          <a:p>
            <a:r>
              <a:rPr lang="en-US" sz="1200">
                <a:latin typeface="Arial" charset="0"/>
              </a:rPr>
              <a:t>Worker</a:t>
            </a:r>
          </a:p>
          <a:p>
            <a:r>
              <a:rPr lang="en-US" sz="1200">
                <a:latin typeface="Arial" charset="0"/>
              </a:rPr>
              <a:t>burden</a:t>
            </a:r>
          </a:p>
        </p:txBody>
      </p:sp>
      <p:sp>
        <p:nvSpPr>
          <p:cNvPr id="230437" name="Line 37"/>
          <p:cNvSpPr>
            <a:spLocks noChangeShapeType="1"/>
          </p:cNvSpPr>
          <p:nvPr/>
        </p:nvSpPr>
        <p:spPr bwMode="auto">
          <a:xfrm>
            <a:off x="5292725" y="2852738"/>
            <a:ext cx="0" cy="685800"/>
          </a:xfrm>
          <a:prstGeom prst="line">
            <a:avLst/>
          </a:prstGeom>
          <a:noFill/>
          <a:ln w="38100">
            <a:solidFill>
              <a:schemeClr val="tx1"/>
            </a:solidFill>
            <a:round/>
            <a:headEnd type="triangle" w="med" len="med"/>
            <a:tailEnd/>
          </a:ln>
        </p:spPr>
        <p:txBody>
          <a:bodyPr/>
          <a:lstStyle/>
          <a:p>
            <a:endParaRPr lang="en-US"/>
          </a:p>
        </p:txBody>
      </p:sp>
      <p:sp>
        <p:nvSpPr>
          <p:cNvPr id="230438" name="Text Box 38"/>
          <p:cNvSpPr txBox="1">
            <a:spLocks noChangeArrowheads="1"/>
          </p:cNvSpPr>
          <p:nvPr/>
        </p:nvSpPr>
        <p:spPr bwMode="auto">
          <a:xfrm>
            <a:off x="5327650" y="2924175"/>
            <a:ext cx="438150" cy="274638"/>
          </a:xfrm>
          <a:prstGeom prst="rect">
            <a:avLst/>
          </a:prstGeom>
          <a:noFill/>
          <a:ln w="9525">
            <a:noFill/>
            <a:miter lim="800000"/>
            <a:headEnd/>
            <a:tailEnd/>
          </a:ln>
        </p:spPr>
        <p:txBody>
          <a:bodyPr wrap="none">
            <a:spAutoFit/>
          </a:bodyPr>
          <a:lstStyle/>
          <a:p>
            <a:pPr algn="l"/>
            <a:r>
              <a:rPr lang="en-US" sz="1200">
                <a:latin typeface="Arial" charset="0"/>
              </a:rPr>
              <a:t>Tax</a:t>
            </a:r>
          </a:p>
        </p:txBody>
      </p:sp>
      <p:grpSp>
        <p:nvGrpSpPr>
          <p:cNvPr id="2" name="Group 40"/>
          <p:cNvGrpSpPr>
            <a:grpSpLocks/>
          </p:cNvGrpSpPr>
          <p:nvPr/>
        </p:nvGrpSpPr>
        <p:grpSpPr bwMode="auto">
          <a:xfrm>
            <a:off x="533400" y="395291"/>
            <a:ext cx="8077200" cy="523877"/>
            <a:chOff x="336" y="375"/>
            <a:chExt cx="5088" cy="330"/>
          </a:xfrm>
        </p:grpSpPr>
        <p:sp>
          <p:nvSpPr>
            <p:cNvPr id="49194" name="Line 42"/>
            <p:cNvSpPr>
              <a:spLocks noChangeShapeType="1"/>
            </p:cNvSpPr>
            <p:nvPr/>
          </p:nvSpPr>
          <p:spPr bwMode="blackWhite">
            <a:xfrm>
              <a:off x="336" y="643"/>
              <a:ext cx="5088" cy="0"/>
            </a:xfrm>
            <a:prstGeom prst="line">
              <a:avLst/>
            </a:prstGeom>
            <a:noFill/>
            <a:ln w="57150">
              <a:solidFill>
                <a:srgbClr val="A50021"/>
              </a:solidFill>
              <a:round/>
              <a:headEnd/>
              <a:tailEnd/>
            </a:ln>
          </p:spPr>
          <p:txBody>
            <a:bodyPr wrap="none"/>
            <a:lstStyle/>
            <a:p>
              <a:endParaRPr lang="en-US"/>
            </a:p>
          </p:txBody>
        </p:sp>
        <p:sp>
          <p:nvSpPr>
            <p:cNvPr id="49195" name="Text Box 43"/>
            <p:cNvSpPr txBox="1">
              <a:spLocks noChangeArrowheads="1"/>
            </p:cNvSpPr>
            <p:nvPr/>
          </p:nvSpPr>
          <p:spPr bwMode="blackWhite">
            <a:xfrm>
              <a:off x="748" y="375"/>
              <a:ext cx="3764" cy="330"/>
            </a:xfrm>
            <a:prstGeom prst="rect">
              <a:avLst/>
            </a:prstGeom>
            <a:noFill/>
            <a:ln w="9525">
              <a:noFill/>
              <a:miter lim="800000"/>
              <a:headEnd/>
              <a:tailEnd/>
            </a:ln>
          </p:spPr>
          <p:txBody>
            <a:bodyPr wrap="square" anchor="b">
              <a:spAutoFit/>
            </a:bodyPr>
            <a:lstStyle/>
            <a:p>
              <a:pPr algn="l">
                <a:spcBef>
                  <a:spcPct val="50000"/>
                </a:spcBef>
              </a:pPr>
              <a:r>
                <a:rPr lang="en-US" sz="2800" b="1" dirty="0">
                  <a:solidFill>
                    <a:srgbClr val="A50021"/>
                  </a:solidFill>
                  <a:latin typeface="Cordia New" panose="020B0304020202020204" pitchFamily="34" charset="-34"/>
                  <a:cs typeface="Cordia New" panose="020B0304020202020204" pitchFamily="34" charset="-34"/>
                </a:rPr>
                <a:t>Impose tax on </a:t>
              </a:r>
              <a:r>
                <a:rPr lang="en-US" sz="2800" b="1" dirty="0" err="1">
                  <a:solidFill>
                    <a:srgbClr val="A50021"/>
                  </a:solidFill>
                  <a:latin typeface="Cordia New" panose="020B0304020202020204" pitchFamily="34" charset="-34"/>
                  <a:cs typeface="Cordia New" panose="020B0304020202020204" pitchFamily="34" charset="-34"/>
                </a:rPr>
                <a:t>labour</a:t>
              </a:r>
              <a:r>
                <a:rPr lang="en-US" sz="2800" b="1" dirty="0">
                  <a:solidFill>
                    <a:srgbClr val="A50021"/>
                  </a:solidFill>
                  <a:latin typeface="Cordia New" panose="020B0304020202020204" pitchFamily="34" charset="-34"/>
                  <a:cs typeface="Cordia New" panose="020B0304020202020204" pitchFamily="34" charset="-34"/>
                </a:rPr>
                <a:t>/employees</a:t>
              </a:r>
            </a:p>
          </p:txBody>
        </p:sp>
      </p:grpSp>
      <p:sp>
        <p:nvSpPr>
          <p:cNvPr id="230444" name="AutoShape 44"/>
          <p:cNvSpPr>
            <a:spLocks noChangeArrowheads="1"/>
          </p:cNvSpPr>
          <p:nvPr/>
        </p:nvSpPr>
        <p:spPr bwMode="auto">
          <a:xfrm>
            <a:off x="3271838" y="2357438"/>
            <a:ext cx="2286000" cy="1143000"/>
          </a:xfrm>
          <a:prstGeom prst="wedgeRectCallout">
            <a:avLst>
              <a:gd name="adj1" fmla="val -51042"/>
              <a:gd name="adj2" fmla="val 98750"/>
            </a:avLst>
          </a:prstGeom>
          <a:solidFill>
            <a:srgbClr val="FFFF99"/>
          </a:solidFill>
          <a:ln w="9525">
            <a:solidFill>
              <a:schemeClr val="tx1"/>
            </a:solidFill>
            <a:miter lim="800000"/>
            <a:headEnd/>
            <a:tailEnd/>
          </a:ln>
        </p:spPr>
        <p:txBody>
          <a:bodyPr/>
          <a:lstStyle/>
          <a:p>
            <a:pPr eaLnBrk="0" hangingPunct="0"/>
            <a:r>
              <a:rPr lang="en-US">
                <a:latin typeface="Arial" charset="0"/>
                <a:cs typeface="Arial" charset="0"/>
              </a:rPr>
              <a:t>A binding minimum wage changes the analysis, however.</a:t>
            </a:r>
          </a:p>
        </p:txBody>
      </p:sp>
      <p:sp>
        <p:nvSpPr>
          <p:cNvPr id="230445" name="AutoShape 45"/>
          <p:cNvSpPr>
            <a:spLocks noChangeArrowheads="1"/>
          </p:cNvSpPr>
          <p:nvPr/>
        </p:nvSpPr>
        <p:spPr bwMode="auto">
          <a:xfrm>
            <a:off x="3271838" y="2357438"/>
            <a:ext cx="2286000" cy="1143000"/>
          </a:xfrm>
          <a:prstGeom prst="wedgeRectCallout">
            <a:avLst>
              <a:gd name="adj1" fmla="val -51042"/>
              <a:gd name="adj2" fmla="val 98750"/>
            </a:avLst>
          </a:prstGeom>
          <a:solidFill>
            <a:srgbClr val="FFFF99"/>
          </a:solidFill>
          <a:ln w="9525">
            <a:solidFill>
              <a:schemeClr val="tx1"/>
            </a:solidFill>
            <a:miter lim="800000"/>
            <a:headEnd/>
            <a:tailEnd/>
          </a:ln>
        </p:spPr>
        <p:txBody>
          <a:bodyPr/>
          <a:lstStyle/>
          <a:p>
            <a:pPr eaLnBrk="0" hangingPunct="0"/>
            <a:r>
              <a:rPr lang="en-US">
                <a:latin typeface="Arial" charset="0"/>
                <a:cs typeface="Arial" charset="0"/>
              </a:rPr>
              <a:t>When imposed on </a:t>
            </a:r>
            <a:r>
              <a:rPr lang="en-US" i="1">
                <a:latin typeface="Arial" charset="0"/>
                <a:cs typeface="Arial" charset="0"/>
              </a:rPr>
              <a:t>employees</a:t>
            </a:r>
            <a:r>
              <a:rPr lang="en-US">
                <a:latin typeface="Arial" charset="0"/>
                <a:cs typeface="Arial" charset="0"/>
              </a:rPr>
              <a:t>, the analysis is similar to before.</a:t>
            </a:r>
          </a:p>
        </p:txBody>
      </p:sp>
      <p:sp>
        <p:nvSpPr>
          <p:cNvPr id="44" name="Slide Number Placeholder 43"/>
          <p:cNvSpPr>
            <a:spLocks noGrp="1"/>
          </p:cNvSpPr>
          <p:nvPr>
            <p:ph type="sldNum" sz="quarter" idx="12"/>
          </p:nvPr>
        </p:nvSpPr>
        <p:spPr/>
        <p:txBody>
          <a:bodyPr/>
          <a:lstStyle/>
          <a:p>
            <a:pPr>
              <a:defRPr/>
            </a:pPr>
            <a:r>
              <a:rPr lang="en-US" dirty="0"/>
              <a:t>46</a:t>
            </a:r>
          </a:p>
        </p:txBody>
      </p:sp>
      <p:sp>
        <p:nvSpPr>
          <p:cNvPr id="45" name="Footer Placeholder 44"/>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654715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30444"/>
                                        </p:tgtEl>
                                        <p:attrNameLst>
                                          <p:attrName>style.visibility</p:attrName>
                                        </p:attrNameLst>
                                      </p:cBhvr>
                                      <p:to>
                                        <p:strVal val="visible"/>
                                      </p:to>
                                    </p:set>
                                    <p:anim calcmode="lin" valueType="num">
                                      <p:cBhvr additive="base">
                                        <p:cTn id="7" dur="500" fill="hold"/>
                                        <p:tgtEl>
                                          <p:spTgt spid="230444"/>
                                        </p:tgtEl>
                                        <p:attrNameLst>
                                          <p:attrName>ppt_x</p:attrName>
                                        </p:attrNameLst>
                                      </p:cBhvr>
                                      <p:tavLst>
                                        <p:tav tm="0">
                                          <p:val>
                                            <p:strVal val="1+#ppt_w/2"/>
                                          </p:val>
                                        </p:tav>
                                        <p:tav tm="100000">
                                          <p:val>
                                            <p:strVal val="#ppt_x"/>
                                          </p:val>
                                        </p:tav>
                                      </p:tavLst>
                                    </p:anim>
                                    <p:anim calcmode="lin" valueType="num">
                                      <p:cBhvr additive="base">
                                        <p:cTn id="8" dur="500" fill="hold"/>
                                        <p:tgtEl>
                                          <p:spTgt spid="23044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230428"/>
                                        </p:tgtEl>
                                        <p:attrNameLst>
                                          <p:attrName>style.visibility</p:attrName>
                                        </p:attrNameLst>
                                      </p:cBhvr>
                                      <p:to>
                                        <p:strVal val="visible"/>
                                      </p:to>
                                    </p:set>
                                    <p:animEffect transition="in" filter="dissolve">
                                      <p:cBhvr>
                                        <p:cTn id="13" dur="500"/>
                                        <p:tgtEl>
                                          <p:spTgt spid="230428"/>
                                        </p:tgtEl>
                                      </p:cBhvr>
                                    </p:animEffect>
                                  </p:childTnLst>
                                </p:cTn>
                              </p:par>
                            </p:childTnLst>
                          </p:cTn>
                        </p:par>
                        <p:par>
                          <p:cTn id="14" fill="hold">
                            <p:stCondLst>
                              <p:cond delay="500"/>
                            </p:stCondLst>
                            <p:childTnLst>
                              <p:par>
                                <p:cTn id="15" presetID="1" presetClass="exit" presetSubtype="0" fill="hold" grpId="1" nodeType="afterEffect">
                                  <p:stCondLst>
                                    <p:cond delay="0"/>
                                  </p:stCondLst>
                                  <p:childTnLst>
                                    <p:set>
                                      <p:cBhvr>
                                        <p:cTn id="16" dur="1" fill="hold">
                                          <p:stCondLst>
                                            <p:cond delay="0"/>
                                          </p:stCondLst>
                                        </p:cTn>
                                        <p:tgtEl>
                                          <p:spTgt spid="230444"/>
                                        </p:tgtEl>
                                        <p:attrNameLst>
                                          <p:attrName>style.visibility</p:attrName>
                                        </p:attrNameLst>
                                      </p:cBhvr>
                                      <p:to>
                                        <p:strVal val="hidden"/>
                                      </p:to>
                                    </p:set>
                                  </p:childTnLst>
                                </p:cTn>
                              </p:par>
                              <p:par>
                                <p:cTn id="17" presetID="1" presetClass="entr" presetSubtype="0" fill="hold" grpId="0" nodeType="withEffect">
                                  <p:stCondLst>
                                    <p:cond delay="0"/>
                                  </p:stCondLst>
                                  <p:childTnLst>
                                    <p:set>
                                      <p:cBhvr>
                                        <p:cTn id="18" dur="1" fill="hold">
                                          <p:stCondLst>
                                            <p:cond delay="0"/>
                                          </p:stCondLst>
                                        </p:cTn>
                                        <p:tgtEl>
                                          <p:spTgt spid="230445"/>
                                        </p:tgtEl>
                                        <p:attrNameLst>
                                          <p:attrName>style.visibility</p:attrName>
                                        </p:attrNameLst>
                                      </p:cBhvr>
                                      <p:to>
                                        <p:strVal val="visible"/>
                                      </p:to>
                                    </p:set>
                                  </p:childTnLst>
                                </p:cTn>
                              </p:par>
                            </p:childTnLst>
                          </p:cTn>
                        </p:par>
                        <p:par>
                          <p:cTn id="19" fill="hold">
                            <p:stCondLst>
                              <p:cond delay="500"/>
                            </p:stCondLst>
                            <p:childTnLst>
                              <p:par>
                                <p:cTn id="20" presetID="0" presetClass="path" presetSubtype="0" accel="50000" decel="50000" fill="hold" grpId="2" nodeType="afterEffect">
                                  <p:stCondLst>
                                    <p:cond delay="0"/>
                                  </p:stCondLst>
                                  <p:childTnLst>
                                    <p:animMotion origin="layout" path="M 0.0 0.0 L 0.31753 0.00023 " pathEditMode="relative" ptsTypes="AA">
                                      <p:cBhvr>
                                        <p:cTn id="21" dur="2000" fill="hold"/>
                                        <p:tgtEl>
                                          <p:spTgt spid="230445"/>
                                        </p:tgtEl>
                                        <p:attrNameLst>
                                          <p:attrName>ppt_x</p:attrName>
                                          <p:attrName>ppt_y</p:attrName>
                                        </p:attrNameLst>
                                      </p:cBhvr>
                                    </p:animMotion>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230437"/>
                                        </p:tgtEl>
                                        <p:attrNameLst>
                                          <p:attrName>style.visibility</p:attrName>
                                        </p:attrNameLst>
                                      </p:cBhvr>
                                      <p:to>
                                        <p:strVal val="visible"/>
                                      </p:to>
                                    </p:set>
                                    <p:animEffect transition="in" filter="dissolve">
                                      <p:cBhvr>
                                        <p:cTn id="26" dur="500"/>
                                        <p:tgtEl>
                                          <p:spTgt spid="230437"/>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230438"/>
                                        </p:tgtEl>
                                        <p:attrNameLst>
                                          <p:attrName>style.visibility</p:attrName>
                                        </p:attrNameLst>
                                      </p:cBhvr>
                                      <p:to>
                                        <p:strVal val="visible"/>
                                      </p:to>
                                    </p:set>
                                    <p:animEffect transition="in" filter="dissolve">
                                      <p:cBhvr>
                                        <p:cTn id="29" dur="500"/>
                                        <p:tgtEl>
                                          <p:spTgt spid="230438"/>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grpId="0" nodeType="clickEffect">
                                  <p:stCondLst>
                                    <p:cond delay="0"/>
                                  </p:stCondLst>
                                  <p:childTnLst>
                                    <p:set>
                                      <p:cBhvr>
                                        <p:cTn id="33" dur="1" fill="hold">
                                          <p:stCondLst>
                                            <p:cond delay="0"/>
                                          </p:stCondLst>
                                        </p:cTn>
                                        <p:tgtEl>
                                          <p:spTgt spid="230417"/>
                                        </p:tgtEl>
                                        <p:attrNameLst>
                                          <p:attrName>style.visibility</p:attrName>
                                        </p:attrNameLst>
                                      </p:cBhvr>
                                      <p:to>
                                        <p:strVal val="visible"/>
                                      </p:to>
                                    </p:set>
                                    <p:animEffect transition="in" filter="dissolve">
                                      <p:cBhvr>
                                        <p:cTn id="34" dur="500"/>
                                        <p:tgtEl>
                                          <p:spTgt spid="230417"/>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230418"/>
                                        </p:tgtEl>
                                        <p:attrNameLst>
                                          <p:attrName>style.visibility</p:attrName>
                                        </p:attrNameLst>
                                      </p:cBhvr>
                                      <p:to>
                                        <p:strVal val="visible"/>
                                      </p:to>
                                    </p:set>
                                    <p:animEffect transition="in" filter="dissolve">
                                      <p:cBhvr>
                                        <p:cTn id="37" dur="500"/>
                                        <p:tgtEl>
                                          <p:spTgt spid="230418"/>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230419"/>
                                        </p:tgtEl>
                                        <p:attrNameLst>
                                          <p:attrName>style.visibility</p:attrName>
                                        </p:attrNameLst>
                                      </p:cBhvr>
                                      <p:to>
                                        <p:strVal val="visible"/>
                                      </p:to>
                                    </p:set>
                                    <p:animEffect transition="in" filter="dissolve">
                                      <p:cBhvr>
                                        <p:cTn id="42" dur="500"/>
                                        <p:tgtEl>
                                          <p:spTgt spid="230419"/>
                                        </p:tgtEl>
                                      </p:cBhvr>
                                    </p:animEffect>
                                  </p:childTnLst>
                                </p:cTn>
                              </p:par>
                              <p:par>
                                <p:cTn id="43" presetID="9" presetClass="entr" presetSubtype="0" fill="hold" grpId="0" nodeType="withEffect">
                                  <p:stCondLst>
                                    <p:cond delay="0"/>
                                  </p:stCondLst>
                                  <p:childTnLst>
                                    <p:set>
                                      <p:cBhvr>
                                        <p:cTn id="44" dur="1" fill="hold">
                                          <p:stCondLst>
                                            <p:cond delay="0"/>
                                          </p:stCondLst>
                                        </p:cTn>
                                        <p:tgtEl>
                                          <p:spTgt spid="230420"/>
                                        </p:tgtEl>
                                        <p:attrNameLst>
                                          <p:attrName>style.visibility</p:attrName>
                                        </p:attrNameLst>
                                      </p:cBhvr>
                                      <p:to>
                                        <p:strVal val="visible"/>
                                      </p:to>
                                    </p:set>
                                    <p:animEffect transition="in" filter="dissolve">
                                      <p:cBhvr>
                                        <p:cTn id="45" dur="500"/>
                                        <p:tgtEl>
                                          <p:spTgt spid="230420"/>
                                        </p:tgtEl>
                                      </p:cBhvr>
                                    </p:animEffect>
                                  </p:childTnLst>
                                </p:cTn>
                              </p:par>
                              <p:par>
                                <p:cTn id="46" presetID="9" presetClass="entr" presetSubtype="0" fill="hold" grpId="0" nodeType="withEffect">
                                  <p:stCondLst>
                                    <p:cond delay="0"/>
                                  </p:stCondLst>
                                  <p:childTnLst>
                                    <p:set>
                                      <p:cBhvr>
                                        <p:cTn id="47" dur="1" fill="hold">
                                          <p:stCondLst>
                                            <p:cond delay="0"/>
                                          </p:stCondLst>
                                        </p:cTn>
                                        <p:tgtEl>
                                          <p:spTgt spid="230425"/>
                                        </p:tgtEl>
                                        <p:attrNameLst>
                                          <p:attrName>style.visibility</p:attrName>
                                        </p:attrNameLst>
                                      </p:cBhvr>
                                      <p:to>
                                        <p:strVal val="visible"/>
                                      </p:to>
                                    </p:set>
                                    <p:animEffect transition="in" filter="dissolve">
                                      <p:cBhvr>
                                        <p:cTn id="48" dur="500"/>
                                        <p:tgtEl>
                                          <p:spTgt spid="230425"/>
                                        </p:tgtEl>
                                      </p:cBhvr>
                                    </p:animEffect>
                                  </p:childTnLst>
                                </p:cTn>
                              </p:par>
                              <p:par>
                                <p:cTn id="49" presetID="9" presetClass="entr" presetSubtype="0" fill="hold" grpId="0" nodeType="withEffect">
                                  <p:stCondLst>
                                    <p:cond delay="0"/>
                                  </p:stCondLst>
                                  <p:childTnLst>
                                    <p:set>
                                      <p:cBhvr>
                                        <p:cTn id="50" dur="1" fill="hold">
                                          <p:stCondLst>
                                            <p:cond delay="0"/>
                                          </p:stCondLst>
                                        </p:cTn>
                                        <p:tgtEl>
                                          <p:spTgt spid="230426"/>
                                        </p:tgtEl>
                                        <p:attrNameLst>
                                          <p:attrName>style.visibility</p:attrName>
                                        </p:attrNameLst>
                                      </p:cBhvr>
                                      <p:to>
                                        <p:strVal val="visible"/>
                                      </p:to>
                                    </p:set>
                                    <p:animEffect transition="in" filter="dissolve">
                                      <p:cBhvr>
                                        <p:cTn id="51" dur="500"/>
                                        <p:tgtEl>
                                          <p:spTgt spid="230426"/>
                                        </p:tgtEl>
                                      </p:cBhvr>
                                    </p:animEffect>
                                  </p:childTnLst>
                                </p:cTn>
                              </p:par>
                              <p:par>
                                <p:cTn id="52" presetID="9" presetClass="entr" presetSubtype="0" fill="hold" grpId="0" nodeType="withEffect">
                                  <p:stCondLst>
                                    <p:cond delay="0"/>
                                  </p:stCondLst>
                                  <p:childTnLst>
                                    <p:set>
                                      <p:cBhvr>
                                        <p:cTn id="53" dur="1" fill="hold">
                                          <p:stCondLst>
                                            <p:cond delay="0"/>
                                          </p:stCondLst>
                                        </p:cTn>
                                        <p:tgtEl>
                                          <p:spTgt spid="230427"/>
                                        </p:tgtEl>
                                        <p:attrNameLst>
                                          <p:attrName>style.visibility</p:attrName>
                                        </p:attrNameLst>
                                      </p:cBhvr>
                                      <p:to>
                                        <p:strVal val="visible"/>
                                      </p:to>
                                    </p:set>
                                    <p:animEffect transition="in" filter="dissolve">
                                      <p:cBhvr>
                                        <p:cTn id="54" dur="500"/>
                                        <p:tgtEl>
                                          <p:spTgt spid="230427"/>
                                        </p:tgtEl>
                                      </p:cBhvr>
                                    </p:animEffect>
                                  </p:childTnLst>
                                </p:cTn>
                              </p:par>
                              <p:par>
                                <p:cTn id="55" presetID="9" presetClass="entr" presetSubtype="0" fill="hold" grpId="0" nodeType="withEffect">
                                  <p:stCondLst>
                                    <p:cond delay="0"/>
                                  </p:stCondLst>
                                  <p:childTnLst>
                                    <p:set>
                                      <p:cBhvr>
                                        <p:cTn id="56" dur="1" fill="hold">
                                          <p:stCondLst>
                                            <p:cond delay="0"/>
                                          </p:stCondLst>
                                        </p:cTn>
                                        <p:tgtEl>
                                          <p:spTgt spid="230432"/>
                                        </p:tgtEl>
                                        <p:attrNameLst>
                                          <p:attrName>style.visibility</p:attrName>
                                        </p:attrNameLst>
                                      </p:cBhvr>
                                      <p:to>
                                        <p:strVal val="visible"/>
                                      </p:to>
                                    </p:set>
                                    <p:animEffect transition="in" filter="dissolve">
                                      <p:cBhvr>
                                        <p:cTn id="57" dur="500"/>
                                        <p:tgtEl>
                                          <p:spTgt spid="230432"/>
                                        </p:tgtEl>
                                      </p:cBhvr>
                                    </p:animEffect>
                                  </p:childTnLst>
                                </p:cTn>
                              </p:par>
                            </p:childTnLst>
                          </p:cTn>
                        </p:par>
                      </p:childTnLst>
                    </p:cTn>
                  </p:par>
                  <p:par>
                    <p:cTn id="58" fill="hold">
                      <p:stCondLst>
                        <p:cond delay="indefinite"/>
                      </p:stCondLst>
                      <p:childTnLst>
                        <p:par>
                          <p:cTn id="59" fill="hold">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230414"/>
                                        </p:tgtEl>
                                        <p:attrNameLst>
                                          <p:attrName>style.visibility</p:attrName>
                                        </p:attrNameLst>
                                      </p:cBhvr>
                                      <p:to>
                                        <p:strVal val="visible"/>
                                      </p:to>
                                    </p:set>
                                    <p:animEffect transition="in" filter="dissolve">
                                      <p:cBhvr>
                                        <p:cTn id="62" dur="500"/>
                                        <p:tgtEl>
                                          <p:spTgt spid="230414"/>
                                        </p:tgtEl>
                                      </p:cBhvr>
                                    </p:animEffect>
                                  </p:childTnLst>
                                </p:cTn>
                              </p:par>
                              <p:par>
                                <p:cTn id="63" presetID="9" presetClass="entr" presetSubtype="0" fill="hold" grpId="0" nodeType="withEffect">
                                  <p:stCondLst>
                                    <p:cond delay="0"/>
                                  </p:stCondLst>
                                  <p:childTnLst>
                                    <p:set>
                                      <p:cBhvr>
                                        <p:cTn id="64" dur="1" fill="hold">
                                          <p:stCondLst>
                                            <p:cond delay="0"/>
                                          </p:stCondLst>
                                        </p:cTn>
                                        <p:tgtEl>
                                          <p:spTgt spid="230416"/>
                                        </p:tgtEl>
                                        <p:attrNameLst>
                                          <p:attrName>style.visibility</p:attrName>
                                        </p:attrNameLst>
                                      </p:cBhvr>
                                      <p:to>
                                        <p:strVal val="visible"/>
                                      </p:to>
                                    </p:set>
                                    <p:animEffect transition="in" filter="dissolve">
                                      <p:cBhvr>
                                        <p:cTn id="65" dur="500"/>
                                        <p:tgtEl>
                                          <p:spTgt spid="230416"/>
                                        </p:tgtEl>
                                      </p:cBhvr>
                                    </p:animEffect>
                                  </p:childTnLst>
                                </p:cTn>
                              </p:par>
                              <p:par>
                                <p:cTn id="66" presetID="9" presetClass="entr" presetSubtype="0" fill="hold" grpId="0" nodeType="withEffect">
                                  <p:stCondLst>
                                    <p:cond delay="0"/>
                                  </p:stCondLst>
                                  <p:childTnLst>
                                    <p:set>
                                      <p:cBhvr>
                                        <p:cTn id="67" dur="1" fill="hold">
                                          <p:stCondLst>
                                            <p:cond delay="0"/>
                                          </p:stCondLst>
                                        </p:cTn>
                                        <p:tgtEl>
                                          <p:spTgt spid="230421"/>
                                        </p:tgtEl>
                                        <p:attrNameLst>
                                          <p:attrName>style.visibility</p:attrName>
                                        </p:attrNameLst>
                                      </p:cBhvr>
                                      <p:to>
                                        <p:strVal val="visible"/>
                                      </p:to>
                                    </p:set>
                                    <p:animEffect transition="in" filter="dissolve">
                                      <p:cBhvr>
                                        <p:cTn id="68" dur="500"/>
                                        <p:tgtEl>
                                          <p:spTgt spid="230421"/>
                                        </p:tgtEl>
                                      </p:cBhvr>
                                    </p:animEffect>
                                  </p:childTnLst>
                                </p:cTn>
                              </p:par>
                              <p:par>
                                <p:cTn id="69" presetID="9" presetClass="entr" presetSubtype="0" fill="hold" grpId="0" nodeType="withEffect">
                                  <p:stCondLst>
                                    <p:cond delay="0"/>
                                  </p:stCondLst>
                                  <p:childTnLst>
                                    <p:set>
                                      <p:cBhvr>
                                        <p:cTn id="70" dur="1" fill="hold">
                                          <p:stCondLst>
                                            <p:cond delay="0"/>
                                          </p:stCondLst>
                                        </p:cTn>
                                        <p:tgtEl>
                                          <p:spTgt spid="230422"/>
                                        </p:tgtEl>
                                        <p:attrNameLst>
                                          <p:attrName>style.visibility</p:attrName>
                                        </p:attrNameLst>
                                      </p:cBhvr>
                                      <p:to>
                                        <p:strVal val="visible"/>
                                      </p:to>
                                    </p:set>
                                    <p:animEffect transition="in" filter="dissolve">
                                      <p:cBhvr>
                                        <p:cTn id="71" dur="500"/>
                                        <p:tgtEl>
                                          <p:spTgt spid="230422"/>
                                        </p:tgtEl>
                                      </p:cBhvr>
                                    </p:animEffect>
                                  </p:childTnLst>
                                </p:cTn>
                              </p:par>
                              <p:par>
                                <p:cTn id="72" presetID="9" presetClass="entr" presetSubtype="0" fill="hold" grpId="0" nodeType="withEffect">
                                  <p:stCondLst>
                                    <p:cond delay="0"/>
                                  </p:stCondLst>
                                  <p:childTnLst>
                                    <p:set>
                                      <p:cBhvr>
                                        <p:cTn id="73" dur="1" fill="hold">
                                          <p:stCondLst>
                                            <p:cond delay="0"/>
                                          </p:stCondLst>
                                        </p:cTn>
                                        <p:tgtEl>
                                          <p:spTgt spid="230423"/>
                                        </p:tgtEl>
                                        <p:attrNameLst>
                                          <p:attrName>style.visibility</p:attrName>
                                        </p:attrNameLst>
                                      </p:cBhvr>
                                      <p:to>
                                        <p:strVal val="visible"/>
                                      </p:to>
                                    </p:set>
                                    <p:animEffect transition="in" filter="dissolve">
                                      <p:cBhvr>
                                        <p:cTn id="74" dur="500"/>
                                        <p:tgtEl>
                                          <p:spTgt spid="230423"/>
                                        </p:tgtEl>
                                      </p:cBhvr>
                                    </p:animEffect>
                                  </p:childTnLst>
                                </p:cTn>
                              </p:par>
                              <p:par>
                                <p:cTn id="75" presetID="9" presetClass="entr" presetSubtype="0" fill="hold" grpId="0" nodeType="withEffect">
                                  <p:stCondLst>
                                    <p:cond delay="0"/>
                                  </p:stCondLst>
                                  <p:childTnLst>
                                    <p:set>
                                      <p:cBhvr>
                                        <p:cTn id="76" dur="1" fill="hold">
                                          <p:stCondLst>
                                            <p:cond delay="0"/>
                                          </p:stCondLst>
                                        </p:cTn>
                                        <p:tgtEl>
                                          <p:spTgt spid="230424"/>
                                        </p:tgtEl>
                                        <p:attrNameLst>
                                          <p:attrName>style.visibility</p:attrName>
                                        </p:attrNameLst>
                                      </p:cBhvr>
                                      <p:to>
                                        <p:strVal val="visible"/>
                                      </p:to>
                                    </p:set>
                                    <p:animEffect transition="in" filter="dissolve">
                                      <p:cBhvr>
                                        <p:cTn id="77" dur="500"/>
                                        <p:tgtEl>
                                          <p:spTgt spid="230424"/>
                                        </p:tgtEl>
                                      </p:cBhvr>
                                    </p:animEffect>
                                  </p:childTnLst>
                                </p:cTn>
                              </p:par>
                              <p:par>
                                <p:cTn id="78" presetID="9" presetClass="entr" presetSubtype="0" fill="hold" grpId="0" nodeType="withEffect">
                                  <p:stCondLst>
                                    <p:cond delay="0"/>
                                  </p:stCondLst>
                                  <p:childTnLst>
                                    <p:set>
                                      <p:cBhvr>
                                        <p:cTn id="79" dur="1" fill="hold">
                                          <p:stCondLst>
                                            <p:cond delay="0"/>
                                          </p:stCondLst>
                                        </p:cTn>
                                        <p:tgtEl>
                                          <p:spTgt spid="230430"/>
                                        </p:tgtEl>
                                        <p:attrNameLst>
                                          <p:attrName>style.visibility</p:attrName>
                                        </p:attrNameLst>
                                      </p:cBhvr>
                                      <p:to>
                                        <p:strVal val="visible"/>
                                      </p:to>
                                    </p:set>
                                    <p:animEffect transition="in" filter="dissolve">
                                      <p:cBhvr>
                                        <p:cTn id="80" dur="500"/>
                                        <p:tgtEl>
                                          <p:spTgt spid="230430"/>
                                        </p:tgtEl>
                                      </p:cBhvr>
                                    </p:animEffect>
                                  </p:childTnLst>
                                </p:cTn>
                              </p:par>
                              <p:par>
                                <p:cTn id="81" presetID="9" presetClass="entr" presetSubtype="0" fill="hold" grpId="0" nodeType="withEffect">
                                  <p:stCondLst>
                                    <p:cond delay="0"/>
                                  </p:stCondLst>
                                  <p:childTnLst>
                                    <p:set>
                                      <p:cBhvr>
                                        <p:cTn id="82" dur="1" fill="hold">
                                          <p:stCondLst>
                                            <p:cond delay="0"/>
                                          </p:stCondLst>
                                        </p:cTn>
                                        <p:tgtEl>
                                          <p:spTgt spid="230431"/>
                                        </p:tgtEl>
                                        <p:attrNameLst>
                                          <p:attrName>style.visibility</p:attrName>
                                        </p:attrNameLst>
                                      </p:cBhvr>
                                      <p:to>
                                        <p:strVal val="visible"/>
                                      </p:to>
                                    </p:set>
                                    <p:animEffect transition="in" filter="dissolve">
                                      <p:cBhvr>
                                        <p:cTn id="83" dur="500"/>
                                        <p:tgtEl>
                                          <p:spTgt spid="230431"/>
                                        </p:tgtEl>
                                      </p:cBhvr>
                                    </p:animEffect>
                                  </p:childTnLst>
                                </p:cTn>
                              </p:par>
                              <p:par>
                                <p:cTn id="84" presetID="9" presetClass="entr" presetSubtype="0" fill="hold" grpId="0" nodeType="withEffect">
                                  <p:stCondLst>
                                    <p:cond delay="0"/>
                                  </p:stCondLst>
                                  <p:childTnLst>
                                    <p:set>
                                      <p:cBhvr>
                                        <p:cTn id="85" dur="1" fill="hold">
                                          <p:stCondLst>
                                            <p:cond delay="0"/>
                                          </p:stCondLst>
                                        </p:cTn>
                                        <p:tgtEl>
                                          <p:spTgt spid="230435"/>
                                        </p:tgtEl>
                                        <p:attrNameLst>
                                          <p:attrName>style.visibility</p:attrName>
                                        </p:attrNameLst>
                                      </p:cBhvr>
                                      <p:to>
                                        <p:strVal val="visible"/>
                                      </p:to>
                                    </p:set>
                                    <p:animEffect transition="in" filter="dissolve">
                                      <p:cBhvr>
                                        <p:cTn id="86" dur="500"/>
                                        <p:tgtEl>
                                          <p:spTgt spid="230435"/>
                                        </p:tgtEl>
                                      </p:cBhvr>
                                    </p:animEffect>
                                  </p:childTnLst>
                                </p:cTn>
                              </p:par>
                              <p:par>
                                <p:cTn id="87" presetID="9" presetClass="entr" presetSubtype="0" fill="hold" grpId="0" nodeType="withEffect">
                                  <p:stCondLst>
                                    <p:cond delay="0"/>
                                  </p:stCondLst>
                                  <p:childTnLst>
                                    <p:set>
                                      <p:cBhvr>
                                        <p:cTn id="88" dur="1" fill="hold">
                                          <p:stCondLst>
                                            <p:cond delay="0"/>
                                          </p:stCondLst>
                                        </p:cTn>
                                        <p:tgtEl>
                                          <p:spTgt spid="230436"/>
                                        </p:tgtEl>
                                        <p:attrNameLst>
                                          <p:attrName>style.visibility</p:attrName>
                                        </p:attrNameLst>
                                      </p:cBhvr>
                                      <p:to>
                                        <p:strVal val="visible"/>
                                      </p:to>
                                    </p:set>
                                    <p:animEffect transition="in" filter="dissolve">
                                      <p:cBhvr>
                                        <p:cTn id="89" dur="500"/>
                                        <p:tgtEl>
                                          <p:spTgt spid="230436"/>
                                        </p:tgtEl>
                                      </p:cBhvr>
                                    </p:animEffect>
                                  </p:childTnLst>
                                </p:cTn>
                              </p:par>
                              <p:par>
                                <p:cTn id="90" presetID="9" presetClass="entr" presetSubtype="0" fill="hold" grpId="0" nodeType="withEffect">
                                  <p:stCondLst>
                                    <p:cond delay="0"/>
                                  </p:stCondLst>
                                  <p:childTnLst>
                                    <p:set>
                                      <p:cBhvr>
                                        <p:cTn id="91" dur="1" fill="hold">
                                          <p:stCondLst>
                                            <p:cond delay="0"/>
                                          </p:stCondLst>
                                        </p:cTn>
                                        <p:tgtEl>
                                          <p:spTgt spid="230433"/>
                                        </p:tgtEl>
                                        <p:attrNameLst>
                                          <p:attrName>style.visibility</p:attrName>
                                        </p:attrNameLst>
                                      </p:cBhvr>
                                      <p:to>
                                        <p:strVal val="visible"/>
                                      </p:to>
                                    </p:set>
                                    <p:animEffect transition="in" filter="dissolve">
                                      <p:cBhvr>
                                        <p:cTn id="92" dur="500"/>
                                        <p:tgtEl>
                                          <p:spTgt spid="230433"/>
                                        </p:tgtEl>
                                      </p:cBhvr>
                                    </p:animEffect>
                                  </p:childTnLst>
                                </p:cTn>
                              </p:par>
                              <p:par>
                                <p:cTn id="93" presetID="9" presetClass="entr" presetSubtype="0" fill="hold" grpId="0" nodeType="withEffect">
                                  <p:stCondLst>
                                    <p:cond delay="0"/>
                                  </p:stCondLst>
                                  <p:childTnLst>
                                    <p:set>
                                      <p:cBhvr>
                                        <p:cTn id="94" dur="1" fill="hold">
                                          <p:stCondLst>
                                            <p:cond delay="0"/>
                                          </p:stCondLst>
                                        </p:cTn>
                                        <p:tgtEl>
                                          <p:spTgt spid="230434"/>
                                        </p:tgtEl>
                                        <p:attrNameLst>
                                          <p:attrName>style.visibility</p:attrName>
                                        </p:attrNameLst>
                                      </p:cBhvr>
                                      <p:to>
                                        <p:strVal val="visible"/>
                                      </p:to>
                                    </p:set>
                                    <p:animEffect transition="in" filter="dissolve">
                                      <p:cBhvr>
                                        <p:cTn id="95" dur="500"/>
                                        <p:tgtEl>
                                          <p:spTgt spid="230434"/>
                                        </p:tgtEl>
                                      </p:cBhvr>
                                    </p:animEffect>
                                  </p:childTnLst>
                                </p:cTn>
                              </p:par>
                            </p:childTnLst>
                          </p:cTn>
                        </p:par>
                      </p:childTnLst>
                    </p:cTn>
                  </p:par>
                  <p:par>
                    <p:cTn id="96" fill="hold">
                      <p:stCondLst>
                        <p:cond delay="indefinite"/>
                      </p:stCondLst>
                      <p:childTnLst>
                        <p:par>
                          <p:cTn id="97" fill="hold">
                            <p:stCondLst>
                              <p:cond delay="0"/>
                            </p:stCondLst>
                            <p:childTnLst>
                              <p:par>
                                <p:cTn id="98" presetID="2" presetClass="exit" presetSubtype="4" fill="hold" grpId="1" nodeType="clickEffect">
                                  <p:stCondLst>
                                    <p:cond delay="0"/>
                                  </p:stCondLst>
                                  <p:childTnLst>
                                    <p:anim calcmode="lin" valueType="num">
                                      <p:cBhvr additive="base">
                                        <p:cTn id="99" dur="500"/>
                                        <p:tgtEl>
                                          <p:spTgt spid="230445"/>
                                        </p:tgtEl>
                                        <p:attrNameLst>
                                          <p:attrName>ppt_x</p:attrName>
                                        </p:attrNameLst>
                                      </p:cBhvr>
                                      <p:tavLst>
                                        <p:tav tm="0">
                                          <p:val>
                                            <p:strVal val="ppt_x"/>
                                          </p:val>
                                        </p:tav>
                                        <p:tav tm="100000">
                                          <p:val>
                                            <p:strVal val="ppt_x"/>
                                          </p:val>
                                        </p:tav>
                                      </p:tavLst>
                                    </p:anim>
                                    <p:anim calcmode="lin" valueType="num">
                                      <p:cBhvr additive="base">
                                        <p:cTn id="100" dur="500"/>
                                        <p:tgtEl>
                                          <p:spTgt spid="230445"/>
                                        </p:tgtEl>
                                        <p:attrNameLst>
                                          <p:attrName>ppt_y</p:attrName>
                                        </p:attrNameLst>
                                      </p:cBhvr>
                                      <p:tavLst>
                                        <p:tav tm="0">
                                          <p:val>
                                            <p:strVal val="ppt_y"/>
                                          </p:val>
                                        </p:tav>
                                        <p:tav tm="100000">
                                          <p:val>
                                            <p:strVal val="1+ppt_h/2"/>
                                          </p:val>
                                        </p:tav>
                                      </p:tavLst>
                                    </p:anim>
                                    <p:set>
                                      <p:cBhvr>
                                        <p:cTn id="101" dur="1" fill="hold">
                                          <p:stCondLst>
                                            <p:cond delay="499"/>
                                          </p:stCondLst>
                                        </p:cTn>
                                        <p:tgtEl>
                                          <p:spTgt spid="23044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414" grpId="0" animBg="1"/>
      <p:bldP spid="230416" grpId="0"/>
      <p:bldP spid="230417" grpId="0" animBg="1"/>
      <p:bldP spid="230418" grpId="0"/>
      <p:bldP spid="230419" grpId="0" animBg="1"/>
      <p:bldP spid="230420" grpId="0"/>
      <p:bldP spid="230421" grpId="0" animBg="1"/>
      <p:bldP spid="230422" grpId="0"/>
      <p:bldP spid="230423" grpId="0" animBg="1"/>
      <p:bldP spid="230424" grpId="0"/>
      <p:bldP spid="230425" grpId="0"/>
      <p:bldP spid="230426" grpId="0" animBg="1"/>
      <p:bldP spid="230427" grpId="0"/>
      <p:bldP spid="230428" grpId="0" animBg="1"/>
      <p:bldP spid="230430" grpId="0" animBg="1"/>
      <p:bldP spid="230431" grpId="0" animBg="1"/>
      <p:bldP spid="230432" grpId="0" animBg="1"/>
      <p:bldP spid="230433" grpId="0" animBg="1"/>
      <p:bldP spid="230434" grpId="0" animBg="1"/>
      <p:bldP spid="230435" grpId="0"/>
      <p:bldP spid="230436" grpId="0"/>
      <p:bldP spid="230437" grpId="0" animBg="1"/>
      <p:bldP spid="230438" grpId="0"/>
      <p:bldP spid="230444" grpId="0" animBg="1"/>
      <p:bldP spid="230444" grpId="1" animBg="1"/>
      <p:bldP spid="230445" grpId="0" animBg="1"/>
      <p:bldP spid="230445" grpId="1" animBg="1"/>
      <p:bldP spid="230445" grpId="2"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5" name="Rectangle 3"/>
          <p:cNvSpPr>
            <a:spLocks noGrp="1" noChangeArrowheads="1"/>
          </p:cNvSpPr>
          <p:nvPr>
            <p:ph idx="1"/>
          </p:nvPr>
        </p:nvSpPr>
        <p:spPr/>
        <p:txBody>
          <a:bodyPr/>
          <a:lstStyle/>
          <a:p>
            <a:r>
              <a:rPr lang="en-US" dirty="0">
                <a:latin typeface="Cordia New" panose="020B0304020202020204" pitchFamily="34" charset="-34"/>
                <a:cs typeface="Cordia New" panose="020B0304020202020204" pitchFamily="34" charset="-34"/>
              </a:rPr>
              <a:t>Impose tax on workers </a:t>
            </a:r>
            <a:r>
              <a:rPr lang="en-US" dirty="0">
                <a:latin typeface="Times New Roman" panose="02020603050405020304" pitchFamily="18" charset="0"/>
                <a:cs typeface="Times New Roman" panose="02020603050405020304" pitchFamily="18" charset="0"/>
              </a:rPr>
              <a:t>→ </a:t>
            </a:r>
            <a:r>
              <a:rPr lang="en-US" dirty="0">
                <a:latin typeface="Cordia New" panose="020B0304020202020204" pitchFamily="34" charset="-34"/>
                <a:cs typeface="Cordia New" panose="020B0304020202020204" pitchFamily="34" charset="-34"/>
              </a:rPr>
              <a:t>labor supply curve shifts to the left</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(shifts up) because at every level of work, workers will need a higher wage to compensate for the taxes which they have to pay to the government.</a:t>
            </a:r>
          </a:p>
          <a:p>
            <a:r>
              <a:rPr lang="en-US" dirty="0">
                <a:latin typeface="Cordia New" panose="020B0304020202020204" pitchFamily="34" charset="-34"/>
                <a:cs typeface="Cordia New" panose="020B0304020202020204" pitchFamily="34" charset="-34"/>
              </a:rPr>
              <a:t>Workers get </a:t>
            </a:r>
            <a:r>
              <a:rPr lang="th-TH" dirty="0">
                <a:latin typeface="Cordia New" panose="020B0304020202020204" pitchFamily="34" charset="-34"/>
                <a:cs typeface="Cordia New" panose="020B0304020202020204" pitchFamily="34" charset="-34"/>
              </a:rPr>
              <a:t>300 </a:t>
            </a:r>
            <a:r>
              <a:rPr lang="en-US" dirty="0">
                <a:latin typeface="Cordia New" panose="020B0304020202020204" pitchFamily="34" charset="-34"/>
                <a:cs typeface="Cordia New" panose="020B0304020202020204" pitchFamily="34" charset="-34"/>
              </a:rPr>
              <a:t>baht but are forced to pay a tax of </a:t>
            </a:r>
            <a:r>
              <a:rPr lang="th-TH" dirty="0">
                <a:latin typeface="Cordia New" panose="020B0304020202020204" pitchFamily="34" charset="-34"/>
                <a:cs typeface="Cordia New" panose="020B0304020202020204" pitchFamily="34" charset="-34"/>
              </a:rPr>
              <a:t>100</a:t>
            </a:r>
            <a:r>
              <a:rPr lang="en-US" dirty="0">
                <a:latin typeface="Cordia New" panose="020B0304020202020204" pitchFamily="34" charset="-34"/>
                <a:cs typeface="Cordia New" panose="020B0304020202020204" pitchFamily="34" charset="-34"/>
              </a:rPr>
              <a:t> baht.</a:t>
            </a:r>
            <a:r>
              <a:rPr lang="th-TH" dirty="0">
                <a:latin typeface="Cordia New" panose="020B0304020202020204" pitchFamily="34" charset="-34"/>
                <a:cs typeface="Cordia New" panose="020B0304020202020204" pitchFamily="34" charset="-34"/>
              </a:rPr>
              <a:t> </a:t>
            </a:r>
            <a:endParaRPr lang="en-US" dirty="0">
              <a:latin typeface="Cordia New" panose="020B0304020202020204" pitchFamily="34" charset="-34"/>
              <a:cs typeface="Cordia New" panose="020B0304020202020204" pitchFamily="34" charset="-34"/>
            </a:endParaRPr>
          </a:p>
          <a:p>
            <a:r>
              <a:rPr lang="en-US" dirty="0">
                <a:latin typeface="Cordia New" panose="020B0304020202020204" pitchFamily="34" charset="-34"/>
                <a:cs typeface="Cordia New" panose="020B0304020202020204" pitchFamily="34" charset="-34"/>
              </a:rPr>
              <a:t>The tax burden will be the same as in the case of no minimum wage rate.</a:t>
            </a:r>
          </a:p>
        </p:txBody>
      </p:sp>
      <p:sp>
        <p:nvSpPr>
          <p:cNvPr id="4" name="Slide Number Placeholder 3"/>
          <p:cNvSpPr>
            <a:spLocks noGrp="1"/>
          </p:cNvSpPr>
          <p:nvPr>
            <p:ph type="sldNum" sz="quarter" idx="12"/>
          </p:nvPr>
        </p:nvSpPr>
        <p:spPr/>
        <p:txBody>
          <a:bodyPr/>
          <a:lstStyle/>
          <a:p>
            <a:pPr>
              <a:defRPr/>
            </a:pPr>
            <a:r>
              <a:rPr lang="en-US" dirty="0"/>
              <a:t>47</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7" name="Title 5"/>
          <p:cNvSpPr>
            <a:spLocks noGrp="1"/>
          </p:cNvSpPr>
          <p:nvPr>
            <p:ph type="title"/>
          </p:nvPr>
        </p:nvSpPr>
        <p:spPr>
          <a:xfrm>
            <a:off x="1187624" y="116632"/>
            <a:ext cx="7498080" cy="1143000"/>
          </a:xfrm>
        </p:spPr>
        <p:txBody>
          <a:bodyPr>
            <a:normAutofit/>
          </a:bodyPr>
          <a:lstStyle/>
          <a:p>
            <a:r>
              <a:rPr lang="en-US" sz="4000" dirty="0">
                <a:latin typeface="Cordia New" pitchFamily="34" charset="-34"/>
                <a:cs typeface="Cordia New" pitchFamily="34" charset="-34"/>
              </a:rPr>
              <a:t>Tax burden: Impose taxes on factor market</a:t>
            </a:r>
            <a:endParaRPr lang="th-TH" sz="4000" dirty="0">
              <a:latin typeface="Cordia New" pitchFamily="34" charset="-34"/>
              <a:cs typeface="Cordia New" pitchFamily="34" charset="-34"/>
            </a:endParaRPr>
          </a:p>
        </p:txBody>
      </p:sp>
    </p:spTree>
    <p:extLst>
      <p:ext uri="{BB962C8B-B14F-4D97-AF65-F5344CB8AC3E}">
        <p14:creationId xmlns:p14="http://schemas.microsoft.com/office/powerpoint/2010/main" val="1824323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30755">
                                            <p:txEl>
                                              <p:pRg st="0" end="0"/>
                                            </p:txEl>
                                          </p:spTgt>
                                        </p:tgtEl>
                                        <p:attrNameLst>
                                          <p:attrName>style.visibility</p:attrName>
                                        </p:attrNameLst>
                                      </p:cBhvr>
                                      <p:to>
                                        <p:strVal val="visible"/>
                                      </p:to>
                                    </p:set>
                                    <p:anim calcmode="lin" valueType="num">
                                      <p:cBhvr additive="base">
                                        <p:cTn id="7" dur="500" fill="hold"/>
                                        <p:tgtEl>
                                          <p:spTgt spid="33075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3075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30755">
                                            <p:txEl>
                                              <p:pRg st="1" end="1"/>
                                            </p:txEl>
                                          </p:spTgt>
                                        </p:tgtEl>
                                        <p:attrNameLst>
                                          <p:attrName>style.visibility</p:attrName>
                                        </p:attrNameLst>
                                      </p:cBhvr>
                                      <p:to>
                                        <p:strVal val="visible"/>
                                      </p:to>
                                    </p:set>
                                    <p:anim calcmode="lin" valueType="num">
                                      <p:cBhvr additive="base">
                                        <p:cTn id="13" dur="500" fill="hold"/>
                                        <p:tgtEl>
                                          <p:spTgt spid="330755">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3075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30755">
                                            <p:txEl>
                                              <p:pRg st="2" end="2"/>
                                            </p:txEl>
                                          </p:spTgt>
                                        </p:tgtEl>
                                        <p:attrNameLst>
                                          <p:attrName>style.visibility</p:attrName>
                                        </p:attrNameLst>
                                      </p:cBhvr>
                                      <p:to>
                                        <p:strVal val="visible"/>
                                      </p:to>
                                    </p:set>
                                    <p:anim calcmode="lin" valueType="num">
                                      <p:cBhvr additive="base">
                                        <p:cTn id="19" dur="500" fill="hold"/>
                                        <p:tgtEl>
                                          <p:spTgt spid="330755">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30755">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0755"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9" name="Rectangle 3"/>
          <p:cNvSpPr>
            <a:spLocks noGrp="1" noChangeArrowheads="1"/>
          </p:cNvSpPr>
          <p:nvPr>
            <p:ph idx="1"/>
          </p:nvPr>
        </p:nvSpPr>
        <p:spPr/>
        <p:txBody>
          <a:bodyPr>
            <a:normAutofit/>
          </a:bodyPr>
          <a:lstStyle/>
          <a:p>
            <a:pPr marL="365760" indent="-283464" fontAlgn="auto">
              <a:spcAft>
                <a:spcPts val="0"/>
              </a:spcAft>
              <a:buFont typeface="Wingdings 2"/>
              <a:buChar char=""/>
              <a:defRPr/>
            </a:pPr>
            <a:r>
              <a:rPr lang="en-US" dirty="0">
                <a:latin typeface="Cordia New" panose="020B0304020202020204" pitchFamily="34" charset="-34"/>
                <a:cs typeface="Cordia New" panose="020B0304020202020204" pitchFamily="34" charset="-34"/>
              </a:rPr>
              <a:t>Impose tax on firms</a:t>
            </a:r>
          </a:p>
          <a:p>
            <a:pPr marL="365760" indent="-283464" fontAlgn="auto">
              <a:spcAft>
                <a:spcPts val="0"/>
              </a:spcAft>
              <a:buFont typeface="Wingdings 2"/>
              <a:buChar char=""/>
              <a:defRPr/>
            </a:pPr>
            <a:endParaRPr lang="en-US" dirty="0">
              <a:latin typeface="Cordia New" panose="020B0304020202020204" pitchFamily="34" charset="-34"/>
              <a:cs typeface="Cordia New" panose="020B0304020202020204" pitchFamily="34" charset="-34"/>
            </a:endParaRPr>
          </a:p>
        </p:txBody>
      </p:sp>
      <p:sp>
        <p:nvSpPr>
          <p:cNvPr id="4" name="Slide Number Placeholder 3"/>
          <p:cNvSpPr>
            <a:spLocks noGrp="1"/>
          </p:cNvSpPr>
          <p:nvPr>
            <p:ph type="sldNum" sz="quarter" idx="12"/>
          </p:nvPr>
        </p:nvSpPr>
        <p:spPr/>
        <p:txBody>
          <a:bodyPr/>
          <a:lstStyle/>
          <a:p>
            <a:pPr>
              <a:defRPr/>
            </a:pPr>
            <a:r>
              <a:rPr lang="en-US" dirty="0"/>
              <a:t>48</a:t>
            </a:r>
          </a:p>
        </p:txBody>
      </p:sp>
      <p:sp>
        <p:nvSpPr>
          <p:cNvPr id="6" name="Footer Placeholder 5"/>
          <p:cNvSpPr>
            <a:spLocks noGrp="1"/>
          </p:cNvSpPr>
          <p:nvPr>
            <p:ph type="ftr" sz="quarter" idx="11"/>
          </p:nvPr>
        </p:nvSpPr>
        <p:spPr/>
        <p:txBody>
          <a:bodyPr/>
          <a:lstStyle/>
          <a:p>
            <a:r>
              <a:rPr lang="en-US"/>
              <a:t>EE442 2/16 Economics of Public Revenue                                       Assist.Prof.Dr.Duangmanee Laovakul</a:t>
            </a:r>
          </a:p>
        </p:txBody>
      </p:sp>
      <p:sp>
        <p:nvSpPr>
          <p:cNvPr id="7" name="Title 5"/>
          <p:cNvSpPr>
            <a:spLocks noGrp="1"/>
          </p:cNvSpPr>
          <p:nvPr>
            <p:ph type="title"/>
          </p:nvPr>
        </p:nvSpPr>
        <p:spPr>
          <a:xfrm>
            <a:off x="1187624" y="116632"/>
            <a:ext cx="7498080" cy="1143000"/>
          </a:xfrm>
        </p:spPr>
        <p:txBody>
          <a:bodyPr>
            <a:normAutofit/>
          </a:bodyPr>
          <a:lstStyle/>
          <a:p>
            <a:r>
              <a:rPr lang="en-US" sz="4000" dirty="0">
                <a:latin typeface="Cordia New" pitchFamily="34" charset="-34"/>
                <a:cs typeface="Cordia New" pitchFamily="34" charset="-34"/>
              </a:rPr>
              <a:t>Tax burden: Impose taxes on factor market</a:t>
            </a:r>
            <a:endParaRPr lang="th-TH" sz="4000" dirty="0">
              <a:latin typeface="Cordia New" pitchFamily="34" charset="-34"/>
              <a:cs typeface="Cordia New" pitchFamily="34" charset="-34"/>
            </a:endParaRPr>
          </a:p>
        </p:txBody>
      </p:sp>
    </p:spTree>
    <p:extLst>
      <p:ext uri="{BB962C8B-B14F-4D97-AF65-F5344CB8AC3E}">
        <p14:creationId xmlns:p14="http://schemas.microsoft.com/office/powerpoint/2010/main" val="3387047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31779">
                                            <p:txEl>
                                              <p:pRg st="0" end="0"/>
                                            </p:txEl>
                                          </p:spTgt>
                                        </p:tgtEl>
                                        <p:attrNameLst>
                                          <p:attrName>style.visibility</p:attrName>
                                        </p:attrNameLst>
                                      </p:cBhvr>
                                      <p:to>
                                        <p:strVal val="visible"/>
                                      </p:to>
                                    </p:set>
                                    <p:anim calcmode="lin" valueType="num">
                                      <p:cBhvr additive="base">
                                        <p:cTn id="7" dur="500" fill="hold"/>
                                        <p:tgtEl>
                                          <p:spTgt spid="33177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31779">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1779"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Line 2"/>
          <p:cNvSpPr>
            <a:spLocks noChangeShapeType="1"/>
          </p:cNvSpPr>
          <p:nvPr/>
        </p:nvSpPr>
        <p:spPr bwMode="auto">
          <a:xfrm>
            <a:off x="3197225" y="2138363"/>
            <a:ext cx="0" cy="3657600"/>
          </a:xfrm>
          <a:prstGeom prst="line">
            <a:avLst/>
          </a:prstGeom>
          <a:noFill/>
          <a:ln w="28575">
            <a:solidFill>
              <a:schemeClr val="tx1"/>
            </a:solidFill>
            <a:round/>
            <a:headEnd/>
            <a:tailEnd/>
          </a:ln>
        </p:spPr>
        <p:txBody>
          <a:bodyPr/>
          <a:lstStyle/>
          <a:p>
            <a:endParaRPr lang="en-US"/>
          </a:p>
        </p:txBody>
      </p:sp>
      <p:sp>
        <p:nvSpPr>
          <p:cNvPr id="52227" name="Line 3"/>
          <p:cNvSpPr>
            <a:spLocks noChangeShapeType="1"/>
          </p:cNvSpPr>
          <p:nvPr/>
        </p:nvSpPr>
        <p:spPr bwMode="auto">
          <a:xfrm>
            <a:off x="3197225" y="5795963"/>
            <a:ext cx="3352800" cy="0"/>
          </a:xfrm>
          <a:prstGeom prst="line">
            <a:avLst/>
          </a:prstGeom>
          <a:noFill/>
          <a:ln w="28575">
            <a:solidFill>
              <a:schemeClr val="tx1"/>
            </a:solidFill>
            <a:round/>
            <a:headEnd/>
            <a:tailEnd/>
          </a:ln>
        </p:spPr>
        <p:txBody>
          <a:bodyPr/>
          <a:lstStyle/>
          <a:p>
            <a:endParaRPr lang="en-US"/>
          </a:p>
        </p:txBody>
      </p:sp>
      <p:sp>
        <p:nvSpPr>
          <p:cNvPr id="52228" name="Text Box 4"/>
          <p:cNvSpPr txBox="1">
            <a:spLocks noChangeArrowheads="1"/>
          </p:cNvSpPr>
          <p:nvPr/>
        </p:nvSpPr>
        <p:spPr bwMode="auto">
          <a:xfrm>
            <a:off x="5300895" y="5895559"/>
            <a:ext cx="1962397" cy="369332"/>
          </a:xfrm>
          <a:prstGeom prst="rect">
            <a:avLst/>
          </a:prstGeom>
          <a:noFill/>
          <a:ln w="9525">
            <a:noFill/>
            <a:miter lim="800000"/>
            <a:headEnd/>
            <a:tailEnd/>
          </a:ln>
        </p:spPr>
        <p:txBody>
          <a:bodyPr wrap="none">
            <a:spAutoFit/>
          </a:bodyPr>
          <a:lstStyle/>
          <a:p>
            <a:r>
              <a:rPr lang="en-US" dirty="0">
                <a:latin typeface="Cordia New" panose="020B0304020202020204" pitchFamily="34" charset="-34"/>
                <a:cs typeface="Cordia New" panose="020B0304020202020204" pitchFamily="34" charset="-34"/>
              </a:rPr>
              <a:t>Workers’ hours of work</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(H)</a:t>
            </a:r>
          </a:p>
        </p:txBody>
      </p:sp>
      <p:sp>
        <p:nvSpPr>
          <p:cNvPr id="52229" name="Text Box 5"/>
          <p:cNvSpPr txBox="1">
            <a:spLocks noChangeArrowheads="1"/>
          </p:cNvSpPr>
          <p:nvPr/>
        </p:nvSpPr>
        <p:spPr bwMode="auto">
          <a:xfrm>
            <a:off x="2633420" y="1916668"/>
            <a:ext cx="402674" cy="369332"/>
          </a:xfrm>
          <a:prstGeom prst="rect">
            <a:avLst/>
          </a:prstGeom>
          <a:noFill/>
          <a:ln w="9525">
            <a:noFill/>
            <a:miter lim="800000"/>
            <a:headEnd/>
            <a:tailEnd/>
          </a:ln>
        </p:spPr>
        <p:txBody>
          <a:bodyPr wrap="none">
            <a:spAutoFit/>
          </a:bodyPr>
          <a:lstStyle/>
          <a:p>
            <a:r>
              <a:rPr lang="en-US" i="1" dirty="0">
                <a:latin typeface="Arial" charset="0"/>
              </a:rPr>
              <a:t>W</a:t>
            </a:r>
            <a:endParaRPr lang="en-US" dirty="0">
              <a:latin typeface="Arial" charset="0"/>
            </a:endParaRPr>
          </a:p>
        </p:txBody>
      </p:sp>
      <p:sp>
        <p:nvSpPr>
          <p:cNvPr id="52230" name="Line 6"/>
          <p:cNvSpPr>
            <a:spLocks noChangeShapeType="1"/>
          </p:cNvSpPr>
          <p:nvPr/>
        </p:nvSpPr>
        <p:spPr bwMode="auto">
          <a:xfrm flipV="1">
            <a:off x="3349625" y="2852738"/>
            <a:ext cx="2895600" cy="2895600"/>
          </a:xfrm>
          <a:prstGeom prst="line">
            <a:avLst/>
          </a:prstGeom>
          <a:noFill/>
          <a:ln w="38100">
            <a:solidFill>
              <a:srgbClr val="0000FF"/>
            </a:solidFill>
            <a:round/>
            <a:headEnd/>
            <a:tailEnd/>
          </a:ln>
        </p:spPr>
        <p:txBody>
          <a:bodyPr/>
          <a:lstStyle/>
          <a:p>
            <a:endParaRPr lang="en-US"/>
          </a:p>
        </p:txBody>
      </p:sp>
      <p:sp>
        <p:nvSpPr>
          <p:cNvPr id="52231" name="Line 7"/>
          <p:cNvSpPr>
            <a:spLocks noChangeShapeType="1"/>
          </p:cNvSpPr>
          <p:nvPr/>
        </p:nvSpPr>
        <p:spPr bwMode="auto">
          <a:xfrm>
            <a:off x="3349625" y="2747963"/>
            <a:ext cx="2971800" cy="2667000"/>
          </a:xfrm>
          <a:prstGeom prst="line">
            <a:avLst/>
          </a:prstGeom>
          <a:noFill/>
          <a:ln w="38100">
            <a:solidFill>
              <a:srgbClr val="0000FF"/>
            </a:solidFill>
            <a:round/>
            <a:headEnd/>
            <a:tailEnd/>
          </a:ln>
        </p:spPr>
        <p:txBody>
          <a:bodyPr/>
          <a:lstStyle/>
          <a:p>
            <a:endParaRPr lang="en-US"/>
          </a:p>
        </p:txBody>
      </p:sp>
      <p:sp>
        <p:nvSpPr>
          <p:cNvPr id="52232" name="Text Box 8"/>
          <p:cNvSpPr txBox="1">
            <a:spLocks noChangeArrowheads="1"/>
          </p:cNvSpPr>
          <p:nvPr/>
        </p:nvSpPr>
        <p:spPr bwMode="auto">
          <a:xfrm>
            <a:off x="6183313" y="2519363"/>
            <a:ext cx="366712" cy="304800"/>
          </a:xfrm>
          <a:prstGeom prst="rect">
            <a:avLst/>
          </a:prstGeom>
          <a:noFill/>
          <a:ln w="9525">
            <a:noFill/>
            <a:miter lim="800000"/>
            <a:headEnd/>
            <a:tailEnd/>
          </a:ln>
        </p:spPr>
        <p:txBody>
          <a:bodyPr wrap="none">
            <a:spAutoFit/>
          </a:bodyPr>
          <a:lstStyle/>
          <a:p>
            <a:r>
              <a:rPr lang="en-US" sz="1400" i="1">
                <a:latin typeface="Arial" charset="0"/>
              </a:rPr>
              <a:t>S</a:t>
            </a:r>
            <a:r>
              <a:rPr lang="en-US" sz="1400" baseline="-25000">
                <a:latin typeface="Arial" charset="0"/>
              </a:rPr>
              <a:t>1</a:t>
            </a:r>
          </a:p>
        </p:txBody>
      </p:sp>
      <p:sp>
        <p:nvSpPr>
          <p:cNvPr id="52233" name="Text Box 9"/>
          <p:cNvSpPr txBox="1">
            <a:spLocks noChangeArrowheads="1"/>
          </p:cNvSpPr>
          <p:nvPr/>
        </p:nvSpPr>
        <p:spPr bwMode="auto">
          <a:xfrm>
            <a:off x="6245225" y="5262563"/>
            <a:ext cx="376238" cy="304800"/>
          </a:xfrm>
          <a:prstGeom prst="rect">
            <a:avLst/>
          </a:prstGeom>
          <a:noFill/>
          <a:ln w="9525">
            <a:noFill/>
            <a:miter lim="800000"/>
            <a:headEnd/>
            <a:tailEnd/>
          </a:ln>
        </p:spPr>
        <p:txBody>
          <a:bodyPr wrap="none">
            <a:spAutoFit/>
          </a:bodyPr>
          <a:lstStyle/>
          <a:p>
            <a:r>
              <a:rPr lang="en-US" sz="1400" i="1">
                <a:latin typeface="Arial" charset="0"/>
              </a:rPr>
              <a:t>D</a:t>
            </a:r>
            <a:r>
              <a:rPr lang="en-US" sz="1400" baseline="-25000">
                <a:latin typeface="Arial" charset="0"/>
              </a:rPr>
              <a:t>1</a:t>
            </a:r>
          </a:p>
        </p:txBody>
      </p:sp>
      <p:sp>
        <p:nvSpPr>
          <p:cNvPr id="52234" name="Oval 10"/>
          <p:cNvSpPr>
            <a:spLocks noChangeArrowheads="1"/>
          </p:cNvSpPr>
          <p:nvPr/>
        </p:nvSpPr>
        <p:spPr bwMode="auto">
          <a:xfrm>
            <a:off x="4892675" y="4129088"/>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52235" name="Text Box 11"/>
          <p:cNvSpPr txBox="1">
            <a:spLocks noChangeArrowheads="1"/>
          </p:cNvSpPr>
          <p:nvPr/>
        </p:nvSpPr>
        <p:spPr bwMode="auto">
          <a:xfrm>
            <a:off x="4781550" y="3825875"/>
            <a:ext cx="303213" cy="304800"/>
          </a:xfrm>
          <a:prstGeom prst="rect">
            <a:avLst/>
          </a:prstGeom>
          <a:noFill/>
          <a:ln w="9525">
            <a:noFill/>
            <a:miter lim="800000"/>
            <a:headEnd/>
            <a:tailEnd/>
          </a:ln>
        </p:spPr>
        <p:txBody>
          <a:bodyPr wrap="none">
            <a:spAutoFit/>
          </a:bodyPr>
          <a:lstStyle/>
          <a:p>
            <a:pPr algn="l"/>
            <a:r>
              <a:rPr lang="en-US" sz="1400">
                <a:latin typeface="Arial" charset="0"/>
              </a:rPr>
              <a:t>A</a:t>
            </a:r>
          </a:p>
        </p:txBody>
      </p:sp>
      <p:sp>
        <p:nvSpPr>
          <p:cNvPr id="52236" name="Line 12"/>
          <p:cNvSpPr>
            <a:spLocks noChangeShapeType="1"/>
          </p:cNvSpPr>
          <p:nvPr/>
        </p:nvSpPr>
        <p:spPr bwMode="auto">
          <a:xfrm flipH="1">
            <a:off x="3044825" y="4168775"/>
            <a:ext cx="152400" cy="0"/>
          </a:xfrm>
          <a:prstGeom prst="line">
            <a:avLst/>
          </a:prstGeom>
          <a:noFill/>
          <a:ln w="19050">
            <a:solidFill>
              <a:schemeClr val="tx1"/>
            </a:solidFill>
            <a:round/>
            <a:headEnd/>
            <a:tailEnd/>
          </a:ln>
        </p:spPr>
        <p:txBody>
          <a:bodyPr/>
          <a:lstStyle/>
          <a:p>
            <a:endParaRPr lang="en-US"/>
          </a:p>
        </p:txBody>
      </p:sp>
      <p:sp>
        <p:nvSpPr>
          <p:cNvPr id="52237" name="Text Box 13"/>
          <p:cNvSpPr txBox="1">
            <a:spLocks noChangeArrowheads="1"/>
          </p:cNvSpPr>
          <p:nvPr/>
        </p:nvSpPr>
        <p:spPr bwMode="auto">
          <a:xfrm>
            <a:off x="2232025" y="4041775"/>
            <a:ext cx="760144" cy="276999"/>
          </a:xfrm>
          <a:prstGeom prst="rect">
            <a:avLst/>
          </a:prstGeom>
          <a:noFill/>
          <a:ln w="9525">
            <a:noFill/>
            <a:miter lim="800000"/>
            <a:headEnd/>
            <a:tailEnd/>
          </a:ln>
        </p:spPr>
        <p:txBody>
          <a:bodyPr wrap="none">
            <a:spAutoFit/>
          </a:bodyPr>
          <a:lstStyle/>
          <a:p>
            <a:pPr algn="l"/>
            <a:r>
              <a:rPr lang="en-US" sz="1200" i="1" dirty="0">
                <a:latin typeface="Arial" charset="0"/>
              </a:rPr>
              <a:t>W</a:t>
            </a:r>
            <a:r>
              <a:rPr lang="en-US" sz="1200" i="1" baseline="-25000" dirty="0">
                <a:latin typeface="Arial" charset="0"/>
              </a:rPr>
              <a:t>m</a:t>
            </a:r>
            <a:r>
              <a:rPr lang="en-US" sz="1200" dirty="0">
                <a:latin typeface="Arial" charset="0"/>
              </a:rPr>
              <a:t>=250</a:t>
            </a:r>
            <a:endParaRPr lang="en-US" sz="1200" baseline="-25000" dirty="0">
              <a:latin typeface="Arial" charset="0"/>
            </a:endParaRPr>
          </a:p>
        </p:txBody>
      </p:sp>
      <p:sp>
        <p:nvSpPr>
          <p:cNvPr id="235534" name="Oval 14"/>
          <p:cNvSpPr>
            <a:spLocks noChangeArrowheads="1"/>
          </p:cNvSpPr>
          <p:nvPr/>
        </p:nvSpPr>
        <p:spPr bwMode="auto">
          <a:xfrm>
            <a:off x="3779838" y="3141663"/>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235535" name="Text Box 15"/>
          <p:cNvSpPr txBox="1">
            <a:spLocks noChangeArrowheads="1"/>
          </p:cNvSpPr>
          <p:nvPr/>
        </p:nvSpPr>
        <p:spPr bwMode="auto">
          <a:xfrm>
            <a:off x="3779838" y="2889250"/>
            <a:ext cx="303212" cy="304800"/>
          </a:xfrm>
          <a:prstGeom prst="rect">
            <a:avLst/>
          </a:prstGeom>
          <a:noFill/>
          <a:ln w="9525">
            <a:noFill/>
            <a:miter lim="800000"/>
            <a:headEnd/>
            <a:tailEnd/>
          </a:ln>
        </p:spPr>
        <p:txBody>
          <a:bodyPr wrap="none">
            <a:spAutoFit/>
          </a:bodyPr>
          <a:lstStyle/>
          <a:p>
            <a:pPr algn="l"/>
            <a:r>
              <a:rPr lang="en-US" sz="1400">
                <a:latin typeface="Arial" charset="0"/>
              </a:rPr>
              <a:t>B</a:t>
            </a:r>
          </a:p>
        </p:txBody>
      </p:sp>
      <p:sp>
        <p:nvSpPr>
          <p:cNvPr id="235536" name="Text Box 16"/>
          <p:cNvSpPr txBox="1">
            <a:spLocks noChangeArrowheads="1"/>
          </p:cNvSpPr>
          <p:nvPr/>
        </p:nvSpPr>
        <p:spPr bwMode="auto">
          <a:xfrm>
            <a:off x="2232025" y="3033713"/>
            <a:ext cx="732893" cy="276999"/>
          </a:xfrm>
          <a:prstGeom prst="rect">
            <a:avLst/>
          </a:prstGeom>
          <a:noFill/>
          <a:ln w="9525">
            <a:noFill/>
            <a:miter lim="800000"/>
            <a:headEnd/>
            <a:tailEnd/>
          </a:ln>
        </p:spPr>
        <p:txBody>
          <a:bodyPr wrap="none">
            <a:spAutoFit/>
          </a:bodyPr>
          <a:lstStyle/>
          <a:p>
            <a:pPr algn="l"/>
            <a:r>
              <a:rPr lang="en-US" sz="1200" i="1" dirty="0">
                <a:latin typeface="Arial" charset="0"/>
              </a:rPr>
              <a:t>W</a:t>
            </a:r>
            <a:r>
              <a:rPr lang="en-US" sz="1200" i="1" baseline="-25000" dirty="0">
                <a:latin typeface="Arial" charset="0"/>
              </a:rPr>
              <a:t>2</a:t>
            </a:r>
            <a:r>
              <a:rPr lang="en-US" sz="1200" dirty="0">
                <a:latin typeface="Arial" charset="0"/>
              </a:rPr>
              <a:t>=350</a:t>
            </a:r>
            <a:endParaRPr lang="en-US" sz="1200" baseline="-25000" dirty="0">
              <a:latin typeface="Arial" charset="0"/>
            </a:endParaRPr>
          </a:p>
        </p:txBody>
      </p:sp>
      <p:sp>
        <p:nvSpPr>
          <p:cNvPr id="235537" name="Line 17"/>
          <p:cNvSpPr>
            <a:spLocks noChangeShapeType="1"/>
          </p:cNvSpPr>
          <p:nvPr/>
        </p:nvSpPr>
        <p:spPr bwMode="auto">
          <a:xfrm>
            <a:off x="3365500" y="3733800"/>
            <a:ext cx="2133600" cy="1905000"/>
          </a:xfrm>
          <a:prstGeom prst="line">
            <a:avLst/>
          </a:prstGeom>
          <a:noFill/>
          <a:ln w="38100">
            <a:solidFill>
              <a:srgbClr val="FF0000"/>
            </a:solidFill>
            <a:round/>
            <a:headEnd/>
            <a:tailEnd/>
          </a:ln>
        </p:spPr>
        <p:txBody>
          <a:bodyPr/>
          <a:lstStyle/>
          <a:p>
            <a:endParaRPr lang="en-US"/>
          </a:p>
        </p:txBody>
      </p:sp>
      <p:sp>
        <p:nvSpPr>
          <p:cNvPr id="235538" name="Text Box 18"/>
          <p:cNvSpPr txBox="1">
            <a:spLocks noChangeArrowheads="1"/>
          </p:cNvSpPr>
          <p:nvPr/>
        </p:nvSpPr>
        <p:spPr bwMode="auto">
          <a:xfrm>
            <a:off x="5422900" y="5486400"/>
            <a:ext cx="376238" cy="304800"/>
          </a:xfrm>
          <a:prstGeom prst="rect">
            <a:avLst/>
          </a:prstGeom>
          <a:noFill/>
          <a:ln w="9525">
            <a:noFill/>
            <a:miter lim="800000"/>
            <a:headEnd/>
            <a:tailEnd/>
          </a:ln>
        </p:spPr>
        <p:txBody>
          <a:bodyPr wrap="none">
            <a:spAutoFit/>
          </a:bodyPr>
          <a:lstStyle/>
          <a:p>
            <a:r>
              <a:rPr lang="en-US" sz="1400" i="1">
                <a:latin typeface="Arial" charset="0"/>
              </a:rPr>
              <a:t>D</a:t>
            </a:r>
            <a:r>
              <a:rPr lang="en-US" sz="1400" baseline="-25000">
                <a:latin typeface="Arial" charset="0"/>
              </a:rPr>
              <a:t>2</a:t>
            </a:r>
          </a:p>
        </p:txBody>
      </p:sp>
      <p:sp>
        <p:nvSpPr>
          <p:cNvPr id="235539" name="Line 19"/>
          <p:cNvSpPr>
            <a:spLocks noChangeShapeType="1"/>
          </p:cNvSpPr>
          <p:nvPr/>
        </p:nvSpPr>
        <p:spPr bwMode="auto">
          <a:xfrm flipH="1">
            <a:off x="3044825" y="4625975"/>
            <a:ext cx="152400" cy="0"/>
          </a:xfrm>
          <a:prstGeom prst="line">
            <a:avLst/>
          </a:prstGeom>
          <a:noFill/>
          <a:ln w="19050">
            <a:solidFill>
              <a:schemeClr val="tx1"/>
            </a:solidFill>
            <a:round/>
            <a:headEnd/>
            <a:tailEnd/>
          </a:ln>
        </p:spPr>
        <p:txBody>
          <a:bodyPr/>
          <a:lstStyle/>
          <a:p>
            <a:endParaRPr lang="en-US"/>
          </a:p>
        </p:txBody>
      </p:sp>
      <p:sp>
        <p:nvSpPr>
          <p:cNvPr id="235540" name="Text Box 20"/>
          <p:cNvSpPr txBox="1">
            <a:spLocks noChangeArrowheads="1"/>
          </p:cNvSpPr>
          <p:nvPr/>
        </p:nvSpPr>
        <p:spPr bwMode="auto">
          <a:xfrm>
            <a:off x="2555875" y="4508500"/>
            <a:ext cx="439544" cy="276999"/>
          </a:xfrm>
          <a:prstGeom prst="rect">
            <a:avLst/>
          </a:prstGeom>
          <a:noFill/>
          <a:ln w="9525">
            <a:noFill/>
            <a:miter lim="800000"/>
            <a:headEnd/>
            <a:tailEnd/>
          </a:ln>
        </p:spPr>
        <p:txBody>
          <a:bodyPr wrap="none">
            <a:spAutoFit/>
          </a:bodyPr>
          <a:lstStyle/>
          <a:p>
            <a:pPr algn="l"/>
            <a:r>
              <a:rPr lang="en-US" sz="1200" dirty="0">
                <a:latin typeface="Arial" charset="0"/>
              </a:rPr>
              <a:t>200</a:t>
            </a:r>
            <a:endParaRPr lang="en-US" sz="1200" baseline="-25000" dirty="0">
              <a:latin typeface="Arial" charset="0"/>
            </a:endParaRPr>
          </a:p>
        </p:txBody>
      </p:sp>
      <p:sp>
        <p:nvSpPr>
          <p:cNvPr id="235542" name="Text Box 22"/>
          <p:cNvSpPr txBox="1">
            <a:spLocks noChangeArrowheads="1"/>
          </p:cNvSpPr>
          <p:nvPr/>
        </p:nvSpPr>
        <p:spPr bwMode="auto">
          <a:xfrm>
            <a:off x="3779838" y="3897313"/>
            <a:ext cx="352425" cy="304800"/>
          </a:xfrm>
          <a:prstGeom prst="rect">
            <a:avLst/>
          </a:prstGeom>
          <a:noFill/>
          <a:ln w="9525">
            <a:noFill/>
            <a:miter lim="800000"/>
            <a:headEnd/>
            <a:tailEnd/>
          </a:ln>
        </p:spPr>
        <p:txBody>
          <a:bodyPr wrap="none">
            <a:spAutoFit/>
          </a:bodyPr>
          <a:lstStyle/>
          <a:p>
            <a:pPr algn="l"/>
            <a:r>
              <a:rPr lang="en-US" sz="1400" i="1">
                <a:latin typeface="Arial" charset="0"/>
              </a:rPr>
              <a:t>C</a:t>
            </a:r>
            <a:r>
              <a:rPr lang="en-US" sz="1400">
                <a:latin typeface="Arial" charset="0"/>
              </a:rPr>
              <a:t>’</a:t>
            </a:r>
          </a:p>
        </p:txBody>
      </p:sp>
      <p:sp>
        <p:nvSpPr>
          <p:cNvPr id="235543" name="Line 23"/>
          <p:cNvSpPr>
            <a:spLocks noChangeShapeType="1"/>
          </p:cNvSpPr>
          <p:nvPr/>
        </p:nvSpPr>
        <p:spPr bwMode="auto">
          <a:xfrm>
            <a:off x="4368800" y="5795963"/>
            <a:ext cx="0" cy="152400"/>
          </a:xfrm>
          <a:prstGeom prst="line">
            <a:avLst/>
          </a:prstGeom>
          <a:noFill/>
          <a:ln w="19050">
            <a:solidFill>
              <a:schemeClr val="tx1"/>
            </a:solidFill>
            <a:round/>
            <a:headEnd/>
            <a:tailEnd/>
          </a:ln>
        </p:spPr>
        <p:txBody>
          <a:bodyPr/>
          <a:lstStyle/>
          <a:p>
            <a:endParaRPr lang="en-US"/>
          </a:p>
        </p:txBody>
      </p:sp>
      <p:sp>
        <p:nvSpPr>
          <p:cNvPr id="235544" name="Text Box 24"/>
          <p:cNvSpPr txBox="1">
            <a:spLocks noChangeArrowheads="1"/>
          </p:cNvSpPr>
          <p:nvPr/>
        </p:nvSpPr>
        <p:spPr bwMode="auto">
          <a:xfrm>
            <a:off x="4216400" y="5948363"/>
            <a:ext cx="499616" cy="304800"/>
          </a:xfrm>
          <a:prstGeom prst="rect">
            <a:avLst/>
          </a:prstGeom>
          <a:noFill/>
          <a:ln w="9525">
            <a:noFill/>
            <a:miter lim="800000"/>
            <a:headEnd/>
            <a:tailEnd/>
          </a:ln>
        </p:spPr>
        <p:txBody>
          <a:bodyPr wrap="square">
            <a:spAutoFit/>
          </a:bodyPr>
          <a:lstStyle/>
          <a:p>
            <a:pPr algn="l"/>
            <a:r>
              <a:rPr lang="en-US" sz="1400" i="1" dirty="0">
                <a:latin typeface="Arial" charset="0"/>
              </a:rPr>
              <a:t>H</a:t>
            </a:r>
            <a:r>
              <a:rPr lang="en-US" sz="1400" baseline="-25000" dirty="0">
                <a:latin typeface="Arial" charset="0"/>
              </a:rPr>
              <a:t>2</a:t>
            </a:r>
          </a:p>
        </p:txBody>
      </p:sp>
      <p:sp>
        <p:nvSpPr>
          <p:cNvPr id="235545" name="Line 25"/>
          <p:cNvSpPr>
            <a:spLocks noChangeShapeType="1"/>
          </p:cNvSpPr>
          <p:nvPr/>
        </p:nvSpPr>
        <p:spPr bwMode="auto">
          <a:xfrm>
            <a:off x="3200400" y="4171950"/>
            <a:ext cx="3124200" cy="0"/>
          </a:xfrm>
          <a:prstGeom prst="line">
            <a:avLst/>
          </a:prstGeom>
          <a:noFill/>
          <a:ln w="38100">
            <a:solidFill>
              <a:srgbClr val="009900"/>
            </a:solidFill>
            <a:round/>
            <a:headEnd/>
            <a:tailEnd/>
          </a:ln>
        </p:spPr>
        <p:txBody>
          <a:bodyPr/>
          <a:lstStyle/>
          <a:p>
            <a:endParaRPr lang="en-US"/>
          </a:p>
        </p:txBody>
      </p:sp>
      <p:sp>
        <p:nvSpPr>
          <p:cNvPr id="52249" name="Line 26"/>
          <p:cNvSpPr>
            <a:spLocks noChangeShapeType="1"/>
          </p:cNvSpPr>
          <p:nvPr/>
        </p:nvSpPr>
        <p:spPr bwMode="auto">
          <a:xfrm>
            <a:off x="3835400" y="5795963"/>
            <a:ext cx="0" cy="152400"/>
          </a:xfrm>
          <a:prstGeom prst="line">
            <a:avLst/>
          </a:prstGeom>
          <a:noFill/>
          <a:ln w="19050">
            <a:solidFill>
              <a:schemeClr val="tx1"/>
            </a:solidFill>
            <a:round/>
            <a:headEnd/>
            <a:tailEnd/>
          </a:ln>
        </p:spPr>
        <p:txBody>
          <a:bodyPr/>
          <a:lstStyle/>
          <a:p>
            <a:endParaRPr lang="en-US"/>
          </a:p>
        </p:txBody>
      </p:sp>
      <p:sp>
        <p:nvSpPr>
          <p:cNvPr id="52250" name="Text Box 27"/>
          <p:cNvSpPr txBox="1">
            <a:spLocks noChangeArrowheads="1"/>
          </p:cNvSpPr>
          <p:nvPr/>
        </p:nvSpPr>
        <p:spPr bwMode="auto">
          <a:xfrm>
            <a:off x="3683000" y="5948363"/>
            <a:ext cx="456952" cy="304800"/>
          </a:xfrm>
          <a:prstGeom prst="rect">
            <a:avLst/>
          </a:prstGeom>
          <a:noFill/>
          <a:ln w="9525">
            <a:noFill/>
            <a:miter lim="800000"/>
            <a:headEnd/>
            <a:tailEnd/>
          </a:ln>
        </p:spPr>
        <p:txBody>
          <a:bodyPr wrap="square">
            <a:spAutoFit/>
          </a:bodyPr>
          <a:lstStyle/>
          <a:p>
            <a:pPr algn="l"/>
            <a:r>
              <a:rPr lang="en-US" sz="1400" i="1" dirty="0">
                <a:latin typeface="Arial" charset="0"/>
              </a:rPr>
              <a:t>H</a:t>
            </a:r>
            <a:r>
              <a:rPr lang="en-US" sz="1400" baseline="-25000" dirty="0">
                <a:latin typeface="Arial" charset="0"/>
              </a:rPr>
              <a:t>3</a:t>
            </a:r>
          </a:p>
        </p:txBody>
      </p:sp>
      <p:sp>
        <p:nvSpPr>
          <p:cNvPr id="235549" name="Line 29"/>
          <p:cNvSpPr>
            <a:spLocks noChangeShapeType="1"/>
          </p:cNvSpPr>
          <p:nvPr/>
        </p:nvSpPr>
        <p:spPr bwMode="auto">
          <a:xfrm flipV="1">
            <a:off x="5400675" y="4689475"/>
            <a:ext cx="0" cy="646113"/>
          </a:xfrm>
          <a:prstGeom prst="line">
            <a:avLst/>
          </a:prstGeom>
          <a:noFill/>
          <a:ln w="38100">
            <a:solidFill>
              <a:schemeClr val="tx1"/>
            </a:solidFill>
            <a:round/>
            <a:headEnd type="triangle" w="med" len="med"/>
            <a:tailEnd/>
          </a:ln>
        </p:spPr>
        <p:txBody>
          <a:bodyPr/>
          <a:lstStyle/>
          <a:p>
            <a:endParaRPr lang="en-US"/>
          </a:p>
        </p:txBody>
      </p:sp>
      <p:sp>
        <p:nvSpPr>
          <p:cNvPr id="235550" name="Text Box 30"/>
          <p:cNvSpPr txBox="1">
            <a:spLocks noChangeArrowheads="1"/>
          </p:cNvSpPr>
          <p:nvPr/>
        </p:nvSpPr>
        <p:spPr bwMode="auto">
          <a:xfrm>
            <a:off x="5364163" y="5013325"/>
            <a:ext cx="438150" cy="274638"/>
          </a:xfrm>
          <a:prstGeom prst="rect">
            <a:avLst/>
          </a:prstGeom>
          <a:noFill/>
          <a:ln w="9525">
            <a:noFill/>
            <a:miter lim="800000"/>
            <a:headEnd/>
            <a:tailEnd/>
          </a:ln>
        </p:spPr>
        <p:txBody>
          <a:bodyPr wrap="none">
            <a:spAutoFit/>
          </a:bodyPr>
          <a:lstStyle/>
          <a:p>
            <a:pPr algn="l"/>
            <a:r>
              <a:rPr lang="en-US" sz="1200">
                <a:latin typeface="Arial" charset="0"/>
              </a:rPr>
              <a:t>Tax</a:t>
            </a:r>
          </a:p>
        </p:txBody>
      </p:sp>
      <p:sp>
        <p:nvSpPr>
          <p:cNvPr id="52253" name="Rectangle 31"/>
          <p:cNvSpPr>
            <a:spLocks noChangeArrowheads="1"/>
          </p:cNvSpPr>
          <p:nvPr/>
        </p:nvSpPr>
        <p:spPr bwMode="auto">
          <a:xfrm>
            <a:off x="3203575" y="4184650"/>
            <a:ext cx="1728788" cy="1620838"/>
          </a:xfrm>
          <a:prstGeom prst="rect">
            <a:avLst/>
          </a:prstGeom>
          <a:noFill/>
          <a:ln w="12700">
            <a:solidFill>
              <a:schemeClr val="tx1"/>
            </a:solidFill>
            <a:prstDash val="dash"/>
            <a:miter lim="800000"/>
            <a:headEnd/>
            <a:tailEnd/>
          </a:ln>
        </p:spPr>
        <p:txBody>
          <a:bodyPr wrap="none" anchor="ctr"/>
          <a:lstStyle/>
          <a:p>
            <a:endParaRPr lang="en-US"/>
          </a:p>
        </p:txBody>
      </p:sp>
      <p:sp>
        <p:nvSpPr>
          <p:cNvPr id="235552" name="Rectangle 32"/>
          <p:cNvSpPr>
            <a:spLocks noChangeArrowheads="1"/>
          </p:cNvSpPr>
          <p:nvPr/>
        </p:nvSpPr>
        <p:spPr bwMode="auto">
          <a:xfrm>
            <a:off x="3203575" y="4652963"/>
            <a:ext cx="1152525" cy="1152525"/>
          </a:xfrm>
          <a:prstGeom prst="rect">
            <a:avLst/>
          </a:prstGeom>
          <a:noFill/>
          <a:ln w="12700">
            <a:solidFill>
              <a:schemeClr val="tx1"/>
            </a:solidFill>
            <a:prstDash val="dash"/>
            <a:miter lim="800000"/>
            <a:headEnd/>
            <a:tailEnd/>
          </a:ln>
        </p:spPr>
        <p:txBody>
          <a:bodyPr wrap="none" anchor="ctr"/>
          <a:lstStyle/>
          <a:p>
            <a:endParaRPr lang="en-US"/>
          </a:p>
        </p:txBody>
      </p:sp>
      <p:sp>
        <p:nvSpPr>
          <p:cNvPr id="52255" name="Line 33"/>
          <p:cNvSpPr>
            <a:spLocks noChangeShapeType="1"/>
          </p:cNvSpPr>
          <p:nvPr/>
        </p:nvSpPr>
        <p:spPr bwMode="auto">
          <a:xfrm>
            <a:off x="4932363" y="5805488"/>
            <a:ext cx="0" cy="152400"/>
          </a:xfrm>
          <a:prstGeom prst="line">
            <a:avLst/>
          </a:prstGeom>
          <a:noFill/>
          <a:ln w="19050">
            <a:solidFill>
              <a:schemeClr val="tx1"/>
            </a:solidFill>
            <a:round/>
            <a:headEnd/>
            <a:tailEnd/>
          </a:ln>
        </p:spPr>
        <p:txBody>
          <a:bodyPr/>
          <a:lstStyle/>
          <a:p>
            <a:endParaRPr lang="en-US"/>
          </a:p>
        </p:txBody>
      </p:sp>
      <p:sp>
        <p:nvSpPr>
          <p:cNvPr id="52256" name="Text Box 34"/>
          <p:cNvSpPr txBox="1">
            <a:spLocks noChangeArrowheads="1"/>
          </p:cNvSpPr>
          <p:nvPr/>
        </p:nvSpPr>
        <p:spPr bwMode="auto">
          <a:xfrm>
            <a:off x="4751388" y="5949950"/>
            <a:ext cx="376237" cy="304800"/>
          </a:xfrm>
          <a:prstGeom prst="rect">
            <a:avLst/>
          </a:prstGeom>
          <a:noFill/>
          <a:ln w="9525">
            <a:noFill/>
            <a:miter lim="800000"/>
            <a:headEnd/>
            <a:tailEnd/>
          </a:ln>
        </p:spPr>
        <p:txBody>
          <a:bodyPr wrap="none">
            <a:spAutoFit/>
          </a:bodyPr>
          <a:lstStyle/>
          <a:p>
            <a:pPr algn="l"/>
            <a:r>
              <a:rPr lang="en-US" sz="1400" i="1">
                <a:latin typeface="Arial" charset="0"/>
              </a:rPr>
              <a:t>H</a:t>
            </a:r>
            <a:r>
              <a:rPr lang="en-US" sz="1400" baseline="-25000">
                <a:latin typeface="Arial" charset="0"/>
              </a:rPr>
              <a:t>1</a:t>
            </a:r>
          </a:p>
        </p:txBody>
      </p:sp>
      <p:sp>
        <p:nvSpPr>
          <p:cNvPr id="235555" name="Oval 35"/>
          <p:cNvSpPr>
            <a:spLocks noChangeArrowheads="1"/>
          </p:cNvSpPr>
          <p:nvPr/>
        </p:nvSpPr>
        <p:spPr bwMode="auto">
          <a:xfrm>
            <a:off x="4356100" y="4616450"/>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235556" name="Text Box 36"/>
          <p:cNvSpPr txBox="1">
            <a:spLocks noChangeArrowheads="1"/>
          </p:cNvSpPr>
          <p:nvPr/>
        </p:nvSpPr>
        <p:spPr bwMode="auto">
          <a:xfrm>
            <a:off x="4319588" y="4760913"/>
            <a:ext cx="312737" cy="304800"/>
          </a:xfrm>
          <a:prstGeom prst="rect">
            <a:avLst/>
          </a:prstGeom>
          <a:noFill/>
          <a:ln w="9525">
            <a:noFill/>
            <a:miter lim="800000"/>
            <a:headEnd/>
            <a:tailEnd/>
          </a:ln>
        </p:spPr>
        <p:txBody>
          <a:bodyPr wrap="none">
            <a:spAutoFit/>
          </a:bodyPr>
          <a:lstStyle/>
          <a:p>
            <a:pPr algn="l"/>
            <a:r>
              <a:rPr lang="en-US" sz="1400" i="1">
                <a:latin typeface="Arial" charset="0"/>
              </a:rPr>
              <a:t>C</a:t>
            </a:r>
          </a:p>
        </p:txBody>
      </p:sp>
      <p:sp>
        <p:nvSpPr>
          <p:cNvPr id="235557" name="Rectangle 37"/>
          <p:cNvSpPr>
            <a:spLocks noChangeArrowheads="1"/>
          </p:cNvSpPr>
          <p:nvPr/>
        </p:nvSpPr>
        <p:spPr bwMode="auto">
          <a:xfrm>
            <a:off x="3203575" y="3176588"/>
            <a:ext cx="612775" cy="2620962"/>
          </a:xfrm>
          <a:prstGeom prst="rect">
            <a:avLst/>
          </a:prstGeom>
          <a:noFill/>
          <a:ln w="12700">
            <a:solidFill>
              <a:schemeClr val="tx1"/>
            </a:solidFill>
            <a:prstDash val="dash"/>
            <a:miter lim="800000"/>
            <a:headEnd/>
            <a:tailEnd/>
          </a:ln>
        </p:spPr>
        <p:txBody>
          <a:bodyPr wrap="none" anchor="ctr"/>
          <a:lstStyle/>
          <a:p>
            <a:endParaRPr lang="en-US"/>
          </a:p>
        </p:txBody>
      </p:sp>
      <p:sp>
        <p:nvSpPr>
          <p:cNvPr id="235558" name="Line 38"/>
          <p:cNvSpPr>
            <a:spLocks noChangeShapeType="1"/>
          </p:cNvSpPr>
          <p:nvPr/>
        </p:nvSpPr>
        <p:spPr bwMode="auto">
          <a:xfrm flipH="1">
            <a:off x="3024188" y="3176588"/>
            <a:ext cx="152400" cy="0"/>
          </a:xfrm>
          <a:prstGeom prst="line">
            <a:avLst/>
          </a:prstGeom>
          <a:noFill/>
          <a:ln w="19050">
            <a:solidFill>
              <a:schemeClr val="tx1"/>
            </a:solidFill>
            <a:round/>
            <a:headEnd/>
            <a:tailEnd/>
          </a:ln>
        </p:spPr>
        <p:txBody>
          <a:bodyPr/>
          <a:lstStyle/>
          <a:p>
            <a:endParaRPr lang="en-US"/>
          </a:p>
        </p:txBody>
      </p:sp>
      <p:sp>
        <p:nvSpPr>
          <p:cNvPr id="235559" name="AutoShape 39"/>
          <p:cNvSpPr>
            <a:spLocks/>
          </p:cNvSpPr>
          <p:nvPr/>
        </p:nvSpPr>
        <p:spPr bwMode="auto">
          <a:xfrm>
            <a:off x="2124075" y="3141663"/>
            <a:ext cx="107950" cy="1116012"/>
          </a:xfrm>
          <a:prstGeom prst="leftBrace">
            <a:avLst>
              <a:gd name="adj1" fmla="val 86152"/>
              <a:gd name="adj2" fmla="val 50000"/>
            </a:avLst>
          </a:prstGeom>
          <a:noFill/>
          <a:ln w="19050">
            <a:solidFill>
              <a:srgbClr val="009900"/>
            </a:solidFill>
            <a:round/>
            <a:headEnd/>
            <a:tailEnd/>
          </a:ln>
        </p:spPr>
        <p:txBody>
          <a:bodyPr wrap="none" anchor="ctr"/>
          <a:lstStyle/>
          <a:p>
            <a:endParaRPr lang="en-US"/>
          </a:p>
        </p:txBody>
      </p:sp>
      <p:sp>
        <p:nvSpPr>
          <p:cNvPr id="235560" name="Text Box 40"/>
          <p:cNvSpPr txBox="1">
            <a:spLocks noChangeArrowheads="1"/>
          </p:cNvSpPr>
          <p:nvPr/>
        </p:nvSpPr>
        <p:spPr bwMode="auto">
          <a:xfrm>
            <a:off x="1439863" y="3465513"/>
            <a:ext cx="655637" cy="457200"/>
          </a:xfrm>
          <a:prstGeom prst="rect">
            <a:avLst/>
          </a:prstGeom>
          <a:noFill/>
          <a:ln w="9525">
            <a:noFill/>
            <a:miter lim="800000"/>
            <a:headEnd/>
            <a:tailEnd/>
          </a:ln>
        </p:spPr>
        <p:txBody>
          <a:bodyPr wrap="none">
            <a:spAutoFit/>
          </a:bodyPr>
          <a:lstStyle/>
          <a:p>
            <a:r>
              <a:rPr lang="en-US" sz="1200">
                <a:latin typeface="Arial" charset="0"/>
              </a:rPr>
              <a:t>Firm</a:t>
            </a:r>
          </a:p>
          <a:p>
            <a:r>
              <a:rPr lang="en-US" sz="1200">
                <a:latin typeface="Arial" charset="0"/>
              </a:rPr>
              <a:t>burden</a:t>
            </a:r>
          </a:p>
        </p:txBody>
      </p:sp>
      <p:grpSp>
        <p:nvGrpSpPr>
          <p:cNvPr id="2" name="Group 42"/>
          <p:cNvGrpSpPr>
            <a:grpSpLocks/>
          </p:cNvGrpSpPr>
          <p:nvPr/>
        </p:nvGrpSpPr>
        <p:grpSpPr bwMode="auto">
          <a:xfrm>
            <a:off x="533400" y="258764"/>
            <a:ext cx="8077200" cy="584201"/>
            <a:chOff x="336" y="289"/>
            <a:chExt cx="5088" cy="368"/>
          </a:xfrm>
        </p:grpSpPr>
        <p:sp>
          <p:nvSpPr>
            <p:cNvPr id="52271" name="Line 44"/>
            <p:cNvSpPr>
              <a:spLocks noChangeShapeType="1"/>
            </p:cNvSpPr>
            <p:nvPr/>
          </p:nvSpPr>
          <p:spPr bwMode="blackWhite">
            <a:xfrm>
              <a:off x="336" y="643"/>
              <a:ext cx="5088" cy="0"/>
            </a:xfrm>
            <a:prstGeom prst="line">
              <a:avLst/>
            </a:prstGeom>
            <a:noFill/>
            <a:ln w="57150">
              <a:solidFill>
                <a:srgbClr val="A50021"/>
              </a:solidFill>
              <a:round/>
              <a:headEnd/>
              <a:tailEnd/>
            </a:ln>
          </p:spPr>
          <p:txBody>
            <a:bodyPr wrap="none"/>
            <a:lstStyle/>
            <a:p>
              <a:endParaRPr lang="en-US"/>
            </a:p>
          </p:txBody>
        </p:sp>
        <p:sp>
          <p:nvSpPr>
            <p:cNvPr id="52272" name="Text Box 45"/>
            <p:cNvSpPr txBox="1">
              <a:spLocks noChangeArrowheads="1"/>
            </p:cNvSpPr>
            <p:nvPr/>
          </p:nvSpPr>
          <p:spPr bwMode="blackWhite">
            <a:xfrm>
              <a:off x="748" y="289"/>
              <a:ext cx="3764" cy="368"/>
            </a:xfrm>
            <a:prstGeom prst="rect">
              <a:avLst/>
            </a:prstGeom>
            <a:noFill/>
            <a:ln w="9525">
              <a:noFill/>
              <a:miter lim="800000"/>
              <a:headEnd/>
              <a:tailEnd/>
            </a:ln>
          </p:spPr>
          <p:txBody>
            <a:bodyPr wrap="square" anchor="b">
              <a:spAutoFit/>
            </a:bodyPr>
            <a:lstStyle/>
            <a:p>
              <a:pPr algn="l">
                <a:spcBef>
                  <a:spcPct val="50000"/>
                </a:spcBef>
              </a:pPr>
              <a:r>
                <a:rPr lang="en-US" sz="3200" b="1" dirty="0">
                  <a:solidFill>
                    <a:srgbClr val="A50021"/>
                  </a:solidFill>
                  <a:latin typeface="Cordia New" panose="020B0304020202020204" pitchFamily="34" charset="-34"/>
                  <a:cs typeface="Cordia New" panose="020B0304020202020204" pitchFamily="34" charset="-34"/>
                </a:rPr>
                <a:t>Impose tax on firms</a:t>
              </a:r>
            </a:p>
          </p:txBody>
        </p:sp>
      </p:grpSp>
      <p:sp>
        <p:nvSpPr>
          <p:cNvPr id="235566" name="AutoShape 46"/>
          <p:cNvSpPr>
            <a:spLocks noChangeArrowheads="1"/>
          </p:cNvSpPr>
          <p:nvPr/>
        </p:nvSpPr>
        <p:spPr bwMode="auto">
          <a:xfrm>
            <a:off x="2989263" y="2358980"/>
            <a:ext cx="2286000" cy="990600"/>
          </a:xfrm>
          <a:prstGeom prst="wedgeRectCallout">
            <a:avLst>
              <a:gd name="adj1" fmla="val -51042"/>
              <a:gd name="adj2" fmla="val 98750"/>
            </a:avLst>
          </a:prstGeom>
          <a:solidFill>
            <a:srgbClr val="FFFF99"/>
          </a:solidFill>
          <a:ln w="9525">
            <a:solidFill>
              <a:schemeClr val="tx1"/>
            </a:solidFill>
            <a:miter lim="800000"/>
            <a:headEnd/>
            <a:tailEnd/>
          </a:ln>
        </p:spPr>
        <p:txBody>
          <a:bodyPr/>
          <a:lstStyle/>
          <a:p>
            <a:pPr eaLnBrk="0" hangingPunct="0"/>
            <a:r>
              <a:rPr lang="en-US" sz="2000" dirty="0">
                <a:latin typeface="Cordia New" panose="020B0304020202020204" pitchFamily="34" charset="-34"/>
                <a:cs typeface="Cordia New" panose="020B0304020202020204" pitchFamily="34" charset="-34"/>
              </a:rPr>
              <a:t>When impose taxes on employers, tax burden will be different.</a:t>
            </a:r>
          </a:p>
        </p:txBody>
      </p:sp>
      <p:sp>
        <p:nvSpPr>
          <p:cNvPr id="235567" name="AutoShape 47"/>
          <p:cNvSpPr>
            <a:spLocks noChangeArrowheads="1"/>
          </p:cNvSpPr>
          <p:nvPr/>
        </p:nvSpPr>
        <p:spPr bwMode="auto">
          <a:xfrm>
            <a:off x="3435349" y="2294075"/>
            <a:ext cx="2286000" cy="1143000"/>
          </a:xfrm>
          <a:prstGeom prst="wedgeRectCallout">
            <a:avLst>
              <a:gd name="adj1" fmla="val -51042"/>
              <a:gd name="adj2" fmla="val 98750"/>
            </a:avLst>
          </a:prstGeom>
          <a:solidFill>
            <a:srgbClr val="FFFF99"/>
          </a:solidFill>
          <a:ln w="9525">
            <a:solidFill>
              <a:schemeClr val="tx1"/>
            </a:solidFill>
            <a:miter lim="800000"/>
            <a:headEnd/>
            <a:tailEnd/>
          </a:ln>
        </p:spPr>
        <p:txBody>
          <a:bodyPr/>
          <a:lstStyle/>
          <a:p>
            <a:pPr eaLnBrk="0" hangingPunct="0"/>
            <a:r>
              <a:rPr lang="en-US" dirty="0">
                <a:latin typeface="Cordia New" panose="020B0304020202020204" pitchFamily="34" charset="-34"/>
                <a:cs typeface="Cordia New" panose="020B0304020202020204" pitchFamily="34" charset="-34"/>
              </a:rPr>
              <a:t>The employers cannot shift the whole tax burden to workers because of minimum wage policy.</a:t>
            </a:r>
          </a:p>
        </p:txBody>
      </p:sp>
      <p:sp>
        <p:nvSpPr>
          <p:cNvPr id="235541" name="Oval 21"/>
          <p:cNvSpPr>
            <a:spLocks noChangeArrowheads="1"/>
          </p:cNvSpPr>
          <p:nvPr/>
        </p:nvSpPr>
        <p:spPr bwMode="auto">
          <a:xfrm>
            <a:off x="3810000" y="4124325"/>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235568" name="AutoShape 48"/>
          <p:cNvSpPr>
            <a:spLocks noChangeArrowheads="1"/>
          </p:cNvSpPr>
          <p:nvPr/>
        </p:nvSpPr>
        <p:spPr bwMode="auto">
          <a:xfrm>
            <a:off x="4515644" y="3286262"/>
            <a:ext cx="2286000" cy="838200"/>
          </a:xfrm>
          <a:prstGeom prst="wedgeRectCallout">
            <a:avLst>
              <a:gd name="adj1" fmla="val -51042"/>
              <a:gd name="adj2" fmla="val 98750"/>
            </a:avLst>
          </a:prstGeom>
          <a:solidFill>
            <a:srgbClr val="FFFF99"/>
          </a:solidFill>
          <a:ln w="9525">
            <a:solidFill>
              <a:schemeClr val="tx1"/>
            </a:solidFill>
            <a:miter lim="800000"/>
            <a:headEnd/>
            <a:tailEnd/>
          </a:ln>
        </p:spPr>
        <p:txBody>
          <a:bodyPr/>
          <a:lstStyle/>
          <a:p>
            <a:pPr eaLnBrk="0" hangingPunct="0"/>
            <a:r>
              <a:rPr lang="en-US" sz="2000" dirty="0">
                <a:latin typeface="Cordia New" panose="020B0304020202020204" pitchFamily="34" charset="-34"/>
                <a:cs typeface="Cordia New" panose="020B0304020202020204" pitchFamily="34" charset="-34"/>
              </a:rPr>
              <a:t>If the tax burden is fully shift, it will be at C.</a:t>
            </a:r>
          </a:p>
        </p:txBody>
      </p:sp>
      <p:sp>
        <p:nvSpPr>
          <p:cNvPr id="235569" name="AutoShape 49"/>
          <p:cNvSpPr>
            <a:spLocks noChangeArrowheads="1"/>
          </p:cNvSpPr>
          <p:nvPr/>
        </p:nvSpPr>
        <p:spPr bwMode="auto">
          <a:xfrm>
            <a:off x="4114799" y="2314713"/>
            <a:ext cx="2286000" cy="1143000"/>
          </a:xfrm>
          <a:prstGeom prst="wedgeRectCallout">
            <a:avLst>
              <a:gd name="adj1" fmla="val -51042"/>
              <a:gd name="adj2" fmla="val 98750"/>
            </a:avLst>
          </a:prstGeom>
          <a:solidFill>
            <a:srgbClr val="FFFF99"/>
          </a:solidFill>
          <a:ln w="9525">
            <a:solidFill>
              <a:schemeClr val="tx1"/>
            </a:solidFill>
            <a:miter lim="800000"/>
            <a:headEnd/>
            <a:tailEnd/>
          </a:ln>
        </p:spPr>
        <p:txBody>
          <a:bodyPr/>
          <a:lstStyle/>
          <a:p>
            <a:pPr eaLnBrk="0" hangingPunct="0"/>
            <a:r>
              <a:rPr lang="en-US" sz="2000" dirty="0">
                <a:latin typeface="Cordia New" panose="020B0304020202020204" pitchFamily="34" charset="-34"/>
                <a:cs typeface="Cordia New" panose="020B0304020202020204" pitchFamily="34" charset="-34"/>
              </a:rPr>
              <a:t>With minimum wage rate, the new equilibrium will be at </a:t>
            </a:r>
            <a:r>
              <a:rPr lang="en-US" sz="2000" i="1" dirty="0">
                <a:latin typeface="Cordia New" panose="020B0304020202020204" pitchFamily="34" charset="-34"/>
                <a:cs typeface="Cordia New" panose="020B0304020202020204" pitchFamily="34" charset="-34"/>
              </a:rPr>
              <a:t>C’</a:t>
            </a:r>
            <a:r>
              <a:rPr lang="en-US" sz="2000" dirty="0">
                <a:latin typeface="Cordia New" panose="020B0304020202020204" pitchFamily="34" charset="-34"/>
                <a:cs typeface="Cordia New" panose="020B0304020202020204" pitchFamily="34" charset="-34"/>
              </a:rPr>
              <a:t>.</a:t>
            </a:r>
          </a:p>
        </p:txBody>
      </p:sp>
      <p:sp>
        <p:nvSpPr>
          <p:cNvPr id="235570" name="AutoShape 50"/>
          <p:cNvSpPr>
            <a:spLocks noChangeArrowheads="1"/>
          </p:cNvSpPr>
          <p:nvPr/>
        </p:nvSpPr>
        <p:spPr bwMode="auto">
          <a:xfrm>
            <a:off x="4289296" y="2300788"/>
            <a:ext cx="2286000" cy="439739"/>
          </a:xfrm>
          <a:prstGeom prst="wedgeRectCallout">
            <a:avLst>
              <a:gd name="adj1" fmla="val -51042"/>
              <a:gd name="adj2" fmla="val 98750"/>
            </a:avLst>
          </a:prstGeom>
          <a:solidFill>
            <a:srgbClr val="FFFF99"/>
          </a:solidFill>
          <a:ln w="9525">
            <a:solidFill>
              <a:schemeClr val="tx1"/>
            </a:solidFill>
            <a:miter lim="800000"/>
            <a:headEnd/>
            <a:tailEnd/>
          </a:ln>
        </p:spPr>
        <p:txBody>
          <a:bodyPr/>
          <a:lstStyle/>
          <a:p>
            <a:pPr eaLnBrk="0" hangingPunct="0"/>
            <a:r>
              <a:rPr lang="en-US" sz="2000" dirty="0">
                <a:latin typeface="Cordia New" panose="020B0304020202020204" pitchFamily="34" charset="-34"/>
                <a:cs typeface="Cordia New" panose="020B0304020202020204" pitchFamily="34" charset="-34"/>
              </a:rPr>
              <a:t>Firms bear the tax burden</a:t>
            </a:r>
          </a:p>
        </p:txBody>
      </p:sp>
      <p:sp>
        <p:nvSpPr>
          <p:cNvPr id="49" name="Slide Number Placeholder 48"/>
          <p:cNvSpPr>
            <a:spLocks noGrp="1"/>
          </p:cNvSpPr>
          <p:nvPr>
            <p:ph type="sldNum" sz="quarter" idx="12"/>
          </p:nvPr>
        </p:nvSpPr>
        <p:spPr/>
        <p:txBody>
          <a:bodyPr/>
          <a:lstStyle/>
          <a:p>
            <a:pPr>
              <a:defRPr/>
            </a:pPr>
            <a:r>
              <a:rPr lang="en-US" dirty="0"/>
              <a:t>49</a:t>
            </a:r>
          </a:p>
        </p:txBody>
      </p:sp>
      <p:sp>
        <p:nvSpPr>
          <p:cNvPr id="50" name="Footer Placeholder 49"/>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4126734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35566"/>
                                        </p:tgtEl>
                                        <p:attrNameLst>
                                          <p:attrName>style.visibility</p:attrName>
                                        </p:attrNameLst>
                                      </p:cBhvr>
                                      <p:to>
                                        <p:strVal val="visible"/>
                                      </p:to>
                                    </p:set>
                                    <p:anim calcmode="lin" valueType="num">
                                      <p:cBhvr additive="base">
                                        <p:cTn id="7" dur="500" fill="hold"/>
                                        <p:tgtEl>
                                          <p:spTgt spid="235566"/>
                                        </p:tgtEl>
                                        <p:attrNameLst>
                                          <p:attrName>ppt_x</p:attrName>
                                        </p:attrNameLst>
                                      </p:cBhvr>
                                      <p:tavLst>
                                        <p:tav tm="0">
                                          <p:val>
                                            <p:strVal val="1+#ppt_w/2"/>
                                          </p:val>
                                        </p:tav>
                                        <p:tav tm="100000">
                                          <p:val>
                                            <p:strVal val="#ppt_x"/>
                                          </p:val>
                                        </p:tav>
                                      </p:tavLst>
                                    </p:anim>
                                    <p:anim calcmode="lin" valueType="num">
                                      <p:cBhvr additive="base">
                                        <p:cTn id="8" dur="500" fill="hold"/>
                                        <p:tgtEl>
                                          <p:spTgt spid="23556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235545"/>
                                        </p:tgtEl>
                                        <p:attrNameLst>
                                          <p:attrName>style.visibility</p:attrName>
                                        </p:attrNameLst>
                                      </p:cBhvr>
                                      <p:to>
                                        <p:strVal val="visible"/>
                                      </p:to>
                                    </p:set>
                                    <p:animEffect transition="in" filter="dissolve">
                                      <p:cBhvr>
                                        <p:cTn id="13" dur="500"/>
                                        <p:tgtEl>
                                          <p:spTgt spid="235545"/>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xit" presetSubtype="0" fill="hold" grpId="1" nodeType="clickEffect">
                                  <p:stCondLst>
                                    <p:cond delay="0"/>
                                  </p:stCondLst>
                                  <p:childTnLst>
                                    <p:set>
                                      <p:cBhvr>
                                        <p:cTn id="17" dur="1" fill="hold">
                                          <p:stCondLst>
                                            <p:cond delay="0"/>
                                          </p:stCondLst>
                                        </p:cTn>
                                        <p:tgtEl>
                                          <p:spTgt spid="235566"/>
                                        </p:tgtEl>
                                        <p:attrNameLst>
                                          <p:attrName>style.visibility</p:attrName>
                                        </p:attrNameLst>
                                      </p:cBhvr>
                                      <p:to>
                                        <p:strVal val="hidden"/>
                                      </p:to>
                                    </p:set>
                                  </p:childTnLst>
                                </p:cTn>
                              </p:par>
                              <p:par>
                                <p:cTn id="18" presetID="1" presetClass="entr" presetSubtype="0" fill="hold" grpId="0" nodeType="withEffect">
                                  <p:stCondLst>
                                    <p:cond delay="0"/>
                                  </p:stCondLst>
                                  <p:childTnLst>
                                    <p:set>
                                      <p:cBhvr>
                                        <p:cTn id="19" dur="1" fill="hold">
                                          <p:stCondLst>
                                            <p:cond delay="0"/>
                                          </p:stCondLst>
                                        </p:cTn>
                                        <p:tgtEl>
                                          <p:spTgt spid="235567"/>
                                        </p:tgtEl>
                                        <p:attrNameLst>
                                          <p:attrName>style.visibility</p:attrName>
                                        </p:attrNameLst>
                                      </p:cBhvr>
                                      <p:to>
                                        <p:strVal val="visible"/>
                                      </p:to>
                                    </p:set>
                                  </p:childTnLst>
                                </p:cTn>
                              </p:par>
                            </p:childTnLst>
                          </p:cTn>
                        </p:par>
                        <p:par>
                          <p:cTn id="20" fill="hold">
                            <p:stCondLst>
                              <p:cond delay="0"/>
                            </p:stCondLst>
                            <p:childTnLst>
                              <p:par>
                                <p:cTn id="21" presetID="0" presetClass="path" presetSubtype="0" accel="50000" decel="50000" fill="hold" grpId="2" nodeType="afterEffect">
                                  <p:stCondLst>
                                    <p:cond delay="0"/>
                                  </p:stCondLst>
                                  <p:childTnLst>
                                    <p:animMotion origin="layout" path="M 0.0 0.0 L 0.36389 0.00162 " pathEditMode="relative" ptsTypes="AA">
                                      <p:cBhvr>
                                        <p:cTn id="22" dur="2000" fill="hold"/>
                                        <p:tgtEl>
                                          <p:spTgt spid="235567"/>
                                        </p:tgtEl>
                                        <p:attrNameLst>
                                          <p:attrName>ppt_x</p:attrName>
                                          <p:attrName>ppt_y</p:attrName>
                                        </p:attrNameLst>
                                      </p:cBhvr>
                                    </p:animMotion>
                                  </p:childTnLst>
                                </p:cTn>
                              </p:par>
                            </p:childTnLst>
                          </p:cTn>
                        </p:par>
                      </p:childTnLst>
                    </p:cTn>
                  </p:par>
                  <p:par>
                    <p:cTn id="23" fill="hold">
                      <p:stCondLst>
                        <p:cond delay="indefinite"/>
                      </p:stCondLst>
                      <p:childTnLst>
                        <p:par>
                          <p:cTn id="24" fill="hold">
                            <p:stCondLst>
                              <p:cond delay="0"/>
                            </p:stCondLst>
                            <p:childTnLst>
                              <p:par>
                                <p:cTn id="25" presetID="2" presetClass="exit" presetSubtype="4" fill="hold" grpId="1" nodeType="clickEffect">
                                  <p:stCondLst>
                                    <p:cond delay="0"/>
                                  </p:stCondLst>
                                  <p:childTnLst>
                                    <p:anim calcmode="lin" valueType="num">
                                      <p:cBhvr additive="base">
                                        <p:cTn id="26" dur="500"/>
                                        <p:tgtEl>
                                          <p:spTgt spid="235567"/>
                                        </p:tgtEl>
                                        <p:attrNameLst>
                                          <p:attrName>ppt_x</p:attrName>
                                        </p:attrNameLst>
                                      </p:cBhvr>
                                      <p:tavLst>
                                        <p:tav tm="0">
                                          <p:val>
                                            <p:strVal val="ppt_x"/>
                                          </p:val>
                                        </p:tav>
                                        <p:tav tm="100000">
                                          <p:val>
                                            <p:strVal val="ppt_x"/>
                                          </p:val>
                                        </p:tav>
                                      </p:tavLst>
                                    </p:anim>
                                    <p:anim calcmode="lin" valueType="num">
                                      <p:cBhvr additive="base">
                                        <p:cTn id="27" dur="500"/>
                                        <p:tgtEl>
                                          <p:spTgt spid="235567"/>
                                        </p:tgtEl>
                                        <p:attrNameLst>
                                          <p:attrName>ppt_y</p:attrName>
                                        </p:attrNameLst>
                                      </p:cBhvr>
                                      <p:tavLst>
                                        <p:tav tm="0">
                                          <p:val>
                                            <p:strVal val="ppt_y"/>
                                          </p:val>
                                        </p:tav>
                                        <p:tav tm="100000">
                                          <p:val>
                                            <p:strVal val="1+ppt_h/2"/>
                                          </p:val>
                                        </p:tav>
                                      </p:tavLst>
                                    </p:anim>
                                    <p:set>
                                      <p:cBhvr>
                                        <p:cTn id="28" dur="1" fill="hold">
                                          <p:stCondLst>
                                            <p:cond delay="499"/>
                                          </p:stCondLst>
                                        </p:cTn>
                                        <p:tgtEl>
                                          <p:spTgt spid="235567"/>
                                        </p:tgtEl>
                                        <p:attrNameLst>
                                          <p:attrName>style.visibility</p:attrName>
                                        </p:attrNameLst>
                                      </p:cBhvr>
                                      <p:to>
                                        <p:strVal val="hidden"/>
                                      </p:to>
                                    </p:set>
                                  </p:childTnLst>
                                </p:cTn>
                              </p:par>
                              <p:par>
                                <p:cTn id="29" presetID="9" presetClass="entr" presetSubtype="0" fill="hold" grpId="0" nodeType="withEffect">
                                  <p:stCondLst>
                                    <p:cond delay="0"/>
                                  </p:stCondLst>
                                  <p:childTnLst>
                                    <p:set>
                                      <p:cBhvr>
                                        <p:cTn id="30" dur="1" fill="hold">
                                          <p:stCondLst>
                                            <p:cond delay="0"/>
                                          </p:stCondLst>
                                        </p:cTn>
                                        <p:tgtEl>
                                          <p:spTgt spid="235549"/>
                                        </p:tgtEl>
                                        <p:attrNameLst>
                                          <p:attrName>style.visibility</p:attrName>
                                        </p:attrNameLst>
                                      </p:cBhvr>
                                      <p:to>
                                        <p:strVal val="visible"/>
                                      </p:to>
                                    </p:set>
                                    <p:animEffect transition="in" filter="dissolve">
                                      <p:cBhvr>
                                        <p:cTn id="31" dur="500"/>
                                        <p:tgtEl>
                                          <p:spTgt spid="235549"/>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235550"/>
                                        </p:tgtEl>
                                        <p:attrNameLst>
                                          <p:attrName>style.visibility</p:attrName>
                                        </p:attrNameLst>
                                      </p:cBhvr>
                                      <p:to>
                                        <p:strVal val="visible"/>
                                      </p:to>
                                    </p:set>
                                    <p:animEffect transition="in" filter="dissolve">
                                      <p:cBhvr>
                                        <p:cTn id="34" dur="500"/>
                                        <p:tgtEl>
                                          <p:spTgt spid="235550"/>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grpId="0" nodeType="clickEffect">
                                  <p:stCondLst>
                                    <p:cond delay="0"/>
                                  </p:stCondLst>
                                  <p:childTnLst>
                                    <p:set>
                                      <p:cBhvr>
                                        <p:cTn id="38" dur="1" fill="hold">
                                          <p:stCondLst>
                                            <p:cond delay="0"/>
                                          </p:stCondLst>
                                        </p:cTn>
                                        <p:tgtEl>
                                          <p:spTgt spid="235537"/>
                                        </p:tgtEl>
                                        <p:attrNameLst>
                                          <p:attrName>style.visibility</p:attrName>
                                        </p:attrNameLst>
                                      </p:cBhvr>
                                      <p:to>
                                        <p:strVal val="visible"/>
                                      </p:to>
                                    </p:set>
                                    <p:animEffect transition="in" filter="dissolve">
                                      <p:cBhvr>
                                        <p:cTn id="39" dur="500"/>
                                        <p:tgtEl>
                                          <p:spTgt spid="235537"/>
                                        </p:tgtEl>
                                      </p:cBhvr>
                                    </p:animEffect>
                                  </p:childTnLst>
                                </p:cTn>
                              </p:par>
                              <p:par>
                                <p:cTn id="40" presetID="9" presetClass="entr" presetSubtype="0" fill="hold" grpId="0" nodeType="withEffect">
                                  <p:stCondLst>
                                    <p:cond delay="0"/>
                                  </p:stCondLst>
                                  <p:childTnLst>
                                    <p:set>
                                      <p:cBhvr>
                                        <p:cTn id="41" dur="1" fill="hold">
                                          <p:stCondLst>
                                            <p:cond delay="0"/>
                                          </p:stCondLst>
                                        </p:cTn>
                                        <p:tgtEl>
                                          <p:spTgt spid="235538"/>
                                        </p:tgtEl>
                                        <p:attrNameLst>
                                          <p:attrName>style.visibility</p:attrName>
                                        </p:attrNameLst>
                                      </p:cBhvr>
                                      <p:to>
                                        <p:strVal val="visible"/>
                                      </p:to>
                                    </p:set>
                                    <p:animEffect transition="in" filter="dissolve">
                                      <p:cBhvr>
                                        <p:cTn id="42" dur="500"/>
                                        <p:tgtEl>
                                          <p:spTgt spid="235538"/>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235555"/>
                                        </p:tgtEl>
                                        <p:attrNameLst>
                                          <p:attrName>style.visibility</p:attrName>
                                        </p:attrNameLst>
                                      </p:cBhvr>
                                      <p:to>
                                        <p:strVal val="visible"/>
                                      </p:to>
                                    </p:set>
                                    <p:animEffect transition="in" filter="dissolve">
                                      <p:cBhvr>
                                        <p:cTn id="47" dur="500"/>
                                        <p:tgtEl>
                                          <p:spTgt spid="235555"/>
                                        </p:tgtEl>
                                      </p:cBhvr>
                                    </p:animEffect>
                                  </p:childTnLst>
                                </p:cTn>
                              </p:par>
                              <p:par>
                                <p:cTn id="48" presetID="9" presetClass="entr" presetSubtype="0" fill="hold" grpId="0" nodeType="withEffect">
                                  <p:stCondLst>
                                    <p:cond delay="0"/>
                                  </p:stCondLst>
                                  <p:childTnLst>
                                    <p:set>
                                      <p:cBhvr>
                                        <p:cTn id="49" dur="1" fill="hold">
                                          <p:stCondLst>
                                            <p:cond delay="0"/>
                                          </p:stCondLst>
                                        </p:cTn>
                                        <p:tgtEl>
                                          <p:spTgt spid="235556"/>
                                        </p:tgtEl>
                                        <p:attrNameLst>
                                          <p:attrName>style.visibility</p:attrName>
                                        </p:attrNameLst>
                                      </p:cBhvr>
                                      <p:to>
                                        <p:strVal val="visible"/>
                                      </p:to>
                                    </p:set>
                                    <p:animEffect transition="in" filter="dissolve">
                                      <p:cBhvr>
                                        <p:cTn id="50" dur="500"/>
                                        <p:tgtEl>
                                          <p:spTgt spid="235556"/>
                                        </p:tgtEl>
                                      </p:cBhvr>
                                    </p:animEffect>
                                  </p:childTnLst>
                                </p:cTn>
                              </p:par>
                              <p:par>
                                <p:cTn id="51" presetID="9" presetClass="entr" presetSubtype="0" fill="hold" grpId="0" nodeType="withEffect">
                                  <p:stCondLst>
                                    <p:cond delay="0"/>
                                  </p:stCondLst>
                                  <p:childTnLst>
                                    <p:set>
                                      <p:cBhvr>
                                        <p:cTn id="52" dur="1" fill="hold">
                                          <p:stCondLst>
                                            <p:cond delay="0"/>
                                          </p:stCondLst>
                                        </p:cTn>
                                        <p:tgtEl>
                                          <p:spTgt spid="235552"/>
                                        </p:tgtEl>
                                        <p:attrNameLst>
                                          <p:attrName>style.visibility</p:attrName>
                                        </p:attrNameLst>
                                      </p:cBhvr>
                                      <p:to>
                                        <p:strVal val="visible"/>
                                      </p:to>
                                    </p:set>
                                    <p:animEffect transition="in" filter="dissolve">
                                      <p:cBhvr>
                                        <p:cTn id="53" dur="500"/>
                                        <p:tgtEl>
                                          <p:spTgt spid="235552"/>
                                        </p:tgtEl>
                                      </p:cBhvr>
                                    </p:animEffect>
                                  </p:childTnLst>
                                </p:cTn>
                              </p:par>
                              <p:par>
                                <p:cTn id="54" presetID="9" presetClass="entr" presetSubtype="0" fill="hold" grpId="0" nodeType="withEffect">
                                  <p:stCondLst>
                                    <p:cond delay="0"/>
                                  </p:stCondLst>
                                  <p:childTnLst>
                                    <p:set>
                                      <p:cBhvr>
                                        <p:cTn id="55" dur="1" fill="hold">
                                          <p:stCondLst>
                                            <p:cond delay="0"/>
                                          </p:stCondLst>
                                        </p:cTn>
                                        <p:tgtEl>
                                          <p:spTgt spid="235543"/>
                                        </p:tgtEl>
                                        <p:attrNameLst>
                                          <p:attrName>style.visibility</p:attrName>
                                        </p:attrNameLst>
                                      </p:cBhvr>
                                      <p:to>
                                        <p:strVal val="visible"/>
                                      </p:to>
                                    </p:set>
                                    <p:animEffect transition="in" filter="dissolve">
                                      <p:cBhvr>
                                        <p:cTn id="56" dur="500"/>
                                        <p:tgtEl>
                                          <p:spTgt spid="235543"/>
                                        </p:tgtEl>
                                      </p:cBhvr>
                                    </p:animEffect>
                                  </p:childTnLst>
                                </p:cTn>
                              </p:par>
                              <p:par>
                                <p:cTn id="57" presetID="9" presetClass="entr" presetSubtype="0" fill="hold" grpId="0" nodeType="withEffect">
                                  <p:stCondLst>
                                    <p:cond delay="0"/>
                                  </p:stCondLst>
                                  <p:childTnLst>
                                    <p:set>
                                      <p:cBhvr>
                                        <p:cTn id="58" dur="1" fill="hold">
                                          <p:stCondLst>
                                            <p:cond delay="0"/>
                                          </p:stCondLst>
                                        </p:cTn>
                                        <p:tgtEl>
                                          <p:spTgt spid="235544"/>
                                        </p:tgtEl>
                                        <p:attrNameLst>
                                          <p:attrName>style.visibility</p:attrName>
                                        </p:attrNameLst>
                                      </p:cBhvr>
                                      <p:to>
                                        <p:strVal val="visible"/>
                                      </p:to>
                                    </p:set>
                                    <p:animEffect transition="in" filter="dissolve">
                                      <p:cBhvr>
                                        <p:cTn id="59" dur="500"/>
                                        <p:tgtEl>
                                          <p:spTgt spid="235544"/>
                                        </p:tgtEl>
                                      </p:cBhvr>
                                    </p:animEffect>
                                  </p:childTnLst>
                                </p:cTn>
                              </p:par>
                              <p:par>
                                <p:cTn id="60" presetID="9" presetClass="entr" presetSubtype="0" fill="hold" grpId="0" nodeType="withEffect">
                                  <p:stCondLst>
                                    <p:cond delay="0"/>
                                  </p:stCondLst>
                                  <p:childTnLst>
                                    <p:set>
                                      <p:cBhvr>
                                        <p:cTn id="61" dur="1" fill="hold">
                                          <p:stCondLst>
                                            <p:cond delay="0"/>
                                          </p:stCondLst>
                                        </p:cTn>
                                        <p:tgtEl>
                                          <p:spTgt spid="235540"/>
                                        </p:tgtEl>
                                        <p:attrNameLst>
                                          <p:attrName>style.visibility</p:attrName>
                                        </p:attrNameLst>
                                      </p:cBhvr>
                                      <p:to>
                                        <p:strVal val="visible"/>
                                      </p:to>
                                    </p:set>
                                    <p:animEffect transition="in" filter="dissolve">
                                      <p:cBhvr>
                                        <p:cTn id="62" dur="500"/>
                                        <p:tgtEl>
                                          <p:spTgt spid="235540"/>
                                        </p:tgtEl>
                                      </p:cBhvr>
                                    </p:animEffect>
                                  </p:childTnLst>
                                </p:cTn>
                              </p:par>
                              <p:par>
                                <p:cTn id="63" presetID="9" presetClass="entr" presetSubtype="0" fill="hold" grpId="0" nodeType="withEffect">
                                  <p:stCondLst>
                                    <p:cond delay="0"/>
                                  </p:stCondLst>
                                  <p:childTnLst>
                                    <p:set>
                                      <p:cBhvr>
                                        <p:cTn id="64" dur="1" fill="hold">
                                          <p:stCondLst>
                                            <p:cond delay="0"/>
                                          </p:stCondLst>
                                        </p:cTn>
                                        <p:tgtEl>
                                          <p:spTgt spid="235539"/>
                                        </p:tgtEl>
                                        <p:attrNameLst>
                                          <p:attrName>style.visibility</p:attrName>
                                        </p:attrNameLst>
                                      </p:cBhvr>
                                      <p:to>
                                        <p:strVal val="visible"/>
                                      </p:to>
                                    </p:set>
                                    <p:animEffect transition="in" filter="dissolve">
                                      <p:cBhvr>
                                        <p:cTn id="65" dur="500"/>
                                        <p:tgtEl>
                                          <p:spTgt spid="235539"/>
                                        </p:tgtEl>
                                      </p:cBhvr>
                                    </p:animEffect>
                                  </p:childTnLst>
                                </p:cTn>
                              </p:par>
                              <p:par>
                                <p:cTn id="66" presetID="2" presetClass="entr" presetSubtype="2" fill="hold" grpId="0" nodeType="withEffect">
                                  <p:stCondLst>
                                    <p:cond delay="0"/>
                                  </p:stCondLst>
                                  <p:childTnLst>
                                    <p:set>
                                      <p:cBhvr>
                                        <p:cTn id="67" dur="1" fill="hold">
                                          <p:stCondLst>
                                            <p:cond delay="0"/>
                                          </p:stCondLst>
                                        </p:cTn>
                                        <p:tgtEl>
                                          <p:spTgt spid="235568"/>
                                        </p:tgtEl>
                                        <p:attrNameLst>
                                          <p:attrName>style.visibility</p:attrName>
                                        </p:attrNameLst>
                                      </p:cBhvr>
                                      <p:to>
                                        <p:strVal val="visible"/>
                                      </p:to>
                                    </p:set>
                                    <p:anim calcmode="lin" valueType="num">
                                      <p:cBhvr additive="base">
                                        <p:cTn id="68" dur="500" fill="hold"/>
                                        <p:tgtEl>
                                          <p:spTgt spid="235568"/>
                                        </p:tgtEl>
                                        <p:attrNameLst>
                                          <p:attrName>ppt_x</p:attrName>
                                        </p:attrNameLst>
                                      </p:cBhvr>
                                      <p:tavLst>
                                        <p:tav tm="0">
                                          <p:val>
                                            <p:strVal val="1+#ppt_w/2"/>
                                          </p:val>
                                        </p:tav>
                                        <p:tav tm="100000">
                                          <p:val>
                                            <p:strVal val="#ppt_x"/>
                                          </p:val>
                                        </p:tav>
                                      </p:tavLst>
                                    </p:anim>
                                    <p:anim calcmode="lin" valueType="num">
                                      <p:cBhvr additive="base">
                                        <p:cTn id="69" dur="500" fill="hold"/>
                                        <p:tgtEl>
                                          <p:spTgt spid="235568"/>
                                        </p:tgtEl>
                                        <p:attrNameLst>
                                          <p:attrName>ppt_y</p:attrName>
                                        </p:attrNameLst>
                                      </p:cBhvr>
                                      <p:tavLst>
                                        <p:tav tm="0">
                                          <p:val>
                                            <p:strVal val="#ppt_y"/>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 presetClass="exit" presetSubtype="4" fill="hold" grpId="1" nodeType="clickEffect">
                                  <p:stCondLst>
                                    <p:cond delay="0"/>
                                  </p:stCondLst>
                                  <p:childTnLst>
                                    <p:anim calcmode="lin" valueType="num">
                                      <p:cBhvr additive="base">
                                        <p:cTn id="73" dur="500"/>
                                        <p:tgtEl>
                                          <p:spTgt spid="235568"/>
                                        </p:tgtEl>
                                        <p:attrNameLst>
                                          <p:attrName>ppt_x</p:attrName>
                                        </p:attrNameLst>
                                      </p:cBhvr>
                                      <p:tavLst>
                                        <p:tav tm="0">
                                          <p:val>
                                            <p:strVal val="ppt_x"/>
                                          </p:val>
                                        </p:tav>
                                        <p:tav tm="100000">
                                          <p:val>
                                            <p:strVal val="ppt_x"/>
                                          </p:val>
                                        </p:tav>
                                      </p:tavLst>
                                    </p:anim>
                                    <p:anim calcmode="lin" valueType="num">
                                      <p:cBhvr additive="base">
                                        <p:cTn id="74" dur="500"/>
                                        <p:tgtEl>
                                          <p:spTgt spid="235568"/>
                                        </p:tgtEl>
                                        <p:attrNameLst>
                                          <p:attrName>ppt_y</p:attrName>
                                        </p:attrNameLst>
                                      </p:cBhvr>
                                      <p:tavLst>
                                        <p:tav tm="0">
                                          <p:val>
                                            <p:strVal val="ppt_y"/>
                                          </p:val>
                                        </p:tav>
                                        <p:tav tm="100000">
                                          <p:val>
                                            <p:strVal val="1+ppt_h/2"/>
                                          </p:val>
                                        </p:tav>
                                      </p:tavLst>
                                    </p:anim>
                                    <p:set>
                                      <p:cBhvr>
                                        <p:cTn id="75" dur="1" fill="hold">
                                          <p:stCondLst>
                                            <p:cond delay="499"/>
                                          </p:stCondLst>
                                        </p:cTn>
                                        <p:tgtEl>
                                          <p:spTgt spid="235568"/>
                                        </p:tgtEl>
                                        <p:attrNameLst>
                                          <p:attrName>style.visibility</p:attrName>
                                        </p:attrNameLst>
                                      </p:cBhvr>
                                      <p:to>
                                        <p:strVal val="hidden"/>
                                      </p:to>
                                    </p:set>
                                  </p:childTnLst>
                                </p:cTn>
                              </p:par>
                              <p:par>
                                <p:cTn id="76" presetID="9" presetClass="entr" presetSubtype="0" fill="hold" grpId="0" nodeType="withEffect">
                                  <p:stCondLst>
                                    <p:cond delay="0"/>
                                  </p:stCondLst>
                                  <p:childTnLst>
                                    <p:set>
                                      <p:cBhvr>
                                        <p:cTn id="77" dur="1" fill="hold">
                                          <p:stCondLst>
                                            <p:cond delay="0"/>
                                          </p:stCondLst>
                                        </p:cTn>
                                        <p:tgtEl>
                                          <p:spTgt spid="235541"/>
                                        </p:tgtEl>
                                        <p:attrNameLst>
                                          <p:attrName>style.visibility</p:attrName>
                                        </p:attrNameLst>
                                      </p:cBhvr>
                                      <p:to>
                                        <p:strVal val="visible"/>
                                      </p:to>
                                    </p:set>
                                    <p:animEffect transition="in" filter="dissolve">
                                      <p:cBhvr>
                                        <p:cTn id="78" dur="500"/>
                                        <p:tgtEl>
                                          <p:spTgt spid="235541"/>
                                        </p:tgtEl>
                                      </p:cBhvr>
                                    </p:animEffect>
                                  </p:childTnLst>
                                </p:cTn>
                              </p:par>
                              <p:par>
                                <p:cTn id="79" presetID="9" presetClass="entr" presetSubtype="0" fill="hold" grpId="0" nodeType="withEffect">
                                  <p:stCondLst>
                                    <p:cond delay="0"/>
                                  </p:stCondLst>
                                  <p:childTnLst>
                                    <p:set>
                                      <p:cBhvr>
                                        <p:cTn id="80" dur="1" fill="hold">
                                          <p:stCondLst>
                                            <p:cond delay="0"/>
                                          </p:stCondLst>
                                        </p:cTn>
                                        <p:tgtEl>
                                          <p:spTgt spid="235542"/>
                                        </p:tgtEl>
                                        <p:attrNameLst>
                                          <p:attrName>style.visibility</p:attrName>
                                        </p:attrNameLst>
                                      </p:cBhvr>
                                      <p:to>
                                        <p:strVal val="visible"/>
                                      </p:to>
                                    </p:set>
                                    <p:animEffect transition="in" filter="dissolve">
                                      <p:cBhvr>
                                        <p:cTn id="81" dur="500"/>
                                        <p:tgtEl>
                                          <p:spTgt spid="235542"/>
                                        </p:tgtEl>
                                      </p:cBhvr>
                                    </p:animEffect>
                                  </p:childTnLst>
                                </p:cTn>
                              </p:par>
                              <p:par>
                                <p:cTn id="82" presetID="9" presetClass="entr" presetSubtype="0" fill="hold" grpId="0" nodeType="withEffect">
                                  <p:stCondLst>
                                    <p:cond delay="0"/>
                                  </p:stCondLst>
                                  <p:childTnLst>
                                    <p:set>
                                      <p:cBhvr>
                                        <p:cTn id="83" dur="1" fill="hold">
                                          <p:stCondLst>
                                            <p:cond delay="0"/>
                                          </p:stCondLst>
                                        </p:cTn>
                                        <p:tgtEl>
                                          <p:spTgt spid="235557"/>
                                        </p:tgtEl>
                                        <p:attrNameLst>
                                          <p:attrName>style.visibility</p:attrName>
                                        </p:attrNameLst>
                                      </p:cBhvr>
                                      <p:to>
                                        <p:strVal val="visible"/>
                                      </p:to>
                                    </p:set>
                                    <p:animEffect transition="in" filter="dissolve">
                                      <p:cBhvr>
                                        <p:cTn id="84" dur="500"/>
                                        <p:tgtEl>
                                          <p:spTgt spid="235557"/>
                                        </p:tgtEl>
                                      </p:cBhvr>
                                    </p:animEffect>
                                  </p:childTnLst>
                                </p:cTn>
                              </p:par>
                              <p:par>
                                <p:cTn id="85" presetID="9" presetClass="entr" presetSubtype="0" fill="hold" grpId="0" nodeType="withEffect">
                                  <p:stCondLst>
                                    <p:cond delay="0"/>
                                  </p:stCondLst>
                                  <p:childTnLst>
                                    <p:set>
                                      <p:cBhvr>
                                        <p:cTn id="86" dur="1" fill="hold">
                                          <p:stCondLst>
                                            <p:cond delay="0"/>
                                          </p:stCondLst>
                                        </p:cTn>
                                        <p:tgtEl>
                                          <p:spTgt spid="235535"/>
                                        </p:tgtEl>
                                        <p:attrNameLst>
                                          <p:attrName>style.visibility</p:attrName>
                                        </p:attrNameLst>
                                      </p:cBhvr>
                                      <p:to>
                                        <p:strVal val="visible"/>
                                      </p:to>
                                    </p:set>
                                    <p:animEffect transition="in" filter="dissolve">
                                      <p:cBhvr>
                                        <p:cTn id="87" dur="500"/>
                                        <p:tgtEl>
                                          <p:spTgt spid="235535"/>
                                        </p:tgtEl>
                                      </p:cBhvr>
                                    </p:animEffect>
                                  </p:childTnLst>
                                </p:cTn>
                              </p:par>
                              <p:par>
                                <p:cTn id="88" presetID="9" presetClass="entr" presetSubtype="0" fill="hold" grpId="0" nodeType="withEffect">
                                  <p:stCondLst>
                                    <p:cond delay="0"/>
                                  </p:stCondLst>
                                  <p:childTnLst>
                                    <p:set>
                                      <p:cBhvr>
                                        <p:cTn id="89" dur="1" fill="hold">
                                          <p:stCondLst>
                                            <p:cond delay="0"/>
                                          </p:stCondLst>
                                        </p:cTn>
                                        <p:tgtEl>
                                          <p:spTgt spid="235534"/>
                                        </p:tgtEl>
                                        <p:attrNameLst>
                                          <p:attrName>style.visibility</p:attrName>
                                        </p:attrNameLst>
                                      </p:cBhvr>
                                      <p:to>
                                        <p:strVal val="visible"/>
                                      </p:to>
                                    </p:set>
                                    <p:animEffect transition="in" filter="dissolve">
                                      <p:cBhvr>
                                        <p:cTn id="90" dur="500"/>
                                        <p:tgtEl>
                                          <p:spTgt spid="235534"/>
                                        </p:tgtEl>
                                      </p:cBhvr>
                                    </p:animEffect>
                                  </p:childTnLst>
                                </p:cTn>
                              </p:par>
                              <p:par>
                                <p:cTn id="91" presetID="9" presetClass="entr" presetSubtype="0" fill="hold" grpId="0" nodeType="withEffect">
                                  <p:stCondLst>
                                    <p:cond delay="0"/>
                                  </p:stCondLst>
                                  <p:childTnLst>
                                    <p:set>
                                      <p:cBhvr>
                                        <p:cTn id="92" dur="1" fill="hold">
                                          <p:stCondLst>
                                            <p:cond delay="0"/>
                                          </p:stCondLst>
                                        </p:cTn>
                                        <p:tgtEl>
                                          <p:spTgt spid="235558"/>
                                        </p:tgtEl>
                                        <p:attrNameLst>
                                          <p:attrName>style.visibility</p:attrName>
                                        </p:attrNameLst>
                                      </p:cBhvr>
                                      <p:to>
                                        <p:strVal val="visible"/>
                                      </p:to>
                                    </p:set>
                                    <p:animEffect transition="in" filter="dissolve">
                                      <p:cBhvr>
                                        <p:cTn id="93" dur="500"/>
                                        <p:tgtEl>
                                          <p:spTgt spid="235558"/>
                                        </p:tgtEl>
                                      </p:cBhvr>
                                    </p:animEffect>
                                  </p:childTnLst>
                                </p:cTn>
                              </p:par>
                              <p:par>
                                <p:cTn id="94" presetID="9" presetClass="entr" presetSubtype="0" fill="hold" grpId="0" nodeType="withEffect">
                                  <p:stCondLst>
                                    <p:cond delay="0"/>
                                  </p:stCondLst>
                                  <p:childTnLst>
                                    <p:set>
                                      <p:cBhvr>
                                        <p:cTn id="95" dur="1" fill="hold">
                                          <p:stCondLst>
                                            <p:cond delay="0"/>
                                          </p:stCondLst>
                                        </p:cTn>
                                        <p:tgtEl>
                                          <p:spTgt spid="235536"/>
                                        </p:tgtEl>
                                        <p:attrNameLst>
                                          <p:attrName>style.visibility</p:attrName>
                                        </p:attrNameLst>
                                      </p:cBhvr>
                                      <p:to>
                                        <p:strVal val="visible"/>
                                      </p:to>
                                    </p:set>
                                    <p:animEffect transition="in" filter="dissolve">
                                      <p:cBhvr>
                                        <p:cTn id="96" dur="500"/>
                                        <p:tgtEl>
                                          <p:spTgt spid="235536"/>
                                        </p:tgtEl>
                                      </p:cBhvr>
                                    </p:animEffect>
                                  </p:childTnLst>
                                </p:cTn>
                              </p:par>
                              <p:par>
                                <p:cTn id="97" presetID="9" presetClass="entr" presetSubtype="0" fill="hold" grpId="0" nodeType="withEffect">
                                  <p:stCondLst>
                                    <p:cond delay="0"/>
                                  </p:stCondLst>
                                  <p:childTnLst>
                                    <p:set>
                                      <p:cBhvr>
                                        <p:cTn id="98" dur="1" fill="hold">
                                          <p:stCondLst>
                                            <p:cond delay="0"/>
                                          </p:stCondLst>
                                        </p:cTn>
                                        <p:tgtEl>
                                          <p:spTgt spid="235559"/>
                                        </p:tgtEl>
                                        <p:attrNameLst>
                                          <p:attrName>style.visibility</p:attrName>
                                        </p:attrNameLst>
                                      </p:cBhvr>
                                      <p:to>
                                        <p:strVal val="visible"/>
                                      </p:to>
                                    </p:set>
                                    <p:animEffect transition="in" filter="dissolve">
                                      <p:cBhvr>
                                        <p:cTn id="99" dur="500"/>
                                        <p:tgtEl>
                                          <p:spTgt spid="235559"/>
                                        </p:tgtEl>
                                      </p:cBhvr>
                                    </p:animEffect>
                                  </p:childTnLst>
                                </p:cTn>
                              </p:par>
                              <p:par>
                                <p:cTn id="100" presetID="9" presetClass="entr" presetSubtype="0" fill="hold" grpId="0" nodeType="withEffect">
                                  <p:stCondLst>
                                    <p:cond delay="0"/>
                                  </p:stCondLst>
                                  <p:childTnLst>
                                    <p:set>
                                      <p:cBhvr>
                                        <p:cTn id="101" dur="1" fill="hold">
                                          <p:stCondLst>
                                            <p:cond delay="0"/>
                                          </p:stCondLst>
                                        </p:cTn>
                                        <p:tgtEl>
                                          <p:spTgt spid="235560"/>
                                        </p:tgtEl>
                                        <p:attrNameLst>
                                          <p:attrName>style.visibility</p:attrName>
                                        </p:attrNameLst>
                                      </p:cBhvr>
                                      <p:to>
                                        <p:strVal val="visible"/>
                                      </p:to>
                                    </p:set>
                                    <p:animEffect transition="in" filter="dissolve">
                                      <p:cBhvr>
                                        <p:cTn id="102" dur="500"/>
                                        <p:tgtEl>
                                          <p:spTgt spid="235560"/>
                                        </p:tgtEl>
                                      </p:cBhvr>
                                    </p:animEffect>
                                  </p:childTnLst>
                                </p:cTn>
                              </p:par>
                              <p:par>
                                <p:cTn id="103" presetID="2" presetClass="entr" presetSubtype="2" fill="hold" grpId="0" nodeType="withEffect">
                                  <p:stCondLst>
                                    <p:cond delay="0"/>
                                  </p:stCondLst>
                                  <p:childTnLst>
                                    <p:set>
                                      <p:cBhvr>
                                        <p:cTn id="104" dur="1" fill="hold">
                                          <p:stCondLst>
                                            <p:cond delay="0"/>
                                          </p:stCondLst>
                                        </p:cTn>
                                        <p:tgtEl>
                                          <p:spTgt spid="235569"/>
                                        </p:tgtEl>
                                        <p:attrNameLst>
                                          <p:attrName>style.visibility</p:attrName>
                                        </p:attrNameLst>
                                      </p:cBhvr>
                                      <p:to>
                                        <p:strVal val="visible"/>
                                      </p:to>
                                    </p:set>
                                    <p:anim calcmode="lin" valueType="num">
                                      <p:cBhvr additive="base">
                                        <p:cTn id="105" dur="500" fill="hold"/>
                                        <p:tgtEl>
                                          <p:spTgt spid="235569"/>
                                        </p:tgtEl>
                                        <p:attrNameLst>
                                          <p:attrName>ppt_x</p:attrName>
                                        </p:attrNameLst>
                                      </p:cBhvr>
                                      <p:tavLst>
                                        <p:tav tm="0">
                                          <p:val>
                                            <p:strVal val="1+#ppt_w/2"/>
                                          </p:val>
                                        </p:tav>
                                        <p:tav tm="100000">
                                          <p:val>
                                            <p:strVal val="#ppt_x"/>
                                          </p:val>
                                        </p:tav>
                                      </p:tavLst>
                                    </p:anim>
                                    <p:anim calcmode="lin" valueType="num">
                                      <p:cBhvr additive="base">
                                        <p:cTn id="106" dur="500" fill="hold"/>
                                        <p:tgtEl>
                                          <p:spTgt spid="235569"/>
                                        </p:tgtEl>
                                        <p:attrNameLst>
                                          <p:attrName>ppt_y</p:attrName>
                                        </p:attrNameLst>
                                      </p:cBhvr>
                                      <p:tavLst>
                                        <p:tav tm="0">
                                          <p:val>
                                            <p:strVal val="#ppt_y"/>
                                          </p:val>
                                        </p:tav>
                                        <p:tav tm="100000">
                                          <p:val>
                                            <p:strVal val="#ppt_y"/>
                                          </p:val>
                                        </p:tav>
                                      </p:tavLst>
                                    </p:anim>
                                  </p:childTnLst>
                                </p:cTn>
                              </p:par>
                            </p:childTnLst>
                          </p:cTn>
                        </p:par>
                      </p:childTnLst>
                    </p:cTn>
                  </p:par>
                  <p:par>
                    <p:cTn id="107" fill="hold">
                      <p:stCondLst>
                        <p:cond delay="indefinite"/>
                      </p:stCondLst>
                      <p:childTnLst>
                        <p:par>
                          <p:cTn id="108" fill="hold">
                            <p:stCondLst>
                              <p:cond delay="0"/>
                            </p:stCondLst>
                            <p:childTnLst>
                              <p:par>
                                <p:cTn id="109" presetID="1" presetClass="exit" presetSubtype="0" fill="hold" grpId="1" nodeType="clickEffect">
                                  <p:stCondLst>
                                    <p:cond delay="0"/>
                                  </p:stCondLst>
                                  <p:childTnLst>
                                    <p:set>
                                      <p:cBhvr>
                                        <p:cTn id="110" dur="1" fill="hold">
                                          <p:stCondLst>
                                            <p:cond delay="0"/>
                                          </p:stCondLst>
                                        </p:cTn>
                                        <p:tgtEl>
                                          <p:spTgt spid="235569"/>
                                        </p:tgtEl>
                                        <p:attrNameLst>
                                          <p:attrName>style.visibility</p:attrName>
                                        </p:attrNameLst>
                                      </p:cBhvr>
                                      <p:to>
                                        <p:strVal val="hidden"/>
                                      </p:to>
                                    </p:set>
                                  </p:childTnLst>
                                </p:cTn>
                              </p:par>
                              <p:par>
                                <p:cTn id="111" presetID="1" presetClass="entr" presetSubtype="0" fill="hold" grpId="0" nodeType="withEffect">
                                  <p:stCondLst>
                                    <p:cond delay="0"/>
                                  </p:stCondLst>
                                  <p:childTnLst>
                                    <p:set>
                                      <p:cBhvr>
                                        <p:cTn id="112" dur="1" fill="hold">
                                          <p:stCondLst>
                                            <p:cond delay="0"/>
                                          </p:stCondLst>
                                        </p:cTn>
                                        <p:tgtEl>
                                          <p:spTgt spid="235570"/>
                                        </p:tgtEl>
                                        <p:attrNameLst>
                                          <p:attrName>style.visibility</p:attrName>
                                        </p:attrNameLst>
                                      </p:cBhvr>
                                      <p:to>
                                        <p:strVal val="visible"/>
                                      </p:to>
                                    </p:set>
                                  </p:childTnLst>
                                </p:cTn>
                              </p:par>
                            </p:childTnLst>
                          </p:cTn>
                        </p:par>
                      </p:childTnLst>
                    </p:cTn>
                  </p:par>
                  <p:par>
                    <p:cTn id="113" fill="hold">
                      <p:stCondLst>
                        <p:cond delay="indefinite"/>
                      </p:stCondLst>
                      <p:childTnLst>
                        <p:par>
                          <p:cTn id="114" fill="hold">
                            <p:stCondLst>
                              <p:cond delay="0"/>
                            </p:stCondLst>
                            <p:childTnLst>
                              <p:par>
                                <p:cTn id="115" presetID="2" presetClass="exit" presetSubtype="4" fill="hold" grpId="1" nodeType="clickEffect">
                                  <p:stCondLst>
                                    <p:cond delay="0"/>
                                  </p:stCondLst>
                                  <p:childTnLst>
                                    <p:anim calcmode="lin" valueType="num">
                                      <p:cBhvr additive="base">
                                        <p:cTn id="116" dur="500"/>
                                        <p:tgtEl>
                                          <p:spTgt spid="235570"/>
                                        </p:tgtEl>
                                        <p:attrNameLst>
                                          <p:attrName>ppt_x</p:attrName>
                                        </p:attrNameLst>
                                      </p:cBhvr>
                                      <p:tavLst>
                                        <p:tav tm="0">
                                          <p:val>
                                            <p:strVal val="ppt_x"/>
                                          </p:val>
                                        </p:tav>
                                        <p:tav tm="100000">
                                          <p:val>
                                            <p:strVal val="ppt_x"/>
                                          </p:val>
                                        </p:tav>
                                      </p:tavLst>
                                    </p:anim>
                                    <p:anim calcmode="lin" valueType="num">
                                      <p:cBhvr additive="base">
                                        <p:cTn id="117" dur="500"/>
                                        <p:tgtEl>
                                          <p:spTgt spid="235570"/>
                                        </p:tgtEl>
                                        <p:attrNameLst>
                                          <p:attrName>ppt_y</p:attrName>
                                        </p:attrNameLst>
                                      </p:cBhvr>
                                      <p:tavLst>
                                        <p:tav tm="0">
                                          <p:val>
                                            <p:strVal val="ppt_y"/>
                                          </p:val>
                                        </p:tav>
                                        <p:tav tm="100000">
                                          <p:val>
                                            <p:strVal val="1+ppt_h/2"/>
                                          </p:val>
                                        </p:tav>
                                      </p:tavLst>
                                    </p:anim>
                                    <p:set>
                                      <p:cBhvr>
                                        <p:cTn id="118" dur="1" fill="hold">
                                          <p:stCondLst>
                                            <p:cond delay="499"/>
                                          </p:stCondLst>
                                        </p:cTn>
                                        <p:tgtEl>
                                          <p:spTgt spid="23557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34" grpId="0" animBg="1"/>
      <p:bldP spid="235535" grpId="0"/>
      <p:bldP spid="235536" grpId="0"/>
      <p:bldP spid="235537" grpId="0" animBg="1"/>
      <p:bldP spid="235538" grpId="0"/>
      <p:bldP spid="235539" grpId="0" animBg="1"/>
      <p:bldP spid="235540" grpId="0"/>
      <p:bldP spid="235542" grpId="0"/>
      <p:bldP spid="235543" grpId="0" animBg="1"/>
      <p:bldP spid="235544" grpId="0"/>
      <p:bldP spid="235545" grpId="0" animBg="1"/>
      <p:bldP spid="235549" grpId="0" animBg="1"/>
      <p:bldP spid="235550" grpId="0"/>
      <p:bldP spid="235552" grpId="0" animBg="1"/>
      <p:bldP spid="235555" grpId="0" animBg="1"/>
      <p:bldP spid="235556" grpId="0"/>
      <p:bldP spid="235557" grpId="0" animBg="1"/>
      <p:bldP spid="235558" grpId="0" animBg="1"/>
      <p:bldP spid="235559" grpId="0" animBg="1"/>
      <p:bldP spid="235560" grpId="0"/>
      <p:bldP spid="235566" grpId="0" animBg="1"/>
      <p:bldP spid="235566" grpId="1" animBg="1"/>
      <p:bldP spid="235567" grpId="0" animBg="1"/>
      <p:bldP spid="235567" grpId="1" animBg="1"/>
      <p:bldP spid="235567" grpId="2" animBg="1"/>
      <p:bldP spid="235541" grpId="0" animBg="1"/>
      <p:bldP spid="235568" grpId="0" animBg="1"/>
      <p:bldP spid="235568" grpId="1" animBg="1"/>
      <p:bldP spid="235569" grpId="0" animBg="1"/>
      <p:bldP spid="235569" grpId="1" animBg="1"/>
      <p:bldP spid="235570" grpId="0" animBg="1"/>
      <p:bldP spid="235570" grpId="1"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3" name="Rectangle 3"/>
          <p:cNvSpPr>
            <a:spLocks noGrp="1" noChangeArrowheads="1"/>
          </p:cNvSpPr>
          <p:nvPr>
            <p:ph idx="1"/>
          </p:nvPr>
        </p:nvSpPr>
        <p:spPr/>
        <p:txBody>
          <a:bodyPr>
            <a:normAutofit/>
          </a:bodyPr>
          <a:lstStyle/>
          <a:p>
            <a:pPr marL="365760" indent="-283464" fontAlgn="auto">
              <a:spcAft>
                <a:spcPts val="0"/>
              </a:spcAft>
              <a:buFont typeface="Wingdings 2"/>
              <a:buChar char=""/>
              <a:defRPr/>
            </a:pPr>
            <a:r>
              <a:rPr lang="en-US" dirty="0">
                <a:latin typeface="Cordia New" pitchFamily="34" charset="-34"/>
                <a:cs typeface="Cordia New" pitchFamily="34" charset="-34"/>
              </a:rPr>
              <a:t>When the government imposes a tax on firms </a:t>
            </a:r>
            <a:r>
              <a:rPr lang="en-US" dirty="0">
                <a:latin typeface="Times New Roman" panose="02020603050405020304" pitchFamily="18" charset="0"/>
                <a:cs typeface="Times New Roman" panose="02020603050405020304" pitchFamily="18" charset="0"/>
              </a:rPr>
              <a:t>→ </a:t>
            </a:r>
            <a:r>
              <a:rPr lang="en-US" dirty="0">
                <a:latin typeface="Cordia New" pitchFamily="34" charset="-34"/>
                <a:cs typeface="Cordia New" pitchFamily="34" charset="-34"/>
              </a:rPr>
              <a:t>demand for labor curve will shifts downward.  If no minimum wage, wage will be reduced from 250 to 200 and producers will have to pay tax another 50 baht.  Work hours are reduced to H</a:t>
            </a:r>
            <a:r>
              <a:rPr lang="en-US" baseline="-25000" dirty="0">
                <a:latin typeface="Cordia New" pitchFamily="34" charset="-34"/>
                <a:cs typeface="Cordia New" pitchFamily="34" charset="-34"/>
              </a:rPr>
              <a:t>2.</a:t>
            </a:r>
            <a:endParaRPr lang="en-US" dirty="0">
              <a:latin typeface="Cordia New" pitchFamily="34" charset="-34"/>
              <a:cs typeface="Cordia New" pitchFamily="34" charset="-34"/>
            </a:endParaRPr>
          </a:p>
          <a:p>
            <a:pPr marL="365760" indent="-283464" fontAlgn="auto">
              <a:spcAft>
                <a:spcPts val="0"/>
              </a:spcAft>
              <a:buFont typeface="Wingdings 2"/>
              <a:buChar char=""/>
              <a:defRPr/>
            </a:pPr>
            <a:r>
              <a:rPr lang="en-US" dirty="0">
                <a:latin typeface="Cordia New" pitchFamily="34" charset="-34"/>
                <a:cs typeface="Cordia New" pitchFamily="34" charset="-34"/>
              </a:rPr>
              <a:t>With minimum wage, the wage rate cannot be reduced. Firm will hire worker at H</a:t>
            </a:r>
            <a:r>
              <a:rPr lang="en-US" baseline="-25000" dirty="0">
                <a:latin typeface="Cordia New" pitchFamily="34" charset="-34"/>
                <a:cs typeface="Cordia New" pitchFamily="34" charset="-34"/>
              </a:rPr>
              <a:t>3</a:t>
            </a:r>
            <a:r>
              <a:rPr lang="en-US" dirty="0">
                <a:latin typeface="Cordia New" pitchFamily="34" charset="-34"/>
                <a:cs typeface="Cordia New" pitchFamily="34" charset="-34"/>
              </a:rPr>
              <a:t>&lt;H</a:t>
            </a:r>
            <a:r>
              <a:rPr lang="en-US" baseline="-25000" dirty="0">
                <a:latin typeface="Cordia New" pitchFamily="34" charset="-34"/>
                <a:cs typeface="Cordia New" pitchFamily="34" charset="-34"/>
              </a:rPr>
              <a:t>2</a:t>
            </a:r>
            <a:r>
              <a:rPr lang="en-US" dirty="0">
                <a:latin typeface="Cordia New" pitchFamily="34" charset="-34"/>
                <a:cs typeface="Cordia New" pitchFamily="34" charset="-34"/>
              </a:rPr>
              <a:t>.  The wage rate is</a:t>
            </a:r>
            <a:r>
              <a:rPr lang="th-TH" dirty="0">
                <a:latin typeface="Cordia New" pitchFamily="34" charset="-34"/>
                <a:cs typeface="Cordia New" pitchFamily="34" charset="-34"/>
              </a:rPr>
              <a:t> 250 </a:t>
            </a:r>
            <a:r>
              <a:rPr lang="en-US" dirty="0">
                <a:latin typeface="Cordia New" pitchFamily="34" charset="-34"/>
                <a:cs typeface="Cordia New" pitchFamily="34" charset="-34"/>
              </a:rPr>
              <a:t>baht and firm has to pay tax to the government 50 baht.</a:t>
            </a:r>
            <a:endParaRPr lang="th-TH" dirty="0">
              <a:latin typeface="Cordia New" pitchFamily="34" charset="-34"/>
              <a:cs typeface="Cordia New" pitchFamily="34" charset="-34"/>
            </a:endParaRPr>
          </a:p>
          <a:p>
            <a:pPr marL="365760" indent="-283464" fontAlgn="auto">
              <a:spcAft>
                <a:spcPts val="0"/>
              </a:spcAft>
              <a:buFont typeface="Wingdings 2"/>
              <a:buChar char=""/>
              <a:defRPr/>
            </a:pPr>
            <a:r>
              <a:rPr lang="en-US" dirty="0">
                <a:latin typeface="Cordia New" pitchFamily="34" charset="-34"/>
                <a:cs typeface="Cordia New" pitchFamily="34" charset="-34"/>
              </a:rPr>
              <a:t>The firm will bear the whole </a:t>
            </a:r>
            <a:r>
              <a:rPr lang="en-US" b="1" i="1" dirty="0">
                <a:latin typeface="Cordia New" pitchFamily="34" charset="-34"/>
                <a:cs typeface="Cordia New" pitchFamily="34" charset="-34"/>
              </a:rPr>
              <a:t>economic burden.</a:t>
            </a:r>
            <a:endParaRPr lang="en-US" dirty="0">
              <a:latin typeface="Cordia New" pitchFamily="34" charset="-34"/>
              <a:cs typeface="Cordia New" pitchFamily="34" charset="-34"/>
            </a:endParaRPr>
          </a:p>
        </p:txBody>
      </p:sp>
      <p:sp>
        <p:nvSpPr>
          <p:cNvPr id="4" name="Slide Number Placeholder 3"/>
          <p:cNvSpPr>
            <a:spLocks noGrp="1"/>
          </p:cNvSpPr>
          <p:nvPr>
            <p:ph type="sldNum" sz="quarter" idx="12"/>
          </p:nvPr>
        </p:nvSpPr>
        <p:spPr/>
        <p:txBody>
          <a:bodyPr/>
          <a:lstStyle/>
          <a:p>
            <a:pPr>
              <a:defRPr/>
            </a:pPr>
            <a:r>
              <a:rPr lang="en-US" dirty="0"/>
              <a:t>50</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7" name="Title 5"/>
          <p:cNvSpPr>
            <a:spLocks noGrp="1"/>
          </p:cNvSpPr>
          <p:nvPr>
            <p:ph type="title"/>
          </p:nvPr>
        </p:nvSpPr>
        <p:spPr>
          <a:xfrm>
            <a:off x="1187624" y="116632"/>
            <a:ext cx="7498080" cy="1143000"/>
          </a:xfrm>
        </p:spPr>
        <p:txBody>
          <a:bodyPr>
            <a:normAutofit/>
          </a:bodyPr>
          <a:lstStyle/>
          <a:p>
            <a:r>
              <a:rPr lang="en-US" sz="4000" dirty="0">
                <a:latin typeface="Cordia New" pitchFamily="34" charset="-34"/>
                <a:cs typeface="Cordia New" pitchFamily="34" charset="-34"/>
              </a:rPr>
              <a:t>Tax burden: Impose taxes on factor market</a:t>
            </a:r>
            <a:endParaRPr lang="th-TH" sz="4000" dirty="0">
              <a:latin typeface="Cordia New" pitchFamily="34" charset="-34"/>
              <a:cs typeface="Cordia New" pitchFamily="34" charset="-34"/>
            </a:endParaRPr>
          </a:p>
        </p:txBody>
      </p:sp>
    </p:spTree>
    <p:extLst>
      <p:ext uri="{BB962C8B-B14F-4D97-AF65-F5344CB8AC3E}">
        <p14:creationId xmlns:p14="http://schemas.microsoft.com/office/powerpoint/2010/main" val="3152043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32803">
                                            <p:txEl>
                                              <p:pRg st="0" end="0"/>
                                            </p:txEl>
                                          </p:spTgt>
                                        </p:tgtEl>
                                        <p:attrNameLst>
                                          <p:attrName>style.visibility</p:attrName>
                                        </p:attrNameLst>
                                      </p:cBhvr>
                                      <p:to>
                                        <p:strVal val="visible"/>
                                      </p:to>
                                    </p:set>
                                    <p:anim calcmode="lin" valueType="num">
                                      <p:cBhvr additive="base">
                                        <p:cTn id="7" dur="500" fill="hold"/>
                                        <p:tgtEl>
                                          <p:spTgt spid="33280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3280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32803">
                                            <p:txEl>
                                              <p:pRg st="1" end="1"/>
                                            </p:txEl>
                                          </p:spTgt>
                                        </p:tgtEl>
                                        <p:attrNameLst>
                                          <p:attrName>style.visibility</p:attrName>
                                        </p:attrNameLst>
                                      </p:cBhvr>
                                      <p:to>
                                        <p:strVal val="visible"/>
                                      </p:to>
                                    </p:set>
                                    <p:anim calcmode="lin" valueType="num">
                                      <p:cBhvr additive="base">
                                        <p:cTn id="13" dur="500" fill="hold"/>
                                        <p:tgtEl>
                                          <p:spTgt spid="33280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3280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32803">
                                            <p:txEl>
                                              <p:pRg st="2" end="2"/>
                                            </p:txEl>
                                          </p:spTgt>
                                        </p:tgtEl>
                                        <p:attrNameLst>
                                          <p:attrName>style.visibility</p:attrName>
                                        </p:attrNameLst>
                                      </p:cBhvr>
                                      <p:to>
                                        <p:strVal val="visible"/>
                                      </p:to>
                                    </p:set>
                                    <p:anim calcmode="lin" valueType="num">
                                      <p:cBhvr additive="base">
                                        <p:cTn id="19" dur="500" fill="hold"/>
                                        <p:tgtEl>
                                          <p:spTgt spid="33280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3280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80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7" name="Rectangle 3"/>
          <p:cNvSpPr>
            <a:spLocks noGrp="1" noChangeArrowheads="1"/>
          </p:cNvSpPr>
          <p:nvPr>
            <p:ph idx="1"/>
          </p:nvPr>
        </p:nvSpPr>
        <p:spPr>
          <a:xfrm>
            <a:off x="914400" y="1371600"/>
            <a:ext cx="8077200" cy="4800600"/>
          </a:xfrm>
        </p:spPr>
        <p:txBody>
          <a:bodyPr/>
          <a:lstStyle/>
          <a:p>
            <a:r>
              <a:rPr lang="en-US" dirty="0">
                <a:latin typeface="Cordia New" panose="020B0304020202020204" pitchFamily="34" charset="-34"/>
                <a:cs typeface="Cordia New" panose="020B0304020202020204" pitchFamily="34" charset="-34"/>
              </a:rPr>
              <a:t>If the factor markets are not competitive, the other conditions will influence tax burden shifting because wage rate cannot be adjusted to market mechanism. </a:t>
            </a:r>
          </a:p>
          <a:p>
            <a:r>
              <a:rPr lang="en-US" dirty="0">
                <a:latin typeface="Cordia New" panose="020B0304020202020204" pitchFamily="34" charset="-34"/>
                <a:cs typeface="Cordia New" panose="020B0304020202020204" pitchFamily="34" charset="-34"/>
              </a:rPr>
              <a:t>EX:</a:t>
            </a:r>
          </a:p>
          <a:p>
            <a:pPr lvl="1"/>
            <a:r>
              <a:rPr lang="en-US" dirty="0">
                <a:latin typeface="Cordia New" panose="020B0304020202020204" pitchFamily="34" charset="-34"/>
                <a:cs typeface="Cordia New" panose="020B0304020202020204" pitchFamily="34" charset="-34"/>
              </a:rPr>
              <a:t>Minimum wage</a:t>
            </a:r>
          </a:p>
          <a:p>
            <a:pPr lvl="1"/>
            <a:r>
              <a:rPr lang="en-US" dirty="0">
                <a:latin typeface="Cordia New" panose="020B0304020202020204" pitchFamily="34" charset="-34"/>
                <a:cs typeface="Cordia New" panose="020B0304020202020204" pitchFamily="34" charset="-34"/>
              </a:rPr>
              <a:t>Workplace norms</a:t>
            </a:r>
          </a:p>
          <a:p>
            <a:pPr lvl="1"/>
            <a:r>
              <a:rPr lang="en-US" dirty="0">
                <a:latin typeface="Cordia New" panose="020B0304020202020204" pitchFamily="34" charset="-34"/>
                <a:cs typeface="Cordia New" panose="020B0304020202020204" pitchFamily="34" charset="-34"/>
              </a:rPr>
              <a:t>Rules and regulations of the </a:t>
            </a:r>
            <a:r>
              <a:rPr lang="en-US" dirty="0" err="1">
                <a:latin typeface="Cordia New" panose="020B0304020202020204" pitchFamily="34" charset="-34"/>
                <a:cs typeface="Cordia New" panose="020B0304020202020204" pitchFamily="34" charset="-34"/>
              </a:rPr>
              <a:t>labour</a:t>
            </a:r>
            <a:r>
              <a:rPr lang="en-US" dirty="0">
                <a:latin typeface="Cordia New" panose="020B0304020202020204" pitchFamily="34" charset="-34"/>
                <a:cs typeface="Cordia New" panose="020B0304020202020204" pitchFamily="34" charset="-34"/>
              </a:rPr>
              <a:t> unions such as number hours of work, welfare, etc.</a:t>
            </a:r>
          </a:p>
        </p:txBody>
      </p:sp>
      <p:sp>
        <p:nvSpPr>
          <p:cNvPr id="4" name="Slide Number Placeholder 3"/>
          <p:cNvSpPr>
            <a:spLocks noGrp="1"/>
          </p:cNvSpPr>
          <p:nvPr>
            <p:ph type="sldNum" sz="quarter" idx="12"/>
          </p:nvPr>
        </p:nvSpPr>
        <p:spPr/>
        <p:txBody>
          <a:bodyPr/>
          <a:lstStyle/>
          <a:p>
            <a:pPr>
              <a:defRPr/>
            </a:pPr>
            <a:r>
              <a:rPr lang="en-US" dirty="0"/>
              <a:t>51</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7" name="Title 5"/>
          <p:cNvSpPr>
            <a:spLocks noGrp="1"/>
          </p:cNvSpPr>
          <p:nvPr>
            <p:ph type="title"/>
          </p:nvPr>
        </p:nvSpPr>
        <p:spPr>
          <a:xfrm>
            <a:off x="1187624" y="116632"/>
            <a:ext cx="7498080" cy="1143000"/>
          </a:xfrm>
        </p:spPr>
        <p:txBody>
          <a:bodyPr>
            <a:normAutofit/>
          </a:bodyPr>
          <a:lstStyle/>
          <a:p>
            <a:r>
              <a:rPr lang="en-US" sz="4000" dirty="0">
                <a:latin typeface="Cordia New" pitchFamily="34" charset="-34"/>
                <a:cs typeface="Cordia New" pitchFamily="34" charset="-34"/>
              </a:rPr>
              <a:t>Tax burden: Impose taxes on factor market</a:t>
            </a:r>
            <a:endParaRPr lang="th-TH" sz="4000" dirty="0">
              <a:latin typeface="Cordia New" pitchFamily="34" charset="-34"/>
              <a:cs typeface="Cordia New" pitchFamily="34" charset="-34"/>
            </a:endParaRPr>
          </a:p>
        </p:txBody>
      </p:sp>
    </p:spTree>
    <p:extLst>
      <p:ext uri="{BB962C8B-B14F-4D97-AF65-F5344CB8AC3E}">
        <p14:creationId xmlns:p14="http://schemas.microsoft.com/office/powerpoint/2010/main" val="2033242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33827">
                                            <p:txEl>
                                              <p:pRg st="0" end="0"/>
                                            </p:txEl>
                                          </p:spTgt>
                                        </p:tgtEl>
                                        <p:attrNameLst>
                                          <p:attrName>style.visibility</p:attrName>
                                        </p:attrNameLst>
                                      </p:cBhvr>
                                      <p:to>
                                        <p:strVal val="visible"/>
                                      </p:to>
                                    </p:set>
                                    <p:anim calcmode="lin" valueType="num">
                                      <p:cBhvr additive="base">
                                        <p:cTn id="7" dur="500" fill="hold"/>
                                        <p:tgtEl>
                                          <p:spTgt spid="33382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3382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33827">
                                            <p:txEl>
                                              <p:pRg st="1" end="1"/>
                                            </p:txEl>
                                          </p:spTgt>
                                        </p:tgtEl>
                                        <p:attrNameLst>
                                          <p:attrName>style.visibility</p:attrName>
                                        </p:attrNameLst>
                                      </p:cBhvr>
                                      <p:to>
                                        <p:strVal val="visible"/>
                                      </p:to>
                                    </p:set>
                                    <p:anim calcmode="lin" valueType="num">
                                      <p:cBhvr additive="base">
                                        <p:cTn id="13" dur="500" fill="hold"/>
                                        <p:tgtEl>
                                          <p:spTgt spid="333827">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3382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33827">
                                            <p:txEl>
                                              <p:pRg st="2" end="2"/>
                                            </p:txEl>
                                          </p:spTgt>
                                        </p:tgtEl>
                                        <p:attrNameLst>
                                          <p:attrName>style.visibility</p:attrName>
                                        </p:attrNameLst>
                                      </p:cBhvr>
                                      <p:to>
                                        <p:strVal val="visible"/>
                                      </p:to>
                                    </p:set>
                                    <p:anim calcmode="lin" valueType="num">
                                      <p:cBhvr additive="base">
                                        <p:cTn id="19" dur="500" fill="hold"/>
                                        <p:tgtEl>
                                          <p:spTgt spid="333827">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3382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333827">
                                            <p:txEl>
                                              <p:pRg st="3" end="3"/>
                                            </p:txEl>
                                          </p:spTgt>
                                        </p:tgtEl>
                                        <p:attrNameLst>
                                          <p:attrName>style.visibility</p:attrName>
                                        </p:attrNameLst>
                                      </p:cBhvr>
                                      <p:to>
                                        <p:strVal val="visible"/>
                                      </p:to>
                                    </p:set>
                                    <p:anim calcmode="lin" valueType="num">
                                      <p:cBhvr additive="base">
                                        <p:cTn id="25" dur="500" fill="hold"/>
                                        <p:tgtEl>
                                          <p:spTgt spid="333827">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3382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333827">
                                            <p:txEl>
                                              <p:pRg st="4" end="4"/>
                                            </p:txEl>
                                          </p:spTgt>
                                        </p:tgtEl>
                                        <p:attrNameLst>
                                          <p:attrName>style.visibility</p:attrName>
                                        </p:attrNameLst>
                                      </p:cBhvr>
                                      <p:to>
                                        <p:strVal val="visible"/>
                                      </p:to>
                                    </p:set>
                                    <p:anim calcmode="lin" valueType="num">
                                      <p:cBhvr additive="base">
                                        <p:cTn id="31" dur="500" fill="hold"/>
                                        <p:tgtEl>
                                          <p:spTgt spid="333827">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338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3827"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1" name="Rectangle 3"/>
          <p:cNvSpPr>
            <a:spLocks noGrp="1" noChangeArrowheads="1"/>
          </p:cNvSpPr>
          <p:nvPr>
            <p:ph idx="1"/>
          </p:nvPr>
        </p:nvSpPr>
        <p:spPr/>
        <p:txBody>
          <a:bodyPr>
            <a:normAutofit/>
          </a:bodyPr>
          <a:lstStyle/>
          <a:p>
            <a:pPr marL="365760" indent="-283464" fontAlgn="auto">
              <a:spcAft>
                <a:spcPts val="0"/>
              </a:spcAft>
              <a:buNone/>
              <a:defRPr/>
            </a:pPr>
            <a:r>
              <a:rPr lang="en-US" sz="4000" b="1" i="1" dirty="0">
                <a:effectLst>
                  <a:outerShdw blurRad="38100" dist="38100" dir="2700000" algn="tl">
                    <a:srgbClr val="000000">
                      <a:alpha val="43137"/>
                    </a:srgbClr>
                  </a:outerShdw>
                </a:effectLst>
                <a:latin typeface="Cordia New" pitchFamily="34" charset="-34"/>
                <a:cs typeface="Cordia New" pitchFamily="34" charset="-34"/>
              </a:rPr>
              <a:t>Monopoly markets</a:t>
            </a:r>
            <a:endParaRPr lang="en-US" sz="4000" dirty="0">
              <a:effectLst>
                <a:outerShdw blurRad="38100" dist="38100" dir="2700000" algn="tl">
                  <a:srgbClr val="000000">
                    <a:alpha val="43137"/>
                  </a:srgbClr>
                </a:outerShdw>
              </a:effectLst>
              <a:latin typeface="Cordia New" pitchFamily="34" charset="-34"/>
              <a:cs typeface="Cordia New" pitchFamily="34" charset="-34"/>
            </a:endParaRPr>
          </a:p>
          <a:p>
            <a:pPr marL="640080" lvl="1" indent="-237744" fontAlgn="auto">
              <a:spcAft>
                <a:spcPts val="0"/>
              </a:spcAft>
              <a:buFont typeface="Verdana"/>
              <a:buChar char="◦"/>
              <a:defRPr/>
            </a:pPr>
            <a:r>
              <a:rPr lang="en-US" dirty="0">
                <a:latin typeface="Cordia New" panose="020B0304020202020204" pitchFamily="34" charset="-34"/>
                <a:cs typeface="Cordia New" panose="020B0304020202020204" pitchFamily="34" charset="-34"/>
              </a:rPr>
              <a:t>Monopolists are price makers not price takers.</a:t>
            </a:r>
          </a:p>
        </p:txBody>
      </p:sp>
      <p:sp>
        <p:nvSpPr>
          <p:cNvPr id="4" name="Slide Number Placeholder 3"/>
          <p:cNvSpPr>
            <a:spLocks noGrp="1"/>
          </p:cNvSpPr>
          <p:nvPr>
            <p:ph type="sldNum" sz="quarter" idx="12"/>
          </p:nvPr>
        </p:nvSpPr>
        <p:spPr/>
        <p:txBody>
          <a:bodyPr/>
          <a:lstStyle/>
          <a:p>
            <a:pPr>
              <a:defRPr/>
            </a:pPr>
            <a:r>
              <a:rPr lang="en-US" dirty="0"/>
              <a:t>52</a:t>
            </a:r>
          </a:p>
        </p:txBody>
      </p:sp>
      <p:sp>
        <p:nvSpPr>
          <p:cNvPr id="6" name="Rectangle 2"/>
          <p:cNvSpPr>
            <a:spLocks noGrp="1" noChangeArrowheads="1"/>
          </p:cNvSpPr>
          <p:nvPr>
            <p:ph type="title"/>
          </p:nvPr>
        </p:nvSpPr>
        <p:spPr>
          <a:xfrm>
            <a:off x="1187624" y="260648"/>
            <a:ext cx="7746826" cy="1143000"/>
          </a:xfrm>
        </p:spPr>
        <p:txBody>
          <a:bodyPr>
            <a:normAutofit/>
          </a:bodyPr>
          <a:lstStyle/>
          <a:p>
            <a:pPr algn="ctr" fontAlgn="auto">
              <a:spcAft>
                <a:spcPts val="0"/>
              </a:spcAft>
              <a:defRPr/>
            </a:pPr>
            <a:r>
              <a:rPr lang="en-US" sz="3600" b="1" dirty="0">
                <a:solidFill>
                  <a:schemeClr val="tx2">
                    <a:satMod val="130000"/>
                  </a:schemeClr>
                </a:solidFill>
                <a:latin typeface="Cordia New" pitchFamily="34" charset="-34"/>
                <a:cs typeface="Cordia New" pitchFamily="34" charset="-34"/>
              </a:rPr>
              <a:t>Imposing taxes in </a:t>
            </a:r>
            <a:r>
              <a:rPr lang="en-US" sz="3600" b="1" dirty="0">
                <a:latin typeface="Cordia New" pitchFamily="34" charset="-34"/>
                <a:cs typeface="Cordia New" pitchFamily="34" charset="-34"/>
              </a:rPr>
              <a:t>imperfectly competitive markets</a:t>
            </a:r>
            <a:endParaRPr lang="en-US" sz="3600" b="1" dirty="0">
              <a:solidFill>
                <a:schemeClr val="tx2">
                  <a:satMod val="130000"/>
                </a:schemeClr>
              </a:solidFill>
              <a:latin typeface="Cordia New" pitchFamily="34" charset="-34"/>
              <a:cs typeface="Cordia New" pitchFamily="34" charset="-34"/>
            </a:endParaRP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1273337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34851">
                                            <p:txEl>
                                              <p:pRg st="0" end="0"/>
                                            </p:txEl>
                                          </p:spTgt>
                                        </p:tgtEl>
                                        <p:attrNameLst>
                                          <p:attrName>style.visibility</p:attrName>
                                        </p:attrNameLst>
                                      </p:cBhvr>
                                      <p:to>
                                        <p:strVal val="visible"/>
                                      </p:to>
                                    </p:set>
                                    <p:anim calcmode="lin" valueType="num">
                                      <p:cBhvr additive="base">
                                        <p:cTn id="7" dur="500" fill="hold"/>
                                        <p:tgtEl>
                                          <p:spTgt spid="334851">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3485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34851">
                                            <p:txEl>
                                              <p:pRg st="1" end="1"/>
                                            </p:txEl>
                                          </p:spTgt>
                                        </p:tgtEl>
                                        <p:attrNameLst>
                                          <p:attrName>style.visibility</p:attrName>
                                        </p:attrNameLst>
                                      </p:cBhvr>
                                      <p:to>
                                        <p:strVal val="visible"/>
                                      </p:to>
                                    </p:set>
                                    <p:anim calcmode="lin" valueType="num">
                                      <p:cBhvr additive="base">
                                        <p:cTn id="13" dur="500" fill="hold"/>
                                        <p:tgtEl>
                                          <p:spTgt spid="334851">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34851">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4851"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Line 2"/>
          <p:cNvSpPr>
            <a:spLocks noChangeShapeType="1"/>
          </p:cNvSpPr>
          <p:nvPr/>
        </p:nvSpPr>
        <p:spPr bwMode="auto">
          <a:xfrm>
            <a:off x="1219200" y="1690688"/>
            <a:ext cx="0" cy="3962400"/>
          </a:xfrm>
          <a:prstGeom prst="line">
            <a:avLst/>
          </a:prstGeom>
          <a:noFill/>
          <a:ln w="28575">
            <a:solidFill>
              <a:schemeClr val="tx1"/>
            </a:solidFill>
            <a:round/>
            <a:headEnd/>
            <a:tailEnd/>
          </a:ln>
        </p:spPr>
        <p:txBody>
          <a:bodyPr/>
          <a:lstStyle/>
          <a:p>
            <a:endParaRPr lang="en-US"/>
          </a:p>
        </p:txBody>
      </p:sp>
      <p:sp>
        <p:nvSpPr>
          <p:cNvPr id="56323" name="Line 3"/>
          <p:cNvSpPr>
            <a:spLocks noChangeShapeType="1"/>
          </p:cNvSpPr>
          <p:nvPr/>
        </p:nvSpPr>
        <p:spPr bwMode="auto">
          <a:xfrm flipV="1">
            <a:off x="1219200" y="5638800"/>
            <a:ext cx="3048000" cy="0"/>
          </a:xfrm>
          <a:prstGeom prst="line">
            <a:avLst/>
          </a:prstGeom>
          <a:noFill/>
          <a:ln w="28575">
            <a:solidFill>
              <a:schemeClr val="tx1"/>
            </a:solidFill>
            <a:round/>
            <a:headEnd/>
            <a:tailEnd/>
          </a:ln>
        </p:spPr>
        <p:txBody>
          <a:bodyPr/>
          <a:lstStyle/>
          <a:p>
            <a:endParaRPr lang="en-US"/>
          </a:p>
        </p:txBody>
      </p:sp>
      <p:sp>
        <p:nvSpPr>
          <p:cNvPr id="56324" name="Text Box 4"/>
          <p:cNvSpPr txBox="1">
            <a:spLocks noChangeArrowheads="1"/>
          </p:cNvSpPr>
          <p:nvPr/>
        </p:nvSpPr>
        <p:spPr bwMode="auto">
          <a:xfrm>
            <a:off x="838200" y="1614488"/>
            <a:ext cx="336550" cy="366712"/>
          </a:xfrm>
          <a:prstGeom prst="rect">
            <a:avLst/>
          </a:prstGeom>
          <a:noFill/>
          <a:ln w="9525">
            <a:noFill/>
            <a:miter lim="800000"/>
            <a:headEnd/>
            <a:tailEnd/>
          </a:ln>
        </p:spPr>
        <p:txBody>
          <a:bodyPr wrap="none">
            <a:spAutoFit/>
          </a:bodyPr>
          <a:lstStyle/>
          <a:p>
            <a:pPr algn="l"/>
            <a:r>
              <a:rPr lang="en-US" i="1">
                <a:latin typeface="Arial" charset="0"/>
              </a:rPr>
              <a:t>P</a:t>
            </a:r>
          </a:p>
        </p:txBody>
      </p:sp>
      <p:sp>
        <p:nvSpPr>
          <p:cNvPr id="56325" name="Text Box 5"/>
          <p:cNvSpPr txBox="1">
            <a:spLocks noChangeArrowheads="1"/>
          </p:cNvSpPr>
          <p:nvPr/>
        </p:nvSpPr>
        <p:spPr bwMode="auto">
          <a:xfrm>
            <a:off x="4038600" y="5805488"/>
            <a:ext cx="361950" cy="366712"/>
          </a:xfrm>
          <a:prstGeom prst="rect">
            <a:avLst/>
          </a:prstGeom>
          <a:noFill/>
          <a:ln w="9525">
            <a:noFill/>
            <a:miter lim="800000"/>
            <a:headEnd/>
            <a:tailEnd/>
          </a:ln>
        </p:spPr>
        <p:txBody>
          <a:bodyPr wrap="none">
            <a:spAutoFit/>
          </a:bodyPr>
          <a:lstStyle/>
          <a:p>
            <a:pPr algn="l"/>
            <a:r>
              <a:rPr lang="en-US" i="1">
                <a:latin typeface="Arial" charset="0"/>
              </a:rPr>
              <a:t>Q</a:t>
            </a:r>
          </a:p>
        </p:txBody>
      </p:sp>
      <p:sp>
        <p:nvSpPr>
          <p:cNvPr id="56326" name="Line 6"/>
          <p:cNvSpPr>
            <a:spLocks noChangeShapeType="1"/>
          </p:cNvSpPr>
          <p:nvPr/>
        </p:nvSpPr>
        <p:spPr bwMode="auto">
          <a:xfrm flipV="1">
            <a:off x="1600200" y="3124200"/>
            <a:ext cx="2362200" cy="1828800"/>
          </a:xfrm>
          <a:prstGeom prst="line">
            <a:avLst/>
          </a:prstGeom>
          <a:noFill/>
          <a:ln w="38100">
            <a:solidFill>
              <a:srgbClr val="0000FF"/>
            </a:solidFill>
            <a:round/>
            <a:headEnd/>
            <a:tailEnd/>
          </a:ln>
        </p:spPr>
        <p:txBody>
          <a:bodyPr/>
          <a:lstStyle/>
          <a:p>
            <a:endParaRPr lang="en-US"/>
          </a:p>
        </p:txBody>
      </p:sp>
      <p:sp>
        <p:nvSpPr>
          <p:cNvPr id="56327" name="Line 7"/>
          <p:cNvSpPr>
            <a:spLocks noChangeShapeType="1"/>
          </p:cNvSpPr>
          <p:nvPr/>
        </p:nvSpPr>
        <p:spPr bwMode="auto">
          <a:xfrm>
            <a:off x="1371600" y="1828800"/>
            <a:ext cx="2590800" cy="1828800"/>
          </a:xfrm>
          <a:prstGeom prst="line">
            <a:avLst/>
          </a:prstGeom>
          <a:noFill/>
          <a:ln w="38100">
            <a:solidFill>
              <a:srgbClr val="0000FF"/>
            </a:solidFill>
            <a:round/>
            <a:headEnd/>
            <a:tailEnd/>
          </a:ln>
        </p:spPr>
        <p:txBody>
          <a:bodyPr/>
          <a:lstStyle/>
          <a:p>
            <a:endParaRPr lang="en-US"/>
          </a:p>
        </p:txBody>
      </p:sp>
      <p:sp>
        <p:nvSpPr>
          <p:cNvPr id="56328" name="Rectangle 8"/>
          <p:cNvSpPr>
            <a:spLocks noChangeArrowheads="1"/>
          </p:cNvSpPr>
          <p:nvPr/>
        </p:nvSpPr>
        <p:spPr bwMode="auto">
          <a:xfrm>
            <a:off x="1219200" y="2971800"/>
            <a:ext cx="1752600" cy="2681288"/>
          </a:xfrm>
          <a:prstGeom prst="rect">
            <a:avLst/>
          </a:prstGeom>
          <a:noFill/>
          <a:ln w="12700">
            <a:solidFill>
              <a:schemeClr val="tx1"/>
            </a:solidFill>
            <a:prstDash val="dash"/>
            <a:miter lim="800000"/>
            <a:headEnd/>
            <a:tailEnd/>
          </a:ln>
        </p:spPr>
        <p:txBody>
          <a:bodyPr wrap="none" anchor="ctr"/>
          <a:lstStyle/>
          <a:p>
            <a:endParaRPr lang="en-US"/>
          </a:p>
        </p:txBody>
      </p:sp>
      <p:sp>
        <p:nvSpPr>
          <p:cNvPr id="56329" name="Text Box 9"/>
          <p:cNvSpPr txBox="1">
            <a:spLocks noChangeArrowheads="1"/>
          </p:cNvSpPr>
          <p:nvPr/>
        </p:nvSpPr>
        <p:spPr bwMode="auto">
          <a:xfrm>
            <a:off x="685800" y="2819400"/>
            <a:ext cx="533400" cy="366713"/>
          </a:xfrm>
          <a:prstGeom prst="rect">
            <a:avLst/>
          </a:prstGeom>
          <a:noFill/>
          <a:ln w="9525">
            <a:noFill/>
            <a:miter lim="800000"/>
            <a:headEnd/>
            <a:tailEnd/>
          </a:ln>
        </p:spPr>
        <p:txBody>
          <a:bodyPr>
            <a:spAutoFit/>
          </a:bodyPr>
          <a:lstStyle/>
          <a:p>
            <a:pPr algn="l"/>
            <a:r>
              <a:rPr lang="en-US" i="1">
                <a:latin typeface="Arial" charset="0"/>
              </a:rPr>
              <a:t>P</a:t>
            </a:r>
            <a:r>
              <a:rPr lang="en-US" baseline="-25000">
                <a:latin typeface="Arial" charset="0"/>
              </a:rPr>
              <a:t>1</a:t>
            </a:r>
          </a:p>
        </p:txBody>
      </p:sp>
      <p:sp>
        <p:nvSpPr>
          <p:cNvPr id="56330" name="Text Box 10"/>
          <p:cNvSpPr txBox="1">
            <a:spLocks noChangeArrowheads="1"/>
          </p:cNvSpPr>
          <p:nvPr/>
        </p:nvSpPr>
        <p:spPr bwMode="auto">
          <a:xfrm>
            <a:off x="685800" y="3733800"/>
            <a:ext cx="457200" cy="366713"/>
          </a:xfrm>
          <a:prstGeom prst="rect">
            <a:avLst/>
          </a:prstGeom>
          <a:noFill/>
          <a:ln w="9525">
            <a:noFill/>
            <a:miter lim="800000"/>
            <a:headEnd/>
            <a:tailEnd/>
          </a:ln>
        </p:spPr>
        <p:txBody>
          <a:bodyPr>
            <a:spAutoFit/>
          </a:bodyPr>
          <a:lstStyle/>
          <a:p>
            <a:pPr algn="l"/>
            <a:r>
              <a:rPr lang="en-US" i="1">
                <a:latin typeface="Arial" charset="0"/>
              </a:rPr>
              <a:t>P</a:t>
            </a:r>
            <a:r>
              <a:rPr lang="en-US" baseline="30000">
                <a:latin typeface="Arial" charset="0"/>
              </a:rPr>
              <a:t>*</a:t>
            </a:r>
          </a:p>
        </p:txBody>
      </p:sp>
      <p:sp>
        <p:nvSpPr>
          <p:cNvPr id="56331" name="Line 11"/>
          <p:cNvSpPr>
            <a:spLocks noChangeShapeType="1"/>
          </p:cNvSpPr>
          <p:nvPr/>
        </p:nvSpPr>
        <p:spPr bwMode="auto">
          <a:xfrm flipH="1" flipV="1">
            <a:off x="1066800" y="2971800"/>
            <a:ext cx="152400" cy="0"/>
          </a:xfrm>
          <a:prstGeom prst="line">
            <a:avLst/>
          </a:prstGeom>
          <a:noFill/>
          <a:ln w="19050">
            <a:solidFill>
              <a:schemeClr val="tx1"/>
            </a:solidFill>
            <a:round/>
            <a:headEnd/>
            <a:tailEnd/>
          </a:ln>
        </p:spPr>
        <p:txBody>
          <a:bodyPr/>
          <a:lstStyle/>
          <a:p>
            <a:endParaRPr lang="en-US"/>
          </a:p>
        </p:txBody>
      </p:sp>
      <p:sp>
        <p:nvSpPr>
          <p:cNvPr id="56332" name="Line 12"/>
          <p:cNvSpPr>
            <a:spLocks noChangeShapeType="1"/>
          </p:cNvSpPr>
          <p:nvPr/>
        </p:nvSpPr>
        <p:spPr bwMode="auto">
          <a:xfrm flipH="1">
            <a:off x="1066800" y="3886200"/>
            <a:ext cx="152400" cy="0"/>
          </a:xfrm>
          <a:prstGeom prst="line">
            <a:avLst/>
          </a:prstGeom>
          <a:noFill/>
          <a:ln w="19050">
            <a:solidFill>
              <a:schemeClr val="tx1"/>
            </a:solidFill>
            <a:round/>
            <a:headEnd/>
            <a:tailEnd/>
          </a:ln>
        </p:spPr>
        <p:txBody>
          <a:bodyPr/>
          <a:lstStyle/>
          <a:p>
            <a:endParaRPr lang="en-US"/>
          </a:p>
        </p:txBody>
      </p:sp>
      <p:sp>
        <p:nvSpPr>
          <p:cNvPr id="56333" name="Line 13"/>
          <p:cNvSpPr>
            <a:spLocks noChangeShapeType="1"/>
          </p:cNvSpPr>
          <p:nvPr/>
        </p:nvSpPr>
        <p:spPr bwMode="auto">
          <a:xfrm>
            <a:off x="2971800" y="5653088"/>
            <a:ext cx="0" cy="152400"/>
          </a:xfrm>
          <a:prstGeom prst="line">
            <a:avLst/>
          </a:prstGeom>
          <a:noFill/>
          <a:ln w="19050">
            <a:solidFill>
              <a:schemeClr val="tx1"/>
            </a:solidFill>
            <a:round/>
            <a:headEnd/>
            <a:tailEnd/>
          </a:ln>
        </p:spPr>
        <p:txBody>
          <a:bodyPr/>
          <a:lstStyle/>
          <a:p>
            <a:endParaRPr lang="en-US"/>
          </a:p>
        </p:txBody>
      </p:sp>
      <p:sp>
        <p:nvSpPr>
          <p:cNvPr id="56334" name="Text Box 14"/>
          <p:cNvSpPr txBox="1">
            <a:spLocks noChangeArrowheads="1"/>
          </p:cNvSpPr>
          <p:nvPr/>
        </p:nvSpPr>
        <p:spPr bwMode="auto">
          <a:xfrm>
            <a:off x="2819400" y="5805488"/>
            <a:ext cx="533400" cy="366712"/>
          </a:xfrm>
          <a:prstGeom prst="rect">
            <a:avLst/>
          </a:prstGeom>
          <a:noFill/>
          <a:ln w="9525">
            <a:noFill/>
            <a:miter lim="800000"/>
            <a:headEnd/>
            <a:tailEnd/>
          </a:ln>
        </p:spPr>
        <p:txBody>
          <a:bodyPr>
            <a:spAutoFit/>
          </a:bodyPr>
          <a:lstStyle/>
          <a:p>
            <a:pPr algn="l"/>
            <a:r>
              <a:rPr lang="en-US" i="1">
                <a:latin typeface="Arial" charset="0"/>
              </a:rPr>
              <a:t>Q</a:t>
            </a:r>
            <a:r>
              <a:rPr lang="en-US" baseline="-25000">
                <a:latin typeface="Arial" charset="0"/>
              </a:rPr>
              <a:t>1</a:t>
            </a:r>
          </a:p>
        </p:txBody>
      </p:sp>
      <p:sp>
        <p:nvSpPr>
          <p:cNvPr id="56335" name="Text Box 15"/>
          <p:cNvSpPr txBox="1">
            <a:spLocks noChangeArrowheads="1"/>
          </p:cNvSpPr>
          <p:nvPr/>
        </p:nvSpPr>
        <p:spPr bwMode="auto">
          <a:xfrm>
            <a:off x="3886200" y="3581400"/>
            <a:ext cx="433388" cy="366713"/>
          </a:xfrm>
          <a:prstGeom prst="rect">
            <a:avLst/>
          </a:prstGeom>
          <a:noFill/>
          <a:ln w="9525">
            <a:noFill/>
            <a:miter lim="800000"/>
            <a:headEnd/>
            <a:tailEnd/>
          </a:ln>
        </p:spPr>
        <p:txBody>
          <a:bodyPr wrap="none">
            <a:spAutoFit/>
          </a:bodyPr>
          <a:lstStyle/>
          <a:p>
            <a:pPr algn="l"/>
            <a:r>
              <a:rPr lang="en-US" i="1">
                <a:latin typeface="Arial" charset="0"/>
              </a:rPr>
              <a:t>D</a:t>
            </a:r>
            <a:r>
              <a:rPr lang="en-US" baseline="-25000">
                <a:latin typeface="Arial" charset="0"/>
              </a:rPr>
              <a:t>1</a:t>
            </a:r>
          </a:p>
        </p:txBody>
      </p:sp>
      <p:sp>
        <p:nvSpPr>
          <p:cNvPr id="56336" name="Text Box 16"/>
          <p:cNvSpPr txBox="1">
            <a:spLocks noChangeArrowheads="1"/>
          </p:cNvSpPr>
          <p:nvPr/>
        </p:nvSpPr>
        <p:spPr bwMode="auto">
          <a:xfrm>
            <a:off x="3930650" y="2895600"/>
            <a:ext cx="761747" cy="369332"/>
          </a:xfrm>
          <a:prstGeom prst="rect">
            <a:avLst/>
          </a:prstGeom>
          <a:noFill/>
          <a:ln w="9525">
            <a:noFill/>
            <a:miter lim="800000"/>
            <a:headEnd/>
            <a:tailEnd/>
          </a:ln>
        </p:spPr>
        <p:txBody>
          <a:bodyPr wrap="none">
            <a:spAutoFit/>
          </a:bodyPr>
          <a:lstStyle/>
          <a:p>
            <a:pPr algn="l"/>
            <a:r>
              <a:rPr lang="en-US" i="1" dirty="0">
                <a:latin typeface="Arial" charset="0"/>
              </a:rPr>
              <a:t>MC/S</a:t>
            </a:r>
          </a:p>
        </p:txBody>
      </p:sp>
      <p:sp>
        <p:nvSpPr>
          <p:cNvPr id="56337" name="Line 17"/>
          <p:cNvSpPr>
            <a:spLocks noChangeShapeType="1"/>
          </p:cNvSpPr>
          <p:nvPr/>
        </p:nvSpPr>
        <p:spPr bwMode="auto">
          <a:xfrm>
            <a:off x="1295400" y="1828800"/>
            <a:ext cx="2362200" cy="2895600"/>
          </a:xfrm>
          <a:prstGeom prst="line">
            <a:avLst/>
          </a:prstGeom>
          <a:noFill/>
          <a:ln w="38100">
            <a:solidFill>
              <a:srgbClr val="0000FF"/>
            </a:solidFill>
            <a:prstDash val="dash"/>
            <a:round/>
            <a:headEnd/>
            <a:tailEnd/>
          </a:ln>
        </p:spPr>
        <p:txBody>
          <a:bodyPr/>
          <a:lstStyle/>
          <a:p>
            <a:endParaRPr lang="en-US"/>
          </a:p>
        </p:txBody>
      </p:sp>
      <p:sp>
        <p:nvSpPr>
          <p:cNvPr id="56338" name="Text Box 18"/>
          <p:cNvSpPr txBox="1">
            <a:spLocks noChangeArrowheads="1"/>
          </p:cNvSpPr>
          <p:nvPr/>
        </p:nvSpPr>
        <p:spPr bwMode="auto">
          <a:xfrm>
            <a:off x="3581400" y="4724400"/>
            <a:ext cx="623888" cy="366713"/>
          </a:xfrm>
          <a:prstGeom prst="rect">
            <a:avLst/>
          </a:prstGeom>
          <a:noFill/>
          <a:ln w="9525">
            <a:noFill/>
            <a:miter lim="800000"/>
            <a:headEnd/>
            <a:tailEnd/>
          </a:ln>
        </p:spPr>
        <p:txBody>
          <a:bodyPr wrap="none">
            <a:spAutoFit/>
          </a:bodyPr>
          <a:lstStyle/>
          <a:p>
            <a:pPr algn="l"/>
            <a:r>
              <a:rPr lang="en-US" i="1">
                <a:latin typeface="Arial" charset="0"/>
              </a:rPr>
              <a:t>MR</a:t>
            </a:r>
            <a:r>
              <a:rPr lang="en-US" baseline="-25000">
                <a:latin typeface="Arial" charset="0"/>
              </a:rPr>
              <a:t>1</a:t>
            </a:r>
          </a:p>
        </p:txBody>
      </p:sp>
      <p:sp>
        <p:nvSpPr>
          <p:cNvPr id="56339" name="Oval 19"/>
          <p:cNvSpPr>
            <a:spLocks noChangeArrowheads="1"/>
          </p:cNvSpPr>
          <p:nvPr/>
        </p:nvSpPr>
        <p:spPr bwMode="auto">
          <a:xfrm>
            <a:off x="2924175" y="3857625"/>
            <a:ext cx="88900" cy="88900"/>
          </a:xfrm>
          <a:prstGeom prst="ellipse">
            <a:avLst/>
          </a:prstGeom>
          <a:solidFill>
            <a:schemeClr val="tx1"/>
          </a:solidFill>
          <a:ln w="9525">
            <a:solidFill>
              <a:schemeClr val="tx1"/>
            </a:solidFill>
            <a:round/>
            <a:headEnd/>
            <a:tailEnd/>
          </a:ln>
        </p:spPr>
        <p:txBody>
          <a:bodyPr wrap="none" anchor="ctr"/>
          <a:lstStyle/>
          <a:p>
            <a:endParaRPr lang="en-US"/>
          </a:p>
        </p:txBody>
      </p:sp>
      <p:sp>
        <p:nvSpPr>
          <p:cNvPr id="56340" name="Text Box 20"/>
          <p:cNvSpPr txBox="1">
            <a:spLocks noChangeArrowheads="1"/>
          </p:cNvSpPr>
          <p:nvPr/>
        </p:nvSpPr>
        <p:spPr bwMode="auto">
          <a:xfrm>
            <a:off x="2651125" y="3716338"/>
            <a:ext cx="303213" cy="304800"/>
          </a:xfrm>
          <a:prstGeom prst="rect">
            <a:avLst/>
          </a:prstGeom>
          <a:noFill/>
          <a:ln w="9525">
            <a:noFill/>
            <a:miter lim="800000"/>
            <a:headEnd/>
            <a:tailEnd/>
          </a:ln>
        </p:spPr>
        <p:txBody>
          <a:bodyPr wrap="none">
            <a:spAutoFit/>
          </a:bodyPr>
          <a:lstStyle/>
          <a:p>
            <a:pPr algn="l"/>
            <a:r>
              <a:rPr lang="en-US" sz="1400" i="1">
                <a:latin typeface="Arial" charset="0"/>
              </a:rPr>
              <a:t>A</a:t>
            </a:r>
          </a:p>
        </p:txBody>
      </p:sp>
      <p:sp>
        <p:nvSpPr>
          <p:cNvPr id="56341" name="Oval 22"/>
          <p:cNvSpPr>
            <a:spLocks noChangeArrowheads="1"/>
          </p:cNvSpPr>
          <p:nvPr/>
        </p:nvSpPr>
        <p:spPr bwMode="auto">
          <a:xfrm>
            <a:off x="2916238" y="2924175"/>
            <a:ext cx="88900" cy="88900"/>
          </a:xfrm>
          <a:prstGeom prst="ellipse">
            <a:avLst/>
          </a:prstGeom>
          <a:solidFill>
            <a:schemeClr val="tx1"/>
          </a:solidFill>
          <a:ln w="9525">
            <a:solidFill>
              <a:schemeClr val="tx1"/>
            </a:solidFill>
            <a:round/>
            <a:headEnd/>
            <a:tailEnd/>
          </a:ln>
        </p:spPr>
        <p:txBody>
          <a:bodyPr wrap="none" anchor="ctr"/>
          <a:lstStyle/>
          <a:p>
            <a:endParaRPr lang="en-US"/>
          </a:p>
        </p:txBody>
      </p:sp>
      <p:sp>
        <p:nvSpPr>
          <p:cNvPr id="56342" name="Text Box 23"/>
          <p:cNvSpPr txBox="1">
            <a:spLocks noChangeArrowheads="1"/>
          </p:cNvSpPr>
          <p:nvPr/>
        </p:nvSpPr>
        <p:spPr bwMode="auto">
          <a:xfrm>
            <a:off x="2951163" y="2673350"/>
            <a:ext cx="342900" cy="304800"/>
          </a:xfrm>
          <a:prstGeom prst="rect">
            <a:avLst/>
          </a:prstGeom>
          <a:noFill/>
          <a:ln w="9525">
            <a:noFill/>
            <a:miter lim="800000"/>
            <a:headEnd/>
            <a:tailEnd/>
          </a:ln>
        </p:spPr>
        <p:txBody>
          <a:bodyPr wrap="none">
            <a:spAutoFit/>
          </a:bodyPr>
          <a:lstStyle/>
          <a:p>
            <a:pPr algn="l"/>
            <a:r>
              <a:rPr lang="en-US" sz="1400" i="1">
                <a:latin typeface="Arial" charset="0"/>
              </a:rPr>
              <a:t>A</a:t>
            </a:r>
            <a:r>
              <a:rPr lang="en-US" sz="1400">
                <a:latin typeface="Arial" charset="0"/>
              </a:rPr>
              <a:t>’</a:t>
            </a:r>
          </a:p>
        </p:txBody>
      </p:sp>
      <p:grpSp>
        <p:nvGrpSpPr>
          <p:cNvPr id="2" name="Group 25"/>
          <p:cNvGrpSpPr>
            <a:grpSpLocks/>
          </p:cNvGrpSpPr>
          <p:nvPr/>
        </p:nvGrpSpPr>
        <p:grpSpPr bwMode="auto">
          <a:xfrm>
            <a:off x="533400" y="258764"/>
            <a:ext cx="8077200" cy="584201"/>
            <a:chOff x="336" y="289"/>
            <a:chExt cx="5088" cy="368"/>
          </a:xfrm>
        </p:grpSpPr>
        <p:sp>
          <p:nvSpPr>
            <p:cNvPr id="56346" name="Line 27"/>
            <p:cNvSpPr>
              <a:spLocks noChangeShapeType="1"/>
            </p:cNvSpPr>
            <p:nvPr/>
          </p:nvSpPr>
          <p:spPr bwMode="blackWhite">
            <a:xfrm>
              <a:off x="336" y="643"/>
              <a:ext cx="5088" cy="0"/>
            </a:xfrm>
            <a:prstGeom prst="line">
              <a:avLst/>
            </a:prstGeom>
            <a:noFill/>
            <a:ln w="57150">
              <a:solidFill>
                <a:srgbClr val="A50021"/>
              </a:solidFill>
              <a:round/>
              <a:headEnd/>
              <a:tailEnd/>
            </a:ln>
          </p:spPr>
          <p:txBody>
            <a:bodyPr wrap="none"/>
            <a:lstStyle/>
            <a:p>
              <a:endParaRPr lang="en-US"/>
            </a:p>
          </p:txBody>
        </p:sp>
        <p:sp>
          <p:nvSpPr>
            <p:cNvPr id="56347" name="Text Box 28"/>
            <p:cNvSpPr txBox="1">
              <a:spLocks noChangeArrowheads="1"/>
            </p:cNvSpPr>
            <p:nvPr/>
          </p:nvSpPr>
          <p:spPr bwMode="blackWhite">
            <a:xfrm>
              <a:off x="703" y="289"/>
              <a:ext cx="3809" cy="368"/>
            </a:xfrm>
            <a:prstGeom prst="rect">
              <a:avLst/>
            </a:prstGeom>
            <a:noFill/>
            <a:ln w="9525">
              <a:noFill/>
              <a:miter lim="800000"/>
              <a:headEnd/>
              <a:tailEnd/>
            </a:ln>
          </p:spPr>
          <p:txBody>
            <a:bodyPr wrap="square" anchor="b">
              <a:spAutoFit/>
            </a:bodyPr>
            <a:lstStyle/>
            <a:p>
              <a:pPr algn="l">
                <a:spcBef>
                  <a:spcPct val="50000"/>
                </a:spcBef>
              </a:pPr>
              <a:r>
                <a:rPr lang="en-US" sz="3200" b="1" dirty="0">
                  <a:solidFill>
                    <a:srgbClr val="A50021"/>
                  </a:solidFill>
                  <a:latin typeface="Cordia New" panose="020B0304020202020204" pitchFamily="34" charset="-34"/>
                  <a:cs typeface="Cordia New" panose="020B0304020202020204" pitchFamily="34" charset="-34"/>
                </a:rPr>
                <a:t>Monopoly market</a:t>
              </a:r>
              <a:endParaRPr lang="en-US" sz="3200" dirty="0">
                <a:solidFill>
                  <a:srgbClr val="A50021"/>
                </a:solidFill>
                <a:latin typeface="Cordia New" panose="020B0304020202020204" pitchFamily="34" charset="-34"/>
                <a:cs typeface="Cordia New" panose="020B0304020202020204" pitchFamily="34" charset="-34"/>
              </a:endParaRPr>
            </a:p>
          </p:txBody>
        </p:sp>
      </p:grpSp>
      <p:sp>
        <p:nvSpPr>
          <p:cNvPr id="242717" name="AutoShape 29"/>
          <p:cNvSpPr>
            <a:spLocks noChangeArrowheads="1"/>
          </p:cNvSpPr>
          <p:nvPr/>
        </p:nvSpPr>
        <p:spPr bwMode="auto">
          <a:xfrm>
            <a:off x="3048000" y="1066800"/>
            <a:ext cx="2286000" cy="1295400"/>
          </a:xfrm>
          <a:prstGeom prst="wedgeRectCallout">
            <a:avLst>
              <a:gd name="adj1" fmla="val -48937"/>
              <a:gd name="adj2" fmla="val 84818"/>
            </a:avLst>
          </a:prstGeom>
          <a:solidFill>
            <a:srgbClr val="FFFF99"/>
          </a:solidFill>
          <a:ln w="9525">
            <a:solidFill>
              <a:schemeClr val="tx1"/>
            </a:solidFill>
            <a:miter lim="800000"/>
            <a:headEnd/>
            <a:tailEnd/>
          </a:ln>
        </p:spPr>
        <p:txBody>
          <a:bodyPr/>
          <a:lstStyle/>
          <a:p>
            <a:pPr eaLnBrk="0" hangingPunct="0"/>
            <a:r>
              <a:rPr lang="en-US" dirty="0">
                <a:latin typeface="Arial" charset="0"/>
                <a:cs typeface="Arial" charset="0"/>
              </a:rPr>
              <a:t>Monopolist will produce at</a:t>
            </a:r>
            <a:r>
              <a:rPr lang="th-TH" dirty="0">
                <a:latin typeface="Arial" charset="0"/>
                <a:cs typeface="Arial" charset="0"/>
              </a:rPr>
              <a:t> </a:t>
            </a:r>
            <a:r>
              <a:rPr lang="en-US" i="1" dirty="0">
                <a:latin typeface="Arial" charset="0"/>
                <a:cs typeface="Arial" charset="0"/>
              </a:rPr>
              <a:t>MR</a:t>
            </a:r>
            <a:r>
              <a:rPr lang="en-US" dirty="0">
                <a:latin typeface="Arial" charset="0"/>
                <a:cs typeface="Arial" charset="0"/>
              </a:rPr>
              <a:t>=</a:t>
            </a:r>
            <a:r>
              <a:rPr lang="en-US" i="1" dirty="0">
                <a:latin typeface="Arial" charset="0"/>
                <a:cs typeface="Arial" charset="0"/>
              </a:rPr>
              <a:t>MC, </a:t>
            </a:r>
            <a:r>
              <a:rPr lang="en-US" dirty="0">
                <a:latin typeface="Arial" charset="0"/>
                <a:cs typeface="Arial" charset="0"/>
              </a:rPr>
              <a:t>where Q = </a:t>
            </a:r>
            <a:r>
              <a:rPr lang="en-US" i="1" dirty="0">
                <a:latin typeface="Arial" charset="0"/>
                <a:cs typeface="Arial" charset="0"/>
              </a:rPr>
              <a:t>Q</a:t>
            </a:r>
            <a:r>
              <a:rPr lang="en-US" baseline="-25000" dirty="0">
                <a:latin typeface="Arial" charset="0"/>
                <a:cs typeface="Arial" charset="0"/>
              </a:rPr>
              <a:t>1.</a:t>
            </a:r>
            <a:endParaRPr lang="en-US" dirty="0">
              <a:latin typeface="Arial" charset="0"/>
              <a:cs typeface="Arial" charset="0"/>
            </a:endParaRPr>
          </a:p>
        </p:txBody>
      </p:sp>
      <p:sp>
        <p:nvSpPr>
          <p:cNvPr id="28" name="Slide Number Placeholder 27"/>
          <p:cNvSpPr>
            <a:spLocks noGrp="1"/>
          </p:cNvSpPr>
          <p:nvPr>
            <p:ph type="sldNum" sz="quarter" idx="12"/>
          </p:nvPr>
        </p:nvSpPr>
        <p:spPr/>
        <p:txBody>
          <a:bodyPr/>
          <a:lstStyle/>
          <a:p>
            <a:pPr>
              <a:defRPr/>
            </a:pPr>
            <a:r>
              <a:rPr lang="en-US" dirty="0"/>
              <a:t>53</a:t>
            </a:r>
          </a:p>
        </p:txBody>
      </p:sp>
      <p:cxnSp>
        <p:nvCxnSpPr>
          <p:cNvPr id="30" name="Straight Connector 29"/>
          <p:cNvCxnSpPr>
            <a:endCxn id="56339" idx="2"/>
          </p:cNvCxnSpPr>
          <p:nvPr/>
        </p:nvCxnSpPr>
        <p:spPr>
          <a:xfrm>
            <a:off x="1219200" y="3886200"/>
            <a:ext cx="1704975" cy="15875"/>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sp>
        <p:nvSpPr>
          <p:cNvPr id="31" name="Rectangular Callout 30"/>
          <p:cNvSpPr/>
          <p:nvPr/>
        </p:nvSpPr>
        <p:spPr>
          <a:xfrm>
            <a:off x="3810000" y="3124200"/>
            <a:ext cx="1447800" cy="612648"/>
          </a:xfrm>
          <a:prstGeom prst="wedgeRectCallout">
            <a:avLst>
              <a:gd name="adj1" fmla="val -104490"/>
              <a:gd name="adj2" fmla="val -3962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latin typeface="Cordia New" panose="020B0304020202020204" pitchFamily="34" charset="-34"/>
                <a:cs typeface="Cordia New" panose="020B0304020202020204" pitchFamily="34" charset="-34"/>
              </a:rPr>
              <a:t>Excess profit</a:t>
            </a:r>
            <a:endParaRPr lang="th-TH" sz="2400" dirty="0">
              <a:latin typeface="Cordia New" panose="020B0304020202020204" pitchFamily="34" charset="-34"/>
              <a:cs typeface="Cordia New" panose="020B0304020202020204" pitchFamily="34" charset="-34"/>
            </a:endParaRPr>
          </a:p>
        </p:txBody>
      </p:sp>
      <p:sp>
        <p:nvSpPr>
          <p:cNvPr id="32" name="Footer Placeholder 31"/>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1487196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42717"/>
                                        </p:tgtEl>
                                        <p:attrNameLst>
                                          <p:attrName>style.visibility</p:attrName>
                                        </p:attrNameLst>
                                      </p:cBhvr>
                                      <p:to>
                                        <p:strVal val="visible"/>
                                      </p:to>
                                    </p:set>
                                    <p:anim calcmode="lin" valueType="num">
                                      <p:cBhvr additive="base">
                                        <p:cTn id="7" dur="500" fill="hold"/>
                                        <p:tgtEl>
                                          <p:spTgt spid="242717"/>
                                        </p:tgtEl>
                                        <p:attrNameLst>
                                          <p:attrName>ppt_x</p:attrName>
                                        </p:attrNameLst>
                                      </p:cBhvr>
                                      <p:tavLst>
                                        <p:tav tm="0">
                                          <p:val>
                                            <p:strVal val="1+#ppt_w/2"/>
                                          </p:val>
                                        </p:tav>
                                        <p:tav tm="100000">
                                          <p:val>
                                            <p:strVal val="#ppt_x"/>
                                          </p:val>
                                        </p:tav>
                                      </p:tavLst>
                                    </p:anim>
                                    <p:anim calcmode="lin" valueType="num">
                                      <p:cBhvr additive="base">
                                        <p:cTn id="8" dur="500" fill="hold"/>
                                        <p:tgtEl>
                                          <p:spTgt spid="2427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1" nodeType="clickEffect">
                                  <p:stCondLst>
                                    <p:cond delay="0"/>
                                  </p:stCondLst>
                                  <p:childTnLst>
                                    <p:anim calcmode="lin" valueType="num">
                                      <p:cBhvr additive="base">
                                        <p:cTn id="12" dur="500"/>
                                        <p:tgtEl>
                                          <p:spTgt spid="242717"/>
                                        </p:tgtEl>
                                        <p:attrNameLst>
                                          <p:attrName>ppt_x</p:attrName>
                                        </p:attrNameLst>
                                      </p:cBhvr>
                                      <p:tavLst>
                                        <p:tav tm="0">
                                          <p:val>
                                            <p:strVal val="ppt_x"/>
                                          </p:val>
                                        </p:tav>
                                        <p:tav tm="100000">
                                          <p:val>
                                            <p:strVal val="ppt_x"/>
                                          </p:val>
                                        </p:tav>
                                      </p:tavLst>
                                    </p:anim>
                                    <p:anim calcmode="lin" valueType="num">
                                      <p:cBhvr additive="base">
                                        <p:cTn id="13" dur="500"/>
                                        <p:tgtEl>
                                          <p:spTgt spid="242717"/>
                                        </p:tgtEl>
                                        <p:attrNameLst>
                                          <p:attrName>ppt_y</p:attrName>
                                        </p:attrNameLst>
                                      </p:cBhvr>
                                      <p:tavLst>
                                        <p:tav tm="0">
                                          <p:val>
                                            <p:strVal val="ppt_y"/>
                                          </p:val>
                                        </p:tav>
                                        <p:tav tm="100000">
                                          <p:val>
                                            <p:strVal val="1+ppt_h/2"/>
                                          </p:val>
                                        </p:tav>
                                      </p:tavLst>
                                    </p:anim>
                                    <p:set>
                                      <p:cBhvr>
                                        <p:cTn id="14" dur="1" fill="hold">
                                          <p:stCondLst>
                                            <p:cond delay="499"/>
                                          </p:stCondLst>
                                        </p:cTn>
                                        <p:tgtEl>
                                          <p:spTgt spid="242717"/>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1" nodeType="click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500" fill="hold"/>
                                        <p:tgtEl>
                                          <p:spTgt spid="31"/>
                                        </p:tgtEl>
                                        <p:attrNameLst>
                                          <p:attrName>ppt_x</p:attrName>
                                        </p:attrNameLst>
                                      </p:cBhvr>
                                      <p:tavLst>
                                        <p:tav tm="0">
                                          <p:val>
                                            <p:strVal val="#ppt_x"/>
                                          </p:val>
                                        </p:tav>
                                        <p:tav tm="100000">
                                          <p:val>
                                            <p:strVal val="#ppt_x"/>
                                          </p:val>
                                        </p:tav>
                                      </p:tavLst>
                                    </p:anim>
                                    <p:anim calcmode="lin" valueType="num">
                                      <p:cBhvr additive="base">
                                        <p:cTn id="20"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path" presetSubtype="0" accel="50000" decel="50000" fill="hold" grpId="0" nodeType="clickEffect">
                                  <p:stCondLst>
                                    <p:cond delay="0"/>
                                  </p:stCondLst>
                                  <p:childTnLst>
                                    <p:animMotion origin="layout" path="M 0.00417 -0.03356 L 0.00417 0.11088 " pathEditMode="relative" rAng="0" ptsTypes="AA">
                                      <p:cBhvr>
                                        <p:cTn id="24" dur="2000" fill="hold"/>
                                        <p:tgtEl>
                                          <p:spTgt spid="31"/>
                                        </p:tgtEl>
                                        <p:attrNameLst>
                                          <p:attrName>ppt_x</p:attrName>
                                          <p:attrName>ppt_y</p:attrName>
                                        </p:attrNameLst>
                                      </p:cBhvr>
                                      <p:rCtr x="0" y="72"/>
                                    </p:animMotion>
                                  </p:childTnLst>
                                </p:cTn>
                              </p:par>
                            </p:childTnLst>
                          </p:cTn>
                        </p:par>
                      </p:childTnLst>
                    </p:cTn>
                  </p:par>
                  <p:par>
                    <p:cTn id="25" fill="hold">
                      <p:stCondLst>
                        <p:cond delay="indefinite"/>
                      </p:stCondLst>
                      <p:childTnLst>
                        <p:par>
                          <p:cTn id="26" fill="hold">
                            <p:stCondLst>
                              <p:cond delay="0"/>
                            </p:stCondLst>
                            <p:childTnLst>
                              <p:par>
                                <p:cTn id="27" presetID="2" presetClass="exit" presetSubtype="4" fill="hold" grpId="2" nodeType="clickEffect">
                                  <p:stCondLst>
                                    <p:cond delay="0"/>
                                  </p:stCondLst>
                                  <p:childTnLst>
                                    <p:anim calcmode="lin" valueType="num">
                                      <p:cBhvr additive="base">
                                        <p:cTn id="28" dur="500"/>
                                        <p:tgtEl>
                                          <p:spTgt spid="31"/>
                                        </p:tgtEl>
                                        <p:attrNameLst>
                                          <p:attrName>ppt_x</p:attrName>
                                        </p:attrNameLst>
                                      </p:cBhvr>
                                      <p:tavLst>
                                        <p:tav tm="0">
                                          <p:val>
                                            <p:strVal val="ppt_x"/>
                                          </p:val>
                                        </p:tav>
                                        <p:tav tm="100000">
                                          <p:val>
                                            <p:strVal val="ppt_x"/>
                                          </p:val>
                                        </p:tav>
                                      </p:tavLst>
                                    </p:anim>
                                    <p:anim calcmode="lin" valueType="num">
                                      <p:cBhvr additive="base">
                                        <p:cTn id="29" dur="500"/>
                                        <p:tgtEl>
                                          <p:spTgt spid="31"/>
                                        </p:tgtEl>
                                        <p:attrNameLst>
                                          <p:attrName>ppt_y</p:attrName>
                                        </p:attrNameLst>
                                      </p:cBhvr>
                                      <p:tavLst>
                                        <p:tav tm="0">
                                          <p:val>
                                            <p:strVal val="ppt_y"/>
                                          </p:val>
                                        </p:tav>
                                        <p:tav tm="100000">
                                          <p:val>
                                            <p:strVal val="1+ppt_h/2"/>
                                          </p:val>
                                        </p:tav>
                                      </p:tavLst>
                                    </p:anim>
                                    <p:set>
                                      <p:cBhvr>
                                        <p:cTn id="30" dur="1" fill="hold">
                                          <p:stCondLst>
                                            <p:cond delay="499"/>
                                          </p:stCondLst>
                                        </p:cTn>
                                        <p:tgtEl>
                                          <p:spTgt spid="3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717" grpId="0" animBg="1"/>
      <p:bldP spid="242717" grpId="1" animBg="1"/>
      <p:bldP spid="31" grpId="0" animBg="1"/>
      <p:bldP spid="31" grpId="1" animBg="1"/>
      <p:bldP spid="31" grpId="2"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990600" y="228600"/>
            <a:ext cx="7499350" cy="1143000"/>
          </a:xfrm>
        </p:spPr>
        <p:txBody>
          <a:bodyPr>
            <a:normAutofit/>
          </a:bodyPr>
          <a:lstStyle/>
          <a:p>
            <a:pPr fontAlgn="auto">
              <a:spcAft>
                <a:spcPts val="0"/>
              </a:spcAft>
              <a:defRPr/>
            </a:pPr>
            <a:r>
              <a:rPr lang="en-US" sz="3600" dirty="0">
                <a:solidFill>
                  <a:schemeClr val="tx2">
                    <a:satMod val="130000"/>
                  </a:schemeClr>
                </a:solidFill>
                <a:latin typeface="Cordia New" panose="020B0304020202020204" pitchFamily="34" charset="-34"/>
                <a:cs typeface="Cordia New" panose="020B0304020202020204" pitchFamily="34" charset="-34"/>
              </a:rPr>
              <a:t>Tax burden in imperfectly competitive markets</a:t>
            </a:r>
          </a:p>
        </p:txBody>
      </p:sp>
      <p:sp>
        <p:nvSpPr>
          <p:cNvPr id="335875" name="Rectangle 3"/>
          <p:cNvSpPr>
            <a:spLocks noGrp="1" noChangeArrowheads="1"/>
          </p:cNvSpPr>
          <p:nvPr>
            <p:ph idx="1"/>
          </p:nvPr>
        </p:nvSpPr>
        <p:spPr>
          <a:xfrm>
            <a:off x="1066800" y="1447800"/>
            <a:ext cx="7499350" cy="4800600"/>
          </a:xfrm>
        </p:spPr>
        <p:txBody>
          <a:bodyPr>
            <a:normAutofit/>
          </a:bodyPr>
          <a:lstStyle/>
          <a:p>
            <a:pPr marL="365760" indent="-283464" fontAlgn="auto">
              <a:lnSpc>
                <a:spcPct val="90000"/>
              </a:lnSpc>
              <a:spcAft>
                <a:spcPts val="0"/>
              </a:spcAft>
              <a:buFont typeface="Wingdings 2"/>
              <a:buChar char=""/>
              <a:defRPr/>
            </a:pPr>
            <a:r>
              <a:rPr lang="en-US" dirty="0">
                <a:latin typeface="Cordia New" pitchFamily="34" charset="-34"/>
                <a:cs typeface="Cordia New" pitchFamily="34" charset="-34"/>
              </a:rPr>
              <a:t>In this case, the monopolists are price makers, MR slopes downward</a:t>
            </a:r>
            <a:r>
              <a:rPr lang="th-TH" dirty="0">
                <a:latin typeface="Cordia New" pitchFamily="34" charset="-34"/>
                <a:cs typeface="Cordia New" pitchFamily="34" charset="-34"/>
              </a:rPr>
              <a:t> </a:t>
            </a:r>
            <a:r>
              <a:rPr lang="en-US" dirty="0">
                <a:latin typeface="Cordia New" pitchFamily="34" charset="-34"/>
                <a:cs typeface="Cordia New" pitchFamily="34" charset="-34"/>
              </a:rPr>
              <a:t>(negative slope).  Monopolists have to reduce the price for every unit in order to sell one more unit of their products. </a:t>
            </a:r>
          </a:p>
          <a:p>
            <a:pPr marL="365760" indent="-283464" fontAlgn="auto">
              <a:lnSpc>
                <a:spcPct val="90000"/>
              </a:lnSpc>
              <a:spcAft>
                <a:spcPts val="0"/>
              </a:spcAft>
              <a:buFont typeface="Wingdings 2"/>
              <a:buChar char=""/>
              <a:defRPr/>
            </a:pPr>
            <a:r>
              <a:rPr lang="en-US" i="1" dirty="0">
                <a:latin typeface="Cordia New" pitchFamily="34" charset="-34"/>
                <a:cs typeface="Cordia New" pitchFamily="34" charset="-34"/>
              </a:rPr>
              <a:t>MR</a:t>
            </a:r>
            <a:r>
              <a:rPr lang="en-US" baseline="-25000" dirty="0">
                <a:latin typeface="Cordia New" pitchFamily="34" charset="-34"/>
                <a:cs typeface="Cordia New" pitchFamily="34" charset="-34"/>
              </a:rPr>
              <a:t>1  </a:t>
            </a:r>
            <a:r>
              <a:rPr lang="en-US" dirty="0">
                <a:latin typeface="Cordia New" pitchFamily="34" charset="-34"/>
                <a:cs typeface="Cordia New" pitchFamily="34" charset="-34"/>
              </a:rPr>
              <a:t>&lt;</a:t>
            </a:r>
            <a:r>
              <a:rPr lang="th-TH" dirty="0">
                <a:latin typeface="Cordia New" pitchFamily="34" charset="-34"/>
                <a:cs typeface="Cordia New" pitchFamily="34" charset="-34"/>
              </a:rPr>
              <a:t> </a:t>
            </a:r>
            <a:r>
              <a:rPr lang="en-US" dirty="0">
                <a:latin typeface="Cordia New" pitchFamily="34" charset="-34"/>
                <a:cs typeface="Cordia New" pitchFamily="34" charset="-34"/>
              </a:rPr>
              <a:t>demand </a:t>
            </a:r>
            <a:endParaRPr lang="th-TH" dirty="0">
              <a:latin typeface="Cordia New" pitchFamily="34" charset="-34"/>
              <a:cs typeface="Cordia New" pitchFamily="34" charset="-34"/>
            </a:endParaRPr>
          </a:p>
          <a:p>
            <a:pPr marL="365760" indent="-283464" fontAlgn="auto">
              <a:lnSpc>
                <a:spcPct val="90000"/>
              </a:lnSpc>
              <a:spcAft>
                <a:spcPts val="0"/>
              </a:spcAft>
              <a:buFont typeface="Wingdings 2"/>
              <a:buChar char=""/>
              <a:defRPr/>
            </a:pPr>
            <a:r>
              <a:rPr lang="en-US" dirty="0">
                <a:latin typeface="Cordia New" pitchFamily="34" charset="-34"/>
                <a:cs typeface="Cordia New" pitchFamily="34" charset="-34"/>
              </a:rPr>
              <a:t>Condition for profit maximization: Firms will produce at </a:t>
            </a:r>
            <a:r>
              <a:rPr lang="en-US" i="1" dirty="0">
                <a:latin typeface="Cordia New" pitchFamily="34" charset="-34"/>
                <a:cs typeface="Cordia New" pitchFamily="34" charset="-34"/>
              </a:rPr>
              <a:t>MR</a:t>
            </a:r>
            <a:r>
              <a:rPr lang="en-US" baseline="-25000" dirty="0">
                <a:latin typeface="Cordia New" pitchFamily="34" charset="-34"/>
                <a:cs typeface="Cordia New" pitchFamily="34" charset="-34"/>
              </a:rPr>
              <a:t>1 </a:t>
            </a:r>
            <a:r>
              <a:rPr lang="en-US" dirty="0">
                <a:latin typeface="Cordia New" pitchFamily="34" charset="-34"/>
                <a:cs typeface="Cordia New" pitchFamily="34" charset="-34"/>
              </a:rPr>
              <a:t>= </a:t>
            </a:r>
            <a:r>
              <a:rPr lang="en-US" i="1" dirty="0">
                <a:latin typeface="Cordia New" pitchFamily="34" charset="-34"/>
                <a:cs typeface="Cordia New" pitchFamily="34" charset="-34"/>
              </a:rPr>
              <a:t>MC</a:t>
            </a:r>
            <a:r>
              <a:rPr lang="en-US" dirty="0">
                <a:latin typeface="Cordia New" pitchFamily="34" charset="-34"/>
                <a:cs typeface="Cordia New" pitchFamily="34" charset="-34"/>
              </a:rPr>
              <a:t> → Q = </a:t>
            </a:r>
            <a:r>
              <a:rPr lang="en-US" i="1" dirty="0">
                <a:latin typeface="Cordia New" pitchFamily="34" charset="-34"/>
                <a:cs typeface="Cordia New" pitchFamily="34" charset="-34"/>
              </a:rPr>
              <a:t>Q</a:t>
            </a:r>
            <a:r>
              <a:rPr lang="en-US" baseline="-25000" dirty="0">
                <a:latin typeface="Cordia New" pitchFamily="34" charset="-34"/>
                <a:cs typeface="Cordia New" pitchFamily="34" charset="-34"/>
              </a:rPr>
              <a:t>1</a:t>
            </a:r>
            <a:r>
              <a:rPr lang="en-US" dirty="0">
                <a:latin typeface="Cordia New" pitchFamily="34" charset="-34"/>
                <a:cs typeface="Cordia New" pitchFamily="34" charset="-34"/>
              </a:rPr>
              <a:t> → maximize profit.</a:t>
            </a:r>
          </a:p>
        </p:txBody>
      </p:sp>
      <p:sp>
        <p:nvSpPr>
          <p:cNvPr id="4" name="Slide Number Placeholder 3"/>
          <p:cNvSpPr>
            <a:spLocks noGrp="1"/>
          </p:cNvSpPr>
          <p:nvPr>
            <p:ph type="sldNum" sz="quarter" idx="12"/>
          </p:nvPr>
        </p:nvSpPr>
        <p:spPr/>
        <p:txBody>
          <a:bodyPr/>
          <a:lstStyle/>
          <a:p>
            <a:pPr>
              <a:defRPr/>
            </a:pPr>
            <a:r>
              <a:rPr lang="en-US" dirty="0"/>
              <a:t>54</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1591391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35875">
                                            <p:txEl>
                                              <p:pRg st="0" end="0"/>
                                            </p:txEl>
                                          </p:spTgt>
                                        </p:tgtEl>
                                        <p:attrNameLst>
                                          <p:attrName>style.visibility</p:attrName>
                                        </p:attrNameLst>
                                      </p:cBhvr>
                                      <p:to>
                                        <p:strVal val="visible"/>
                                      </p:to>
                                    </p:set>
                                    <p:anim calcmode="lin" valueType="num">
                                      <p:cBhvr additive="base">
                                        <p:cTn id="7" dur="500" fill="hold"/>
                                        <p:tgtEl>
                                          <p:spTgt spid="33587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3587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35875">
                                            <p:txEl>
                                              <p:pRg st="1" end="1"/>
                                            </p:txEl>
                                          </p:spTgt>
                                        </p:tgtEl>
                                        <p:attrNameLst>
                                          <p:attrName>style.visibility</p:attrName>
                                        </p:attrNameLst>
                                      </p:cBhvr>
                                      <p:to>
                                        <p:strVal val="visible"/>
                                      </p:to>
                                    </p:set>
                                    <p:anim calcmode="lin" valueType="num">
                                      <p:cBhvr additive="base">
                                        <p:cTn id="13" dur="500" fill="hold"/>
                                        <p:tgtEl>
                                          <p:spTgt spid="335875">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3587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35875">
                                            <p:txEl>
                                              <p:pRg st="2" end="2"/>
                                            </p:txEl>
                                          </p:spTgt>
                                        </p:tgtEl>
                                        <p:attrNameLst>
                                          <p:attrName>style.visibility</p:attrName>
                                        </p:attrNameLst>
                                      </p:cBhvr>
                                      <p:to>
                                        <p:strVal val="visible"/>
                                      </p:to>
                                    </p:set>
                                    <p:anim calcmode="lin" valueType="num">
                                      <p:cBhvr additive="base">
                                        <p:cTn id="19" dur="500" fill="hold"/>
                                        <p:tgtEl>
                                          <p:spTgt spid="335875">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35875">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5875"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Line 2"/>
          <p:cNvSpPr>
            <a:spLocks noChangeShapeType="1"/>
          </p:cNvSpPr>
          <p:nvPr/>
        </p:nvSpPr>
        <p:spPr bwMode="auto">
          <a:xfrm>
            <a:off x="3281362" y="1690688"/>
            <a:ext cx="0" cy="3962400"/>
          </a:xfrm>
          <a:prstGeom prst="line">
            <a:avLst/>
          </a:prstGeom>
          <a:noFill/>
          <a:ln w="28575">
            <a:solidFill>
              <a:schemeClr val="tx1"/>
            </a:solidFill>
            <a:round/>
            <a:headEnd/>
            <a:tailEnd/>
          </a:ln>
        </p:spPr>
        <p:txBody>
          <a:bodyPr/>
          <a:lstStyle/>
          <a:p>
            <a:endParaRPr lang="en-US"/>
          </a:p>
        </p:txBody>
      </p:sp>
      <p:sp>
        <p:nvSpPr>
          <p:cNvPr id="58371" name="Line 3"/>
          <p:cNvSpPr>
            <a:spLocks noChangeShapeType="1"/>
          </p:cNvSpPr>
          <p:nvPr/>
        </p:nvSpPr>
        <p:spPr bwMode="auto">
          <a:xfrm flipV="1">
            <a:off x="3281362" y="5638800"/>
            <a:ext cx="3048000" cy="0"/>
          </a:xfrm>
          <a:prstGeom prst="line">
            <a:avLst/>
          </a:prstGeom>
          <a:noFill/>
          <a:ln w="28575">
            <a:solidFill>
              <a:schemeClr val="tx1"/>
            </a:solidFill>
            <a:round/>
            <a:headEnd/>
            <a:tailEnd/>
          </a:ln>
        </p:spPr>
        <p:txBody>
          <a:bodyPr/>
          <a:lstStyle/>
          <a:p>
            <a:endParaRPr lang="en-US"/>
          </a:p>
        </p:txBody>
      </p:sp>
      <p:sp>
        <p:nvSpPr>
          <p:cNvPr id="58372" name="Text Box 4"/>
          <p:cNvSpPr txBox="1">
            <a:spLocks noChangeArrowheads="1"/>
          </p:cNvSpPr>
          <p:nvPr/>
        </p:nvSpPr>
        <p:spPr bwMode="auto">
          <a:xfrm>
            <a:off x="2900362" y="1614488"/>
            <a:ext cx="336550" cy="366712"/>
          </a:xfrm>
          <a:prstGeom prst="rect">
            <a:avLst/>
          </a:prstGeom>
          <a:noFill/>
          <a:ln w="9525">
            <a:noFill/>
            <a:miter lim="800000"/>
            <a:headEnd/>
            <a:tailEnd/>
          </a:ln>
        </p:spPr>
        <p:txBody>
          <a:bodyPr wrap="none">
            <a:spAutoFit/>
          </a:bodyPr>
          <a:lstStyle/>
          <a:p>
            <a:pPr algn="l"/>
            <a:r>
              <a:rPr lang="en-US" i="1">
                <a:latin typeface="Arial" charset="0"/>
              </a:rPr>
              <a:t>P</a:t>
            </a:r>
          </a:p>
        </p:txBody>
      </p:sp>
      <p:sp>
        <p:nvSpPr>
          <p:cNvPr id="58373" name="Text Box 5"/>
          <p:cNvSpPr txBox="1">
            <a:spLocks noChangeArrowheads="1"/>
          </p:cNvSpPr>
          <p:nvPr/>
        </p:nvSpPr>
        <p:spPr bwMode="auto">
          <a:xfrm>
            <a:off x="6100762" y="5805488"/>
            <a:ext cx="361950" cy="366712"/>
          </a:xfrm>
          <a:prstGeom prst="rect">
            <a:avLst/>
          </a:prstGeom>
          <a:noFill/>
          <a:ln w="9525">
            <a:noFill/>
            <a:miter lim="800000"/>
            <a:headEnd/>
            <a:tailEnd/>
          </a:ln>
        </p:spPr>
        <p:txBody>
          <a:bodyPr wrap="none">
            <a:spAutoFit/>
          </a:bodyPr>
          <a:lstStyle/>
          <a:p>
            <a:pPr algn="l"/>
            <a:r>
              <a:rPr lang="en-US" i="1">
                <a:latin typeface="Arial" charset="0"/>
              </a:rPr>
              <a:t>Q</a:t>
            </a:r>
          </a:p>
        </p:txBody>
      </p:sp>
      <p:sp>
        <p:nvSpPr>
          <p:cNvPr id="58374" name="Line 6"/>
          <p:cNvSpPr>
            <a:spLocks noChangeShapeType="1"/>
          </p:cNvSpPr>
          <p:nvPr/>
        </p:nvSpPr>
        <p:spPr bwMode="auto">
          <a:xfrm flipV="1">
            <a:off x="3662362" y="3124200"/>
            <a:ext cx="2362200" cy="1828800"/>
          </a:xfrm>
          <a:prstGeom prst="line">
            <a:avLst/>
          </a:prstGeom>
          <a:noFill/>
          <a:ln w="38100">
            <a:solidFill>
              <a:srgbClr val="0000FF"/>
            </a:solidFill>
            <a:round/>
            <a:headEnd/>
            <a:tailEnd/>
          </a:ln>
        </p:spPr>
        <p:txBody>
          <a:bodyPr/>
          <a:lstStyle/>
          <a:p>
            <a:endParaRPr lang="en-US"/>
          </a:p>
        </p:txBody>
      </p:sp>
      <p:sp>
        <p:nvSpPr>
          <p:cNvPr id="245767" name="Line 7"/>
          <p:cNvSpPr>
            <a:spLocks noChangeShapeType="1"/>
          </p:cNvSpPr>
          <p:nvPr/>
        </p:nvSpPr>
        <p:spPr bwMode="auto">
          <a:xfrm>
            <a:off x="3433762" y="2590800"/>
            <a:ext cx="2590800" cy="1828800"/>
          </a:xfrm>
          <a:prstGeom prst="line">
            <a:avLst/>
          </a:prstGeom>
          <a:noFill/>
          <a:ln w="38100">
            <a:solidFill>
              <a:srgbClr val="FF0000"/>
            </a:solidFill>
            <a:round/>
            <a:headEnd/>
            <a:tailEnd/>
          </a:ln>
        </p:spPr>
        <p:txBody>
          <a:bodyPr/>
          <a:lstStyle/>
          <a:p>
            <a:endParaRPr lang="en-US"/>
          </a:p>
        </p:txBody>
      </p:sp>
      <p:sp>
        <p:nvSpPr>
          <p:cNvPr id="58376" name="Text Box 8"/>
          <p:cNvSpPr txBox="1">
            <a:spLocks noChangeArrowheads="1"/>
          </p:cNvSpPr>
          <p:nvPr/>
        </p:nvSpPr>
        <p:spPr bwMode="auto">
          <a:xfrm>
            <a:off x="2747962" y="2819400"/>
            <a:ext cx="533400" cy="366713"/>
          </a:xfrm>
          <a:prstGeom prst="rect">
            <a:avLst/>
          </a:prstGeom>
          <a:noFill/>
          <a:ln w="9525">
            <a:noFill/>
            <a:miter lim="800000"/>
            <a:headEnd/>
            <a:tailEnd/>
          </a:ln>
        </p:spPr>
        <p:txBody>
          <a:bodyPr>
            <a:spAutoFit/>
          </a:bodyPr>
          <a:lstStyle/>
          <a:p>
            <a:pPr algn="l"/>
            <a:r>
              <a:rPr lang="en-US" i="1">
                <a:latin typeface="Arial" charset="0"/>
              </a:rPr>
              <a:t>P</a:t>
            </a:r>
            <a:r>
              <a:rPr lang="en-US" baseline="-25000">
                <a:latin typeface="Arial" charset="0"/>
              </a:rPr>
              <a:t>1</a:t>
            </a:r>
          </a:p>
        </p:txBody>
      </p:sp>
      <p:sp>
        <p:nvSpPr>
          <p:cNvPr id="58377" name="Line 9"/>
          <p:cNvSpPr>
            <a:spLocks noChangeShapeType="1"/>
          </p:cNvSpPr>
          <p:nvPr/>
        </p:nvSpPr>
        <p:spPr bwMode="auto">
          <a:xfrm flipH="1" flipV="1">
            <a:off x="3128962" y="2971800"/>
            <a:ext cx="152400" cy="0"/>
          </a:xfrm>
          <a:prstGeom prst="line">
            <a:avLst/>
          </a:prstGeom>
          <a:noFill/>
          <a:ln w="19050">
            <a:solidFill>
              <a:schemeClr val="tx1"/>
            </a:solidFill>
            <a:round/>
            <a:headEnd/>
            <a:tailEnd/>
          </a:ln>
        </p:spPr>
        <p:txBody>
          <a:bodyPr/>
          <a:lstStyle/>
          <a:p>
            <a:endParaRPr lang="en-US"/>
          </a:p>
        </p:txBody>
      </p:sp>
      <p:sp>
        <p:nvSpPr>
          <p:cNvPr id="58378" name="Line 10"/>
          <p:cNvSpPr>
            <a:spLocks noChangeShapeType="1"/>
          </p:cNvSpPr>
          <p:nvPr/>
        </p:nvSpPr>
        <p:spPr bwMode="auto">
          <a:xfrm>
            <a:off x="5033962" y="5653088"/>
            <a:ext cx="0" cy="152400"/>
          </a:xfrm>
          <a:prstGeom prst="line">
            <a:avLst/>
          </a:prstGeom>
          <a:noFill/>
          <a:ln w="19050">
            <a:solidFill>
              <a:schemeClr val="tx1"/>
            </a:solidFill>
            <a:round/>
            <a:headEnd/>
            <a:tailEnd/>
          </a:ln>
        </p:spPr>
        <p:txBody>
          <a:bodyPr/>
          <a:lstStyle/>
          <a:p>
            <a:endParaRPr lang="en-US"/>
          </a:p>
        </p:txBody>
      </p:sp>
      <p:sp>
        <p:nvSpPr>
          <p:cNvPr id="58379" name="Text Box 11"/>
          <p:cNvSpPr txBox="1">
            <a:spLocks noChangeArrowheads="1"/>
          </p:cNvSpPr>
          <p:nvPr/>
        </p:nvSpPr>
        <p:spPr bwMode="auto">
          <a:xfrm>
            <a:off x="4881562" y="5805488"/>
            <a:ext cx="533400" cy="366712"/>
          </a:xfrm>
          <a:prstGeom prst="rect">
            <a:avLst/>
          </a:prstGeom>
          <a:noFill/>
          <a:ln w="9525">
            <a:noFill/>
            <a:miter lim="800000"/>
            <a:headEnd/>
            <a:tailEnd/>
          </a:ln>
        </p:spPr>
        <p:txBody>
          <a:bodyPr>
            <a:spAutoFit/>
          </a:bodyPr>
          <a:lstStyle/>
          <a:p>
            <a:pPr algn="l"/>
            <a:r>
              <a:rPr lang="en-US" i="1">
                <a:latin typeface="Arial" charset="0"/>
              </a:rPr>
              <a:t>Q</a:t>
            </a:r>
            <a:r>
              <a:rPr lang="en-US" baseline="-25000">
                <a:latin typeface="Arial" charset="0"/>
              </a:rPr>
              <a:t>1</a:t>
            </a:r>
          </a:p>
        </p:txBody>
      </p:sp>
      <p:sp>
        <p:nvSpPr>
          <p:cNvPr id="245772" name="Text Box 12"/>
          <p:cNvSpPr txBox="1">
            <a:spLocks noChangeArrowheads="1"/>
          </p:cNvSpPr>
          <p:nvPr/>
        </p:nvSpPr>
        <p:spPr bwMode="auto">
          <a:xfrm>
            <a:off x="6005512" y="4267200"/>
            <a:ext cx="433388" cy="366713"/>
          </a:xfrm>
          <a:prstGeom prst="rect">
            <a:avLst/>
          </a:prstGeom>
          <a:noFill/>
          <a:ln w="9525">
            <a:noFill/>
            <a:miter lim="800000"/>
            <a:headEnd/>
            <a:tailEnd/>
          </a:ln>
        </p:spPr>
        <p:txBody>
          <a:bodyPr>
            <a:spAutoFit/>
          </a:bodyPr>
          <a:lstStyle/>
          <a:p>
            <a:pPr algn="l"/>
            <a:r>
              <a:rPr lang="en-US" i="1">
                <a:latin typeface="Arial" charset="0"/>
              </a:rPr>
              <a:t>D</a:t>
            </a:r>
            <a:r>
              <a:rPr lang="en-US" baseline="-25000">
                <a:latin typeface="Arial" charset="0"/>
              </a:rPr>
              <a:t>2</a:t>
            </a:r>
          </a:p>
        </p:txBody>
      </p:sp>
      <p:sp>
        <p:nvSpPr>
          <p:cNvPr id="58381" name="Text Box 13"/>
          <p:cNvSpPr txBox="1">
            <a:spLocks noChangeArrowheads="1"/>
          </p:cNvSpPr>
          <p:nvPr/>
        </p:nvSpPr>
        <p:spPr bwMode="auto">
          <a:xfrm>
            <a:off x="5992812" y="2895600"/>
            <a:ext cx="761747" cy="369332"/>
          </a:xfrm>
          <a:prstGeom prst="rect">
            <a:avLst/>
          </a:prstGeom>
          <a:noFill/>
          <a:ln w="9525">
            <a:noFill/>
            <a:miter lim="800000"/>
            <a:headEnd/>
            <a:tailEnd/>
          </a:ln>
        </p:spPr>
        <p:txBody>
          <a:bodyPr wrap="none">
            <a:spAutoFit/>
          </a:bodyPr>
          <a:lstStyle/>
          <a:p>
            <a:pPr algn="l"/>
            <a:r>
              <a:rPr lang="en-US" dirty="0">
                <a:latin typeface="Arial" charset="0"/>
              </a:rPr>
              <a:t>MC/S</a:t>
            </a:r>
          </a:p>
        </p:txBody>
      </p:sp>
      <p:sp>
        <p:nvSpPr>
          <p:cNvPr id="245774" name="Line 14"/>
          <p:cNvSpPr>
            <a:spLocks noChangeShapeType="1"/>
          </p:cNvSpPr>
          <p:nvPr/>
        </p:nvSpPr>
        <p:spPr bwMode="auto">
          <a:xfrm>
            <a:off x="3357562" y="2590800"/>
            <a:ext cx="2362200" cy="2895600"/>
          </a:xfrm>
          <a:prstGeom prst="line">
            <a:avLst/>
          </a:prstGeom>
          <a:noFill/>
          <a:ln w="38100">
            <a:solidFill>
              <a:srgbClr val="FF0000"/>
            </a:solidFill>
            <a:prstDash val="dash"/>
            <a:round/>
            <a:headEnd/>
            <a:tailEnd/>
          </a:ln>
        </p:spPr>
        <p:txBody>
          <a:bodyPr/>
          <a:lstStyle/>
          <a:p>
            <a:endParaRPr lang="en-US"/>
          </a:p>
        </p:txBody>
      </p:sp>
      <p:sp>
        <p:nvSpPr>
          <p:cNvPr id="245775" name="Text Box 15"/>
          <p:cNvSpPr txBox="1">
            <a:spLocks noChangeArrowheads="1"/>
          </p:cNvSpPr>
          <p:nvPr/>
        </p:nvSpPr>
        <p:spPr bwMode="auto">
          <a:xfrm>
            <a:off x="5686425" y="5272088"/>
            <a:ext cx="623887" cy="366712"/>
          </a:xfrm>
          <a:prstGeom prst="rect">
            <a:avLst/>
          </a:prstGeom>
          <a:noFill/>
          <a:ln w="9525">
            <a:noFill/>
            <a:miter lim="800000"/>
            <a:headEnd/>
            <a:tailEnd/>
          </a:ln>
        </p:spPr>
        <p:txBody>
          <a:bodyPr>
            <a:spAutoFit/>
          </a:bodyPr>
          <a:lstStyle/>
          <a:p>
            <a:pPr algn="l"/>
            <a:r>
              <a:rPr lang="en-US" i="1">
                <a:latin typeface="Arial" charset="0"/>
              </a:rPr>
              <a:t>MR</a:t>
            </a:r>
            <a:r>
              <a:rPr lang="en-US" baseline="-25000">
                <a:latin typeface="Arial" charset="0"/>
              </a:rPr>
              <a:t>2</a:t>
            </a:r>
          </a:p>
        </p:txBody>
      </p:sp>
      <p:sp>
        <p:nvSpPr>
          <p:cNvPr id="58384" name="Oval 16"/>
          <p:cNvSpPr>
            <a:spLocks noChangeArrowheads="1"/>
          </p:cNvSpPr>
          <p:nvPr/>
        </p:nvSpPr>
        <p:spPr bwMode="auto">
          <a:xfrm>
            <a:off x="4986337" y="3836988"/>
            <a:ext cx="88900" cy="88900"/>
          </a:xfrm>
          <a:prstGeom prst="ellipse">
            <a:avLst/>
          </a:prstGeom>
          <a:solidFill>
            <a:schemeClr val="tx1"/>
          </a:solidFill>
          <a:ln w="9525">
            <a:solidFill>
              <a:schemeClr val="tx1"/>
            </a:solidFill>
            <a:round/>
            <a:headEnd/>
            <a:tailEnd/>
          </a:ln>
        </p:spPr>
        <p:txBody>
          <a:bodyPr wrap="none" anchor="ctr"/>
          <a:lstStyle/>
          <a:p>
            <a:endParaRPr lang="en-US"/>
          </a:p>
        </p:txBody>
      </p:sp>
      <p:sp>
        <p:nvSpPr>
          <p:cNvPr id="245777" name="Oval 17"/>
          <p:cNvSpPr>
            <a:spLocks noChangeArrowheads="1"/>
          </p:cNvSpPr>
          <p:nvPr/>
        </p:nvSpPr>
        <p:spPr bwMode="auto">
          <a:xfrm>
            <a:off x="4611687" y="4132263"/>
            <a:ext cx="88900" cy="88900"/>
          </a:xfrm>
          <a:prstGeom prst="ellipse">
            <a:avLst/>
          </a:prstGeom>
          <a:solidFill>
            <a:schemeClr val="tx1"/>
          </a:solidFill>
          <a:ln w="9525">
            <a:solidFill>
              <a:schemeClr val="tx1"/>
            </a:solidFill>
            <a:round/>
            <a:headEnd/>
            <a:tailEnd/>
          </a:ln>
        </p:spPr>
        <p:txBody>
          <a:bodyPr wrap="none" anchor="ctr"/>
          <a:lstStyle/>
          <a:p>
            <a:endParaRPr lang="en-US"/>
          </a:p>
        </p:txBody>
      </p:sp>
      <p:sp>
        <p:nvSpPr>
          <p:cNvPr id="245778" name="Text Box 18"/>
          <p:cNvSpPr txBox="1">
            <a:spLocks noChangeArrowheads="1"/>
          </p:cNvSpPr>
          <p:nvPr/>
        </p:nvSpPr>
        <p:spPr bwMode="auto">
          <a:xfrm>
            <a:off x="4662487" y="4057650"/>
            <a:ext cx="303213" cy="304800"/>
          </a:xfrm>
          <a:prstGeom prst="rect">
            <a:avLst/>
          </a:prstGeom>
          <a:noFill/>
          <a:ln w="9525">
            <a:noFill/>
            <a:miter lim="800000"/>
            <a:headEnd/>
            <a:tailEnd/>
          </a:ln>
        </p:spPr>
        <p:txBody>
          <a:bodyPr wrap="none">
            <a:spAutoFit/>
          </a:bodyPr>
          <a:lstStyle/>
          <a:p>
            <a:pPr algn="l"/>
            <a:r>
              <a:rPr lang="en-US" sz="1400" i="1">
                <a:latin typeface="Arial" charset="0"/>
              </a:rPr>
              <a:t>B</a:t>
            </a:r>
          </a:p>
        </p:txBody>
      </p:sp>
      <p:sp>
        <p:nvSpPr>
          <p:cNvPr id="245779" name="Rectangle 19"/>
          <p:cNvSpPr>
            <a:spLocks noChangeArrowheads="1"/>
          </p:cNvSpPr>
          <p:nvPr/>
        </p:nvSpPr>
        <p:spPr bwMode="auto">
          <a:xfrm>
            <a:off x="3284537" y="3465513"/>
            <a:ext cx="1381125" cy="2185987"/>
          </a:xfrm>
          <a:prstGeom prst="rect">
            <a:avLst/>
          </a:prstGeom>
          <a:noFill/>
          <a:ln w="12700">
            <a:solidFill>
              <a:schemeClr val="tx1"/>
            </a:solidFill>
            <a:prstDash val="dash"/>
            <a:miter lim="800000"/>
            <a:headEnd/>
            <a:tailEnd/>
          </a:ln>
        </p:spPr>
        <p:txBody>
          <a:bodyPr wrap="none" anchor="ctr"/>
          <a:lstStyle/>
          <a:p>
            <a:endParaRPr lang="en-US"/>
          </a:p>
        </p:txBody>
      </p:sp>
      <p:sp>
        <p:nvSpPr>
          <p:cNvPr id="245780" name="Line 20"/>
          <p:cNvSpPr>
            <a:spLocks noChangeShapeType="1"/>
          </p:cNvSpPr>
          <p:nvPr/>
        </p:nvSpPr>
        <p:spPr bwMode="auto">
          <a:xfrm>
            <a:off x="4672012" y="5643563"/>
            <a:ext cx="0" cy="152400"/>
          </a:xfrm>
          <a:prstGeom prst="line">
            <a:avLst/>
          </a:prstGeom>
          <a:noFill/>
          <a:ln w="19050">
            <a:solidFill>
              <a:schemeClr val="tx1"/>
            </a:solidFill>
            <a:round/>
            <a:headEnd/>
            <a:tailEnd/>
          </a:ln>
        </p:spPr>
        <p:txBody>
          <a:bodyPr/>
          <a:lstStyle/>
          <a:p>
            <a:endParaRPr lang="en-US"/>
          </a:p>
        </p:txBody>
      </p:sp>
      <p:sp>
        <p:nvSpPr>
          <p:cNvPr id="245781" name="Text Box 21"/>
          <p:cNvSpPr txBox="1">
            <a:spLocks noChangeArrowheads="1"/>
          </p:cNvSpPr>
          <p:nvPr/>
        </p:nvSpPr>
        <p:spPr bwMode="auto">
          <a:xfrm>
            <a:off x="4519612" y="5795963"/>
            <a:ext cx="533400" cy="366712"/>
          </a:xfrm>
          <a:prstGeom prst="rect">
            <a:avLst/>
          </a:prstGeom>
          <a:noFill/>
          <a:ln w="9525">
            <a:noFill/>
            <a:miter lim="800000"/>
            <a:headEnd/>
            <a:tailEnd/>
          </a:ln>
        </p:spPr>
        <p:txBody>
          <a:bodyPr>
            <a:spAutoFit/>
          </a:bodyPr>
          <a:lstStyle/>
          <a:p>
            <a:pPr algn="l"/>
            <a:r>
              <a:rPr lang="en-US" i="1">
                <a:latin typeface="Arial" charset="0"/>
              </a:rPr>
              <a:t>Q</a:t>
            </a:r>
            <a:r>
              <a:rPr lang="en-US" baseline="-25000">
                <a:latin typeface="Arial" charset="0"/>
              </a:rPr>
              <a:t>2</a:t>
            </a:r>
          </a:p>
        </p:txBody>
      </p:sp>
      <p:sp>
        <p:nvSpPr>
          <p:cNvPr id="245782" name="Text Box 22"/>
          <p:cNvSpPr txBox="1">
            <a:spLocks noChangeArrowheads="1"/>
          </p:cNvSpPr>
          <p:nvPr/>
        </p:nvSpPr>
        <p:spPr bwMode="auto">
          <a:xfrm>
            <a:off x="2743200" y="3284538"/>
            <a:ext cx="457200" cy="366712"/>
          </a:xfrm>
          <a:prstGeom prst="rect">
            <a:avLst/>
          </a:prstGeom>
          <a:noFill/>
          <a:ln w="9525">
            <a:noFill/>
            <a:miter lim="800000"/>
            <a:headEnd/>
            <a:tailEnd/>
          </a:ln>
        </p:spPr>
        <p:txBody>
          <a:bodyPr>
            <a:spAutoFit/>
          </a:bodyPr>
          <a:lstStyle/>
          <a:p>
            <a:pPr algn="l"/>
            <a:r>
              <a:rPr lang="en-US" i="1">
                <a:latin typeface="Arial" charset="0"/>
              </a:rPr>
              <a:t>P</a:t>
            </a:r>
            <a:r>
              <a:rPr lang="en-US" baseline="-25000">
                <a:latin typeface="Arial" charset="0"/>
              </a:rPr>
              <a:t>2</a:t>
            </a:r>
          </a:p>
        </p:txBody>
      </p:sp>
      <p:sp>
        <p:nvSpPr>
          <p:cNvPr id="245783" name="Line 23"/>
          <p:cNvSpPr>
            <a:spLocks noChangeShapeType="1"/>
          </p:cNvSpPr>
          <p:nvPr/>
        </p:nvSpPr>
        <p:spPr bwMode="auto">
          <a:xfrm flipH="1">
            <a:off x="3140075" y="3465513"/>
            <a:ext cx="152400" cy="0"/>
          </a:xfrm>
          <a:prstGeom prst="line">
            <a:avLst/>
          </a:prstGeom>
          <a:noFill/>
          <a:ln w="19050">
            <a:solidFill>
              <a:schemeClr val="tx1"/>
            </a:solidFill>
            <a:round/>
            <a:headEnd/>
            <a:tailEnd/>
          </a:ln>
        </p:spPr>
        <p:txBody>
          <a:bodyPr/>
          <a:lstStyle/>
          <a:p>
            <a:endParaRPr lang="en-US"/>
          </a:p>
        </p:txBody>
      </p:sp>
      <p:sp>
        <p:nvSpPr>
          <p:cNvPr id="58392" name="Line 24"/>
          <p:cNvSpPr>
            <a:spLocks noChangeShapeType="1"/>
          </p:cNvSpPr>
          <p:nvPr/>
        </p:nvSpPr>
        <p:spPr bwMode="auto">
          <a:xfrm flipV="1">
            <a:off x="3667125" y="3124200"/>
            <a:ext cx="2362200" cy="1828800"/>
          </a:xfrm>
          <a:prstGeom prst="line">
            <a:avLst/>
          </a:prstGeom>
          <a:noFill/>
          <a:ln w="19050">
            <a:solidFill>
              <a:schemeClr val="tx1"/>
            </a:solidFill>
            <a:round/>
            <a:headEnd/>
            <a:tailEnd/>
          </a:ln>
        </p:spPr>
        <p:txBody>
          <a:bodyPr/>
          <a:lstStyle/>
          <a:p>
            <a:endParaRPr lang="en-US"/>
          </a:p>
        </p:txBody>
      </p:sp>
      <p:sp>
        <p:nvSpPr>
          <p:cNvPr id="58393" name="Line 25"/>
          <p:cNvSpPr>
            <a:spLocks noChangeShapeType="1"/>
          </p:cNvSpPr>
          <p:nvPr/>
        </p:nvSpPr>
        <p:spPr bwMode="auto">
          <a:xfrm>
            <a:off x="3438525" y="1828800"/>
            <a:ext cx="2590800" cy="1828800"/>
          </a:xfrm>
          <a:prstGeom prst="line">
            <a:avLst/>
          </a:prstGeom>
          <a:noFill/>
          <a:ln w="38100">
            <a:solidFill>
              <a:srgbClr val="0000FF"/>
            </a:solidFill>
            <a:round/>
            <a:headEnd/>
            <a:tailEnd/>
          </a:ln>
        </p:spPr>
        <p:txBody>
          <a:bodyPr/>
          <a:lstStyle/>
          <a:p>
            <a:endParaRPr lang="en-US"/>
          </a:p>
        </p:txBody>
      </p:sp>
      <p:sp>
        <p:nvSpPr>
          <p:cNvPr id="58394" name="Text Box 26"/>
          <p:cNvSpPr txBox="1">
            <a:spLocks noChangeArrowheads="1"/>
          </p:cNvSpPr>
          <p:nvPr/>
        </p:nvSpPr>
        <p:spPr bwMode="auto">
          <a:xfrm>
            <a:off x="5953125" y="3581400"/>
            <a:ext cx="433387" cy="366713"/>
          </a:xfrm>
          <a:prstGeom prst="rect">
            <a:avLst/>
          </a:prstGeom>
          <a:noFill/>
          <a:ln w="9525">
            <a:noFill/>
            <a:miter lim="800000"/>
            <a:headEnd/>
            <a:tailEnd/>
          </a:ln>
        </p:spPr>
        <p:txBody>
          <a:bodyPr wrap="none">
            <a:spAutoFit/>
          </a:bodyPr>
          <a:lstStyle/>
          <a:p>
            <a:pPr algn="l"/>
            <a:r>
              <a:rPr lang="en-US" i="1">
                <a:latin typeface="Arial" charset="0"/>
              </a:rPr>
              <a:t>D</a:t>
            </a:r>
            <a:r>
              <a:rPr lang="en-US" baseline="-25000">
                <a:latin typeface="Arial" charset="0"/>
              </a:rPr>
              <a:t>1</a:t>
            </a:r>
          </a:p>
        </p:txBody>
      </p:sp>
      <p:sp>
        <p:nvSpPr>
          <p:cNvPr id="58396" name="Line 28"/>
          <p:cNvSpPr>
            <a:spLocks noChangeShapeType="1"/>
          </p:cNvSpPr>
          <p:nvPr/>
        </p:nvSpPr>
        <p:spPr bwMode="auto">
          <a:xfrm>
            <a:off x="3362325" y="1828800"/>
            <a:ext cx="2362200" cy="2895600"/>
          </a:xfrm>
          <a:prstGeom prst="line">
            <a:avLst/>
          </a:prstGeom>
          <a:noFill/>
          <a:ln w="38100">
            <a:solidFill>
              <a:srgbClr val="0000FF"/>
            </a:solidFill>
            <a:prstDash val="dash"/>
            <a:round/>
            <a:headEnd/>
            <a:tailEnd/>
          </a:ln>
        </p:spPr>
        <p:txBody>
          <a:bodyPr/>
          <a:lstStyle/>
          <a:p>
            <a:endParaRPr lang="en-US"/>
          </a:p>
        </p:txBody>
      </p:sp>
      <p:sp>
        <p:nvSpPr>
          <p:cNvPr id="58397" name="Text Box 29"/>
          <p:cNvSpPr txBox="1">
            <a:spLocks noChangeArrowheads="1"/>
          </p:cNvSpPr>
          <p:nvPr/>
        </p:nvSpPr>
        <p:spPr bwMode="auto">
          <a:xfrm>
            <a:off x="5648325" y="4724400"/>
            <a:ext cx="623887" cy="366713"/>
          </a:xfrm>
          <a:prstGeom prst="rect">
            <a:avLst/>
          </a:prstGeom>
          <a:noFill/>
          <a:ln w="9525">
            <a:noFill/>
            <a:miter lim="800000"/>
            <a:headEnd/>
            <a:tailEnd/>
          </a:ln>
        </p:spPr>
        <p:txBody>
          <a:bodyPr wrap="none">
            <a:spAutoFit/>
          </a:bodyPr>
          <a:lstStyle/>
          <a:p>
            <a:pPr algn="l"/>
            <a:r>
              <a:rPr lang="en-US" i="1">
                <a:latin typeface="Arial" charset="0"/>
              </a:rPr>
              <a:t>MR</a:t>
            </a:r>
            <a:r>
              <a:rPr lang="en-US" baseline="-25000">
                <a:latin typeface="Arial" charset="0"/>
              </a:rPr>
              <a:t>1</a:t>
            </a:r>
          </a:p>
        </p:txBody>
      </p:sp>
      <p:sp>
        <p:nvSpPr>
          <p:cNvPr id="58398" name="Oval 30"/>
          <p:cNvSpPr>
            <a:spLocks noChangeArrowheads="1"/>
          </p:cNvSpPr>
          <p:nvPr/>
        </p:nvSpPr>
        <p:spPr bwMode="auto">
          <a:xfrm>
            <a:off x="4991100" y="3857625"/>
            <a:ext cx="88900" cy="88900"/>
          </a:xfrm>
          <a:prstGeom prst="ellipse">
            <a:avLst/>
          </a:prstGeom>
          <a:solidFill>
            <a:schemeClr val="tx1"/>
          </a:solidFill>
          <a:ln w="9525">
            <a:solidFill>
              <a:schemeClr val="tx1"/>
            </a:solidFill>
            <a:round/>
            <a:headEnd/>
            <a:tailEnd/>
          </a:ln>
        </p:spPr>
        <p:txBody>
          <a:bodyPr wrap="none" anchor="ctr"/>
          <a:lstStyle/>
          <a:p>
            <a:endParaRPr lang="en-US"/>
          </a:p>
        </p:txBody>
      </p:sp>
      <p:sp>
        <p:nvSpPr>
          <p:cNvPr id="58399" name="Text Box 31"/>
          <p:cNvSpPr txBox="1">
            <a:spLocks noChangeArrowheads="1"/>
          </p:cNvSpPr>
          <p:nvPr/>
        </p:nvSpPr>
        <p:spPr bwMode="auto">
          <a:xfrm>
            <a:off x="4718050" y="3716338"/>
            <a:ext cx="303212" cy="304800"/>
          </a:xfrm>
          <a:prstGeom prst="rect">
            <a:avLst/>
          </a:prstGeom>
          <a:noFill/>
          <a:ln w="9525">
            <a:noFill/>
            <a:miter lim="800000"/>
            <a:headEnd/>
            <a:tailEnd/>
          </a:ln>
        </p:spPr>
        <p:txBody>
          <a:bodyPr wrap="none">
            <a:spAutoFit/>
          </a:bodyPr>
          <a:lstStyle/>
          <a:p>
            <a:pPr algn="l"/>
            <a:r>
              <a:rPr lang="en-US" sz="1400" i="1">
                <a:latin typeface="Arial" charset="0"/>
              </a:rPr>
              <a:t>A</a:t>
            </a:r>
          </a:p>
        </p:txBody>
      </p:sp>
      <p:sp>
        <p:nvSpPr>
          <p:cNvPr id="245793" name="Oval 33"/>
          <p:cNvSpPr>
            <a:spLocks noChangeArrowheads="1"/>
          </p:cNvSpPr>
          <p:nvPr/>
        </p:nvSpPr>
        <p:spPr bwMode="auto">
          <a:xfrm>
            <a:off x="4616450" y="3429000"/>
            <a:ext cx="88900" cy="88900"/>
          </a:xfrm>
          <a:prstGeom prst="ellipse">
            <a:avLst/>
          </a:prstGeom>
          <a:solidFill>
            <a:schemeClr val="tx1"/>
          </a:solidFill>
          <a:ln w="9525">
            <a:solidFill>
              <a:schemeClr val="tx1"/>
            </a:solidFill>
            <a:round/>
            <a:headEnd/>
            <a:tailEnd/>
          </a:ln>
        </p:spPr>
        <p:txBody>
          <a:bodyPr wrap="none" anchor="ctr"/>
          <a:lstStyle/>
          <a:p>
            <a:endParaRPr lang="en-US"/>
          </a:p>
        </p:txBody>
      </p:sp>
      <p:sp>
        <p:nvSpPr>
          <p:cNvPr id="245794" name="Text Box 34"/>
          <p:cNvSpPr txBox="1">
            <a:spLocks noChangeArrowheads="1"/>
          </p:cNvSpPr>
          <p:nvPr/>
        </p:nvSpPr>
        <p:spPr bwMode="auto">
          <a:xfrm>
            <a:off x="4652962" y="3213100"/>
            <a:ext cx="342900" cy="304800"/>
          </a:xfrm>
          <a:prstGeom prst="rect">
            <a:avLst/>
          </a:prstGeom>
          <a:noFill/>
          <a:ln w="9525">
            <a:noFill/>
            <a:miter lim="800000"/>
            <a:headEnd/>
            <a:tailEnd/>
          </a:ln>
        </p:spPr>
        <p:txBody>
          <a:bodyPr wrap="none">
            <a:spAutoFit/>
          </a:bodyPr>
          <a:lstStyle/>
          <a:p>
            <a:pPr algn="l"/>
            <a:r>
              <a:rPr lang="en-US" sz="1400" i="1">
                <a:latin typeface="Arial" charset="0"/>
              </a:rPr>
              <a:t>B</a:t>
            </a:r>
            <a:r>
              <a:rPr lang="en-US" sz="1400">
                <a:latin typeface="Arial" charset="0"/>
              </a:rPr>
              <a:t>’</a:t>
            </a:r>
          </a:p>
        </p:txBody>
      </p:sp>
      <p:grpSp>
        <p:nvGrpSpPr>
          <p:cNvPr id="2" name="Group 36"/>
          <p:cNvGrpSpPr>
            <a:grpSpLocks/>
          </p:cNvGrpSpPr>
          <p:nvPr/>
        </p:nvGrpSpPr>
        <p:grpSpPr bwMode="auto">
          <a:xfrm>
            <a:off x="533400" y="223840"/>
            <a:ext cx="8077200" cy="596902"/>
            <a:chOff x="336" y="267"/>
            <a:chExt cx="5088" cy="376"/>
          </a:xfrm>
        </p:grpSpPr>
        <p:sp>
          <p:nvSpPr>
            <p:cNvPr id="58405" name="Line 38"/>
            <p:cNvSpPr>
              <a:spLocks noChangeShapeType="1"/>
            </p:cNvSpPr>
            <p:nvPr/>
          </p:nvSpPr>
          <p:spPr bwMode="blackWhite">
            <a:xfrm>
              <a:off x="336" y="643"/>
              <a:ext cx="5088" cy="0"/>
            </a:xfrm>
            <a:prstGeom prst="line">
              <a:avLst/>
            </a:prstGeom>
            <a:noFill/>
            <a:ln w="57150">
              <a:solidFill>
                <a:srgbClr val="A50021"/>
              </a:solidFill>
              <a:round/>
              <a:headEnd/>
              <a:tailEnd/>
            </a:ln>
          </p:spPr>
          <p:txBody>
            <a:bodyPr wrap="none"/>
            <a:lstStyle/>
            <a:p>
              <a:endParaRPr lang="en-US"/>
            </a:p>
          </p:txBody>
        </p:sp>
        <p:sp>
          <p:nvSpPr>
            <p:cNvPr id="58406" name="Text Box 39"/>
            <p:cNvSpPr txBox="1">
              <a:spLocks noChangeArrowheads="1"/>
            </p:cNvSpPr>
            <p:nvPr/>
          </p:nvSpPr>
          <p:spPr bwMode="blackWhite">
            <a:xfrm>
              <a:off x="748" y="267"/>
              <a:ext cx="3764" cy="330"/>
            </a:xfrm>
            <a:prstGeom prst="rect">
              <a:avLst/>
            </a:prstGeom>
            <a:noFill/>
            <a:ln w="9525">
              <a:noFill/>
              <a:miter lim="800000"/>
              <a:headEnd/>
              <a:tailEnd/>
            </a:ln>
          </p:spPr>
          <p:txBody>
            <a:bodyPr wrap="square" anchor="b">
              <a:spAutoFit/>
            </a:bodyPr>
            <a:lstStyle/>
            <a:p>
              <a:pPr algn="l">
                <a:spcBef>
                  <a:spcPct val="50000"/>
                </a:spcBef>
              </a:pPr>
              <a:r>
                <a:rPr lang="en-US" sz="2800" dirty="0">
                  <a:solidFill>
                    <a:srgbClr val="A50021"/>
                  </a:solidFill>
                  <a:latin typeface="Cordia New" panose="020B0304020202020204" pitchFamily="34" charset="-34"/>
                  <a:cs typeface="Cordia New" panose="020B0304020202020204" pitchFamily="34" charset="-34"/>
                </a:rPr>
                <a:t>Impose tax on consumers in monopoly market</a:t>
              </a:r>
            </a:p>
          </p:txBody>
        </p:sp>
      </p:grpSp>
      <p:sp>
        <p:nvSpPr>
          <p:cNvPr id="245800" name="AutoShape 40"/>
          <p:cNvSpPr>
            <a:spLocks noChangeArrowheads="1"/>
          </p:cNvSpPr>
          <p:nvPr/>
        </p:nvSpPr>
        <p:spPr bwMode="auto">
          <a:xfrm>
            <a:off x="304800" y="1066800"/>
            <a:ext cx="2286000" cy="914400"/>
          </a:xfrm>
          <a:prstGeom prst="wedgeRectCallout">
            <a:avLst>
              <a:gd name="adj1" fmla="val 78750"/>
              <a:gd name="adj2" fmla="val 62500"/>
            </a:avLst>
          </a:prstGeom>
          <a:solidFill>
            <a:srgbClr val="FFFF99"/>
          </a:solidFill>
          <a:ln w="9525">
            <a:solidFill>
              <a:schemeClr val="tx1"/>
            </a:solidFill>
            <a:miter lim="800000"/>
            <a:headEnd/>
            <a:tailEnd/>
          </a:ln>
        </p:spPr>
        <p:txBody>
          <a:bodyPr/>
          <a:lstStyle/>
          <a:p>
            <a:pPr eaLnBrk="0" hangingPunct="0"/>
            <a:r>
              <a:rPr lang="en-US" dirty="0">
                <a:latin typeface="Cordia New" panose="020B0304020202020204" pitchFamily="34" charset="-34"/>
                <a:cs typeface="Cordia New" panose="020B0304020202020204" pitchFamily="34" charset="-34"/>
              </a:rPr>
              <a:t>After tax: Both MR and demand curves will shift downward.</a:t>
            </a:r>
          </a:p>
        </p:txBody>
      </p:sp>
      <p:sp>
        <p:nvSpPr>
          <p:cNvPr id="39" name="Slide Number Placeholder 38"/>
          <p:cNvSpPr>
            <a:spLocks noGrp="1"/>
          </p:cNvSpPr>
          <p:nvPr>
            <p:ph type="sldNum" sz="quarter" idx="12"/>
          </p:nvPr>
        </p:nvSpPr>
        <p:spPr/>
        <p:txBody>
          <a:bodyPr/>
          <a:lstStyle/>
          <a:p>
            <a:pPr>
              <a:defRPr/>
            </a:pPr>
            <a:r>
              <a:rPr lang="en-US" dirty="0"/>
              <a:t>55</a:t>
            </a:r>
          </a:p>
        </p:txBody>
      </p:sp>
      <p:sp>
        <p:nvSpPr>
          <p:cNvPr id="40" name="Footer Placeholder 39"/>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1257285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45800"/>
                                        </p:tgtEl>
                                        <p:attrNameLst>
                                          <p:attrName>style.visibility</p:attrName>
                                        </p:attrNameLst>
                                      </p:cBhvr>
                                      <p:to>
                                        <p:strVal val="visible"/>
                                      </p:to>
                                    </p:set>
                                    <p:anim calcmode="lin" valueType="num">
                                      <p:cBhvr additive="base">
                                        <p:cTn id="7" dur="500" fill="hold"/>
                                        <p:tgtEl>
                                          <p:spTgt spid="245800"/>
                                        </p:tgtEl>
                                        <p:attrNameLst>
                                          <p:attrName>ppt_x</p:attrName>
                                        </p:attrNameLst>
                                      </p:cBhvr>
                                      <p:tavLst>
                                        <p:tav tm="0">
                                          <p:val>
                                            <p:strVal val="1+#ppt_w/2"/>
                                          </p:val>
                                        </p:tav>
                                        <p:tav tm="100000">
                                          <p:val>
                                            <p:strVal val="#ppt_x"/>
                                          </p:val>
                                        </p:tav>
                                      </p:tavLst>
                                    </p:anim>
                                    <p:anim calcmode="lin" valueType="num">
                                      <p:cBhvr additive="base">
                                        <p:cTn id="8" dur="500" fill="hold"/>
                                        <p:tgtEl>
                                          <p:spTgt spid="24580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245767"/>
                                        </p:tgtEl>
                                        <p:attrNameLst>
                                          <p:attrName>style.visibility</p:attrName>
                                        </p:attrNameLst>
                                      </p:cBhvr>
                                      <p:to>
                                        <p:strVal val="visible"/>
                                      </p:to>
                                    </p:set>
                                    <p:animEffect transition="in" filter="dissolve">
                                      <p:cBhvr>
                                        <p:cTn id="13" dur="500"/>
                                        <p:tgtEl>
                                          <p:spTgt spid="245767"/>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245772"/>
                                        </p:tgtEl>
                                        <p:attrNameLst>
                                          <p:attrName>style.visibility</p:attrName>
                                        </p:attrNameLst>
                                      </p:cBhvr>
                                      <p:to>
                                        <p:strVal val="visible"/>
                                      </p:to>
                                    </p:set>
                                    <p:animEffect transition="in" filter="dissolve">
                                      <p:cBhvr>
                                        <p:cTn id="16" dur="500"/>
                                        <p:tgtEl>
                                          <p:spTgt spid="245772"/>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245774"/>
                                        </p:tgtEl>
                                        <p:attrNameLst>
                                          <p:attrName>style.visibility</p:attrName>
                                        </p:attrNameLst>
                                      </p:cBhvr>
                                      <p:to>
                                        <p:strVal val="visible"/>
                                      </p:to>
                                    </p:set>
                                    <p:animEffect transition="in" filter="dissolve">
                                      <p:cBhvr>
                                        <p:cTn id="21" dur="500"/>
                                        <p:tgtEl>
                                          <p:spTgt spid="245774"/>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245775"/>
                                        </p:tgtEl>
                                        <p:attrNameLst>
                                          <p:attrName>style.visibility</p:attrName>
                                        </p:attrNameLst>
                                      </p:cBhvr>
                                      <p:to>
                                        <p:strVal val="visible"/>
                                      </p:to>
                                    </p:set>
                                    <p:animEffect transition="in" filter="dissolve">
                                      <p:cBhvr>
                                        <p:cTn id="24" dur="500"/>
                                        <p:tgtEl>
                                          <p:spTgt spid="245775"/>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245779"/>
                                        </p:tgtEl>
                                        <p:attrNameLst>
                                          <p:attrName>style.visibility</p:attrName>
                                        </p:attrNameLst>
                                      </p:cBhvr>
                                      <p:to>
                                        <p:strVal val="visible"/>
                                      </p:to>
                                    </p:set>
                                    <p:animEffect transition="in" filter="dissolve">
                                      <p:cBhvr>
                                        <p:cTn id="29" dur="500"/>
                                        <p:tgtEl>
                                          <p:spTgt spid="245779"/>
                                        </p:tgtEl>
                                      </p:cBhvr>
                                    </p:animEffect>
                                  </p:childTnLst>
                                </p:cTn>
                              </p:par>
                              <p:par>
                                <p:cTn id="30" presetID="9" presetClass="entr" presetSubtype="0" fill="hold" grpId="0" nodeType="withEffect">
                                  <p:stCondLst>
                                    <p:cond delay="0"/>
                                  </p:stCondLst>
                                  <p:childTnLst>
                                    <p:set>
                                      <p:cBhvr>
                                        <p:cTn id="31" dur="1" fill="hold">
                                          <p:stCondLst>
                                            <p:cond delay="0"/>
                                          </p:stCondLst>
                                        </p:cTn>
                                        <p:tgtEl>
                                          <p:spTgt spid="245781"/>
                                        </p:tgtEl>
                                        <p:attrNameLst>
                                          <p:attrName>style.visibility</p:attrName>
                                        </p:attrNameLst>
                                      </p:cBhvr>
                                      <p:to>
                                        <p:strVal val="visible"/>
                                      </p:to>
                                    </p:set>
                                    <p:animEffect transition="in" filter="dissolve">
                                      <p:cBhvr>
                                        <p:cTn id="32" dur="500"/>
                                        <p:tgtEl>
                                          <p:spTgt spid="245781"/>
                                        </p:tgtEl>
                                      </p:cBhvr>
                                    </p:animEffect>
                                  </p:childTnLst>
                                </p:cTn>
                              </p:par>
                              <p:par>
                                <p:cTn id="33" presetID="9" presetClass="entr" presetSubtype="0" fill="hold" grpId="0" nodeType="withEffect">
                                  <p:stCondLst>
                                    <p:cond delay="0"/>
                                  </p:stCondLst>
                                  <p:childTnLst>
                                    <p:set>
                                      <p:cBhvr>
                                        <p:cTn id="34" dur="1" fill="hold">
                                          <p:stCondLst>
                                            <p:cond delay="0"/>
                                          </p:stCondLst>
                                        </p:cTn>
                                        <p:tgtEl>
                                          <p:spTgt spid="245780"/>
                                        </p:tgtEl>
                                        <p:attrNameLst>
                                          <p:attrName>style.visibility</p:attrName>
                                        </p:attrNameLst>
                                      </p:cBhvr>
                                      <p:to>
                                        <p:strVal val="visible"/>
                                      </p:to>
                                    </p:set>
                                    <p:animEffect transition="in" filter="dissolve">
                                      <p:cBhvr>
                                        <p:cTn id="35" dur="500"/>
                                        <p:tgtEl>
                                          <p:spTgt spid="245780"/>
                                        </p:tgtEl>
                                      </p:cBhvr>
                                    </p:animEffect>
                                  </p:childTnLst>
                                </p:cTn>
                              </p:par>
                              <p:par>
                                <p:cTn id="36" presetID="9" presetClass="entr" presetSubtype="0" fill="hold" grpId="0" nodeType="withEffect">
                                  <p:stCondLst>
                                    <p:cond delay="0"/>
                                  </p:stCondLst>
                                  <p:childTnLst>
                                    <p:set>
                                      <p:cBhvr>
                                        <p:cTn id="37" dur="1" fill="hold">
                                          <p:stCondLst>
                                            <p:cond delay="0"/>
                                          </p:stCondLst>
                                        </p:cTn>
                                        <p:tgtEl>
                                          <p:spTgt spid="245782"/>
                                        </p:tgtEl>
                                        <p:attrNameLst>
                                          <p:attrName>style.visibility</p:attrName>
                                        </p:attrNameLst>
                                      </p:cBhvr>
                                      <p:to>
                                        <p:strVal val="visible"/>
                                      </p:to>
                                    </p:set>
                                    <p:animEffect transition="in" filter="dissolve">
                                      <p:cBhvr>
                                        <p:cTn id="38" dur="500"/>
                                        <p:tgtEl>
                                          <p:spTgt spid="245782"/>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245783"/>
                                        </p:tgtEl>
                                        <p:attrNameLst>
                                          <p:attrName>style.visibility</p:attrName>
                                        </p:attrNameLst>
                                      </p:cBhvr>
                                      <p:to>
                                        <p:strVal val="visible"/>
                                      </p:to>
                                    </p:set>
                                    <p:animEffect transition="in" filter="dissolve">
                                      <p:cBhvr>
                                        <p:cTn id="41" dur="500"/>
                                        <p:tgtEl>
                                          <p:spTgt spid="245783"/>
                                        </p:tgtEl>
                                      </p:cBhvr>
                                    </p:animEffect>
                                  </p:childTnLst>
                                </p:cTn>
                              </p:par>
                              <p:par>
                                <p:cTn id="42" presetID="9" presetClass="entr" presetSubtype="0" fill="hold" grpId="0" nodeType="withEffect">
                                  <p:stCondLst>
                                    <p:cond delay="0"/>
                                  </p:stCondLst>
                                  <p:childTnLst>
                                    <p:set>
                                      <p:cBhvr>
                                        <p:cTn id="43" dur="1" fill="hold">
                                          <p:stCondLst>
                                            <p:cond delay="0"/>
                                          </p:stCondLst>
                                        </p:cTn>
                                        <p:tgtEl>
                                          <p:spTgt spid="245794"/>
                                        </p:tgtEl>
                                        <p:attrNameLst>
                                          <p:attrName>style.visibility</p:attrName>
                                        </p:attrNameLst>
                                      </p:cBhvr>
                                      <p:to>
                                        <p:strVal val="visible"/>
                                      </p:to>
                                    </p:set>
                                    <p:animEffect transition="in" filter="dissolve">
                                      <p:cBhvr>
                                        <p:cTn id="44" dur="500"/>
                                        <p:tgtEl>
                                          <p:spTgt spid="245794"/>
                                        </p:tgtEl>
                                      </p:cBhvr>
                                    </p:animEffect>
                                  </p:childTnLst>
                                </p:cTn>
                              </p:par>
                              <p:par>
                                <p:cTn id="45" presetID="9" presetClass="entr" presetSubtype="0" fill="hold" grpId="0" nodeType="withEffect">
                                  <p:stCondLst>
                                    <p:cond delay="0"/>
                                  </p:stCondLst>
                                  <p:childTnLst>
                                    <p:set>
                                      <p:cBhvr>
                                        <p:cTn id="46" dur="1" fill="hold">
                                          <p:stCondLst>
                                            <p:cond delay="0"/>
                                          </p:stCondLst>
                                        </p:cTn>
                                        <p:tgtEl>
                                          <p:spTgt spid="245793"/>
                                        </p:tgtEl>
                                        <p:attrNameLst>
                                          <p:attrName>style.visibility</p:attrName>
                                        </p:attrNameLst>
                                      </p:cBhvr>
                                      <p:to>
                                        <p:strVal val="visible"/>
                                      </p:to>
                                    </p:set>
                                    <p:animEffect transition="in" filter="dissolve">
                                      <p:cBhvr>
                                        <p:cTn id="47" dur="500"/>
                                        <p:tgtEl>
                                          <p:spTgt spid="245793"/>
                                        </p:tgtEl>
                                      </p:cBhvr>
                                    </p:animEffect>
                                  </p:childTnLst>
                                </p:cTn>
                              </p:par>
                              <p:par>
                                <p:cTn id="48" presetID="9" presetClass="entr" presetSubtype="0" fill="hold" grpId="0" nodeType="withEffect">
                                  <p:stCondLst>
                                    <p:cond delay="0"/>
                                  </p:stCondLst>
                                  <p:childTnLst>
                                    <p:set>
                                      <p:cBhvr>
                                        <p:cTn id="49" dur="1" fill="hold">
                                          <p:stCondLst>
                                            <p:cond delay="0"/>
                                          </p:stCondLst>
                                        </p:cTn>
                                        <p:tgtEl>
                                          <p:spTgt spid="245777"/>
                                        </p:tgtEl>
                                        <p:attrNameLst>
                                          <p:attrName>style.visibility</p:attrName>
                                        </p:attrNameLst>
                                      </p:cBhvr>
                                      <p:to>
                                        <p:strVal val="visible"/>
                                      </p:to>
                                    </p:set>
                                    <p:animEffect transition="in" filter="dissolve">
                                      <p:cBhvr>
                                        <p:cTn id="50" dur="500"/>
                                        <p:tgtEl>
                                          <p:spTgt spid="245777"/>
                                        </p:tgtEl>
                                      </p:cBhvr>
                                    </p:animEffect>
                                  </p:childTnLst>
                                </p:cTn>
                              </p:par>
                              <p:par>
                                <p:cTn id="51" presetID="9" presetClass="entr" presetSubtype="0" fill="hold" grpId="0" nodeType="withEffect">
                                  <p:stCondLst>
                                    <p:cond delay="0"/>
                                  </p:stCondLst>
                                  <p:childTnLst>
                                    <p:set>
                                      <p:cBhvr>
                                        <p:cTn id="52" dur="1" fill="hold">
                                          <p:stCondLst>
                                            <p:cond delay="0"/>
                                          </p:stCondLst>
                                        </p:cTn>
                                        <p:tgtEl>
                                          <p:spTgt spid="245778"/>
                                        </p:tgtEl>
                                        <p:attrNameLst>
                                          <p:attrName>style.visibility</p:attrName>
                                        </p:attrNameLst>
                                      </p:cBhvr>
                                      <p:to>
                                        <p:strVal val="visible"/>
                                      </p:to>
                                    </p:set>
                                    <p:animEffect transition="in" filter="dissolve">
                                      <p:cBhvr>
                                        <p:cTn id="53" dur="500"/>
                                        <p:tgtEl>
                                          <p:spTgt spid="245778"/>
                                        </p:tgtEl>
                                      </p:cBhvr>
                                    </p:animEffect>
                                  </p:childTnLst>
                                </p:cTn>
                              </p:par>
                            </p:childTnLst>
                          </p:cTn>
                        </p:par>
                      </p:childTnLst>
                    </p:cTn>
                  </p:par>
                  <p:par>
                    <p:cTn id="54" fill="hold">
                      <p:stCondLst>
                        <p:cond delay="indefinite"/>
                      </p:stCondLst>
                      <p:childTnLst>
                        <p:par>
                          <p:cTn id="55" fill="hold">
                            <p:stCondLst>
                              <p:cond delay="0"/>
                            </p:stCondLst>
                            <p:childTnLst>
                              <p:par>
                                <p:cTn id="56" presetID="2" presetClass="exit" presetSubtype="4" fill="hold" grpId="1" nodeType="clickEffect">
                                  <p:stCondLst>
                                    <p:cond delay="0"/>
                                  </p:stCondLst>
                                  <p:childTnLst>
                                    <p:anim calcmode="lin" valueType="num">
                                      <p:cBhvr additive="base">
                                        <p:cTn id="57" dur="500"/>
                                        <p:tgtEl>
                                          <p:spTgt spid="245800"/>
                                        </p:tgtEl>
                                        <p:attrNameLst>
                                          <p:attrName>ppt_x</p:attrName>
                                        </p:attrNameLst>
                                      </p:cBhvr>
                                      <p:tavLst>
                                        <p:tav tm="0">
                                          <p:val>
                                            <p:strVal val="ppt_x"/>
                                          </p:val>
                                        </p:tav>
                                        <p:tav tm="100000">
                                          <p:val>
                                            <p:strVal val="ppt_x"/>
                                          </p:val>
                                        </p:tav>
                                      </p:tavLst>
                                    </p:anim>
                                    <p:anim calcmode="lin" valueType="num">
                                      <p:cBhvr additive="base">
                                        <p:cTn id="58" dur="500"/>
                                        <p:tgtEl>
                                          <p:spTgt spid="245800"/>
                                        </p:tgtEl>
                                        <p:attrNameLst>
                                          <p:attrName>ppt_y</p:attrName>
                                        </p:attrNameLst>
                                      </p:cBhvr>
                                      <p:tavLst>
                                        <p:tav tm="0">
                                          <p:val>
                                            <p:strVal val="ppt_y"/>
                                          </p:val>
                                        </p:tav>
                                        <p:tav tm="100000">
                                          <p:val>
                                            <p:strVal val="1+ppt_h/2"/>
                                          </p:val>
                                        </p:tav>
                                      </p:tavLst>
                                    </p:anim>
                                    <p:set>
                                      <p:cBhvr>
                                        <p:cTn id="59" dur="1" fill="hold">
                                          <p:stCondLst>
                                            <p:cond delay="499"/>
                                          </p:stCondLst>
                                        </p:cTn>
                                        <p:tgtEl>
                                          <p:spTgt spid="24580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67" grpId="0" animBg="1"/>
      <p:bldP spid="245772" grpId="0"/>
      <p:bldP spid="245774" grpId="0" animBg="1"/>
      <p:bldP spid="245775" grpId="0"/>
      <p:bldP spid="245777" grpId="0" animBg="1"/>
      <p:bldP spid="245778" grpId="0"/>
      <p:bldP spid="245779" grpId="0" animBg="1"/>
      <p:bldP spid="245780" grpId="0" animBg="1"/>
      <p:bldP spid="245781" grpId="0"/>
      <p:bldP spid="245782" grpId="0"/>
      <p:bldP spid="245783" grpId="0" animBg="1"/>
      <p:bldP spid="245793" grpId="0" animBg="1"/>
      <p:bldP spid="245794" grpId="0"/>
      <p:bldP spid="245800" grpId="0" animBg="1"/>
      <p:bldP spid="245800" grpId="1"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899" name="Rectangle 3"/>
          <p:cNvSpPr>
            <a:spLocks noGrp="1" noChangeArrowheads="1"/>
          </p:cNvSpPr>
          <p:nvPr>
            <p:ph idx="1"/>
          </p:nvPr>
        </p:nvSpPr>
        <p:spPr/>
        <p:txBody>
          <a:bodyPr/>
          <a:lstStyle/>
          <a:p>
            <a:pPr>
              <a:lnSpc>
                <a:spcPct val="90000"/>
              </a:lnSpc>
            </a:pPr>
            <a:r>
              <a:rPr lang="en-US" dirty="0">
                <a:latin typeface="Cordia New" pitchFamily="34" charset="-34"/>
                <a:cs typeface="Cordia New" pitchFamily="34" charset="-34"/>
              </a:rPr>
              <a:t>Impose tax on consumers:</a:t>
            </a:r>
          </a:p>
          <a:p>
            <a:pPr lvl="1">
              <a:lnSpc>
                <a:spcPct val="90000"/>
              </a:lnSpc>
            </a:pPr>
            <a:r>
              <a:rPr lang="en-US" dirty="0">
                <a:latin typeface="Cordia New" pitchFamily="34" charset="-34"/>
                <a:cs typeface="Cordia New" pitchFamily="34" charset="-34"/>
              </a:rPr>
              <a:t>Demand curve shifts to D</a:t>
            </a:r>
            <a:r>
              <a:rPr lang="en-US" baseline="-25000" dirty="0">
                <a:latin typeface="Cordia New" pitchFamily="34" charset="-34"/>
                <a:cs typeface="Cordia New" pitchFamily="34" charset="-34"/>
              </a:rPr>
              <a:t>2</a:t>
            </a:r>
            <a:r>
              <a:rPr lang="en-US" dirty="0">
                <a:latin typeface="Cordia New" pitchFamily="34" charset="-34"/>
                <a:cs typeface="Cordia New" pitchFamily="34" charset="-34"/>
              </a:rPr>
              <a:t> and </a:t>
            </a:r>
            <a:r>
              <a:rPr lang="th-TH" dirty="0">
                <a:latin typeface="Cordia New" pitchFamily="34" charset="-34"/>
                <a:cs typeface="Cordia New" pitchFamily="34" charset="-34"/>
              </a:rPr>
              <a:t>และ </a:t>
            </a:r>
            <a:r>
              <a:rPr lang="en-US" dirty="0">
                <a:latin typeface="Cordia New" pitchFamily="34" charset="-34"/>
                <a:cs typeface="Cordia New" pitchFamily="34" charset="-34"/>
              </a:rPr>
              <a:t>MR shift to MR</a:t>
            </a:r>
            <a:r>
              <a:rPr lang="en-US" baseline="-25000" dirty="0">
                <a:latin typeface="Cordia New" pitchFamily="34" charset="-34"/>
                <a:cs typeface="Cordia New" pitchFamily="34" charset="-34"/>
              </a:rPr>
              <a:t>2</a:t>
            </a:r>
            <a:endParaRPr lang="en-US" dirty="0">
              <a:latin typeface="Cordia New" pitchFamily="34" charset="-34"/>
              <a:cs typeface="Cordia New" pitchFamily="34" charset="-34"/>
            </a:endParaRPr>
          </a:p>
          <a:p>
            <a:pPr>
              <a:lnSpc>
                <a:spcPct val="90000"/>
              </a:lnSpc>
            </a:pPr>
            <a:r>
              <a:rPr lang="en-US" dirty="0">
                <a:latin typeface="Cordia New" pitchFamily="34" charset="-34"/>
                <a:cs typeface="Cordia New" pitchFamily="34" charset="-34"/>
              </a:rPr>
              <a:t>Profit maximization condition: MR</a:t>
            </a:r>
            <a:r>
              <a:rPr lang="en-US" baseline="-25000" dirty="0">
                <a:latin typeface="Cordia New" pitchFamily="34" charset="-34"/>
                <a:cs typeface="Cordia New" pitchFamily="34" charset="-34"/>
              </a:rPr>
              <a:t>2</a:t>
            </a:r>
            <a:r>
              <a:rPr lang="en-US" dirty="0">
                <a:latin typeface="Cordia New" pitchFamily="34" charset="-34"/>
                <a:cs typeface="Cordia New" pitchFamily="34" charset="-34"/>
              </a:rPr>
              <a:t>= MC.</a:t>
            </a:r>
            <a:r>
              <a:rPr lang="th-TH" dirty="0">
                <a:latin typeface="Cordia New" pitchFamily="34" charset="-34"/>
                <a:cs typeface="Cordia New" pitchFamily="34" charset="-34"/>
              </a:rPr>
              <a:t> </a:t>
            </a:r>
          </a:p>
          <a:p>
            <a:pPr>
              <a:lnSpc>
                <a:spcPct val="90000"/>
              </a:lnSpc>
            </a:pPr>
            <a:r>
              <a:rPr lang="en-US" dirty="0">
                <a:latin typeface="Cordia New" pitchFamily="34" charset="-34"/>
                <a:cs typeface="Cordia New" pitchFamily="34" charset="-34"/>
              </a:rPr>
              <a:t>Q</a:t>
            </a:r>
            <a:r>
              <a:rPr lang="th-TH" dirty="0">
                <a:latin typeface="Cordia New" pitchFamily="34" charset="-34"/>
                <a:cs typeface="Cordia New" pitchFamily="34" charset="-34"/>
              </a:rPr>
              <a:t> </a:t>
            </a:r>
            <a:r>
              <a:rPr lang="en-US" dirty="0">
                <a:latin typeface="Cordia New" pitchFamily="34" charset="-34"/>
                <a:cs typeface="Cordia New" pitchFamily="34" charset="-34"/>
              </a:rPr>
              <a:t>=</a:t>
            </a:r>
            <a:r>
              <a:rPr lang="th-TH" dirty="0">
                <a:latin typeface="Cordia New" pitchFamily="34" charset="-34"/>
                <a:cs typeface="Cordia New" pitchFamily="34" charset="-34"/>
              </a:rPr>
              <a:t> </a:t>
            </a:r>
            <a:r>
              <a:rPr lang="en-US" dirty="0">
                <a:latin typeface="Cordia New" pitchFamily="34" charset="-34"/>
                <a:cs typeface="Cordia New" pitchFamily="34" charset="-34"/>
              </a:rPr>
              <a:t>Q</a:t>
            </a:r>
            <a:r>
              <a:rPr lang="en-US" baseline="-25000" dirty="0">
                <a:latin typeface="Cordia New" pitchFamily="34" charset="-34"/>
                <a:cs typeface="Cordia New" pitchFamily="34" charset="-34"/>
              </a:rPr>
              <a:t>2</a:t>
            </a:r>
            <a:r>
              <a:rPr lang="en-US" dirty="0">
                <a:latin typeface="Cordia New" pitchFamily="34" charset="-34"/>
                <a:cs typeface="Cordia New" pitchFamily="34" charset="-34"/>
              </a:rPr>
              <a:t> </a:t>
            </a:r>
          </a:p>
          <a:p>
            <a:pPr>
              <a:lnSpc>
                <a:spcPct val="90000"/>
              </a:lnSpc>
            </a:pPr>
            <a:r>
              <a:rPr lang="en-US" dirty="0">
                <a:latin typeface="Cordia New" pitchFamily="34" charset="-34"/>
                <a:cs typeface="Cordia New" pitchFamily="34" charset="-34"/>
              </a:rPr>
              <a:t>Price will be changed from</a:t>
            </a:r>
            <a:r>
              <a:rPr lang="th-TH" dirty="0">
                <a:latin typeface="Cordia New" pitchFamily="34" charset="-34"/>
                <a:cs typeface="Cordia New" pitchFamily="34" charset="-34"/>
              </a:rPr>
              <a:t> </a:t>
            </a:r>
            <a:r>
              <a:rPr lang="en-US" dirty="0">
                <a:latin typeface="Cordia New" pitchFamily="34" charset="-34"/>
                <a:cs typeface="Cordia New" pitchFamily="34" charset="-34"/>
              </a:rPr>
              <a:t>P</a:t>
            </a:r>
            <a:r>
              <a:rPr lang="en-US" baseline="-25000" dirty="0">
                <a:latin typeface="Cordia New" pitchFamily="34" charset="-34"/>
                <a:cs typeface="Cordia New" pitchFamily="34" charset="-34"/>
              </a:rPr>
              <a:t>1</a:t>
            </a:r>
            <a:r>
              <a:rPr lang="en-US" dirty="0">
                <a:latin typeface="Cordia New" pitchFamily="34" charset="-34"/>
                <a:cs typeface="Cordia New" pitchFamily="34" charset="-34"/>
              </a:rPr>
              <a:t> to P</a:t>
            </a:r>
            <a:r>
              <a:rPr lang="en-US" baseline="-25000" dirty="0">
                <a:latin typeface="Cordia New" pitchFamily="34" charset="-34"/>
                <a:cs typeface="Cordia New" pitchFamily="34" charset="-34"/>
              </a:rPr>
              <a:t>2.</a:t>
            </a:r>
            <a:r>
              <a:rPr lang="en-US" dirty="0">
                <a:latin typeface="Cordia New" pitchFamily="34" charset="-34"/>
                <a:cs typeface="Cordia New" pitchFamily="34" charset="-34"/>
              </a:rPr>
              <a:t> </a:t>
            </a:r>
            <a:endParaRPr lang="th-TH" dirty="0">
              <a:latin typeface="Cordia New" pitchFamily="34" charset="-34"/>
              <a:cs typeface="Cordia New" pitchFamily="34" charset="-34"/>
            </a:endParaRPr>
          </a:p>
          <a:p>
            <a:pPr>
              <a:lnSpc>
                <a:spcPct val="90000"/>
              </a:lnSpc>
            </a:pPr>
            <a:r>
              <a:rPr lang="en-US" dirty="0">
                <a:latin typeface="Cordia New" pitchFamily="34" charset="-34"/>
                <a:cs typeface="Cordia New" pitchFamily="34" charset="-34"/>
              </a:rPr>
              <a:t>The monopolists have to bear some parts of the tax burden.</a:t>
            </a:r>
            <a:endParaRPr lang="th-TH" dirty="0">
              <a:latin typeface="Cordia New" pitchFamily="34" charset="-34"/>
              <a:cs typeface="Cordia New" pitchFamily="34" charset="-34"/>
            </a:endParaRPr>
          </a:p>
        </p:txBody>
      </p:sp>
      <p:sp>
        <p:nvSpPr>
          <p:cNvPr id="4" name="Slide Number Placeholder 3"/>
          <p:cNvSpPr>
            <a:spLocks noGrp="1"/>
          </p:cNvSpPr>
          <p:nvPr>
            <p:ph type="sldNum" sz="quarter" idx="12"/>
          </p:nvPr>
        </p:nvSpPr>
        <p:spPr/>
        <p:txBody>
          <a:bodyPr/>
          <a:lstStyle/>
          <a:p>
            <a:pPr>
              <a:defRPr/>
            </a:pPr>
            <a:r>
              <a:rPr lang="en-US" dirty="0"/>
              <a:t>56</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7" name="Rectangle 2"/>
          <p:cNvSpPr>
            <a:spLocks noGrp="1" noChangeArrowheads="1"/>
          </p:cNvSpPr>
          <p:nvPr>
            <p:ph type="title"/>
          </p:nvPr>
        </p:nvSpPr>
        <p:spPr>
          <a:xfrm>
            <a:off x="1259632" y="116632"/>
            <a:ext cx="7499350" cy="1143000"/>
          </a:xfrm>
        </p:spPr>
        <p:txBody>
          <a:bodyPr>
            <a:normAutofit/>
          </a:bodyPr>
          <a:lstStyle/>
          <a:p>
            <a:pPr fontAlgn="auto">
              <a:spcAft>
                <a:spcPts val="0"/>
              </a:spcAft>
              <a:defRPr/>
            </a:pPr>
            <a:r>
              <a:rPr lang="en-US" sz="3600" dirty="0">
                <a:solidFill>
                  <a:schemeClr val="tx2">
                    <a:satMod val="130000"/>
                  </a:schemeClr>
                </a:solidFill>
                <a:latin typeface="Cordia New" panose="020B0304020202020204" pitchFamily="34" charset="-34"/>
                <a:cs typeface="Cordia New" panose="020B0304020202020204" pitchFamily="34" charset="-34"/>
              </a:rPr>
              <a:t>Tax burden in imperfectly competitive markets</a:t>
            </a:r>
          </a:p>
        </p:txBody>
      </p:sp>
    </p:spTree>
    <p:extLst>
      <p:ext uri="{BB962C8B-B14F-4D97-AF65-F5344CB8AC3E}">
        <p14:creationId xmlns:p14="http://schemas.microsoft.com/office/powerpoint/2010/main" val="3006596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36899">
                                            <p:txEl>
                                              <p:pRg st="0" end="0"/>
                                            </p:txEl>
                                          </p:spTgt>
                                        </p:tgtEl>
                                        <p:attrNameLst>
                                          <p:attrName>style.visibility</p:attrName>
                                        </p:attrNameLst>
                                      </p:cBhvr>
                                      <p:to>
                                        <p:strVal val="visible"/>
                                      </p:to>
                                    </p:set>
                                    <p:anim calcmode="lin" valueType="num">
                                      <p:cBhvr additive="base">
                                        <p:cTn id="7" dur="500" fill="hold"/>
                                        <p:tgtEl>
                                          <p:spTgt spid="33689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36899">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36899">
                                            <p:txEl>
                                              <p:pRg st="1" end="1"/>
                                            </p:txEl>
                                          </p:spTgt>
                                        </p:tgtEl>
                                        <p:attrNameLst>
                                          <p:attrName>style.visibility</p:attrName>
                                        </p:attrNameLst>
                                      </p:cBhvr>
                                      <p:to>
                                        <p:strVal val="visible"/>
                                      </p:to>
                                    </p:set>
                                    <p:anim calcmode="lin" valueType="num">
                                      <p:cBhvr additive="base">
                                        <p:cTn id="11" dur="500" fill="hold"/>
                                        <p:tgtEl>
                                          <p:spTgt spid="336899">
                                            <p:txEl>
                                              <p:pRg st="1" end="1"/>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33689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grpId="0" nodeType="clickEffect">
                                  <p:stCondLst>
                                    <p:cond delay="0"/>
                                  </p:stCondLst>
                                  <p:childTnLst>
                                    <p:set>
                                      <p:cBhvr>
                                        <p:cTn id="16" dur="1" fill="hold">
                                          <p:stCondLst>
                                            <p:cond delay="0"/>
                                          </p:stCondLst>
                                        </p:cTn>
                                        <p:tgtEl>
                                          <p:spTgt spid="336899">
                                            <p:txEl>
                                              <p:pRg st="2" end="2"/>
                                            </p:txEl>
                                          </p:spTgt>
                                        </p:tgtEl>
                                        <p:attrNameLst>
                                          <p:attrName>style.visibility</p:attrName>
                                        </p:attrNameLst>
                                      </p:cBhvr>
                                      <p:to>
                                        <p:strVal val="visible"/>
                                      </p:to>
                                    </p:set>
                                    <p:anim calcmode="lin" valueType="num">
                                      <p:cBhvr additive="base">
                                        <p:cTn id="17" dur="500" fill="hold"/>
                                        <p:tgtEl>
                                          <p:spTgt spid="336899">
                                            <p:txEl>
                                              <p:pRg st="2" end="2"/>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33689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336899">
                                            <p:txEl>
                                              <p:pRg st="3" end="3"/>
                                            </p:txEl>
                                          </p:spTgt>
                                        </p:tgtEl>
                                        <p:attrNameLst>
                                          <p:attrName>style.visibility</p:attrName>
                                        </p:attrNameLst>
                                      </p:cBhvr>
                                      <p:to>
                                        <p:strVal val="visible"/>
                                      </p:to>
                                    </p:set>
                                    <p:anim calcmode="lin" valueType="num">
                                      <p:cBhvr additive="base">
                                        <p:cTn id="23" dur="500" fill="hold"/>
                                        <p:tgtEl>
                                          <p:spTgt spid="336899">
                                            <p:txEl>
                                              <p:pRg st="3" end="3"/>
                                            </p:txEl>
                                          </p:spTgt>
                                        </p:tgtEl>
                                        <p:attrNameLst>
                                          <p:attrName>ppt_x</p:attrName>
                                        </p:attrNameLst>
                                      </p:cBhvr>
                                      <p:tavLst>
                                        <p:tav tm="0">
                                          <p:val>
                                            <p:strVal val="1+#ppt_w/2"/>
                                          </p:val>
                                        </p:tav>
                                        <p:tav tm="100000">
                                          <p:val>
                                            <p:strVal val="#ppt_x"/>
                                          </p:val>
                                        </p:tav>
                                      </p:tavLst>
                                    </p:anim>
                                    <p:anim calcmode="lin" valueType="num">
                                      <p:cBhvr additive="base">
                                        <p:cTn id="24" dur="500" fill="hold"/>
                                        <p:tgtEl>
                                          <p:spTgt spid="33689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336899">
                                            <p:txEl>
                                              <p:pRg st="4" end="4"/>
                                            </p:txEl>
                                          </p:spTgt>
                                        </p:tgtEl>
                                        <p:attrNameLst>
                                          <p:attrName>style.visibility</p:attrName>
                                        </p:attrNameLst>
                                      </p:cBhvr>
                                      <p:to>
                                        <p:strVal val="visible"/>
                                      </p:to>
                                    </p:set>
                                    <p:anim calcmode="lin" valueType="num">
                                      <p:cBhvr additive="base">
                                        <p:cTn id="29" dur="500" fill="hold"/>
                                        <p:tgtEl>
                                          <p:spTgt spid="336899">
                                            <p:txEl>
                                              <p:pRg st="4" end="4"/>
                                            </p:txEl>
                                          </p:spTgt>
                                        </p:tgtEl>
                                        <p:attrNameLst>
                                          <p:attrName>ppt_x</p:attrName>
                                        </p:attrNameLst>
                                      </p:cBhvr>
                                      <p:tavLst>
                                        <p:tav tm="0">
                                          <p:val>
                                            <p:strVal val="1+#ppt_w/2"/>
                                          </p:val>
                                        </p:tav>
                                        <p:tav tm="100000">
                                          <p:val>
                                            <p:strVal val="#ppt_x"/>
                                          </p:val>
                                        </p:tav>
                                      </p:tavLst>
                                    </p:anim>
                                    <p:anim calcmode="lin" valueType="num">
                                      <p:cBhvr additive="base">
                                        <p:cTn id="30" dur="500" fill="hold"/>
                                        <p:tgtEl>
                                          <p:spTgt spid="33689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grpId="0" nodeType="clickEffect">
                                  <p:stCondLst>
                                    <p:cond delay="0"/>
                                  </p:stCondLst>
                                  <p:childTnLst>
                                    <p:set>
                                      <p:cBhvr>
                                        <p:cTn id="34" dur="1" fill="hold">
                                          <p:stCondLst>
                                            <p:cond delay="0"/>
                                          </p:stCondLst>
                                        </p:cTn>
                                        <p:tgtEl>
                                          <p:spTgt spid="336899">
                                            <p:txEl>
                                              <p:pRg st="5" end="5"/>
                                            </p:txEl>
                                          </p:spTgt>
                                        </p:tgtEl>
                                        <p:attrNameLst>
                                          <p:attrName>style.visibility</p:attrName>
                                        </p:attrNameLst>
                                      </p:cBhvr>
                                      <p:to>
                                        <p:strVal val="visible"/>
                                      </p:to>
                                    </p:set>
                                    <p:anim calcmode="lin" valueType="num">
                                      <p:cBhvr additive="base">
                                        <p:cTn id="35" dur="500" fill="hold"/>
                                        <p:tgtEl>
                                          <p:spTgt spid="336899">
                                            <p:txEl>
                                              <p:pRg st="5" end="5"/>
                                            </p:txEl>
                                          </p:spTgt>
                                        </p:tgtEl>
                                        <p:attrNameLst>
                                          <p:attrName>ppt_x</p:attrName>
                                        </p:attrNameLst>
                                      </p:cBhvr>
                                      <p:tavLst>
                                        <p:tav tm="0">
                                          <p:val>
                                            <p:strVal val="1+#ppt_w/2"/>
                                          </p:val>
                                        </p:tav>
                                        <p:tav tm="100000">
                                          <p:val>
                                            <p:strVal val="#ppt_x"/>
                                          </p:val>
                                        </p:tav>
                                      </p:tavLst>
                                    </p:anim>
                                    <p:anim calcmode="lin" valueType="num">
                                      <p:cBhvr additive="base">
                                        <p:cTn id="36" dur="500" fill="hold"/>
                                        <p:tgtEl>
                                          <p:spTgt spid="336899">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6899"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r>
              <a:rPr lang="en-US" dirty="0"/>
              <a:t>57</a:t>
            </a:r>
          </a:p>
        </p:txBody>
      </p:sp>
      <p:sp>
        <p:nvSpPr>
          <p:cNvPr id="5" name="Line 2"/>
          <p:cNvSpPr>
            <a:spLocks noChangeShapeType="1"/>
          </p:cNvSpPr>
          <p:nvPr/>
        </p:nvSpPr>
        <p:spPr bwMode="auto">
          <a:xfrm>
            <a:off x="3433762" y="1843088"/>
            <a:ext cx="0" cy="3962400"/>
          </a:xfrm>
          <a:prstGeom prst="line">
            <a:avLst/>
          </a:prstGeom>
          <a:noFill/>
          <a:ln w="28575">
            <a:solidFill>
              <a:schemeClr val="tx1"/>
            </a:solidFill>
            <a:round/>
            <a:headEnd/>
            <a:tailEnd/>
          </a:ln>
        </p:spPr>
        <p:txBody>
          <a:bodyPr/>
          <a:lstStyle/>
          <a:p>
            <a:endParaRPr lang="en-US"/>
          </a:p>
        </p:txBody>
      </p:sp>
      <p:sp>
        <p:nvSpPr>
          <p:cNvPr id="6" name="Line 3"/>
          <p:cNvSpPr>
            <a:spLocks noChangeShapeType="1"/>
          </p:cNvSpPr>
          <p:nvPr/>
        </p:nvSpPr>
        <p:spPr bwMode="auto">
          <a:xfrm flipV="1">
            <a:off x="3433762" y="5791200"/>
            <a:ext cx="3048000" cy="0"/>
          </a:xfrm>
          <a:prstGeom prst="line">
            <a:avLst/>
          </a:prstGeom>
          <a:noFill/>
          <a:ln w="28575">
            <a:solidFill>
              <a:schemeClr val="tx1"/>
            </a:solidFill>
            <a:round/>
            <a:headEnd/>
            <a:tailEnd/>
          </a:ln>
        </p:spPr>
        <p:txBody>
          <a:bodyPr/>
          <a:lstStyle/>
          <a:p>
            <a:endParaRPr lang="en-US"/>
          </a:p>
        </p:txBody>
      </p:sp>
      <p:sp>
        <p:nvSpPr>
          <p:cNvPr id="7" name="Text Box 4"/>
          <p:cNvSpPr txBox="1">
            <a:spLocks noChangeArrowheads="1"/>
          </p:cNvSpPr>
          <p:nvPr/>
        </p:nvSpPr>
        <p:spPr bwMode="auto">
          <a:xfrm>
            <a:off x="3052762" y="1766888"/>
            <a:ext cx="336550" cy="366712"/>
          </a:xfrm>
          <a:prstGeom prst="rect">
            <a:avLst/>
          </a:prstGeom>
          <a:noFill/>
          <a:ln w="9525">
            <a:noFill/>
            <a:miter lim="800000"/>
            <a:headEnd/>
            <a:tailEnd/>
          </a:ln>
        </p:spPr>
        <p:txBody>
          <a:bodyPr wrap="none">
            <a:spAutoFit/>
          </a:bodyPr>
          <a:lstStyle/>
          <a:p>
            <a:pPr algn="l"/>
            <a:r>
              <a:rPr lang="en-US" i="1">
                <a:latin typeface="Arial" charset="0"/>
              </a:rPr>
              <a:t>P</a:t>
            </a:r>
          </a:p>
        </p:txBody>
      </p:sp>
      <p:sp>
        <p:nvSpPr>
          <p:cNvPr id="8" name="Text Box 5"/>
          <p:cNvSpPr txBox="1">
            <a:spLocks noChangeArrowheads="1"/>
          </p:cNvSpPr>
          <p:nvPr/>
        </p:nvSpPr>
        <p:spPr bwMode="auto">
          <a:xfrm>
            <a:off x="6253162" y="5957888"/>
            <a:ext cx="361950" cy="366712"/>
          </a:xfrm>
          <a:prstGeom prst="rect">
            <a:avLst/>
          </a:prstGeom>
          <a:noFill/>
          <a:ln w="9525">
            <a:noFill/>
            <a:miter lim="800000"/>
            <a:headEnd/>
            <a:tailEnd/>
          </a:ln>
        </p:spPr>
        <p:txBody>
          <a:bodyPr wrap="none">
            <a:spAutoFit/>
          </a:bodyPr>
          <a:lstStyle/>
          <a:p>
            <a:pPr algn="l"/>
            <a:r>
              <a:rPr lang="en-US" i="1">
                <a:latin typeface="Arial" charset="0"/>
              </a:rPr>
              <a:t>Q</a:t>
            </a:r>
          </a:p>
        </p:txBody>
      </p:sp>
      <p:sp>
        <p:nvSpPr>
          <p:cNvPr id="9" name="Line 6"/>
          <p:cNvSpPr>
            <a:spLocks noChangeShapeType="1"/>
          </p:cNvSpPr>
          <p:nvPr/>
        </p:nvSpPr>
        <p:spPr bwMode="auto">
          <a:xfrm flipV="1">
            <a:off x="3814762" y="3276600"/>
            <a:ext cx="2362200" cy="1828800"/>
          </a:xfrm>
          <a:prstGeom prst="line">
            <a:avLst/>
          </a:prstGeom>
          <a:noFill/>
          <a:ln w="38100">
            <a:solidFill>
              <a:srgbClr val="0000FF"/>
            </a:solidFill>
            <a:round/>
            <a:headEnd/>
            <a:tailEnd/>
          </a:ln>
        </p:spPr>
        <p:txBody>
          <a:bodyPr/>
          <a:lstStyle/>
          <a:p>
            <a:endParaRPr lang="en-US"/>
          </a:p>
        </p:txBody>
      </p:sp>
      <p:sp>
        <p:nvSpPr>
          <p:cNvPr id="10" name="Line 7"/>
          <p:cNvSpPr>
            <a:spLocks noChangeShapeType="1"/>
          </p:cNvSpPr>
          <p:nvPr/>
        </p:nvSpPr>
        <p:spPr bwMode="auto">
          <a:xfrm>
            <a:off x="3505200" y="3124200"/>
            <a:ext cx="2971800" cy="1143000"/>
          </a:xfrm>
          <a:prstGeom prst="line">
            <a:avLst/>
          </a:prstGeom>
          <a:noFill/>
          <a:ln w="38100">
            <a:solidFill>
              <a:srgbClr val="FF0000"/>
            </a:solidFill>
            <a:round/>
            <a:headEnd/>
            <a:tailEnd/>
          </a:ln>
        </p:spPr>
        <p:txBody>
          <a:bodyPr/>
          <a:lstStyle/>
          <a:p>
            <a:endParaRPr lang="en-US"/>
          </a:p>
        </p:txBody>
      </p:sp>
      <p:sp>
        <p:nvSpPr>
          <p:cNvPr id="11" name="Text Box 8"/>
          <p:cNvSpPr txBox="1">
            <a:spLocks noChangeArrowheads="1"/>
          </p:cNvSpPr>
          <p:nvPr/>
        </p:nvSpPr>
        <p:spPr bwMode="auto">
          <a:xfrm>
            <a:off x="2900362" y="2971800"/>
            <a:ext cx="533400" cy="366713"/>
          </a:xfrm>
          <a:prstGeom prst="rect">
            <a:avLst/>
          </a:prstGeom>
          <a:noFill/>
          <a:ln w="9525">
            <a:noFill/>
            <a:miter lim="800000"/>
            <a:headEnd/>
            <a:tailEnd/>
          </a:ln>
        </p:spPr>
        <p:txBody>
          <a:bodyPr>
            <a:spAutoFit/>
          </a:bodyPr>
          <a:lstStyle/>
          <a:p>
            <a:pPr algn="l"/>
            <a:r>
              <a:rPr lang="en-US" i="1">
                <a:latin typeface="Arial" charset="0"/>
              </a:rPr>
              <a:t>P</a:t>
            </a:r>
            <a:r>
              <a:rPr lang="en-US" baseline="-25000">
                <a:latin typeface="Arial" charset="0"/>
              </a:rPr>
              <a:t>1</a:t>
            </a:r>
          </a:p>
        </p:txBody>
      </p:sp>
      <p:sp>
        <p:nvSpPr>
          <p:cNvPr id="12" name="Line 9"/>
          <p:cNvSpPr>
            <a:spLocks noChangeShapeType="1"/>
          </p:cNvSpPr>
          <p:nvPr/>
        </p:nvSpPr>
        <p:spPr bwMode="auto">
          <a:xfrm flipH="1" flipV="1">
            <a:off x="3281362" y="3124200"/>
            <a:ext cx="152400" cy="0"/>
          </a:xfrm>
          <a:prstGeom prst="line">
            <a:avLst/>
          </a:prstGeom>
          <a:noFill/>
          <a:ln w="19050">
            <a:solidFill>
              <a:schemeClr val="tx1"/>
            </a:solidFill>
            <a:round/>
            <a:headEnd/>
            <a:tailEnd/>
          </a:ln>
        </p:spPr>
        <p:txBody>
          <a:bodyPr/>
          <a:lstStyle/>
          <a:p>
            <a:endParaRPr lang="en-US"/>
          </a:p>
        </p:txBody>
      </p:sp>
      <p:sp>
        <p:nvSpPr>
          <p:cNvPr id="13" name="Line 10"/>
          <p:cNvSpPr>
            <a:spLocks noChangeShapeType="1"/>
          </p:cNvSpPr>
          <p:nvPr/>
        </p:nvSpPr>
        <p:spPr bwMode="auto">
          <a:xfrm>
            <a:off x="5186362" y="5805488"/>
            <a:ext cx="0" cy="152400"/>
          </a:xfrm>
          <a:prstGeom prst="line">
            <a:avLst/>
          </a:prstGeom>
          <a:noFill/>
          <a:ln w="19050">
            <a:solidFill>
              <a:schemeClr val="tx1"/>
            </a:solidFill>
            <a:round/>
            <a:headEnd/>
            <a:tailEnd/>
          </a:ln>
        </p:spPr>
        <p:txBody>
          <a:bodyPr/>
          <a:lstStyle/>
          <a:p>
            <a:endParaRPr lang="en-US"/>
          </a:p>
        </p:txBody>
      </p:sp>
      <p:sp>
        <p:nvSpPr>
          <p:cNvPr id="14" name="Text Box 11"/>
          <p:cNvSpPr txBox="1">
            <a:spLocks noChangeArrowheads="1"/>
          </p:cNvSpPr>
          <p:nvPr/>
        </p:nvSpPr>
        <p:spPr bwMode="auto">
          <a:xfrm>
            <a:off x="5033962" y="5957888"/>
            <a:ext cx="533400" cy="366712"/>
          </a:xfrm>
          <a:prstGeom prst="rect">
            <a:avLst/>
          </a:prstGeom>
          <a:noFill/>
          <a:ln w="9525">
            <a:noFill/>
            <a:miter lim="800000"/>
            <a:headEnd/>
            <a:tailEnd/>
          </a:ln>
        </p:spPr>
        <p:txBody>
          <a:bodyPr>
            <a:spAutoFit/>
          </a:bodyPr>
          <a:lstStyle/>
          <a:p>
            <a:pPr algn="l"/>
            <a:r>
              <a:rPr lang="en-US" i="1">
                <a:latin typeface="Arial" charset="0"/>
              </a:rPr>
              <a:t>Q</a:t>
            </a:r>
            <a:r>
              <a:rPr lang="en-US" baseline="-25000">
                <a:latin typeface="Arial" charset="0"/>
              </a:rPr>
              <a:t>1</a:t>
            </a:r>
          </a:p>
        </p:txBody>
      </p:sp>
      <p:sp>
        <p:nvSpPr>
          <p:cNvPr id="15" name="Text Box 12"/>
          <p:cNvSpPr txBox="1">
            <a:spLocks noChangeArrowheads="1"/>
          </p:cNvSpPr>
          <p:nvPr/>
        </p:nvSpPr>
        <p:spPr bwMode="auto">
          <a:xfrm>
            <a:off x="7010400" y="4495800"/>
            <a:ext cx="433388" cy="366713"/>
          </a:xfrm>
          <a:prstGeom prst="rect">
            <a:avLst/>
          </a:prstGeom>
          <a:noFill/>
          <a:ln w="9525">
            <a:noFill/>
            <a:miter lim="800000"/>
            <a:headEnd/>
            <a:tailEnd/>
          </a:ln>
        </p:spPr>
        <p:txBody>
          <a:bodyPr>
            <a:spAutoFit/>
          </a:bodyPr>
          <a:lstStyle/>
          <a:p>
            <a:pPr algn="l"/>
            <a:r>
              <a:rPr lang="en-US" i="1" dirty="0">
                <a:latin typeface="Arial" charset="0"/>
              </a:rPr>
              <a:t>D</a:t>
            </a:r>
            <a:r>
              <a:rPr lang="en-US" baseline="-25000" dirty="0">
                <a:latin typeface="Arial" charset="0"/>
              </a:rPr>
              <a:t>2</a:t>
            </a:r>
          </a:p>
        </p:txBody>
      </p:sp>
      <p:sp>
        <p:nvSpPr>
          <p:cNvPr id="16" name="Text Box 13"/>
          <p:cNvSpPr txBox="1">
            <a:spLocks noChangeArrowheads="1"/>
          </p:cNvSpPr>
          <p:nvPr/>
        </p:nvSpPr>
        <p:spPr bwMode="auto">
          <a:xfrm>
            <a:off x="6145212" y="3048000"/>
            <a:ext cx="336550" cy="366713"/>
          </a:xfrm>
          <a:prstGeom prst="rect">
            <a:avLst/>
          </a:prstGeom>
          <a:noFill/>
          <a:ln w="9525">
            <a:noFill/>
            <a:miter lim="800000"/>
            <a:headEnd/>
            <a:tailEnd/>
          </a:ln>
        </p:spPr>
        <p:txBody>
          <a:bodyPr wrap="none">
            <a:spAutoFit/>
          </a:bodyPr>
          <a:lstStyle/>
          <a:p>
            <a:pPr algn="l"/>
            <a:r>
              <a:rPr lang="en-US">
                <a:latin typeface="Arial" charset="0"/>
              </a:rPr>
              <a:t>S</a:t>
            </a:r>
          </a:p>
        </p:txBody>
      </p:sp>
      <p:sp>
        <p:nvSpPr>
          <p:cNvPr id="17" name="Line 14"/>
          <p:cNvSpPr>
            <a:spLocks noChangeShapeType="1"/>
          </p:cNvSpPr>
          <p:nvPr/>
        </p:nvSpPr>
        <p:spPr bwMode="auto">
          <a:xfrm>
            <a:off x="3505200" y="3200400"/>
            <a:ext cx="2362200" cy="1981200"/>
          </a:xfrm>
          <a:prstGeom prst="line">
            <a:avLst/>
          </a:prstGeom>
          <a:noFill/>
          <a:ln w="38100">
            <a:solidFill>
              <a:srgbClr val="FF0000"/>
            </a:solidFill>
            <a:prstDash val="dash"/>
            <a:round/>
            <a:headEnd/>
            <a:tailEnd/>
          </a:ln>
        </p:spPr>
        <p:txBody>
          <a:bodyPr/>
          <a:lstStyle/>
          <a:p>
            <a:endParaRPr lang="en-US"/>
          </a:p>
        </p:txBody>
      </p:sp>
      <p:sp>
        <p:nvSpPr>
          <p:cNvPr id="18" name="Text Box 15"/>
          <p:cNvSpPr txBox="1">
            <a:spLocks noChangeArrowheads="1"/>
          </p:cNvSpPr>
          <p:nvPr/>
        </p:nvSpPr>
        <p:spPr bwMode="auto">
          <a:xfrm>
            <a:off x="5943600" y="4953000"/>
            <a:ext cx="623887" cy="366712"/>
          </a:xfrm>
          <a:prstGeom prst="rect">
            <a:avLst/>
          </a:prstGeom>
          <a:noFill/>
          <a:ln w="9525">
            <a:noFill/>
            <a:miter lim="800000"/>
            <a:headEnd/>
            <a:tailEnd/>
          </a:ln>
        </p:spPr>
        <p:txBody>
          <a:bodyPr>
            <a:spAutoFit/>
          </a:bodyPr>
          <a:lstStyle/>
          <a:p>
            <a:pPr algn="l"/>
            <a:r>
              <a:rPr lang="en-US" i="1" dirty="0">
                <a:latin typeface="Arial" charset="0"/>
              </a:rPr>
              <a:t>MR</a:t>
            </a:r>
            <a:r>
              <a:rPr lang="en-US" baseline="-25000" dirty="0">
                <a:latin typeface="Arial" charset="0"/>
              </a:rPr>
              <a:t>2</a:t>
            </a:r>
          </a:p>
        </p:txBody>
      </p:sp>
      <p:sp>
        <p:nvSpPr>
          <p:cNvPr id="19" name="Oval 16"/>
          <p:cNvSpPr>
            <a:spLocks noChangeArrowheads="1"/>
          </p:cNvSpPr>
          <p:nvPr/>
        </p:nvSpPr>
        <p:spPr bwMode="auto">
          <a:xfrm>
            <a:off x="5138737" y="3989388"/>
            <a:ext cx="88900" cy="88900"/>
          </a:xfrm>
          <a:prstGeom prst="ellipse">
            <a:avLst/>
          </a:prstGeom>
          <a:solidFill>
            <a:schemeClr val="tx1"/>
          </a:solidFill>
          <a:ln w="9525">
            <a:solidFill>
              <a:schemeClr val="tx1"/>
            </a:solidFill>
            <a:round/>
            <a:headEnd/>
            <a:tailEnd/>
          </a:ln>
        </p:spPr>
        <p:txBody>
          <a:bodyPr wrap="none" anchor="ctr"/>
          <a:lstStyle/>
          <a:p>
            <a:endParaRPr lang="en-US"/>
          </a:p>
        </p:txBody>
      </p:sp>
      <p:sp>
        <p:nvSpPr>
          <p:cNvPr id="20" name="Oval 17"/>
          <p:cNvSpPr>
            <a:spLocks noChangeArrowheads="1"/>
          </p:cNvSpPr>
          <p:nvPr/>
        </p:nvSpPr>
        <p:spPr bwMode="auto">
          <a:xfrm>
            <a:off x="4764087" y="4284663"/>
            <a:ext cx="88900" cy="88900"/>
          </a:xfrm>
          <a:prstGeom prst="ellipse">
            <a:avLst/>
          </a:prstGeom>
          <a:solidFill>
            <a:schemeClr val="tx1"/>
          </a:solidFill>
          <a:ln w="9525">
            <a:solidFill>
              <a:schemeClr val="tx1"/>
            </a:solidFill>
            <a:round/>
            <a:headEnd/>
            <a:tailEnd/>
          </a:ln>
        </p:spPr>
        <p:txBody>
          <a:bodyPr wrap="none" anchor="ctr"/>
          <a:lstStyle/>
          <a:p>
            <a:endParaRPr lang="en-US"/>
          </a:p>
        </p:txBody>
      </p:sp>
      <p:sp>
        <p:nvSpPr>
          <p:cNvPr id="22" name="Rectangle 19"/>
          <p:cNvSpPr>
            <a:spLocks noChangeArrowheads="1"/>
          </p:cNvSpPr>
          <p:nvPr/>
        </p:nvSpPr>
        <p:spPr bwMode="auto">
          <a:xfrm>
            <a:off x="3436937" y="3617913"/>
            <a:ext cx="1381125" cy="2185987"/>
          </a:xfrm>
          <a:prstGeom prst="rect">
            <a:avLst/>
          </a:prstGeom>
          <a:noFill/>
          <a:ln w="12700">
            <a:solidFill>
              <a:schemeClr val="tx1"/>
            </a:solidFill>
            <a:prstDash val="dash"/>
            <a:miter lim="800000"/>
            <a:headEnd/>
            <a:tailEnd/>
          </a:ln>
        </p:spPr>
        <p:txBody>
          <a:bodyPr wrap="none" anchor="ctr"/>
          <a:lstStyle/>
          <a:p>
            <a:endParaRPr lang="en-US"/>
          </a:p>
        </p:txBody>
      </p:sp>
      <p:sp>
        <p:nvSpPr>
          <p:cNvPr id="23" name="Line 20"/>
          <p:cNvSpPr>
            <a:spLocks noChangeShapeType="1"/>
          </p:cNvSpPr>
          <p:nvPr/>
        </p:nvSpPr>
        <p:spPr bwMode="auto">
          <a:xfrm>
            <a:off x="4824412" y="5795963"/>
            <a:ext cx="0" cy="152400"/>
          </a:xfrm>
          <a:prstGeom prst="line">
            <a:avLst/>
          </a:prstGeom>
          <a:noFill/>
          <a:ln w="19050">
            <a:solidFill>
              <a:schemeClr val="tx1"/>
            </a:solidFill>
            <a:round/>
            <a:headEnd/>
            <a:tailEnd/>
          </a:ln>
        </p:spPr>
        <p:txBody>
          <a:bodyPr/>
          <a:lstStyle/>
          <a:p>
            <a:endParaRPr lang="en-US"/>
          </a:p>
        </p:txBody>
      </p:sp>
      <p:sp>
        <p:nvSpPr>
          <p:cNvPr id="24" name="Text Box 21"/>
          <p:cNvSpPr txBox="1">
            <a:spLocks noChangeArrowheads="1"/>
          </p:cNvSpPr>
          <p:nvPr/>
        </p:nvSpPr>
        <p:spPr bwMode="auto">
          <a:xfrm>
            <a:off x="4672012" y="5948363"/>
            <a:ext cx="533400" cy="366712"/>
          </a:xfrm>
          <a:prstGeom prst="rect">
            <a:avLst/>
          </a:prstGeom>
          <a:noFill/>
          <a:ln w="9525">
            <a:noFill/>
            <a:miter lim="800000"/>
            <a:headEnd/>
            <a:tailEnd/>
          </a:ln>
        </p:spPr>
        <p:txBody>
          <a:bodyPr>
            <a:spAutoFit/>
          </a:bodyPr>
          <a:lstStyle/>
          <a:p>
            <a:pPr algn="l"/>
            <a:r>
              <a:rPr lang="en-US" i="1">
                <a:latin typeface="Arial" charset="0"/>
              </a:rPr>
              <a:t>Q</a:t>
            </a:r>
            <a:r>
              <a:rPr lang="en-US" baseline="-25000">
                <a:latin typeface="Arial" charset="0"/>
              </a:rPr>
              <a:t>2</a:t>
            </a:r>
          </a:p>
        </p:txBody>
      </p:sp>
      <p:sp>
        <p:nvSpPr>
          <p:cNvPr id="25" name="Text Box 22"/>
          <p:cNvSpPr txBox="1">
            <a:spLocks noChangeArrowheads="1"/>
          </p:cNvSpPr>
          <p:nvPr/>
        </p:nvSpPr>
        <p:spPr bwMode="auto">
          <a:xfrm>
            <a:off x="2895600" y="3436938"/>
            <a:ext cx="457200" cy="366712"/>
          </a:xfrm>
          <a:prstGeom prst="rect">
            <a:avLst/>
          </a:prstGeom>
          <a:noFill/>
          <a:ln w="9525">
            <a:noFill/>
            <a:miter lim="800000"/>
            <a:headEnd/>
            <a:tailEnd/>
          </a:ln>
        </p:spPr>
        <p:txBody>
          <a:bodyPr>
            <a:spAutoFit/>
          </a:bodyPr>
          <a:lstStyle/>
          <a:p>
            <a:pPr algn="l"/>
            <a:r>
              <a:rPr lang="en-US" i="1">
                <a:latin typeface="Arial" charset="0"/>
              </a:rPr>
              <a:t>P</a:t>
            </a:r>
            <a:r>
              <a:rPr lang="en-US" baseline="-25000">
                <a:latin typeface="Arial" charset="0"/>
              </a:rPr>
              <a:t>2</a:t>
            </a:r>
          </a:p>
        </p:txBody>
      </p:sp>
      <p:sp>
        <p:nvSpPr>
          <p:cNvPr id="26" name="Line 23"/>
          <p:cNvSpPr>
            <a:spLocks noChangeShapeType="1"/>
          </p:cNvSpPr>
          <p:nvPr/>
        </p:nvSpPr>
        <p:spPr bwMode="auto">
          <a:xfrm flipH="1">
            <a:off x="3292475" y="3617913"/>
            <a:ext cx="152400" cy="0"/>
          </a:xfrm>
          <a:prstGeom prst="line">
            <a:avLst/>
          </a:prstGeom>
          <a:noFill/>
          <a:ln w="19050">
            <a:solidFill>
              <a:schemeClr val="tx1"/>
            </a:solidFill>
            <a:round/>
            <a:headEnd/>
            <a:tailEnd/>
          </a:ln>
        </p:spPr>
        <p:txBody>
          <a:bodyPr/>
          <a:lstStyle/>
          <a:p>
            <a:endParaRPr lang="en-US"/>
          </a:p>
        </p:txBody>
      </p:sp>
      <p:sp>
        <p:nvSpPr>
          <p:cNvPr id="28" name="Line 25"/>
          <p:cNvSpPr>
            <a:spLocks noChangeShapeType="1"/>
          </p:cNvSpPr>
          <p:nvPr/>
        </p:nvSpPr>
        <p:spPr bwMode="auto">
          <a:xfrm>
            <a:off x="3590925" y="1981200"/>
            <a:ext cx="2590800" cy="1828800"/>
          </a:xfrm>
          <a:prstGeom prst="line">
            <a:avLst/>
          </a:prstGeom>
          <a:noFill/>
          <a:ln w="38100">
            <a:solidFill>
              <a:srgbClr val="0000FF"/>
            </a:solidFill>
            <a:round/>
            <a:headEnd/>
            <a:tailEnd/>
          </a:ln>
        </p:spPr>
        <p:txBody>
          <a:bodyPr/>
          <a:lstStyle/>
          <a:p>
            <a:endParaRPr lang="en-US"/>
          </a:p>
        </p:txBody>
      </p:sp>
      <p:sp>
        <p:nvSpPr>
          <p:cNvPr id="29" name="Text Box 26"/>
          <p:cNvSpPr txBox="1">
            <a:spLocks noChangeArrowheads="1"/>
          </p:cNvSpPr>
          <p:nvPr/>
        </p:nvSpPr>
        <p:spPr bwMode="auto">
          <a:xfrm>
            <a:off x="6105525" y="3733800"/>
            <a:ext cx="433387" cy="366713"/>
          </a:xfrm>
          <a:prstGeom prst="rect">
            <a:avLst/>
          </a:prstGeom>
          <a:noFill/>
          <a:ln w="9525">
            <a:noFill/>
            <a:miter lim="800000"/>
            <a:headEnd/>
            <a:tailEnd/>
          </a:ln>
        </p:spPr>
        <p:txBody>
          <a:bodyPr wrap="none">
            <a:spAutoFit/>
          </a:bodyPr>
          <a:lstStyle/>
          <a:p>
            <a:pPr algn="l"/>
            <a:r>
              <a:rPr lang="en-US" i="1">
                <a:latin typeface="Arial" charset="0"/>
              </a:rPr>
              <a:t>D</a:t>
            </a:r>
            <a:r>
              <a:rPr lang="en-US" baseline="-25000">
                <a:latin typeface="Arial" charset="0"/>
              </a:rPr>
              <a:t>1</a:t>
            </a:r>
          </a:p>
        </p:txBody>
      </p:sp>
      <p:sp>
        <p:nvSpPr>
          <p:cNvPr id="30" name="Text Box 27"/>
          <p:cNvSpPr txBox="1">
            <a:spLocks noChangeArrowheads="1"/>
          </p:cNvSpPr>
          <p:nvPr/>
        </p:nvSpPr>
        <p:spPr bwMode="auto">
          <a:xfrm>
            <a:off x="6149975" y="3048000"/>
            <a:ext cx="336550" cy="366713"/>
          </a:xfrm>
          <a:prstGeom prst="rect">
            <a:avLst/>
          </a:prstGeom>
          <a:noFill/>
          <a:ln w="9525">
            <a:noFill/>
            <a:miter lim="800000"/>
            <a:headEnd/>
            <a:tailEnd/>
          </a:ln>
        </p:spPr>
        <p:txBody>
          <a:bodyPr wrap="none">
            <a:spAutoFit/>
          </a:bodyPr>
          <a:lstStyle/>
          <a:p>
            <a:pPr algn="l"/>
            <a:r>
              <a:rPr lang="en-US" i="1">
                <a:latin typeface="Arial" charset="0"/>
              </a:rPr>
              <a:t>S</a:t>
            </a:r>
          </a:p>
        </p:txBody>
      </p:sp>
      <p:sp>
        <p:nvSpPr>
          <p:cNvPr id="31" name="Line 28"/>
          <p:cNvSpPr>
            <a:spLocks noChangeShapeType="1"/>
          </p:cNvSpPr>
          <p:nvPr/>
        </p:nvSpPr>
        <p:spPr bwMode="auto">
          <a:xfrm>
            <a:off x="3505200" y="1981200"/>
            <a:ext cx="2362200" cy="2895600"/>
          </a:xfrm>
          <a:prstGeom prst="line">
            <a:avLst/>
          </a:prstGeom>
          <a:noFill/>
          <a:ln w="38100">
            <a:solidFill>
              <a:srgbClr val="0000FF"/>
            </a:solidFill>
            <a:prstDash val="dash"/>
            <a:round/>
            <a:headEnd/>
            <a:tailEnd/>
          </a:ln>
        </p:spPr>
        <p:txBody>
          <a:bodyPr/>
          <a:lstStyle/>
          <a:p>
            <a:endParaRPr lang="en-US"/>
          </a:p>
        </p:txBody>
      </p:sp>
      <p:sp>
        <p:nvSpPr>
          <p:cNvPr id="32" name="Text Box 29"/>
          <p:cNvSpPr txBox="1">
            <a:spLocks noChangeArrowheads="1"/>
          </p:cNvSpPr>
          <p:nvPr/>
        </p:nvSpPr>
        <p:spPr bwMode="auto">
          <a:xfrm>
            <a:off x="5943600" y="4572000"/>
            <a:ext cx="623887" cy="366713"/>
          </a:xfrm>
          <a:prstGeom prst="rect">
            <a:avLst/>
          </a:prstGeom>
          <a:noFill/>
          <a:ln w="9525">
            <a:noFill/>
            <a:miter lim="800000"/>
            <a:headEnd/>
            <a:tailEnd/>
          </a:ln>
        </p:spPr>
        <p:txBody>
          <a:bodyPr wrap="none">
            <a:spAutoFit/>
          </a:bodyPr>
          <a:lstStyle/>
          <a:p>
            <a:pPr algn="l"/>
            <a:r>
              <a:rPr lang="en-US" i="1" dirty="0">
                <a:latin typeface="Arial" charset="0"/>
              </a:rPr>
              <a:t>MR</a:t>
            </a:r>
            <a:r>
              <a:rPr lang="en-US" baseline="-25000" dirty="0">
                <a:latin typeface="Arial" charset="0"/>
              </a:rPr>
              <a:t>1</a:t>
            </a:r>
          </a:p>
        </p:txBody>
      </p:sp>
      <p:sp>
        <p:nvSpPr>
          <p:cNvPr id="35" name="Oval 33"/>
          <p:cNvSpPr>
            <a:spLocks noChangeArrowheads="1"/>
          </p:cNvSpPr>
          <p:nvPr/>
        </p:nvSpPr>
        <p:spPr bwMode="auto">
          <a:xfrm>
            <a:off x="4768850" y="3581400"/>
            <a:ext cx="88900" cy="88900"/>
          </a:xfrm>
          <a:prstGeom prst="ellipse">
            <a:avLst/>
          </a:prstGeom>
          <a:solidFill>
            <a:schemeClr val="tx1"/>
          </a:solidFill>
          <a:ln w="9525">
            <a:solidFill>
              <a:schemeClr val="tx1"/>
            </a:solidFill>
            <a:round/>
            <a:headEnd/>
            <a:tailEnd/>
          </a:ln>
        </p:spPr>
        <p:txBody>
          <a:bodyPr wrap="none" anchor="ctr"/>
          <a:lstStyle/>
          <a:p>
            <a:endParaRPr lang="en-US"/>
          </a:p>
        </p:txBody>
      </p:sp>
      <p:grpSp>
        <p:nvGrpSpPr>
          <p:cNvPr id="2" name="Group 36"/>
          <p:cNvGrpSpPr>
            <a:grpSpLocks/>
          </p:cNvGrpSpPr>
          <p:nvPr/>
        </p:nvGrpSpPr>
        <p:grpSpPr bwMode="auto">
          <a:xfrm>
            <a:off x="539552" y="376240"/>
            <a:ext cx="8604448" cy="596902"/>
            <a:chOff x="336" y="267"/>
            <a:chExt cx="5124" cy="376"/>
          </a:xfrm>
        </p:grpSpPr>
        <p:sp>
          <p:nvSpPr>
            <p:cNvPr id="38" name="Line 38"/>
            <p:cNvSpPr>
              <a:spLocks noChangeShapeType="1"/>
            </p:cNvSpPr>
            <p:nvPr/>
          </p:nvSpPr>
          <p:spPr bwMode="blackWhite">
            <a:xfrm>
              <a:off x="336" y="643"/>
              <a:ext cx="5088" cy="0"/>
            </a:xfrm>
            <a:prstGeom prst="line">
              <a:avLst/>
            </a:prstGeom>
            <a:noFill/>
            <a:ln w="57150">
              <a:solidFill>
                <a:srgbClr val="A50021"/>
              </a:solidFill>
              <a:round/>
              <a:headEnd/>
              <a:tailEnd/>
            </a:ln>
          </p:spPr>
          <p:txBody>
            <a:bodyPr wrap="none"/>
            <a:lstStyle/>
            <a:p>
              <a:endParaRPr lang="en-US"/>
            </a:p>
          </p:txBody>
        </p:sp>
        <p:sp>
          <p:nvSpPr>
            <p:cNvPr id="39" name="Text Box 39"/>
            <p:cNvSpPr txBox="1">
              <a:spLocks noChangeArrowheads="1"/>
            </p:cNvSpPr>
            <p:nvPr/>
          </p:nvSpPr>
          <p:spPr bwMode="blackWhite">
            <a:xfrm>
              <a:off x="652" y="267"/>
              <a:ext cx="4808" cy="330"/>
            </a:xfrm>
            <a:prstGeom prst="rect">
              <a:avLst/>
            </a:prstGeom>
            <a:noFill/>
            <a:ln w="9525">
              <a:noFill/>
              <a:miter lim="800000"/>
              <a:headEnd/>
              <a:tailEnd/>
            </a:ln>
          </p:spPr>
          <p:txBody>
            <a:bodyPr wrap="square" anchor="b">
              <a:spAutoFit/>
            </a:bodyPr>
            <a:lstStyle/>
            <a:p>
              <a:pPr algn="l">
                <a:spcBef>
                  <a:spcPct val="50000"/>
                </a:spcBef>
              </a:pPr>
              <a:r>
                <a:rPr lang="en-US" sz="2800" b="1" dirty="0">
                  <a:solidFill>
                    <a:srgbClr val="A50021"/>
                  </a:solidFill>
                  <a:latin typeface="Cordia New" panose="020B0304020202020204" pitchFamily="34" charset="-34"/>
                  <a:ea typeface="Tahoma" pitchFamily="34" charset="0"/>
                  <a:cs typeface="Cordia New" panose="020B0304020202020204" pitchFamily="34" charset="-34"/>
                </a:rPr>
                <a:t>Impose tax on consumers in monopoly market:</a:t>
              </a:r>
              <a:r>
                <a:rPr lang="th-TH" sz="2800" b="1" dirty="0">
                  <a:solidFill>
                    <a:srgbClr val="A50021"/>
                  </a:solidFill>
                  <a:latin typeface="Cordia New" panose="020B0304020202020204" pitchFamily="34" charset="-34"/>
                  <a:ea typeface="Tahoma" pitchFamily="34" charset="0"/>
                  <a:cs typeface="Cordia New" panose="020B0304020202020204" pitchFamily="34" charset="-34"/>
                </a:rPr>
                <a:t> </a:t>
              </a:r>
              <a:r>
                <a:rPr lang="en-US" sz="2800" b="1" dirty="0">
                  <a:solidFill>
                    <a:srgbClr val="A50021"/>
                  </a:solidFill>
                  <a:latin typeface="Cordia New" panose="020B0304020202020204" pitchFamily="34" charset="-34"/>
                  <a:ea typeface="Tahoma" pitchFamily="34" charset="0"/>
                  <a:cs typeface="Cordia New" panose="020B0304020202020204" pitchFamily="34" charset="-34"/>
                </a:rPr>
                <a:t>Ad valorem tax</a:t>
              </a:r>
            </a:p>
          </p:txBody>
        </p:sp>
      </p:grpSp>
      <p:sp>
        <p:nvSpPr>
          <p:cNvPr id="34" name="Footer Placeholder 33"/>
          <p:cNvSpPr>
            <a:spLocks noGrp="1"/>
          </p:cNvSpPr>
          <p:nvPr>
            <p:ph type="ftr" sz="quarter" idx="11"/>
          </p:nvPr>
        </p:nvSpPr>
        <p:spPr/>
        <p:txBody>
          <a:bodyPr/>
          <a:lstStyle/>
          <a:p>
            <a:r>
              <a:rPr lang="en-US"/>
              <a:t>EE442 2/16 Economics of Public Revenue                                       Assist.Prof.Dr.Duangmanee Laovakul</a:t>
            </a:r>
            <a:endParaRPr lang="en-US" dirty="0"/>
          </a:p>
        </p:txBody>
      </p:sp>
    </p:spTree>
    <p:extLst>
      <p:ext uri="{BB962C8B-B14F-4D97-AF65-F5344CB8AC3E}">
        <p14:creationId xmlns:p14="http://schemas.microsoft.com/office/powerpoint/2010/main" val="352495643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1115616" y="0"/>
            <a:ext cx="7499350" cy="1143000"/>
          </a:xfrm>
        </p:spPr>
        <p:txBody>
          <a:bodyPr>
            <a:normAutofit/>
          </a:bodyPr>
          <a:lstStyle/>
          <a:p>
            <a:pPr fontAlgn="auto">
              <a:spcAft>
                <a:spcPts val="0"/>
              </a:spcAft>
              <a:defRPr/>
            </a:pPr>
            <a:r>
              <a:rPr lang="en-US" sz="3600" dirty="0">
                <a:solidFill>
                  <a:schemeClr val="tx2">
                    <a:satMod val="130000"/>
                  </a:schemeClr>
                </a:solidFill>
                <a:latin typeface="Cordia New" pitchFamily="34" charset="-34"/>
                <a:cs typeface="Cordia New" pitchFamily="34" charset="-34"/>
              </a:rPr>
              <a:t>Impose tax in imperfectly competitive markets</a:t>
            </a:r>
          </a:p>
        </p:txBody>
      </p:sp>
      <p:sp>
        <p:nvSpPr>
          <p:cNvPr id="337923" name="Rectangle 3"/>
          <p:cNvSpPr>
            <a:spLocks noGrp="1" noChangeArrowheads="1"/>
          </p:cNvSpPr>
          <p:nvPr>
            <p:ph idx="1"/>
          </p:nvPr>
        </p:nvSpPr>
        <p:spPr/>
        <p:txBody>
          <a:bodyPr>
            <a:normAutofit lnSpcReduction="10000"/>
          </a:bodyPr>
          <a:lstStyle/>
          <a:p>
            <a:r>
              <a:rPr lang="en-US" dirty="0">
                <a:latin typeface="Cordia New" pitchFamily="34" charset="-34"/>
                <a:cs typeface="Cordia New" pitchFamily="34" charset="-34"/>
              </a:rPr>
              <a:t>Normally, most markets are somewhere between being perfectly competitive and monopolies.</a:t>
            </a:r>
          </a:p>
          <a:p>
            <a:r>
              <a:rPr lang="en-US" sz="3600" b="1" i="1" dirty="0">
                <a:effectLst>
                  <a:outerShdw blurRad="38100" dist="38100" dir="2700000" algn="tl">
                    <a:srgbClr val="000000">
                      <a:alpha val="43137"/>
                    </a:srgbClr>
                  </a:outerShdw>
                </a:effectLst>
                <a:latin typeface="Cordia New" pitchFamily="34" charset="-34"/>
                <a:cs typeface="Cordia New" pitchFamily="34" charset="-34"/>
              </a:rPr>
              <a:t>Oligopoly markets</a:t>
            </a:r>
            <a:endParaRPr lang="en-US" sz="3600" b="1" dirty="0">
              <a:effectLst>
                <a:outerShdw blurRad="38100" dist="38100" dir="2700000" algn="tl">
                  <a:srgbClr val="000000">
                    <a:alpha val="43137"/>
                  </a:srgbClr>
                </a:outerShdw>
              </a:effectLst>
              <a:latin typeface="Cordia New" pitchFamily="34" charset="-34"/>
              <a:cs typeface="Cordia New" pitchFamily="34" charset="-34"/>
            </a:endParaRPr>
          </a:p>
          <a:p>
            <a:pPr lvl="1"/>
            <a:r>
              <a:rPr lang="en-US" dirty="0">
                <a:latin typeface="Cordia New" pitchFamily="34" charset="-34"/>
                <a:cs typeface="Cordia New" pitchFamily="34" charset="-34"/>
              </a:rPr>
              <a:t>No conclusions about tax burden shifting.  Most people believe that tax burden shifting also occurs in this market.</a:t>
            </a:r>
            <a:endParaRPr lang="th-TH" dirty="0">
              <a:latin typeface="Cordia New" pitchFamily="34" charset="-34"/>
              <a:cs typeface="Cordia New" pitchFamily="34" charset="-34"/>
            </a:endParaRPr>
          </a:p>
          <a:p>
            <a:pPr lvl="1"/>
            <a:r>
              <a:rPr lang="en-US" dirty="0">
                <a:latin typeface="Cordia New" pitchFamily="34" charset="-34"/>
                <a:cs typeface="Cordia New" pitchFamily="34" charset="-34"/>
              </a:rPr>
              <a:t>We do not have the conclusions because in oligopoly markets, we do not know exactly how to determine the prices.  It depends on the interaction among sellers.</a:t>
            </a:r>
            <a:endParaRPr lang="th-TH" dirty="0">
              <a:latin typeface="Cordia New" pitchFamily="34" charset="-34"/>
              <a:cs typeface="Cordia New" pitchFamily="34" charset="-34"/>
            </a:endParaRPr>
          </a:p>
          <a:p>
            <a:pPr lvl="1"/>
            <a:r>
              <a:rPr lang="en-US" dirty="0">
                <a:latin typeface="Cordia New" pitchFamily="34" charset="-34"/>
                <a:cs typeface="Cordia New" pitchFamily="34" charset="-34"/>
              </a:rPr>
              <a:t>EX: Cartel → cooperate among sellers in order to maximize profits →</a:t>
            </a:r>
            <a:r>
              <a:rPr lang="th-TH" dirty="0">
                <a:latin typeface="Cordia New" pitchFamily="34" charset="-34"/>
                <a:cs typeface="Cordia New" pitchFamily="34" charset="-34"/>
              </a:rPr>
              <a:t> </a:t>
            </a:r>
            <a:r>
              <a:rPr lang="en-US" dirty="0">
                <a:latin typeface="Cordia New" pitchFamily="34" charset="-34"/>
                <a:cs typeface="Cordia New" pitchFamily="34" charset="-34"/>
              </a:rPr>
              <a:t>OPEC.</a:t>
            </a:r>
          </a:p>
          <a:p>
            <a:pPr lvl="1"/>
            <a:endParaRPr lang="en-US" dirty="0">
              <a:latin typeface="Cordia New" pitchFamily="34" charset="-34"/>
              <a:cs typeface="Cordia New" pitchFamily="34" charset="-34"/>
            </a:endParaRPr>
          </a:p>
        </p:txBody>
      </p:sp>
      <p:sp>
        <p:nvSpPr>
          <p:cNvPr id="4" name="Slide Number Placeholder 3"/>
          <p:cNvSpPr>
            <a:spLocks noGrp="1"/>
          </p:cNvSpPr>
          <p:nvPr>
            <p:ph type="sldNum" sz="quarter" idx="12"/>
          </p:nvPr>
        </p:nvSpPr>
        <p:spPr/>
        <p:txBody>
          <a:bodyPr/>
          <a:lstStyle/>
          <a:p>
            <a:pPr>
              <a:defRPr/>
            </a:pPr>
            <a:r>
              <a:rPr lang="en-US" dirty="0"/>
              <a:t>58</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3367246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37923">
                                            <p:txEl>
                                              <p:pRg st="0" end="0"/>
                                            </p:txEl>
                                          </p:spTgt>
                                        </p:tgtEl>
                                        <p:attrNameLst>
                                          <p:attrName>style.visibility</p:attrName>
                                        </p:attrNameLst>
                                      </p:cBhvr>
                                      <p:to>
                                        <p:strVal val="visible"/>
                                      </p:to>
                                    </p:set>
                                    <p:anim calcmode="lin" valueType="num">
                                      <p:cBhvr additive="base">
                                        <p:cTn id="7" dur="500" fill="hold"/>
                                        <p:tgtEl>
                                          <p:spTgt spid="33792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3792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37923">
                                            <p:txEl>
                                              <p:pRg st="1" end="1"/>
                                            </p:txEl>
                                          </p:spTgt>
                                        </p:tgtEl>
                                        <p:attrNameLst>
                                          <p:attrName>style.visibility</p:attrName>
                                        </p:attrNameLst>
                                      </p:cBhvr>
                                      <p:to>
                                        <p:strVal val="visible"/>
                                      </p:to>
                                    </p:set>
                                    <p:anim calcmode="lin" valueType="num">
                                      <p:cBhvr additive="base">
                                        <p:cTn id="13" dur="500" fill="hold"/>
                                        <p:tgtEl>
                                          <p:spTgt spid="33792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3792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37923">
                                            <p:txEl>
                                              <p:pRg st="2" end="2"/>
                                            </p:txEl>
                                          </p:spTgt>
                                        </p:tgtEl>
                                        <p:attrNameLst>
                                          <p:attrName>style.visibility</p:attrName>
                                        </p:attrNameLst>
                                      </p:cBhvr>
                                      <p:to>
                                        <p:strVal val="visible"/>
                                      </p:to>
                                    </p:set>
                                    <p:anim calcmode="lin" valueType="num">
                                      <p:cBhvr additive="base">
                                        <p:cTn id="19" dur="500" fill="hold"/>
                                        <p:tgtEl>
                                          <p:spTgt spid="33792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37923">
                                            <p:txEl>
                                              <p:pRg st="2" end="2"/>
                                            </p:txEl>
                                          </p:spTgt>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337923">
                                            <p:txEl>
                                              <p:pRg st="3" end="3"/>
                                            </p:txEl>
                                          </p:spTgt>
                                        </p:tgtEl>
                                        <p:attrNameLst>
                                          <p:attrName>style.visibility</p:attrName>
                                        </p:attrNameLst>
                                      </p:cBhvr>
                                      <p:to>
                                        <p:strVal val="visible"/>
                                      </p:to>
                                    </p:set>
                                    <p:anim calcmode="lin" valueType="num">
                                      <p:cBhvr additive="base">
                                        <p:cTn id="23" dur="500" fill="hold"/>
                                        <p:tgtEl>
                                          <p:spTgt spid="337923">
                                            <p:txEl>
                                              <p:pRg st="3" end="3"/>
                                            </p:txEl>
                                          </p:spTgt>
                                        </p:tgtEl>
                                        <p:attrNameLst>
                                          <p:attrName>ppt_x</p:attrName>
                                        </p:attrNameLst>
                                      </p:cBhvr>
                                      <p:tavLst>
                                        <p:tav tm="0">
                                          <p:val>
                                            <p:strVal val="1+#ppt_w/2"/>
                                          </p:val>
                                        </p:tav>
                                        <p:tav tm="100000">
                                          <p:val>
                                            <p:strVal val="#ppt_x"/>
                                          </p:val>
                                        </p:tav>
                                      </p:tavLst>
                                    </p:anim>
                                    <p:anim calcmode="lin" valueType="num">
                                      <p:cBhvr additive="base">
                                        <p:cTn id="24" dur="500" fill="hold"/>
                                        <p:tgtEl>
                                          <p:spTgt spid="337923">
                                            <p:txEl>
                                              <p:pRg st="3" end="3"/>
                                            </p:txEl>
                                          </p:spTgt>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337923">
                                            <p:txEl>
                                              <p:pRg st="4" end="4"/>
                                            </p:txEl>
                                          </p:spTgt>
                                        </p:tgtEl>
                                        <p:attrNameLst>
                                          <p:attrName>style.visibility</p:attrName>
                                        </p:attrNameLst>
                                      </p:cBhvr>
                                      <p:to>
                                        <p:strVal val="visible"/>
                                      </p:to>
                                    </p:set>
                                    <p:anim calcmode="lin" valueType="num">
                                      <p:cBhvr additive="base">
                                        <p:cTn id="27" dur="500" fill="hold"/>
                                        <p:tgtEl>
                                          <p:spTgt spid="337923">
                                            <p:txEl>
                                              <p:pRg st="4" end="4"/>
                                            </p:txEl>
                                          </p:spTgt>
                                        </p:tgtEl>
                                        <p:attrNameLst>
                                          <p:attrName>ppt_x</p:attrName>
                                        </p:attrNameLst>
                                      </p:cBhvr>
                                      <p:tavLst>
                                        <p:tav tm="0">
                                          <p:val>
                                            <p:strVal val="1+#ppt_w/2"/>
                                          </p:val>
                                        </p:tav>
                                        <p:tav tm="100000">
                                          <p:val>
                                            <p:strVal val="#ppt_x"/>
                                          </p:val>
                                        </p:tav>
                                      </p:tavLst>
                                    </p:anim>
                                    <p:anim calcmode="lin" valueType="num">
                                      <p:cBhvr additive="base">
                                        <p:cTn id="28" dur="500" fill="hold"/>
                                        <p:tgtEl>
                                          <p:spTgt spid="33792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23"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dirty="0">
                <a:latin typeface="Cordia New" pitchFamily="34" charset="-34"/>
                <a:cs typeface="Cordia New" pitchFamily="34" charset="-34"/>
              </a:rPr>
              <a:t>Oligopoly market</a:t>
            </a:r>
          </a:p>
          <a:p>
            <a:pPr lvl="1"/>
            <a:r>
              <a:rPr lang="en-US" dirty="0">
                <a:latin typeface="Cordia New" pitchFamily="34" charset="-34"/>
                <a:cs typeface="Cordia New" pitchFamily="34" charset="-34"/>
              </a:rPr>
              <a:t>Even though, in cartel all sellers can make some agreements but it is difficult to keep their promise.  When </a:t>
            </a:r>
            <a:r>
              <a:rPr lang="en-US" b="1" dirty="0">
                <a:latin typeface="Cordia New" pitchFamily="34" charset="-34"/>
                <a:cs typeface="Cordia New" pitchFamily="34" charset="-34"/>
              </a:rPr>
              <a:t>price increases</a:t>
            </a:r>
            <a:r>
              <a:rPr lang="en-US" dirty="0">
                <a:latin typeface="Cordia New" pitchFamily="34" charset="-34"/>
                <a:cs typeface="Cordia New" pitchFamily="34" charset="-34"/>
              </a:rPr>
              <a:t>, sellers will have an incentive to break their agreement.  Sellers will increase their production more than the agreement in order to increase their profit.</a:t>
            </a:r>
            <a:endParaRPr lang="th-TH" dirty="0">
              <a:latin typeface="Cordia New" pitchFamily="34" charset="-34"/>
              <a:cs typeface="Cordia New" pitchFamily="34" charset="-34"/>
            </a:endParaRPr>
          </a:p>
          <a:p>
            <a:pPr lvl="1"/>
            <a:r>
              <a:rPr lang="en-US" dirty="0">
                <a:latin typeface="Cordia New" pitchFamily="34" charset="-34"/>
                <a:cs typeface="Cordia New" pitchFamily="34" charset="-34"/>
              </a:rPr>
              <a:t>When the government imposes taxes, producers have to reduce their productions.  Thus, profits decrease.  But in this case, they have an agreement about their production, the producers may not be worse of after taxes.  They MAY still be able to maintain their profits according to the agreement.</a:t>
            </a:r>
            <a:endParaRPr lang="th-TH" dirty="0">
              <a:latin typeface="Cordia New" pitchFamily="34" charset="-34"/>
              <a:cs typeface="Cordia New" pitchFamily="34" charset="-34"/>
            </a:endParaRPr>
          </a:p>
        </p:txBody>
      </p:sp>
      <p:sp>
        <p:nvSpPr>
          <p:cNvPr id="4" name="Slide Number Placeholder 3"/>
          <p:cNvSpPr>
            <a:spLocks noGrp="1"/>
          </p:cNvSpPr>
          <p:nvPr>
            <p:ph type="sldNum" sz="quarter" idx="12"/>
          </p:nvPr>
        </p:nvSpPr>
        <p:spPr/>
        <p:txBody>
          <a:bodyPr/>
          <a:lstStyle/>
          <a:p>
            <a:pPr>
              <a:defRPr/>
            </a:pPr>
            <a:r>
              <a:rPr lang="en-US" dirty="0"/>
              <a:t>59</a:t>
            </a:r>
          </a:p>
        </p:txBody>
      </p:sp>
      <p:sp>
        <p:nvSpPr>
          <p:cNvPr id="6" name="Footer Placeholder 5"/>
          <p:cNvSpPr>
            <a:spLocks noGrp="1"/>
          </p:cNvSpPr>
          <p:nvPr>
            <p:ph type="ftr" sz="quarter" idx="11"/>
          </p:nvPr>
        </p:nvSpPr>
        <p:spPr/>
        <p:txBody>
          <a:bodyPr/>
          <a:lstStyle/>
          <a:p>
            <a:r>
              <a:rPr lang="en-US"/>
              <a:t>EE442 2/16 Economics of Public Revenue                                       Assist.Prof.Dr.Duangmanee Laovakul</a:t>
            </a:r>
          </a:p>
        </p:txBody>
      </p:sp>
      <p:sp>
        <p:nvSpPr>
          <p:cNvPr id="7" name="Rectangle 2"/>
          <p:cNvSpPr>
            <a:spLocks noGrp="1" noChangeArrowheads="1"/>
          </p:cNvSpPr>
          <p:nvPr>
            <p:ph type="title"/>
          </p:nvPr>
        </p:nvSpPr>
        <p:spPr>
          <a:xfrm>
            <a:off x="1259632" y="116632"/>
            <a:ext cx="7499350" cy="1143000"/>
          </a:xfrm>
        </p:spPr>
        <p:txBody>
          <a:bodyPr>
            <a:normAutofit/>
          </a:bodyPr>
          <a:lstStyle/>
          <a:p>
            <a:pPr fontAlgn="auto">
              <a:spcAft>
                <a:spcPts val="0"/>
              </a:spcAft>
              <a:defRPr/>
            </a:pPr>
            <a:r>
              <a:rPr lang="en-US" sz="3600" dirty="0">
                <a:solidFill>
                  <a:schemeClr val="tx2">
                    <a:satMod val="130000"/>
                  </a:schemeClr>
                </a:solidFill>
                <a:latin typeface="Cordia New" panose="020B0304020202020204" pitchFamily="34" charset="-34"/>
                <a:cs typeface="Cordia New" panose="020B0304020202020204" pitchFamily="34" charset="-34"/>
              </a:rPr>
              <a:t>Tax burden in imperfectly competitive markets</a:t>
            </a:r>
          </a:p>
        </p:txBody>
      </p:sp>
    </p:spTree>
    <p:extLst>
      <p:ext uri="{BB962C8B-B14F-4D97-AF65-F5344CB8AC3E}">
        <p14:creationId xmlns:p14="http://schemas.microsoft.com/office/powerpoint/2010/main" val="255969303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latin typeface="Cordia New" pitchFamily="34" charset="-34"/>
                <a:cs typeface="Cordia New" pitchFamily="34" charset="-34"/>
              </a:rPr>
              <a:t>Profit Tax</a:t>
            </a:r>
            <a:endParaRPr lang="th-TH" b="1" dirty="0">
              <a:latin typeface="Cordia New" pitchFamily="34" charset="-34"/>
              <a:cs typeface="Cordia New" pitchFamily="34" charset="-34"/>
            </a:endParaRPr>
          </a:p>
        </p:txBody>
      </p:sp>
      <p:sp>
        <p:nvSpPr>
          <p:cNvPr id="3" name="Content Placeholder 2"/>
          <p:cNvSpPr>
            <a:spLocks noGrp="1"/>
          </p:cNvSpPr>
          <p:nvPr>
            <p:ph idx="1"/>
          </p:nvPr>
        </p:nvSpPr>
        <p:spPr/>
        <p:txBody>
          <a:bodyPr>
            <a:normAutofit/>
          </a:bodyPr>
          <a:lstStyle/>
          <a:p>
            <a:r>
              <a:rPr lang="en-US" dirty="0">
                <a:latin typeface="Cordia New" pitchFamily="34" charset="-34"/>
                <a:cs typeface="Cordia New" pitchFamily="34" charset="-34"/>
              </a:rPr>
              <a:t>In the previous section, we analyzed a tax imposed on sales.</a:t>
            </a:r>
          </a:p>
          <a:p>
            <a:r>
              <a:rPr lang="en-US" dirty="0">
                <a:latin typeface="Cordia New" pitchFamily="34" charset="-34"/>
                <a:cs typeface="Cordia New" pitchFamily="34" charset="-34"/>
              </a:rPr>
              <a:t>In this section, we will analyze taxes imposed on</a:t>
            </a:r>
            <a:r>
              <a:rPr lang="th-TH" dirty="0">
                <a:latin typeface="Cordia New" pitchFamily="34" charset="-34"/>
                <a:cs typeface="Cordia New" pitchFamily="34" charset="-34"/>
              </a:rPr>
              <a:t> </a:t>
            </a:r>
            <a:r>
              <a:rPr lang="en-US" dirty="0">
                <a:latin typeface="Cordia New" pitchFamily="34" charset="-34"/>
                <a:cs typeface="Cordia New" pitchFamily="34" charset="-34"/>
              </a:rPr>
              <a:t>economic profit (profit which is more than the opportunity cost of factors of production or excess profit).</a:t>
            </a:r>
          </a:p>
          <a:p>
            <a:r>
              <a:rPr lang="en-US" dirty="0">
                <a:latin typeface="Cordia New" pitchFamily="34" charset="-34"/>
                <a:cs typeface="Cordia New" pitchFamily="34" charset="-34"/>
              </a:rPr>
              <a:t>In a perfectly competitive market, producers will produce at MC = MR.  The proportional taxation will not affect production level.  Thus, producers will bear the full tax burden.</a:t>
            </a:r>
            <a:endParaRPr lang="th-TH" dirty="0">
              <a:latin typeface="Cordia New" pitchFamily="34" charset="-34"/>
              <a:cs typeface="Cordia New" pitchFamily="34" charset="-34"/>
            </a:endParaRPr>
          </a:p>
        </p:txBody>
      </p:sp>
      <p:sp>
        <p:nvSpPr>
          <p:cNvPr id="4" name="Slide Number Placeholder 3"/>
          <p:cNvSpPr>
            <a:spLocks noGrp="1"/>
          </p:cNvSpPr>
          <p:nvPr>
            <p:ph type="sldNum" sz="quarter" idx="12"/>
          </p:nvPr>
        </p:nvSpPr>
        <p:spPr/>
        <p:txBody>
          <a:bodyPr/>
          <a:lstStyle/>
          <a:p>
            <a:pPr>
              <a:defRPr/>
            </a:pPr>
            <a:endParaRPr lang="en-US" dirty="0"/>
          </a:p>
          <a:p>
            <a:pPr>
              <a:defRPr/>
            </a:pPr>
            <a:r>
              <a:rPr lang="en-US" dirty="0"/>
              <a:t>60</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377623784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260648"/>
            <a:ext cx="7498080" cy="1143000"/>
          </a:xfrm>
        </p:spPr>
        <p:txBody>
          <a:bodyPr/>
          <a:lstStyle/>
          <a:p>
            <a:pPr algn="ctr"/>
            <a:r>
              <a:rPr lang="en-US" b="1" dirty="0">
                <a:latin typeface="Cordia New" pitchFamily="34" charset="-34"/>
                <a:cs typeface="Cordia New" pitchFamily="34" charset="-34"/>
              </a:rPr>
              <a:t>Tax burden and capitalization</a:t>
            </a:r>
            <a:endParaRPr lang="th-TH" b="1" dirty="0">
              <a:latin typeface="Cordia New" pitchFamily="34" charset="-34"/>
              <a:cs typeface="Cordia New" pitchFamily="34" charset="-34"/>
            </a:endParaRPr>
          </a:p>
        </p:txBody>
      </p:sp>
      <p:sp>
        <p:nvSpPr>
          <p:cNvPr id="3" name="Content Placeholder 2"/>
          <p:cNvSpPr>
            <a:spLocks noGrp="1"/>
          </p:cNvSpPr>
          <p:nvPr>
            <p:ph idx="1"/>
          </p:nvPr>
        </p:nvSpPr>
        <p:spPr/>
        <p:txBody>
          <a:bodyPr/>
          <a:lstStyle/>
          <a:p>
            <a:r>
              <a:rPr lang="en-US" dirty="0">
                <a:latin typeface="Cordia New" pitchFamily="34" charset="-34"/>
                <a:cs typeface="Cordia New" pitchFamily="34" charset="-34"/>
              </a:rPr>
              <a:t>Assume that: Assets such as land will provide returns (rent) = </a:t>
            </a:r>
            <a:r>
              <a:rPr lang="th-TH" dirty="0">
                <a:latin typeface="Cordia New" pitchFamily="34" charset="-34"/>
                <a:cs typeface="Cordia New" pitchFamily="34" charset="-34"/>
              </a:rPr>
              <a:t> </a:t>
            </a:r>
            <a:r>
              <a:rPr lang="en-US" dirty="0">
                <a:latin typeface="Cordia New" pitchFamily="34" charset="-34"/>
                <a:cs typeface="Cordia New" pitchFamily="34" charset="-34"/>
              </a:rPr>
              <a:t>R each year.  The price of this piece of land should be equal to the total amount of returns on land.</a:t>
            </a:r>
            <a:endParaRPr lang="th-TH" dirty="0">
              <a:latin typeface="Cordia New" pitchFamily="34" charset="-34"/>
              <a:cs typeface="Cordia New" pitchFamily="34" charset="-34"/>
            </a:endParaRPr>
          </a:p>
          <a:p>
            <a:r>
              <a:rPr lang="en-US" dirty="0">
                <a:latin typeface="Cordia New" pitchFamily="34" charset="-34"/>
                <a:cs typeface="Cordia New" pitchFamily="34" charset="-34"/>
              </a:rPr>
              <a:t>Thus,</a:t>
            </a:r>
            <a:endParaRPr lang="th-TH" dirty="0">
              <a:latin typeface="Cordia New" pitchFamily="34" charset="-34"/>
              <a:cs typeface="Cordia New" pitchFamily="34" charset="-34"/>
            </a:endParaRPr>
          </a:p>
        </p:txBody>
      </p:sp>
      <p:sp>
        <p:nvSpPr>
          <p:cNvPr id="4" name="Slide Number Placeholder 3"/>
          <p:cNvSpPr>
            <a:spLocks noGrp="1"/>
          </p:cNvSpPr>
          <p:nvPr>
            <p:ph type="sldNum" sz="quarter" idx="12"/>
          </p:nvPr>
        </p:nvSpPr>
        <p:spPr/>
        <p:txBody>
          <a:bodyPr/>
          <a:lstStyle/>
          <a:p>
            <a:pPr>
              <a:defRPr/>
            </a:pPr>
            <a:r>
              <a:rPr lang="en-US" dirty="0"/>
              <a:t>61</a:t>
            </a:r>
          </a:p>
        </p:txBody>
      </p:sp>
      <p:graphicFrame>
        <p:nvGraphicFramePr>
          <p:cNvPr id="5" name="Object 4"/>
          <p:cNvGraphicFramePr>
            <a:graphicFrameLocks noChangeAspect="1"/>
          </p:cNvGraphicFramePr>
          <p:nvPr/>
        </p:nvGraphicFramePr>
        <p:xfrm>
          <a:off x="1143000" y="4038600"/>
          <a:ext cx="7354455" cy="990600"/>
        </p:xfrm>
        <a:graphic>
          <a:graphicData uri="http://schemas.openxmlformats.org/presentationml/2006/ole">
            <mc:AlternateContent xmlns:mc="http://schemas.openxmlformats.org/markup-compatibility/2006">
              <mc:Choice xmlns:v="urn:schemas-microsoft-com:vml" Requires="v">
                <p:oleObj spid="_x0000_s1047" name="Equation" r:id="rId3" imgW="3111500" imgH="419100" progId="">
                  <p:embed/>
                </p:oleObj>
              </mc:Choice>
              <mc:Fallback>
                <p:oleObj name="Equation" r:id="rId3" imgW="3111500" imgH="419100" progId="">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3000" y="4038600"/>
                        <a:ext cx="7354455" cy="990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Footer Placeholder 5"/>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221506308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latin typeface="Cordia New" pitchFamily="34" charset="-34"/>
                <a:cs typeface="Cordia New" pitchFamily="34" charset="-34"/>
              </a:rPr>
              <a:t>If the government imposes tax = u</a:t>
            </a:r>
            <a:r>
              <a:rPr lang="en-US" baseline="-25000" dirty="0">
                <a:latin typeface="Cordia New" pitchFamily="34" charset="-34"/>
                <a:cs typeface="Cordia New" pitchFamily="34" charset="-34"/>
              </a:rPr>
              <a:t> </a:t>
            </a:r>
            <a:r>
              <a:rPr lang="en-US" dirty="0">
                <a:latin typeface="Cordia New" pitchFamily="34" charset="-34"/>
                <a:cs typeface="Cordia New" pitchFamily="34" charset="-34"/>
              </a:rPr>
              <a:t>each year.</a:t>
            </a:r>
            <a:endParaRPr lang="th-TH" dirty="0">
              <a:latin typeface="Cordia New" pitchFamily="34" charset="-34"/>
              <a:cs typeface="Cordia New" pitchFamily="34" charset="-34"/>
            </a:endParaRPr>
          </a:p>
          <a:p>
            <a:r>
              <a:rPr lang="en-US" dirty="0">
                <a:latin typeface="Cordia New" pitchFamily="34" charset="-34"/>
                <a:cs typeface="Cordia New" pitchFamily="34" charset="-34"/>
              </a:rPr>
              <a:t>Price of the asset will be changed to</a:t>
            </a:r>
          </a:p>
          <a:p>
            <a:endParaRPr lang="en-US" dirty="0">
              <a:latin typeface="Cordia New" pitchFamily="34" charset="-34"/>
              <a:cs typeface="Cordia New" pitchFamily="34" charset="-34"/>
            </a:endParaRPr>
          </a:p>
          <a:p>
            <a:endParaRPr lang="en-US" dirty="0">
              <a:latin typeface="Cordia New" pitchFamily="34" charset="-34"/>
              <a:cs typeface="Cordia New" pitchFamily="34" charset="-34"/>
            </a:endParaRPr>
          </a:p>
          <a:p>
            <a:endParaRPr lang="en-US" dirty="0">
              <a:latin typeface="Cordia New" pitchFamily="34" charset="-34"/>
              <a:cs typeface="Cordia New" pitchFamily="34" charset="-34"/>
            </a:endParaRPr>
          </a:p>
          <a:p>
            <a:r>
              <a:rPr lang="en-US" dirty="0">
                <a:latin typeface="Cordia New" pitchFamily="34" charset="-34"/>
                <a:cs typeface="Cordia New" pitchFamily="34" charset="-34"/>
              </a:rPr>
              <a:t>The price of the asset will be reduced by (because of tax)</a:t>
            </a:r>
            <a:endParaRPr lang="th-TH" dirty="0">
              <a:latin typeface="Cordia New" pitchFamily="34" charset="-34"/>
              <a:cs typeface="Cordia New" pitchFamily="34" charset="-34"/>
            </a:endParaRPr>
          </a:p>
        </p:txBody>
      </p:sp>
      <p:sp>
        <p:nvSpPr>
          <p:cNvPr id="4" name="Slide Number Placeholder 3"/>
          <p:cNvSpPr>
            <a:spLocks noGrp="1"/>
          </p:cNvSpPr>
          <p:nvPr>
            <p:ph type="sldNum" sz="quarter" idx="12"/>
          </p:nvPr>
        </p:nvSpPr>
        <p:spPr/>
        <p:txBody>
          <a:bodyPr/>
          <a:lstStyle/>
          <a:p>
            <a:pPr>
              <a:defRPr/>
            </a:pPr>
            <a:r>
              <a:rPr lang="en-US" dirty="0"/>
              <a:t>62</a:t>
            </a:r>
          </a:p>
        </p:txBody>
      </p:sp>
      <p:graphicFrame>
        <p:nvGraphicFramePr>
          <p:cNvPr id="2050" name="Object 2"/>
          <p:cNvGraphicFramePr>
            <a:graphicFrameLocks noChangeAspect="1"/>
          </p:cNvGraphicFramePr>
          <p:nvPr/>
        </p:nvGraphicFramePr>
        <p:xfrm>
          <a:off x="990600" y="2895600"/>
          <a:ext cx="8001000" cy="990600"/>
        </p:xfrm>
        <a:graphic>
          <a:graphicData uri="http://schemas.openxmlformats.org/presentationml/2006/ole">
            <mc:AlternateContent xmlns:mc="http://schemas.openxmlformats.org/markup-compatibility/2006">
              <mc:Choice xmlns:v="urn:schemas-microsoft-com:vml" Requires="v">
                <p:oleObj spid="_x0000_s2092" name="Equation" r:id="rId3" imgW="4038600" imgH="419100" progId="">
                  <p:embed/>
                </p:oleObj>
              </mc:Choice>
              <mc:Fallback>
                <p:oleObj name="Equation" r:id="rId3" imgW="4038600" imgH="419100" progId="">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600" y="2895600"/>
                        <a:ext cx="8001000" cy="990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051" name="Object 3"/>
          <p:cNvGraphicFramePr>
            <a:graphicFrameLocks noChangeAspect="1"/>
          </p:cNvGraphicFramePr>
          <p:nvPr/>
        </p:nvGraphicFramePr>
        <p:xfrm>
          <a:off x="1982788" y="5029200"/>
          <a:ext cx="5559425" cy="990600"/>
        </p:xfrm>
        <a:graphic>
          <a:graphicData uri="http://schemas.openxmlformats.org/presentationml/2006/ole">
            <mc:AlternateContent xmlns:mc="http://schemas.openxmlformats.org/markup-compatibility/2006">
              <mc:Choice xmlns:v="urn:schemas-microsoft-com:vml" Requires="v">
                <p:oleObj spid="_x0000_s2093" name="Equation" r:id="rId5" imgW="2806700" imgH="419100" progId="">
                  <p:embed/>
                </p:oleObj>
              </mc:Choice>
              <mc:Fallback>
                <p:oleObj name="Equation" r:id="rId5" imgW="2806700" imgH="419100" progId="">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2788" y="5029200"/>
                        <a:ext cx="5559425" cy="990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Footer Placeholder 6"/>
          <p:cNvSpPr>
            <a:spLocks noGrp="1"/>
          </p:cNvSpPr>
          <p:nvPr>
            <p:ph type="ftr" sz="quarter" idx="11"/>
          </p:nvPr>
        </p:nvSpPr>
        <p:spPr/>
        <p:txBody>
          <a:bodyPr/>
          <a:lstStyle/>
          <a:p>
            <a:r>
              <a:rPr lang="en-US"/>
              <a:t>EE442 2/16 Economics of Public Revenue                                       Assist.Prof.Dr.Duangmanee Laovakul</a:t>
            </a:r>
          </a:p>
        </p:txBody>
      </p:sp>
      <p:sp>
        <p:nvSpPr>
          <p:cNvPr id="9" name="Title 1"/>
          <p:cNvSpPr>
            <a:spLocks noGrp="1"/>
          </p:cNvSpPr>
          <p:nvPr>
            <p:ph type="title"/>
          </p:nvPr>
        </p:nvSpPr>
        <p:spPr>
          <a:xfrm>
            <a:off x="1259632" y="260648"/>
            <a:ext cx="7498080" cy="1143000"/>
          </a:xfrm>
        </p:spPr>
        <p:txBody>
          <a:bodyPr/>
          <a:lstStyle/>
          <a:p>
            <a:pPr algn="ctr"/>
            <a:r>
              <a:rPr lang="en-US" b="1" dirty="0">
                <a:latin typeface="Cordia New" pitchFamily="34" charset="-34"/>
                <a:cs typeface="Cordia New" pitchFamily="34" charset="-34"/>
              </a:rPr>
              <a:t>Tax burden and capitalization</a:t>
            </a:r>
            <a:endParaRPr lang="th-TH" b="1" dirty="0">
              <a:latin typeface="Cordia New" pitchFamily="34" charset="-34"/>
              <a:cs typeface="Cordia New" pitchFamily="34" charset="-34"/>
            </a:endParaRPr>
          </a:p>
        </p:txBody>
      </p:sp>
    </p:spTree>
    <p:extLst>
      <p:ext uri="{BB962C8B-B14F-4D97-AF65-F5344CB8AC3E}">
        <p14:creationId xmlns:p14="http://schemas.microsoft.com/office/powerpoint/2010/main" val="180731325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1043608" y="332656"/>
            <a:ext cx="7818834" cy="1143000"/>
          </a:xfrm>
        </p:spPr>
        <p:txBody>
          <a:bodyPr>
            <a:normAutofit/>
          </a:bodyPr>
          <a:lstStyle/>
          <a:p>
            <a:pPr algn="ctr" fontAlgn="auto">
              <a:spcAft>
                <a:spcPts val="0"/>
              </a:spcAft>
              <a:defRPr/>
            </a:pPr>
            <a:r>
              <a:rPr lang="en-US" sz="3600" b="1" dirty="0">
                <a:solidFill>
                  <a:schemeClr val="tx2">
                    <a:satMod val="130000"/>
                  </a:schemeClr>
                </a:solidFill>
                <a:latin typeface="Cordia New" pitchFamily="34" charset="-34"/>
                <a:cs typeface="Cordia New" pitchFamily="34" charset="-34"/>
              </a:rPr>
              <a:t>General Equilibrium</a:t>
            </a:r>
          </a:p>
        </p:txBody>
      </p:sp>
      <p:sp>
        <p:nvSpPr>
          <p:cNvPr id="339971" name="Rectangle 3"/>
          <p:cNvSpPr>
            <a:spLocks noGrp="1" noChangeArrowheads="1"/>
          </p:cNvSpPr>
          <p:nvPr>
            <p:ph idx="1"/>
          </p:nvPr>
        </p:nvSpPr>
        <p:spPr/>
        <p:txBody>
          <a:bodyPr>
            <a:normAutofit/>
          </a:bodyPr>
          <a:lstStyle/>
          <a:p>
            <a:pPr marL="365760" indent="-283464" fontAlgn="auto">
              <a:spcAft>
                <a:spcPts val="0"/>
              </a:spcAft>
              <a:buFont typeface="Wingdings 2"/>
              <a:buChar char=""/>
              <a:defRPr/>
            </a:pPr>
            <a:r>
              <a:rPr lang="en-US" sz="3600" dirty="0">
                <a:latin typeface="Cordia New" pitchFamily="34" charset="-34"/>
                <a:cs typeface="Cordia New" pitchFamily="34" charset="-34"/>
              </a:rPr>
              <a:t>Previous sections covered so far were of partial equilibrium.</a:t>
            </a:r>
          </a:p>
          <a:p>
            <a:pPr marL="640080" lvl="1" indent="-237744" fontAlgn="auto">
              <a:spcAft>
                <a:spcPts val="0"/>
              </a:spcAft>
              <a:buFont typeface="Verdana"/>
              <a:buChar char="◦"/>
              <a:defRPr/>
            </a:pPr>
            <a:r>
              <a:rPr lang="en-US" sz="3200" b="1" i="1" dirty="0">
                <a:latin typeface="Cordia New" pitchFamily="34" charset="-34"/>
                <a:cs typeface="Cordia New" pitchFamily="34" charset="-34"/>
              </a:rPr>
              <a:t>Partial equilibrium tax incidence</a:t>
            </a:r>
            <a:r>
              <a:rPr lang="en-US" sz="3200" dirty="0">
                <a:latin typeface="Cordia New" pitchFamily="34" charset="-34"/>
                <a:cs typeface="Cordia New" pitchFamily="34" charset="-34"/>
              </a:rPr>
              <a:t>: the analysis in each market.</a:t>
            </a:r>
          </a:p>
          <a:p>
            <a:pPr marL="365760" indent="-283464" fontAlgn="auto">
              <a:spcAft>
                <a:spcPts val="0"/>
              </a:spcAft>
              <a:buFont typeface="Wingdings 2"/>
              <a:buChar char=""/>
              <a:defRPr/>
            </a:pPr>
            <a:r>
              <a:rPr lang="en-US" sz="3600" dirty="0">
                <a:latin typeface="Cordia New" pitchFamily="34" charset="-34"/>
                <a:cs typeface="Cordia New" pitchFamily="34" charset="-34"/>
              </a:rPr>
              <a:t>In real world, the effects from taxation will disperse across markets so we will need general equilibrium analysis.</a:t>
            </a:r>
          </a:p>
        </p:txBody>
      </p:sp>
      <p:sp>
        <p:nvSpPr>
          <p:cNvPr id="4" name="Slide Number Placeholder 3"/>
          <p:cNvSpPr>
            <a:spLocks noGrp="1"/>
          </p:cNvSpPr>
          <p:nvPr>
            <p:ph type="sldNum" sz="quarter" idx="12"/>
          </p:nvPr>
        </p:nvSpPr>
        <p:spPr/>
        <p:txBody>
          <a:bodyPr/>
          <a:lstStyle/>
          <a:p>
            <a:pPr>
              <a:defRPr/>
            </a:pPr>
            <a:r>
              <a:rPr lang="en-US" dirty="0"/>
              <a:t>63</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407775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39971">
                                            <p:txEl>
                                              <p:pRg st="0" end="0"/>
                                            </p:txEl>
                                          </p:spTgt>
                                        </p:tgtEl>
                                        <p:attrNameLst>
                                          <p:attrName>style.visibility</p:attrName>
                                        </p:attrNameLst>
                                      </p:cBhvr>
                                      <p:to>
                                        <p:strVal val="visible"/>
                                      </p:to>
                                    </p:set>
                                    <p:anim calcmode="lin" valueType="num">
                                      <p:cBhvr additive="base">
                                        <p:cTn id="7" dur="500" fill="hold"/>
                                        <p:tgtEl>
                                          <p:spTgt spid="339971">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399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39971">
                                            <p:txEl>
                                              <p:pRg st="1" end="1"/>
                                            </p:txEl>
                                          </p:spTgt>
                                        </p:tgtEl>
                                        <p:attrNameLst>
                                          <p:attrName>style.visibility</p:attrName>
                                        </p:attrNameLst>
                                      </p:cBhvr>
                                      <p:to>
                                        <p:strVal val="visible"/>
                                      </p:to>
                                    </p:set>
                                    <p:anim calcmode="lin" valueType="num">
                                      <p:cBhvr additive="base">
                                        <p:cTn id="13" dur="500" fill="hold"/>
                                        <p:tgtEl>
                                          <p:spTgt spid="339971">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3997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39971">
                                            <p:txEl>
                                              <p:pRg st="2" end="2"/>
                                            </p:txEl>
                                          </p:spTgt>
                                        </p:tgtEl>
                                        <p:attrNameLst>
                                          <p:attrName>style.visibility</p:attrName>
                                        </p:attrNameLst>
                                      </p:cBhvr>
                                      <p:to>
                                        <p:strVal val="visible"/>
                                      </p:to>
                                    </p:set>
                                    <p:anim calcmode="lin" valueType="num">
                                      <p:cBhvr additive="base">
                                        <p:cTn id="19" dur="500" fill="hold"/>
                                        <p:tgtEl>
                                          <p:spTgt spid="339971">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39971">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9971"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1187624" y="274638"/>
            <a:ext cx="7746064" cy="1143000"/>
          </a:xfrm>
        </p:spPr>
        <p:txBody>
          <a:bodyPr>
            <a:normAutofit/>
          </a:bodyPr>
          <a:lstStyle/>
          <a:p>
            <a:pPr fontAlgn="auto">
              <a:spcAft>
                <a:spcPts val="0"/>
              </a:spcAft>
              <a:defRPr/>
            </a:pPr>
            <a:r>
              <a:rPr lang="en-US" sz="3600" dirty="0">
                <a:solidFill>
                  <a:schemeClr val="tx2">
                    <a:satMod val="130000"/>
                  </a:schemeClr>
                </a:solidFill>
                <a:latin typeface="Cordia New" panose="020B0304020202020204" pitchFamily="34" charset="-34"/>
                <a:cs typeface="Cordia New" panose="020B0304020202020204" pitchFamily="34" charset="-34"/>
              </a:rPr>
              <a:t>GE analysis: Impose tax on producers</a:t>
            </a:r>
            <a:r>
              <a:rPr lang="th-TH" sz="3600" dirty="0">
                <a:solidFill>
                  <a:schemeClr val="tx2">
                    <a:satMod val="130000"/>
                  </a:schemeClr>
                </a:solidFill>
                <a:latin typeface="Cordia New" panose="020B0304020202020204" pitchFamily="34" charset="-34"/>
                <a:cs typeface="Cordia New" panose="020B0304020202020204" pitchFamily="34" charset="-34"/>
              </a:rPr>
              <a:t> </a:t>
            </a:r>
            <a:endParaRPr lang="en-US" sz="3600" dirty="0">
              <a:solidFill>
                <a:schemeClr val="tx2">
                  <a:satMod val="130000"/>
                </a:schemeClr>
              </a:solidFill>
              <a:latin typeface="Cordia New" panose="020B0304020202020204" pitchFamily="34" charset="-34"/>
              <a:cs typeface="Cordia New" panose="020B0304020202020204" pitchFamily="34" charset="-34"/>
            </a:endParaRPr>
          </a:p>
        </p:txBody>
      </p:sp>
      <p:sp>
        <p:nvSpPr>
          <p:cNvPr id="342019" name="Rectangle 3"/>
          <p:cNvSpPr>
            <a:spLocks noGrp="1" noChangeArrowheads="1"/>
          </p:cNvSpPr>
          <p:nvPr>
            <p:ph idx="1"/>
          </p:nvPr>
        </p:nvSpPr>
        <p:spPr/>
        <p:txBody>
          <a:bodyPr>
            <a:normAutofit/>
          </a:bodyPr>
          <a:lstStyle/>
          <a:p>
            <a:pPr marL="365760" indent="-283464" fontAlgn="auto">
              <a:spcAft>
                <a:spcPts val="0"/>
              </a:spcAft>
              <a:buFont typeface="Wingdings 2"/>
              <a:buChar char=""/>
              <a:defRPr/>
            </a:pPr>
            <a:r>
              <a:rPr lang="en-US" sz="3600" dirty="0">
                <a:latin typeface="Cordia New" pitchFamily="34" charset="-34"/>
                <a:cs typeface="Cordia New" pitchFamily="34" charset="-34"/>
              </a:rPr>
              <a:t>Suppose that the government imposes taxes on seller faced with elastic demand curves.</a:t>
            </a:r>
          </a:p>
        </p:txBody>
      </p:sp>
      <p:sp>
        <p:nvSpPr>
          <p:cNvPr id="4" name="Slide Number Placeholder 3"/>
          <p:cNvSpPr>
            <a:spLocks noGrp="1"/>
          </p:cNvSpPr>
          <p:nvPr>
            <p:ph type="sldNum" sz="quarter" idx="12"/>
          </p:nvPr>
        </p:nvSpPr>
        <p:spPr/>
        <p:txBody>
          <a:bodyPr/>
          <a:lstStyle/>
          <a:p>
            <a:pPr>
              <a:defRPr/>
            </a:pPr>
            <a:r>
              <a:rPr lang="en-US" dirty="0"/>
              <a:t>64</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856815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42019">
                                            <p:txEl>
                                              <p:pRg st="0" end="0"/>
                                            </p:txEl>
                                          </p:spTgt>
                                        </p:tgtEl>
                                        <p:attrNameLst>
                                          <p:attrName>style.visibility</p:attrName>
                                        </p:attrNameLst>
                                      </p:cBhvr>
                                      <p:to>
                                        <p:strVal val="visible"/>
                                      </p:to>
                                    </p:set>
                                    <p:anim calcmode="lin" valueType="num">
                                      <p:cBhvr additive="base">
                                        <p:cTn id="7" dur="500" fill="hold"/>
                                        <p:tgtEl>
                                          <p:spTgt spid="34201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42019">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2019"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Line 2"/>
          <p:cNvSpPr>
            <a:spLocks noChangeShapeType="1"/>
          </p:cNvSpPr>
          <p:nvPr/>
        </p:nvSpPr>
        <p:spPr bwMode="auto">
          <a:xfrm>
            <a:off x="2209800" y="1538288"/>
            <a:ext cx="0" cy="3962400"/>
          </a:xfrm>
          <a:prstGeom prst="line">
            <a:avLst/>
          </a:prstGeom>
          <a:noFill/>
          <a:ln w="28575">
            <a:solidFill>
              <a:schemeClr val="tx1"/>
            </a:solidFill>
            <a:round/>
            <a:headEnd/>
            <a:tailEnd/>
          </a:ln>
        </p:spPr>
        <p:txBody>
          <a:bodyPr/>
          <a:lstStyle/>
          <a:p>
            <a:endParaRPr lang="en-US"/>
          </a:p>
        </p:txBody>
      </p:sp>
      <p:sp>
        <p:nvSpPr>
          <p:cNvPr id="64515" name="Line 3"/>
          <p:cNvSpPr>
            <a:spLocks noChangeShapeType="1"/>
          </p:cNvSpPr>
          <p:nvPr/>
        </p:nvSpPr>
        <p:spPr bwMode="auto">
          <a:xfrm>
            <a:off x="2209800" y="5500688"/>
            <a:ext cx="4572000" cy="0"/>
          </a:xfrm>
          <a:prstGeom prst="line">
            <a:avLst/>
          </a:prstGeom>
          <a:noFill/>
          <a:ln w="28575">
            <a:solidFill>
              <a:schemeClr val="tx1"/>
            </a:solidFill>
            <a:round/>
            <a:headEnd/>
            <a:tailEnd/>
          </a:ln>
        </p:spPr>
        <p:txBody>
          <a:bodyPr/>
          <a:lstStyle/>
          <a:p>
            <a:endParaRPr lang="en-US"/>
          </a:p>
        </p:txBody>
      </p:sp>
      <p:sp>
        <p:nvSpPr>
          <p:cNvPr id="64516" name="Line 4"/>
          <p:cNvSpPr>
            <a:spLocks noChangeShapeType="1"/>
          </p:cNvSpPr>
          <p:nvPr/>
        </p:nvSpPr>
        <p:spPr bwMode="auto">
          <a:xfrm flipV="1">
            <a:off x="2362200" y="1843088"/>
            <a:ext cx="3505200" cy="3505200"/>
          </a:xfrm>
          <a:prstGeom prst="line">
            <a:avLst/>
          </a:prstGeom>
          <a:noFill/>
          <a:ln w="38100">
            <a:solidFill>
              <a:srgbClr val="0000FF"/>
            </a:solidFill>
            <a:round/>
            <a:headEnd/>
            <a:tailEnd/>
          </a:ln>
        </p:spPr>
        <p:txBody>
          <a:bodyPr/>
          <a:lstStyle/>
          <a:p>
            <a:endParaRPr lang="en-US"/>
          </a:p>
        </p:txBody>
      </p:sp>
      <p:sp>
        <p:nvSpPr>
          <p:cNvPr id="64517" name="Text Box 5"/>
          <p:cNvSpPr txBox="1">
            <a:spLocks noChangeArrowheads="1"/>
          </p:cNvSpPr>
          <p:nvPr/>
        </p:nvSpPr>
        <p:spPr bwMode="auto">
          <a:xfrm>
            <a:off x="1033463" y="3352800"/>
            <a:ext cx="1252537" cy="366713"/>
          </a:xfrm>
          <a:prstGeom prst="rect">
            <a:avLst/>
          </a:prstGeom>
          <a:noFill/>
          <a:ln w="9525">
            <a:noFill/>
            <a:miter lim="800000"/>
            <a:headEnd/>
            <a:tailEnd/>
          </a:ln>
        </p:spPr>
        <p:txBody>
          <a:bodyPr>
            <a:spAutoFit/>
          </a:bodyPr>
          <a:lstStyle/>
          <a:p>
            <a:pPr algn="l"/>
            <a:r>
              <a:rPr lang="en-US" i="1" dirty="0">
                <a:latin typeface="Arial" charset="0"/>
              </a:rPr>
              <a:t>P</a:t>
            </a:r>
            <a:r>
              <a:rPr lang="en-US" baseline="-25000" dirty="0">
                <a:latin typeface="Arial" charset="0"/>
              </a:rPr>
              <a:t>1</a:t>
            </a:r>
            <a:r>
              <a:rPr lang="en-US" dirty="0">
                <a:latin typeface="Arial" charset="0"/>
              </a:rPr>
              <a:t> = 20 </a:t>
            </a:r>
          </a:p>
        </p:txBody>
      </p:sp>
      <p:sp>
        <p:nvSpPr>
          <p:cNvPr id="64518" name="Line 6"/>
          <p:cNvSpPr>
            <a:spLocks noChangeShapeType="1"/>
          </p:cNvSpPr>
          <p:nvPr/>
        </p:nvSpPr>
        <p:spPr bwMode="auto">
          <a:xfrm flipH="1">
            <a:off x="2057400" y="3505200"/>
            <a:ext cx="152400" cy="0"/>
          </a:xfrm>
          <a:prstGeom prst="line">
            <a:avLst/>
          </a:prstGeom>
          <a:noFill/>
          <a:ln w="19050">
            <a:solidFill>
              <a:schemeClr val="tx1"/>
            </a:solidFill>
            <a:round/>
            <a:headEnd/>
            <a:tailEnd/>
          </a:ln>
        </p:spPr>
        <p:txBody>
          <a:bodyPr/>
          <a:lstStyle/>
          <a:p>
            <a:endParaRPr lang="en-US"/>
          </a:p>
        </p:txBody>
      </p:sp>
      <p:sp>
        <p:nvSpPr>
          <p:cNvPr id="64519" name="Line 7"/>
          <p:cNvSpPr>
            <a:spLocks noChangeShapeType="1"/>
          </p:cNvSpPr>
          <p:nvPr/>
        </p:nvSpPr>
        <p:spPr bwMode="auto">
          <a:xfrm>
            <a:off x="4191000" y="5500688"/>
            <a:ext cx="0" cy="152400"/>
          </a:xfrm>
          <a:prstGeom prst="line">
            <a:avLst/>
          </a:prstGeom>
          <a:noFill/>
          <a:ln w="19050">
            <a:solidFill>
              <a:schemeClr val="tx1"/>
            </a:solidFill>
            <a:round/>
            <a:headEnd/>
            <a:tailEnd/>
          </a:ln>
        </p:spPr>
        <p:txBody>
          <a:bodyPr/>
          <a:lstStyle/>
          <a:p>
            <a:endParaRPr lang="en-US"/>
          </a:p>
        </p:txBody>
      </p:sp>
      <p:sp>
        <p:nvSpPr>
          <p:cNvPr id="257032" name="Line 8"/>
          <p:cNvSpPr>
            <a:spLocks noChangeShapeType="1"/>
          </p:cNvSpPr>
          <p:nvPr/>
        </p:nvSpPr>
        <p:spPr bwMode="auto">
          <a:xfrm>
            <a:off x="3276600" y="5500688"/>
            <a:ext cx="0" cy="152400"/>
          </a:xfrm>
          <a:prstGeom prst="line">
            <a:avLst/>
          </a:prstGeom>
          <a:noFill/>
          <a:ln w="19050">
            <a:solidFill>
              <a:schemeClr val="tx1"/>
            </a:solidFill>
            <a:round/>
            <a:headEnd/>
            <a:tailEnd/>
          </a:ln>
        </p:spPr>
        <p:txBody>
          <a:bodyPr/>
          <a:lstStyle/>
          <a:p>
            <a:endParaRPr lang="en-US"/>
          </a:p>
        </p:txBody>
      </p:sp>
      <p:sp>
        <p:nvSpPr>
          <p:cNvPr id="64521" name="Text Box 9"/>
          <p:cNvSpPr txBox="1">
            <a:spLocks noChangeArrowheads="1"/>
          </p:cNvSpPr>
          <p:nvPr/>
        </p:nvSpPr>
        <p:spPr bwMode="auto">
          <a:xfrm>
            <a:off x="3810000" y="5653088"/>
            <a:ext cx="1219200" cy="366712"/>
          </a:xfrm>
          <a:prstGeom prst="rect">
            <a:avLst/>
          </a:prstGeom>
          <a:noFill/>
          <a:ln w="9525">
            <a:noFill/>
            <a:miter lim="800000"/>
            <a:headEnd/>
            <a:tailEnd/>
          </a:ln>
        </p:spPr>
        <p:txBody>
          <a:bodyPr>
            <a:spAutoFit/>
          </a:bodyPr>
          <a:lstStyle/>
          <a:p>
            <a:pPr algn="l"/>
            <a:r>
              <a:rPr lang="en-US" i="1">
                <a:latin typeface="Arial" charset="0"/>
              </a:rPr>
              <a:t>Q</a:t>
            </a:r>
            <a:r>
              <a:rPr lang="en-US" baseline="-25000">
                <a:latin typeface="Arial" charset="0"/>
              </a:rPr>
              <a:t>1 </a:t>
            </a:r>
            <a:r>
              <a:rPr lang="en-US">
                <a:latin typeface="Arial" charset="0"/>
              </a:rPr>
              <a:t>= 1000</a:t>
            </a:r>
          </a:p>
        </p:txBody>
      </p:sp>
      <p:sp>
        <p:nvSpPr>
          <p:cNvPr id="257034" name="Text Box 10"/>
          <p:cNvSpPr txBox="1">
            <a:spLocks noChangeArrowheads="1"/>
          </p:cNvSpPr>
          <p:nvPr/>
        </p:nvSpPr>
        <p:spPr bwMode="auto">
          <a:xfrm>
            <a:off x="2743200" y="5653088"/>
            <a:ext cx="1066800" cy="366712"/>
          </a:xfrm>
          <a:prstGeom prst="rect">
            <a:avLst/>
          </a:prstGeom>
          <a:noFill/>
          <a:ln w="9525">
            <a:noFill/>
            <a:miter lim="800000"/>
            <a:headEnd/>
            <a:tailEnd/>
          </a:ln>
        </p:spPr>
        <p:txBody>
          <a:bodyPr>
            <a:spAutoFit/>
          </a:bodyPr>
          <a:lstStyle/>
          <a:p>
            <a:pPr algn="l"/>
            <a:r>
              <a:rPr lang="en-US" i="1">
                <a:latin typeface="Arial" charset="0"/>
              </a:rPr>
              <a:t>Q</a:t>
            </a:r>
            <a:r>
              <a:rPr lang="en-US" baseline="-25000">
                <a:latin typeface="Arial" charset="0"/>
              </a:rPr>
              <a:t>2 </a:t>
            </a:r>
            <a:r>
              <a:rPr lang="en-US">
                <a:latin typeface="Arial" charset="0"/>
              </a:rPr>
              <a:t>= 950</a:t>
            </a:r>
          </a:p>
        </p:txBody>
      </p:sp>
      <p:sp>
        <p:nvSpPr>
          <p:cNvPr id="64523" name="Text Box 11"/>
          <p:cNvSpPr txBox="1">
            <a:spLocks noChangeArrowheads="1"/>
          </p:cNvSpPr>
          <p:nvPr/>
        </p:nvSpPr>
        <p:spPr bwMode="auto">
          <a:xfrm>
            <a:off x="5822950" y="3290888"/>
            <a:ext cx="349250" cy="366712"/>
          </a:xfrm>
          <a:prstGeom prst="rect">
            <a:avLst/>
          </a:prstGeom>
          <a:noFill/>
          <a:ln w="9525">
            <a:noFill/>
            <a:miter lim="800000"/>
            <a:headEnd/>
            <a:tailEnd/>
          </a:ln>
        </p:spPr>
        <p:txBody>
          <a:bodyPr wrap="none">
            <a:spAutoFit/>
          </a:bodyPr>
          <a:lstStyle/>
          <a:p>
            <a:pPr algn="l"/>
            <a:r>
              <a:rPr lang="en-US" i="1">
                <a:latin typeface="Arial" charset="0"/>
              </a:rPr>
              <a:t>D</a:t>
            </a:r>
          </a:p>
        </p:txBody>
      </p:sp>
      <p:sp>
        <p:nvSpPr>
          <p:cNvPr id="64524" name="Text Box 12"/>
          <p:cNvSpPr txBox="1">
            <a:spLocks noChangeArrowheads="1"/>
          </p:cNvSpPr>
          <p:nvPr/>
        </p:nvSpPr>
        <p:spPr bwMode="auto">
          <a:xfrm>
            <a:off x="5835650" y="1614488"/>
            <a:ext cx="420688" cy="366712"/>
          </a:xfrm>
          <a:prstGeom prst="rect">
            <a:avLst/>
          </a:prstGeom>
          <a:noFill/>
          <a:ln w="9525">
            <a:noFill/>
            <a:miter lim="800000"/>
            <a:headEnd/>
            <a:tailEnd/>
          </a:ln>
        </p:spPr>
        <p:txBody>
          <a:bodyPr wrap="none">
            <a:spAutoFit/>
          </a:bodyPr>
          <a:lstStyle/>
          <a:p>
            <a:pPr algn="l"/>
            <a:r>
              <a:rPr lang="en-US" i="1">
                <a:latin typeface="Arial" charset="0"/>
              </a:rPr>
              <a:t>S</a:t>
            </a:r>
            <a:r>
              <a:rPr lang="en-US" baseline="-25000">
                <a:latin typeface="Arial" charset="0"/>
              </a:rPr>
              <a:t>1</a:t>
            </a:r>
          </a:p>
        </p:txBody>
      </p:sp>
      <p:sp>
        <p:nvSpPr>
          <p:cNvPr id="257037" name="Text Box 13"/>
          <p:cNvSpPr txBox="1">
            <a:spLocks noChangeArrowheads="1"/>
          </p:cNvSpPr>
          <p:nvPr/>
        </p:nvSpPr>
        <p:spPr bwMode="auto">
          <a:xfrm>
            <a:off x="4989513" y="1462088"/>
            <a:ext cx="420687" cy="366712"/>
          </a:xfrm>
          <a:prstGeom prst="rect">
            <a:avLst/>
          </a:prstGeom>
          <a:noFill/>
          <a:ln w="9525">
            <a:noFill/>
            <a:miter lim="800000"/>
            <a:headEnd/>
            <a:tailEnd/>
          </a:ln>
        </p:spPr>
        <p:txBody>
          <a:bodyPr>
            <a:spAutoFit/>
          </a:bodyPr>
          <a:lstStyle/>
          <a:p>
            <a:pPr algn="l"/>
            <a:r>
              <a:rPr lang="en-US" i="1">
                <a:latin typeface="Arial" charset="0"/>
              </a:rPr>
              <a:t>S</a:t>
            </a:r>
            <a:r>
              <a:rPr lang="en-US" baseline="-25000">
                <a:latin typeface="Arial" charset="0"/>
              </a:rPr>
              <a:t>2</a:t>
            </a:r>
          </a:p>
        </p:txBody>
      </p:sp>
      <p:sp>
        <p:nvSpPr>
          <p:cNvPr id="257038" name="Line 14"/>
          <p:cNvSpPr>
            <a:spLocks noChangeShapeType="1"/>
          </p:cNvSpPr>
          <p:nvPr/>
        </p:nvSpPr>
        <p:spPr bwMode="auto">
          <a:xfrm flipV="1">
            <a:off x="2362200" y="1766888"/>
            <a:ext cx="2667000" cy="2667000"/>
          </a:xfrm>
          <a:prstGeom prst="line">
            <a:avLst/>
          </a:prstGeom>
          <a:noFill/>
          <a:ln w="38100">
            <a:solidFill>
              <a:srgbClr val="FF0000"/>
            </a:solidFill>
            <a:round/>
            <a:headEnd/>
            <a:tailEnd/>
          </a:ln>
        </p:spPr>
        <p:txBody>
          <a:bodyPr/>
          <a:lstStyle/>
          <a:p>
            <a:endParaRPr lang="en-US"/>
          </a:p>
        </p:txBody>
      </p:sp>
      <p:sp>
        <p:nvSpPr>
          <p:cNvPr id="64527" name="Line 15"/>
          <p:cNvSpPr>
            <a:spLocks noChangeShapeType="1"/>
          </p:cNvSpPr>
          <p:nvPr/>
        </p:nvSpPr>
        <p:spPr bwMode="auto">
          <a:xfrm>
            <a:off x="2209800" y="3505200"/>
            <a:ext cx="3657600" cy="0"/>
          </a:xfrm>
          <a:prstGeom prst="line">
            <a:avLst/>
          </a:prstGeom>
          <a:noFill/>
          <a:ln w="38100">
            <a:solidFill>
              <a:srgbClr val="0000FF"/>
            </a:solidFill>
            <a:round/>
            <a:headEnd/>
            <a:tailEnd/>
          </a:ln>
        </p:spPr>
        <p:txBody>
          <a:bodyPr/>
          <a:lstStyle/>
          <a:p>
            <a:endParaRPr lang="en-US"/>
          </a:p>
        </p:txBody>
      </p:sp>
      <p:sp>
        <p:nvSpPr>
          <p:cNvPr id="64528" name="Line 16"/>
          <p:cNvSpPr>
            <a:spLocks noChangeShapeType="1"/>
          </p:cNvSpPr>
          <p:nvPr/>
        </p:nvSpPr>
        <p:spPr bwMode="auto">
          <a:xfrm>
            <a:off x="4191000" y="3505200"/>
            <a:ext cx="0" cy="1981200"/>
          </a:xfrm>
          <a:prstGeom prst="line">
            <a:avLst/>
          </a:prstGeom>
          <a:noFill/>
          <a:ln w="12700">
            <a:solidFill>
              <a:schemeClr val="tx1"/>
            </a:solidFill>
            <a:prstDash val="dash"/>
            <a:round/>
            <a:headEnd/>
            <a:tailEnd/>
          </a:ln>
        </p:spPr>
        <p:txBody>
          <a:bodyPr/>
          <a:lstStyle/>
          <a:p>
            <a:endParaRPr lang="en-US"/>
          </a:p>
        </p:txBody>
      </p:sp>
      <p:sp>
        <p:nvSpPr>
          <p:cNvPr id="257041" name="Line 17"/>
          <p:cNvSpPr>
            <a:spLocks noChangeShapeType="1"/>
          </p:cNvSpPr>
          <p:nvPr/>
        </p:nvSpPr>
        <p:spPr bwMode="auto">
          <a:xfrm>
            <a:off x="3276600" y="3505200"/>
            <a:ext cx="0" cy="1981200"/>
          </a:xfrm>
          <a:prstGeom prst="line">
            <a:avLst/>
          </a:prstGeom>
          <a:noFill/>
          <a:ln w="12700">
            <a:solidFill>
              <a:schemeClr val="tx1"/>
            </a:solidFill>
            <a:prstDash val="dash"/>
            <a:round/>
            <a:headEnd/>
            <a:tailEnd/>
          </a:ln>
        </p:spPr>
        <p:txBody>
          <a:bodyPr/>
          <a:lstStyle/>
          <a:p>
            <a:endParaRPr lang="en-US"/>
          </a:p>
        </p:txBody>
      </p:sp>
      <p:sp>
        <p:nvSpPr>
          <p:cNvPr id="257042" name="Line 18"/>
          <p:cNvSpPr>
            <a:spLocks noChangeShapeType="1"/>
          </p:cNvSpPr>
          <p:nvPr/>
        </p:nvSpPr>
        <p:spPr bwMode="auto">
          <a:xfrm flipV="1">
            <a:off x="4724400" y="2133600"/>
            <a:ext cx="0" cy="762000"/>
          </a:xfrm>
          <a:prstGeom prst="line">
            <a:avLst/>
          </a:prstGeom>
          <a:noFill/>
          <a:ln w="38100">
            <a:solidFill>
              <a:schemeClr val="tx1"/>
            </a:solidFill>
            <a:round/>
            <a:headEnd/>
            <a:tailEnd type="triangle" w="med" len="med"/>
          </a:ln>
        </p:spPr>
        <p:txBody>
          <a:bodyPr/>
          <a:lstStyle/>
          <a:p>
            <a:endParaRPr lang="en-US"/>
          </a:p>
        </p:txBody>
      </p:sp>
      <p:sp>
        <p:nvSpPr>
          <p:cNvPr id="257043" name="Text Box 19"/>
          <p:cNvSpPr txBox="1">
            <a:spLocks noChangeArrowheads="1"/>
          </p:cNvSpPr>
          <p:nvPr/>
        </p:nvSpPr>
        <p:spPr bwMode="auto">
          <a:xfrm>
            <a:off x="4724400" y="2286000"/>
            <a:ext cx="381000" cy="304800"/>
          </a:xfrm>
          <a:prstGeom prst="rect">
            <a:avLst/>
          </a:prstGeom>
          <a:noFill/>
          <a:ln w="9525">
            <a:noFill/>
            <a:miter lim="800000"/>
            <a:headEnd/>
            <a:tailEnd/>
          </a:ln>
        </p:spPr>
        <p:txBody>
          <a:bodyPr wrap="none">
            <a:spAutoFit/>
          </a:bodyPr>
          <a:lstStyle/>
          <a:p>
            <a:pPr algn="l"/>
            <a:r>
              <a:rPr lang="en-US" sz="1400">
                <a:latin typeface="Arial" charset="0"/>
              </a:rPr>
              <a:t>$1</a:t>
            </a:r>
          </a:p>
        </p:txBody>
      </p:sp>
      <p:sp>
        <p:nvSpPr>
          <p:cNvPr id="64532" name="Text Box 20"/>
          <p:cNvSpPr txBox="1">
            <a:spLocks noChangeArrowheads="1"/>
          </p:cNvSpPr>
          <p:nvPr/>
        </p:nvSpPr>
        <p:spPr bwMode="auto">
          <a:xfrm>
            <a:off x="1659731" y="1158504"/>
            <a:ext cx="402674" cy="369332"/>
          </a:xfrm>
          <a:prstGeom prst="rect">
            <a:avLst/>
          </a:prstGeom>
          <a:noFill/>
          <a:ln w="9525">
            <a:noFill/>
            <a:miter lim="800000"/>
            <a:headEnd/>
            <a:tailEnd/>
          </a:ln>
        </p:spPr>
        <p:txBody>
          <a:bodyPr wrap="none">
            <a:spAutoFit/>
          </a:bodyPr>
          <a:lstStyle/>
          <a:p>
            <a:r>
              <a:rPr lang="en-US" dirty="0">
                <a:latin typeface="Arial" charset="0"/>
              </a:rPr>
              <a:t> </a:t>
            </a:r>
            <a:r>
              <a:rPr lang="en-US" i="1" dirty="0">
                <a:latin typeface="Arial" charset="0"/>
              </a:rPr>
              <a:t>P</a:t>
            </a:r>
            <a:endParaRPr lang="en-US" dirty="0">
              <a:latin typeface="Arial" charset="0"/>
            </a:endParaRPr>
          </a:p>
        </p:txBody>
      </p:sp>
      <p:sp>
        <p:nvSpPr>
          <p:cNvPr id="64533" name="Text Box 21"/>
          <p:cNvSpPr txBox="1">
            <a:spLocks noChangeArrowheads="1"/>
          </p:cNvSpPr>
          <p:nvPr/>
        </p:nvSpPr>
        <p:spPr bwMode="auto">
          <a:xfrm>
            <a:off x="5029200" y="5551158"/>
            <a:ext cx="3031599" cy="369332"/>
          </a:xfrm>
          <a:prstGeom prst="rect">
            <a:avLst/>
          </a:prstGeom>
          <a:noFill/>
          <a:ln w="9525">
            <a:noFill/>
            <a:miter lim="800000"/>
            <a:headEnd/>
            <a:tailEnd/>
          </a:ln>
        </p:spPr>
        <p:txBody>
          <a:bodyPr wrap="none">
            <a:spAutoFit/>
          </a:bodyPr>
          <a:lstStyle/>
          <a:p>
            <a:r>
              <a:rPr lang="en-US" dirty="0">
                <a:latin typeface="Arial" charset="0"/>
              </a:rPr>
              <a:t>Quantity of food per day (</a:t>
            </a:r>
            <a:r>
              <a:rPr lang="en-US" i="1" dirty="0">
                <a:latin typeface="Arial" charset="0"/>
              </a:rPr>
              <a:t>Q</a:t>
            </a:r>
            <a:r>
              <a:rPr lang="en-US" dirty="0">
                <a:latin typeface="Arial" charset="0"/>
              </a:rPr>
              <a:t>)</a:t>
            </a:r>
          </a:p>
        </p:txBody>
      </p:sp>
      <p:sp>
        <p:nvSpPr>
          <p:cNvPr id="64534" name="Oval 22"/>
          <p:cNvSpPr>
            <a:spLocks noChangeArrowheads="1"/>
          </p:cNvSpPr>
          <p:nvPr/>
        </p:nvSpPr>
        <p:spPr bwMode="auto">
          <a:xfrm>
            <a:off x="4162425" y="3467100"/>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257047" name="Oval 23"/>
          <p:cNvSpPr>
            <a:spLocks noChangeArrowheads="1"/>
          </p:cNvSpPr>
          <p:nvPr/>
        </p:nvSpPr>
        <p:spPr bwMode="auto">
          <a:xfrm>
            <a:off x="3248025" y="3467100"/>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257048" name="Text Box 24"/>
          <p:cNvSpPr txBox="1">
            <a:spLocks noChangeArrowheads="1"/>
          </p:cNvSpPr>
          <p:nvPr/>
        </p:nvSpPr>
        <p:spPr bwMode="auto">
          <a:xfrm>
            <a:off x="3089275" y="3141663"/>
            <a:ext cx="336550" cy="366712"/>
          </a:xfrm>
          <a:prstGeom prst="rect">
            <a:avLst/>
          </a:prstGeom>
          <a:noFill/>
          <a:ln w="9525">
            <a:noFill/>
            <a:miter lim="800000"/>
            <a:headEnd/>
            <a:tailEnd/>
          </a:ln>
        </p:spPr>
        <p:txBody>
          <a:bodyPr wrap="none">
            <a:spAutoFit/>
          </a:bodyPr>
          <a:lstStyle/>
          <a:p>
            <a:pPr algn="l"/>
            <a:r>
              <a:rPr lang="en-US" i="1">
                <a:latin typeface="Arial" charset="0"/>
              </a:rPr>
              <a:t>B</a:t>
            </a:r>
          </a:p>
        </p:txBody>
      </p:sp>
      <p:sp>
        <p:nvSpPr>
          <p:cNvPr id="64537" name="Text Box 25"/>
          <p:cNvSpPr txBox="1">
            <a:spLocks noChangeArrowheads="1"/>
          </p:cNvSpPr>
          <p:nvPr/>
        </p:nvSpPr>
        <p:spPr bwMode="auto">
          <a:xfrm>
            <a:off x="3965575" y="3141663"/>
            <a:ext cx="336550" cy="366712"/>
          </a:xfrm>
          <a:prstGeom prst="rect">
            <a:avLst/>
          </a:prstGeom>
          <a:noFill/>
          <a:ln w="9525">
            <a:noFill/>
            <a:miter lim="800000"/>
            <a:headEnd/>
            <a:tailEnd/>
          </a:ln>
        </p:spPr>
        <p:txBody>
          <a:bodyPr wrap="none">
            <a:spAutoFit/>
          </a:bodyPr>
          <a:lstStyle/>
          <a:p>
            <a:pPr algn="l"/>
            <a:r>
              <a:rPr lang="en-US" i="1">
                <a:latin typeface="Arial" charset="0"/>
              </a:rPr>
              <a:t>A</a:t>
            </a:r>
          </a:p>
        </p:txBody>
      </p:sp>
      <p:sp>
        <p:nvSpPr>
          <p:cNvPr id="257056" name="AutoShape 32"/>
          <p:cNvSpPr>
            <a:spLocks noChangeArrowheads="1"/>
          </p:cNvSpPr>
          <p:nvPr/>
        </p:nvSpPr>
        <p:spPr bwMode="auto">
          <a:xfrm>
            <a:off x="2743200" y="1828800"/>
            <a:ext cx="2286000" cy="1143000"/>
          </a:xfrm>
          <a:prstGeom prst="wedgeRectCallout">
            <a:avLst>
              <a:gd name="adj1" fmla="val -49236"/>
              <a:gd name="adj2" fmla="val 90417"/>
            </a:avLst>
          </a:prstGeom>
          <a:solidFill>
            <a:srgbClr val="FFFF99"/>
          </a:solidFill>
          <a:ln w="9525">
            <a:solidFill>
              <a:schemeClr val="tx1"/>
            </a:solidFill>
            <a:miter lim="800000"/>
            <a:headEnd/>
            <a:tailEnd/>
          </a:ln>
        </p:spPr>
        <p:txBody>
          <a:bodyPr/>
          <a:lstStyle/>
          <a:p>
            <a:pPr eaLnBrk="0" hangingPunct="0"/>
            <a:r>
              <a:rPr lang="en-US" dirty="0">
                <a:latin typeface="Arial" charset="0"/>
                <a:cs typeface="Arial" charset="0"/>
              </a:rPr>
              <a:t>demand for food which is</a:t>
            </a:r>
            <a:r>
              <a:rPr lang="th-TH" dirty="0">
                <a:latin typeface="Arial" charset="0"/>
                <a:cs typeface="Arial" charset="0"/>
              </a:rPr>
              <a:t> </a:t>
            </a:r>
            <a:r>
              <a:rPr lang="en-US" dirty="0">
                <a:latin typeface="Arial" charset="0"/>
                <a:cs typeface="Arial" charset="0"/>
              </a:rPr>
              <a:t>perfectly elastic.</a:t>
            </a:r>
          </a:p>
        </p:txBody>
      </p:sp>
      <p:sp>
        <p:nvSpPr>
          <p:cNvPr id="31" name="Slide Number Placeholder 30"/>
          <p:cNvSpPr>
            <a:spLocks noGrp="1"/>
          </p:cNvSpPr>
          <p:nvPr>
            <p:ph type="sldNum" sz="quarter" idx="12"/>
          </p:nvPr>
        </p:nvSpPr>
        <p:spPr/>
        <p:txBody>
          <a:bodyPr/>
          <a:lstStyle/>
          <a:p>
            <a:pPr>
              <a:defRPr/>
            </a:pPr>
            <a:fld id="{7730D683-B094-4DFB-86BE-F96C78D07B32}" type="slidenum">
              <a:rPr lang="en-US" smtClean="0"/>
              <a:pPr>
                <a:defRPr/>
              </a:pPr>
              <a:t>65</a:t>
            </a:fld>
            <a:r>
              <a:rPr lang="en-US" dirty="0"/>
              <a:t>5</a:t>
            </a:r>
          </a:p>
        </p:txBody>
      </p:sp>
      <p:sp>
        <p:nvSpPr>
          <p:cNvPr id="32" name="Footer Placeholder 31"/>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3177987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57056"/>
                                        </p:tgtEl>
                                        <p:attrNameLst>
                                          <p:attrName>style.visibility</p:attrName>
                                        </p:attrNameLst>
                                      </p:cBhvr>
                                      <p:to>
                                        <p:strVal val="visible"/>
                                      </p:to>
                                    </p:set>
                                    <p:anim calcmode="lin" valueType="num">
                                      <p:cBhvr additive="base">
                                        <p:cTn id="7" dur="500" fill="hold"/>
                                        <p:tgtEl>
                                          <p:spTgt spid="257056"/>
                                        </p:tgtEl>
                                        <p:attrNameLst>
                                          <p:attrName>ppt_x</p:attrName>
                                        </p:attrNameLst>
                                      </p:cBhvr>
                                      <p:tavLst>
                                        <p:tav tm="0">
                                          <p:val>
                                            <p:strVal val="1+#ppt_w/2"/>
                                          </p:val>
                                        </p:tav>
                                        <p:tav tm="100000">
                                          <p:val>
                                            <p:strVal val="#ppt_x"/>
                                          </p:val>
                                        </p:tav>
                                      </p:tavLst>
                                    </p:anim>
                                    <p:anim calcmode="lin" valueType="num">
                                      <p:cBhvr additive="base">
                                        <p:cTn id="8" dur="500" fill="hold"/>
                                        <p:tgtEl>
                                          <p:spTgt spid="25705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0" presetClass="path" presetSubtype="0" accel="50000" decel="50000" fill="hold" grpId="2" nodeType="afterEffect">
                                  <p:stCondLst>
                                    <p:cond delay="0"/>
                                  </p:stCondLst>
                                  <p:childTnLst>
                                    <p:animMotion origin="layout" path="M 0.0 0.0 L 0.33368 0.00163 " pathEditMode="relative" ptsTypes="AA">
                                      <p:cBhvr>
                                        <p:cTn id="11" dur="2000" fill="hold"/>
                                        <p:tgtEl>
                                          <p:spTgt spid="257056"/>
                                        </p:tgtEl>
                                        <p:attrNameLst>
                                          <p:attrName>ppt_x</p:attrName>
                                          <p:attrName>ppt_y</p:attrName>
                                        </p:attrNameLst>
                                      </p:cBhvr>
                                    </p:animMotion>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grpId="0" nodeType="clickEffect">
                                  <p:stCondLst>
                                    <p:cond delay="0"/>
                                  </p:stCondLst>
                                  <p:childTnLst>
                                    <p:set>
                                      <p:cBhvr>
                                        <p:cTn id="15" dur="1" fill="hold">
                                          <p:stCondLst>
                                            <p:cond delay="0"/>
                                          </p:stCondLst>
                                        </p:cTn>
                                        <p:tgtEl>
                                          <p:spTgt spid="257042"/>
                                        </p:tgtEl>
                                        <p:attrNameLst>
                                          <p:attrName>style.visibility</p:attrName>
                                        </p:attrNameLst>
                                      </p:cBhvr>
                                      <p:to>
                                        <p:strVal val="visible"/>
                                      </p:to>
                                    </p:set>
                                    <p:animEffect transition="in" filter="dissolve">
                                      <p:cBhvr>
                                        <p:cTn id="16" dur="500"/>
                                        <p:tgtEl>
                                          <p:spTgt spid="257042"/>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257043"/>
                                        </p:tgtEl>
                                        <p:attrNameLst>
                                          <p:attrName>style.visibility</p:attrName>
                                        </p:attrNameLst>
                                      </p:cBhvr>
                                      <p:to>
                                        <p:strVal val="visible"/>
                                      </p:to>
                                    </p:set>
                                    <p:animEffect transition="in" filter="dissolve">
                                      <p:cBhvr>
                                        <p:cTn id="19" dur="500"/>
                                        <p:tgtEl>
                                          <p:spTgt spid="257043"/>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257038"/>
                                        </p:tgtEl>
                                        <p:attrNameLst>
                                          <p:attrName>style.visibility</p:attrName>
                                        </p:attrNameLst>
                                      </p:cBhvr>
                                      <p:to>
                                        <p:strVal val="visible"/>
                                      </p:to>
                                    </p:set>
                                    <p:animEffect transition="in" filter="dissolve">
                                      <p:cBhvr>
                                        <p:cTn id="24" dur="500"/>
                                        <p:tgtEl>
                                          <p:spTgt spid="257038"/>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257037"/>
                                        </p:tgtEl>
                                        <p:attrNameLst>
                                          <p:attrName>style.visibility</p:attrName>
                                        </p:attrNameLst>
                                      </p:cBhvr>
                                      <p:to>
                                        <p:strVal val="visible"/>
                                      </p:to>
                                    </p:set>
                                    <p:animEffect transition="in" filter="dissolve">
                                      <p:cBhvr>
                                        <p:cTn id="27" dur="500"/>
                                        <p:tgtEl>
                                          <p:spTgt spid="257037"/>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257032"/>
                                        </p:tgtEl>
                                        <p:attrNameLst>
                                          <p:attrName>style.visibility</p:attrName>
                                        </p:attrNameLst>
                                      </p:cBhvr>
                                      <p:to>
                                        <p:strVal val="visible"/>
                                      </p:to>
                                    </p:set>
                                    <p:animEffect transition="in" filter="dissolve">
                                      <p:cBhvr>
                                        <p:cTn id="32" dur="500"/>
                                        <p:tgtEl>
                                          <p:spTgt spid="257032"/>
                                        </p:tgtEl>
                                      </p:cBhvr>
                                    </p:animEffect>
                                  </p:childTnLst>
                                </p:cTn>
                              </p:par>
                              <p:par>
                                <p:cTn id="33" presetID="9" presetClass="entr" presetSubtype="0" fill="hold" grpId="0" nodeType="withEffect">
                                  <p:stCondLst>
                                    <p:cond delay="0"/>
                                  </p:stCondLst>
                                  <p:childTnLst>
                                    <p:set>
                                      <p:cBhvr>
                                        <p:cTn id="34" dur="1" fill="hold">
                                          <p:stCondLst>
                                            <p:cond delay="0"/>
                                          </p:stCondLst>
                                        </p:cTn>
                                        <p:tgtEl>
                                          <p:spTgt spid="257034"/>
                                        </p:tgtEl>
                                        <p:attrNameLst>
                                          <p:attrName>style.visibility</p:attrName>
                                        </p:attrNameLst>
                                      </p:cBhvr>
                                      <p:to>
                                        <p:strVal val="visible"/>
                                      </p:to>
                                    </p:set>
                                    <p:animEffect transition="in" filter="dissolve">
                                      <p:cBhvr>
                                        <p:cTn id="35" dur="500"/>
                                        <p:tgtEl>
                                          <p:spTgt spid="257034"/>
                                        </p:tgtEl>
                                      </p:cBhvr>
                                    </p:animEffect>
                                  </p:childTnLst>
                                </p:cTn>
                              </p:par>
                              <p:par>
                                <p:cTn id="36" presetID="9" presetClass="entr" presetSubtype="0" fill="hold" grpId="0" nodeType="withEffect">
                                  <p:stCondLst>
                                    <p:cond delay="0"/>
                                  </p:stCondLst>
                                  <p:childTnLst>
                                    <p:set>
                                      <p:cBhvr>
                                        <p:cTn id="37" dur="1" fill="hold">
                                          <p:stCondLst>
                                            <p:cond delay="0"/>
                                          </p:stCondLst>
                                        </p:cTn>
                                        <p:tgtEl>
                                          <p:spTgt spid="257041"/>
                                        </p:tgtEl>
                                        <p:attrNameLst>
                                          <p:attrName>style.visibility</p:attrName>
                                        </p:attrNameLst>
                                      </p:cBhvr>
                                      <p:to>
                                        <p:strVal val="visible"/>
                                      </p:to>
                                    </p:set>
                                    <p:animEffect transition="in" filter="dissolve">
                                      <p:cBhvr>
                                        <p:cTn id="38" dur="500"/>
                                        <p:tgtEl>
                                          <p:spTgt spid="257041"/>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257047"/>
                                        </p:tgtEl>
                                        <p:attrNameLst>
                                          <p:attrName>style.visibility</p:attrName>
                                        </p:attrNameLst>
                                      </p:cBhvr>
                                      <p:to>
                                        <p:strVal val="visible"/>
                                      </p:to>
                                    </p:set>
                                    <p:animEffect transition="in" filter="dissolve">
                                      <p:cBhvr>
                                        <p:cTn id="41" dur="500"/>
                                        <p:tgtEl>
                                          <p:spTgt spid="257047"/>
                                        </p:tgtEl>
                                      </p:cBhvr>
                                    </p:animEffect>
                                  </p:childTnLst>
                                </p:cTn>
                              </p:par>
                              <p:par>
                                <p:cTn id="42" presetID="9" presetClass="entr" presetSubtype="0" fill="hold" grpId="0" nodeType="withEffect">
                                  <p:stCondLst>
                                    <p:cond delay="0"/>
                                  </p:stCondLst>
                                  <p:childTnLst>
                                    <p:set>
                                      <p:cBhvr>
                                        <p:cTn id="43" dur="1" fill="hold">
                                          <p:stCondLst>
                                            <p:cond delay="0"/>
                                          </p:stCondLst>
                                        </p:cTn>
                                        <p:tgtEl>
                                          <p:spTgt spid="257048"/>
                                        </p:tgtEl>
                                        <p:attrNameLst>
                                          <p:attrName>style.visibility</p:attrName>
                                        </p:attrNameLst>
                                      </p:cBhvr>
                                      <p:to>
                                        <p:strVal val="visible"/>
                                      </p:to>
                                    </p:set>
                                    <p:animEffect transition="in" filter="dissolve">
                                      <p:cBhvr>
                                        <p:cTn id="44" dur="500"/>
                                        <p:tgtEl>
                                          <p:spTgt spid="257048"/>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xit" presetSubtype="4" fill="hold" grpId="1" nodeType="clickEffect">
                                  <p:stCondLst>
                                    <p:cond delay="0"/>
                                  </p:stCondLst>
                                  <p:childTnLst>
                                    <p:anim calcmode="lin" valueType="num">
                                      <p:cBhvr additive="base">
                                        <p:cTn id="48" dur="500"/>
                                        <p:tgtEl>
                                          <p:spTgt spid="257056"/>
                                        </p:tgtEl>
                                        <p:attrNameLst>
                                          <p:attrName>ppt_x</p:attrName>
                                        </p:attrNameLst>
                                      </p:cBhvr>
                                      <p:tavLst>
                                        <p:tav tm="0">
                                          <p:val>
                                            <p:strVal val="ppt_x"/>
                                          </p:val>
                                        </p:tav>
                                        <p:tav tm="100000">
                                          <p:val>
                                            <p:strVal val="ppt_x"/>
                                          </p:val>
                                        </p:tav>
                                      </p:tavLst>
                                    </p:anim>
                                    <p:anim calcmode="lin" valueType="num">
                                      <p:cBhvr additive="base">
                                        <p:cTn id="49" dur="500"/>
                                        <p:tgtEl>
                                          <p:spTgt spid="257056"/>
                                        </p:tgtEl>
                                        <p:attrNameLst>
                                          <p:attrName>ppt_y</p:attrName>
                                        </p:attrNameLst>
                                      </p:cBhvr>
                                      <p:tavLst>
                                        <p:tav tm="0">
                                          <p:val>
                                            <p:strVal val="ppt_y"/>
                                          </p:val>
                                        </p:tav>
                                        <p:tav tm="100000">
                                          <p:val>
                                            <p:strVal val="1+ppt_h/2"/>
                                          </p:val>
                                        </p:tav>
                                      </p:tavLst>
                                    </p:anim>
                                    <p:set>
                                      <p:cBhvr>
                                        <p:cTn id="50" dur="1" fill="hold">
                                          <p:stCondLst>
                                            <p:cond delay="499"/>
                                          </p:stCondLst>
                                        </p:cTn>
                                        <p:tgtEl>
                                          <p:spTgt spid="25705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7032" grpId="0" animBg="1"/>
      <p:bldP spid="257034" grpId="0"/>
      <p:bldP spid="257037" grpId="0"/>
      <p:bldP spid="257038" grpId="0" animBg="1"/>
      <p:bldP spid="257041" grpId="0" animBg="1"/>
      <p:bldP spid="257042" grpId="0" animBg="1"/>
      <p:bldP spid="257043" grpId="0"/>
      <p:bldP spid="257047" grpId="0" animBg="1"/>
      <p:bldP spid="257048" grpId="0"/>
      <p:bldP spid="257056" grpId="0" animBg="1"/>
      <p:bldP spid="257056" grpId="1" animBg="1"/>
      <p:bldP spid="257056" grpId="2"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043" name="Rectangle 3"/>
          <p:cNvSpPr>
            <a:spLocks noGrp="1" noChangeArrowheads="1"/>
          </p:cNvSpPr>
          <p:nvPr>
            <p:ph idx="1"/>
          </p:nvPr>
        </p:nvSpPr>
        <p:spPr/>
        <p:txBody>
          <a:bodyPr>
            <a:normAutofit/>
          </a:bodyPr>
          <a:lstStyle/>
          <a:p>
            <a:pPr>
              <a:defRPr/>
            </a:pPr>
            <a:r>
              <a:rPr lang="en-US" dirty="0">
                <a:latin typeface="Cordia New" pitchFamily="34" charset="-34"/>
                <a:cs typeface="Cordia New" pitchFamily="34" charset="-34"/>
              </a:rPr>
              <a:t>Impose tax on producers. </a:t>
            </a:r>
            <a:r>
              <a:rPr lang="th-TH" dirty="0">
                <a:latin typeface="Cordia New" pitchFamily="34" charset="-34"/>
                <a:cs typeface="Cordia New" pitchFamily="34" charset="-34"/>
              </a:rPr>
              <a:t>→ </a:t>
            </a:r>
            <a:r>
              <a:rPr lang="en-US" dirty="0">
                <a:latin typeface="Cordia New" pitchFamily="34" charset="-34"/>
                <a:cs typeface="Cordia New" pitchFamily="34" charset="-34"/>
              </a:rPr>
              <a:t>Supply shifts to the left.</a:t>
            </a:r>
          </a:p>
          <a:p>
            <a:pPr>
              <a:defRPr/>
            </a:pPr>
            <a:r>
              <a:rPr lang="en-US" dirty="0">
                <a:latin typeface="Cordia New" pitchFamily="34" charset="-34"/>
                <a:cs typeface="Cordia New" pitchFamily="34" charset="-34"/>
              </a:rPr>
              <a:t>Consumers have a lot of choices. → Producers bear the full tax burden.</a:t>
            </a:r>
          </a:p>
          <a:p>
            <a:pPr marL="365760" indent="-283464" fontAlgn="auto">
              <a:spcAft>
                <a:spcPts val="0"/>
              </a:spcAft>
              <a:buFont typeface="Wingdings 2"/>
              <a:buChar char=""/>
              <a:defRPr/>
            </a:pPr>
            <a:r>
              <a:rPr lang="en-US" dirty="0">
                <a:latin typeface="Cordia New" pitchFamily="34" charset="-34"/>
                <a:cs typeface="Cordia New" pitchFamily="34" charset="-34"/>
              </a:rPr>
              <a:t>Normally, producers will use both </a:t>
            </a:r>
            <a:r>
              <a:rPr lang="en-US" dirty="0" err="1">
                <a:latin typeface="Cordia New" pitchFamily="34" charset="-34"/>
                <a:cs typeface="Cordia New" pitchFamily="34" charset="-34"/>
              </a:rPr>
              <a:t>labour</a:t>
            </a:r>
            <a:r>
              <a:rPr lang="en-US" dirty="0">
                <a:latin typeface="Cordia New" pitchFamily="34" charset="-34"/>
                <a:cs typeface="Cordia New" pitchFamily="34" charset="-34"/>
              </a:rPr>
              <a:t> and capital for their factors of production.</a:t>
            </a:r>
          </a:p>
        </p:txBody>
      </p:sp>
      <p:sp>
        <p:nvSpPr>
          <p:cNvPr id="4" name="Slide Number Placeholder 3"/>
          <p:cNvSpPr>
            <a:spLocks noGrp="1"/>
          </p:cNvSpPr>
          <p:nvPr>
            <p:ph type="sldNum" sz="quarter" idx="12"/>
          </p:nvPr>
        </p:nvSpPr>
        <p:spPr/>
        <p:txBody>
          <a:bodyPr/>
          <a:lstStyle/>
          <a:p>
            <a:pPr>
              <a:defRPr/>
            </a:pPr>
            <a:r>
              <a:rPr lang="en-US" dirty="0"/>
              <a:t>66</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7" name="Rectangle 2"/>
          <p:cNvSpPr>
            <a:spLocks noGrp="1" noChangeArrowheads="1"/>
          </p:cNvSpPr>
          <p:nvPr>
            <p:ph type="title"/>
          </p:nvPr>
        </p:nvSpPr>
        <p:spPr>
          <a:xfrm>
            <a:off x="1187624" y="274638"/>
            <a:ext cx="7746064" cy="1143000"/>
          </a:xfrm>
        </p:spPr>
        <p:txBody>
          <a:bodyPr>
            <a:normAutofit/>
          </a:bodyPr>
          <a:lstStyle/>
          <a:p>
            <a:pPr fontAlgn="auto">
              <a:spcAft>
                <a:spcPts val="0"/>
              </a:spcAft>
              <a:defRPr/>
            </a:pPr>
            <a:r>
              <a:rPr lang="en-US" sz="3600" dirty="0">
                <a:solidFill>
                  <a:schemeClr val="tx2">
                    <a:satMod val="130000"/>
                  </a:schemeClr>
                </a:solidFill>
                <a:latin typeface="Cordia New" panose="020B0304020202020204" pitchFamily="34" charset="-34"/>
                <a:cs typeface="Cordia New" panose="020B0304020202020204" pitchFamily="34" charset="-34"/>
              </a:rPr>
              <a:t>GE analysis: Impose tax on producers</a:t>
            </a:r>
            <a:r>
              <a:rPr lang="th-TH" sz="3600" dirty="0">
                <a:solidFill>
                  <a:schemeClr val="tx2">
                    <a:satMod val="130000"/>
                  </a:schemeClr>
                </a:solidFill>
                <a:latin typeface="Cordia New" panose="020B0304020202020204" pitchFamily="34" charset="-34"/>
                <a:cs typeface="Cordia New" panose="020B0304020202020204" pitchFamily="34" charset="-34"/>
              </a:rPr>
              <a:t> </a:t>
            </a:r>
            <a:endParaRPr lang="en-US" sz="3600" dirty="0">
              <a:solidFill>
                <a:schemeClr val="tx2">
                  <a:satMod val="130000"/>
                </a:schemeClr>
              </a:solidFill>
              <a:latin typeface="Cordia New" panose="020B0304020202020204" pitchFamily="34" charset="-34"/>
              <a:cs typeface="Cordia New" panose="020B0304020202020204" pitchFamily="34" charset="-34"/>
            </a:endParaRPr>
          </a:p>
        </p:txBody>
      </p:sp>
    </p:spTree>
    <p:extLst>
      <p:ext uri="{BB962C8B-B14F-4D97-AF65-F5344CB8AC3E}">
        <p14:creationId xmlns:p14="http://schemas.microsoft.com/office/powerpoint/2010/main" val="3551416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43043">
                                            <p:txEl>
                                              <p:pRg st="0" end="0"/>
                                            </p:txEl>
                                          </p:spTgt>
                                        </p:tgtEl>
                                        <p:attrNameLst>
                                          <p:attrName>style.visibility</p:attrName>
                                        </p:attrNameLst>
                                      </p:cBhvr>
                                      <p:to>
                                        <p:strVal val="visible"/>
                                      </p:to>
                                    </p:set>
                                    <p:anim calcmode="lin" valueType="num">
                                      <p:cBhvr additive="base">
                                        <p:cTn id="7" dur="500" fill="hold"/>
                                        <p:tgtEl>
                                          <p:spTgt spid="34304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4304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43043">
                                            <p:txEl>
                                              <p:pRg st="1" end="1"/>
                                            </p:txEl>
                                          </p:spTgt>
                                        </p:tgtEl>
                                        <p:attrNameLst>
                                          <p:attrName>style.visibility</p:attrName>
                                        </p:attrNameLst>
                                      </p:cBhvr>
                                      <p:to>
                                        <p:strVal val="visible"/>
                                      </p:to>
                                    </p:set>
                                    <p:anim calcmode="lin" valueType="num">
                                      <p:cBhvr additive="base">
                                        <p:cTn id="13" dur="500" fill="hold"/>
                                        <p:tgtEl>
                                          <p:spTgt spid="34304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4304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43043">
                                            <p:txEl>
                                              <p:pRg st="2" end="2"/>
                                            </p:txEl>
                                          </p:spTgt>
                                        </p:tgtEl>
                                        <p:attrNameLst>
                                          <p:attrName>style.visibility</p:attrName>
                                        </p:attrNameLst>
                                      </p:cBhvr>
                                      <p:to>
                                        <p:strVal val="visible"/>
                                      </p:to>
                                    </p:set>
                                    <p:anim calcmode="lin" valueType="num">
                                      <p:cBhvr additive="base">
                                        <p:cTn id="19" dur="500" fill="hold"/>
                                        <p:tgtEl>
                                          <p:spTgt spid="34304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4304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3043"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7" name="Rectangle 3"/>
          <p:cNvSpPr>
            <a:spLocks noGrp="1" noChangeArrowheads="1"/>
          </p:cNvSpPr>
          <p:nvPr>
            <p:ph idx="1"/>
          </p:nvPr>
        </p:nvSpPr>
        <p:spPr/>
        <p:txBody>
          <a:bodyPr>
            <a:normAutofit/>
          </a:bodyPr>
          <a:lstStyle/>
          <a:p>
            <a:pPr marL="365760" indent="-283464" fontAlgn="auto">
              <a:spcAft>
                <a:spcPts val="0"/>
              </a:spcAft>
              <a:buFont typeface="Wingdings 2"/>
              <a:buChar char=""/>
              <a:defRPr/>
            </a:pPr>
            <a:r>
              <a:rPr lang="en-US" dirty="0">
                <a:latin typeface="Cordia New" pitchFamily="34" charset="-34"/>
                <a:cs typeface="Cordia New" pitchFamily="34" charset="-34"/>
              </a:rPr>
              <a:t>When the government imposes taxes on producers who cannot shift their tax burden to the consumers, the tax burden will be shifted to factors of production (labor and capital).</a:t>
            </a:r>
          </a:p>
          <a:p>
            <a:pPr marL="365760" indent="-283464" fontAlgn="auto">
              <a:spcAft>
                <a:spcPts val="0"/>
              </a:spcAft>
              <a:buNone/>
              <a:defRPr/>
            </a:pPr>
            <a:r>
              <a:rPr lang="en-US" dirty="0">
                <a:latin typeface="Cordia New" pitchFamily="34" charset="-34"/>
                <a:cs typeface="Cordia New" pitchFamily="34" charset="-34"/>
              </a:rPr>
              <a:t>From factors of production market</a:t>
            </a:r>
            <a:endParaRPr lang="th-TH" dirty="0">
              <a:latin typeface="Cordia New" pitchFamily="34" charset="-34"/>
              <a:cs typeface="Cordia New" pitchFamily="34" charset="-34"/>
            </a:endParaRPr>
          </a:p>
          <a:p>
            <a:pPr marL="365760" indent="-283464" fontAlgn="auto">
              <a:spcAft>
                <a:spcPts val="0"/>
              </a:spcAft>
              <a:buFont typeface="Wingdings 2"/>
              <a:buChar char=""/>
              <a:defRPr/>
            </a:pPr>
            <a:r>
              <a:rPr lang="en-US" dirty="0">
                <a:latin typeface="Cordia New" pitchFamily="34" charset="-34"/>
                <a:cs typeface="Cordia New" pitchFamily="34" charset="-34"/>
              </a:rPr>
              <a:t>Assumptions:</a:t>
            </a:r>
            <a:endParaRPr lang="th-TH" dirty="0">
              <a:latin typeface="Cordia New" pitchFamily="34" charset="-34"/>
              <a:cs typeface="Cordia New" pitchFamily="34" charset="-34"/>
            </a:endParaRPr>
          </a:p>
          <a:p>
            <a:pPr marL="640398" lvl="1" indent="-283464" fontAlgn="auto">
              <a:spcAft>
                <a:spcPts val="0"/>
              </a:spcAft>
              <a:buFont typeface="Wingdings 2"/>
              <a:buChar char=""/>
              <a:defRPr/>
            </a:pPr>
            <a:r>
              <a:rPr lang="en-US" dirty="0">
                <a:latin typeface="Cordia New" pitchFamily="34" charset="-34"/>
                <a:cs typeface="Cordia New" pitchFamily="34" charset="-34"/>
              </a:rPr>
              <a:t>High elasticity of </a:t>
            </a:r>
            <a:r>
              <a:rPr lang="en-US" dirty="0" err="1">
                <a:latin typeface="Cordia New" pitchFamily="34" charset="-34"/>
                <a:cs typeface="Cordia New" pitchFamily="34" charset="-34"/>
              </a:rPr>
              <a:t>labour</a:t>
            </a:r>
            <a:r>
              <a:rPr lang="en-US" dirty="0">
                <a:latin typeface="Cordia New" pitchFamily="34" charset="-34"/>
                <a:cs typeface="Cordia New" pitchFamily="34" charset="-34"/>
              </a:rPr>
              <a:t> supply (easy to find substitute jobs).</a:t>
            </a:r>
            <a:endParaRPr lang="th-TH" dirty="0">
              <a:latin typeface="Cordia New" pitchFamily="34" charset="-34"/>
              <a:cs typeface="Cordia New" pitchFamily="34" charset="-34"/>
            </a:endParaRPr>
          </a:p>
          <a:p>
            <a:pPr marL="640398" lvl="1" indent="-283464" fontAlgn="auto">
              <a:spcAft>
                <a:spcPts val="0"/>
              </a:spcAft>
              <a:buFont typeface="Wingdings 2"/>
              <a:buChar char=""/>
              <a:defRPr/>
            </a:pPr>
            <a:r>
              <a:rPr lang="en-US" dirty="0">
                <a:latin typeface="Cordia New" pitchFamily="34" charset="-34"/>
                <a:cs typeface="Cordia New" pitchFamily="34" charset="-34"/>
              </a:rPr>
              <a:t>Capital market in short run, capital is inelastic because it is difficult to give or receive loans in the market.</a:t>
            </a:r>
          </a:p>
        </p:txBody>
      </p:sp>
      <p:sp>
        <p:nvSpPr>
          <p:cNvPr id="4" name="Slide Number Placeholder 3"/>
          <p:cNvSpPr>
            <a:spLocks noGrp="1"/>
          </p:cNvSpPr>
          <p:nvPr>
            <p:ph type="sldNum" sz="quarter" idx="12"/>
          </p:nvPr>
        </p:nvSpPr>
        <p:spPr/>
        <p:txBody>
          <a:bodyPr/>
          <a:lstStyle/>
          <a:p>
            <a:pPr>
              <a:defRPr/>
            </a:pPr>
            <a:r>
              <a:rPr lang="en-US" dirty="0"/>
              <a:t>67</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7" name="Rectangle 2"/>
          <p:cNvSpPr>
            <a:spLocks noGrp="1" noChangeArrowheads="1"/>
          </p:cNvSpPr>
          <p:nvPr>
            <p:ph type="title"/>
          </p:nvPr>
        </p:nvSpPr>
        <p:spPr>
          <a:xfrm>
            <a:off x="1187624" y="274638"/>
            <a:ext cx="7746064" cy="1143000"/>
          </a:xfrm>
        </p:spPr>
        <p:txBody>
          <a:bodyPr>
            <a:normAutofit/>
          </a:bodyPr>
          <a:lstStyle/>
          <a:p>
            <a:pPr fontAlgn="auto">
              <a:spcAft>
                <a:spcPts val="0"/>
              </a:spcAft>
              <a:defRPr/>
            </a:pPr>
            <a:r>
              <a:rPr lang="en-US" sz="3600" dirty="0">
                <a:solidFill>
                  <a:schemeClr val="tx2">
                    <a:satMod val="130000"/>
                  </a:schemeClr>
                </a:solidFill>
                <a:latin typeface="Cordia New" panose="020B0304020202020204" pitchFamily="34" charset="-34"/>
                <a:cs typeface="Cordia New" panose="020B0304020202020204" pitchFamily="34" charset="-34"/>
              </a:rPr>
              <a:t>GE analysis: Impose tax on producers</a:t>
            </a:r>
            <a:r>
              <a:rPr lang="th-TH" sz="3600" dirty="0">
                <a:solidFill>
                  <a:schemeClr val="tx2">
                    <a:satMod val="130000"/>
                  </a:schemeClr>
                </a:solidFill>
                <a:latin typeface="Cordia New" panose="020B0304020202020204" pitchFamily="34" charset="-34"/>
                <a:cs typeface="Cordia New" panose="020B0304020202020204" pitchFamily="34" charset="-34"/>
              </a:rPr>
              <a:t> </a:t>
            </a:r>
            <a:endParaRPr lang="en-US" sz="3600" dirty="0">
              <a:solidFill>
                <a:schemeClr val="tx2">
                  <a:satMod val="130000"/>
                </a:schemeClr>
              </a:solidFill>
              <a:latin typeface="Cordia New" panose="020B0304020202020204" pitchFamily="34" charset="-34"/>
              <a:cs typeface="Cordia New" panose="020B0304020202020204" pitchFamily="34" charset="-34"/>
            </a:endParaRPr>
          </a:p>
        </p:txBody>
      </p:sp>
    </p:spTree>
    <p:extLst>
      <p:ext uri="{BB962C8B-B14F-4D97-AF65-F5344CB8AC3E}">
        <p14:creationId xmlns:p14="http://schemas.microsoft.com/office/powerpoint/2010/main" val="621510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44067">
                                            <p:txEl>
                                              <p:pRg st="0" end="0"/>
                                            </p:txEl>
                                          </p:spTgt>
                                        </p:tgtEl>
                                        <p:attrNameLst>
                                          <p:attrName>style.visibility</p:attrName>
                                        </p:attrNameLst>
                                      </p:cBhvr>
                                      <p:to>
                                        <p:strVal val="visible"/>
                                      </p:to>
                                    </p:set>
                                    <p:anim calcmode="lin" valueType="num">
                                      <p:cBhvr additive="base">
                                        <p:cTn id="7" dur="500" fill="hold"/>
                                        <p:tgtEl>
                                          <p:spTgt spid="34406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4406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44067">
                                            <p:txEl>
                                              <p:pRg st="1" end="1"/>
                                            </p:txEl>
                                          </p:spTgt>
                                        </p:tgtEl>
                                        <p:attrNameLst>
                                          <p:attrName>style.visibility</p:attrName>
                                        </p:attrNameLst>
                                      </p:cBhvr>
                                      <p:to>
                                        <p:strVal val="visible"/>
                                      </p:to>
                                    </p:set>
                                    <p:anim calcmode="lin" valueType="num">
                                      <p:cBhvr additive="base">
                                        <p:cTn id="13" dur="500" fill="hold"/>
                                        <p:tgtEl>
                                          <p:spTgt spid="344067">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4406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44067">
                                            <p:txEl>
                                              <p:pRg st="2" end="2"/>
                                            </p:txEl>
                                          </p:spTgt>
                                        </p:tgtEl>
                                        <p:attrNameLst>
                                          <p:attrName>style.visibility</p:attrName>
                                        </p:attrNameLst>
                                      </p:cBhvr>
                                      <p:to>
                                        <p:strVal val="visible"/>
                                      </p:to>
                                    </p:set>
                                    <p:anim calcmode="lin" valueType="num">
                                      <p:cBhvr additive="base">
                                        <p:cTn id="19" dur="500" fill="hold"/>
                                        <p:tgtEl>
                                          <p:spTgt spid="344067">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44067">
                                            <p:txEl>
                                              <p:pRg st="2" end="2"/>
                                            </p:txEl>
                                          </p:spTgt>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344067">
                                            <p:txEl>
                                              <p:pRg st="3" end="3"/>
                                            </p:txEl>
                                          </p:spTgt>
                                        </p:tgtEl>
                                        <p:attrNameLst>
                                          <p:attrName>style.visibility</p:attrName>
                                        </p:attrNameLst>
                                      </p:cBhvr>
                                      <p:to>
                                        <p:strVal val="visible"/>
                                      </p:to>
                                    </p:set>
                                    <p:anim calcmode="lin" valueType="num">
                                      <p:cBhvr additive="base">
                                        <p:cTn id="23" dur="500" fill="hold"/>
                                        <p:tgtEl>
                                          <p:spTgt spid="344067">
                                            <p:txEl>
                                              <p:pRg st="3" end="3"/>
                                            </p:txEl>
                                          </p:spTgt>
                                        </p:tgtEl>
                                        <p:attrNameLst>
                                          <p:attrName>ppt_x</p:attrName>
                                        </p:attrNameLst>
                                      </p:cBhvr>
                                      <p:tavLst>
                                        <p:tav tm="0">
                                          <p:val>
                                            <p:strVal val="1+#ppt_w/2"/>
                                          </p:val>
                                        </p:tav>
                                        <p:tav tm="100000">
                                          <p:val>
                                            <p:strVal val="#ppt_x"/>
                                          </p:val>
                                        </p:tav>
                                      </p:tavLst>
                                    </p:anim>
                                    <p:anim calcmode="lin" valueType="num">
                                      <p:cBhvr additive="base">
                                        <p:cTn id="24" dur="500" fill="hold"/>
                                        <p:tgtEl>
                                          <p:spTgt spid="344067">
                                            <p:txEl>
                                              <p:pRg st="3" end="3"/>
                                            </p:txEl>
                                          </p:spTgt>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344067">
                                            <p:txEl>
                                              <p:pRg st="4" end="4"/>
                                            </p:txEl>
                                          </p:spTgt>
                                        </p:tgtEl>
                                        <p:attrNameLst>
                                          <p:attrName>style.visibility</p:attrName>
                                        </p:attrNameLst>
                                      </p:cBhvr>
                                      <p:to>
                                        <p:strVal val="visible"/>
                                      </p:to>
                                    </p:set>
                                    <p:anim calcmode="lin" valueType="num">
                                      <p:cBhvr additive="base">
                                        <p:cTn id="27" dur="500" fill="hold"/>
                                        <p:tgtEl>
                                          <p:spTgt spid="344067">
                                            <p:txEl>
                                              <p:pRg st="4" end="4"/>
                                            </p:txEl>
                                          </p:spTgt>
                                        </p:tgtEl>
                                        <p:attrNameLst>
                                          <p:attrName>ppt_x</p:attrName>
                                        </p:attrNameLst>
                                      </p:cBhvr>
                                      <p:tavLst>
                                        <p:tav tm="0">
                                          <p:val>
                                            <p:strVal val="1+#ppt_w/2"/>
                                          </p:val>
                                        </p:tav>
                                        <p:tav tm="100000">
                                          <p:val>
                                            <p:strVal val="#ppt_x"/>
                                          </p:val>
                                        </p:tav>
                                      </p:tavLst>
                                    </p:anim>
                                    <p:anim calcmode="lin" valueType="num">
                                      <p:cBhvr additive="base">
                                        <p:cTn id="28" dur="500" fill="hold"/>
                                        <p:tgtEl>
                                          <p:spTgt spid="34406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4067"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Line 2"/>
          <p:cNvSpPr>
            <a:spLocks noChangeShapeType="1"/>
          </p:cNvSpPr>
          <p:nvPr/>
        </p:nvSpPr>
        <p:spPr bwMode="auto">
          <a:xfrm>
            <a:off x="1219200" y="1828800"/>
            <a:ext cx="0" cy="3886200"/>
          </a:xfrm>
          <a:prstGeom prst="line">
            <a:avLst/>
          </a:prstGeom>
          <a:noFill/>
          <a:ln w="28575">
            <a:solidFill>
              <a:schemeClr val="tx1"/>
            </a:solidFill>
            <a:round/>
            <a:headEnd/>
            <a:tailEnd/>
          </a:ln>
        </p:spPr>
        <p:txBody>
          <a:bodyPr/>
          <a:lstStyle/>
          <a:p>
            <a:endParaRPr lang="en-US"/>
          </a:p>
        </p:txBody>
      </p:sp>
      <p:sp>
        <p:nvSpPr>
          <p:cNvPr id="67587" name="Line 3"/>
          <p:cNvSpPr>
            <a:spLocks noChangeShapeType="1"/>
          </p:cNvSpPr>
          <p:nvPr/>
        </p:nvSpPr>
        <p:spPr bwMode="auto">
          <a:xfrm>
            <a:off x="1219200" y="5715000"/>
            <a:ext cx="3124200" cy="0"/>
          </a:xfrm>
          <a:prstGeom prst="line">
            <a:avLst/>
          </a:prstGeom>
          <a:noFill/>
          <a:ln w="28575">
            <a:solidFill>
              <a:schemeClr val="tx1"/>
            </a:solidFill>
            <a:round/>
            <a:headEnd/>
            <a:tailEnd/>
          </a:ln>
        </p:spPr>
        <p:txBody>
          <a:bodyPr/>
          <a:lstStyle/>
          <a:p>
            <a:endParaRPr lang="en-US"/>
          </a:p>
        </p:txBody>
      </p:sp>
      <p:sp>
        <p:nvSpPr>
          <p:cNvPr id="262148" name="Line 4"/>
          <p:cNvSpPr>
            <a:spLocks noChangeShapeType="1"/>
          </p:cNvSpPr>
          <p:nvPr/>
        </p:nvSpPr>
        <p:spPr bwMode="auto">
          <a:xfrm>
            <a:off x="5562600" y="1828800"/>
            <a:ext cx="0" cy="3886200"/>
          </a:xfrm>
          <a:prstGeom prst="line">
            <a:avLst/>
          </a:prstGeom>
          <a:noFill/>
          <a:ln w="28575">
            <a:solidFill>
              <a:schemeClr val="tx1"/>
            </a:solidFill>
            <a:round/>
            <a:headEnd/>
            <a:tailEnd/>
          </a:ln>
        </p:spPr>
        <p:txBody>
          <a:bodyPr/>
          <a:lstStyle/>
          <a:p>
            <a:endParaRPr lang="en-US"/>
          </a:p>
        </p:txBody>
      </p:sp>
      <p:sp>
        <p:nvSpPr>
          <p:cNvPr id="262149" name="Line 5"/>
          <p:cNvSpPr>
            <a:spLocks noChangeShapeType="1"/>
          </p:cNvSpPr>
          <p:nvPr/>
        </p:nvSpPr>
        <p:spPr bwMode="auto">
          <a:xfrm>
            <a:off x="5562600" y="5715000"/>
            <a:ext cx="3124200" cy="0"/>
          </a:xfrm>
          <a:prstGeom prst="line">
            <a:avLst/>
          </a:prstGeom>
          <a:noFill/>
          <a:ln w="28575">
            <a:solidFill>
              <a:schemeClr val="tx1"/>
            </a:solidFill>
            <a:round/>
            <a:headEnd/>
            <a:tailEnd/>
          </a:ln>
        </p:spPr>
        <p:txBody>
          <a:bodyPr/>
          <a:lstStyle/>
          <a:p>
            <a:endParaRPr lang="en-US"/>
          </a:p>
        </p:txBody>
      </p:sp>
      <p:sp>
        <p:nvSpPr>
          <p:cNvPr id="67590" name="Text Box 6"/>
          <p:cNvSpPr txBox="1">
            <a:spLocks noChangeArrowheads="1"/>
          </p:cNvSpPr>
          <p:nvPr/>
        </p:nvSpPr>
        <p:spPr bwMode="auto">
          <a:xfrm>
            <a:off x="746341" y="1489994"/>
            <a:ext cx="402674" cy="369332"/>
          </a:xfrm>
          <a:prstGeom prst="rect">
            <a:avLst/>
          </a:prstGeom>
          <a:noFill/>
          <a:ln w="9525">
            <a:noFill/>
            <a:miter lim="800000"/>
            <a:headEnd/>
            <a:tailEnd/>
          </a:ln>
        </p:spPr>
        <p:txBody>
          <a:bodyPr wrap="none">
            <a:spAutoFit/>
          </a:bodyPr>
          <a:lstStyle/>
          <a:p>
            <a:pPr algn="l"/>
            <a:r>
              <a:rPr lang="en-US" i="1" dirty="0">
                <a:latin typeface="Arial" charset="0"/>
              </a:rPr>
              <a:t>W</a:t>
            </a:r>
            <a:endParaRPr lang="en-US" dirty="0">
              <a:latin typeface="Arial" charset="0"/>
            </a:endParaRPr>
          </a:p>
        </p:txBody>
      </p:sp>
      <p:sp>
        <p:nvSpPr>
          <p:cNvPr id="67591" name="Text Box 7"/>
          <p:cNvSpPr txBox="1">
            <a:spLocks noChangeArrowheads="1"/>
          </p:cNvSpPr>
          <p:nvPr/>
        </p:nvSpPr>
        <p:spPr bwMode="auto">
          <a:xfrm>
            <a:off x="3567768" y="5797898"/>
            <a:ext cx="1587294" cy="307777"/>
          </a:xfrm>
          <a:prstGeom prst="rect">
            <a:avLst/>
          </a:prstGeom>
          <a:noFill/>
          <a:ln w="9525">
            <a:noFill/>
            <a:miter lim="800000"/>
            <a:headEnd/>
            <a:tailEnd/>
          </a:ln>
        </p:spPr>
        <p:txBody>
          <a:bodyPr wrap="none">
            <a:spAutoFit/>
          </a:bodyPr>
          <a:lstStyle/>
          <a:p>
            <a:r>
              <a:rPr lang="en-US" sz="1400" dirty="0">
                <a:latin typeface="Arial" charset="0"/>
              </a:rPr>
              <a:t>Hours of work (</a:t>
            </a:r>
            <a:r>
              <a:rPr lang="en-US" sz="1400" i="1" dirty="0">
                <a:latin typeface="Arial" charset="0"/>
              </a:rPr>
              <a:t>H</a:t>
            </a:r>
            <a:r>
              <a:rPr lang="en-US" sz="1400" dirty="0">
                <a:latin typeface="Arial" charset="0"/>
              </a:rPr>
              <a:t>)</a:t>
            </a:r>
          </a:p>
        </p:txBody>
      </p:sp>
      <p:sp>
        <p:nvSpPr>
          <p:cNvPr id="262152" name="Text Box 8"/>
          <p:cNvSpPr txBox="1">
            <a:spLocks noChangeArrowheads="1"/>
          </p:cNvSpPr>
          <p:nvPr/>
        </p:nvSpPr>
        <p:spPr bwMode="auto">
          <a:xfrm>
            <a:off x="5209267" y="1601820"/>
            <a:ext cx="261610" cy="369332"/>
          </a:xfrm>
          <a:prstGeom prst="rect">
            <a:avLst/>
          </a:prstGeom>
          <a:noFill/>
          <a:ln w="9525">
            <a:noFill/>
            <a:miter lim="800000"/>
            <a:headEnd/>
            <a:tailEnd/>
          </a:ln>
        </p:spPr>
        <p:txBody>
          <a:bodyPr wrap="none">
            <a:spAutoFit/>
          </a:bodyPr>
          <a:lstStyle/>
          <a:p>
            <a:r>
              <a:rPr lang="en-US" i="1" dirty="0">
                <a:latin typeface="Arial" charset="0"/>
              </a:rPr>
              <a:t>r</a:t>
            </a:r>
            <a:endParaRPr lang="en-US" dirty="0">
              <a:latin typeface="Arial" charset="0"/>
            </a:endParaRPr>
          </a:p>
        </p:txBody>
      </p:sp>
      <p:sp>
        <p:nvSpPr>
          <p:cNvPr id="262153" name="Text Box 9"/>
          <p:cNvSpPr txBox="1">
            <a:spLocks noChangeArrowheads="1"/>
          </p:cNvSpPr>
          <p:nvPr/>
        </p:nvSpPr>
        <p:spPr bwMode="auto">
          <a:xfrm>
            <a:off x="8564359" y="5816562"/>
            <a:ext cx="234360" cy="307777"/>
          </a:xfrm>
          <a:prstGeom prst="rect">
            <a:avLst/>
          </a:prstGeom>
          <a:noFill/>
          <a:ln w="9525">
            <a:noFill/>
            <a:miter lim="800000"/>
            <a:headEnd/>
            <a:tailEnd/>
          </a:ln>
        </p:spPr>
        <p:txBody>
          <a:bodyPr wrap="none">
            <a:spAutoFit/>
          </a:bodyPr>
          <a:lstStyle/>
          <a:p>
            <a:r>
              <a:rPr lang="en-US" sz="1400" dirty="0">
                <a:latin typeface="Arial" charset="0"/>
              </a:rPr>
              <a:t>I</a:t>
            </a:r>
          </a:p>
        </p:txBody>
      </p:sp>
      <p:sp>
        <p:nvSpPr>
          <p:cNvPr id="67594" name="Text Box 10"/>
          <p:cNvSpPr txBox="1">
            <a:spLocks noChangeArrowheads="1"/>
          </p:cNvSpPr>
          <p:nvPr/>
        </p:nvSpPr>
        <p:spPr bwMode="auto">
          <a:xfrm>
            <a:off x="2574925" y="1331913"/>
            <a:ext cx="1174750" cy="366712"/>
          </a:xfrm>
          <a:prstGeom prst="rect">
            <a:avLst/>
          </a:prstGeom>
          <a:noFill/>
          <a:ln w="9525">
            <a:noFill/>
            <a:miter lim="800000"/>
            <a:headEnd/>
            <a:tailEnd/>
          </a:ln>
        </p:spPr>
        <p:txBody>
          <a:bodyPr wrap="none">
            <a:spAutoFit/>
          </a:bodyPr>
          <a:lstStyle/>
          <a:p>
            <a:pPr algn="l"/>
            <a:r>
              <a:rPr lang="en-US">
                <a:latin typeface="Arial" charset="0"/>
              </a:rPr>
              <a:t>(a)  Labor</a:t>
            </a:r>
          </a:p>
        </p:txBody>
      </p:sp>
      <p:sp>
        <p:nvSpPr>
          <p:cNvPr id="262155" name="Text Box 11"/>
          <p:cNvSpPr txBox="1">
            <a:spLocks noChangeArrowheads="1"/>
          </p:cNvSpPr>
          <p:nvPr/>
        </p:nvSpPr>
        <p:spPr bwMode="auto">
          <a:xfrm>
            <a:off x="7010400" y="1371600"/>
            <a:ext cx="1301750" cy="366713"/>
          </a:xfrm>
          <a:prstGeom prst="rect">
            <a:avLst/>
          </a:prstGeom>
          <a:noFill/>
          <a:ln w="9525">
            <a:noFill/>
            <a:miter lim="800000"/>
            <a:headEnd/>
            <a:tailEnd/>
          </a:ln>
        </p:spPr>
        <p:txBody>
          <a:bodyPr wrap="none">
            <a:spAutoFit/>
          </a:bodyPr>
          <a:lstStyle/>
          <a:p>
            <a:pPr algn="l"/>
            <a:r>
              <a:rPr lang="en-US">
                <a:latin typeface="Arial" charset="0"/>
              </a:rPr>
              <a:t>(b)  Capital</a:t>
            </a:r>
          </a:p>
        </p:txBody>
      </p:sp>
      <p:sp>
        <p:nvSpPr>
          <p:cNvPr id="67596" name="Line 12"/>
          <p:cNvSpPr>
            <a:spLocks noChangeShapeType="1"/>
          </p:cNvSpPr>
          <p:nvPr/>
        </p:nvSpPr>
        <p:spPr bwMode="auto">
          <a:xfrm>
            <a:off x="1066800" y="3962400"/>
            <a:ext cx="2743200" cy="0"/>
          </a:xfrm>
          <a:prstGeom prst="line">
            <a:avLst/>
          </a:prstGeom>
          <a:noFill/>
          <a:ln w="38100">
            <a:solidFill>
              <a:srgbClr val="0000FF"/>
            </a:solidFill>
            <a:round/>
            <a:headEnd/>
            <a:tailEnd/>
          </a:ln>
        </p:spPr>
        <p:txBody>
          <a:bodyPr/>
          <a:lstStyle/>
          <a:p>
            <a:endParaRPr lang="en-US"/>
          </a:p>
        </p:txBody>
      </p:sp>
      <p:sp>
        <p:nvSpPr>
          <p:cNvPr id="67597" name="Text Box 13"/>
          <p:cNvSpPr txBox="1">
            <a:spLocks noChangeArrowheads="1"/>
          </p:cNvSpPr>
          <p:nvPr/>
        </p:nvSpPr>
        <p:spPr bwMode="auto">
          <a:xfrm>
            <a:off x="304800" y="3821113"/>
            <a:ext cx="724878" cy="307777"/>
          </a:xfrm>
          <a:prstGeom prst="rect">
            <a:avLst/>
          </a:prstGeom>
          <a:noFill/>
          <a:ln w="9525">
            <a:noFill/>
            <a:miter lim="800000"/>
            <a:headEnd/>
            <a:tailEnd/>
          </a:ln>
        </p:spPr>
        <p:txBody>
          <a:bodyPr wrap="none">
            <a:spAutoFit/>
          </a:bodyPr>
          <a:lstStyle/>
          <a:p>
            <a:pPr algn="l"/>
            <a:r>
              <a:rPr lang="en-US" sz="1400" i="1" dirty="0">
                <a:latin typeface="Arial" charset="0"/>
              </a:rPr>
              <a:t>W</a:t>
            </a:r>
            <a:r>
              <a:rPr lang="en-US" sz="1400" baseline="-25000" dirty="0">
                <a:latin typeface="Arial" charset="0"/>
              </a:rPr>
              <a:t>1</a:t>
            </a:r>
            <a:r>
              <a:rPr lang="en-US" sz="1400" dirty="0">
                <a:latin typeface="Arial" charset="0"/>
              </a:rPr>
              <a:t> = 8</a:t>
            </a:r>
          </a:p>
        </p:txBody>
      </p:sp>
      <p:sp>
        <p:nvSpPr>
          <p:cNvPr id="67598" name="Line 14"/>
          <p:cNvSpPr>
            <a:spLocks noChangeShapeType="1"/>
          </p:cNvSpPr>
          <p:nvPr/>
        </p:nvSpPr>
        <p:spPr bwMode="auto">
          <a:xfrm>
            <a:off x="1676400" y="2286000"/>
            <a:ext cx="2133600" cy="3200400"/>
          </a:xfrm>
          <a:prstGeom prst="line">
            <a:avLst/>
          </a:prstGeom>
          <a:noFill/>
          <a:ln w="38100">
            <a:solidFill>
              <a:srgbClr val="0000FF"/>
            </a:solidFill>
            <a:round/>
            <a:headEnd/>
            <a:tailEnd/>
          </a:ln>
        </p:spPr>
        <p:txBody>
          <a:bodyPr/>
          <a:lstStyle/>
          <a:p>
            <a:endParaRPr lang="en-US"/>
          </a:p>
        </p:txBody>
      </p:sp>
      <p:sp>
        <p:nvSpPr>
          <p:cNvPr id="262159" name="Line 15"/>
          <p:cNvSpPr>
            <a:spLocks noChangeShapeType="1"/>
          </p:cNvSpPr>
          <p:nvPr/>
        </p:nvSpPr>
        <p:spPr bwMode="auto">
          <a:xfrm>
            <a:off x="1752600" y="3429000"/>
            <a:ext cx="1371600" cy="2057400"/>
          </a:xfrm>
          <a:prstGeom prst="line">
            <a:avLst/>
          </a:prstGeom>
          <a:noFill/>
          <a:ln w="38100">
            <a:solidFill>
              <a:srgbClr val="FF0000"/>
            </a:solidFill>
            <a:round/>
            <a:headEnd/>
            <a:tailEnd/>
          </a:ln>
        </p:spPr>
        <p:txBody>
          <a:bodyPr/>
          <a:lstStyle/>
          <a:p>
            <a:endParaRPr lang="en-US"/>
          </a:p>
        </p:txBody>
      </p:sp>
      <p:sp>
        <p:nvSpPr>
          <p:cNvPr id="67600" name="Text Box 16"/>
          <p:cNvSpPr txBox="1">
            <a:spLocks noChangeArrowheads="1"/>
          </p:cNvSpPr>
          <p:nvPr/>
        </p:nvSpPr>
        <p:spPr bwMode="auto">
          <a:xfrm>
            <a:off x="3733800" y="5334000"/>
            <a:ext cx="376238" cy="304800"/>
          </a:xfrm>
          <a:prstGeom prst="rect">
            <a:avLst/>
          </a:prstGeom>
          <a:noFill/>
          <a:ln w="9525">
            <a:noFill/>
            <a:miter lim="800000"/>
            <a:headEnd/>
            <a:tailEnd/>
          </a:ln>
        </p:spPr>
        <p:txBody>
          <a:bodyPr wrap="none">
            <a:spAutoFit/>
          </a:bodyPr>
          <a:lstStyle/>
          <a:p>
            <a:pPr algn="l"/>
            <a:r>
              <a:rPr lang="en-US" sz="1400" i="1">
                <a:latin typeface="Arial" charset="0"/>
              </a:rPr>
              <a:t>D</a:t>
            </a:r>
            <a:r>
              <a:rPr lang="en-US" sz="1400" baseline="-25000">
                <a:latin typeface="Arial" charset="0"/>
              </a:rPr>
              <a:t>1</a:t>
            </a:r>
          </a:p>
        </p:txBody>
      </p:sp>
      <p:sp>
        <p:nvSpPr>
          <p:cNvPr id="262161" name="Text Box 17"/>
          <p:cNvSpPr txBox="1">
            <a:spLocks noChangeArrowheads="1"/>
          </p:cNvSpPr>
          <p:nvPr/>
        </p:nvSpPr>
        <p:spPr bwMode="auto">
          <a:xfrm>
            <a:off x="3048000" y="5334000"/>
            <a:ext cx="376238" cy="304800"/>
          </a:xfrm>
          <a:prstGeom prst="rect">
            <a:avLst/>
          </a:prstGeom>
          <a:noFill/>
          <a:ln w="9525">
            <a:noFill/>
            <a:miter lim="800000"/>
            <a:headEnd/>
            <a:tailEnd/>
          </a:ln>
        </p:spPr>
        <p:txBody>
          <a:bodyPr wrap="none">
            <a:spAutoFit/>
          </a:bodyPr>
          <a:lstStyle/>
          <a:p>
            <a:pPr algn="l"/>
            <a:r>
              <a:rPr lang="en-US" sz="1400" i="1">
                <a:latin typeface="Arial" charset="0"/>
              </a:rPr>
              <a:t>D</a:t>
            </a:r>
            <a:r>
              <a:rPr lang="en-US" sz="1400" baseline="-25000">
                <a:latin typeface="Arial" charset="0"/>
              </a:rPr>
              <a:t>2</a:t>
            </a:r>
          </a:p>
        </p:txBody>
      </p:sp>
      <p:sp>
        <p:nvSpPr>
          <p:cNvPr id="67602" name="Line 18"/>
          <p:cNvSpPr>
            <a:spLocks noChangeShapeType="1"/>
          </p:cNvSpPr>
          <p:nvPr/>
        </p:nvSpPr>
        <p:spPr bwMode="auto">
          <a:xfrm>
            <a:off x="2800350" y="3962400"/>
            <a:ext cx="0" cy="1752600"/>
          </a:xfrm>
          <a:prstGeom prst="line">
            <a:avLst/>
          </a:prstGeom>
          <a:noFill/>
          <a:ln w="12700">
            <a:solidFill>
              <a:schemeClr val="tx1"/>
            </a:solidFill>
            <a:prstDash val="dash"/>
            <a:round/>
            <a:headEnd/>
            <a:tailEnd/>
          </a:ln>
        </p:spPr>
        <p:txBody>
          <a:bodyPr/>
          <a:lstStyle/>
          <a:p>
            <a:endParaRPr lang="en-US"/>
          </a:p>
        </p:txBody>
      </p:sp>
      <p:sp>
        <p:nvSpPr>
          <p:cNvPr id="262163" name="Line 19"/>
          <p:cNvSpPr>
            <a:spLocks noChangeShapeType="1"/>
          </p:cNvSpPr>
          <p:nvPr/>
        </p:nvSpPr>
        <p:spPr bwMode="auto">
          <a:xfrm>
            <a:off x="2105025" y="3962400"/>
            <a:ext cx="0" cy="1752600"/>
          </a:xfrm>
          <a:prstGeom prst="line">
            <a:avLst/>
          </a:prstGeom>
          <a:noFill/>
          <a:ln w="12700">
            <a:solidFill>
              <a:schemeClr val="tx1"/>
            </a:solidFill>
            <a:prstDash val="dash"/>
            <a:round/>
            <a:headEnd/>
            <a:tailEnd/>
          </a:ln>
        </p:spPr>
        <p:txBody>
          <a:bodyPr/>
          <a:lstStyle/>
          <a:p>
            <a:endParaRPr lang="en-US"/>
          </a:p>
        </p:txBody>
      </p:sp>
      <p:sp>
        <p:nvSpPr>
          <p:cNvPr id="262164" name="Line 20"/>
          <p:cNvSpPr>
            <a:spLocks noChangeShapeType="1"/>
          </p:cNvSpPr>
          <p:nvPr/>
        </p:nvSpPr>
        <p:spPr bwMode="auto">
          <a:xfrm>
            <a:off x="2105025" y="5715000"/>
            <a:ext cx="0" cy="152400"/>
          </a:xfrm>
          <a:prstGeom prst="line">
            <a:avLst/>
          </a:prstGeom>
          <a:noFill/>
          <a:ln w="19050">
            <a:solidFill>
              <a:schemeClr val="tx1"/>
            </a:solidFill>
            <a:round/>
            <a:headEnd/>
            <a:tailEnd/>
          </a:ln>
        </p:spPr>
        <p:txBody>
          <a:bodyPr/>
          <a:lstStyle/>
          <a:p>
            <a:endParaRPr lang="en-US"/>
          </a:p>
        </p:txBody>
      </p:sp>
      <p:sp>
        <p:nvSpPr>
          <p:cNvPr id="67605" name="Line 21"/>
          <p:cNvSpPr>
            <a:spLocks noChangeShapeType="1"/>
          </p:cNvSpPr>
          <p:nvPr/>
        </p:nvSpPr>
        <p:spPr bwMode="auto">
          <a:xfrm>
            <a:off x="2800350" y="5715000"/>
            <a:ext cx="0" cy="152400"/>
          </a:xfrm>
          <a:prstGeom prst="line">
            <a:avLst/>
          </a:prstGeom>
          <a:noFill/>
          <a:ln w="19050">
            <a:solidFill>
              <a:schemeClr val="tx1"/>
            </a:solidFill>
            <a:round/>
            <a:headEnd/>
            <a:tailEnd/>
          </a:ln>
        </p:spPr>
        <p:txBody>
          <a:bodyPr/>
          <a:lstStyle/>
          <a:p>
            <a:endParaRPr lang="en-US"/>
          </a:p>
        </p:txBody>
      </p:sp>
      <p:sp>
        <p:nvSpPr>
          <p:cNvPr id="67606" name="Text Box 22"/>
          <p:cNvSpPr txBox="1">
            <a:spLocks noChangeArrowheads="1"/>
          </p:cNvSpPr>
          <p:nvPr/>
        </p:nvSpPr>
        <p:spPr bwMode="auto">
          <a:xfrm>
            <a:off x="2533650" y="5867400"/>
            <a:ext cx="1020763" cy="304800"/>
          </a:xfrm>
          <a:prstGeom prst="rect">
            <a:avLst/>
          </a:prstGeom>
          <a:noFill/>
          <a:ln w="9525">
            <a:noFill/>
            <a:miter lim="800000"/>
            <a:headEnd/>
            <a:tailEnd/>
          </a:ln>
        </p:spPr>
        <p:txBody>
          <a:bodyPr wrap="none">
            <a:spAutoFit/>
          </a:bodyPr>
          <a:lstStyle/>
          <a:p>
            <a:pPr algn="l"/>
            <a:r>
              <a:rPr lang="en-US" sz="1400" i="1">
                <a:latin typeface="Arial" charset="0"/>
              </a:rPr>
              <a:t>H</a:t>
            </a:r>
            <a:r>
              <a:rPr lang="en-US" sz="1400" baseline="-25000">
                <a:latin typeface="Arial" charset="0"/>
              </a:rPr>
              <a:t>1</a:t>
            </a:r>
            <a:r>
              <a:rPr lang="en-US" sz="1400">
                <a:latin typeface="Arial" charset="0"/>
              </a:rPr>
              <a:t> = 1,000</a:t>
            </a:r>
          </a:p>
        </p:txBody>
      </p:sp>
      <p:sp>
        <p:nvSpPr>
          <p:cNvPr id="262167" name="Text Box 23"/>
          <p:cNvSpPr txBox="1">
            <a:spLocks noChangeArrowheads="1"/>
          </p:cNvSpPr>
          <p:nvPr/>
        </p:nvSpPr>
        <p:spPr bwMode="auto">
          <a:xfrm>
            <a:off x="1667892" y="5909291"/>
            <a:ext cx="873125" cy="276999"/>
          </a:xfrm>
          <a:prstGeom prst="rect">
            <a:avLst/>
          </a:prstGeom>
          <a:noFill/>
          <a:ln w="9525">
            <a:noFill/>
            <a:miter lim="800000"/>
            <a:headEnd/>
            <a:tailEnd/>
          </a:ln>
        </p:spPr>
        <p:txBody>
          <a:bodyPr>
            <a:spAutoFit/>
          </a:bodyPr>
          <a:lstStyle/>
          <a:p>
            <a:pPr algn="l"/>
            <a:r>
              <a:rPr lang="en-US" sz="1200" i="1" dirty="0">
                <a:latin typeface="Arial" charset="0"/>
              </a:rPr>
              <a:t>H</a:t>
            </a:r>
            <a:r>
              <a:rPr lang="en-US" sz="1200" baseline="-25000" dirty="0">
                <a:latin typeface="Arial" charset="0"/>
              </a:rPr>
              <a:t>2</a:t>
            </a:r>
            <a:r>
              <a:rPr lang="en-US" sz="1200" dirty="0">
                <a:latin typeface="Arial" charset="0"/>
              </a:rPr>
              <a:t> = 900</a:t>
            </a:r>
          </a:p>
        </p:txBody>
      </p:sp>
      <p:sp>
        <p:nvSpPr>
          <p:cNvPr id="67608" name="Text Box 24"/>
          <p:cNvSpPr txBox="1">
            <a:spLocks noChangeArrowheads="1"/>
          </p:cNvSpPr>
          <p:nvPr/>
        </p:nvSpPr>
        <p:spPr bwMode="auto">
          <a:xfrm>
            <a:off x="3811588" y="3821113"/>
            <a:ext cx="303212" cy="304800"/>
          </a:xfrm>
          <a:prstGeom prst="rect">
            <a:avLst/>
          </a:prstGeom>
          <a:noFill/>
          <a:ln w="9525">
            <a:noFill/>
            <a:miter lim="800000"/>
            <a:headEnd/>
            <a:tailEnd/>
          </a:ln>
        </p:spPr>
        <p:txBody>
          <a:bodyPr wrap="none">
            <a:spAutoFit/>
          </a:bodyPr>
          <a:lstStyle/>
          <a:p>
            <a:pPr algn="l"/>
            <a:r>
              <a:rPr lang="en-US" sz="1400" i="1">
                <a:latin typeface="Arial" charset="0"/>
              </a:rPr>
              <a:t>S</a:t>
            </a:r>
          </a:p>
        </p:txBody>
      </p:sp>
      <p:sp>
        <p:nvSpPr>
          <p:cNvPr id="67609" name="Oval 25"/>
          <p:cNvSpPr>
            <a:spLocks noChangeArrowheads="1"/>
          </p:cNvSpPr>
          <p:nvPr/>
        </p:nvSpPr>
        <p:spPr bwMode="auto">
          <a:xfrm>
            <a:off x="2762250" y="3924300"/>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262170" name="Oval 26"/>
          <p:cNvSpPr>
            <a:spLocks noChangeArrowheads="1"/>
          </p:cNvSpPr>
          <p:nvPr/>
        </p:nvSpPr>
        <p:spPr bwMode="auto">
          <a:xfrm>
            <a:off x="2066925" y="3914775"/>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67611" name="Text Box 27"/>
          <p:cNvSpPr txBox="1">
            <a:spLocks noChangeArrowheads="1"/>
          </p:cNvSpPr>
          <p:nvPr/>
        </p:nvSpPr>
        <p:spPr bwMode="auto">
          <a:xfrm>
            <a:off x="2763838" y="3678238"/>
            <a:ext cx="303212" cy="304800"/>
          </a:xfrm>
          <a:prstGeom prst="rect">
            <a:avLst/>
          </a:prstGeom>
          <a:noFill/>
          <a:ln w="9525">
            <a:noFill/>
            <a:miter lim="800000"/>
            <a:headEnd/>
            <a:tailEnd/>
          </a:ln>
        </p:spPr>
        <p:txBody>
          <a:bodyPr wrap="none">
            <a:spAutoFit/>
          </a:bodyPr>
          <a:lstStyle/>
          <a:p>
            <a:pPr algn="l"/>
            <a:r>
              <a:rPr lang="en-US" sz="1400" i="1">
                <a:latin typeface="Arial" charset="0"/>
              </a:rPr>
              <a:t>A</a:t>
            </a:r>
          </a:p>
        </p:txBody>
      </p:sp>
      <p:sp>
        <p:nvSpPr>
          <p:cNvPr id="262172" name="Text Box 28"/>
          <p:cNvSpPr txBox="1">
            <a:spLocks noChangeArrowheads="1"/>
          </p:cNvSpPr>
          <p:nvPr/>
        </p:nvSpPr>
        <p:spPr bwMode="auto">
          <a:xfrm>
            <a:off x="2058988" y="3678238"/>
            <a:ext cx="303212" cy="304800"/>
          </a:xfrm>
          <a:prstGeom prst="rect">
            <a:avLst/>
          </a:prstGeom>
          <a:noFill/>
          <a:ln w="9525">
            <a:noFill/>
            <a:miter lim="800000"/>
            <a:headEnd/>
            <a:tailEnd/>
          </a:ln>
        </p:spPr>
        <p:txBody>
          <a:bodyPr wrap="none">
            <a:spAutoFit/>
          </a:bodyPr>
          <a:lstStyle/>
          <a:p>
            <a:pPr algn="l"/>
            <a:r>
              <a:rPr lang="en-US" sz="1400" i="1">
                <a:latin typeface="Arial" charset="0"/>
              </a:rPr>
              <a:t>B</a:t>
            </a:r>
          </a:p>
        </p:txBody>
      </p:sp>
      <p:sp>
        <p:nvSpPr>
          <p:cNvPr id="262173" name="Line 29"/>
          <p:cNvSpPr>
            <a:spLocks noChangeShapeType="1"/>
          </p:cNvSpPr>
          <p:nvPr/>
        </p:nvSpPr>
        <p:spPr bwMode="auto">
          <a:xfrm flipV="1">
            <a:off x="7010400" y="2286000"/>
            <a:ext cx="0" cy="3429000"/>
          </a:xfrm>
          <a:prstGeom prst="line">
            <a:avLst/>
          </a:prstGeom>
          <a:noFill/>
          <a:ln w="38100">
            <a:solidFill>
              <a:srgbClr val="0000FF"/>
            </a:solidFill>
            <a:round/>
            <a:headEnd/>
            <a:tailEnd/>
          </a:ln>
        </p:spPr>
        <p:txBody>
          <a:bodyPr/>
          <a:lstStyle/>
          <a:p>
            <a:endParaRPr lang="en-US"/>
          </a:p>
        </p:txBody>
      </p:sp>
      <p:sp>
        <p:nvSpPr>
          <p:cNvPr id="262174" name="Line 30"/>
          <p:cNvSpPr>
            <a:spLocks noChangeShapeType="1"/>
          </p:cNvSpPr>
          <p:nvPr/>
        </p:nvSpPr>
        <p:spPr bwMode="auto">
          <a:xfrm>
            <a:off x="5791200" y="3733800"/>
            <a:ext cx="2819400" cy="1676400"/>
          </a:xfrm>
          <a:prstGeom prst="line">
            <a:avLst/>
          </a:prstGeom>
          <a:noFill/>
          <a:ln w="38100">
            <a:solidFill>
              <a:srgbClr val="FF0000"/>
            </a:solidFill>
            <a:round/>
            <a:headEnd/>
            <a:tailEnd/>
          </a:ln>
        </p:spPr>
        <p:txBody>
          <a:bodyPr/>
          <a:lstStyle/>
          <a:p>
            <a:endParaRPr lang="en-US"/>
          </a:p>
        </p:txBody>
      </p:sp>
      <p:sp>
        <p:nvSpPr>
          <p:cNvPr id="262175" name="Line 31"/>
          <p:cNvSpPr>
            <a:spLocks noChangeShapeType="1"/>
          </p:cNvSpPr>
          <p:nvPr/>
        </p:nvSpPr>
        <p:spPr bwMode="auto">
          <a:xfrm>
            <a:off x="6096000" y="3352800"/>
            <a:ext cx="2590800" cy="1676400"/>
          </a:xfrm>
          <a:prstGeom prst="line">
            <a:avLst/>
          </a:prstGeom>
          <a:noFill/>
          <a:ln w="38100">
            <a:solidFill>
              <a:srgbClr val="0000FF"/>
            </a:solidFill>
            <a:round/>
            <a:headEnd/>
            <a:tailEnd/>
          </a:ln>
        </p:spPr>
        <p:txBody>
          <a:bodyPr/>
          <a:lstStyle/>
          <a:p>
            <a:endParaRPr lang="en-US"/>
          </a:p>
        </p:txBody>
      </p:sp>
      <p:sp>
        <p:nvSpPr>
          <p:cNvPr id="262176" name="Text Box 32"/>
          <p:cNvSpPr txBox="1">
            <a:spLocks noChangeArrowheads="1"/>
          </p:cNvSpPr>
          <p:nvPr/>
        </p:nvSpPr>
        <p:spPr bwMode="auto">
          <a:xfrm>
            <a:off x="6858000" y="1981200"/>
            <a:ext cx="303213" cy="304800"/>
          </a:xfrm>
          <a:prstGeom prst="rect">
            <a:avLst/>
          </a:prstGeom>
          <a:noFill/>
          <a:ln w="9525">
            <a:noFill/>
            <a:miter lim="800000"/>
            <a:headEnd/>
            <a:tailEnd/>
          </a:ln>
        </p:spPr>
        <p:txBody>
          <a:bodyPr wrap="none">
            <a:spAutoFit/>
          </a:bodyPr>
          <a:lstStyle/>
          <a:p>
            <a:pPr algn="l"/>
            <a:r>
              <a:rPr lang="en-US" sz="1400" i="1">
                <a:latin typeface="Arial" charset="0"/>
              </a:rPr>
              <a:t>S</a:t>
            </a:r>
          </a:p>
        </p:txBody>
      </p:sp>
      <p:sp>
        <p:nvSpPr>
          <p:cNvPr id="262177" name="Text Box 33"/>
          <p:cNvSpPr txBox="1">
            <a:spLocks noChangeArrowheads="1"/>
          </p:cNvSpPr>
          <p:nvPr/>
        </p:nvSpPr>
        <p:spPr bwMode="auto">
          <a:xfrm>
            <a:off x="8610600" y="4724400"/>
            <a:ext cx="376238" cy="451406"/>
          </a:xfrm>
          <a:prstGeom prst="rect">
            <a:avLst/>
          </a:prstGeom>
          <a:noFill/>
          <a:ln w="9525">
            <a:noFill/>
            <a:miter lim="800000"/>
            <a:headEnd/>
            <a:tailEnd/>
          </a:ln>
        </p:spPr>
        <p:txBody>
          <a:bodyPr wrap="square">
            <a:spAutoFit/>
          </a:bodyPr>
          <a:lstStyle/>
          <a:p>
            <a:pPr algn="l"/>
            <a:r>
              <a:rPr lang="en-US" sz="1400" i="1" dirty="0">
                <a:latin typeface="Arial" charset="0"/>
              </a:rPr>
              <a:t>D</a:t>
            </a:r>
            <a:r>
              <a:rPr lang="en-US" sz="1400" baseline="-25000" dirty="0">
                <a:latin typeface="Arial" charset="0"/>
              </a:rPr>
              <a:t>1</a:t>
            </a:r>
          </a:p>
        </p:txBody>
      </p:sp>
      <p:sp>
        <p:nvSpPr>
          <p:cNvPr id="262178" name="Text Box 34"/>
          <p:cNvSpPr txBox="1">
            <a:spLocks noChangeArrowheads="1"/>
          </p:cNvSpPr>
          <p:nvPr/>
        </p:nvSpPr>
        <p:spPr bwMode="auto">
          <a:xfrm>
            <a:off x="8534400" y="5257800"/>
            <a:ext cx="376238" cy="304800"/>
          </a:xfrm>
          <a:prstGeom prst="rect">
            <a:avLst/>
          </a:prstGeom>
          <a:noFill/>
          <a:ln w="9525">
            <a:noFill/>
            <a:miter lim="800000"/>
            <a:headEnd/>
            <a:tailEnd/>
          </a:ln>
        </p:spPr>
        <p:txBody>
          <a:bodyPr wrap="none">
            <a:spAutoFit/>
          </a:bodyPr>
          <a:lstStyle/>
          <a:p>
            <a:pPr algn="l"/>
            <a:r>
              <a:rPr lang="en-US" sz="1400" i="1" dirty="0">
                <a:latin typeface="Arial" charset="0"/>
              </a:rPr>
              <a:t>D</a:t>
            </a:r>
            <a:r>
              <a:rPr lang="en-US" sz="1400" baseline="-25000" dirty="0">
                <a:latin typeface="Arial" charset="0"/>
              </a:rPr>
              <a:t>2</a:t>
            </a:r>
          </a:p>
        </p:txBody>
      </p:sp>
      <p:sp>
        <p:nvSpPr>
          <p:cNvPr id="262179" name="Text Box 35"/>
          <p:cNvSpPr txBox="1">
            <a:spLocks noChangeArrowheads="1"/>
          </p:cNvSpPr>
          <p:nvPr/>
        </p:nvSpPr>
        <p:spPr bwMode="auto">
          <a:xfrm>
            <a:off x="6477000" y="5878513"/>
            <a:ext cx="704039" cy="307777"/>
          </a:xfrm>
          <a:prstGeom prst="rect">
            <a:avLst/>
          </a:prstGeom>
          <a:noFill/>
          <a:ln w="9525">
            <a:noFill/>
            <a:miter lim="800000"/>
            <a:headEnd/>
            <a:tailEnd/>
          </a:ln>
        </p:spPr>
        <p:txBody>
          <a:bodyPr wrap="none">
            <a:spAutoFit/>
          </a:bodyPr>
          <a:lstStyle/>
          <a:p>
            <a:pPr algn="l"/>
            <a:r>
              <a:rPr lang="en-US" sz="1400" i="1" dirty="0">
                <a:latin typeface="Arial" charset="0"/>
              </a:rPr>
              <a:t>I</a:t>
            </a:r>
            <a:r>
              <a:rPr lang="en-US" sz="1400" baseline="-25000" dirty="0">
                <a:latin typeface="Arial" charset="0"/>
              </a:rPr>
              <a:t>1</a:t>
            </a:r>
            <a:r>
              <a:rPr lang="en-US" sz="1400" dirty="0">
                <a:latin typeface="Arial" charset="0"/>
              </a:rPr>
              <a:t> = 50</a:t>
            </a:r>
          </a:p>
        </p:txBody>
      </p:sp>
      <p:sp>
        <p:nvSpPr>
          <p:cNvPr id="262180" name="Line 36"/>
          <p:cNvSpPr>
            <a:spLocks noChangeShapeType="1"/>
          </p:cNvSpPr>
          <p:nvPr/>
        </p:nvSpPr>
        <p:spPr bwMode="auto">
          <a:xfrm flipH="1">
            <a:off x="5562600" y="3962400"/>
            <a:ext cx="1447800" cy="0"/>
          </a:xfrm>
          <a:prstGeom prst="line">
            <a:avLst/>
          </a:prstGeom>
          <a:noFill/>
          <a:ln w="12700">
            <a:solidFill>
              <a:schemeClr val="tx1"/>
            </a:solidFill>
            <a:prstDash val="dash"/>
            <a:round/>
            <a:headEnd/>
            <a:tailEnd/>
          </a:ln>
        </p:spPr>
        <p:txBody>
          <a:bodyPr/>
          <a:lstStyle/>
          <a:p>
            <a:endParaRPr lang="en-US"/>
          </a:p>
        </p:txBody>
      </p:sp>
      <p:sp>
        <p:nvSpPr>
          <p:cNvPr id="262181" name="Line 37"/>
          <p:cNvSpPr>
            <a:spLocks noChangeShapeType="1"/>
          </p:cNvSpPr>
          <p:nvPr/>
        </p:nvSpPr>
        <p:spPr bwMode="auto">
          <a:xfrm flipH="1">
            <a:off x="5562600" y="4495800"/>
            <a:ext cx="1447800" cy="0"/>
          </a:xfrm>
          <a:prstGeom prst="line">
            <a:avLst/>
          </a:prstGeom>
          <a:noFill/>
          <a:ln w="12700">
            <a:solidFill>
              <a:schemeClr val="tx1"/>
            </a:solidFill>
            <a:prstDash val="dash"/>
            <a:round/>
            <a:headEnd/>
            <a:tailEnd/>
          </a:ln>
        </p:spPr>
        <p:txBody>
          <a:bodyPr/>
          <a:lstStyle/>
          <a:p>
            <a:endParaRPr lang="en-US"/>
          </a:p>
        </p:txBody>
      </p:sp>
      <p:sp>
        <p:nvSpPr>
          <p:cNvPr id="262182" name="Line 38"/>
          <p:cNvSpPr>
            <a:spLocks noChangeShapeType="1"/>
          </p:cNvSpPr>
          <p:nvPr/>
        </p:nvSpPr>
        <p:spPr bwMode="auto">
          <a:xfrm flipH="1">
            <a:off x="5410200" y="3962400"/>
            <a:ext cx="152400" cy="0"/>
          </a:xfrm>
          <a:prstGeom prst="line">
            <a:avLst/>
          </a:prstGeom>
          <a:noFill/>
          <a:ln w="19050">
            <a:solidFill>
              <a:schemeClr val="tx1"/>
            </a:solidFill>
            <a:round/>
            <a:headEnd/>
            <a:tailEnd/>
          </a:ln>
        </p:spPr>
        <p:txBody>
          <a:bodyPr/>
          <a:lstStyle/>
          <a:p>
            <a:endParaRPr lang="en-US"/>
          </a:p>
        </p:txBody>
      </p:sp>
      <p:sp>
        <p:nvSpPr>
          <p:cNvPr id="262183" name="Text Box 39"/>
          <p:cNvSpPr txBox="1">
            <a:spLocks noChangeArrowheads="1"/>
          </p:cNvSpPr>
          <p:nvPr/>
        </p:nvSpPr>
        <p:spPr bwMode="auto">
          <a:xfrm>
            <a:off x="4572000" y="3810000"/>
            <a:ext cx="863600" cy="304800"/>
          </a:xfrm>
          <a:prstGeom prst="rect">
            <a:avLst/>
          </a:prstGeom>
          <a:noFill/>
          <a:ln w="9525">
            <a:noFill/>
            <a:miter lim="800000"/>
            <a:headEnd/>
            <a:tailEnd/>
          </a:ln>
        </p:spPr>
        <p:txBody>
          <a:bodyPr wrap="none">
            <a:spAutoFit/>
          </a:bodyPr>
          <a:lstStyle/>
          <a:p>
            <a:pPr algn="l"/>
            <a:r>
              <a:rPr lang="en-US" sz="1400" i="1">
                <a:latin typeface="Arial" charset="0"/>
              </a:rPr>
              <a:t>r</a:t>
            </a:r>
            <a:r>
              <a:rPr lang="en-US" sz="1400" baseline="-25000">
                <a:latin typeface="Arial" charset="0"/>
              </a:rPr>
              <a:t>1</a:t>
            </a:r>
            <a:r>
              <a:rPr lang="en-US" sz="1400">
                <a:latin typeface="Arial" charset="0"/>
              </a:rPr>
              <a:t> = 10%</a:t>
            </a:r>
          </a:p>
        </p:txBody>
      </p:sp>
      <p:sp>
        <p:nvSpPr>
          <p:cNvPr id="262184" name="Text Box 40"/>
          <p:cNvSpPr txBox="1">
            <a:spLocks noChangeArrowheads="1"/>
          </p:cNvSpPr>
          <p:nvPr/>
        </p:nvSpPr>
        <p:spPr bwMode="auto">
          <a:xfrm>
            <a:off x="4648200" y="4343400"/>
            <a:ext cx="765175" cy="304800"/>
          </a:xfrm>
          <a:prstGeom prst="rect">
            <a:avLst/>
          </a:prstGeom>
          <a:noFill/>
          <a:ln w="9525">
            <a:noFill/>
            <a:miter lim="800000"/>
            <a:headEnd/>
            <a:tailEnd/>
          </a:ln>
        </p:spPr>
        <p:txBody>
          <a:bodyPr>
            <a:spAutoFit/>
          </a:bodyPr>
          <a:lstStyle/>
          <a:p>
            <a:pPr algn="l"/>
            <a:r>
              <a:rPr lang="en-US" sz="1400" i="1" dirty="0">
                <a:latin typeface="Arial" charset="0"/>
              </a:rPr>
              <a:t>r</a:t>
            </a:r>
            <a:r>
              <a:rPr lang="en-US" sz="1400" baseline="-25000" dirty="0">
                <a:latin typeface="Arial" charset="0"/>
              </a:rPr>
              <a:t>2</a:t>
            </a:r>
            <a:r>
              <a:rPr lang="en-US" sz="1400" dirty="0">
                <a:latin typeface="Arial" charset="0"/>
              </a:rPr>
              <a:t> =8%</a:t>
            </a:r>
          </a:p>
        </p:txBody>
      </p:sp>
      <p:sp>
        <p:nvSpPr>
          <p:cNvPr id="262185" name="Line 41"/>
          <p:cNvSpPr>
            <a:spLocks noChangeShapeType="1"/>
          </p:cNvSpPr>
          <p:nvPr/>
        </p:nvSpPr>
        <p:spPr bwMode="auto">
          <a:xfrm flipH="1">
            <a:off x="5410200" y="4495800"/>
            <a:ext cx="152400" cy="0"/>
          </a:xfrm>
          <a:prstGeom prst="line">
            <a:avLst/>
          </a:prstGeom>
          <a:noFill/>
          <a:ln w="19050">
            <a:solidFill>
              <a:schemeClr val="tx1"/>
            </a:solidFill>
            <a:round/>
            <a:headEnd/>
            <a:tailEnd/>
          </a:ln>
        </p:spPr>
        <p:txBody>
          <a:bodyPr/>
          <a:lstStyle/>
          <a:p>
            <a:endParaRPr lang="en-US"/>
          </a:p>
        </p:txBody>
      </p:sp>
      <p:sp>
        <p:nvSpPr>
          <p:cNvPr id="262186" name="Oval 42"/>
          <p:cNvSpPr>
            <a:spLocks noChangeArrowheads="1"/>
          </p:cNvSpPr>
          <p:nvPr/>
        </p:nvSpPr>
        <p:spPr bwMode="auto">
          <a:xfrm>
            <a:off x="6970713" y="3932238"/>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262187" name="Text Box 43"/>
          <p:cNvSpPr txBox="1">
            <a:spLocks noChangeArrowheads="1"/>
          </p:cNvSpPr>
          <p:nvPr/>
        </p:nvSpPr>
        <p:spPr bwMode="auto">
          <a:xfrm>
            <a:off x="6705600" y="3505200"/>
            <a:ext cx="303213" cy="304800"/>
          </a:xfrm>
          <a:prstGeom prst="rect">
            <a:avLst/>
          </a:prstGeom>
          <a:noFill/>
          <a:ln w="9525">
            <a:noFill/>
            <a:miter lim="800000"/>
            <a:headEnd/>
            <a:tailEnd/>
          </a:ln>
        </p:spPr>
        <p:txBody>
          <a:bodyPr wrap="none">
            <a:spAutoFit/>
          </a:bodyPr>
          <a:lstStyle/>
          <a:p>
            <a:pPr algn="l"/>
            <a:r>
              <a:rPr lang="en-US" sz="1400" dirty="0">
                <a:latin typeface="Arial" charset="0"/>
              </a:rPr>
              <a:t>A</a:t>
            </a:r>
          </a:p>
        </p:txBody>
      </p:sp>
      <p:sp>
        <p:nvSpPr>
          <p:cNvPr id="262188" name="Oval 44"/>
          <p:cNvSpPr>
            <a:spLocks noChangeArrowheads="1"/>
          </p:cNvSpPr>
          <p:nvPr/>
        </p:nvSpPr>
        <p:spPr bwMode="auto">
          <a:xfrm>
            <a:off x="6970713" y="4465638"/>
            <a:ext cx="762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262189" name="Text Box 45"/>
          <p:cNvSpPr txBox="1">
            <a:spLocks noChangeArrowheads="1"/>
          </p:cNvSpPr>
          <p:nvPr/>
        </p:nvSpPr>
        <p:spPr bwMode="auto">
          <a:xfrm>
            <a:off x="6743700" y="4229100"/>
            <a:ext cx="303213" cy="304800"/>
          </a:xfrm>
          <a:prstGeom prst="rect">
            <a:avLst/>
          </a:prstGeom>
          <a:noFill/>
          <a:ln w="9525">
            <a:noFill/>
            <a:miter lim="800000"/>
            <a:headEnd/>
            <a:tailEnd/>
          </a:ln>
        </p:spPr>
        <p:txBody>
          <a:bodyPr wrap="none">
            <a:spAutoFit/>
          </a:bodyPr>
          <a:lstStyle/>
          <a:p>
            <a:pPr algn="l"/>
            <a:r>
              <a:rPr lang="en-US" sz="1400" i="1">
                <a:latin typeface="Arial" charset="0"/>
              </a:rPr>
              <a:t>B</a:t>
            </a:r>
          </a:p>
        </p:txBody>
      </p:sp>
      <p:sp>
        <p:nvSpPr>
          <p:cNvPr id="262190" name="Line 46"/>
          <p:cNvSpPr>
            <a:spLocks noChangeShapeType="1"/>
          </p:cNvSpPr>
          <p:nvPr/>
        </p:nvSpPr>
        <p:spPr bwMode="auto">
          <a:xfrm>
            <a:off x="1905000" y="2743200"/>
            <a:ext cx="0" cy="838200"/>
          </a:xfrm>
          <a:prstGeom prst="line">
            <a:avLst/>
          </a:prstGeom>
          <a:noFill/>
          <a:ln w="38100">
            <a:solidFill>
              <a:schemeClr val="tx1"/>
            </a:solidFill>
            <a:round/>
            <a:headEnd/>
            <a:tailEnd type="triangle" w="med" len="med"/>
          </a:ln>
        </p:spPr>
        <p:txBody>
          <a:bodyPr/>
          <a:lstStyle/>
          <a:p>
            <a:endParaRPr lang="en-US"/>
          </a:p>
        </p:txBody>
      </p:sp>
      <p:sp>
        <p:nvSpPr>
          <p:cNvPr id="262191" name="Line 47"/>
          <p:cNvSpPr>
            <a:spLocks noChangeShapeType="1"/>
          </p:cNvSpPr>
          <p:nvPr/>
        </p:nvSpPr>
        <p:spPr bwMode="auto">
          <a:xfrm>
            <a:off x="7772400" y="4419600"/>
            <a:ext cx="0" cy="457200"/>
          </a:xfrm>
          <a:prstGeom prst="line">
            <a:avLst/>
          </a:prstGeom>
          <a:noFill/>
          <a:ln w="38100">
            <a:solidFill>
              <a:schemeClr val="tx1"/>
            </a:solidFill>
            <a:round/>
            <a:headEnd/>
            <a:tailEnd type="triangle" w="med" len="med"/>
          </a:ln>
        </p:spPr>
        <p:txBody>
          <a:bodyPr/>
          <a:lstStyle/>
          <a:p>
            <a:endParaRPr lang="en-US"/>
          </a:p>
        </p:txBody>
      </p:sp>
      <p:grpSp>
        <p:nvGrpSpPr>
          <p:cNvPr id="2" name="Group 50"/>
          <p:cNvGrpSpPr>
            <a:grpSpLocks/>
          </p:cNvGrpSpPr>
          <p:nvPr/>
        </p:nvGrpSpPr>
        <p:grpSpPr bwMode="auto">
          <a:xfrm>
            <a:off x="533400" y="428626"/>
            <a:ext cx="8077200" cy="392113"/>
            <a:chOff x="336" y="396"/>
            <a:chExt cx="5088" cy="247"/>
          </a:xfrm>
        </p:grpSpPr>
        <p:sp>
          <p:nvSpPr>
            <p:cNvPr id="67639" name="Line 52"/>
            <p:cNvSpPr>
              <a:spLocks noChangeShapeType="1"/>
            </p:cNvSpPr>
            <p:nvPr/>
          </p:nvSpPr>
          <p:spPr bwMode="blackWhite">
            <a:xfrm>
              <a:off x="336" y="643"/>
              <a:ext cx="5088" cy="0"/>
            </a:xfrm>
            <a:prstGeom prst="line">
              <a:avLst/>
            </a:prstGeom>
            <a:noFill/>
            <a:ln w="57150">
              <a:solidFill>
                <a:srgbClr val="A50021"/>
              </a:solidFill>
              <a:round/>
              <a:headEnd/>
              <a:tailEnd/>
            </a:ln>
          </p:spPr>
          <p:txBody>
            <a:bodyPr wrap="none"/>
            <a:lstStyle/>
            <a:p>
              <a:endParaRPr lang="en-US"/>
            </a:p>
          </p:txBody>
        </p:sp>
        <p:sp>
          <p:nvSpPr>
            <p:cNvPr id="67640" name="Text Box 53"/>
            <p:cNvSpPr txBox="1">
              <a:spLocks noChangeArrowheads="1"/>
            </p:cNvSpPr>
            <p:nvPr/>
          </p:nvSpPr>
          <p:spPr bwMode="blackWhite">
            <a:xfrm>
              <a:off x="1200" y="396"/>
              <a:ext cx="4176" cy="231"/>
            </a:xfrm>
            <a:prstGeom prst="rect">
              <a:avLst/>
            </a:prstGeom>
            <a:noFill/>
            <a:ln w="9525">
              <a:noFill/>
              <a:miter lim="800000"/>
              <a:headEnd/>
              <a:tailEnd/>
            </a:ln>
          </p:spPr>
          <p:txBody>
            <a:bodyPr anchor="b">
              <a:spAutoFit/>
            </a:bodyPr>
            <a:lstStyle/>
            <a:p>
              <a:pPr algn="l">
                <a:spcBef>
                  <a:spcPct val="50000"/>
                </a:spcBef>
              </a:pPr>
              <a:endParaRPr lang="en-US" b="1">
                <a:solidFill>
                  <a:srgbClr val="A50021"/>
                </a:solidFill>
                <a:latin typeface="Tahoma" pitchFamily="34" charset="0"/>
              </a:endParaRPr>
            </a:p>
          </p:txBody>
        </p:sp>
      </p:grpSp>
      <p:sp>
        <p:nvSpPr>
          <p:cNvPr id="262198" name="AutoShape 54"/>
          <p:cNvSpPr>
            <a:spLocks noChangeArrowheads="1"/>
          </p:cNvSpPr>
          <p:nvPr/>
        </p:nvSpPr>
        <p:spPr bwMode="auto">
          <a:xfrm>
            <a:off x="4038600" y="228600"/>
            <a:ext cx="2286000" cy="1143000"/>
          </a:xfrm>
          <a:prstGeom prst="wedgeRectCallout">
            <a:avLst>
              <a:gd name="adj1" fmla="val -70139"/>
              <a:gd name="adj2" fmla="val 53194"/>
            </a:avLst>
          </a:prstGeom>
          <a:solidFill>
            <a:srgbClr val="FFFF99"/>
          </a:solidFill>
          <a:ln w="9525">
            <a:solidFill>
              <a:schemeClr val="tx1"/>
            </a:solidFill>
            <a:miter lim="800000"/>
            <a:headEnd/>
            <a:tailEnd/>
          </a:ln>
        </p:spPr>
        <p:txBody>
          <a:bodyPr/>
          <a:lstStyle/>
          <a:p>
            <a:pPr eaLnBrk="0" hangingPunct="0"/>
            <a:r>
              <a:rPr lang="en-US" dirty="0">
                <a:latin typeface="Arial" charset="0"/>
                <a:cs typeface="Arial" charset="0"/>
              </a:rPr>
              <a:t>Tax burden shifted backward to </a:t>
            </a:r>
            <a:r>
              <a:rPr lang="en-US" dirty="0" err="1">
                <a:latin typeface="Arial" charset="0"/>
                <a:cs typeface="Arial" charset="0"/>
              </a:rPr>
              <a:t>labour</a:t>
            </a:r>
            <a:r>
              <a:rPr lang="en-US" dirty="0">
                <a:latin typeface="Arial" charset="0"/>
                <a:cs typeface="Arial" charset="0"/>
              </a:rPr>
              <a:t> and capital.</a:t>
            </a:r>
          </a:p>
        </p:txBody>
      </p:sp>
      <p:sp>
        <p:nvSpPr>
          <p:cNvPr id="262199" name="AutoShape 55"/>
          <p:cNvSpPr>
            <a:spLocks noChangeArrowheads="1"/>
          </p:cNvSpPr>
          <p:nvPr/>
        </p:nvSpPr>
        <p:spPr bwMode="auto">
          <a:xfrm>
            <a:off x="1752600" y="2590800"/>
            <a:ext cx="2286000" cy="1143000"/>
          </a:xfrm>
          <a:prstGeom prst="wedgeRectCallout">
            <a:avLst>
              <a:gd name="adj1" fmla="val -70139"/>
              <a:gd name="adj2" fmla="val 53194"/>
            </a:avLst>
          </a:prstGeom>
          <a:solidFill>
            <a:srgbClr val="FFFF99"/>
          </a:solidFill>
          <a:ln w="9525">
            <a:solidFill>
              <a:schemeClr val="tx1"/>
            </a:solidFill>
            <a:miter lim="800000"/>
            <a:headEnd/>
            <a:tailEnd/>
          </a:ln>
        </p:spPr>
        <p:txBody>
          <a:bodyPr/>
          <a:lstStyle/>
          <a:p>
            <a:pPr eaLnBrk="0" hangingPunct="0"/>
            <a:r>
              <a:rPr lang="en-US" dirty="0">
                <a:latin typeface="Arial" charset="0"/>
                <a:cs typeface="Arial" charset="0"/>
              </a:rPr>
              <a:t>Suppose that </a:t>
            </a:r>
            <a:r>
              <a:rPr lang="en-US" dirty="0" err="1">
                <a:latin typeface="Arial" charset="0"/>
                <a:cs typeface="Arial" charset="0"/>
              </a:rPr>
              <a:t>labour</a:t>
            </a:r>
            <a:r>
              <a:rPr lang="en-US" dirty="0">
                <a:latin typeface="Arial" charset="0"/>
                <a:cs typeface="Arial" charset="0"/>
              </a:rPr>
              <a:t> is perfectly elastic.</a:t>
            </a:r>
          </a:p>
        </p:txBody>
      </p:sp>
      <p:sp>
        <p:nvSpPr>
          <p:cNvPr id="262200" name="AutoShape 56"/>
          <p:cNvSpPr>
            <a:spLocks noChangeArrowheads="1"/>
          </p:cNvSpPr>
          <p:nvPr/>
        </p:nvSpPr>
        <p:spPr bwMode="auto">
          <a:xfrm>
            <a:off x="2667000" y="2829380"/>
            <a:ext cx="2286000" cy="838200"/>
          </a:xfrm>
          <a:prstGeom prst="wedgeRectCallout">
            <a:avLst>
              <a:gd name="adj1" fmla="val -69613"/>
              <a:gd name="adj2" fmla="val 80467"/>
            </a:avLst>
          </a:prstGeom>
          <a:solidFill>
            <a:srgbClr val="FFFF99"/>
          </a:solidFill>
          <a:ln w="9525">
            <a:solidFill>
              <a:schemeClr val="tx1"/>
            </a:solidFill>
            <a:miter lim="800000"/>
            <a:headEnd/>
            <a:tailEnd/>
          </a:ln>
        </p:spPr>
        <p:txBody>
          <a:bodyPr/>
          <a:lstStyle/>
          <a:p>
            <a:pPr eaLnBrk="0" hangingPunct="0"/>
            <a:r>
              <a:rPr lang="en-US" dirty="0" err="1">
                <a:latin typeface="Arial" charset="0"/>
                <a:cs typeface="Arial" charset="0"/>
              </a:rPr>
              <a:t>Labour</a:t>
            </a:r>
            <a:r>
              <a:rPr lang="en-US" dirty="0">
                <a:latin typeface="Arial" charset="0"/>
                <a:cs typeface="Arial" charset="0"/>
              </a:rPr>
              <a:t> does not bear tax burden.</a:t>
            </a:r>
          </a:p>
        </p:txBody>
      </p:sp>
      <p:sp>
        <p:nvSpPr>
          <p:cNvPr id="262201" name="AutoShape 57"/>
          <p:cNvSpPr>
            <a:spLocks noChangeArrowheads="1"/>
          </p:cNvSpPr>
          <p:nvPr/>
        </p:nvSpPr>
        <p:spPr bwMode="auto">
          <a:xfrm>
            <a:off x="5334000" y="1447800"/>
            <a:ext cx="1371600" cy="914400"/>
          </a:xfrm>
          <a:prstGeom prst="wedgeRectCallout">
            <a:avLst>
              <a:gd name="adj1" fmla="val 64681"/>
              <a:gd name="adj2" fmla="val 68469"/>
            </a:avLst>
          </a:prstGeom>
          <a:solidFill>
            <a:srgbClr val="FFFF99"/>
          </a:solidFill>
          <a:ln w="9525">
            <a:solidFill>
              <a:schemeClr val="tx1"/>
            </a:solidFill>
            <a:miter lim="800000"/>
            <a:headEnd/>
            <a:tailEnd/>
          </a:ln>
        </p:spPr>
        <p:txBody>
          <a:bodyPr/>
          <a:lstStyle/>
          <a:p>
            <a:pPr eaLnBrk="0" hangingPunct="0"/>
            <a:r>
              <a:rPr lang="en-US" dirty="0">
                <a:latin typeface="Arial" charset="0"/>
                <a:cs typeface="Arial" charset="0"/>
              </a:rPr>
              <a:t>Capital is elastic.</a:t>
            </a:r>
          </a:p>
        </p:txBody>
      </p:sp>
      <p:sp>
        <p:nvSpPr>
          <p:cNvPr id="262202" name="AutoShape 58"/>
          <p:cNvSpPr>
            <a:spLocks noChangeArrowheads="1"/>
          </p:cNvSpPr>
          <p:nvPr/>
        </p:nvSpPr>
        <p:spPr bwMode="auto">
          <a:xfrm>
            <a:off x="6019800" y="2743200"/>
            <a:ext cx="1371600" cy="914400"/>
          </a:xfrm>
          <a:prstGeom prst="wedgeRectCallout">
            <a:avLst>
              <a:gd name="adj1" fmla="val -83565"/>
              <a:gd name="adj2" fmla="val 78995"/>
            </a:avLst>
          </a:prstGeom>
          <a:solidFill>
            <a:srgbClr val="FFFF99"/>
          </a:solidFill>
          <a:ln w="9525">
            <a:solidFill>
              <a:schemeClr val="tx1"/>
            </a:solidFill>
            <a:miter lim="800000"/>
            <a:headEnd/>
            <a:tailEnd/>
          </a:ln>
        </p:spPr>
        <p:txBody>
          <a:bodyPr/>
          <a:lstStyle/>
          <a:p>
            <a:pPr eaLnBrk="0" hangingPunct="0"/>
            <a:r>
              <a:rPr lang="en-US" dirty="0">
                <a:latin typeface="Arial" charset="0"/>
                <a:cs typeface="Arial" charset="0"/>
              </a:rPr>
              <a:t>Capital bear tax burden.</a:t>
            </a:r>
          </a:p>
        </p:txBody>
      </p:sp>
      <p:sp>
        <p:nvSpPr>
          <p:cNvPr id="57" name="Slide Number Placeholder 56"/>
          <p:cNvSpPr>
            <a:spLocks noGrp="1"/>
          </p:cNvSpPr>
          <p:nvPr>
            <p:ph type="sldNum" sz="quarter" idx="12"/>
          </p:nvPr>
        </p:nvSpPr>
        <p:spPr/>
        <p:txBody>
          <a:bodyPr/>
          <a:lstStyle/>
          <a:p>
            <a:pPr>
              <a:defRPr/>
            </a:pPr>
            <a:r>
              <a:rPr lang="en-US" dirty="0"/>
              <a:t>68</a:t>
            </a:r>
          </a:p>
        </p:txBody>
      </p:sp>
      <p:sp>
        <p:nvSpPr>
          <p:cNvPr id="58" name="Footer Placeholder 57"/>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2226204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62198"/>
                                        </p:tgtEl>
                                        <p:attrNameLst>
                                          <p:attrName>style.visibility</p:attrName>
                                        </p:attrNameLst>
                                      </p:cBhvr>
                                      <p:to>
                                        <p:strVal val="visible"/>
                                      </p:to>
                                    </p:set>
                                    <p:anim calcmode="lin" valueType="num">
                                      <p:cBhvr additive="base">
                                        <p:cTn id="7" dur="2000" fill="hold"/>
                                        <p:tgtEl>
                                          <p:spTgt spid="262198"/>
                                        </p:tgtEl>
                                        <p:attrNameLst>
                                          <p:attrName>ppt_x</p:attrName>
                                        </p:attrNameLst>
                                      </p:cBhvr>
                                      <p:tavLst>
                                        <p:tav tm="0">
                                          <p:val>
                                            <p:strVal val="1+#ppt_w/2"/>
                                          </p:val>
                                        </p:tav>
                                        <p:tav tm="100000">
                                          <p:val>
                                            <p:strVal val="#ppt_x"/>
                                          </p:val>
                                        </p:tav>
                                      </p:tavLst>
                                    </p:anim>
                                    <p:anim calcmode="lin" valueType="num">
                                      <p:cBhvr additive="base">
                                        <p:cTn id="8" dur="2000" fill="hold"/>
                                        <p:tgtEl>
                                          <p:spTgt spid="26219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1" nodeType="clickEffect">
                                  <p:stCondLst>
                                    <p:cond delay="0"/>
                                  </p:stCondLst>
                                  <p:childTnLst>
                                    <p:anim calcmode="lin" valueType="num">
                                      <p:cBhvr additive="base">
                                        <p:cTn id="12" dur="2000"/>
                                        <p:tgtEl>
                                          <p:spTgt spid="262198"/>
                                        </p:tgtEl>
                                        <p:attrNameLst>
                                          <p:attrName>ppt_x</p:attrName>
                                        </p:attrNameLst>
                                      </p:cBhvr>
                                      <p:tavLst>
                                        <p:tav tm="0">
                                          <p:val>
                                            <p:strVal val="ppt_x"/>
                                          </p:val>
                                        </p:tav>
                                        <p:tav tm="100000">
                                          <p:val>
                                            <p:strVal val="ppt_x"/>
                                          </p:val>
                                        </p:tav>
                                      </p:tavLst>
                                    </p:anim>
                                    <p:anim calcmode="lin" valueType="num">
                                      <p:cBhvr additive="base">
                                        <p:cTn id="13" dur="2000"/>
                                        <p:tgtEl>
                                          <p:spTgt spid="262198"/>
                                        </p:tgtEl>
                                        <p:attrNameLst>
                                          <p:attrName>ppt_y</p:attrName>
                                        </p:attrNameLst>
                                      </p:cBhvr>
                                      <p:tavLst>
                                        <p:tav tm="0">
                                          <p:val>
                                            <p:strVal val="ppt_y"/>
                                          </p:val>
                                        </p:tav>
                                        <p:tav tm="100000">
                                          <p:val>
                                            <p:strVal val="1+ppt_h/2"/>
                                          </p:val>
                                        </p:tav>
                                      </p:tavLst>
                                    </p:anim>
                                    <p:set>
                                      <p:cBhvr>
                                        <p:cTn id="14" dur="1" fill="hold">
                                          <p:stCondLst>
                                            <p:cond delay="1999"/>
                                          </p:stCondLst>
                                        </p:cTn>
                                        <p:tgtEl>
                                          <p:spTgt spid="262198"/>
                                        </p:tgtEl>
                                        <p:attrNameLst>
                                          <p:attrName>style.visibility</p:attrName>
                                        </p:attrNameLst>
                                      </p:cBhvr>
                                      <p:to>
                                        <p:strVal val="hidden"/>
                                      </p:to>
                                    </p:set>
                                  </p:childTnLst>
                                </p:cTn>
                              </p:par>
                              <p:par>
                                <p:cTn id="15" presetID="2" presetClass="entr" presetSubtype="2" fill="hold" grpId="0" nodeType="withEffect">
                                  <p:stCondLst>
                                    <p:cond delay="0"/>
                                  </p:stCondLst>
                                  <p:childTnLst>
                                    <p:set>
                                      <p:cBhvr>
                                        <p:cTn id="16" dur="1" fill="hold">
                                          <p:stCondLst>
                                            <p:cond delay="0"/>
                                          </p:stCondLst>
                                        </p:cTn>
                                        <p:tgtEl>
                                          <p:spTgt spid="262199"/>
                                        </p:tgtEl>
                                        <p:attrNameLst>
                                          <p:attrName>style.visibility</p:attrName>
                                        </p:attrNameLst>
                                      </p:cBhvr>
                                      <p:to>
                                        <p:strVal val="visible"/>
                                      </p:to>
                                    </p:set>
                                    <p:anim calcmode="lin" valueType="num">
                                      <p:cBhvr additive="base">
                                        <p:cTn id="17" dur="2000" fill="hold"/>
                                        <p:tgtEl>
                                          <p:spTgt spid="262199"/>
                                        </p:tgtEl>
                                        <p:attrNameLst>
                                          <p:attrName>ppt_x</p:attrName>
                                        </p:attrNameLst>
                                      </p:cBhvr>
                                      <p:tavLst>
                                        <p:tav tm="0">
                                          <p:val>
                                            <p:strVal val="1+#ppt_w/2"/>
                                          </p:val>
                                        </p:tav>
                                        <p:tav tm="100000">
                                          <p:val>
                                            <p:strVal val="#ppt_x"/>
                                          </p:val>
                                        </p:tav>
                                      </p:tavLst>
                                    </p:anim>
                                    <p:anim calcmode="lin" valueType="num">
                                      <p:cBhvr additive="base">
                                        <p:cTn id="18" dur="2000" fill="hold"/>
                                        <p:tgtEl>
                                          <p:spTgt spid="262199"/>
                                        </p:tgtEl>
                                        <p:attrNameLst>
                                          <p:attrName>ppt_y</p:attrName>
                                        </p:attrNameLst>
                                      </p:cBhvr>
                                      <p:tavLst>
                                        <p:tav tm="0">
                                          <p:val>
                                            <p:strVal val="#ppt_y"/>
                                          </p:val>
                                        </p:tav>
                                        <p:tav tm="100000">
                                          <p:val>
                                            <p:strVal val="#ppt_y"/>
                                          </p:val>
                                        </p:tav>
                                      </p:tavLst>
                                    </p:anim>
                                  </p:childTnLst>
                                </p:cTn>
                              </p:par>
                            </p:childTnLst>
                          </p:cTn>
                        </p:par>
                        <p:par>
                          <p:cTn id="19" fill="hold">
                            <p:stCondLst>
                              <p:cond delay="2000"/>
                            </p:stCondLst>
                            <p:childTnLst>
                              <p:par>
                                <p:cTn id="20" presetID="0" presetClass="path" presetSubtype="0" accel="50000" decel="50000" fill="hold" grpId="2" nodeType="afterEffect">
                                  <p:stCondLst>
                                    <p:cond delay="0"/>
                                  </p:stCondLst>
                                  <p:childTnLst>
                                    <p:animMotion origin="layout" path="M 0.0 0.0 L 0.33142 0.00023 " pathEditMode="relative" ptsTypes="AA">
                                      <p:cBhvr>
                                        <p:cTn id="21" dur="2000" fill="hold"/>
                                        <p:tgtEl>
                                          <p:spTgt spid="262199"/>
                                        </p:tgtEl>
                                        <p:attrNameLst>
                                          <p:attrName>ppt_x</p:attrName>
                                          <p:attrName>ppt_y</p:attrName>
                                        </p:attrNameLst>
                                      </p:cBhvr>
                                    </p:animMotion>
                                  </p:childTnLst>
                                </p:cTn>
                              </p:par>
                            </p:childTnLst>
                          </p:cTn>
                        </p:par>
                      </p:childTnLst>
                    </p:cTn>
                  </p:par>
                  <p:par>
                    <p:cTn id="22" fill="hold">
                      <p:stCondLst>
                        <p:cond delay="indefinite"/>
                      </p:stCondLst>
                      <p:childTnLst>
                        <p:par>
                          <p:cTn id="23" fill="hold">
                            <p:stCondLst>
                              <p:cond delay="0"/>
                            </p:stCondLst>
                            <p:childTnLst>
                              <p:par>
                                <p:cTn id="24" presetID="2" presetClass="exit" presetSubtype="4" fill="hold" grpId="1" nodeType="clickEffect">
                                  <p:stCondLst>
                                    <p:cond delay="0"/>
                                  </p:stCondLst>
                                  <p:childTnLst>
                                    <p:anim calcmode="lin" valueType="num">
                                      <p:cBhvr additive="base">
                                        <p:cTn id="25" dur="2000"/>
                                        <p:tgtEl>
                                          <p:spTgt spid="262199"/>
                                        </p:tgtEl>
                                        <p:attrNameLst>
                                          <p:attrName>ppt_x</p:attrName>
                                        </p:attrNameLst>
                                      </p:cBhvr>
                                      <p:tavLst>
                                        <p:tav tm="0">
                                          <p:val>
                                            <p:strVal val="ppt_x"/>
                                          </p:val>
                                        </p:tav>
                                        <p:tav tm="100000">
                                          <p:val>
                                            <p:strVal val="ppt_x"/>
                                          </p:val>
                                        </p:tav>
                                      </p:tavLst>
                                    </p:anim>
                                    <p:anim calcmode="lin" valueType="num">
                                      <p:cBhvr additive="base">
                                        <p:cTn id="26" dur="2000"/>
                                        <p:tgtEl>
                                          <p:spTgt spid="262199"/>
                                        </p:tgtEl>
                                        <p:attrNameLst>
                                          <p:attrName>ppt_y</p:attrName>
                                        </p:attrNameLst>
                                      </p:cBhvr>
                                      <p:tavLst>
                                        <p:tav tm="0">
                                          <p:val>
                                            <p:strVal val="ppt_y"/>
                                          </p:val>
                                        </p:tav>
                                        <p:tav tm="100000">
                                          <p:val>
                                            <p:strVal val="1+ppt_h/2"/>
                                          </p:val>
                                        </p:tav>
                                      </p:tavLst>
                                    </p:anim>
                                    <p:set>
                                      <p:cBhvr>
                                        <p:cTn id="27" dur="1" fill="hold">
                                          <p:stCondLst>
                                            <p:cond delay="1999"/>
                                          </p:stCondLst>
                                        </p:cTn>
                                        <p:tgtEl>
                                          <p:spTgt spid="262199"/>
                                        </p:tgtEl>
                                        <p:attrNameLst>
                                          <p:attrName>style.visibility</p:attrName>
                                        </p:attrNameLst>
                                      </p:cBhvr>
                                      <p:to>
                                        <p:strVal val="hidden"/>
                                      </p:to>
                                    </p:set>
                                  </p:childTnLst>
                                </p:cTn>
                              </p:par>
                              <p:par>
                                <p:cTn id="28" presetID="9" presetClass="entr" presetSubtype="0" fill="hold" grpId="0" nodeType="withEffect">
                                  <p:stCondLst>
                                    <p:cond delay="0"/>
                                  </p:stCondLst>
                                  <p:childTnLst>
                                    <p:set>
                                      <p:cBhvr>
                                        <p:cTn id="29" dur="1" fill="hold">
                                          <p:stCondLst>
                                            <p:cond delay="0"/>
                                          </p:stCondLst>
                                        </p:cTn>
                                        <p:tgtEl>
                                          <p:spTgt spid="262190"/>
                                        </p:tgtEl>
                                        <p:attrNameLst>
                                          <p:attrName>style.visibility</p:attrName>
                                        </p:attrNameLst>
                                      </p:cBhvr>
                                      <p:to>
                                        <p:strVal val="visible"/>
                                      </p:to>
                                    </p:set>
                                    <p:animEffect transition="in" filter="dissolve">
                                      <p:cBhvr>
                                        <p:cTn id="30" dur="500"/>
                                        <p:tgtEl>
                                          <p:spTgt spid="262190"/>
                                        </p:tgtEl>
                                      </p:cBhvr>
                                    </p:animEffect>
                                  </p:childTnLst>
                                </p:cTn>
                              </p:par>
                            </p:childTnLst>
                          </p:cTn>
                        </p:par>
                        <p:par>
                          <p:cTn id="31" fill="hold">
                            <p:stCondLst>
                              <p:cond delay="2000"/>
                            </p:stCondLst>
                            <p:childTnLst>
                              <p:par>
                                <p:cTn id="32" presetID="9" presetClass="entr" presetSubtype="0" fill="hold" grpId="0" nodeType="afterEffect">
                                  <p:stCondLst>
                                    <p:cond delay="0"/>
                                  </p:stCondLst>
                                  <p:childTnLst>
                                    <p:set>
                                      <p:cBhvr>
                                        <p:cTn id="33" dur="1" fill="hold">
                                          <p:stCondLst>
                                            <p:cond delay="0"/>
                                          </p:stCondLst>
                                        </p:cTn>
                                        <p:tgtEl>
                                          <p:spTgt spid="262159"/>
                                        </p:tgtEl>
                                        <p:attrNameLst>
                                          <p:attrName>style.visibility</p:attrName>
                                        </p:attrNameLst>
                                      </p:cBhvr>
                                      <p:to>
                                        <p:strVal val="visible"/>
                                      </p:to>
                                    </p:set>
                                    <p:animEffect transition="in" filter="dissolve">
                                      <p:cBhvr>
                                        <p:cTn id="34" dur="500"/>
                                        <p:tgtEl>
                                          <p:spTgt spid="262159"/>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262161"/>
                                        </p:tgtEl>
                                        <p:attrNameLst>
                                          <p:attrName>style.visibility</p:attrName>
                                        </p:attrNameLst>
                                      </p:cBhvr>
                                      <p:to>
                                        <p:strVal val="visible"/>
                                      </p:to>
                                    </p:set>
                                    <p:animEffect transition="in" filter="dissolve">
                                      <p:cBhvr>
                                        <p:cTn id="37" dur="500"/>
                                        <p:tgtEl>
                                          <p:spTgt spid="262161"/>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262163"/>
                                        </p:tgtEl>
                                        <p:attrNameLst>
                                          <p:attrName>style.visibility</p:attrName>
                                        </p:attrNameLst>
                                      </p:cBhvr>
                                      <p:to>
                                        <p:strVal val="visible"/>
                                      </p:to>
                                    </p:set>
                                    <p:animEffect transition="in" filter="dissolve">
                                      <p:cBhvr>
                                        <p:cTn id="42" dur="500"/>
                                        <p:tgtEl>
                                          <p:spTgt spid="262163"/>
                                        </p:tgtEl>
                                      </p:cBhvr>
                                    </p:animEffect>
                                  </p:childTnLst>
                                </p:cTn>
                              </p:par>
                              <p:par>
                                <p:cTn id="43" presetID="9" presetClass="entr" presetSubtype="0" fill="hold" grpId="0" nodeType="withEffect">
                                  <p:stCondLst>
                                    <p:cond delay="0"/>
                                  </p:stCondLst>
                                  <p:childTnLst>
                                    <p:set>
                                      <p:cBhvr>
                                        <p:cTn id="44" dur="1" fill="hold">
                                          <p:stCondLst>
                                            <p:cond delay="0"/>
                                          </p:stCondLst>
                                        </p:cTn>
                                        <p:tgtEl>
                                          <p:spTgt spid="262164"/>
                                        </p:tgtEl>
                                        <p:attrNameLst>
                                          <p:attrName>style.visibility</p:attrName>
                                        </p:attrNameLst>
                                      </p:cBhvr>
                                      <p:to>
                                        <p:strVal val="visible"/>
                                      </p:to>
                                    </p:set>
                                    <p:animEffect transition="in" filter="dissolve">
                                      <p:cBhvr>
                                        <p:cTn id="45" dur="500"/>
                                        <p:tgtEl>
                                          <p:spTgt spid="262164"/>
                                        </p:tgtEl>
                                      </p:cBhvr>
                                    </p:animEffect>
                                  </p:childTnLst>
                                </p:cTn>
                              </p:par>
                              <p:par>
                                <p:cTn id="46" presetID="9" presetClass="entr" presetSubtype="0" fill="hold" grpId="0" nodeType="withEffect">
                                  <p:stCondLst>
                                    <p:cond delay="0"/>
                                  </p:stCondLst>
                                  <p:childTnLst>
                                    <p:set>
                                      <p:cBhvr>
                                        <p:cTn id="47" dur="1" fill="hold">
                                          <p:stCondLst>
                                            <p:cond delay="0"/>
                                          </p:stCondLst>
                                        </p:cTn>
                                        <p:tgtEl>
                                          <p:spTgt spid="262167"/>
                                        </p:tgtEl>
                                        <p:attrNameLst>
                                          <p:attrName>style.visibility</p:attrName>
                                        </p:attrNameLst>
                                      </p:cBhvr>
                                      <p:to>
                                        <p:strVal val="visible"/>
                                      </p:to>
                                    </p:set>
                                    <p:animEffect transition="in" filter="dissolve">
                                      <p:cBhvr>
                                        <p:cTn id="48" dur="500"/>
                                        <p:tgtEl>
                                          <p:spTgt spid="262167"/>
                                        </p:tgtEl>
                                      </p:cBhvr>
                                    </p:animEffect>
                                  </p:childTnLst>
                                </p:cTn>
                              </p:par>
                              <p:par>
                                <p:cTn id="49" presetID="9" presetClass="entr" presetSubtype="0" fill="hold" grpId="0" nodeType="withEffect">
                                  <p:stCondLst>
                                    <p:cond delay="0"/>
                                  </p:stCondLst>
                                  <p:childTnLst>
                                    <p:set>
                                      <p:cBhvr>
                                        <p:cTn id="50" dur="1" fill="hold">
                                          <p:stCondLst>
                                            <p:cond delay="0"/>
                                          </p:stCondLst>
                                        </p:cTn>
                                        <p:tgtEl>
                                          <p:spTgt spid="262170"/>
                                        </p:tgtEl>
                                        <p:attrNameLst>
                                          <p:attrName>style.visibility</p:attrName>
                                        </p:attrNameLst>
                                      </p:cBhvr>
                                      <p:to>
                                        <p:strVal val="visible"/>
                                      </p:to>
                                    </p:set>
                                    <p:animEffect transition="in" filter="dissolve">
                                      <p:cBhvr>
                                        <p:cTn id="51" dur="500"/>
                                        <p:tgtEl>
                                          <p:spTgt spid="262170"/>
                                        </p:tgtEl>
                                      </p:cBhvr>
                                    </p:animEffect>
                                  </p:childTnLst>
                                </p:cTn>
                              </p:par>
                              <p:par>
                                <p:cTn id="52" presetID="9" presetClass="entr" presetSubtype="0" fill="hold" grpId="0" nodeType="withEffect">
                                  <p:stCondLst>
                                    <p:cond delay="0"/>
                                  </p:stCondLst>
                                  <p:childTnLst>
                                    <p:set>
                                      <p:cBhvr>
                                        <p:cTn id="53" dur="1" fill="hold">
                                          <p:stCondLst>
                                            <p:cond delay="0"/>
                                          </p:stCondLst>
                                        </p:cTn>
                                        <p:tgtEl>
                                          <p:spTgt spid="262172"/>
                                        </p:tgtEl>
                                        <p:attrNameLst>
                                          <p:attrName>style.visibility</p:attrName>
                                        </p:attrNameLst>
                                      </p:cBhvr>
                                      <p:to>
                                        <p:strVal val="visible"/>
                                      </p:to>
                                    </p:set>
                                    <p:animEffect transition="in" filter="dissolve">
                                      <p:cBhvr>
                                        <p:cTn id="54" dur="500"/>
                                        <p:tgtEl>
                                          <p:spTgt spid="262172"/>
                                        </p:tgtEl>
                                      </p:cBhvr>
                                    </p:animEffect>
                                  </p:childTnLst>
                                </p:cTn>
                              </p:par>
                              <p:par>
                                <p:cTn id="55" presetID="2" presetClass="entr" presetSubtype="2" fill="hold" grpId="0" nodeType="withEffect">
                                  <p:stCondLst>
                                    <p:cond delay="0"/>
                                  </p:stCondLst>
                                  <p:childTnLst>
                                    <p:set>
                                      <p:cBhvr>
                                        <p:cTn id="56" dur="1" fill="hold">
                                          <p:stCondLst>
                                            <p:cond delay="0"/>
                                          </p:stCondLst>
                                        </p:cTn>
                                        <p:tgtEl>
                                          <p:spTgt spid="262200"/>
                                        </p:tgtEl>
                                        <p:attrNameLst>
                                          <p:attrName>style.visibility</p:attrName>
                                        </p:attrNameLst>
                                      </p:cBhvr>
                                      <p:to>
                                        <p:strVal val="visible"/>
                                      </p:to>
                                    </p:set>
                                    <p:anim calcmode="lin" valueType="num">
                                      <p:cBhvr additive="base">
                                        <p:cTn id="57" dur="3000" fill="hold"/>
                                        <p:tgtEl>
                                          <p:spTgt spid="262200"/>
                                        </p:tgtEl>
                                        <p:attrNameLst>
                                          <p:attrName>ppt_x</p:attrName>
                                        </p:attrNameLst>
                                      </p:cBhvr>
                                      <p:tavLst>
                                        <p:tav tm="0">
                                          <p:val>
                                            <p:strVal val="1+#ppt_w/2"/>
                                          </p:val>
                                        </p:tav>
                                        <p:tav tm="100000">
                                          <p:val>
                                            <p:strVal val="#ppt_x"/>
                                          </p:val>
                                        </p:tav>
                                      </p:tavLst>
                                    </p:anim>
                                    <p:anim calcmode="lin" valueType="num">
                                      <p:cBhvr additive="base">
                                        <p:cTn id="58" dur="3000" fill="hold"/>
                                        <p:tgtEl>
                                          <p:spTgt spid="262200"/>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xit" presetSubtype="4" fill="hold" grpId="1" nodeType="clickEffect">
                                  <p:stCondLst>
                                    <p:cond delay="0"/>
                                  </p:stCondLst>
                                  <p:childTnLst>
                                    <p:anim calcmode="lin" valueType="num">
                                      <p:cBhvr additive="base">
                                        <p:cTn id="62" dur="3000"/>
                                        <p:tgtEl>
                                          <p:spTgt spid="262200"/>
                                        </p:tgtEl>
                                        <p:attrNameLst>
                                          <p:attrName>ppt_x</p:attrName>
                                        </p:attrNameLst>
                                      </p:cBhvr>
                                      <p:tavLst>
                                        <p:tav tm="0">
                                          <p:val>
                                            <p:strVal val="ppt_x"/>
                                          </p:val>
                                        </p:tav>
                                        <p:tav tm="100000">
                                          <p:val>
                                            <p:strVal val="ppt_x"/>
                                          </p:val>
                                        </p:tav>
                                      </p:tavLst>
                                    </p:anim>
                                    <p:anim calcmode="lin" valueType="num">
                                      <p:cBhvr additive="base">
                                        <p:cTn id="63" dur="3000"/>
                                        <p:tgtEl>
                                          <p:spTgt spid="262200"/>
                                        </p:tgtEl>
                                        <p:attrNameLst>
                                          <p:attrName>ppt_y</p:attrName>
                                        </p:attrNameLst>
                                      </p:cBhvr>
                                      <p:tavLst>
                                        <p:tav tm="0">
                                          <p:val>
                                            <p:strVal val="ppt_y"/>
                                          </p:val>
                                        </p:tav>
                                        <p:tav tm="100000">
                                          <p:val>
                                            <p:strVal val="1+ppt_h/2"/>
                                          </p:val>
                                        </p:tav>
                                      </p:tavLst>
                                    </p:anim>
                                    <p:set>
                                      <p:cBhvr>
                                        <p:cTn id="64" dur="1" fill="hold">
                                          <p:stCondLst>
                                            <p:cond delay="2999"/>
                                          </p:stCondLst>
                                        </p:cTn>
                                        <p:tgtEl>
                                          <p:spTgt spid="262200"/>
                                        </p:tgtEl>
                                        <p:attrNameLst>
                                          <p:attrName>style.visibility</p:attrName>
                                        </p:attrNameLst>
                                      </p:cBhvr>
                                      <p:to>
                                        <p:strVal val="hidden"/>
                                      </p:to>
                                    </p:set>
                                  </p:childTnLst>
                                </p:cTn>
                              </p:par>
                            </p:childTnLst>
                          </p:cTn>
                        </p:par>
                      </p:childTnLst>
                    </p:cTn>
                  </p:par>
                  <p:par>
                    <p:cTn id="65" fill="hold">
                      <p:stCondLst>
                        <p:cond delay="indefinite"/>
                      </p:stCondLst>
                      <p:childTnLst>
                        <p:par>
                          <p:cTn id="66" fill="hold">
                            <p:stCondLst>
                              <p:cond delay="0"/>
                            </p:stCondLst>
                            <p:childTnLst>
                              <p:par>
                                <p:cTn id="67" presetID="9" presetClass="entr" presetSubtype="0" fill="hold" grpId="0" nodeType="clickEffect">
                                  <p:stCondLst>
                                    <p:cond delay="0"/>
                                  </p:stCondLst>
                                  <p:childTnLst>
                                    <p:set>
                                      <p:cBhvr>
                                        <p:cTn id="68" dur="1" fill="hold">
                                          <p:stCondLst>
                                            <p:cond delay="0"/>
                                          </p:stCondLst>
                                        </p:cTn>
                                        <p:tgtEl>
                                          <p:spTgt spid="262155"/>
                                        </p:tgtEl>
                                        <p:attrNameLst>
                                          <p:attrName>style.visibility</p:attrName>
                                        </p:attrNameLst>
                                      </p:cBhvr>
                                      <p:to>
                                        <p:strVal val="visible"/>
                                      </p:to>
                                    </p:set>
                                    <p:animEffect transition="in" filter="dissolve">
                                      <p:cBhvr>
                                        <p:cTn id="69" dur="500"/>
                                        <p:tgtEl>
                                          <p:spTgt spid="262155"/>
                                        </p:tgtEl>
                                      </p:cBhvr>
                                    </p:animEffect>
                                  </p:childTnLst>
                                </p:cTn>
                              </p:par>
                              <p:par>
                                <p:cTn id="70" presetID="9" presetClass="entr" presetSubtype="0" fill="hold" grpId="0" nodeType="withEffect">
                                  <p:stCondLst>
                                    <p:cond delay="0"/>
                                  </p:stCondLst>
                                  <p:childTnLst>
                                    <p:set>
                                      <p:cBhvr>
                                        <p:cTn id="71" dur="1" fill="hold">
                                          <p:stCondLst>
                                            <p:cond delay="0"/>
                                          </p:stCondLst>
                                        </p:cTn>
                                        <p:tgtEl>
                                          <p:spTgt spid="262153"/>
                                        </p:tgtEl>
                                        <p:attrNameLst>
                                          <p:attrName>style.visibility</p:attrName>
                                        </p:attrNameLst>
                                      </p:cBhvr>
                                      <p:to>
                                        <p:strVal val="visible"/>
                                      </p:to>
                                    </p:set>
                                    <p:animEffect transition="in" filter="dissolve">
                                      <p:cBhvr>
                                        <p:cTn id="72" dur="500"/>
                                        <p:tgtEl>
                                          <p:spTgt spid="262153"/>
                                        </p:tgtEl>
                                      </p:cBhvr>
                                    </p:animEffect>
                                  </p:childTnLst>
                                </p:cTn>
                              </p:par>
                              <p:par>
                                <p:cTn id="73" presetID="9" presetClass="entr" presetSubtype="0" fill="hold" grpId="0" nodeType="withEffect">
                                  <p:stCondLst>
                                    <p:cond delay="0"/>
                                  </p:stCondLst>
                                  <p:childTnLst>
                                    <p:set>
                                      <p:cBhvr>
                                        <p:cTn id="74" dur="1" fill="hold">
                                          <p:stCondLst>
                                            <p:cond delay="0"/>
                                          </p:stCondLst>
                                        </p:cTn>
                                        <p:tgtEl>
                                          <p:spTgt spid="262152"/>
                                        </p:tgtEl>
                                        <p:attrNameLst>
                                          <p:attrName>style.visibility</p:attrName>
                                        </p:attrNameLst>
                                      </p:cBhvr>
                                      <p:to>
                                        <p:strVal val="visible"/>
                                      </p:to>
                                    </p:set>
                                    <p:animEffect transition="in" filter="dissolve">
                                      <p:cBhvr>
                                        <p:cTn id="75" dur="500"/>
                                        <p:tgtEl>
                                          <p:spTgt spid="262152"/>
                                        </p:tgtEl>
                                      </p:cBhvr>
                                    </p:animEffect>
                                  </p:childTnLst>
                                </p:cTn>
                              </p:par>
                              <p:par>
                                <p:cTn id="76" presetID="9" presetClass="entr" presetSubtype="0" fill="hold" grpId="0" nodeType="withEffect">
                                  <p:stCondLst>
                                    <p:cond delay="0"/>
                                  </p:stCondLst>
                                  <p:childTnLst>
                                    <p:set>
                                      <p:cBhvr>
                                        <p:cTn id="77" dur="1" fill="hold">
                                          <p:stCondLst>
                                            <p:cond delay="0"/>
                                          </p:stCondLst>
                                        </p:cTn>
                                        <p:tgtEl>
                                          <p:spTgt spid="262148"/>
                                        </p:tgtEl>
                                        <p:attrNameLst>
                                          <p:attrName>style.visibility</p:attrName>
                                        </p:attrNameLst>
                                      </p:cBhvr>
                                      <p:to>
                                        <p:strVal val="visible"/>
                                      </p:to>
                                    </p:set>
                                    <p:animEffect transition="in" filter="dissolve">
                                      <p:cBhvr>
                                        <p:cTn id="78" dur="500"/>
                                        <p:tgtEl>
                                          <p:spTgt spid="262148"/>
                                        </p:tgtEl>
                                      </p:cBhvr>
                                    </p:animEffect>
                                  </p:childTnLst>
                                </p:cTn>
                              </p:par>
                              <p:par>
                                <p:cTn id="79" presetID="9" presetClass="entr" presetSubtype="0" fill="hold" grpId="0" nodeType="withEffect">
                                  <p:stCondLst>
                                    <p:cond delay="0"/>
                                  </p:stCondLst>
                                  <p:childTnLst>
                                    <p:set>
                                      <p:cBhvr>
                                        <p:cTn id="80" dur="1" fill="hold">
                                          <p:stCondLst>
                                            <p:cond delay="0"/>
                                          </p:stCondLst>
                                        </p:cTn>
                                        <p:tgtEl>
                                          <p:spTgt spid="262149"/>
                                        </p:tgtEl>
                                        <p:attrNameLst>
                                          <p:attrName>style.visibility</p:attrName>
                                        </p:attrNameLst>
                                      </p:cBhvr>
                                      <p:to>
                                        <p:strVal val="visible"/>
                                      </p:to>
                                    </p:set>
                                    <p:animEffect transition="in" filter="dissolve">
                                      <p:cBhvr>
                                        <p:cTn id="81" dur="500"/>
                                        <p:tgtEl>
                                          <p:spTgt spid="262149"/>
                                        </p:tgtEl>
                                      </p:cBhvr>
                                    </p:animEffect>
                                  </p:childTnLst>
                                </p:cTn>
                              </p:par>
                              <p:par>
                                <p:cTn id="82" presetID="9" presetClass="entr" presetSubtype="0" fill="hold" grpId="0" nodeType="withEffect">
                                  <p:stCondLst>
                                    <p:cond delay="0"/>
                                  </p:stCondLst>
                                  <p:childTnLst>
                                    <p:set>
                                      <p:cBhvr>
                                        <p:cTn id="83" dur="1" fill="hold">
                                          <p:stCondLst>
                                            <p:cond delay="0"/>
                                          </p:stCondLst>
                                        </p:cTn>
                                        <p:tgtEl>
                                          <p:spTgt spid="262179"/>
                                        </p:tgtEl>
                                        <p:attrNameLst>
                                          <p:attrName>style.visibility</p:attrName>
                                        </p:attrNameLst>
                                      </p:cBhvr>
                                      <p:to>
                                        <p:strVal val="visible"/>
                                      </p:to>
                                    </p:set>
                                    <p:animEffect transition="in" filter="dissolve">
                                      <p:cBhvr>
                                        <p:cTn id="84" dur="500"/>
                                        <p:tgtEl>
                                          <p:spTgt spid="262179"/>
                                        </p:tgtEl>
                                      </p:cBhvr>
                                    </p:animEffect>
                                  </p:childTnLst>
                                </p:cTn>
                              </p:par>
                              <p:par>
                                <p:cTn id="85" presetID="9" presetClass="entr" presetSubtype="0" fill="hold" grpId="0" nodeType="withEffect">
                                  <p:stCondLst>
                                    <p:cond delay="0"/>
                                  </p:stCondLst>
                                  <p:childTnLst>
                                    <p:set>
                                      <p:cBhvr>
                                        <p:cTn id="86" dur="1" fill="hold">
                                          <p:stCondLst>
                                            <p:cond delay="0"/>
                                          </p:stCondLst>
                                        </p:cTn>
                                        <p:tgtEl>
                                          <p:spTgt spid="262173"/>
                                        </p:tgtEl>
                                        <p:attrNameLst>
                                          <p:attrName>style.visibility</p:attrName>
                                        </p:attrNameLst>
                                      </p:cBhvr>
                                      <p:to>
                                        <p:strVal val="visible"/>
                                      </p:to>
                                    </p:set>
                                    <p:animEffect transition="in" filter="dissolve">
                                      <p:cBhvr>
                                        <p:cTn id="87" dur="500"/>
                                        <p:tgtEl>
                                          <p:spTgt spid="262173"/>
                                        </p:tgtEl>
                                      </p:cBhvr>
                                    </p:animEffect>
                                  </p:childTnLst>
                                </p:cTn>
                              </p:par>
                              <p:par>
                                <p:cTn id="88" presetID="9" presetClass="entr" presetSubtype="0" fill="hold" grpId="0" nodeType="withEffect">
                                  <p:stCondLst>
                                    <p:cond delay="0"/>
                                  </p:stCondLst>
                                  <p:childTnLst>
                                    <p:set>
                                      <p:cBhvr>
                                        <p:cTn id="89" dur="1" fill="hold">
                                          <p:stCondLst>
                                            <p:cond delay="0"/>
                                          </p:stCondLst>
                                        </p:cTn>
                                        <p:tgtEl>
                                          <p:spTgt spid="262176"/>
                                        </p:tgtEl>
                                        <p:attrNameLst>
                                          <p:attrName>style.visibility</p:attrName>
                                        </p:attrNameLst>
                                      </p:cBhvr>
                                      <p:to>
                                        <p:strVal val="visible"/>
                                      </p:to>
                                    </p:set>
                                    <p:animEffect transition="in" filter="dissolve">
                                      <p:cBhvr>
                                        <p:cTn id="90" dur="500"/>
                                        <p:tgtEl>
                                          <p:spTgt spid="262176"/>
                                        </p:tgtEl>
                                      </p:cBhvr>
                                    </p:animEffect>
                                  </p:childTnLst>
                                </p:cTn>
                              </p:par>
                              <p:par>
                                <p:cTn id="91" presetID="9" presetClass="entr" presetSubtype="0" fill="hold" grpId="0" nodeType="withEffect">
                                  <p:stCondLst>
                                    <p:cond delay="0"/>
                                  </p:stCondLst>
                                  <p:childTnLst>
                                    <p:set>
                                      <p:cBhvr>
                                        <p:cTn id="92" dur="1" fill="hold">
                                          <p:stCondLst>
                                            <p:cond delay="0"/>
                                          </p:stCondLst>
                                        </p:cTn>
                                        <p:tgtEl>
                                          <p:spTgt spid="262177"/>
                                        </p:tgtEl>
                                        <p:attrNameLst>
                                          <p:attrName>style.visibility</p:attrName>
                                        </p:attrNameLst>
                                      </p:cBhvr>
                                      <p:to>
                                        <p:strVal val="visible"/>
                                      </p:to>
                                    </p:set>
                                    <p:animEffect transition="in" filter="dissolve">
                                      <p:cBhvr>
                                        <p:cTn id="93" dur="500"/>
                                        <p:tgtEl>
                                          <p:spTgt spid="262177"/>
                                        </p:tgtEl>
                                      </p:cBhvr>
                                    </p:animEffect>
                                  </p:childTnLst>
                                </p:cTn>
                              </p:par>
                              <p:par>
                                <p:cTn id="94" presetID="9" presetClass="entr" presetSubtype="0" fill="hold" grpId="0" nodeType="withEffect">
                                  <p:stCondLst>
                                    <p:cond delay="0"/>
                                  </p:stCondLst>
                                  <p:childTnLst>
                                    <p:set>
                                      <p:cBhvr>
                                        <p:cTn id="95" dur="1" fill="hold">
                                          <p:stCondLst>
                                            <p:cond delay="0"/>
                                          </p:stCondLst>
                                        </p:cTn>
                                        <p:tgtEl>
                                          <p:spTgt spid="262175"/>
                                        </p:tgtEl>
                                        <p:attrNameLst>
                                          <p:attrName>style.visibility</p:attrName>
                                        </p:attrNameLst>
                                      </p:cBhvr>
                                      <p:to>
                                        <p:strVal val="visible"/>
                                      </p:to>
                                    </p:set>
                                    <p:animEffect transition="in" filter="dissolve">
                                      <p:cBhvr>
                                        <p:cTn id="96" dur="500"/>
                                        <p:tgtEl>
                                          <p:spTgt spid="262175"/>
                                        </p:tgtEl>
                                      </p:cBhvr>
                                    </p:animEffect>
                                  </p:childTnLst>
                                </p:cTn>
                              </p:par>
                              <p:par>
                                <p:cTn id="97" presetID="9" presetClass="entr" presetSubtype="0" fill="hold" grpId="0" nodeType="withEffect">
                                  <p:stCondLst>
                                    <p:cond delay="0"/>
                                  </p:stCondLst>
                                  <p:childTnLst>
                                    <p:set>
                                      <p:cBhvr>
                                        <p:cTn id="98" dur="1" fill="hold">
                                          <p:stCondLst>
                                            <p:cond delay="0"/>
                                          </p:stCondLst>
                                        </p:cTn>
                                        <p:tgtEl>
                                          <p:spTgt spid="262183"/>
                                        </p:tgtEl>
                                        <p:attrNameLst>
                                          <p:attrName>style.visibility</p:attrName>
                                        </p:attrNameLst>
                                      </p:cBhvr>
                                      <p:to>
                                        <p:strVal val="visible"/>
                                      </p:to>
                                    </p:set>
                                    <p:animEffect transition="in" filter="dissolve">
                                      <p:cBhvr>
                                        <p:cTn id="99" dur="500"/>
                                        <p:tgtEl>
                                          <p:spTgt spid="262183"/>
                                        </p:tgtEl>
                                      </p:cBhvr>
                                    </p:animEffect>
                                  </p:childTnLst>
                                </p:cTn>
                              </p:par>
                              <p:par>
                                <p:cTn id="100" presetID="9" presetClass="entr" presetSubtype="0" fill="hold" grpId="0" nodeType="withEffect">
                                  <p:stCondLst>
                                    <p:cond delay="0"/>
                                  </p:stCondLst>
                                  <p:childTnLst>
                                    <p:set>
                                      <p:cBhvr>
                                        <p:cTn id="101" dur="1" fill="hold">
                                          <p:stCondLst>
                                            <p:cond delay="0"/>
                                          </p:stCondLst>
                                        </p:cTn>
                                        <p:tgtEl>
                                          <p:spTgt spid="262182"/>
                                        </p:tgtEl>
                                        <p:attrNameLst>
                                          <p:attrName>style.visibility</p:attrName>
                                        </p:attrNameLst>
                                      </p:cBhvr>
                                      <p:to>
                                        <p:strVal val="visible"/>
                                      </p:to>
                                    </p:set>
                                    <p:animEffect transition="in" filter="dissolve">
                                      <p:cBhvr>
                                        <p:cTn id="102" dur="500"/>
                                        <p:tgtEl>
                                          <p:spTgt spid="262182"/>
                                        </p:tgtEl>
                                      </p:cBhvr>
                                    </p:animEffect>
                                  </p:childTnLst>
                                </p:cTn>
                              </p:par>
                              <p:par>
                                <p:cTn id="103" presetID="9" presetClass="entr" presetSubtype="0" fill="hold" grpId="0" nodeType="withEffect">
                                  <p:stCondLst>
                                    <p:cond delay="0"/>
                                  </p:stCondLst>
                                  <p:childTnLst>
                                    <p:set>
                                      <p:cBhvr>
                                        <p:cTn id="104" dur="1" fill="hold">
                                          <p:stCondLst>
                                            <p:cond delay="0"/>
                                          </p:stCondLst>
                                        </p:cTn>
                                        <p:tgtEl>
                                          <p:spTgt spid="262180"/>
                                        </p:tgtEl>
                                        <p:attrNameLst>
                                          <p:attrName>style.visibility</p:attrName>
                                        </p:attrNameLst>
                                      </p:cBhvr>
                                      <p:to>
                                        <p:strVal val="visible"/>
                                      </p:to>
                                    </p:set>
                                    <p:animEffect transition="in" filter="dissolve">
                                      <p:cBhvr>
                                        <p:cTn id="105" dur="500"/>
                                        <p:tgtEl>
                                          <p:spTgt spid="262180"/>
                                        </p:tgtEl>
                                      </p:cBhvr>
                                    </p:animEffect>
                                  </p:childTnLst>
                                </p:cTn>
                              </p:par>
                              <p:par>
                                <p:cTn id="106" presetID="9" presetClass="entr" presetSubtype="0" fill="hold" grpId="0" nodeType="withEffect">
                                  <p:stCondLst>
                                    <p:cond delay="0"/>
                                  </p:stCondLst>
                                  <p:childTnLst>
                                    <p:set>
                                      <p:cBhvr>
                                        <p:cTn id="107" dur="1" fill="hold">
                                          <p:stCondLst>
                                            <p:cond delay="0"/>
                                          </p:stCondLst>
                                        </p:cTn>
                                        <p:tgtEl>
                                          <p:spTgt spid="262186"/>
                                        </p:tgtEl>
                                        <p:attrNameLst>
                                          <p:attrName>style.visibility</p:attrName>
                                        </p:attrNameLst>
                                      </p:cBhvr>
                                      <p:to>
                                        <p:strVal val="visible"/>
                                      </p:to>
                                    </p:set>
                                    <p:animEffect transition="in" filter="dissolve">
                                      <p:cBhvr>
                                        <p:cTn id="108" dur="500"/>
                                        <p:tgtEl>
                                          <p:spTgt spid="262186"/>
                                        </p:tgtEl>
                                      </p:cBhvr>
                                    </p:animEffect>
                                  </p:childTnLst>
                                </p:cTn>
                              </p:par>
                              <p:par>
                                <p:cTn id="109" presetID="9" presetClass="entr" presetSubtype="0" fill="hold" grpId="0" nodeType="withEffect">
                                  <p:stCondLst>
                                    <p:cond delay="0"/>
                                  </p:stCondLst>
                                  <p:childTnLst>
                                    <p:set>
                                      <p:cBhvr>
                                        <p:cTn id="110" dur="1" fill="hold">
                                          <p:stCondLst>
                                            <p:cond delay="0"/>
                                          </p:stCondLst>
                                        </p:cTn>
                                        <p:tgtEl>
                                          <p:spTgt spid="262187"/>
                                        </p:tgtEl>
                                        <p:attrNameLst>
                                          <p:attrName>style.visibility</p:attrName>
                                        </p:attrNameLst>
                                      </p:cBhvr>
                                      <p:to>
                                        <p:strVal val="visible"/>
                                      </p:to>
                                    </p:set>
                                    <p:animEffect transition="in" filter="dissolve">
                                      <p:cBhvr>
                                        <p:cTn id="111" dur="500"/>
                                        <p:tgtEl>
                                          <p:spTgt spid="262187"/>
                                        </p:tgtEl>
                                      </p:cBhvr>
                                    </p:animEffect>
                                  </p:childTnLst>
                                </p:cTn>
                              </p:par>
                            </p:childTnLst>
                          </p:cTn>
                        </p:par>
                        <p:par>
                          <p:cTn id="112" fill="hold">
                            <p:stCondLst>
                              <p:cond delay="500"/>
                            </p:stCondLst>
                            <p:childTnLst>
                              <p:par>
                                <p:cTn id="113" presetID="2" presetClass="entr" presetSubtype="2" fill="hold" grpId="0" nodeType="afterEffect">
                                  <p:stCondLst>
                                    <p:cond delay="0"/>
                                  </p:stCondLst>
                                  <p:childTnLst>
                                    <p:set>
                                      <p:cBhvr>
                                        <p:cTn id="114" dur="1" fill="hold">
                                          <p:stCondLst>
                                            <p:cond delay="0"/>
                                          </p:stCondLst>
                                        </p:cTn>
                                        <p:tgtEl>
                                          <p:spTgt spid="262201"/>
                                        </p:tgtEl>
                                        <p:attrNameLst>
                                          <p:attrName>style.visibility</p:attrName>
                                        </p:attrNameLst>
                                      </p:cBhvr>
                                      <p:to>
                                        <p:strVal val="visible"/>
                                      </p:to>
                                    </p:set>
                                    <p:anim calcmode="lin" valueType="num">
                                      <p:cBhvr additive="base">
                                        <p:cTn id="115" dur="2000" fill="hold"/>
                                        <p:tgtEl>
                                          <p:spTgt spid="262201"/>
                                        </p:tgtEl>
                                        <p:attrNameLst>
                                          <p:attrName>ppt_x</p:attrName>
                                        </p:attrNameLst>
                                      </p:cBhvr>
                                      <p:tavLst>
                                        <p:tav tm="0">
                                          <p:val>
                                            <p:strVal val="1+#ppt_w/2"/>
                                          </p:val>
                                        </p:tav>
                                        <p:tav tm="100000">
                                          <p:val>
                                            <p:strVal val="#ppt_x"/>
                                          </p:val>
                                        </p:tav>
                                      </p:tavLst>
                                    </p:anim>
                                    <p:anim calcmode="lin" valueType="num">
                                      <p:cBhvr additive="base">
                                        <p:cTn id="116" dur="2000" fill="hold"/>
                                        <p:tgtEl>
                                          <p:spTgt spid="262201"/>
                                        </p:tgtEl>
                                        <p:attrNameLst>
                                          <p:attrName>ppt_y</p:attrName>
                                        </p:attrNameLst>
                                      </p:cBhvr>
                                      <p:tavLst>
                                        <p:tav tm="0">
                                          <p:val>
                                            <p:strVal val="#ppt_y"/>
                                          </p:val>
                                        </p:tav>
                                        <p:tav tm="100000">
                                          <p:val>
                                            <p:strVal val="#ppt_y"/>
                                          </p:val>
                                        </p:tav>
                                      </p:tavLst>
                                    </p:anim>
                                  </p:childTnLst>
                                </p:cTn>
                              </p:par>
                            </p:childTnLst>
                          </p:cTn>
                        </p:par>
                        <p:par>
                          <p:cTn id="117" fill="hold">
                            <p:stCondLst>
                              <p:cond delay="2500"/>
                            </p:stCondLst>
                            <p:childTnLst>
                              <p:par>
                                <p:cTn id="118" presetID="0" presetClass="path" presetSubtype="0" accel="50000" decel="50000" fill="hold" grpId="2" nodeType="afterEffect">
                                  <p:stCondLst>
                                    <p:cond delay="0"/>
                                  </p:stCondLst>
                                  <p:childTnLst>
                                    <p:animMotion origin="layout" path="M 0.0 0.0 L 0.00017 0.36598 " pathEditMode="relative" ptsTypes="AA">
                                      <p:cBhvr>
                                        <p:cTn id="119" dur="2000" fill="hold"/>
                                        <p:tgtEl>
                                          <p:spTgt spid="262201"/>
                                        </p:tgtEl>
                                        <p:attrNameLst>
                                          <p:attrName>ppt_x</p:attrName>
                                          <p:attrName>ppt_y</p:attrName>
                                        </p:attrNameLst>
                                      </p:cBhvr>
                                    </p:animMotion>
                                  </p:childTnLst>
                                </p:cTn>
                              </p:par>
                            </p:childTnLst>
                          </p:cTn>
                        </p:par>
                      </p:childTnLst>
                    </p:cTn>
                  </p:par>
                  <p:par>
                    <p:cTn id="120" fill="hold">
                      <p:stCondLst>
                        <p:cond delay="indefinite"/>
                      </p:stCondLst>
                      <p:childTnLst>
                        <p:par>
                          <p:cTn id="121" fill="hold">
                            <p:stCondLst>
                              <p:cond delay="0"/>
                            </p:stCondLst>
                            <p:childTnLst>
                              <p:par>
                                <p:cTn id="122" presetID="2" presetClass="exit" presetSubtype="4" fill="hold" grpId="1" nodeType="clickEffect">
                                  <p:stCondLst>
                                    <p:cond delay="0"/>
                                  </p:stCondLst>
                                  <p:childTnLst>
                                    <p:anim calcmode="lin" valueType="num">
                                      <p:cBhvr additive="base">
                                        <p:cTn id="123" dur="2000"/>
                                        <p:tgtEl>
                                          <p:spTgt spid="262201"/>
                                        </p:tgtEl>
                                        <p:attrNameLst>
                                          <p:attrName>ppt_x</p:attrName>
                                        </p:attrNameLst>
                                      </p:cBhvr>
                                      <p:tavLst>
                                        <p:tav tm="0">
                                          <p:val>
                                            <p:strVal val="ppt_x"/>
                                          </p:val>
                                        </p:tav>
                                        <p:tav tm="100000">
                                          <p:val>
                                            <p:strVal val="ppt_x"/>
                                          </p:val>
                                        </p:tav>
                                      </p:tavLst>
                                    </p:anim>
                                    <p:anim calcmode="lin" valueType="num">
                                      <p:cBhvr additive="base">
                                        <p:cTn id="124" dur="2000"/>
                                        <p:tgtEl>
                                          <p:spTgt spid="262201"/>
                                        </p:tgtEl>
                                        <p:attrNameLst>
                                          <p:attrName>ppt_y</p:attrName>
                                        </p:attrNameLst>
                                      </p:cBhvr>
                                      <p:tavLst>
                                        <p:tav tm="0">
                                          <p:val>
                                            <p:strVal val="ppt_y"/>
                                          </p:val>
                                        </p:tav>
                                        <p:tav tm="100000">
                                          <p:val>
                                            <p:strVal val="1+ppt_h/2"/>
                                          </p:val>
                                        </p:tav>
                                      </p:tavLst>
                                    </p:anim>
                                    <p:set>
                                      <p:cBhvr>
                                        <p:cTn id="125" dur="1" fill="hold">
                                          <p:stCondLst>
                                            <p:cond delay="1999"/>
                                          </p:stCondLst>
                                        </p:cTn>
                                        <p:tgtEl>
                                          <p:spTgt spid="262201"/>
                                        </p:tgtEl>
                                        <p:attrNameLst>
                                          <p:attrName>style.visibility</p:attrName>
                                        </p:attrNameLst>
                                      </p:cBhvr>
                                      <p:to>
                                        <p:strVal val="hidden"/>
                                      </p:to>
                                    </p:set>
                                  </p:childTnLst>
                                </p:cTn>
                              </p:par>
                              <p:par>
                                <p:cTn id="126" presetID="9" presetClass="entr" presetSubtype="0" fill="hold" grpId="0" nodeType="withEffect">
                                  <p:stCondLst>
                                    <p:cond delay="0"/>
                                  </p:stCondLst>
                                  <p:childTnLst>
                                    <p:set>
                                      <p:cBhvr>
                                        <p:cTn id="127" dur="1" fill="hold">
                                          <p:stCondLst>
                                            <p:cond delay="0"/>
                                          </p:stCondLst>
                                        </p:cTn>
                                        <p:tgtEl>
                                          <p:spTgt spid="262191"/>
                                        </p:tgtEl>
                                        <p:attrNameLst>
                                          <p:attrName>style.visibility</p:attrName>
                                        </p:attrNameLst>
                                      </p:cBhvr>
                                      <p:to>
                                        <p:strVal val="visible"/>
                                      </p:to>
                                    </p:set>
                                    <p:animEffect transition="in" filter="dissolve">
                                      <p:cBhvr>
                                        <p:cTn id="128" dur="500"/>
                                        <p:tgtEl>
                                          <p:spTgt spid="262191"/>
                                        </p:tgtEl>
                                      </p:cBhvr>
                                    </p:animEffect>
                                  </p:childTnLst>
                                </p:cTn>
                              </p:par>
                            </p:childTnLst>
                          </p:cTn>
                        </p:par>
                        <p:par>
                          <p:cTn id="129" fill="hold">
                            <p:stCondLst>
                              <p:cond delay="2000"/>
                            </p:stCondLst>
                            <p:childTnLst>
                              <p:par>
                                <p:cTn id="130" presetID="9" presetClass="entr" presetSubtype="0" fill="hold" grpId="0" nodeType="afterEffect">
                                  <p:stCondLst>
                                    <p:cond delay="0"/>
                                  </p:stCondLst>
                                  <p:childTnLst>
                                    <p:set>
                                      <p:cBhvr>
                                        <p:cTn id="131" dur="1" fill="hold">
                                          <p:stCondLst>
                                            <p:cond delay="0"/>
                                          </p:stCondLst>
                                        </p:cTn>
                                        <p:tgtEl>
                                          <p:spTgt spid="262174"/>
                                        </p:tgtEl>
                                        <p:attrNameLst>
                                          <p:attrName>style.visibility</p:attrName>
                                        </p:attrNameLst>
                                      </p:cBhvr>
                                      <p:to>
                                        <p:strVal val="visible"/>
                                      </p:to>
                                    </p:set>
                                    <p:animEffect transition="in" filter="dissolve">
                                      <p:cBhvr>
                                        <p:cTn id="132" dur="500"/>
                                        <p:tgtEl>
                                          <p:spTgt spid="262174"/>
                                        </p:tgtEl>
                                      </p:cBhvr>
                                    </p:animEffect>
                                  </p:childTnLst>
                                </p:cTn>
                              </p:par>
                              <p:par>
                                <p:cTn id="133" presetID="9" presetClass="entr" presetSubtype="0" fill="hold" grpId="0" nodeType="withEffect">
                                  <p:stCondLst>
                                    <p:cond delay="0"/>
                                  </p:stCondLst>
                                  <p:childTnLst>
                                    <p:set>
                                      <p:cBhvr>
                                        <p:cTn id="134" dur="1" fill="hold">
                                          <p:stCondLst>
                                            <p:cond delay="0"/>
                                          </p:stCondLst>
                                        </p:cTn>
                                        <p:tgtEl>
                                          <p:spTgt spid="262178"/>
                                        </p:tgtEl>
                                        <p:attrNameLst>
                                          <p:attrName>style.visibility</p:attrName>
                                        </p:attrNameLst>
                                      </p:cBhvr>
                                      <p:to>
                                        <p:strVal val="visible"/>
                                      </p:to>
                                    </p:set>
                                    <p:animEffect transition="in" filter="dissolve">
                                      <p:cBhvr>
                                        <p:cTn id="135" dur="500"/>
                                        <p:tgtEl>
                                          <p:spTgt spid="262178"/>
                                        </p:tgtEl>
                                      </p:cBhvr>
                                    </p:animEffect>
                                  </p:childTnLst>
                                </p:cTn>
                              </p:par>
                              <p:par>
                                <p:cTn id="136" presetID="9" presetClass="entr" presetSubtype="0" fill="hold" grpId="0" nodeType="withEffect">
                                  <p:stCondLst>
                                    <p:cond delay="0"/>
                                  </p:stCondLst>
                                  <p:childTnLst>
                                    <p:set>
                                      <p:cBhvr>
                                        <p:cTn id="137" dur="1" fill="hold">
                                          <p:stCondLst>
                                            <p:cond delay="0"/>
                                          </p:stCondLst>
                                        </p:cTn>
                                        <p:tgtEl>
                                          <p:spTgt spid="262188"/>
                                        </p:tgtEl>
                                        <p:attrNameLst>
                                          <p:attrName>style.visibility</p:attrName>
                                        </p:attrNameLst>
                                      </p:cBhvr>
                                      <p:to>
                                        <p:strVal val="visible"/>
                                      </p:to>
                                    </p:set>
                                    <p:animEffect transition="in" filter="dissolve">
                                      <p:cBhvr>
                                        <p:cTn id="138" dur="500"/>
                                        <p:tgtEl>
                                          <p:spTgt spid="262188"/>
                                        </p:tgtEl>
                                      </p:cBhvr>
                                    </p:animEffect>
                                  </p:childTnLst>
                                </p:cTn>
                              </p:par>
                              <p:par>
                                <p:cTn id="139" presetID="9" presetClass="entr" presetSubtype="0" fill="hold" grpId="0" nodeType="withEffect">
                                  <p:stCondLst>
                                    <p:cond delay="0"/>
                                  </p:stCondLst>
                                  <p:childTnLst>
                                    <p:set>
                                      <p:cBhvr>
                                        <p:cTn id="140" dur="1" fill="hold">
                                          <p:stCondLst>
                                            <p:cond delay="0"/>
                                          </p:stCondLst>
                                        </p:cTn>
                                        <p:tgtEl>
                                          <p:spTgt spid="262189"/>
                                        </p:tgtEl>
                                        <p:attrNameLst>
                                          <p:attrName>style.visibility</p:attrName>
                                        </p:attrNameLst>
                                      </p:cBhvr>
                                      <p:to>
                                        <p:strVal val="visible"/>
                                      </p:to>
                                    </p:set>
                                    <p:animEffect transition="in" filter="dissolve">
                                      <p:cBhvr>
                                        <p:cTn id="141" dur="500"/>
                                        <p:tgtEl>
                                          <p:spTgt spid="262189"/>
                                        </p:tgtEl>
                                      </p:cBhvr>
                                    </p:animEffect>
                                  </p:childTnLst>
                                </p:cTn>
                              </p:par>
                              <p:par>
                                <p:cTn id="142" presetID="9" presetClass="entr" presetSubtype="0" fill="hold" grpId="0" nodeType="withEffect">
                                  <p:stCondLst>
                                    <p:cond delay="0"/>
                                  </p:stCondLst>
                                  <p:childTnLst>
                                    <p:set>
                                      <p:cBhvr>
                                        <p:cTn id="143" dur="1" fill="hold">
                                          <p:stCondLst>
                                            <p:cond delay="0"/>
                                          </p:stCondLst>
                                        </p:cTn>
                                        <p:tgtEl>
                                          <p:spTgt spid="262181"/>
                                        </p:tgtEl>
                                        <p:attrNameLst>
                                          <p:attrName>style.visibility</p:attrName>
                                        </p:attrNameLst>
                                      </p:cBhvr>
                                      <p:to>
                                        <p:strVal val="visible"/>
                                      </p:to>
                                    </p:set>
                                    <p:animEffect transition="in" filter="dissolve">
                                      <p:cBhvr>
                                        <p:cTn id="144" dur="500"/>
                                        <p:tgtEl>
                                          <p:spTgt spid="262181"/>
                                        </p:tgtEl>
                                      </p:cBhvr>
                                    </p:animEffect>
                                  </p:childTnLst>
                                </p:cTn>
                              </p:par>
                              <p:par>
                                <p:cTn id="145" presetID="9" presetClass="entr" presetSubtype="0" fill="hold" grpId="0" nodeType="withEffect">
                                  <p:stCondLst>
                                    <p:cond delay="0"/>
                                  </p:stCondLst>
                                  <p:childTnLst>
                                    <p:set>
                                      <p:cBhvr>
                                        <p:cTn id="146" dur="1" fill="hold">
                                          <p:stCondLst>
                                            <p:cond delay="0"/>
                                          </p:stCondLst>
                                        </p:cTn>
                                        <p:tgtEl>
                                          <p:spTgt spid="262185"/>
                                        </p:tgtEl>
                                        <p:attrNameLst>
                                          <p:attrName>style.visibility</p:attrName>
                                        </p:attrNameLst>
                                      </p:cBhvr>
                                      <p:to>
                                        <p:strVal val="visible"/>
                                      </p:to>
                                    </p:set>
                                    <p:animEffect transition="in" filter="dissolve">
                                      <p:cBhvr>
                                        <p:cTn id="147" dur="500"/>
                                        <p:tgtEl>
                                          <p:spTgt spid="262185"/>
                                        </p:tgtEl>
                                      </p:cBhvr>
                                    </p:animEffect>
                                  </p:childTnLst>
                                </p:cTn>
                              </p:par>
                              <p:par>
                                <p:cTn id="148" presetID="9" presetClass="entr" presetSubtype="0" fill="hold" grpId="0" nodeType="withEffect">
                                  <p:stCondLst>
                                    <p:cond delay="0"/>
                                  </p:stCondLst>
                                  <p:childTnLst>
                                    <p:set>
                                      <p:cBhvr>
                                        <p:cTn id="149" dur="1" fill="hold">
                                          <p:stCondLst>
                                            <p:cond delay="0"/>
                                          </p:stCondLst>
                                        </p:cTn>
                                        <p:tgtEl>
                                          <p:spTgt spid="262184"/>
                                        </p:tgtEl>
                                        <p:attrNameLst>
                                          <p:attrName>style.visibility</p:attrName>
                                        </p:attrNameLst>
                                      </p:cBhvr>
                                      <p:to>
                                        <p:strVal val="visible"/>
                                      </p:to>
                                    </p:set>
                                    <p:animEffect transition="in" filter="dissolve">
                                      <p:cBhvr>
                                        <p:cTn id="150" dur="500"/>
                                        <p:tgtEl>
                                          <p:spTgt spid="262184"/>
                                        </p:tgtEl>
                                      </p:cBhvr>
                                    </p:animEffect>
                                  </p:childTnLst>
                                </p:cTn>
                              </p:par>
                            </p:childTnLst>
                          </p:cTn>
                        </p:par>
                        <p:par>
                          <p:cTn id="151" fill="hold">
                            <p:stCondLst>
                              <p:cond delay="2500"/>
                            </p:stCondLst>
                            <p:childTnLst>
                              <p:par>
                                <p:cTn id="152" presetID="2" presetClass="entr" presetSubtype="2" fill="hold" grpId="0" nodeType="afterEffect">
                                  <p:stCondLst>
                                    <p:cond delay="0"/>
                                  </p:stCondLst>
                                  <p:childTnLst>
                                    <p:set>
                                      <p:cBhvr>
                                        <p:cTn id="153" dur="1" fill="hold">
                                          <p:stCondLst>
                                            <p:cond delay="0"/>
                                          </p:stCondLst>
                                        </p:cTn>
                                        <p:tgtEl>
                                          <p:spTgt spid="262202"/>
                                        </p:tgtEl>
                                        <p:attrNameLst>
                                          <p:attrName>style.visibility</p:attrName>
                                        </p:attrNameLst>
                                      </p:cBhvr>
                                      <p:to>
                                        <p:strVal val="visible"/>
                                      </p:to>
                                    </p:set>
                                    <p:anim calcmode="lin" valueType="num">
                                      <p:cBhvr additive="base">
                                        <p:cTn id="154" dur="2000" fill="hold"/>
                                        <p:tgtEl>
                                          <p:spTgt spid="262202"/>
                                        </p:tgtEl>
                                        <p:attrNameLst>
                                          <p:attrName>ppt_x</p:attrName>
                                        </p:attrNameLst>
                                      </p:cBhvr>
                                      <p:tavLst>
                                        <p:tav tm="0">
                                          <p:val>
                                            <p:strVal val="1+#ppt_w/2"/>
                                          </p:val>
                                        </p:tav>
                                        <p:tav tm="100000">
                                          <p:val>
                                            <p:strVal val="#ppt_x"/>
                                          </p:val>
                                        </p:tav>
                                      </p:tavLst>
                                    </p:anim>
                                    <p:anim calcmode="lin" valueType="num">
                                      <p:cBhvr additive="base">
                                        <p:cTn id="155" dur="2000" fill="hold"/>
                                        <p:tgtEl>
                                          <p:spTgt spid="262202"/>
                                        </p:tgtEl>
                                        <p:attrNameLst>
                                          <p:attrName>ppt_y</p:attrName>
                                        </p:attrNameLst>
                                      </p:cBhvr>
                                      <p:tavLst>
                                        <p:tav tm="0">
                                          <p:val>
                                            <p:strVal val="#ppt_y"/>
                                          </p:val>
                                        </p:tav>
                                        <p:tav tm="100000">
                                          <p:val>
                                            <p:strVal val="#ppt_y"/>
                                          </p:val>
                                        </p:tav>
                                      </p:tavLst>
                                    </p:anim>
                                  </p:childTnLst>
                                </p:cTn>
                              </p:par>
                            </p:childTnLst>
                          </p:cTn>
                        </p:par>
                      </p:childTnLst>
                    </p:cTn>
                  </p:par>
                  <p:par>
                    <p:cTn id="156" fill="hold">
                      <p:stCondLst>
                        <p:cond delay="indefinite"/>
                      </p:stCondLst>
                      <p:childTnLst>
                        <p:par>
                          <p:cTn id="157" fill="hold">
                            <p:stCondLst>
                              <p:cond delay="0"/>
                            </p:stCondLst>
                            <p:childTnLst>
                              <p:par>
                                <p:cTn id="158" presetID="2" presetClass="exit" presetSubtype="4" fill="hold" grpId="1" nodeType="clickEffect">
                                  <p:stCondLst>
                                    <p:cond delay="0"/>
                                  </p:stCondLst>
                                  <p:childTnLst>
                                    <p:anim calcmode="lin" valueType="num">
                                      <p:cBhvr additive="base">
                                        <p:cTn id="159" dur="2000"/>
                                        <p:tgtEl>
                                          <p:spTgt spid="262202"/>
                                        </p:tgtEl>
                                        <p:attrNameLst>
                                          <p:attrName>ppt_x</p:attrName>
                                        </p:attrNameLst>
                                      </p:cBhvr>
                                      <p:tavLst>
                                        <p:tav tm="0">
                                          <p:val>
                                            <p:strVal val="ppt_x"/>
                                          </p:val>
                                        </p:tav>
                                        <p:tav tm="100000">
                                          <p:val>
                                            <p:strVal val="ppt_x"/>
                                          </p:val>
                                        </p:tav>
                                      </p:tavLst>
                                    </p:anim>
                                    <p:anim calcmode="lin" valueType="num">
                                      <p:cBhvr additive="base">
                                        <p:cTn id="160" dur="2000"/>
                                        <p:tgtEl>
                                          <p:spTgt spid="262202"/>
                                        </p:tgtEl>
                                        <p:attrNameLst>
                                          <p:attrName>ppt_y</p:attrName>
                                        </p:attrNameLst>
                                      </p:cBhvr>
                                      <p:tavLst>
                                        <p:tav tm="0">
                                          <p:val>
                                            <p:strVal val="ppt_y"/>
                                          </p:val>
                                        </p:tav>
                                        <p:tav tm="100000">
                                          <p:val>
                                            <p:strVal val="1+ppt_h/2"/>
                                          </p:val>
                                        </p:tav>
                                      </p:tavLst>
                                    </p:anim>
                                    <p:set>
                                      <p:cBhvr>
                                        <p:cTn id="161" dur="1" fill="hold">
                                          <p:stCondLst>
                                            <p:cond delay="1999"/>
                                          </p:stCondLst>
                                        </p:cTn>
                                        <p:tgtEl>
                                          <p:spTgt spid="26220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148" grpId="0" animBg="1"/>
      <p:bldP spid="262149" grpId="0" animBg="1"/>
      <p:bldP spid="262152" grpId="0"/>
      <p:bldP spid="262153" grpId="0"/>
      <p:bldP spid="262155" grpId="0"/>
      <p:bldP spid="262159" grpId="0" animBg="1"/>
      <p:bldP spid="262161" grpId="0"/>
      <p:bldP spid="262163" grpId="0" animBg="1"/>
      <p:bldP spid="262164" grpId="0" animBg="1"/>
      <p:bldP spid="262167" grpId="0"/>
      <p:bldP spid="262170" grpId="0" animBg="1"/>
      <p:bldP spid="262172" grpId="0"/>
      <p:bldP spid="262173" grpId="0" animBg="1"/>
      <p:bldP spid="262174" grpId="0" animBg="1"/>
      <p:bldP spid="262175" grpId="0" animBg="1"/>
      <p:bldP spid="262176" grpId="0"/>
      <p:bldP spid="262177" grpId="0"/>
      <p:bldP spid="262178" grpId="0"/>
      <p:bldP spid="262179" grpId="0"/>
      <p:bldP spid="262180" grpId="0" animBg="1"/>
      <p:bldP spid="262181" grpId="0" animBg="1"/>
      <p:bldP spid="262182" grpId="0" animBg="1"/>
      <p:bldP spid="262183" grpId="0"/>
      <p:bldP spid="262184" grpId="0"/>
      <p:bldP spid="262185" grpId="0" animBg="1"/>
      <p:bldP spid="262186" grpId="0" animBg="1"/>
      <p:bldP spid="262187" grpId="0"/>
      <p:bldP spid="262188" grpId="0" animBg="1"/>
      <p:bldP spid="262189" grpId="0"/>
      <p:bldP spid="262190" grpId="0" animBg="1"/>
      <p:bldP spid="262191" grpId="0" animBg="1"/>
      <p:bldP spid="262198" grpId="0" animBg="1"/>
      <p:bldP spid="262198" grpId="1" animBg="1"/>
      <p:bldP spid="262199" grpId="0" animBg="1"/>
      <p:bldP spid="262199" grpId="1" animBg="1"/>
      <p:bldP spid="262199" grpId="2" animBg="1"/>
      <p:bldP spid="262200" grpId="0" animBg="1"/>
      <p:bldP spid="262200" grpId="1" animBg="1"/>
      <p:bldP spid="262201" grpId="0" animBg="1"/>
      <p:bldP spid="262201" grpId="1" animBg="1"/>
      <p:bldP spid="262201" grpId="2" animBg="1"/>
      <p:bldP spid="262202" grpId="0" animBg="1"/>
      <p:bldP spid="262202" grpId="1"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1" name="Rectangle 3"/>
          <p:cNvSpPr>
            <a:spLocks noGrp="1" noChangeArrowheads="1"/>
          </p:cNvSpPr>
          <p:nvPr>
            <p:ph idx="1"/>
          </p:nvPr>
        </p:nvSpPr>
        <p:spPr>
          <a:xfrm>
            <a:off x="1187624" y="980728"/>
            <a:ext cx="7499350" cy="4800600"/>
          </a:xfrm>
        </p:spPr>
        <p:txBody>
          <a:bodyPr>
            <a:noAutofit/>
          </a:bodyPr>
          <a:lstStyle/>
          <a:p>
            <a:r>
              <a:rPr lang="en-US" sz="2800" dirty="0">
                <a:latin typeface="Cordia New" pitchFamily="34" charset="-34"/>
                <a:cs typeface="Cordia New" pitchFamily="34" charset="-34"/>
              </a:rPr>
              <a:t>When the government imposes taxes on markets which have elastic demand, producers will shift the tax burden backward by reducing employment and capital usage.</a:t>
            </a:r>
          </a:p>
          <a:p>
            <a:r>
              <a:rPr lang="en-US" sz="2800" dirty="0">
                <a:latin typeface="Cordia New" pitchFamily="34" charset="-34"/>
                <a:cs typeface="Cordia New" pitchFamily="34" charset="-34"/>
              </a:rPr>
              <a:t>In the </a:t>
            </a:r>
            <a:r>
              <a:rPr lang="en-US" sz="2800" dirty="0" err="1">
                <a:latin typeface="Cordia New" pitchFamily="34" charset="-34"/>
                <a:cs typeface="Cordia New" pitchFamily="34" charset="-34"/>
              </a:rPr>
              <a:t>labour</a:t>
            </a:r>
            <a:r>
              <a:rPr lang="en-US" sz="2800" dirty="0">
                <a:latin typeface="Cordia New" pitchFamily="34" charset="-34"/>
                <a:cs typeface="Cordia New" pitchFamily="34" charset="-34"/>
              </a:rPr>
              <a:t> market, the supply of </a:t>
            </a:r>
            <a:r>
              <a:rPr lang="en-US" sz="2800" dirty="0" err="1">
                <a:latin typeface="Cordia New" pitchFamily="34" charset="-34"/>
                <a:cs typeface="Cordia New" pitchFamily="34" charset="-34"/>
              </a:rPr>
              <a:t>labour</a:t>
            </a:r>
            <a:r>
              <a:rPr lang="en-US" sz="2800" dirty="0">
                <a:latin typeface="Cordia New" pitchFamily="34" charset="-34"/>
                <a:cs typeface="Cordia New" pitchFamily="34" charset="-34"/>
              </a:rPr>
              <a:t> is elastic (high </a:t>
            </a:r>
            <a:r>
              <a:rPr lang="en-US" sz="2800" dirty="0" err="1">
                <a:latin typeface="Cordia New" pitchFamily="34" charset="-34"/>
                <a:cs typeface="Cordia New" pitchFamily="34" charset="-34"/>
              </a:rPr>
              <a:t>labour</a:t>
            </a:r>
            <a:r>
              <a:rPr lang="en-US" sz="2800" dirty="0">
                <a:latin typeface="Cordia New" pitchFamily="34" charset="-34"/>
                <a:cs typeface="Cordia New" pitchFamily="34" charset="-34"/>
              </a:rPr>
              <a:t> movement), so producers have to reduce employment but cannot reduce the wage rate.</a:t>
            </a:r>
            <a:r>
              <a:rPr lang="th-TH" sz="2800" dirty="0">
                <a:latin typeface="Cordia New" pitchFamily="34" charset="-34"/>
                <a:cs typeface="Cordia New" pitchFamily="34" charset="-34"/>
              </a:rPr>
              <a:t> </a:t>
            </a:r>
          </a:p>
          <a:p>
            <a:pPr lvl="1"/>
            <a:r>
              <a:rPr lang="en-US" sz="2400" dirty="0" err="1">
                <a:latin typeface="Cordia New" pitchFamily="34" charset="-34"/>
                <a:cs typeface="Cordia New" pitchFamily="34" charset="-34"/>
              </a:rPr>
              <a:t>Labour</a:t>
            </a:r>
            <a:r>
              <a:rPr lang="en-US" sz="2400" dirty="0">
                <a:latin typeface="Cordia New" pitchFamily="34" charset="-34"/>
                <a:cs typeface="Cordia New" pitchFamily="34" charset="-34"/>
              </a:rPr>
              <a:t> will bear none of tax burden.</a:t>
            </a:r>
            <a:r>
              <a:rPr lang="th-TH" sz="2400" dirty="0">
                <a:latin typeface="Cordia New" pitchFamily="34" charset="-34"/>
                <a:cs typeface="Cordia New" pitchFamily="34" charset="-34"/>
              </a:rPr>
              <a:t> </a:t>
            </a:r>
            <a:endParaRPr lang="en-US" sz="2400" dirty="0">
              <a:latin typeface="Cordia New" pitchFamily="34" charset="-34"/>
              <a:cs typeface="Cordia New" pitchFamily="34" charset="-34"/>
            </a:endParaRPr>
          </a:p>
          <a:p>
            <a:r>
              <a:rPr lang="en-US" sz="2800" dirty="0">
                <a:latin typeface="Cordia New" pitchFamily="34" charset="-34"/>
                <a:cs typeface="Cordia New" pitchFamily="34" charset="-34"/>
              </a:rPr>
              <a:t>At the same time</a:t>
            </a:r>
            <a:r>
              <a:rPr lang="en-US" sz="2800">
                <a:latin typeface="Cordia New" pitchFamily="34" charset="-34"/>
                <a:cs typeface="Cordia New" pitchFamily="34" charset="-34"/>
              </a:rPr>
              <a:t>, in </a:t>
            </a:r>
            <a:r>
              <a:rPr lang="en-US" sz="2800" dirty="0">
                <a:latin typeface="Cordia New" pitchFamily="34" charset="-34"/>
                <a:cs typeface="Cordia New" pitchFamily="34" charset="-34"/>
              </a:rPr>
              <a:t>the short run the capital market, the supply of capital is fixes or limited, when demand for capital decreases, capital owners will reduce the returns to capital.</a:t>
            </a:r>
          </a:p>
          <a:p>
            <a:pPr lvl="1"/>
            <a:r>
              <a:rPr lang="en-US" sz="2400" dirty="0">
                <a:latin typeface="Cordia New" pitchFamily="34" charset="-34"/>
                <a:cs typeface="Cordia New" pitchFamily="34" charset="-34"/>
              </a:rPr>
              <a:t>In the short run, when capital is limited, the capital owners have to bear tax burden with the producers so the capital owners will bear the full tax burden.</a:t>
            </a:r>
          </a:p>
        </p:txBody>
      </p:sp>
      <p:sp>
        <p:nvSpPr>
          <p:cNvPr id="4" name="Slide Number Placeholder 3"/>
          <p:cNvSpPr>
            <a:spLocks noGrp="1"/>
          </p:cNvSpPr>
          <p:nvPr>
            <p:ph type="sldNum" sz="quarter" idx="12"/>
          </p:nvPr>
        </p:nvSpPr>
        <p:spPr/>
        <p:txBody>
          <a:bodyPr/>
          <a:lstStyle/>
          <a:p>
            <a:pPr>
              <a:defRPr/>
            </a:pPr>
            <a:r>
              <a:rPr lang="en-US" dirty="0"/>
              <a:t>69</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7" name="Rectangle 2"/>
          <p:cNvSpPr>
            <a:spLocks noGrp="1" noChangeArrowheads="1"/>
          </p:cNvSpPr>
          <p:nvPr>
            <p:ph type="title"/>
          </p:nvPr>
        </p:nvSpPr>
        <p:spPr>
          <a:xfrm>
            <a:off x="1115616" y="14463"/>
            <a:ext cx="7746064" cy="1143000"/>
          </a:xfrm>
        </p:spPr>
        <p:txBody>
          <a:bodyPr>
            <a:normAutofit/>
          </a:bodyPr>
          <a:lstStyle/>
          <a:p>
            <a:pPr fontAlgn="auto">
              <a:spcAft>
                <a:spcPts val="0"/>
              </a:spcAft>
              <a:defRPr/>
            </a:pPr>
            <a:r>
              <a:rPr lang="en-US" sz="3600" dirty="0">
                <a:solidFill>
                  <a:schemeClr val="tx2">
                    <a:satMod val="130000"/>
                  </a:schemeClr>
                </a:solidFill>
                <a:latin typeface="Cordia New" panose="020B0304020202020204" pitchFamily="34" charset="-34"/>
                <a:cs typeface="Cordia New" panose="020B0304020202020204" pitchFamily="34" charset="-34"/>
              </a:rPr>
              <a:t>GE analysis: Impose tax on producers</a:t>
            </a:r>
            <a:r>
              <a:rPr lang="th-TH" sz="3600" dirty="0">
                <a:solidFill>
                  <a:schemeClr val="tx2">
                    <a:satMod val="130000"/>
                  </a:schemeClr>
                </a:solidFill>
                <a:latin typeface="Cordia New" panose="020B0304020202020204" pitchFamily="34" charset="-34"/>
                <a:cs typeface="Cordia New" panose="020B0304020202020204" pitchFamily="34" charset="-34"/>
              </a:rPr>
              <a:t> </a:t>
            </a:r>
            <a:endParaRPr lang="en-US" sz="3600" dirty="0">
              <a:solidFill>
                <a:schemeClr val="tx2">
                  <a:satMod val="130000"/>
                </a:schemeClr>
              </a:solidFill>
              <a:latin typeface="Cordia New" panose="020B0304020202020204" pitchFamily="34" charset="-34"/>
              <a:cs typeface="Cordia New" panose="020B0304020202020204" pitchFamily="34" charset="-34"/>
            </a:endParaRPr>
          </a:p>
        </p:txBody>
      </p:sp>
    </p:spTree>
    <p:extLst>
      <p:ext uri="{BB962C8B-B14F-4D97-AF65-F5344CB8AC3E}">
        <p14:creationId xmlns:p14="http://schemas.microsoft.com/office/powerpoint/2010/main" val="3507017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45091">
                                            <p:txEl>
                                              <p:pRg st="0" end="0"/>
                                            </p:txEl>
                                          </p:spTgt>
                                        </p:tgtEl>
                                        <p:attrNameLst>
                                          <p:attrName>style.visibility</p:attrName>
                                        </p:attrNameLst>
                                      </p:cBhvr>
                                      <p:to>
                                        <p:strVal val="visible"/>
                                      </p:to>
                                    </p:set>
                                    <p:anim calcmode="lin" valueType="num">
                                      <p:cBhvr additive="base">
                                        <p:cTn id="7" dur="500" fill="hold"/>
                                        <p:tgtEl>
                                          <p:spTgt spid="345091">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4509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45091">
                                            <p:txEl>
                                              <p:pRg st="1" end="1"/>
                                            </p:txEl>
                                          </p:spTgt>
                                        </p:tgtEl>
                                        <p:attrNameLst>
                                          <p:attrName>style.visibility</p:attrName>
                                        </p:attrNameLst>
                                      </p:cBhvr>
                                      <p:to>
                                        <p:strVal val="visible"/>
                                      </p:to>
                                    </p:set>
                                    <p:anim calcmode="lin" valueType="num">
                                      <p:cBhvr additive="base">
                                        <p:cTn id="13" dur="500" fill="hold"/>
                                        <p:tgtEl>
                                          <p:spTgt spid="345091">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45091">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345091">
                                            <p:txEl>
                                              <p:pRg st="2" end="2"/>
                                            </p:txEl>
                                          </p:spTgt>
                                        </p:tgtEl>
                                        <p:attrNameLst>
                                          <p:attrName>style.visibility</p:attrName>
                                        </p:attrNameLst>
                                      </p:cBhvr>
                                      <p:to>
                                        <p:strVal val="visible"/>
                                      </p:to>
                                    </p:set>
                                    <p:anim calcmode="lin" valueType="num">
                                      <p:cBhvr additive="base">
                                        <p:cTn id="17" dur="500" fill="hold"/>
                                        <p:tgtEl>
                                          <p:spTgt spid="345091">
                                            <p:txEl>
                                              <p:pRg st="2" end="2"/>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34509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345091">
                                            <p:txEl>
                                              <p:pRg st="3" end="3"/>
                                            </p:txEl>
                                          </p:spTgt>
                                        </p:tgtEl>
                                        <p:attrNameLst>
                                          <p:attrName>style.visibility</p:attrName>
                                        </p:attrNameLst>
                                      </p:cBhvr>
                                      <p:to>
                                        <p:strVal val="visible"/>
                                      </p:to>
                                    </p:set>
                                    <p:anim calcmode="lin" valueType="num">
                                      <p:cBhvr additive="base">
                                        <p:cTn id="23" dur="500" fill="hold"/>
                                        <p:tgtEl>
                                          <p:spTgt spid="345091">
                                            <p:txEl>
                                              <p:pRg st="3" end="3"/>
                                            </p:txEl>
                                          </p:spTgt>
                                        </p:tgtEl>
                                        <p:attrNameLst>
                                          <p:attrName>ppt_x</p:attrName>
                                        </p:attrNameLst>
                                      </p:cBhvr>
                                      <p:tavLst>
                                        <p:tav tm="0">
                                          <p:val>
                                            <p:strVal val="1+#ppt_w/2"/>
                                          </p:val>
                                        </p:tav>
                                        <p:tav tm="100000">
                                          <p:val>
                                            <p:strVal val="#ppt_x"/>
                                          </p:val>
                                        </p:tav>
                                      </p:tavLst>
                                    </p:anim>
                                    <p:anim calcmode="lin" valueType="num">
                                      <p:cBhvr additive="base">
                                        <p:cTn id="24" dur="500" fill="hold"/>
                                        <p:tgtEl>
                                          <p:spTgt spid="34509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345091">
                                            <p:txEl>
                                              <p:pRg st="4" end="4"/>
                                            </p:txEl>
                                          </p:spTgt>
                                        </p:tgtEl>
                                        <p:attrNameLst>
                                          <p:attrName>style.visibility</p:attrName>
                                        </p:attrNameLst>
                                      </p:cBhvr>
                                      <p:to>
                                        <p:strVal val="visible"/>
                                      </p:to>
                                    </p:set>
                                    <p:anim calcmode="lin" valueType="num">
                                      <p:cBhvr additive="base">
                                        <p:cTn id="29" dur="500" fill="hold"/>
                                        <p:tgtEl>
                                          <p:spTgt spid="345091">
                                            <p:txEl>
                                              <p:pRg st="4" end="4"/>
                                            </p:txEl>
                                          </p:spTgt>
                                        </p:tgtEl>
                                        <p:attrNameLst>
                                          <p:attrName>ppt_x</p:attrName>
                                        </p:attrNameLst>
                                      </p:cBhvr>
                                      <p:tavLst>
                                        <p:tav tm="0">
                                          <p:val>
                                            <p:strVal val="1+#ppt_w/2"/>
                                          </p:val>
                                        </p:tav>
                                        <p:tav tm="100000">
                                          <p:val>
                                            <p:strVal val="#ppt_x"/>
                                          </p:val>
                                        </p:tav>
                                      </p:tavLst>
                                    </p:anim>
                                    <p:anim calcmode="lin" valueType="num">
                                      <p:cBhvr additive="base">
                                        <p:cTn id="30" dur="500" fill="hold"/>
                                        <p:tgtEl>
                                          <p:spTgt spid="345091">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5091" grpId="0" build="p"/>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971600" y="0"/>
            <a:ext cx="8172400" cy="1143000"/>
          </a:xfrm>
        </p:spPr>
        <p:txBody>
          <a:bodyPr/>
          <a:lstStyle/>
          <a:p>
            <a:pPr algn="ctr" fontAlgn="auto">
              <a:spcAft>
                <a:spcPts val="0"/>
              </a:spcAft>
              <a:defRPr/>
            </a:pPr>
            <a:r>
              <a:rPr lang="en-US" sz="3400" b="1" dirty="0">
                <a:latin typeface="Cordia New" pitchFamily="34" charset="-34"/>
                <a:cs typeface="Cordia New" pitchFamily="34" charset="-34"/>
              </a:rPr>
              <a:t>Notes on </a:t>
            </a:r>
            <a:r>
              <a:rPr lang="en-US" sz="3400" b="1" dirty="0">
                <a:solidFill>
                  <a:schemeClr val="tx2">
                    <a:satMod val="130000"/>
                  </a:schemeClr>
                </a:solidFill>
                <a:latin typeface="Cordia New" pitchFamily="34" charset="-34"/>
                <a:cs typeface="Cordia New" pitchFamily="34" charset="-34"/>
              </a:rPr>
              <a:t>GE incidence analysis</a:t>
            </a:r>
          </a:p>
        </p:txBody>
      </p:sp>
      <p:sp>
        <p:nvSpPr>
          <p:cNvPr id="346115" name="Rectangle 3"/>
          <p:cNvSpPr>
            <a:spLocks noGrp="1" noChangeArrowheads="1"/>
          </p:cNvSpPr>
          <p:nvPr>
            <p:ph idx="1"/>
          </p:nvPr>
        </p:nvSpPr>
        <p:spPr/>
        <p:txBody>
          <a:bodyPr/>
          <a:lstStyle/>
          <a:p>
            <a:r>
              <a:rPr lang="en-US" dirty="0">
                <a:latin typeface="Cordia New" pitchFamily="34" charset="-34"/>
                <a:cs typeface="Cordia New" pitchFamily="34" charset="-34"/>
              </a:rPr>
              <a:t>In the long run, the supply of capital is more elastic.</a:t>
            </a:r>
          </a:p>
          <a:p>
            <a:pPr lvl="1"/>
            <a:r>
              <a:rPr lang="en-US" dirty="0">
                <a:latin typeface="Cordia New" pitchFamily="34" charset="-34"/>
                <a:cs typeface="Cordia New" pitchFamily="34" charset="-34"/>
              </a:rPr>
              <a:t>Producers may close their business and move into other, non-taxed businesses.</a:t>
            </a:r>
          </a:p>
          <a:p>
            <a:pPr lvl="1"/>
            <a:r>
              <a:rPr lang="en-US" dirty="0">
                <a:latin typeface="Cordia New" pitchFamily="34" charset="-34"/>
                <a:cs typeface="Cordia New" pitchFamily="34" charset="-34"/>
              </a:rPr>
              <a:t>In the long run, capital may be perfectly elastic.  It may not have to bear any tax burden instead of producers.</a:t>
            </a:r>
          </a:p>
        </p:txBody>
      </p:sp>
      <p:sp>
        <p:nvSpPr>
          <p:cNvPr id="4" name="Slide Number Placeholder 3"/>
          <p:cNvSpPr>
            <a:spLocks noGrp="1"/>
          </p:cNvSpPr>
          <p:nvPr>
            <p:ph type="sldNum" sz="quarter" idx="12"/>
          </p:nvPr>
        </p:nvSpPr>
        <p:spPr/>
        <p:txBody>
          <a:bodyPr/>
          <a:lstStyle/>
          <a:p>
            <a:pPr>
              <a:defRPr/>
            </a:pPr>
            <a:r>
              <a:rPr lang="en-US" dirty="0"/>
              <a:t>70</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3201032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46115">
                                            <p:txEl>
                                              <p:pRg st="0" end="0"/>
                                            </p:txEl>
                                          </p:spTgt>
                                        </p:tgtEl>
                                        <p:attrNameLst>
                                          <p:attrName>style.visibility</p:attrName>
                                        </p:attrNameLst>
                                      </p:cBhvr>
                                      <p:to>
                                        <p:strVal val="visible"/>
                                      </p:to>
                                    </p:set>
                                    <p:anim calcmode="lin" valueType="num">
                                      <p:cBhvr additive="base">
                                        <p:cTn id="7" dur="500" fill="hold"/>
                                        <p:tgtEl>
                                          <p:spTgt spid="34611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4611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46115">
                                            <p:txEl>
                                              <p:pRg st="1" end="1"/>
                                            </p:txEl>
                                          </p:spTgt>
                                        </p:tgtEl>
                                        <p:attrNameLst>
                                          <p:attrName>style.visibility</p:attrName>
                                        </p:attrNameLst>
                                      </p:cBhvr>
                                      <p:to>
                                        <p:strVal val="visible"/>
                                      </p:to>
                                    </p:set>
                                    <p:anim calcmode="lin" valueType="num">
                                      <p:cBhvr additive="base">
                                        <p:cTn id="13" dur="500" fill="hold"/>
                                        <p:tgtEl>
                                          <p:spTgt spid="346115">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4611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46115">
                                            <p:txEl>
                                              <p:pRg st="2" end="2"/>
                                            </p:txEl>
                                          </p:spTgt>
                                        </p:tgtEl>
                                        <p:attrNameLst>
                                          <p:attrName>style.visibility</p:attrName>
                                        </p:attrNameLst>
                                      </p:cBhvr>
                                      <p:to>
                                        <p:strVal val="visible"/>
                                      </p:to>
                                    </p:set>
                                    <p:anim calcmode="lin" valueType="num">
                                      <p:cBhvr additive="base">
                                        <p:cTn id="19" dur="500" fill="hold"/>
                                        <p:tgtEl>
                                          <p:spTgt spid="346115">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46115">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6115" grpId="0" build="p"/>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139" name="Rectangle 3"/>
          <p:cNvSpPr>
            <a:spLocks noGrp="1" noChangeArrowheads="1"/>
          </p:cNvSpPr>
          <p:nvPr>
            <p:ph idx="1"/>
          </p:nvPr>
        </p:nvSpPr>
        <p:spPr>
          <a:xfrm>
            <a:off x="1403648" y="1268760"/>
            <a:ext cx="7498080" cy="4800600"/>
          </a:xfrm>
        </p:spPr>
        <p:txBody>
          <a:bodyPr/>
          <a:lstStyle/>
          <a:p>
            <a:r>
              <a:rPr lang="en-US" dirty="0">
                <a:latin typeface="Cordia New" pitchFamily="34" charset="-34"/>
                <a:cs typeface="Cordia New" pitchFamily="34" charset="-34"/>
              </a:rPr>
              <a:t>If we suppose that in the long run, both </a:t>
            </a:r>
            <a:r>
              <a:rPr lang="en-US" dirty="0" err="1">
                <a:latin typeface="Cordia New" pitchFamily="34" charset="-34"/>
                <a:cs typeface="Cordia New" pitchFamily="34" charset="-34"/>
              </a:rPr>
              <a:t>labour</a:t>
            </a:r>
            <a:r>
              <a:rPr lang="en-US" dirty="0">
                <a:latin typeface="Cordia New" pitchFamily="34" charset="-34"/>
                <a:cs typeface="Cordia New" pitchFamily="34" charset="-34"/>
              </a:rPr>
              <a:t> and capital are perfectly elastic.  Who will bear the real tax burden?</a:t>
            </a:r>
          </a:p>
          <a:p>
            <a:r>
              <a:rPr lang="en-US" dirty="0">
                <a:latin typeface="Cordia New" pitchFamily="34" charset="-34"/>
                <a:cs typeface="Cordia New" pitchFamily="34" charset="-34"/>
              </a:rPr>
              <a:t>Another factor of production is land which is inelastic.</a:t>
            </a:r>
          </a:p>
          <a:p>
            <a:pPr lvl="1"/>
            <a:r>
              <a:rPr lang="en-US" dirty="0">
                <a:latin typeface="Cordia New" pitchFamily="34" charset="-34"/>
                <a:cs typeface="Cordia New" pitchFamily="34" charset="-34"/>
              </a:rPr>
              <a:t>The amount of land is fixed or limited.</a:t>
            </a:r>
          </a:p>
          <a:p>
            <a:pPr lvl="1"/>
            <a:r>
              <a:rPr lang="en-US" dirty="0">
                <a:latin typeface="Cordia New" pitchFamily="34" charset="-34"/>
                <a:cs typeface="Cordia New" pitchFamily="34" charset="-34"/>
              </a:rPr>
              <a:t>While </a:t>
            </a:r>
            <a:r>
              <a:rPr lang="en-US" dirty="0" err="1">
                <a:latin typeface="Cordia New" pitchFamily="34" charset="-34"/>
                <a:cs typeface="Cordia New" pitchFamily="34" charset="-34"/>
              </a:rPr>
              <a:t>labour</a:t>
            </a:r>
            <a:r>
              <a:rPr lang="en-US" dirty="0">
                <a:latin typeface="Cordia New" pitchFamily="34" charset="-34"/>
                <a:cs typeface="Cordia New" pitchFamily="34" charset="-34"/>
              </a:rPr>
              <a:t> and capital can avoid taxes, for land, the only way that producers can reduce their tax burden is reducing their rent.</a:t>
            </a:r>
          </a:p>
        </p:txBody>
      </p:sp>
      <p:sp>
        <p:nvSpPr>
          <p:cNvPr id="4" name="Slide Number Placeholder 3"/>
          <p:cNvSpPr>
            <a:spLocks noGrp="1"/>
          </p:cNvSpPr>
          <p:nvPr>
            <p:ph type="sldNum" sz="quarter" idx="12"/>
          </p:nvPr>
        </p:nvSpPr>
        <p:spPr/>
        <p:txBody>
          <a:bodyPr/>
          <a:lstStyle/>
          <a:p>
            <a:pPr>
              <a:defRPr/>
            </a:pPr>
            <a:r>
              <a:rPr lang="en-US" dirty="0"/>
              <a:t>71</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7" name="Rectangle 2"/>
          <p:cNvSpPr>
            <a:spLocks noGrp="1" noChangeArrowheads="1"/>
          </p:cNvSpPr>
          <p:nvPr>
            <p:ph type="title"/>
          </p:nvPr>
        </p:nvSpPr>
        <p:spPr>
          <a:xfrm>
            <a:off x="971600" y="0"/>
            <a:ext cx="8172400" cy="1143000"/>
          </a:xfrm>
        </p:spPr>
        <p:txBody>
          <a:bodyPr/>
          <a:lstStyle/>
          <a:p>
            <a:pPr algn="ctr" fontAlgn="auto">
              <a:spcAft>
                <a:spcPts val="0"/>
              </a:spcAft>
              <a:defRPr/>
            </a:pPr>
            <a:r>
              <a:rPr lang="en-US" sz="3400" b="1" dirty="0">
                <a:latin typeface="Cordia New" pitchFamily="34" charset="-34"/>
                <a:cs typeface="Cordia New" pitchFamily="34" charset="-34"/>
              </a:rPr>
              <a:t>Notes on </a:t>
            </a:r>
            <a:r>
              <a:rPr lang="en-US" sz="3400" b="1" dirty="0">
                <a:solidFill>
                  <a:schemeClr val="tx2">
                    <a:satMod val="130000"/>
                  </a:schemeClr>
                </a:solidFill>
                <a:latin typeface="Cordia New" pitchFamily="34" charset="-34"/>
                <a:cs typeface="Cordia New" pitchFamily="34" charset="-34"/>
              </a:rPr>
              <a:t>GE incidence analysis</a:t>
            </a:r>
          </a:p>
        </p:txBody>
      </p:sp>
    </p:spTree>
    <p:extLst>
      <p:ext uri="{BB962C8B-B14F-4D97-AF65-F5344CB8AC3E}">
        <p14:creationId xmlns:p14="http://schemas.microsoft.com/office/powerpoint/2010/main" val="1404606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47139">
                                            <p:txEl>
                                              <p:pRg st="0" end="0"/>
                                            </p:txEl>
                                          </p:spTgt>
                                        </p:tgtEl>
                                        <p:attrNameLst>
                                          <p:attrName>style.visibility</p:attrName>
                                        </p:attrNameLst>
                                      </p:cBhvr>
                                      <p:to>
                                        <p:strVal val="visible"/>
                                      </p:to>
                                    </p:set>
                                    <p:anim calcmode="lin" valueType="num">
                                      <p:cBhvr additive="base">
                                        <p:cTn id="7" dur="500" fill="hold"/>
                                        <p:tgtEl>
                                          <p:spTgt spid="34713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4713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47139">
                                            <p:txEl>
                                              <p:pRg st="1" end="1"/>
                                            </p:txEl>
                                          </p:spTgt>
                                        </p:tgtEl>
                                        <p:attrNameLst>
                                          <p:attrName>style.visibility</p:attrName>
                                        </p:attrNameLst>
                                      </p:cBhvr>
                                      <p:to>
                                        <p:strVal val="visible"/>
                                      </p:to>
                                    </p:set>
                                    <p:anim calcmode="lin" valueType="num">
                                      <p:cBhvr additive="base">
                                        <p:cTn id="13" dur="500" fill="hold"/>
                                        <p:tgtEl>
                                          <p:spTgt spid="347139">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4713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47139">
                                            <p:txEl>
                                              <p:pRg st="2" end="2"/>
                                            </p:txEl>
                                          </p:spTgt>
                                        </p:tgtEl>
                                        <p:attrNameLst>
                                          <p:attrName>style.visibility</p:attrName>
                                        </p:attrNameLst>
                                      </p:cBhvr>
                                      <p:to>
                                        <p:strVal val="visible"/>
                                      </p:to>
                                    </p:set>
                                    <p:anim calcmode="lin" valueType="num">
                                      <p:cBhvr additive="base">
                                        <p:cTn id="19" dur="500" fill="hold"/>
                                        <p:tgtEl>
                                          <p:spTgt spid="347139">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4713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347139">
                                            <p:txEl>
                                              <p:pRg st="3" end="3"/>
                                            </p:txEl>
                                          </p:spTgt>
                                        </p:tgtEl>
                                        <p:attrNameLst>
                                          <p:attrName>style.visibility</p:attrName>
                                        </p:attrNameLst>
                                      </p:cBhvr>
                                      <p:to>
                                        <p:strVal val="visible"/>
                                      </p:to>
                                    </p:set>
                                    <p:anim calcmode="lin" valueType="num">
                                      <p:cBhvr additive="base">
                                        <p:cTn id="25" dur="500" fill="hold"/>
                                        <p:tgtEl>
                                          <p:spTgt spid="347139">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47139">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7139" grpId="0" build="p"/>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3" name="Rectangle 3"/>
          <p:cNvSpPr>
            <a:spLocks noGrp="1" noChangeArrowheads="1"/>
          </p:cNvSpPr>
          <p:nvPr>
            <p:ph idx="1"/>
          </p:nvPr>
        </p:nvSpPr>
        <p:spPr>
          <a:xfrm>
            <a:off x="1259632" y="1052736"/>
            <a:ext cx="7674056" cy="4979640"/>
          </a:xfrm>
        </p:spPr>
        <p:txBody>
          <a:bodyPr>
            <a:noAutofit/>
          </a:bodyPr>
          <a:lstStyle/>
          <a:p>
            <a:r>
              <a:rPr lang="en-US" sz="2800" dirty="0">
                <a:latin typeface="Cordia New" pitchFamily="34" charset="-34"/>
                <a:cs typeface="Cordia New" pitchFamily="34" charset="-34"/>
              </a:rPr>
              <a:t>The scope of tax collection will determine the distribution of tax burden.  </a:t>
            </a:r>
          </a:p>
          <a:p>
            <a:r>
              <a:rPr lang="en-US" sz="2800" dirty="0">
                <a:latin typeface="Cordia New" pitchFamily="34" charset="-34"/>
                <a:cs typeface="Cordia New" pitchFamily="34" charset="-34"/>
              </a:rPr>
              <a:t>EX: The government imposes taxes on all industries VS on some specific areas.</a:t>
            </a:r>
          </a:p>
          <a:p>
            <a:r>
              <a:rPr lang="en-US" sz="2800" dirty="0">
                <a:latin typeface="Cordia New" pitchFamily="34" charset="-34"/>
                <a:cs typeface="Cordia New" pitchFamily="34" charset="-34"/>
              </a:rPr>
              <a:t>Demand in market has no choices because the consumers in every market have to pay taxes.  Thus, the demand is inelastic, the consumers have to bear some tax burden.</a:t>
            </a:r>
          </a:p>
          <a:p>
            <a:r>
              <a:rPr lang="en-US" sz="2800" dirty="0">
                <a:latin typeface="Cordia New" pitchFamily="34" charset="-34"/>
                <a:cs typeface="Cordia New" pitchFamily="34" charset="-34"/>
              </a:rPr>
              <a:t>If </a:t>
            </a:r>
            <a:r>
              <a:rPr lang="en-US" sz="2800" dirty="0" err="1">
                <a:latin typeface="Cordia New" pitchFamily="34" charset="-34"/>
                <a:cs typeface="Cordia New" pitchFamily="34" charset="-34"/>
              </a:rPr>
              <a:t>labour</a:t>
            </a:r>
            <a:r>
              <a:rPr lang="en-US" sz="2800" dirty="0">
                <a:latin typeface="Cordia New" pitchFamily="34" charset="-34"/>
                <a:cs typeface="Cordia New" pitchFamily="34" charset="-34"/>
              </a:rPr>
              <a:t> supply also inelastic, </a:t>
            </a:r>
            <a:r>
              <a:rPr lang="en-US" sz="2800" dirty="0" err="1">
                <a:latin typeface="Cordia New" pitchFamily="34" charset="-34"/>
                <a:cs typeface="Cordia New" pitchFamily="34" charset="-34"/>
              </a:rPr>
              <a:t>labour</a:t>
            </a:r>
            <a:r>
              <a:rPr lang="en-US" sz="2800" dirty="0">
                <a:latin typeface="Cordia New" pitchFamily="34" charset="-34"/>
                <a:cs typeface="Cordia New" pitchFamily="34" charset="-34"/>
              </a:rPr>
              <a:t> also has to bear the tax burden.</a:t>
            </a:r>
          </a:p>
        </p:txBody>
      </p:sp>
      <p:sp>
        <p:nvSpPr>
          <p:cNvPr id="4" name="Slide Number Placeholder 3"/>
          <p:cNvSpPr>
            <a:spLocks noGrp="1"/>
          </p:cNvSpPr>
          <p:nvPr>
            <p:ph type="sldNum" sz="quarter" idx="12"/>
          </p:nvPr>
        </p:nvSpPr>
        <p:spPr/>
        <p:txBody>
          <a:bodyPr/>
          <a:lstStyle/>
          <a:p>
            <a:pPr>
              <a:defRPr/>
            </a:pPr>
            <a:r>
              <a:rPr lang="en-US" dirty="0"/>
              <a:t>72</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7" name="Rectangle 2"/>
          <p:cNvSpPr>
            <a:spLocks noGrp="1" noChangeArrowheads="1"/>
          </p:cNvSpPr>
          <p:nvPr>
            <p:ph type="title"/>
          </p:nvPr>
        </p:nvSpPr>
        <p:spPr>
          <a:xfrm>
            <a:off x="971600" y="0"/>
            <a:ext cx="8172400" cy="1143000"/>
          </a:xfrm>
        </p:spPr>
        <p:txBody>
          <a:bodyPr/>
          <a:lstStyle/>
          <a:p>
            <a:pPr algn="ctr" fontAlgn="auto">
              <a:spcAft>
                <a:spcPts val="0"/>
              </a:spcAft>
              <a:defRPr/>
            </a:pPr>
            <a:r>
              <a:rPr lang="en-US" sz="3400" b="1" dirty="0">
                <a:latin typeface="Cordia New" pitchFamily="34" charset="-34"/>
                <a:cs typeface="Cordia New" pitchFamily="34" charset="-34"/>
              </a:rPr>
              <a:t>Notes on </a:t>
            </a:r>
            <a:r>
              <a:rPr lang="en-US" sz="3400" b="1" dirty="0">
                <a:solidFill>
                  <a:schemeClr val="tx2">
                    <a:satMod val="130000"/>
                  </a:schemeClr>
                </a:solidFill>
                <a:latin typeface="Cordia New" pitchFamily="34" charset="-34"/>
                <a:cs typeface="Cordia New" pitchFamily="34" charset="-34"/>
              </a:rPr>
              <a:t>GE incidence analysis</a:t>
            </a:r>
          </a:p>
        </p:txBody>
      </p:sp>
    </p:spTree>
    <p:extLst>
      <p:ext uri="{BB962C8B-B14F-4D97-AF65-F5344CB8AC3E}">
        <p14:creationId xmlns:p14="http://schemas.microsoft.com/office/powerpoint/2010/main" val="2293595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48163">
                                            <p:txEl>
                                              <p:pRg st="0" end="0"/>
                                            </p:txEl>
                                          </p:spTgt>
                                        </p:tgtEl>
                                        <p:attrNameLst>
                                          <p:attrName>style.visibility</p:attrName>
                                        </p:attrNameLst>
                                      </p:cBhvr>
                                      <p:to>
                                        <p:strVal val="visible"/>
                                      </p:to>
                                    </p:set>
                                    <p:anim calcmode="lin" valueType="num">
                                      <p:cBhvr additive="base">
                                        <p:cTn id="7" dur="500" fill="hold"/>
                                        <p:tgtEl>
                                          <p:spTgt spid="34816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4816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48163">
                                            <p:txEl>
                                              <p:pRg st="1" end="1"/>
                                            </p:txEl>
                                          </p:spTgt>
                                        </p:tgtEl>
                                        <p:attrNameLst>
                                          <p:attrName>style.visibility</p:attrName>
                                        </p:attrNameLst>
                                      </p:cBhvr>
                                      <p:to>
                                        <p:strVal val="visible"/>
                                      </p:to>
                                    </p:set>
                                    <p:anim calcmode="lin" valueType="num">
                                      <p:cBhvr additive="base">
                                        <p:cTn id="13" dur="500" fill="hold"/>
                                        <p:tgtEl>
                                          <p:spTgt spid="34816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4816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48163">
                                            <p:txEl>
                                              <p:pRg st="2" end="2"/>
                                            </p:txEl>
                                          </p:spTgt>
                                        </p:tgtEl>
                                        <p:attrNameLst>
                                          <p:attrName>style.visibility</p:attrName>
                                        </p:attrNameLst>
                                      </p:cBhvr>
                                      <p:to>
                                        <p:strVal val="visible"/>
                                      </p:to>
                                    </p:set>
                                    <p:anim calcmode="lin" valueType="num">
                                      <p:cBhvr additive="base">
                                        <p:cTn id="19" dur="500" fill="hold"/>
                                        <p:tgtEl>
                                          <p:spTgt spid="34816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4816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348163">
                                            <p:txEl>
                                              <p:pRg st="3" end="3"/>
                                            </p:txEl>
                                          </p:spTgt>
                                        </p:tgtEl>
                                        <p:attrNameLst>
                                          <p:attrName>style.visibility</p:attrName>
                                        </p:attrNameLst>
                                      </p:cBhvr>
                                      <p:to>
                                        <p:strVal val="visible"/>
                                      </p:to>
                                    </p:set>
                                    <p:anim calcmode="lin" valueType="num">
                                      <p:cBhvr additive="base">
                                        <p:cTn id="25" dur="500" fill="hold"/>
                                        <p:tgtEl>
                                          <p:spTgt spid="348163">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4816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63" grpId="0" build="p"/>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3" name="Rectangle 3"/>
          <p:cNvSpPr>
            <a:spLocks noGrp="1" noChangeArrowheads="1"/>
          </p:cNvSpPr>
          <p:nvPr>
            <p:ph idx="1"/>
          </p:nvPr>
        </p:nvSpPr>
        <p:spPr>
          <a:xfrm>
            <a:off x="1220772" y="1052736"/>
            <a:ext cx="7674056" cy="4979640"/>
          </a:xfrm>
        </p:spPr>
        <p:txBody>
          <a:bodyPr>
            <a:noAutofit/>
          </a:bodyPr>
          <a:lstStyle/>
          <a:p>
            <a:r>
              <a:rPr lang="en-US" sz="2800" dirty="0">
                <a:latin typeface="Cordia New" pitchFamily="34" charset="-34"/>
                <a:cs typeface="Cordia New" pitchFamily="34" charset="-34"/>
              </a:rPr>
              <a:t>The scope of tax collection will determine tax burden shifting.  </a:t>
            </a:r>
          </a:p>
          <a:p>
            <a:r>
              <a:rPr lang="en-US" sz="2800" dirty="0">
                <a:latin typeface="Cordia New" pitchFamily="34" charset="-34"/>
                <a:cs typeface="Cordia New" pitchFamily="34" charset="-34"/>
              </a:rPr>
              <a:t>The elasticity of demand and supply will influence the analysis results. </a:t>
            </a:r>
          </a:p>
          <a:p>
            <a:pPr marL="82296" indent="0">
              <a:buNone/>
            </a:pPr>
            <a:r>
              <a:rPr lang="en-US" sz="2800" dirty="0">
                <a:latin typeface="Cordia New" pitchFamily="34" charset="-34"/>
                <a:cs typeface="Cordia New" pitchFamily="34" charset="-34"/>
              </a:rPr>
              <a:t>	EX: Wider tax base → less tax avoidance </a:t>
            </a:r>
          </a:p>
          <a:p>
            <a:pPr marL="82296" indent="0">
              <a:buNone/>
            </a:pPr>
            <a:r>
              <a:rPr lang="en-US" sz="2800" dirty="0">
                <a:latin typeface="Cordia New" pitchFamily="34" charset="-34"/>
                <a:cs typeface="Cordia New" pitchFamily="34" charset="-34"/>
              </a:rPr>
              <a:t>Narrow tax base → smaller numbers of producers and consumers who have to pay taxes → bear more tax burden (less elastic).</a:t>
            </a:r>
          </a:p>
        </p:txBody>
      </p:sp>
      <p:sp>
        <p:nvSpPr>
          <p:cNvPr id="4" name="Slide Number Placeholder 3"/>
          <p:cNvSpPr>
            <a:spLocks noGrp="1"/>
          </p:cNvSpPr>
          <p:nvPr>
            <p:ph type="sldNum" sz="quarter" idx="12"/>
          </p:nvPr>
        </p:nvSpPr>
        <p:spPr/>
        <p:txBody>
          <a:bodyPr/>
          <a:lstStyle/>
          <a:p>
            <a:pPr>
              <a:defRPr/>
            </a:pPr>
            <a:r>
              <a:rPr lang="en-US" dirty="0"/>
              <a:t>73</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7" name="Rectangle 2"/>
          <p:cNvSpPr>
            <a:spLocks noGrp="1" noChangeArrowheads="1"/>
          </p:cNvSpPr>
          <p:nvPr>
            <p:ph type="title"/>
          </p:nvPr>
        </p:nvSpPr>
        <p:spPr>
          <a:xfrm>
            <a:off x="971600" y="0"/>
            <a:ext cx="8172400" cy="1143000"/>
          </a:xfrm>
        </p:spPr>
        <p:txBody>
          <a:bodyPr/>
          <a:lstStyle/>
          <a:p>
            <a:pPr algn="ctr" fontAlgn="auto">
              <a:spcAft>
                <a:spcPts val="0"/>
              </a:spcAft>
              <a:defRPr/>
            </a:pPr>
            <a:r>
              <a:rPr lang="en-US" sz="3400" b="1" dirty="0">
                <a:latin typeface="Cordia New" pitchFamily="34" charset="-34"/>
                <a:cs typeface="Cordia New" pitchFamily="34" charset="-34"/>
              </a:rPr>
              <a:t>Notes on </a:t>
            </a:r>
            <a:r>
              <a:rPr lang="en-US" sz="3400" b="1" dirty="0">
                <a:solidFill>
                  <a:schemeClr val="tx2">
                    <a:satMod val="130000"/>
                  </a:schemeClr>
                </a:solidFill>
                <a:latin typeface="Cordia New" pitchFamily="34" charset="-34"/>
                <a:cs typeface="Cordia New" pitchFamily="34" charset="-34"/>
              </a:rPr>
              <a:t>GE incidence analysis</a:t>
            </a:r>
          </a:p>
        </p:txBody>
      </p:sp>
    </p:spTree>
    <p:extLst>
      <p:ext uri="{BB962C8B-B14F-4D97-AF65-F5344CB8AC3E}">
        <p14:creationId xmlns:p14="http://schemas.microsoft.com/office/powerpoint/2010/main" val="1354009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48163">
                                            <p:txEl>
                                              <p:pRg st="0" end="0"/>
                                            </p:txEl>
                                          </p:spTgt>
                                        </p:tgtEl>
                                        <p:attrNameLst>
                                          <p:attrName>style.visibility</p:attrName>
                                        </p:attrNameLst>
                                      </p:cBhvr>
                                      <p:to>
                                        <p:strVal val="visible"/>
                                      </p:to>
                                    </p:set>
                                    <p:anim calcmode="lin" valueType="num">
                                      <p:cBhvr additive="base">
                                        <p:cTn id="7" dur="500" fill="hold"/>
                                        <p:tgtEl>
                                          <p:spTgt spid="34816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4816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48163">
                                            <p:txEl>
                                              <p:pRg st="1" end="1"/>
                                            </p:txEl>
                                          </p:spTgt>
                                        </p:tgtEl>
                                        <p:attrNameLst>
                                          <p:attrName>style.visibility</p:attrName>
                                        </p:attrNameLst>
                                      </p:cBhvr>
                                      <p:to>
                                        <p:strVal val="visible"/>
                                      </p:to>
                                    </p:set>
                                    <p:anim calcmode="lin" valueType="num">
                                      <p:cBhvr additive="base">
                                        <p:cTn id="13" dur="500" fill="hold"/>
                                        <p:tgtEl>
                                          <p:spTgt spid="34816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4816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48163">
                                            <p:txEl>
                                              <p:pRg st="2" end="2"/>
                                            </p:txEl>
                                          </p:spTgt>
                                        </p:tgtEl>
                                        <p:attrNameLst>
                                          <p:attrName>style.visibility</p:attrName>
                                        </p:attrNameLst>
                                      </p:cBhvr>
                                      <p:to>
                                        <p:strVal val="visible"/>
                                      </p:to>
                                    </p:set>
                                    <p:anim calcmode="lin" valueType="num">
                                      <p:cBhvr additive="base">
                                        <p:cTn id="19" dur="500" fill="hold"/>
                                        <p:tgtEl>
                                          <p:spTgt spid="34816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4816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348163">
                                            <p:txEl>
                                              <p:pRg st="3" end="3"/>
                                            </p:txEl>
                                          </p:spTgt>
                                        </p:tgtEl>
                                        <p:attrNameLst>
                                          <p:attrName>style.visibility</p:attrName>
                                        </p:attrNameLst>
                                      </p:cBhvr>
                                      <p:to>
                                        <p:strVal val="visible"/>
                                      </p:to>
                                    </p:set>
                                    <p:anim calcmode="lin" valueType="num">
                                      <p:cBhvr additive="base">
                                        <p:cTn id="25" dur="500" fill="hold"/>
                                        <p:tgtEl>
                                          <p:spTgt spid="348163">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4816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63" grpId="0" build="p"/>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187" name="Rectangle 3"/>
          <p:cNvSpPr>
            <a:spLocks noGrp="1" noChangeArrowheads="1"/>
          </p:cNvSpPr>
          <p:nvPr>
            <p:ph idx="1"/>
          </p:nvPr>
        </p:nvSpPr>
        <p:spPr>
          <a:xfrm>
            <a:off x="1066800" y="1676400"/>
            <a:ext cx="7499350" cy="3505200"/>
          </a:xfrm>
        </p:spPr>
        <p:txBody>
          <a:bodyPr>
            <a:normAutofit lnSpcReduction="10000"/>
          </a:bodyPr>
          <a:lstStyle/>
          <a:p>
            <a:r>
              <a:rPr lang="en-US" dirty="0">
                <a:latin typeface="Cordia New" pitchFamily="34" charset="-34"/>
                <a:cs typeface="Cordia New" pitchFamily="34" charset="-34"/>
              </a:rPr>
              <a:t>GE analysis shows us the effects on goods in all markets not just factor markets of that particular product.</a:t>
            </a:r>
          </a:p>
          <a:p>
            <a:r>
              <a:rPr lang="en-US" dirty="0">
                <a:latin typeface="Cordia New" pitchFamily="34" charset="-34"/>
                <a:cs typeface="Cordia New" pitchFamily="34" charset="-34"/>
              </a:rPr>
              <a:t>Imposing a tax → price increases:</a:t>
            </a:r>
          </a:p>
          <a:p>
            <a:pPr lvl="1"/>
            <a:r>
              <a:rPr lang="en-US" dirty="0">
                <a:latin typeface="Cordia New" pitchFamily="34" charset="-34"/>
                <a:cs typeface="Cordia New" pitchFamily="34" charset="-34"/>
              </a:rPr>
              <a:t>Effects on consumers</a:t>
            </a:r>
          </a:p>
          <a:p>
            <a:pPr lvl="1"/>
            <a:r>
              <a:rPr lang="en-US" dirty="0">
                <a:latin typeface="Cordia New" pitchFamily="34" charset="-34"/>
                <a:cs typeface="Cordia New" pitchFamily="34" charset="-34"/>
              </a:rPr>
              <a:t>Switch to substitute goods</a:t>
            </a:r>
          </a:p>
          <a:p>
            <a:pPr lvl="1"/>
            <a:r>
              <a:rPr lang="en-US" dirty="0">
                <a:latin typeface="Cordia New" pitchFamily="34" charset="-34"/>
                <a:cs typeface="Cordia New" pitchFamily="34" charset="-34"/>
              </a:rPr>
              <a:t>Reduction in the consumption of complimentary goods of the taxed product</a:t>
            </a:r>
          </a:p>
        </p:txBody>
      </p:sp>
      <p:sp>
        <p:nvSpPr>
          <p:cNvPr id="4" name="Slide Number Placeholder 3"/>
          <p:cNvSpPr>
            <a:spLocks noGrp="1"/>
          </p:cNvSpPr>
          <p:nvPr>
            <p:ph type="sldNum" sz="quarter" idx="12"/>
          </p:nvPr>
        </p:nvSpPr>
        <p:spPr/>
        <p:txBody>
          <a:bodyPr/>
          <a:lstStyle/>
          <a:p>
            <a:pPr>
              <a:defRPr/>
            </a:pPr>
            <a:r>
              <a:rPr lang="en-US" dirty="0"/>
              <a:t>74</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
        <p:nvSpPr>
          <p:cNvPr id="7" name="Rectangle 2"/>
          <p:cNvSpPr>
            <a:spLocks noGrp="1" noChangeArrowheads="1"/>
          </p:cNvSpPr>
          <p:nvPr>
            <p:ph type="title"/>
          </p:nvPr>
        </p:nvSpPr>
        <p:spPr>
          <a:xfrm>
            <a:off x="971600" y="0"/>
            <a:ext cx="8172400" cy="1143000"/>
          </a:xfrm>
        </p:spPr>
        <p:txBody>
          <a:bodyPr/>
          <a:lstStyle/>
          <a:p>
            <a:pPr algn="ctr" fontAlgn="auto">
              <a:spcAft>
                <a:spcPts val="0"/>
              </a:spcAft>
              <a:defRPr/>
            </a:pPr>
            <a:r>
              <a:rPr lang="en-US" sz="3400" b="1" dirty="0">
                <a:latin typeface="Cordia New" pitchFamily="34" charset="-34"/>
                <a:cs typeface="Cordia New" pitchFamily="34" charset="-34"/>
              </a:rPr>
              <a:t>Notes on </a:t>
            </a:r>
            <a:r>
              <a:rPr lang="en-US" sz="3400" b="1" dirty="0">
                <a:solidFill>
                  <a:schemeClr val="tx2">
                    <a:satMod val="130000"/>
                  </a:schemeClr>
                </a:solidFill>
                <a:latin typeface="Cordia New" pitchFamily="34" charset="-34"/>
                <a:cs typeface="Cordia New" pitchFamily="34" charset="-34"/>
              </a:rPr>
              <a:t>GE incidence analysis</a:t>
            </a:r>
          </a:p>
        </p:txBody>
      </p:sp>
    </p:spTree>
    <p:extLst>
      <p:ext uri="{BB962C8B-B14F-4D97-AF65-F5344CB8AC3E}">
        <p14:creationId xmlns:p14="http://schemas.microsoft.com/office/powerpoint/2010/main" val="2425419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49187">
                                            <p:txEl>
                                              <p:pRg st="0" end="0"/>
                                            </p:txEl>
                                          </p:spTgt>
                                        </p:tgtEl>
                                        <p:attrNameLst>
                                          <p:attrName>style.visibility</p:attrName>
                                        </p:attrNameLst>
                                      </p:cBhvr>
                                      <p:to>
                                        <p:strVal val="visible"/>
                                      </p:to>
                                    </p:set>
                                    <p:anim calcmode="lin" valueType="num">
                                      <p:cBhvr additive="base">
                                        <p:cTn id="7" dur="500" fill="hold"/>
                                        <p:tgtEl>
                                          <p:spTgt spid="34918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4918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49187">
                                            <p:txEl>
                                              <p:pRg st="1" end="1"/>
                                            </p:txEl>
                                          </p:spTgt>
                                        </p:tgtEl>
                                        <p:attrNameLst>
                                          <p:attrName>style.visibility</p:attrName>
                                        </p:attrNameLst>
                                      </p:cBhvr>
                                      <p:to>
                                        <p:strVal val="visible"/>
                                      </p:to>
                                    </p:set>
                                    <p:anim calcmode="lin" valueType="num">
                                      <p:cBhvr additive="base">
                                        <p:cTn id="13" dur="500" fill="hold"/>
                                        <p:tgtEl>
                                          <p:spTgt spid="349187">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4918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49187">
                                            <p:txEl>
                                              <p:pRg st="2" end="2"/>
                                            </p:txEl>
                                          </p:spTgt>
                                        </p:tgtEl>
                                        <p:attrNameLst>
                                          <p:attrName>style.visibility</p:attrName>
                                        </p:attrNameLst>
                                      </p:cBhvr>
                                      <p:to>
                                        <p:strVal val="visible"/>
                                      </p:to>
                                    </p:set>
                                    <p:anim calcmode="lin" valueType="num">
                                      <p:cBhvr additive="base">
                                        <p:cTn id="19" dur="500" fill="hold"/>
                                        <p:tgtEl>
                                          <p:spTgt spid="349187">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4918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349187">
                                            <p:txEl>
                                              <p:pRg st="3" end="3"/>
                                            </p:txEl>
                                          </p:spTgt>
                                        </p:tgtEl>
                                        <p:attrNameLst>
                                          <p:attrName>style.visibility</p:attrName>
                                        </p:attrNameLst>
                                      </p:cBhvr>
                                      <p:to>
                                        <p:strVal val="visible"/>
                                      </p:to>
                                    </p:set>
                                    <p:anim calcmode="lin" valueType="num">
                                      <p:cBhvr additive="base">
                                        <p:cTn id="25" dur="500" fill="hold"/>
                                        <p:tgtEl>
                                          <p:spTgt spid="349187">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4918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349187">
                                            <p:txEl>
                                              <p:pRg st="4" end="4"/>
                                            </p:txEl>
                                          </p:spTgt>
                                        </p:tgtEl>
                                        <p:attrNameLst>
                                          <p:attrName>style.visibility</p:attrName>
                                        </p:attrNameLst>
                                      </p:cBhvr>
                                      <p:to>
                                        <p:strVal val="visible"/>
                                      </p:to>
                                    </p:set>
                                    <p:anim calcmode="lin" valueType="num">
                                      <p:cBhvr additive="base">
                                        <p:cTn id="31" dur="500" fill="hold"/>
                                        <p:tgtEl>
                                          <p:spTgt spid="349187">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4918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9187" grpId="0" build="p"/>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188640"/>
            <a:ext cx="8172400" cy="1143000"/>
          </a:xfrm>
        </p:spPr>
        <p:txBody>
          <a:bodyPr>
            <a:normAutofit fontScale="90000"/>
          </a:bodyPr>
          <a:lstStyle/>
          <a:p>
            <a:pPr algn="ctr"/>
            <a:r>
              <a:rPr lang="en-US" b="1" dirty="0">
                <a:latin typeface="Cordia New" pitchFamily="34" charset="-34"/>
                <a:cs typeface="Cordia New" pitchFamily="34" charset="-34"/>
              </a:rPr>
              <a:t>The relationship of types of taxation under GE analysis</a:t>
            </a:r>
            <a:endParaRPr lang="th-TH" b="1" dirty="0">
              <a:latin typeface="Cordia New" pitchFamily="34" charset="-34"/>
              <a:cs typeface="Cordia New" pitchFamily="34" charset="-34"/>
            </a:endParaRPr>
          </a:p>
        </p:txBody>
      </p:sp>
      <p:sp>
        <p:nvSpPr>
          <p:cNvPr id="3" name="Content Placeholder 2"/>
          <p:cNvSpPr>
            <a:spLocks noGrp="1"/>
          </p:cNvSpPr>
          <p:nvPr>
            <p:ph idx="1"/>
          </p:nvPr>
        </p:nvSpPr>
        <p:spPr/>
        <p:txBody>
          <a:bodyPr/>
          <a:lstStyle/>
          <a:p>
            <a:r>
              <a:rPr lang="en-US" dirty="0">
                <a:latin typeface="Cordia New" pitchFamily="34" charset="-34"/>
                <a:cs typeface="Cordia New" pitchFamily="34" charset="-34"/>
              </a:rPr>
              <a:t>Assumptions: </a:t>
            </a:r>
            <a:r>
              <a:rPr lang="th-TH" dirty="0">
                <a:latin typeface="Cordia New" pitchFamily="34" charset="-34"/>
                <a:cs typeface="Cordia New" pitchFamily="34" charset="-34"/>
              </a:rPr>
              <a:t>2 </a:t>
            </a:r>
            <a:r>
              <a:rPr lang="en-US" dirty="0">
                <a:latin typeface="Cordia New" pitchFamily="34" charset="-34"/>
                <a:cs typeface="Cordia New" pitchFamily="34" charset="-34"/>
              </a:rPr>
              <a:t>products market and 2 factors of production market.</a:t>
            </a:r>
            <a:endParaRPr lang="th-TH" dirty="0">
              <a:latin typeface="Cordia New" pitchFamily="34" charset="-34"/>
              <a:cs typeface="Cordia New" pitchFamily="34" charset="-34"/>
            </a:endParaRPr>
          </a:p>
          <a:p>
            <a:pPr lvl="1"/>
            <a:r>
              <a:rPr lang="en-US" dirty="0">
                <a:latin typeface="Cordia New" pitchFamily="34" charset="-34"/>
                <a:cs typeface="Cordia New" pitchFamily="34" charset="-34"/>
              </a:rPr>
              <a:t>Products:</a:t>
            </a:r>
            <a:r>
              <a:rPr lang="th-TH" dirty="0">
                <a:latin typeface="Cordia New" pitchFamily="34" charset="-34"/>
                <a:cs typeface="Cordia New" pitchFamily="34" charset="-34"/>
              </a:rPr>
              <a:t> </a:t>
            </a:r>
            <a:r>
              <a:rPr lang="en-US" dirty="0">
                <a:latin typeface="Cordia New" pitchFamily="34" charset="-34"/>
                <a:cs typeface="Cordia New" pitchFamily="34" charset="-34"/>
              </a:rPr>
              <a:t>F and</a:t>
            </a:r>
            <a:r>
              <a:rPr lang="th-TH" dirty="0">
                <a:latin typeface="Cordia New" pitchFamily="34" charset="-34"/>
                <a:cs typeface="Cordia New" pitchFamily="34" charset="-34"/>
              </a:rPr>
              <a:t> </a:t>
            </a:r>
            <a:r>
              <a:rPr lang="en-US" dirty="0">
                <a:latin typeface="Cordia New" pitchFamily="34" charset="-34"/>
                <a:cs typeface="Cordia New" pitchFamily="34" charset="-34"/>
              </a:rPr>
              <a:t>M</a:t>
            </a:r>
          </a:p>
          <a:p>
            <a:pPr lvl="1"/>
            <a:r>
              <a:rPr lang="en-US" dirty="0">
                <a:latin typeface="Cordia New" pitchFamily="34" charset="-34"/>
                <a:cs typeface="Cordia New" pitchFamily="34" charset="-34"/>
              </a:rPr>
              <a:t>Factors of production:</a:t>
            </a:r>
            <a:r>
              <a:rPr lang="th-TH" dirty="0">
                <a:latin typeface="Cordia New" pitchFamily="34" charset="-34"/>
                <a:cs typeface="Cordia New" pitchFamily="34" charset="-34"/>
              </a:rPr>
              <a:t> </a:t>
            </a:r>
            <a:r>
              <a:rPr lang="en-US" dirty="0">
                <a:latin typeface="Cordia New" pitchFamily="34" charset="-34"/>
                <a:cs typeface="Cordia New" pitchFamily="34" charset="-34"/>
              </a:rPr>
              <a:t>L and K</a:t>
            </a:r>
          </a:p>
          <a:p>
            <a:endParaRPr lang="en-US" baseline="-25000" dirty="0">
              <a:latin typeface="Cordia New" pitchFamily="34" charset="-34"/>
              <a:cs typeface="Cordia New" pitchFamily="34" charset="-34"/>
            </a:endParaRPr>
          </a:p>
          <a:p>
            <a:endParaRPr lang="th-TH" dirty="0">
              <a:latin typeface="Cordia New" pitchFamily="34" charset="-34"/>
              <a:cs typeface="Cordia New" pitchFamily="34" charset="-34"/>
            </a:endParaRPr>
          </a:p>
        </p:txBody>
      </p:sp>
      <p:sp>
        <p:nvSpPr>
          <p:cNvPr id="4" name="Slide Number Placeholder 3"/>
          <p:cNvSpPr>
            <a:spLocks noGrp="1"/>
          </p:cNvSpPr>
          <p:nvPr>
            <p:ph type="sldNum" sz="quarter" idx="12"/>
          </p:nvPr>
        </p:nvSpPr>
        <p:spPr/>
        <p:txBody>
          <a:bodyPr/>
          <a:lstStyle/>
          <a:p>
            <a:pPr>
              <a:defRPr/>
            </a:pPr>
            <a:r>
              <a:rPr lang="en-US" dirty="0"/>
              <a:t>75</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195793505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r>
              <a:rPr lang="en-US" dirty="0" err="1">
                <a:latin typeface="Cordia New" panose="020B0304020202020204" pitchFamily="34" charset="-34"/>
                <a:cs typeface="Cordia New" panose="020B0304020202020204" pitchFamily="34" charset="-34"/>
              </a:rPr>
              <a:t>t</a:t>
            </a:r>
            <a:r>
              <a:rPr lang="en-US" baseline="-25000" dirty="0" err="1">
                <a:latin typeface="Cordia New" panose="020B0304020202020204" pitchFamily="34" charset="-34"/>
                <a:cs typeface="Cordia New" panose="020B0304020202020204" pitchFamily="34" charset="-34"/>
              </a:rPr>
              <a:t>KF</a:t>
            </a:r>
            <a:r>
              <a:rPr lang="en-US" baseline="-25000"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 impose tax on capital which used in producing product F</a:t>
            </a:r>
            <a:endParaRPr lang="en-US" baseline="-25000" dirty="0">
              <a:latin typeface="Cordia New" panose="020B0304020202020204" pitchFamily="34" charset="-34"/>
              <a:cs typeface="Cordia New" panose="020B0304020202020204" pitchFamily="34" charset="-34"/>
            </a:endParaRPr>
          </a:p>
          <a:p>
            <a:r>
              <a:rPr lang="en-US" dirty="0" err="1">
                <a:latin typeface="Cordia New" panose="020B0304020202020204" pitchFamily="34" charset="-34"/>
                <a:cs typeface="Cordia New" panose="020B0304020202020204" pitchFamily="34" charset="-34"/>
              </a:rPr>
              <a:t>t</a:t>
            </a:r>
            <a:r>
              <a:rPr lang="en-US" baseline="-25000" dirty="0" err="1">
                <a:latin typeface="Cordia New" panose="020B0304020202020204" pitchFamily="34" charset="-34"/>
                <a:cs typeface="Cordia New" panose="020B0304020202020204" pitchFamily="34" charset="-34"/>
              </a:rPr>
              <a:t>KM</a:t>
            </a:r>
            <a:r>
              <a:rPr lang="en-US" baseline="-25000"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impose tax on capital which used in producing product M</a:t>
            </a:r>
            <a:endParaRPr lang="en-US" baseline="-25000" dirty="0">
              <a:latin typeface="Cordia New" panose="020B0304020202020204" pitchFamily="34" charset="-34"/>
              <a:cs typeface="Cordia New" panose="020B0304020202020204" pitchFamily="34" charset="-34"/>
            </a:endParaRPr>
          </a:p>
          <a:p>
            <a:r>
              <a:rPr lang="en-US" dirty="0" err="1">
                <a:latin typeface="Cordia New" panose="020B0304020202020204" pitchFamily="34" charset="-34"/>
                <a:cs typeface="Cordia New" panose="020B0304020202020204" pitchFamily="34" charset="-34"/>
              </a:rPr>
              <a:t>t</a:t>
            </a:r>
            <a:r>
              <a:rPr lang="en-US" baseline="-25000" dirty="0" err="1">
                <a:latin typeface="Cordia New" panose="020B0304020202020204" pitchFamily="34" charset="-34"/>
                <a:cs typeface="Cordia New" panose="020B0304020202020204" pitchFamily="34" charset="-34"/>
              </a:rPr>
              <a:t>LF</a:t>
            </a:r>
            <a:r>
              <a:rPr lang="en-US" dirty="0">
                <a:latin typeface="Cordia New" panose="020B0304020202020204" pitchFamily="34" charset="-34"/>
                <a:cs typeface="Cordia New" panose="020B0304020202020204" pitchFamily="34" charset="-34"/>
              </a:rPr>
              <a:t>  = impose tax on </a:t>
            </a:r>
            <a:r>
              <a:rPr lang="en-US" dirty="0" err="1">
                <a:latin typeface="Cordia New" panose="020B0304020202020204" pitchFamily="34" charset="-34"/>
                <a:cs typeface="Cordia New" panose="020B0304020202020204" pitchFamily="34" charset="-34"/>
              </a:rPr>
              <a:t>labour</a:t>
            </a:r>
            <a:r>
              <a:rPr lang="en-US" dirty="0">
                <a:latin typeface="Cordia New" panose="020B0304020202020204" pitchFamily="34" charset="-34"/>
                <a:cs typeface="Cordia New" panose="020B0304020202020204" pitchFamily="34" charset="-34"/>
              </a:rPr>
              <a:t> which used in producing product F</a:t>
            </a:r>
            <a:endParaRPr lang="en-US" baseline="-25000" dirty="0">
              <a:latin typeface="Cordia New" panose="020B0304020202020204" pitchFamily="34" charset="-34"/>
              <a:cs typeface="Cordia New" panose="020B0304020202020204" pitchFamily="34" charset="-34"/>
            </a:endParaRPr>
          </a:p>
          <a:p>
            <a:r>
              <a:rPr lang="en-US" dirty="0" err="1">
                <a:latin typeface="Cordia New" panose="020B0304020202020204" pitchFamily="34" charset="-34"/>
                <a:cs typeface="Cordia New" panose="020B0304020202020204" pitchFamily="34" charset="-34"/>
              </a:rPr>
              <a:t>t</a:t>
            </a:r>
            <a:r>
              <a:rPr lang="en-US" baseline="-25000" dirty="0" err="1">
                <a:latin typeface="Cordia New" panose="020B0304020202020204" pitchFamily="34" charset="-34"/>
                <a:cs typeface="Cordia New" panose="020B0304020202020204" pitchFamily="34" charset="-34"/>
              </a:rPr>
              <a:t>LM</a:t>
            </a:r>
            <a:r>
              <a:rPr lang="en-US" baseline="-25000"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impose tax on </a:t>
            </a:r>
            <a:r>
              <a:rPr lang="en-US" dirty="0" err="1">
                <a:latin typeface="Cordia New" panose="020B0304020202020204" pitchFamily="34" charset="-34"/>
                <a:cs typeface="Cordia New" panose="020B0304020202020204" pitchFamily="34" charset="-34"/>
              </a:rPr>
              <a:t>labour</a:t>
            </a:r>
            <a:r>
              <a:rPr lang="en-US" dirty="0">
                <a:latin typeface="Cordia New" panose="020B0304020202020204" pitchFamily="34" charset="-34"/>
                <a:cs typeface="Cordia New" panose="020B0304020202020204" pitchFamily="34" charset="-34"/>
              </a:rPr>
              <a:t> which used in producing product M</a:t>
            </a:r>
            <a:endParaRPr lang="en-US" baseline="-25000" dirty="0">
              <a:latin typeface="Cordia New" panose="020B0304020202020204" pitchFamily="34" charset="-34"/>
              <a:cs typeface="Cordia New" panose="020B0304020202020204" pitchFamily="34" charset="-34"/>
            </a:endParaRPr>
          </a:p>
          <a:p>
            <a:r>
              <a:rPr lang="en-US" dirty="0" err="1">
                <a:latin typeface="Cordia New" panose="020B0304020202020204" pitchFamily="34" charset="-34"/>
                <a:cs typeface="Cordia New" panose="020B0304020202020204" pitchFamily="34" charset="-34"/>
              </a:rPr>
              <a:t>t</a:t>
            </a:r>
            <a:r>
              <a:rPr lang="en-US" baseline="-25000" dirty="0" err="1">
                <a:latin typeface="Cordia New" panose="020B0304020202020204" pitchFamily="34" charset="-34"/>
                <a:cs typeface="Cordia New" panose="020B0304020202020204" pitchFamily="34" charset="-34"/>
              </a:rPr>
              <a:t>F</a:t>
            </a:r>
            <a:r>
              <a:rPr lang="en-US" baseline="-25000" dirty="0">
                <a:latin typeface="Cordia New" panose="020B0304020202020204" pitchFamily="34" charset="-34"/>
                <a:cs typeface="Cordia New" panose="020B0304020202020204" pitchFamily="34" charset="-34"/>
              </a:rPr>
              <a:t> </a:t>
            </a:r>
            <a:r>
              <a:rPr lang="th-TH" baseline="-25000" dirty="0">
                <a:latin typeface="Cordia New" panose="020B0304020202020204" pitchFamily="34" charset="-34"/>
                <a:cs typeface="Cordia New" panose="020B0304020202020204" pitchFamily="34" charset="-34"/>
              </a:rPr>
              <a:t>  </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impose tax on product</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F</a:t>
            </a:r>
            <a:endParaRPr lang="en-US" baseline="-25000" dirty="0">
              <a:latin typeface="Cordia New" panose="020B0304020202020204" pitchFamily="34" charset="-34"/>
              <a:cs typeface="Cordia New" panose="020B0304020202020204" pitchFamily="34" charset="-34"/>
            </a:endParaRPr>
          </a:p>
          <a:p>
            <a:r>
              <a:rPr lang="en-US" dirty="0" err="1">
                <a:latin typeface="Cordia New" panose="020B0304020202020204" pitchFamily="34" charset="-34"/>
                <a:cs typeface="Cordia New" panose="020B0304020202020204" pitchFamily="34" charset="-34"/>
              </a:rPr>
              <a:t>t</a:t>
            </a:r>
            <a:r>
              <a:rPr lang="en-US" baseline="-25000" dirty="0" err="1">
                <a:latin typeface="Cordia New" panose="020B0304020202020204" pitchFamily="34" charset="-34"/>
                <a:cs typeface="Cordia New" panose="020B0304020202020204" pitchFamily="34" charset="-34"/>
              </a:rPr>
              <a:t>M</a:t>
            </a:r>
            <a:r>
              <a:rPr lang="en-US" baseline="-25000"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impose tax on product</a:t>
            </a:r>
            <a:r>
              <a:rPr lang="th-TH" dirty="0">
                <a:latin typeface="Cordia New" panose="020B0304020202020204" pitchFamily="34" charset="-34"/>
              </a:rPr>
              <a:t> </a:t>
            </a:r>
            <a:r>
              <a:rPr lang="en-US" dirty="0">
                <a:latin typeface="Cordia New" panose="020B0304020202020204" pitchFamily="34" charset="-34"/>
                <a:cs typeface="Cordia New" panose="020B0304020202020204" pitchFamily="34" charset="-34"/>
              </a:rPr>
              <a:t>M</a:t>
            </a:r>
            <a:endParaRPr lang="en-US" baseline="-25000" dirty="0">
              <a:latin typeface="Cordia New" panose="020B0304020202020204" pitchFamily="34" charset="-34"/>
              <a:cs typeface="Cordia New" panose="020B0304020202020204" pitchFamily="34" charset="-34"/>
            </a:endParaRPr>
          </a:p>
          <a:p>
            <a:r>
              <a:rPr lang="en-US" dirty="0" err="1">
                <a:latin typeface="Cordia New" panose="020B0304020202020204" pitchFamily="34" charset="-34"/>
                <a:cs typeface="Cordia New" panose="020B0304020202020204" pitchFamily="34" charset="-34"/>
              </a:rPr>
              <a:t>t</a:t>
            </a:r>
            <a:r>
              <a:rPr lang="en-US" baseline="-25000" dirty="0" err="1">
                <a:latin typeface="Cordia New" panose="020B0304020202020204" pitchFamily="34" charset="-34"/>
                <a:cs typeface="Cordia New" panose="020B0304020202020204" pitchFamily="34" charset="-34"/>
              </a:rPr>
              <a:t>K</a:t>
            </a:r>
            <a:r>
              <a:rPr lang="en-US" baseline="-25000"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impose tax on factor K</a:t>
            </a:r>
          </a:p>
          <a:p>
            <a:r>
              <a:rPr lang="en-US" dirty="0" err="1">
                <a:latin typeface="Cordia New" panose="020B0304020202020204" pitchFamily="34" charset="-34"/>
                <a:cs typeface="Cordia New" panose="020B0304020202020204" pitchFamily="34" charset="-34"/>
              </a:rPr>
              <a:t>t</a:t>
            </a:r>
            <a:r>
              <a:rPr lang="en-US" baseline="-25000" dirty="0" err="1">
                <a:latin typeface="Cordia New" panose="020B0304020202020204" pitchFamily="34" charset="-34"/>
                <a:cs typeface="Cordia New" panose="020B0304020202020204" pitchFamily="34" charset="-34"/>
              </a:rPr>
              <a:t>L</a:t>
            </a:r>
            <a:r>
              <a:rPr lang="en-US" baseline="-25000"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impose tax on factor L</a:t>
            </a:r>
          </a:p>
          <a:p>
            <a:r>
              <a:rPr lang="en-US" dirty="0">
                <a:latin typeface="Cordia New" panose="020B0304020202020204" pitchFamily="34" charset="-34"/>
                <a:cs typeface="Cordia New" panose="020B0304020202020204" pitchFamily="34" charset="-34"/>
              </a:rPr>
              <a:t>t   = impose tax on income</a:t>
            </a:r>
            <a:endParaRPr lang="th-TH" dirty="0">
              <a:latin typeface="Cordia New" panose="020B0304020202020204" pitchFamily="34" charset="-34"/>
              <a:cs typeface="Cordia New" panose="020B0304020202020204" pitchFamily="34" charset="-34"/>
            </a:endParaRPr>
          </a:p>
          <a:p>
            <a:endParaRPr lang="th-TH" dirty="0">
              <a:latin typeface="Cordia New" panose="020B0304020202020204" pitchFamily="34" charset="-34"/>
              <a:cs typeface="Cordia New" panose="020B0304020202020204" pitchFamily="34" charset="-34"/>
            </a:endParaRPr>
          </a:p>
        </p:txBody>
      </p:sp>
      <p:sp>
        <p:nvSpPr>
          <p:cNvPr id="4" name="Slide Number Placeholder 3"/>
          <p:cNvSpPr>
            <a:spLocks noGrp="1"/>
          </p:cNvSpPr>
          <p:nvPr>
            <p:ph type="sldNum" sz="quarter" idx="12"/>
          </p:nvPr>
        </p:nvSpPr>
        <p:spPr/>
        <p:txBody>
          <a:bodyPr/>
          <a:lstStyle/>
          <a:p>
            <a:pPr>
              <a:defRPr/>
            </a:pPr>
            <a:r>
              <a:rPr lang="en-US" dirty="0"/>
              <a:t>76</a:t>
            </a:r>
          </a:p>
        </p:txBody>
      </p:sp>
      <p:sp>
        <p:nvSpPr>
          <p:cNvPr id="6" name="Footer Placeholder 5"/>
          <p:cNvSpPr>
            <a:spLocks noGrp="1"/>
          </p:cNvSpPr>
          <p:nvPr>
            <p:ph type="ftr" sz="quarter" idx="11"/>
          </p:nvPr>
        </p:nvSpPr>
        <p:spPr/>
        <p:txBody>
          <a:bodyPr/>
          <a:lstStyle/>
          <a:p>
            <a:r>
              <a:rPr lang="en-US"/>
              <a:t>EE442 2/16 Economics of Public Revenue                                       Assist.Prof.Dr.Duangmanee Laovakul</a:t>
            </a:r>
            <a:endParaRPr lang="en-US" dirty="0"/>
          </a:p>
        </p:txBody>
      </p:sp>
      <p:sp>
        <p:nvSpPr>
          <p:cNvPr id="7" name="Title 1"/>
          <p:cNvSpPr>
            <a:spLocks noGrp="1"/>
          </p:cNvSpPr>
          <p:nvPr>
            <p:ph type="title"/>
          </p:nvPr>
        </p:nvSpPr>
        <p:spPr>
          <a:xfrm>
            <a:off x="971600" y="188640"/>
            <a:ext cx="8172400" cy="1143000"/>
          </a:xfrm>
        </p:spPr>
        <p:txBody>
          <a:bodyPr>
            <a:normAutofit fontScale="90000"/>
          </a:bodyPr>
          <a:lstStyle/>
          <a:p>
            <a:pPr algn="ctr"/>
            <a:r>
              <a:rPr lang="en-US" b="1" dirty="0">
                <a:latin typeface="Cordia New" pitchFamily="34" charset="-34"/>
                <a:cs typeface="Cordia New" pitchFamily="34" charset="-34"/>
              </a:rPr>
              <a:t>The relationship of types of taxation under GE analysis</a:t>
            </a:r>
            <a:endParaRPr lang="th-TH" b="1" dirty="0">
              <a:latin typeface="Cordia New" pitchFamily="34" charset="-34"/>
              <a:cs typeface="Cordia New" pitchFamily="34" charset="-34"/>
            </a:endParaRPr>
          </a:p>
        </p:txBody>
      </p:sp>
    </p:spTree>
    <p:extLst>
      <p:ext uri="{BB962C8B-B14F-4D97-AF65-F5344CB8AC3E}">
        <p14:creationId xmlns:p14="http://schemas.microsoft.com/office/powerpoint/2010/main" val="27504925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1447800"/>
            <a:ext cx="7499350" cy="4800600"/>
          </a:xfrm>
        </p:spPr>
        <p:txBody>
          <a:bodyPr/>
          <a:lstStyle/>
          <a:p>
            <a:pPr>
              <a:buNone/>
            </a:pPr>
            <a:r>
              <a:rPr lang="en-US" dirty="0" err="1">
                <a:latin typeface="Cordia New" panose="020B0304020202020204" pitchFamily="34" charset="-34"/>
                <a:cs typeface="Cordia New" panose="020B0304020202020204" pitchFamily="34" charset="-34"/>
              </a:rPr>
              <a:t>t</a:t>
            </a:r>
            <a:r>
              <a:rPr lang="en-US" baseline="-25000" dirty="0" err="1">
                <a:latin typeface="Cordia New" panose="020B0304020202020204" pitchFamily="34" charset="-34"/>
                <a:cs typeface="Cordia New" panose="020B0304020202020204" pitchFamily="34" charset="-34"/>
              </a:rPr>
              <a:t>KF</a:t>
            </a:r>
            <a:r>
              <a:rPr lang="en-US" baseline="-25000"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and</a:t>
            </a:r>
            <a:r>
              <a:rPr lang="th-TH" dirty="0">
                <a:latin typeface="Cordia New" panose="020B0304020202020204" pitchFamily="34" charset="-34"/>
                <a:cs typeface="Cordia New" panose="020B0304020202020204" pitchFamily="34" charset="-34"/>
              </a:rPr>
              <a:t>           </a:t>
            </a:r>
            <a:r>
              <a:rPr lang="en-US" dirty="0" err="1">
                <a:latin typeface="Cordia New" panose="020B0304020202020204" pitchFamily="34" charset="-34"/>
                <a:cs typeface="Cordia New" panose="020B0304020202020204" pitchFamily="34" charset="-34"/>
              </a:rPr>
              <a:t>t</a:t>
            </a:r>
            <a:r>
              <a:rPr lang="en-US" baseline="-25000" dirty="0" err="1">
                <a:latin typeface="Cordia New" panose="020B0304020202020204" pitchFamily="34" charset="-34"/>
                <a:cs typeface="Cordia New" panose="020B0304020202020204" pitchFamily="34" charset="-34"/>
              </a:rPr>
              <a:t>LF</a:t>
            </a:r>
            <a:r>
              <a:rPr lang="en-US" dirty="0">
                <a:latin typeface="Cordia New" panose="020B0304020202020204" pitchFamily="34" charset="-34"/>
                <a:cs typeface="Cordia New" panose="020B0304020202020204" pitchFamily="34" charset="-34"/>
              </a:rPr>
              <a:t>             equivalent to</a:t>
            </a:r>
            <a:r>
              <a:rPr lang="th-TH" dirty="0">
                <a:latin typeface="Cordia New" panose="020B0304020202020204" pitchFamily="34" charset="-34"/>
                <a:cs typeface="Cordia New" panose="020B0304020202020204" pitchFamily="34" charset="-34"/>
              </a:rPr>
              <a:t>       </a:t>
            </a:r>
            <a:r>
              <a:rPr lang="en-US" dirty="0" err="1">
                <a:latin typeface="Cordia New" panose="020B0304020202020204" pitchFamily="34" charset="-34"/>
                <a:cs typeface="Cordia New" panose="020B0304020202020204" pitchFamily="34" charset="-34"/>
              </a:rPr>
              <a:t>t</a:t>
            </a:r>
            <a:r>
              <a:rPr lang="en-US" baseline="-25000" dirty="0" err="1">
                <a:latin typeface="Cordia New" panose="020B0304020202020204" pitchFamily="34" charset="-34"/>
                <a:cs typeface="Cordia New" panose="020B0304020202020204" pitchFamily="34" charset="-34"/>
              </a:rPr>
              <a:t>F</a:t>
            </a:r>
            <a:endParaRPr lang="en-US" baseline="-25000" dirty="0">
              <a:latin typeface="Cordia New" panose="020B0304020202020204" pitchFamily="34" charset="-34"/>
              <a:cs typeface="Cordia New" panose="020B0304020202020204" pitchFamily="34" charset="-34"/>
            </a:endParaRPr>
          </a:p>
          <a:p>
            <a:pPr>
              <a:buNone/>
            </a:pPr>
            <a:endParaRPr lang="en-US" baseline="-25000" dirty="0">
              <a:latin typeface="Cordia New" panose="020B0304020202020204" pitchFamily="34" charset="-34"/>
              <a:cs typeface="Cordia New" panose="020B0304020202020204" pitchFamily="34" charset="-34"/>
            </a:endParaRPr>
          </a:p>
          <a:p>
            <a:pPr>
              <a:buNone/>
            </a:pP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and </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and</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and</a:t>
            </a:r>
            <a:endParaRPr lang="th-TH" dirty="0">
              <a:latin typeface="Cordia New" panose="020B0304020202020204" pitchFamily="34" charset="-34"/>
              <a:cs typeface="Cordia New" panose="020B0304020202020204" pitchFamily="34" charset="-34"/>
            </a:endParaRPr>
          </a:p>
          <a:p>
            <a:pPr>
              <a:buNone/>
            </a:pPr>
            <a:r>
              <a:rPr lang="th-TH" dirty="0">
                <a:latin typeface="Cordia New" panose="020B0304020202020204" pitchFamily="34" charset="-34"/>
                <a:cs typeface="Cordia New" panose="020B0304020202020204" pitchFamily="34" charset="-34"/>
              </a:rPr>
              <a:t> </a:t>
            </a:r>
            <a:r>
              <a:rPr lang="en-US" dirty="0" err="1">
                <a:latin typeface="Cordia New" panose="020B0304020202020204" pitchFamily="34" charset="-34"/>
                <a:cs typeface="Cordia New" panose="020B0304020202020204" pitchFamily="34" charset="-34"/>
              </a:rPr>
              <a:t>t</a:t>
            </a:r>
            <a:r>
              <a:rPr lang="en-US" baseline="-25000" dirty="0" err="1">
                <a:latin typeface="Cordia New" panose="020B0304020202020204" pitchFamily="34" charset="-34"/>
                <a:cs typeface="Cordia New" panose="020B0304020202020204" pitchFamily="34" charset="-34"/>
              </a:rPr>
              <a:t>KM</a:t>
            </a:r>
            <a:r>
              <a:rPr lang="en-US" baseline="-25000"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and</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a:t>
            </a:r>
            <a:r>
              <a:rPr lang="en-US" dirty="0" err="1">
                <a:latin typeface="Cordia New" panose="020B0304020202020204" pitchFamily="34" charset="-34"/>
                <a:cs typeface="Cordia New" panose="020B0304020202020204" pitchFamily="34" charset="-34"/>
              </a:rPr>
              <a:t>t</a:t>
            </a:r>
            <a:r>
              <a:rPr lang="en-US" baseline="-25000" dirty="0" err="1">
                <a:latin typeface="Cordia New" panose="020B0304020202020204" pitchFamily="34" charset="-34"/>
                <a:cs typeface="Cordia New" panose="020B0304020202020204" pitchFamily="34" charset="-34"/>
              </a:rPr>
              <a:t>LM</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equivalent to </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a:t>
            </a:r>
            <a:r>
              <a:rPr lang="th-TH" dirty="0">
                <a:latin typeface="Cordia New" panose="020B0304020202020204" pitchFamily="34" charset="-34"/>
                <a:cs typeface="Cordia New" panose="020B0304020202020204" pitchFamily="34" charset="-34"/>
              </a:rPr>
              <a:t> </a:t>
            </a:r>
            <a:r>
              <a:rPr lang="en-US" dirty="0" err="1">
                <a:latin typeface="Cordia New" panose="020B0304020202020204" pitchFamily="34" charset="-34"/>
                <a:cs typeface="Cordia New" panose="020B0304020202020204" pitchFamily="34" charset="-34"/>
              </a:rPr>
              <a:t>t</a:t>
            </a:r>
            <a:r>
              <a:rPr lang="en-US" baseline="-25000" dirty="0" err="1">
                <a:latin typeface="Cordia New" panose="020B0304020202020204" pitchFamily="34" charset="-34"/>
                <a:cs typeface="Cordia New" panose="020B0304020202020204" pitchFamily="34" charset="-34"/>
              </a:rPr>
              <a:t>M</a:t>
            </a:r>
            <a:endParaRPr lang="en-US" baseline="-25000" dirty="0">
              <a:latin typeface="Cordia New" panose="020B0304020202020204" pitchFamily="34" charset="-34"/>
              <a:cs typeface="Cordia New" panose="020B0304020202020204" pitchFamily="34" charset="-34"/>
            </a:endParaRPr>
          </a:p>
          <a:p>
            <a:pPr>
              <a:buNone/>
            </a:pPr>
            <a:endParaRPr lang="en-US" baseline="-25000" dirty="0">
              <a:latin typeface="Cordia New" panose="020B0304020202020204" pitchFamily="34" charset="-34"/>
              <a:cs typeface="Cordia New" panose="020B0304020202020204" pitchFamily="34" charset="-34"/>
            </a:endParaRPr>
          </a:p>
          <a:p>
            <a:pPr>
              <a:buNone/>
            </a:pPr>
            <a:r>
              <a:rPr lang="en-US" dirty="0">
                <a:latin typeface="Cordia New" panose="020B0304020202020204" pitchFamily="34" charset="-34"/>
                <a:cs typeface="Cordia New" panose="020B0304020202020204" pitchFamily="34" charset="-34"/>
              </a:rPr>
              <a:t>equivalent to </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equivalent to                           equivalent to</a:t>
            </a:r>
            <a:r>
              <a:rPr lang="th-TH" dirty="0">
                <a:latin typeface="Cordia New" panose="020B0304020202020204" pitchFamily="34" charset="-34"/>
                <a:cs typeface="Cordia New" panose="020B0304020202020204" pitchFamily="34" charset="-34"/>
              </a:rPr>
              <a:t>				</a:t>
            </a:r>
          </a:p>
          <a:p>
            <a:pPr>
              <a:buNone/>
            </a:pPr>
            <a:r>
              <a:rPr lang="en-US" dirty="0" err="1">
                <a:latin typeface="Cordia New" panose="020B0304020202020204" pitchFamily="34" charset="-34"/>
                <a:cs typeface="Cordia New" panose="020B0304020202020204" pitchFamily="34" charset="-34"/>
              </a:rPr>
              <a:t>t</a:t>
            </a:r>
            <a:r>
              <a:rPr lang="en-US" baseline="-25000" dirty="0" err="1">
                <a:latin typeface="Cordia New" panose="020B0304020202020204" pitchFamily="34" charset="-34"/>
                <a:cs typeface="Cordia New" panose="020B0304020202020204" pitchFamily="34" charset="-34"/>
              </a:rPr>
              <a:t>K</a:t>
            </a:r>
            <a:r>
              <a:rPr lang="en-US" baseline="-25000"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a:t>
            </a:r>
            <a:r>
              <a:rPr lang="en-US" dirty="0" err="1">
                <a:latin typeface="Cordia New" panose="020B0304020202020204" pitchFamily="34" charset="-34"/>
                <a:cs typeface="Cordia New" panose="020B0304020202020204" pitchFamily="34" charset="-34"/>
              </a:rPr>
              <a:t>t</a:t>
            </a:r>
            <a:r>
              <a:rPr lang="en-US" baseline="-25000" dirty="0" err="1">
                <a:latin typeface="Cordia New" panose="020B0304020202020204" pitchFamily="34" charset="-34"/>
                <a:cs typeface="Cordia New" panose="020B0304020202020204" pitchFamily="34" charset="-34"/>
              </a:rPr>
              <a:t>L</a:t>
            </a:r>
            <a:r>
              <a:rPr lang="en-US" baseline="-25000"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equivalent to</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t  </a:t>
            </a:r>
            <a:endParaRPr lang="th-TH" dirty="0">
              <a:latin typeface="Cordia New" panose="020B0304020202020204" pitchFamily="34" charset="-34"/>
              <a:cs typeface="Cordia New" panose="020B0304020202020204" pitchFamily="34" charset="-34"/>
            </a:endParaRPr>
          </a:p>
          <a:p>
            <a:pPr>
              <a:buNone/>
            </a:pPr>
            <a:endParaRPr lang="th-TH" dirty="0">
              <a:latin typeface="Cordia New" panose="020B0304020202020204" pitchFamily="34" charset="-34"/>
              <a:cs typeface="Cordia New" panose="020B0304020202020204" pitchFamily="34" charset="-34"/>
            </a:endParaRPr>
          </a:p>
        </p:txBody>
      </p:sp>
      <p:sp>
        <p:nvSpPr>
          <p:cNvPr id="4" name="Slide Number Placeholder 3"/>
          <p:cNvSpPr>
            <a:spLocks noGrp="1"/>
          </p:cNvSpPr>
          <p:nvPr>
            <p:ph type="sldNum" sz="quarter" idx="12"/>
          </p:nvPr>
        </p:nvSpPr>
        <p:spPr/>
        <p:txBody>
          <a:bodyPr/>
          <a:lstStyle/>
          <a:p>
            <a:pPr>
              <a:defRPr/>
            </a:pPr>
            <a:r>
              <a:rPr lang="en-US" dirty="0"/>
              <a:t>77</a:t>
            </a:r>
          </a:p>
        </p:txBody>
      </p:sp>
      <p:cxnSp>
        <p:nvCxnSpPr>
          <p:cNvPr id="7" name="Straight Connector 6"/>
          <p:cNvCxnSpPr/>
          <p:nvPr/>
        </p:nvCxnSpPr>
        <p:spPr>
          <a:xfrm>
            <a:off x="990600" y="2286000"/>
            <a:ext cx="746760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990600" y="4572000"/>
            <a:ext cx="746760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990600" y="3733800"/>
            <a:ext cx="746760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1028700" y="3543300"/>
            <a:ext cx="4191000" cy="158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a:off x="2629694" y="3618706"/>
            <a:ext cx="4191000" cy="158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5400000">
            <a:off x="4534694" y="3618706"/>
            <a:ext cx="4191000" cy="1588"/>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4" name="Footer Placeholder 13"/>
          <p:cNvSpPr>
            <a:spLocks noGrp="1"/>
          </p:cNvSpPr>
          <p:nvPr>
            <p:ph type="ftr" sz="quarter" idx="11"/>
          </p:nvPr>
        </p:nvSpPr>
        <p:spPr/>
        <p:txBody>
          <a:bodyPr/>
          <a:lstStyle/>
          <a:p>
            <a:r>
              <a:rPr lang="en-US"/>
              <a:t>EE442 2/16 Economics of Public Revenue                                       Assist.Prof.Dr.Duangmanee Laovakul</a:t>
            </a:r>
            <a:endParaRPr lang="en-US" dirty="0"/>
          </a:p>
        </p:txBody>
      </p:sp>
      <p:sp>
        <p:nvSpPr>
          <p:cNvPr id="15" name="Title 1"/>
          <p:cNvSpPr>
            <a:spLocks noGrp="1"/>
          </p:cNvSpPr>
          <p:nvPr>
            <p:ph type="title"/>
          </p:nvPr>
        </p:nvSpPr>
        <p:spPr>
          <a:xfrm>
            <a:off x="971600" y="188640"/>
            <a:ext cx="8172400" cy="1143000"/>
          </a:xfrm>
        </p:spPr>
        <p:txBody>
          <a:bodyPr>
            <a:normAutofit fontScale="90000"/>
          </a:bodyPr>
          <a:lstStyle/>
          <a:p>
            <a:pPr algn="ctr"/>
            <a:r>
              <a:rPr lang="en-US" b="1" dirty="0">
                <a:latin typeface="Cordia New" pitchFamily="34" charset="-34"/>
                <a:cs typeface="Cordia New" pitchFamily="34" charset="-34"/>
              </a:rPr>
              <a:t>The relationship of types of taxation under GE analysis</a:t>
            </a:r>
            <a:endParaRPr lang="th-TH" b="1" dirty="0">
              <a:latin typeface="Cordia New" pitchFamily="34" charset="-34"/>
              <a:cs typeface="Cordia New" pitchFamily="34" charset="-34"/>
            </a:endParaRPr>
          </a:p>
        </p:txBody>
      </p:sp>
    </p:spTree>
    <p:extLst>
      <p:ext uri="{BB962C8B-B14F-4D97-AF65-F5344CB8AC3E}">
        <p14:creationId xmlns:p14="http://schemas.microsoft.com/office/powerpoint/2010/main" val="130507310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0"/>
            <a:ext cx="7499350" cy="1143000"/>
          </a:xfrm>
        </p:spPr>
        <p:txBody>
          <a:bodyPr>
            <a:normAutofit/>
          </a:bodyPr>
          <a:lstStyle/>
          <a:p>
            <a:pPr algn="ctr"/>
            <a:r>
              <a:rPr lang="en-US" sz="3600" b="1" dirty="0" err="1">
                <a:latin typeface="Cordia New" pitchFamily="34" charset="-34"/>
                <a:cs typeface="Cordia New" pitchFamily="34" charset="-34"/>
              </a:rPr>
              <a:t>Harberger</a:t>
            </a:r>
            <a:r>
              <a:rPr lang="en-US" sz="3600" b="1" dirty="0">
                <a:latin typeface="Cordia New" pitchFamily="34" charset="-34"/>
                <a:cs typeface="Cordia New" pitchFamily="34" charset="-34"/>
              </a:rPr>
              <a:t> Model</a:t>
            </a:r>
            <a:endParaRPr lang="th-TH" sz="3600" b="1" dirty="0">
              <a:latin typeface="Cordia New" pitchFamily="34" charset="-34"/>
              <a:cs typeface="Cordia New" pitchFamily="34" charset="-34"/>
            </a:endParaRPr>
          </a:p>
        </p:txBody>
      </p:sp>
      <p:sp>
        <p:nvSpPr>
          <p:cNvPr id="3" name="Content Placeholder 2"/>
          <p:cNvSpPr>
            <a:spLocks noGrp="1"/>
          </p:cNvSpPr>
          <p:nvPr>
            <p:ph idx="1"/>
          </p:nvPr>
        </p:nvSpPr>
        <p:spPr>
          <a:xfrm>
            <a:off x="914400" y="914400"/>
            <a:ext cx="7499350" cy="5638800"/>
          </a:xfrm>
        </p:spPr>
        <p:txBody>
          <a:bodyPr>
            <a:normAutofit/>
          </a:bodyPr>
          <a:lstStyle/>
          <a:p>
            <a:r>
              <a:rPr lang="en-US" sz="2800" dirty="0">
                <a:latin typeface="Cordia New" pitchFamily="34" charset="-34"/>
                <a:cs typeface="Cordia New" pitchFamily="34" charset="-34"/>
              </a:rPr>
              <a:t>Arnold </a:t>
            </a:r>
            <a:r>
              <a:rPr lang="en-US" sz="2800" dirty="0" err="1">
                <a:latin typeface="Cordia New" pitchFamily="34" charset="-34"/>
                <a:cs typeface="Cordia New" pitchFamily="34" charset="-34"/>
              </a:rPr>
              <a:t>Harberger</a:t>
            </a:r>
            <a:r>
              <a:rPr lang="en-US" sz="2800" dirty="0">
                <a:latin typeface="Cordia New" pitchFamily="34" charset="-34"/>
                <a:cs typeface="Cordia New" pitchFamily="34" charset="-34"/>
              </a:rPr>
              <a:t> (1974) </a:t>
            </a:r>
          </a:p>
          <a:p>
            <a:r>
              <a:rPr lang="en-US" sz="2800" dirty="0">
                <a:latin typeface="Cordia New" pitchFamily="34" charset="-34"/>
                <a:cs typeface="Cordia New" pitchFamily="34" charset="-34"/>
              </a:rPr>
              <a:t>Assumptions are:</a:t>
            </a:r>
            <a:endParaRPr lang="th-TH" sz="2800" dirty="0">
              <a:latin typeface="Cordia New" pitchFamily="34" charset="-34"/>
              <a:cs typeface="Cordia New" pitchFamily="34" charset="-34"/>
            </a:endParaRPr>
          </a:p>
          <a:p>
            <a:r>
              <a:rPr lang="en-US" sz="2800" b="1" dirty="0">
                <a:latin typeface="Cordia New" pitchFamily="34" charset="-34"/>
                <a:cs typeface="Cordia New" pitchFamily="34" charset="-34"/>
              </a:rPr>
              <a:t>Technology of production:</a:t>
            </a:r>
          </a:p>
          <a:p>
            <a:pPr lvl="1"/>
            <a:r>
              <a:rPr lang="en-US" sz="2400" dirty="0">
                <a:latin typeface="Cordia New" pitchFamily="34" charset="-34"/>
                <a:cs typeface="Cordia New" pitchFamily="34" charset="-34"/>
              </a:rPr>
              <a:t> Constant return to scale </a:t>
            </a:r>
            <a:r>
              <a:rPr lang="th-TH" sz="2400" dirty="0">
                <a:latin typeface="Cordia New" pitchFamily="34" charset="-34"/>
                <a:cs typeface="Cordia New" pitchFamily="34" charset="-34"/>
              </a:rPr>
              <a:t> </a:t>
            </a:r>
            <a:endParaRPr lang="en-US" sz="2400" dirty="0">
              <a:latin typeface="Cordia New" pitchFamily="34" charset="-34"/>
              <a:cs typeface="Cordia New" pitchFamily="34" charset="-34"/>
            </a:endParaRPr>
          </a:p>
          <a:p>
            <a:pPr lvl="1"/>
            <a:r>
              <a:rPr lang="en-US" sz="2400" dirty="0">
                <a:latin typeface="Cordia New" pitchFamily="34" charset="-34"/>
                <a:cs typeface="Cordia New" pitchFamily="34" charset="-34"/>
              </a:rPr>
              <a:t>Producers can have different production technologies (different intensities of L and K, can substitute between L and K which depends on e</a:t>
            </a:r>
            <a:r>
              <a:rPr lang="en-US" sz="2800" dirty="0">
                <a:latin typeface="Cordia New" pitchFamily="34" charset="-34"/>
                <a:cs typeface="Cordia New" pitchFamily="34" charset="-34"/>
              </a:rPr>
              <a:t>lasticity of substitution between factors of production).</a:t>
            </a:r>
            <a:endParaRPr lang="th-TH" sz="2800" dirty="0">
              <a:latin typeface="Cordia New" pitchFamily="34" charset="-34"/>
              <a:cs typeface="Cordia New" pitchFamily="34" charset="-34"/>
            </a:endParaRPr>
          </a:p>
          <a:p>
            <a:r>
              <a:rPr lang="en-US" sz="2800" b="1" dirty="0">
                <a:latin typeface="Cordia New" pitchFamily="34" charset="-34"/>
                <a:cs typeface="Cordia New" pitchFamily="34" charset="-34"/>
              </a:rPr>
              <a:t>Behavior of factors of production’s owners</a:t>
            </a:r>
            <a:r>
              <a:rPr lang="en-US" sz="2800" dirty="0">
                <a:latin typeface="Cordia New" pitchFamily="34" charset="-34"/>
                <a:cs typeface="Cordia New" pitchFamily="34" charset="-34"/>
              </a:rPr>
              <a:t>: </a:t>
            </a:r>
            <a:endParaRPr lang="th-TH" sz="2800" dirty="0">
              <a:latin typeface="Cordia New" pitchFamily="34" charset="-34"/>
              <a:cs typeface="Cordia New" pitchFamily="34" charset="-34"/>
            </a:endParaRPr>
          </a:p>
          <a:p>
            <a:pPr lvl="1"/>
            <a:r>
              <a:rPr lang="en-US" sz="2400" dirty="0">
                <a:latin typeface="Cordia New" pitchFamily="34" charset="-34"/>
                <a:cs typeface="Cordia New" pitchFamily="34" charset="-34"/>
              </a:rPr>
              <a:t>Factors of production can be moved freely (zero transaction costs) and maximize profit.  Finally, MP</a:t>
            </a:r>
            <a:r>
              <a:rPr lang="en-US" sz="2400" baseline="-25000" dirty="0">
                <a:latin typeface="Cordia New" pitchFamily="34" charset="-34"/>
                <a:cs typeface="Cordia New" pitchFamily="34" charset="-34"/>
              </a:rPr>
              <a:t>L</a:t>
            </a:r>
            <a:r>
              <a:rPr lang="en-US" sz="2400" dirty="0">
                <a:latin typeface="Cordia New" pitchFamily="34" charset="-34"/>
                <a:cs typeface="Cordia New" pitchFamily="34" charset="-34"/>
              </a:rPr>
              <a:t> and</a:t>
            </a:r>
            <a:r>
              <a:rPr lang="th-TH" sz="2400" dirty="0">
                <a:latin typeface="Cordia New" pitchFamily="34" charset="-34"/>
                <a:cs typeface="Cordia New" pitchFamily="34" charset="-34"/>
              </a:rPr>
              <a:t> </a:t>
            </a:r>
            <a:r>
              <a:rPr lang="en-US" sz="2400" dirty="0">
                <a:latin typeface="Cordia New" pitchFamily="34" charset="-34"/>
                <a:cs typeface="Cordia New" pitchFamily="34" charset="-34"/>
              </a:rPr>
              <a:t>MP</a:t>
            </a:r>
            <a:r>
              <a:rPr lang="en-US" sz="2400" baseline="-25000" dirty="0">
                <a:latin typeface="Cordia New" pitchFamily="34" charset="-34"/>
                <a:cs typeface="Cordia New" pitchFamily="34" charset="-34"/>
              </a:rPr>
              <a:t>K</a:t>
            </a:r>
            <a:r>
              <a:rPr lang="th-TH" sz="2400" baseline="-25000" dirty="0">
                <a:latin typeface="Cordia New" pitchFamily="34" charset="-34"/>
                <a:cs typeface="Cordia New" pitchFamily="34" charset="-34"/>
              </a:rPr>
              <a:t> </a:t>
            </a:r>
            <a:r>
              <a:rPr lang="th-TH" sz="2400" dirty="0">
                <a:latin typeface="Cordia New" pitchFamily="34" charset="-34"/>
                <a:cs typeface="Cordia New" pitchFamily="34" charset="-34"/>
              </a:rPr>
              <a:t> </a:t>
            </a:r>
            <a:r>
              <a:rPr lang="en-US" sz="2400" dirty="0">
                <a:latin typeface="Cordia New" pitchFamily="34" charset="-34"/>
                <a:cs typeface="Cordia New" pitchFamily="34" charset="-34"/>
              </a:rPr>
              <a:t>of both industries will be equal and has no more movement of factors of production between industries.</a:t>
            </a:r>
            <a:endParaRPr lang="th-TH" sz="2400" baseline="-25000" dirty="0">
              <a:latin typeface="Cordia New" pitchFamily="34" charset="-34"/>
              <a:cs typeface="Cordia New" pitchFamily="34" charset="-34"/>
            </a:endParaRPr>
          </a:p>
        </p:txBody>
      </p:sp>
      <p:sp>
        <p:nvSpPr>
          <p:cNvPr id="4" name="Slide Number Placeholder 3"/>
          <p:cNvSpPr>
            <a:spLocks noGrp="1"/>
          </p:cNvSpPr>
          <p:nvPr>
            <p:ph type="sldNum" sz="quarter" idx="12"/>
          </p:nvPr>
        </p:nvSpPr>
        <p:spPr/>
        <p:txBody>
          <a:bodyPr/>
          <a:lstStyle/>
          <a:p>
            <a:pPr>
              <a:defRPr/>
            </a:pPr>
            <a:r>
              <a:rPr lang="en-US" dirty="0"/>
              <a:t>78</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endParaRPr lang="en-US" dirty="0"/>
          </a:p>
        </p:txBody>
      </p:sp>
    </p:spTree>
    <p:extLst>
      <p:ext uri="{BB962C8B-B14F-4D97-AF65-F5344CB8AC3E}">
        <p14:creationId xmlns:p14="http://schemas.microsoft.com/office/powerpoint/2010/main" val="422722207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1066800"/>
            <a:ext cx="8001000" cy="4800600"/>
          </a:xfrm>
        </p:spPr>
        <p:txBody>
          <a:bodyPr>
            <a:normAutofit fontScale="92500" lnSpcReduction="10000"/>
          </a:bodyPr>
          <a:lstStyle/>
          <a:p>
            <a:r>
              <a:rPr lang="en-US" sz="2800" dirty="0">
                <a:latin typeface="Cordia New" panose="020B0304020202020204" pitchFamily="34" charset="-34"/>
                <a:cs typeface="Cordia New" panose="020B0304020202020204" pitchFamily="34" charset="-34"/>
              </a:rPr>
              <a:t>Suppose that market structure is competitive with perfect information in both product prices and returns of factors of production.  Everyone will maximize profits.  Prices freely adjust.  The market is at fully employed.  The returns of every factor of production =</a:t>
            </a:r>
            <a:r>
              <a:rPr lang="th-TH" sz="2800" dirty="0">
                <a:latin typeface="Cordia New" panose="020B0304020202020204" pitchFamily="34" charset="-34"/>
                <a:cs typeface="Cordia New" panose="020B0304020202020204" pitchFamily="34" charset="-34"/>
              </a:rPr>
              <a:t> </a:t>
            </a:r>
            <a:r>
              <a:rPr lang="en-US" sz="2800" dirty="0">
                <a:latin typeface="Cordia New" panose="020B0304020202020204" pitchFamily="34" charset="-34"/>
                <a:cs typeface="Cordia New" panose="020B0304020202020204" pitchFamily="34" charset="-34"/>
              </a:rPr>
              <a:t>VMP of that factor of production.</a:t>
            </a:r>
            <a:endParaRPr lang="th-TH" sz="2800" dirty="0">
              <a:latin typeface="Cordia New" panose="020B0304020202020204" pitchFamily="34" charset="-34"/>
              <a:cs typeface="Cordia New" panose="020B0304020202020204" pitchFamily="34" charset="-34"/>
            </a:endParaRPr>
          </a:p>
          <a:p>
            <a:r>
              <a:rPr lang="en-US" sz="2800" dirty="0">
                <a:latin typeface="Cordia New" panose="020B0304020202020204" pitchFamily="34" charset="-34"/>
                <a:cs typeface="Cordia New" panose="020B0304020202020204" pitchFamily="34" charset="-34"/>
              </a:rPr>
              <a:t>The amount of factors of production is fixed. </a:t>
            </a:r>
          </a:p>
          <a:p>
            <a:pPr lvl="2"/>
            <a:r>
              <a:rPr lang="en-US" sz="3000" dirty="0">
                <a:latin typeface="Cordia New" panose="020B0304020202020204" pitchFamily="34" charset="-34"/>
                <a:cs typeface="Cordia New" panose="020B0304020202020204" pitchFamily="34" charset="-34"/>
              </a:rPr>
              <a:t>L</a:t>
            </a:r>
            <a:r>
              <a:rPr lang="en-US" sz="3000" baseline="-25000" dirty="0">
                <a:latin typeface="Cordia New" panose="020B0304020202020204" pitchFamily="34" charset="-34"/>
                <a:cs typeface="Cordia New" panose="020B0304020202020204" pitchFamily="34" charset="-34"/>
              </a:rPr>
              <a:t>F</a:t>
            </a:r>
            <a:r>
              <a:rPr lang="en-US" sz="3000" dirty="0">
                <a:latin typeface="Cordia New" panose="020B0304020202020204" pitchFamily="34" charset="-34"/>
                <a:cs typeface="Cordia New" panose="020B0304020202020204" pitchFamily="34" charset="-34"/>
              </a:rPr>
              <a:t> + L</a:t>
            </a:r>
            <a:r>
              <a:rPr lang="en-US" sz="3000" baseline="-25000" dirty="0">
                <a:latin typeface="Cordia New" panose="020B0304020202020204" pitchFamily="34" charset="-34"/>
                <a:cs typeface="Cordia New" panose="020B0304020202020204" pitchFamily="34" charset="-34"/>
              </a:rPr>
              <a:t>M</a:t>
            </a:r>
            <a:r>
              <a:rPr lang="en-US" sz="3000" dirty="0">
                <a:latin typeface="Cordia New" panose="020B0304020202020204" pitchFamily="34" charset="-34"/>
                <a:cs typeface="Cordia New" panose="020B0304020202020204" pitchFamily="34" charset="-34"/>
              </a:rPr>
              <a:t>  = L</a:t>
            </a:r>
          </a:p>
          <a:p>
            <a:pPr lvl="2"/>
            <a:r>
              <a:rPr lang="en-US" sz="2800" dirty="0">
                <a:latin typeface="Cordia New" panose="020B0304020202020204" pitchFamily="34" charset="-34"/>
                <a:cs typeface="Cordia New" panose="020B0304020202020204" pitchFamily="34" charset="-34"/>
              </a:rPr>
              <a:t>K</a:t>
            </a:r>
            <a:r>
              <a:rPr lang="en-US" sz="2800" baseline="-25000" dirty="0">
                <a:latin typeface="Cordia New" panose="020B0304020202020204" pitchFamily="34" charset="-34"/>
                <a:cs typeface="Cordia New" panose="020B0304020202020204" pitchFamily="34" charset="-34"/>
              </a:rPr>
              <a:t>F</a:t>
            </a:r>
            <a:r>
              <a:rPr lang="en-US" sz="2800" dirty="0">
                <a:latin typeface="Cordia New" panose="020B0304020202020204" pitchFamily="34" charset="-34"/>
                <a:cs typeface="Cordia New" panose="020B0304020202020204" pitchFamily="34" charset="-34"/>
              </a:rPr>
              <a:t> + K</a:t>
            </a:r>
            <a:r>
              <a:rPr lang="en-US" sz="2800" baseline="-25000" dirty="0">
                <a:latin typeface="Cordia New" panose="020B0304020202020204" pitchFamily="34" charset="-34"/>
                <a:cs typeface="Cordia New" panose="020B0304020202020204" pitchFamily="34" charset="-34"/>
              </a:rPr>
              <a:t>M</a:t>
            </a:r>
            <a:r>
              <a:rPr lang="en-US" sz="2800" dirty="0">
                <a:latin typeface="Cordia New" panose="020B0304020202020204" pitchFamily="34" charset="-34"/>
                <a:cs typeface="Cordia New" panose="020B0304020202020204" pitchFamily="34" charset="-34"/>
              </a:rPr>
              <a:t> = K</a:t>
            </a:r>
          </a:p>
          <a:p>
            <a:r>
              <a:rPr lang="en-US" sz="2800" dirty="0">
                <a:latin typeface="Cordia New" panose="020B0304020202020204" pitchFamily="34" charset="-34"/>
                <a:cs typeface="Cordia New" panose="020B0304020202020204" pitchFamily="34" charset="-34"/>
              </a:rPr>
              <a:t>Consumers’ preference: Consumers have the same preference.  No effects on uses of income.  No effects on income distribution.</a:t>
            </a:r>
            <a:endParaRPr lang="th-TH" sz="2800" dirty="0">
              <a:latin typeface="Cordia New" panose="020B0304020202020204" pitchFamily="34" charset="-34"/>
              <a:cs typeface="Cordia New" panose="020B0304020202020204" pitchFamily="34" charset="-34"/>
            </a:endParaRPr>
          </a:p>
          <a:p>
            <a:r>
              <a:rPr lang="en-US" sz="2800" dirty="0">
                <a:latin typeface="Cordia New" panose="020B0304020202020204" pitchFamily="34" charset="-34"/>
                <a:cs typeface="Cordia New" panose="020B0304020202020204" pitchFamily="34" charset="-34"/>
              </a:rPr>
              <a:t>Framework of tax burden analysis:  Substitute one type of tax with another type of tax in order to get rid of the effect of the increasing in income on demand for goods and prices of factors of production.</a:t>
            </a:r>
          </a:p>
          <a:p>
            <a:pPr>
              <a:buFont typeface="Arial" pitchFamily="34" charset="0"/>
              <a:buChar char="•"/>
            </a:pPr>
            <a:endParaRPr lang="en-US" sz="2800" dirty="0">
              <a:latin typeface="Cordia New" panose="020B0304020202020204" pitchFamily="34" charset="-34"/>
              <a:cs typeface="Cordia New" panose="020B0304020202020204" pitchFamily="34" charset="-34"/>
            </a:endParaRPr>
          </a:p>
        </p:txBody>
      </p:sp>
      <p:sp>
        <p:nvSpPr>
          <p:cNvPr id="4" name="Slide Number Placeholder 3"/>
          <p:cNvSpPr>
            <a:spLocks noGrp="1"/>
          </p:cNvSpPr>
          <p:nvPr>
            <p:ph type="sldNum" sz="quarter" idx="12"/>
          </p:nvPr>
        </p:nvSpPr>
        <p:spPr/>
        <p:txBody>
          <a:bodyPr/>
          <a:lstStyle/>
          <a:p>
            <a:pPr>
              <a:defRPr/>
            </a:pPr>
            <a:r>
              <a:rPr lang="en-US" dirty="0"/>
              <a:t>79</a:t>
            </a:r>
          </a:p>
        </p:txBody>
      </p:sp>
      <p:sp>
        <p:nvSpPr>
          <p:cNvPr id="5" name="Title 1"/>
          <p:cNvSpPr>
            <a:spLocks noGrp="1"/>
          </p:cNvSpPr>
          <p:nvPr>
            <p:ph type="title"/>
          </p:nvPr>
        </p:nvSpPr>
        <p:spPr>
          <a:xfrm>
            <a:off x="1066800" y="0"/>
            <a:ext cx="7499350" cy="1143000"/>
          </a:xfrm>
        </p:spPr>
        <p:txBody>
          <a:bodyPr>
            <a:normAutofit/>
          </a:bodyPr>
          <a:lstStyle/>
          <a:p>
            <a:r>
              <a:rPr lang="en-US" sz="3600" dirty="0" err="1">
                <a:latin typeface="Cordia New" pitchFamily="34" charset="-34"/>
                <a:cs typeface="Cordia New" pitchFamily="34" charset="-34"/>
              </a:rPr>
              <a:t>Harberger</a:t>
            </a:r>
            <a:r>
              <a:rPr lang="en-US" sz="3600" dirty="0">
                <a:latin typeface="Cordia New" pitchFamily="34" charset="-34"/>
                <a:cs typeface="Cordia New" pitchFamily="34" charset="-34"/>
              </a:rPr>
              <a:t> Model</a:t>
            </a:r>
            <a:endParaRPr lang="th-TH" sz="3600" dirty="0">
              <a:latin typeface="Cordia New" pitchFamily="34" charset="-34"/>
              <a:cs typeface="Cordia New" pitchFamily="34" charset="-34"/>
            </a:endParaRPr>
          </a:p>
        </p:txBody>
      </p:sp>
      <p:sp>
        <p:nvSpPr>
          <p:cNvPr id="6" name="Footer Placeholder 5"/>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311799008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0"/>
            <a:ext cx="7499350" cy="1143000"/>
          </a:xfrm>
        </p:spPr>
        <p:txBody>
          <a:bodyPr>
            <a:normAutofit/>
          </a:bodyPr>
          <a:lstStyle/>
          <a:p>
            <a:r>
              <a:rPr lang="en-US" sz="4000" dirty="0">
                <a:effectLst/>
                <a:latin typeface="Cordia New" pitchFamily="34" charset="-34"/>
                <a:cs typeface="Cordia New" pitchFamily="34" charset="-34"/>
              </a:rPr>
              <a:t>Impose tax on product F</a:t>
            </a:r>
            <a:r>
              <a:rPr lang="th-TH" sz="4000" dirty="0">
                <a:effectLst/>
                <a:latin typeface="Cordia New" pitchFamily="34" charset="-34"/>
                <a:cs typeface="Cordia New" pitchFamily="34" charset="-34"/>
              </a:rPr>
              <a:t> </a:t>
            </a:r>
            <a:r>
              <a:rPr lang="en-US" sz="4000" dirty="0">
                <a:effectLst/>
                <a:latin typeface="Cordia New" pitchFamily="34" charset="-34"/>
                <a:cs typeface="Cordia New" pitchFamily="34" charset="-34"/>
              </a:rPr>
              <a:t>(</a:t>
            </a:r>
            <a:r>
              <a:rPr lang="en-US" sz="4000" dirty="0" err="1">
                <a:effectLst/>
                <a:latin typeface="Cordia New" pitchFamily="34" charset="-34"/>
                <a:cs typeface="Cordia New" pitchFamily="34" charset="-34"/>
              </a:rPr>
              <a:t>t</a:t>
            </a:r>
            <a:r>
              <a:rPr lang="en-US" sz="4000" baseline="-25000" dirty="0" err="1">
                <a:effectLst/>
                <a:latin typeface="Cordia New" pitchFamily="34" charset="-34"/>
                <a:cs typeface="Cordia New" pitchFamily="34" charset="-34"/>
              </a:rPr>
              <a:t>F</a:t>
            </a:r>
            <a:r>
              <a:rPr lang="en-US" sz="4000" dirty="0">
                <a:effectLst/>
                <a:latin typeface="Cordia New" pitchFamily="34" charset="-34"/>
                <a:cs typeface="Cordia New" pitchFamily="34" charset="-34"/>
              </a:rPr>
              <a:t> )</a:t>
            </a:r>
          </a:p>
        </p:txBody>
      </p:sp>
      <p:sp>
        <p:nvSpPr>
          <p:cNvPr id="3" name="Content Placeholder 2"/>
          <p:cNvSpPr>
            <a:spLocks noGrp="1"/>
          </p:cNvSpPr>
          <p:nvPr>
            <p:ph idx="1"/>
          </p:nvPr>
        </p:nvSpPr>
        <p:spPr>
          <a:xfrm>
            <a:off x="1066800" y="1219200"/>
            <a:ext cx="7867650" cy="4800600"/>
          </a:xfrm>
        </p:spPr>
        <p:txBody>
          <a:bodyPr>
            <a:normAutofit fontScale="92500" lnSpcReduction="10000"/>
          </a:bodyPr>
          <a:lstStyle/>
          <a:p>
            <a:r>
              <a:rPr lang="en-US" sz="2800" dirty="0">
                <a:latin typeface="Cordia New" pitchFamily="34" charset="-34"/>
                <a:cs typeface="Cordia New" pitchFamily="34" charset="-34"/>
              </a:rPr>
              <a:t>When the government imposes tax on any goods → the comparative price of that product increases relative to other goods by the amount of the tax.</a:t>
            </a:r>
          </a:p>
          <a:p>
            <a:r>
              <a:rPr lang="en-US" sz="2800" dirty="0">
                <a:latin typeface="Cordia New" pitchFamily="34" charset="-34"/>
                <a:cs typeface="Cordia New" pitchFamily="34" charset="-34"/>
              </a:rPr>
              <a:t>Assume that the government imposes a tax on food (F).</a:t>
            </a:r>
          </a:p>
          <a:p>
            <a:r>
              <a:rPr lang="en-US" sz="2800" dirty="0">
                <a:latin typeface="Cordia New" pitchFamily="34" charset="-34"/>
                <a:cs typeface="Cordia New" pitchFamily="34" charset="-34"/>
              </a:rPr>
              <a:t>Suppose that consumers substitute F with manufacturing product (M).</a:t>
            </a:r>
          </a:p>
          <a:p>
            <a:r>
              <a:rPr lang="en-US" sz="2800" dirty="0">
                <a:latin typeface="Cordia New" pitchFamily="34" charset="-34"/>
                <a:cs typeface="Cordia New" pitchFamily="34" charset="-34"/>
              </a:rPr>
              <a:t>Producers produce less F and more M. → Demand for factor of production in F production is decreased but demand for factor of production in M production is increased.</a:t>
            </a:r>
            <a:endParaRPr lang="th-TH" sz="2800" dirty="0">
              <a:latin typeface="Cordia New" pitchFamily="34" charset="-34"/>
              <a:cs typeface="Cordia New" pitchFamily="34" charset="-34"/>
            </a:endParaRPr>
          </a:p>
          <a:p>
            <a:r>
              <a:rPr lang="en-US" sz="2800" dirty="0">
                <a:latin typeface="Cordia New" pitchFamily="34" charset="-34"/>
                <a:cs typeface="Cordia New" pitchFamily="34" charset="-34"/>
              </a:rPr>
              <a:t>F is</a:t>
            </a:r>
            <a:r>
              <a:rPr lang="th-TH" sz="2800" dirty="0">
                <a:latin typeface="Cordia New" pitchFamily="34" charset="-34"/>
                <a:cs typeface="Cordia New" pitchFamily="34" charset="-34"/>
              </a:rPr>
              <a:t> </a:t>
            </a:r>
            <a:r>
              <a:rPr lang="en-US" sz="2800" dirty="0">
                <a:latin typeface="Cordia New" pitchFamily="34" charset="-34"/>
                <a:cs typeface="Cordia New" pitchFamily="34" charset="-34"/>
              </a:rPr>
              <a:t>labor intensive while M is capital intensive.</a:t>
            </a:r>
          </a:p>
          <a:p>
            <a:r>
              <a:rPr lang="en-US" sz="2800" dirty="0">
                <a:latin typeface="Cordia New" pitchFamily="34" charset="-34"/>
                <a:cs typeface="Cordia New" pitchFamily="34" charset="-34"/>
              </a:rPr>
              <a:t>After imposing tax on F, demand for </a:t>
            </a:r>
            <a:r>
              <a:rPr lang="en-US" sz="2800" dirty="0" err="1">
                <a:latin typeface="Cordia New" pitchFamily="34" charset="-34"/>
                <a:cs typeface="Cordia New" pitchFamily="34" charset="-34"/>
              </a:rPr>
              <a:t>labour</a:t>
            </a:r>
            <a:r>
              <a:rPr lang="en-US" sz="2800" dirty="0">
                <a:latin typeface="Cordia New" pitchFamily="34" charset="-34"/>
                <a:cs typeface="Cordia New" pitchFamily="34" charset="-34"/>
              </a:rPr>
              <a:t> producing F is decreasing.  M will be able to absorb </a:t>
            </a:r>
            <a:r>
              <a:rPr lang="en-US" sz="2800" dirty="0" err="1">
                <a:latin typeface="Cordia New" pitchFamily="34" charset="-34"/>
                <a:cs typeface="Cordia New" pitchFamily="34" charset="-34"/>
              </a:rPr>
              <a:t>labour</a:t>
            </a:r>
            <a:r>
              <a:rPr lang="en-US" sz="2800" dirty="0">
                <a:latin typeface="Cordia New" pitchFamily="34" charset="-34"/>
                <a:cs typeface="Cordia New" pitchFamily="34" charset="-34"/>
              </a:rPr>
              <a:t> from F if </a:t>
            </a:r>
            <a:r>
              <a:rPr lang="en-US" sz="2800" dirty="0" err="1">
                <a:latin typeface="Cordia New" pitchFamily="34" charset="-34"/>
                <a:cs typeface="Cordia New" pitchFamily="34" charset="-34"/>
              </a:rPr>
              <a:t>labour</a:t>
            </a:r>
            <a:r>
              <a:rPr lang="en-US" sz="2800" dirty="0">
                <a:latin typeface="Cordia New" pitchFamily="34" charset="-34"/>
                <a:cs typeface="Cordia New" pitchFamily="34" charset="-34"/>
              </a:rPr>
              <a:t> reduces their wages by a lot, including </a:t>
            </a:r>
            <a:r>
              <a:rPr lang="en-US" sz="2800" dirty="0" err="1">
                <a:latin typeface="Cordia New" pitchFamily="34" charset="-34"/>
                <a:cs typeface="Cordia New" pitchFamily="34" charset="-34"/>
              </a:rPr>
              <a:t>labour</a:t>
            </a:r>
            <a:r>
              <a:rPr lang="en-US" sz="2800" dirty="0">
                <a:latin typeface="Cordia New" pitchFamily="34" charset="-34"/>
                <a:cs typeface="Cordia New" pitchFamily="34" charset="-34"/>
              </a:rPr>
              <a:t> for producing M.</a:t>
            </a:r>
          </a:p>
        </p:txBody>
      </p:sp>
      <p:sp>
        <p:nvSpPr>
          <p:cNvPr id="4" name="Slide Number Placeholder 3"/>
          <p:cNvSpPr>
            <a:spLocks noGrp="1"/>
          </p:cNvSpPr>
          <p:nvPr>
            <p:ph type="sldNum" sz="quarter" idx="12"/>
          </p:nvPr>
        </p:nvSpPr>
        <p:spPr/>
        <p:txBody>
          <a:bodyPr/>
          <a:lstStyle/>
          <a:p>
            <a:pPr>
              <a:defRPr/>
            </a:pPr>
            <a:r>
              <a:rPr lang="en-US" dirty="0"/>
              <a:t>80</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200567395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1447800"/>
            <a:ext cx="7867650" cy="4800600"/>
          </a:xfrm>
        </p:spPr>
        <p:txBody>
          <a:bodyPr>
            <a:normAutofit fontScale="92500" lnSpcReduction="10000"/>
          </a:bodyPr>
          <a:lstStyle/>
          <a:p>
            <a:r>
              <a:rPr lang="en-US" dirty="0">
                <a:latin typeface="Cordia New" pitchFamily="34" charset="-34"/>
                <a:cs typeface="Cordia New" pitchFamily="34" charset="-34"/>
              </a:rPr>
              <a:t>All </a:t>
            </a:r>
            <a:r>
              <a:rPr lang="en-US" dirty="0" err="1">
                <a:latin typeface="Cordia New" pitchFamily="34" charset="-34"/>
                <a:cs typeface="Cordia New" pitchFamily="34" charset="-34"/>
              </a:rPr>
              <a:t>labour</a:t>
            </a:r>
            <a:r>
              <a:rPr lang="en-US" dirty="0">
                <a:latin typeface="Cordia New" pitchFamily="34" charset="-34"/>
                <a:cs typeface="Cordia New" pitchFamily="34" charset="-34"/>
              </a:rPr>
              <a:t> in the economy have to bear tax burden from imposing tax on product F. </a:t>
            </a:r>
            <a:endParaRPr lang="th-TH" dirty="0">
              <a:latin typeface="Cordia New" pitchFamily="34" charset="-34"/>
              <a:cs typeface="Cordia New" pitchFamily="34" charset="-34"/>
            </a:endParaRPr>
          </a:p>
          <a:p>
            <a:r>
              <a:rPr lang="en-US" dirty="0">
                <a:latin typeface="Cordia New" pitchFamily="34" charset="-34"/>
                <a:cs typeface="Cordia New" pitchFamily="34" charset="-34"/>
              </a:rPr>
              <a:t>How much tax burden that </a:t>
            </a:r>
            <a:r>
              <a:rPr lang="en-US" dirty="0" err="1">
                <a:latin typeface="Cordia New" pitchFamily="34" charset="-34"/>
                <a:cs typeface="Cordia New" pitchFamily="34" charset="-34"/>
              </a:rPr>
              <a:t>labour</a:t>
            </a:r>
            <a:r>
              <a:rPr lang="en-US" dirty="0">
                <a:latin typeface="Cordia New" pitchFamily="34" charset="-34"/>
                <a:cs typeface="Cordia New" pitchFamily="34" charset="-34"/>
              </a:rPr>
              <a:t> have to bear depends on:</a:t>
            </a:r>
            <a:endParaRPr lang="th-TH" dirty="0">
              <a:latin typeface="Cordia New" pitchFamily="34" charset="-34"/>
              <a:cs typeface="Cordia New" pitchFamily="34" charset="-34"/>
            </a:endParaRPr>
          </a:p>
          <a:p>
            <a:pPr lvl="1"/>
            <a:r>
              <a:rPr lang="en-US" dirty="0">
                <a:latin typeface="Cordia New" pitchFamily="34" charset="-34"/>
                <a:cs typeface="Cordia New" pitchFamily="34" charset="-34"/>
              </a:rPr>
              <a:t>Price elasticity of product F and M.</a:t>
            </a:r>
            <a:endParaRPr lang="th-TH" dirty="0">
              <a:latin typeface="Cordia New" pitchFamily="34" charset="-34"/>
              <a:cs typeface="Cordia New" pitchFamily="34" charset="-34"/>
            </a:endParaRPr>
          </a:p>
          <a:p>
            <a:pPr lvl="1"/>
            <a:r>
              <a:rPr lang="en-US" dirty="0">
                <a:latin typeface="Cordia New" pitchFamily="34" charset="-34"/>
                <a:cs typeface="Cordia New" pitchFamily="34" charset="-34"/>
              </a:rPr>
              <a:t>The difference in intensity of factors of production among producers. </a:t>
            </a:r>
          </a:p>
          <a:p>
            <a:pPr lvl="1"/>
            <a:r>
              <a:rPr lang="en-US" dirty="0">
                <a:latin typeface="Cordia New" pitchFamily="34" charset="-34"/>
                <a:cs typeface="Cordia New" pitchFamily="34" charset="-34"/>
              </a:rPr>
              <a:t>Elasticity of substitution between factors of production.</a:t>
            </a:r>
            <a:endParaRPr lang="th-TH" dirty="0">
              <a:latin typeface="Cordia New" pitchFamily="34" charset="-34"/>
              <a:cs typeface="Cordia New" pitchFamily="34" charset="-34"/>
            </a:endParaRPr>
          </a:p>
          <a:p>
            <a:r>
              <a:rPr lang="en-US" dirty="0">
                <a:latin typeface="Cordia New" pitchFamily="34" charset="-34"/>
                <a:cs typeface="Cordia New" pitchFamily="34" charset="-34"/>
              </a:rPr>
              <a:t>When imposing tax on product F, people who earn income by  supplying </a:t>
            </a:r>
            <a:r>
              <a:rPr lang="en-US" dirty="0" err="1">
                <a:latin typeface="Cordia New" pitchFamily="34" charset="-34"/>
                <a:cs typeface="Cordia New" pitchFamily="34" charset="-34"/>
              </a:rPr>
              <a:t>labour</a:t>
            </a:r>
            <a:r>
              <a:rPr lang="en-US" dirty="0">
                <a:latin typeface="Cordia New" pitchFamily="34" charset="-34"/>
                <a:cs typeface="Cordia New" pitchFamily="34" charset="-34"/>
              </a:rPr>
              <a:t> to producing either F or M will bear most of tax burden.</a:t>
            </a:r>
            <a:endParaRPr lang="th-TH" dirty="0">
              <a:latin typeface="Cordia New" pitchFamily="34" charset="-34"/>
              <a:cs typeface="Cordia New" pitchFamily="34" charset="-34"/>
            </a:endParaRPr>
          </a:p>
          <a:p>
            <a:r>
              <a:rPr lang="en-US" dirty="0">
                <a:latin typeface="Cordia New" pitchFamily="34" charset="-34"/>
                <a:cs typeface="Cordia New" pitchFamily="34" charset="-34"/>
              </a:rPr>
              <a:t>Consumers of product F will also bear part of the tax burden.</a:t>
            </a:r>
          </a:p>
        </p:txBody>
      </p:sp>
      <p:sp>
        <p:nvSpPr>
          <p:cNvPr id="4" name="Slide Number Placeholder 3"/>
          <p:cNvSpPr>
            <a:spLocks noGrp="1"/>
          </p:cNvSpPr>
          <p:nvPr>
            <p:ph type="sldNum" sz="quarter" idx="12"/>
          </p:nvPr>
        </p:nvSpPr>
        <p:spPr/>
        <p:txBody>
          <a:bodyPr/>
          <a:lstStyle/>
          <a:p>
            <a:pPr>
              <a:defRPr/>
            </a:pPr>
            <a:r>
              <a:rPr lang="en-US" dirty="0"/>
              <a:t>81</a:t>
            </a:r>
          </a:p>
        </p:txBody>
      </p:sp>
      <p:sp>
        <p:nvSpPr>
          <p:cNvPr id="6" name="Footer Placeholder 5"/>
          <p:cNvSpPr>
            <a:spLocks noGrp="1"/>
          </p:cNvSpPr>
          <p:nvPr>
            <p:ph type="ftr" sz="quarter" idx="11"/>
          </p:nvPr>
        </p:nvSpPr>
        <p:spPr/>
        <p:txBody>
          <a:bodyPr/>
          <a:lstStyle/>
          <a:p>
            <a:r>
              <a:rPr lang="en-US"/>
              <a:t>EE442 2/16 Economics of Public Revenue                                       Assist.Prof.Dr.Duangmanee Laovakul</a:t>
            </a:r>
            <a:endParaRPr lang="en-US" dirty="0"/>
          </a:p>
        </p:txBody>
      </p:sp>
      <p:sp>
        <p:nvSpPr>
          <p:cNvPr id="7" name="Title 1"/>
          <p:cNvSpPr>
            <a:spLocks noGrp="1"/>
          </p:cNvSpPr>
          <p:nvPr>
            <p:ph type="title"/>
          </p:nvPr>
        </p:nvSpPr>
        <p:spPr>
          <a:xfrm>
            <a:off x="1219200" y="0"/>
            <a:ext cx="7499350" cy="1143000"/>
          </a:xfrm>
        </p:spPr>
        <p:txBody>
          <a:bodyPr>
            <a:normAutofit/>
          </a:bodyPr>
          <a:lstStyle/>
          <a:p>
            <a:r>
              <a:rPr lang="en-US" sz="4000" dirty="0">
                <a:effectLst/>
                <a:latin typeface="Cordia New" pitchFamily="34" charset="-34"/>
                <a:cs typeface="Cordia New" pitchFamily="34" charset="-34"/>
              </a:rPr>
              <a:t>Impose tax on product F</a:t>
            </a:r>
            <a:r>
              <a:rPr lang="th-TH" sz="4000" dirty="0">
                <a:effectLst/>
                <a:latin typeface="Cordia New" pitchFamily="34" charset="-34"/>
                <a:cs typeface="Cordia New" pitchFamily="34" charset="-34"/>
              </a:rPr>
              <a:t> </a:t>
            </a:r>
            <a:r>
              <a:rPr lang="en-US" sz="4000" dirty="0">
                <a:effectLst/>
                <a:latin typeface="Cordia New" pitchFamily="34" charset="-34"/>
                <a:cs typeface="Cordia New" pitchFamily="34" charset="-34"/>
              </a:rPr>
              <a:t>(</a:t>
            </a:r>
            <a:r>
              <a:rPr lang="en-US" sz="4000" dirty="0" err="1">
                <a:effectLst/>
                <a:latin typeface="Cordia New" pitchFamily="34" charset="-34"/>
                <a:cs typeface="Cordia New" pitchFamily="34" charset="-34"/>
              </a:rPr>
              <a:t>t</a:t>
            </a:r>
            <a:r>
              <a:rPr lang="en-US" sz="4000" baseline="-25000" dirty="0" err="1">
                <a:effectLst/>
                <a:latin typeface="Cordia New" pitchFamily="34" charset="-34"/>
                <a:cs typeface="Cordia New" pitchFamily="34" charset="-34"/>
              </a:rPr>
              <a:t>F</a:t>
            </a:r>
            <a:r>
              <a:rPr lang="en-US" sz="4000" dirty="0">
                <a:effectLst/>
                <a:latin typeface="Cordia New" pitchFamily="34" charset="-34"/>
                <a:cs typeface="Cordia New" pitchFamily="34" charset="-34"/>
              </a:rPr>
              <a:t> )</a:t>
            </a:r>
          </a:p>
        </p:txBody>
      </p:sp>
    </p:spTree>
    <p:extLst>
      <p:ext uri="{BB962C8B-B14F-4D97-AF65-F5344CB8AC3E}">
        <p14:creationId xmlns:p14="http://schemas.microsoft.com/office/powerpoint/2010/main" val="284292882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latin typeface="Cordia New" panose="020B0304020202020204" pitchFamily="34" charset="-34"/>
                <a:cs typeface="Cordia New" panose="020B0304020202020204" pitchFamily="34" charset="-34"/>
              </a:rPr>
              <a:t>Equivalent to imposing a tax on both factors of production at the same time.</a:t>
            </a:r>
            <a:r>
              <a:rPr lang="th-TH" dirty="0">
                <a:latin typeface="Cordia New" panose="020B0304020202020204" pitchFamily="34" charset="-34"/>
                <a:cs typeface="Cordia New" panose="020B0304020202020204" pitchFamily="34" charset="-34"/>
              </a:rPr>
              <a:t> </a:t>
            </a:r>
          </a:p>
          <a:p>
            <a:r>
              <a:rPr lang="en-US" b="1" u="sng" dirty="0">
                <a:solidFill>
                  <a:srgbClr val="FF0000"/>
                </a:solidFill>
                <a:latin typeface="Cordia New" panose="020B0304020202020204" pitchFamily="34" charset="-34"/>
                <a:cs typeface="Cordia New" panose="020B0304020202020204" pitchFamily="34" charset="-34"/>
              </a:rPr>
              <a:t>Results:</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Everyone will bear the same amount of tax burden, no tax burden shifting.  The size of tax burden will be in the same proportion because the amount of factors of production is fixed.</a:t>
            </a:r>
          </a:p>
        </p:txBody>
      </p:sp>
      <p:sp>
        <p:nvSpPr>
          <p:cNvPr id="4" name="Slide Number Placeholder 3"/>
          <p:cNvSpPr>
            <a:spLocks noGrp="1"/>
          </p:cNvSpPr>
          <p:nvPr>
            <p:ph type="sldNum" sz="quarter" idx="12"/>
          </p:nvPr>
        </p:nvSpPr>
        <p:spPr/>
        <p:txBody>
          <a:bodyPr/>
          <a:lstStyle/>
          <a:p>
            <a:pPr>
              <a:defRPr/>
            </a:pPr>
            <a:r>
              <a:rPr lang="en-US" dirty="0"/>
              <a:t>82</a:t>
            </a:r>
          </a:p>
        </p:txBody>
      </p:sp>
      <p:sp>
        <p:nvSpPr>
          <p:cNvPr id="5" name="Title 1"/>
          <p:cNvSpPr>
            <a:spLocks noGrp="1"/>
          </p:cNvSpPr>
          <p:nvPr>
            <p:ph type="title"/>
          </p:nvPr>
        </p:nvSpPr>
        <p:spPr/>
        <p:txBody>
          <a:bodyPr>
            <a:normAutofit/>
          </a:bodyPr>
          <a:lstStyle/>
          <a:p>
            <a:r>
              <a:rPr lang="en-US" sz="4000" dirty="0">
                <a:effectLst/>
                <a:latin typeface="Cordia New" pitchFamily="34" charset="-34"/>
                <a:cs typeface="Cordia New" pitchFamily="34" charset="-34"/>
              </a:rPr>
              <a:t>Imposing income tax (t)</a:t>
            </a:r>
          </a:p>
        </p:txBody>
      </p:sp>
      <p:sp>
        <p:nvSpPr>
          <p:cNvPr id="6" name="Footer Placeholder 5"/>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414015004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1"/>
            <a:r>
              <a:rPr lang="en-US" sz="3200" dirty="0" err="1">
                <a:latin typeface="Cordia New" pitchFamily="34" charset="-34"/>
                <a:cs typeface="Cordia New" pitchFamily="34" charset="-34"/>
              </a:rPr>
              <a:t>Labour</a:t>
            </a:r>
            <a:r>
              <a:rPr lang="en-US" sz="3200" dirty="0">
                <a:latin typeface="Cordia New" pitchFamily="34" charset="-34"/>
                <a:cs typeface="Cordia New" pitchFamily="34" charset="-34"/>
              </a:rPr>
              <a:t> in all production will have to bear the tax burden because imposing taxes on </a:t>
            </a:r>
            <a:r>
              <a:rPr lang="en-US" sz="3200" dirty="0" err="1">
                <a:latin typeface="Cordia New" pitchFamily="34" charset="-34"/>
                <a:cs typeface="Cordia New" pitchFamily="34" charset="-34"/>
              </a:rPr>
              <a:t>labour</a:t>
            </a:r>
            <a:r>
              <a:rPr lang="en-US" sz="3200" dirty="0">
                <a:latin typeface="Cordia New" pitchFamily="34" charset="-34"/>
                <a:cs typeface="Cordia New" pitchFamily="34" charset="-34"/>
              </a:rPr>
              <a:t> in both F and M production.</a:t>
            </a:r>
          </a:p>
        </p:txBody>
      </p:sp>
      <p:sp>
        <p:nvSpPr>
          <p:cNvPr id="4" name="Slide Number Placeholder 3"/>
          <p:cNvSpPr>
            <a:spLocks noGrp="1"/>
          </p:cNvSpPr>
          <p:nvPr>
            <p:ph type="sldNum" sz="quarter" idx="12"/>
          </p:nvPr>
        </p:nvSpPr>
        <p:spPr/>
        <p:txBody>
          <a:bodyPr/>
          <a:lstStyle/>
          <a:p>
            <a:pPr>
              <a:defRPr/>
            </a:pPr>
            <a:r>
              <a:rPr lang="en-US" dirty="0"/>
              <a:t>83</a:t>
            </a:r>
          </a:p>
        </p:txBody>
      </p:sp>
      <p:sp>
        <p:nvSpPr>
          <p:cNvPr id="5" name="Title 1"/>
          <p:cNvSpPr>
            <a:spLocks noGrp="1"/>
          </p:cNvSpPr>
          <p:nvPr>
            <p:ph type="title"/>
          </p:nvPr>
        </p:nvSpPr>
        <p:spPr/>
        <p:txBody>
          <a:bodyPr>
            <a:normAutofit/>
          </a:bodyPr>
          <a:lstStyle/>
          <a:p>
            <a:r>
              <a:rPr lang="en-US" sz="4000" dirty="0">
                <a:effectLst/>
                <a:latin typeface="Cordia New" pitchFamily="34" charset="-34"/>
                <a:cs typeface="Cordia New" pitchFamily="34" charset="-34"/>
              </a:rPr>
              <a:t>Imposing tax on factor of production, </a:t>
            </a:r>
            <a:r>
              <a:rPr lang="en-US" sz="4000" dirty="0" err="1">
                <a:effectLst/>
                <a:latin typeface="Cordia New" pitchFamily="34" charset="-34"/>
                <a:cs typeface="Cordia New" pitchFamily="34" charset="-34"/>
              </a:rPr>
              <a:t>labour</a:t>
            </a:r>
            <a:r>
              <a:rPr lang="en-US" sz="4000" dirty="0">
                <a:effectLst/>
                <a:latin typeface="Cordia New" pitchFamily="34" charset="-34"/>
                <a:cs typeface="Cordia New" pitchFamily="34" charset="-34"/>
              </a:rPr>
              <a:t> (</a:t>
            </a:r>
            <a:r>
              <a:rPr lang="en-US" sz="4000" dirty="0" err="1">
                <a:effectLst/>
                <a:latin typeface="Cordia New" pitchFamily="34" charset="-34"/>
                <a:cs typeface="Cordia New" pitchFamily="34" charset="-34"/>
              </a:rPr>
              <a:t>t</a:t>
            </a:r>
            <a:r>
              <a:rPr lang="en-US" sz="4000" baseline="-25000" dirty="0" err="1">
                <a:effectLst/>
                <a:latin typeface="Cordia New" pitchFamily="34" charset="-34"/>
                <a:cs typeface="Cordia New" pitchFamily="34" charset="-34"/>
              </a:rPr>
              <a:t>L</a:t>
            </a:r>
            <a:r>
              <a:rPr lang="en-US" sz="4000" dirty="0">
                <a:effectLst/>
                <a:latin typeface="Cordia New" pitchFamily="34" charset="-34"/>
                <a:cs typeface="Cordia New" pitchFamily="34" charset="-34"/>
              </a:rPr>
              <a:t> )</a:t>
            </a:r>
          </a:p>
        </p:txBody>
      </p:sp>
      <p:sp>
        <p:nvSpPr>
          <p:cNvPr id="6" name="Footer Placeholder 5"/>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289922668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1676400"/>
            <a:ext cx="7499350" cy="4800600"/>
          </a:xfrm>
        </p:spPr>
        <p:txBody>
          <a:bodyPr>
            <a:normAutofit/>
          </a:bodyPr>
          <a:lstStyle/>
          <a:p>
            <a:r>
              <a:rPr lang="en-US" sz="3600" dirty="0">
                <a:latin typeface="Cordia New" pitchFamily="34" charset="-34"/>
                <a:cs typeface="Cordia New" pitchFamily="34" charset="-34"/>
              </a:rPr>
              <a:t>2 effects:</a:t>
            </a:r>
            <a:endParaRPr lang="th-TH" sz="3600" dirty="0">
              <a:latin typeface="Cordia New" pitchFamily="34" charset="-34"/>
              <a:cs typeface="Cordia New" pitchFamily="34" charset="-34"/>
            </a:endParaRPr>
          </a:p>
          <a:p>
            <a:pPr lvl="1"/>
            <a:r>
              <a:rPr lang="en-US" sz="3200" dirty="0">
                <a:latin typeface="Cordia New" pitchFamily="34" charset="-34"/>
                <a:cs typeface="Cordia New" pitchFamily="34" charset="-34"/>
              </a:rPr>
              <a:t>Output effect: price of M increased → M production decreased because demand for product M decreased.</a:t>
            </a:r>
            <a:endParaRPr lang="th-TH" sz="3200" dirty="0">
              <a:latin typeface="Cordia New" pitchFamily="34" charset="-34"/>
              <a:cs typeface="Cordia New" pitchFamily="34" charset="-34"/>
            </a:endParaRPr>
          </a:p>
          <a:p>
            <a:pPr lvl="1"/>
            <a:r>
              <a:rPr lang="en-US" sz="3200" dirty="0">
                <a:latin typeface="Cordia New" pitchFamily="34" charset="-34"/>
                <a:cs typeface="Cordia New" pitchFamily="34" charset="-34"/>
              </a:rPr>
              <a:t>Factor substitution effect: substitution between factors of production because price of K in producing M is relatively increased.  M producer will substitute K with L.</a:t>
            </a:r>
            <a:r>
              <a:rPr lang="th-TH" sz="3200" dirty="0">
                <a:latin typeface="Cordia New" pitchFamily="34" charset="-34"/>
                <a:cs typeface="Cordia New" pitchFamily="34" charset="-34"/>
              </a:rPr>
              <a:t> </a:t>
            </a:r>
            <a:endParaRPr lang="en-US" sz="3200" dirty="0">
              <a:latin typeface="Cordia New" pitchFamily="34" charset="-34"/>
              <a:cs typeface="Cordia New" pitchFamily="34" charset="-34"/>
            </a:endParaRPr>
          </a:p>
        </p:txBody>
      </p:sp>
      <p:sp>
        <p:nvSpPr>
          <p:cNvPr id="4" name="Slide Number Placeholder 3"/>
          <p:cNvSpPr>
            <a:spLocks noGrp="1"/>
          </p:cNvSpPr>
          <p:nvPr>
            <p:ph type="sldNum" sz="quarter" idx="12"/>
          </p:nvPr>
        </p:nvSpPr>
        <p:spPr/>
        <p:txBody>
          <a:bodyPr/>
          <a:lstStyle/>
          <a:p>
            <a:pPr>
              <a:defRPr/>
            </a:pPr>
            <a:r>
              <a:rPr lang="en-US" dirty="0"/>
              <a:t>84</a:t>
            </a:r>
          </a:p>
        </p:txBody>
      </p:sp>
      <p:sp>
        <p:nvSpPr>
          <p:cNvPr id="5" name="Title 1"/>
          <p:cNvSpPr>
            <a:spLocks noGrp="1"/>
          </p:cNvSpPr>
          <p:nvPr>
            <p:ph type="title"/>
          </p:nvPr>
        </p:nvSpPr>
        <p:spPr>
          <a:xfrm>
            <a:off x="1187624" y="274638"/>
            <a:ext cx="7746064" cy="1143000"/>
          </a:xfrm>
        </p:spPr>
        <p:txBody>
          <a:bodyPr>
            <a:normAutofit/>
          </a:bodyPr>
          <a:lstStyle/>
          <a:p>
            <a:r>
              <a:rPr lang="en-US" sz="4000" dirty="0">
                <a:effectLst/>
                <a:latin typeface="Cordia New" pitchFamily="34" charset="-34"/>
                <a:cs typeface="Cordia New" pitchFamily="34" charset="-34"/>
              </a:rPr>
              <a:t>Partial factor tax</a:t>
            </a:r>
            <a:r>
              <a:rPr lang="th-TH" sz="4000" dirty="0">
                <a:effectLst/>
                <a:latin typeface="Cordia New" pitchFamily="34" charset="-34"/>
                <a:cs typeface="Cordia New" pitchFamily="34" charset="-34"/>
              </a:rPr>
              <a:t> </a:t>
            </a:r>
            <a:r>
              <a:rPr lang="en-US" sz="4000" dirty="0">
                <a:effectLst/>
                <a:latin typeface="Cordia New" pitchFamily="34" charset="-34"/>
                <a:cs typeface="Cordia New" pitchFamily="34" charset="-34"/>
              </a:rPr>
              <a:t>(</a:t>
            </a:r>
            <a:r>
              <a:rPr lang="en-US" sz="4000" dirty="0" err="1">
                <a:effectLst/>
                <a:latin typeface="Cordia New" pitchFamily="34" charset="-34"/>
                <a:cs typeface="Cordia New" pitchFamily="34" charset="-34"/>
              </a:rPr>
              <a:t>t</a:t>
            </a:r>
            <a:r>
              <a:rPr lang="en-US" sz="4000" baseline="-25000" dirty="0" err="1">
                <a:effectLst/>
                <a:latin typeface="Cordia New" pitchFamily="34" charset="-34"/>
                <a:cs typeface="Cordia New" pitchFamily="34" charset="-34"/>
              </a:rPr>
              <a:t>KM</a:t>
            </a:r>
            <a:r>
              <a:rPr lang="en-US" sz="4000" dirty="0">
                <a:effectLst/>
                <a:latin typeface="Cordia New" pitchFamily="34" charset="-34"/>
                <a:cs typeface="Cordia New" pitchFamily="34" charset="-34"/>
              </a:rPr>
              <a:t> )</a:t>
            </a:r>
          </a:p>
        </p:txBody>
      </p:sp>
      <p:sp>
        <p:nvSpPr>
          <p:cNvPr id="6" name="Footer Placeholder 5"/>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155010228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r>
              <a:rPr lang="en-US" dirty="0"/>
              <a:t>85</a:t>
            </a:r>
          </a:p>
        </p:txBody>
      </p:sp>
      <p:sp>
        <p:nvSpPr>
          <p:cNvPr id="5" name="TextBox 4"/>
          <p:cNvSpPr txBox="1"/>
          <p:nvPr/>
        </p:nvSpPr>
        <p:spPr>
          <a:xfrm>
            <a:off x="2819400" y="304800"/>
            <a:ext cx="3200400" cy="646331"/>
          </a:xfrm>
          <a:prstGeom prst="rect">
            <a:avLst/>
          </a:prstGeom>
          <a:solidFill>
            <a:schemeClr val="accent3"/>
          </a:solidFill>
        </p:spPr>
        <p:txBody>
          <a:bodyPr wrap="square" rtlCol="0">
            <a:spAutoFit/>
          </a:bodyPr>
          <a:lstStyle/>
          <a:p>
            <a:r>
              <a:rPr lang="en-US" dirty="0">
                <a:solidFill>
                  <a:schemeClr val="bg1"/>
                </a:solidFill>
              </a:rPr>
              <a:t>Tax induces an increase in cost of capital in M sector</a:t>
            </a:r>
          </a:p>
        </p:txBody>
      </p:sp>
      <p:cxnSp>
        <p:nvCxnSpPr>
          <p:cNvPr id="7" name="Straight Arrow Connector 6"/>
          <p:cNvCxnSpPr/>
          <p:nvPr/>
        </p:nvCxnSpPr>
        <p:spPr>
          <a:xfrm>
            <a:off x="4724400" y="914400"/>
            <a:ext cx="1219200" cy="762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rot="10800000" flipV="1">
            <a:off x="2743200" y="990600"/>
            <a:ext cx="1143000" cy="685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1981200" y="1828800"/>
            <a:ext cx="1491114" cy="369332"/>
          </a:xfrm>
          <a:prstGeom prst="rect">
            <a:avLst/>
          </a:prstGeom>
          <a:solidFill>
            <a:srgbClr val="FFFF00"/>
          </a:solidFill>
          <a:ln>
            <a:solidFill>
              <a:srgbClr val="000000"/>
            </a:solidFill>
          </a:ln>
        </p:spPr>
        <p:txBody>
          <a:bodyPr wrap="none" rtlCol="0">
            <a:spAutoFit/>
          </a:bodyPr>
          <a:lstStyle/>
          <a:p>
            <a:r>
              <a:rPr lang="en-US" dirty="0"/>
              <a:t>Output effects</a:t>
            </a:r>
          </a:p>
        </p:txBody>
      </p:sp>
      <p:sp>
        <p:nvSpPr>
          <p:cNvPr id="12" name="TextBox 11"/>
          <p:cNvSpPr txBox="1"/>
          <p:nvPr/>
        </p:nvSpPr>
        <p:spPr>
          <a:xfrm>
            <a:off x="5410200" y="1752600"/>
            <a:ext cx="1887056" cy="369332"/>
          </a:xfrm>
          <a:prstGeom prst="rect">
            <a:avLst/>
          </a:prstGeom>
          <a:solidFill>
            <a:srgbClr val="92D050"/>
          </a:solidFill>
        </p:spPr>
        <p:txBody>
          <a:bodyPr wrap="none" rtlCol="0">
            <a:spAutoFit/>
          </a:bodyPr>
          <a:lstStyle/>
          <a:p>
            <a:r>
              <a:rPr lang="en-US" dirty="0"/>
              <a:t>substitution effects</a:t>
            </a:r>
          </a:p>
        </p:txBody>
      </p:sp>
      <p:sp>
        <p:nvSpPr>
          <p:cNvPr id="13" name="TextBox 12"/>
          <p:cNvSpPr txBox="1"/>
          <p:nvPr/>
        </p:nvSpPr>
        <p:spPr>
          <a:xfrm>
            <a:off x="1600200" y="3048000"/>
            <a:ext cx="2438681" cy="369332"/>
          </a:xfrm>
          <a:prstGeom prst="rect">
            <a:avLst/>
          </a:prstGeom>
          <a:solidFill>
            <a:srgbClr val="FFC000"/>
          </a:solidFill>
          <a:ln>
            <a:solidFill>
              <a:srgbClr val="000000"/>
            </a:solidFill>
          </a:ln>
        </p:spPr>
        <p:txBody>
          <a:bodyPr wrap="none" rtlCol="0">
            <a:spAutoFit/>
          </a:bodyPr>
          <a:lstStyle/>
          <a:p>
            <a:r>
              <a:rPr lang="en-US" dirty="0"/>
              <a:t>Relative price of M rises</a:t>
            </a:r>
          </a:p>
        </p:txBody>
      </p:sp>
      <p:sp>
        <p:nvSpPr>
          <p:cNvPr id="17" name="Down Arrow 16"/>
          <p:cNvSpPr/>
          <p:nvPr/>
        </p:nvSpPr>
        <p:spPr>
          <a:xfrm>
            <a:off x="2590800" y="2286000"/>
            <a:ext cx="152400" cy="685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Arrow Connector 18"/>
          <p:cNvCxnSpPr/>
          <p:nvPr/>
        </p:nvCxnSpPr>
        <p:spPr>
          <a:xfrm rot="10800000" flipV="1">
            <a:off x="1447800" y="3429000"/>
            <a:ext cx="1143000" cy="381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2590800" y="3429000"/>
            <a:ext cx="1219200" cy="381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381000" y="3886200"/>
            <a:ext cx="2421240" cy="646331"/>
          </a:xfrm>
          <a:prstGeom prst="rect">
            <a:avLst/>
          </a:prstGeom>
          <a:solidFill>
            <a:srgbClr val="002060"/>
          </a:solidFill>
        </p:spPr>
        <p:txBody>
          <a:bodyPr wrap="none" rtlCol="0">
            <a:spAutoFit/>
          </a:bodyPr>
          <a:lstStyle/>
          <a:p>
            <a:r>
              <a:rPr lang="en-US" dirty="0">
                <a:solidFill>
                  <a:schemeClr val="bg1"/>
                </a:solidFill>
              </a:rPr>
              <a:t>If M is labor intensive, </a:t>
            </a:r>
          </a:p>
          <a:p>
            <a:r>
              <a:rPr lang="en-US" dirty="0">
                <a:solidFill>
                  <a:schemeClr val="bg1"/>
                </a:solidFill>
              </a:rPr>
              <a:t>relative price of K rises </a:t>
            </a:r>
          </a:p>
        </p:txBody>
      </p:sp>
      <p:sp>
        <p:nvSpPr>
          <p:cNvPr id="24" name="TextBox 23"/>
          <p:cNvSpPr txBox="1"/>
          <p:nvPr/>
        </p:nvSpPr>
        <p:spPr>
          <a:xfrm>
            <a:off x="3200400" y="3886200"/>
            <a:ext cx="2384500" cy="646331"/>
          </a:xfrm>
          <a:prstGeom prst="rect">
            <a:avLst/>
          </a:prstGeom>
          <a:solidFill>
            <a:srgbClr val="00B0F0"/>
          </a:solidFill>
          <a:ln>
            <a:solidFill>
              <a:srgbClr val="00B0F0"/>
            </a:solidFill>
          </a:ln>
        </p:spPr>
        <p:txBody>
          <a:bodyPr wrap="none" rtlCol="0">
            <a:spAutoFit/>
          </a:bodyPr>
          <a:lstStyle/>
          <a:p>
            <a:r>
              <a:rPr lang="en-US" dirty="0">
                <a:solidFill>
                  <a:schemeClr val="bg1"/>
                </a:solidFill>
              </a:rPr>
              <a:t>If M is capital intensive, </a:t>
            </a:r>
          </a:p>
          <a:p>
            <a:r>
              <a:rPr lang="en-US" dirty="0">
                <a:solidFill>
                  <a:schemeClr val="bg1"/>
                </a:solidFill>
              </a:rPr>
              <a:t>relative price of K falls </a:t>
            </a:r>
          </a:p>
        </p:txBody>
      </p:sp>
      <p:sp>
        <p:nvSpPr>
          <p:cNvPr id="25" name="Down Arrow 24"/>
          <p:cNvSpPr/>
          <p:nvPr/>
        </p:nvSpPr>
        <p:spPr>
          <a:xfrm>
            <a:off x="6629400" y="2133600"/>
            <a:ext cx="152400" cy="1676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p:nvSpPr>
        <p:spPr>
          <a:xfrm>
            <a:off x="5943600" y="3886200"/>
            <a:ext cx="2592376" cy="646331"/>
          </a:xfrm>
          <a:prstGeom prst="rect">
            <a:avLst/>
          </a:prstGeom>
          <a:solidFill>
            <a:srgbClr val="008000"/>
          </a:solidFill>
          <a:ln>
            <a:solidFill>
              <a:srgbClr val="00B0F0"/>
            </a:solidFill>
          </a:ln>
        </p:spPr>
        <p:txBody>
          <a:bodyPr wrap="none" rtlCol="0">
            <a:spAutoFit/>
          </a:bodyPr>
          <a:lstStyle/>
          <a:p>
            <a:r>
              <a:rPr lang="en-US" dirty="0">
                <a:solidFill>
                  <a:schemeClr val="bg1"/>
                </a:solidFill>
              </a:rPr>
              <a:t>If substitution is possible ,</a:t>
            </a:r>
          </a:p>
          <a:p>
            <a:r>
              <a:rPr lang="en-US" dirty="0">
                <a:solidFill>
                  <a:schemeClr val="bg1"/>
                </a:solidFill>
              </a:rPr>
              <a:t>relative price of K falls</a:t>
            </a:r>
          </a:p>
        </p:txBody>
      </p:sp>
      <p:cxnSp>
        <p:nvCxnSpPr>
          <p:cNvPr id="29" name="Straight Connector 28"/>
          <p:cNvCxnSpPr/>
          <p:nvPr/>
        </p:nvCxnSpPr>
        <p:spPr>
          <a:xfrm rot="5400000">
            <a:off x="4076700" y="4762500"/>
            <a:ext cx="3810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4267200" y="4953000"/>
            <a:ext cx="2895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6973094" y="4761706"/>
            <a:ext cx="381000" cy="1588"/>
          </a:xfrm>
          <a:prstGeom prst="line">
            <a:avLst/>
          </a:prstGeom>
        </p:spPr>
        <p:style>
          <a:lnRef idx="1">
            <a:schemeClr val="accent1"/>
          </a:lnRef>
          <a:fillRef idx="0">
            <a:schemeClr val="accent1"/>
          </a:fillRef>
          <a:effectRef idx="0">
            <a:schemeClr val="accent1"/>
          </a:effectRef>
          <a:fontRef idx="minor">
            <a:schemeClr val="tx1"/>
          </a:fontRef>
        </p:style>
      </p:cxnSp>
      <p:sp>
        <p:nvSpPr>
          <p:cNvPr id="33" name="Down Arrow 32"/>
          <p:cNvSpPr/>
          <p:nvPr/>
        </p:nvSpPr>
        <p:spPr>
          <a:xfrm>
            <a:off x="5562600" y="4953000"/>
            <a:ext cx="45719" cy="533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4267200" y="5486400"/>
            <a:ext cx="2326471" cy="369332"/>
          </a:xfrm>
          <a:prstGeom prst="rect">
            <a:avLst/>
          </a:prstGeom>
          <a:noFill/>
        </p:spPr>
        <p:txBody>
          <a:bodyPr wrap="none" rtlCol="0">
            <a:spAutoFit/>
          </a:bodyPr>
          <a:lstStyle/>
          <a:p>
            <a:r>
              <a:rPr lang="en-US" dirty="0"/>
              <a:t>Relative price of K falls</a:t>
            </a:r>
          </a:p>
        </p:txBody>
      </p:sp>
      <p:cxnSp>
        <p:nvCxnSpPr>
          <p:cNvPr id="35" name="Straight Connector 34"/>
          <p:cNvCxnSpPr/>
          <p:nvPr/>
        </p:nvCxnSpPr>
        <p:spPr>
          <a:xfrm rot="5400000">
            <a:off x="534194" y="5180806"/>
            <a:ext cx="12192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a:off x="7201694" y="5142706"/>
            <a:ext cx="12954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1143000" y="5791200"/>
            <a:ext cx="6705600" cy="1588"/>
          </a:xfrm>
          <a:prstGeom prst="line">
            <a:avLst/>
          </a:prstGeom>
        </p:spPr>
        <p:style>
          <a:lnRef idx="1">
            <a:schemeClr val="accent1"/>
          </a:lnRef>
          <a:fillRef idx="0">
            <a:schemeClr val="accent1"/>
          </a:fillRef>
          <a:effectRef idx="0">
            <a:schemeClr val="accent1"/>
          </a:effectRef>
          <a:fontRef idx="minor">
            <a:schemeClr val="tx1"/>
          </a:fontRef>
        </p:style>
      </p:cxnSp>
      <p:sp>
        <p:nvSpPr>
          <p:cNvPr id="41" name="Down Arrow 40"/>
          <p:cNvSpPr/>
          <p:nvPr/>
        </p:nvSpPr>
        <p:spPr>
          <a:xfrm>
            <a:off x="4495800" y="5867400"/>
            <a:ext cx="45719" cy="228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2971800" y="6096000"/>
            <a:ext cx="4163704" cy="369332"/>
          </a:xfrm>
          <a:prstGeom prst="rect">
            <a:avLst/>
          </a:prstGeom>
          <a:solidFill>
            <a:srgbClr val="990099"/>
          </a:solidFill>
        </p:spPr>
        <p:txBody>
          <a:bodyPr wrap="none" rtlCol="0">
            <a:spAutoFit/>
          </a:bodyPr>
          <a:lstStyle/>
          <a:p>
            <a:r>
              <a:rPr lang="en-US" dirty="0">
                <a:solidFill>
                  <a:schemeClr val="bg1"/>
                </a:solidFill>
              </a:rPr>
              <a:t>Change in relative price of K is ambiguous.</a:t>
            </a:r>
          </a:p>
        </p:txBody>
      </p:sp>
      <p:sp>
        <p:nvSpPr>
          <p:cNvPr id="26" name="Footer Placeholder 25"/>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408150903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2060848"/>
            <a:ext cx="7406640" cy="1472184"/>
          </a:xfrm>
        </p:spPr>
        <p:txBody>
          <a:bodyPr>
            <a:normAutofit/>
          </a:bodyPr>
          <a:lstStyle/>
          <a:p>
            <a:pPr algn="ctr"/>
            <a:r>
              <a:rPr lang="en-US" sz="4400" b="1" dirty="0">
                <a:latin typeface="Cordia New" panose="020B0304020202020204" pitchFamily="34" charset="-34"/>
                <a:cs typeface="Cordia New" panose="020B0304020202020204" pitchFamily="34" charset="-34"/>
              </a:rPr>
              <a:t>Mathematics for tax burden calculation</a:t>
            </a:r>
          </a:p>
        </p:txBody>
      </p:sp>
    </p:spTree>
    <p:extLst>
      <p:ext uri="{BB962C8B-B14F-4D97-AF65-F5344CB8AC3E}">
        <p14:creationId xmlns:p14="http://schemas.microsoft.com/office/powerpoint/2010/main" val="189382447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1371600"/>
            <a:ext cx="7498080" cy="4114800"/>
          </a:xfrm>
        </p:spPr>
        <p:txBody>
          <a:bodyPr/>
          <a:lstStyle/>
          <a:p>
            <a:pPr marL="0" indent="0">
              <a:buNone/>
            </a:pPr>
            <a:r>
              <a:rPr lang="en-US" dirty="0">
                <a:latin typeface="Cordia New" panose="020B0304020202020204" pitchFamily="34" charset="-34"/>
                <a:cs typeface="Cordia New" panose="020B0304020202020204" pitchFamily="34" charset="-34"/>
              </a:rPr>
              <a:t>The analysis of size of tax burden from changing in tax collection and the effects on prices.</a:t>
            </a:r>
          </a:p>
        </p:txBody>
      </p:sp>
      <p:sp>
        <p:nvSpPr>
          <p:cNvPr id="4" name="Slide Number Placeholder 3"/>
          <p:cNvSpPr>
            <a:spLocks noGrp="1"/>
          </p:cNvSpPr>
          <p:nvPr>
            <p:ph type="sldNum" sz="quarter" idx="12"/>
          </p:nvPr>
        </p:nvSpPr>
        <p:spPr/>
        <p:txBody>
          <a:bodyPr/>
          <a:lstStyle/>
          <a:p>
            <a:r>
              <a:rPr lang="en-US" dirty="0"/>
              <a:t>87</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endParaRPr lang="en-US" dirty="0"/>
          </a:p>
        </p:txBody>
      </p:sp>
    </p:spTree>
    <p:extLst>
      <p:ext uri="{BB962C8B-B14F-4D97-AF65-F5344CB8AC3E}">
        <p14:creationId xmlns:p14="http://schemas.microsoft.com/office/powerpoint/2010/main" val="288216875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latin typeface="Cordia New" panose="020B0304020202020204" pitchFamily="34" charset="-34"/>
                <a:cs typeface="Cordia New" panose="020B0304020202020204" pitchFamily="34" charset="-34"/>
              </a:rPr>
              <a:t>Example</a:t>
            </a:r>
          </a:p>
        </p:txBody>
      </p:sp>
      <p:sp>
        <p:nvSpPr>
          <p:cNvPr id="3" name="Content Placeholder 2"/>
          <p:cNvSpPr>
            <a:spLocks noGrp="1"/>
          </p:cNvSpPr>
          <p:nvPr>
            <p:ph idx="1"/>
          </p:nvPr>
        </p:nvSpPr>
        <p:spPr/>
        <p:txBody>
          <a:bodyPr/>
          <a:lstStyle/>
          <a:p>
            <a:r>
              <a:rPr lang="en-US" dirty="0">
                <a:latin typeface="Cordia New" panose="020B0304020202020204" pitchFamily="34" charset="-34"/>
                <a:cs typeface="Cordia New" panose="020B0304020202020204" pitchFamily="34" charset="-34"/>
              </a:rPr>
              <a:t>Suppose that the government impose tax on consumer </a:t>
            </a:r>
          </a:p>
          <a:p>
            <a:pPr marL="82296" indent="0">
              <a:buNone/>
            </a:pPr>
            <a:r>
              <a:rPr lang="en-US" dirty="0">
                <a:latin typeface="Cordia New" panose="020B0304020202020204" pitchFamily="34" charset="-34"/>
                <a:cs typeface="Cordia New" panose="020B0304020202020204" pitchFamily="34" charset="-34"/>
              </a:rPr>
              <a:t>    =       baht.</a:t>
            </a:r>
          </a:p>
          <a:p>
            <a:r>
              <a:rPr lang="en-US" dirty="0">
                <a:latin typeface="Cordia New" panose="020B0304020202020204" pitchFamily="34" charset="-34"/>
                <a:cs typeface="Cordia New" panose="020B0304020202020204" pitchFamily="34" charset="-34"/>
              </a:rPr>
              <a:t>Price is </a:t>
            </a:r>
            <a:r>
              <a:rPr lang="en-US">
                <a:latin typeface="Cordia New" panose="020B0304020202020204" pitchFamily="34" charset="-34"/>
                <a:cs typeface="Cordia New" panose="020B0304020202020204" pitchFamily="34" charset="-34"/>
              </a:rPr>
              <a:t>changed to</a:t>
            </a:r>
            <a:endParaRPr lang="th-TH" dirty="0">
              <a:latin typeface="Cordia New" panose="020B0304020202020204" pitchFamily="34" charset="-34"/>
              <a:cs typeface="Cordia New" panose="020B0304020202020204" pitchFamily="34" charset="-34"/>
            </a:endParaRPr>
          </a:p>
          <a:p>
            <a:pPr>
              <a:buNone/>
            </a:pP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total price</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∆P +     </a:t>
            </a:r>
          </a:p>
          <a:p>
            <a:r>
              <a:rPr lang="en-US" dirty="0">
                <a:latin typeface="Cordia New" panose="020B0304020202020204" pitchFamily="34" charset="-34"/>
                <a:cs typeface="Cordia New" panose="020B0304020202020204" pitchFamily="34" charset="-34"/>
              </a:rPr>
              <a:t>The change in price in the market = ∆P</a:t>
            </a:r>
            <a:endParaRPr lang="th-TH" dirty="0">
              <a:latin typeface="Cordia New" panose="020B0304020202020204" pitchFamily="34" charset="-34"/>
              <a:cs typeface="Cordia New" panose="020B0304020202020204" pitchFamily="34" charset="-34"/>
            </a:endParaRPr>
          </a:p>
          <a:p>
            <a:r>
              <a:rPr lang="en-US" dirty="0">
                <a:latin typeface="Cordia New" panose="020B0304020202020204" pitchFamily="34" charset="-34"/>
                <a:cs typeface="Cordia New" panose="020B0304020202020204" pitchFamily="34" charset="-34"/>
              </a:rPr>
              <a:t>The calculation of price change is as follows:</a:t>
            </a:r>
          </a:p>
        </p:txBody>
      </p:sp>
      <p:sp>
        <p:nvSpPr>
          <p:cNvPr id="8" name="Slide Number Placeholder 7"/>
          <p:cNvSpPr>
            <a:spLocks noGrp="1"/>
          </p:cNvSpPr>
          <p:nvPr>
            <p:ph type="sldNum" sz="quarter" idx="12"/>
          </p:nvPr>
        </p:nvSpPr>
        <p:spPr/>
        <p:txBody>
          <a:bodyPr/>
          <a:lstStyle/>
          <a:p>
            <a:r>
              <a:rPr lang="en-US" dirty="0"/>
              <a:t>88</a:t>
            </a:r>
          </a:p>
        </p:txBody>
      </p:sp>
      <p:sp>
        <p:nvSpPr>
          <p:cNvPr id="9" name="Footer Placeholder 8"/>
          <p:cNvSpPr>
            <a:spLocks noGrp="1"/>
          </p:cNvSpPr>
          <p:nvPr>
            <p:ph type="ftr" sz="quarter" idx="11"/>
          </p:nvPr>
        </p:nvSpPr>
        <p:spPr/>
        <p:txBody>
          <a:bodyPr/>
          <a:lstStyle/>
          <a:p>
            <a:r>
              <a:rPr lang="en-US"/>
              <a:t>EE442 2/16 Economics of Public Revenue                                       Assist.Prof.Dr.Duangmanee Laovakul</a:t>
            </a:r>
            <a:endParaRPr lang="en-US" dirty="0"/>
          </a:p>
        </p:txBody>
      </p:sp>
      <p:graphicFrame>
        <p:nvGraphicFramePr>
          <p:cNvPr id="10" name="Object 9"/>
          <p:cNvGraphicFramePr>
            <a:graphicFrameLocks noChangeAspect="1"/>
          </p:cNvGraphicFramePr>
          <p:nvPr>
            <p:extLst/>
          </p:nvPr>
        </p:nvGraphicFramePr>
        <p:xfrm>
          <a:off x="2123728" y="2060848"/>
          <a:ext cx="447472" cy="457200"/>
        </p:xfrm>
        <a:graphic>
          <a:graphicData uri="http://schemas.openxmlformats.org/presentationml/2006/ole">
            <mc:AlternateContent xmlns:mc="http://schemas.openxmlformats.org/markup-compatibility/2006">
              <mc:Choice xmlns:v="urn:schemas-microsoft-com:vml" Requires="v">
                <p:oleObj spid="_x0000_s3116" name="Equation" r:id="rId3" imgW="126835" imgH="139518" progId="Equation.3">
                  <p:embed/>
                </p:oleObj>
              </mc:Choice>
              <mc:Fallback>
                <p:oleObj name="Equation" r:id="rId3" imgW="126835" imgH="139518"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3728" y="2060848"/>
                        <a:ext cx="447472" cy="457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 name="Object 10"/>
          <p:cNvGraphicFramePr>
            <a:graphicFrameLocks noChangeAspect="1"/>
          </p:cNvGraphicFramePr>
          <p:nvPr>
            <p:extLst/>
          </p:nvPr>
        </p:nvGraphicFramePr>
        <p:xfrm>
          <a:off x="4572000" y="3212976"/>
          <a:ext cx="447472" cy="457200"/>
        </p:xfrm>
        <a:graphic>
          <a:graphicData uri="http://schemas.openxmlformats.org/presentationml/2006/ole">
            <mc:AlternateContent xmlns:mc="http://schemas.openxmlformats.org/markup-compatibility/2006">
              <mc:Choice xmlns:v="urn:schemas-microsoft-com:vml" Requires="v">
                <p:oleObj spid="_x0000_s3117" name="Equation" r:id="rId5" imgW="126835" imgH="139518" progId="Equation.3">
                  <p:embed/>
                </p:oleObj>
              </mc:Choice>
              <mc:Fallback>
                <p:oleObj name="Equation" r:id="rId5" imgW="126835" imgH="139518"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3212976"/>
                        <a:ext cx="447472" cy="457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2358348117"/>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latin typeface="Cordia New" panose="020B0304020202020204" pitchFamily="34" charset="-34"/>
                <a:cs typeface="Cordia New" panose="020B0304020202020204" pitchFamily="34" charset="-34"/>
              </a:rPr>
              <a:t>1</a:t>
            </a:r>
            <a:r>
              <a:rPr lang="en-US" baseline="30000" dirty="0">
                <a:latin typeface="Cordia New" panose="020B0304020202020204" pitchFamily="34" charset="-34"/>
                <a:cs typeface="Cordia New" panose="020B0304020202020204" pitchFamily="34" charset="-34"/>
              </a:rPr>
              <a:t>st</a:t>
            </a:r>
            <a:r>
              <a:rPr lang="en-US" dirty="0">
                <a:latin typeface="Cordia New" panose="020B0304020202020204" pitchFamily="34" charset="-34"/>
                <a:cs typeface="Cordia New" panose="020B0304020202020204" pitchFamily="34" charset="-34"/>
              </a:rPr>
              <a:t> step</a:t>
            </a:r>
          </a:p>
          <a:p>
            <a:r>
              <a:rPr lang="en-US" dirty="0">
                <a:latin typeface="Cordia New" panose="020B0304020202020204" pitchFamily="34" charset="-34"/>
                <a:cs typeface="Cordia New" panose="020B0304020202020204" pitchFamily="34" charset="-34"/>
              </a:rPr>
              <a:t>Determine price elasticity of demand and supply of product.</a:t>
            </a:r>
            <a:endParaRPr lang="th-TH" dirty="0">
              <a:latin typeface="Cordia New" panose="020B0304020202020204" pitchFamily="34" charset="-34"/>
              <a:cs typeface="Cordia New" panose="020B0304020202020204" pitchFamily="34" charset="-34"/>
            </a:endParaRPr>
          </a:p>
          <a:p>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elasticity of demand = </a:t>
            </a:r>
          </a:p>
          <a:p>
            <a:r>
              <a:rPr lang="en-US" dirty="0">
                <a:latin typeface="Cordia New" panose="020B0304020202020204" pitchFamily="34" charset="-34"/>
                <a:cs typeface="Cordia New" panose="020B0304020202020204" pitchFamily="34" charset="-34"/>
              </a:rPr>
              <a:t>   </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 </a:t>
            </a:r>
            <a:endParaRPr lang="th-TH" dirty="0">
              <a:latin typeface="Cordia New" panose="020B0304020202020204" pitchFamily="34" charset="-34"/>
              <a:cs typeface="Cordia New" panose="020B0304020202020204" pitchFamily="34" charset="-34"/>
            </a:endParaRPr>
          </a:p>
          <a:p>
            <a:endParaRPr lang="th-TH" dirty="0">
              <a:latin typeface="Cordia New" panose="020B0304020202020204" pitchFamily="34" charset="-34"/>
              <a:cs typeface="Cordia New" panose="020B0304020202020204" pitchFamily="34" charset="-34"/>
            </a:endParaRPr>
          </a:p>
          <a:p>
            <a:endParaRPr lang="th-TH" dirty="0">
              <a:latin typeface="Cordia New" panose="020B0304020202020204" pitchFamily="34" charset="-34"/>
              <a:cs typeface="Cordia New" panose="020B0304020202020204" pitchFamily="34" charset="-34"/>
            </a:endParaRPr>
          </a:p>
          <a:p>
            <a:r>
              <a:rPr lang="en-US" dirty="0">
                <a:latin typeface="Cordia New" panose="020B0304020202020204" pitchFamily="34" charset="-34"/>
                <a:cs typeface="Cordia New" panose="020B0304020202020204" pitchFamily="34" charset="-34"/>
              </a:rPr>
              <a:t>while   </a:t>
            </a:r>
          </a:p>
        </p:txBody>
      </p:sp>
      <p:sp>
        <p:nvSpPr>
          <p:cNvPr id="4" name="Title 1"/>
          <p:cNvSpPr>
            <a:spLocks noGrp="1"/>
          </p:cNvSpPr>
          <p:nvPr>
            <p:ph type="title"/>
          </p:nvPr>
        </p:nvSpPr>
        <p:spPr>
          <a:xfrm>
            <a:off x="1371600" y="304800"/>
            <a:ext cx="7498080" cy="1143000"/>
          </a:xfrm>
        </p:spPr>
        <p:txBody>
          <a:bodyPr/>
          <a:lstStyle/>
          <a:p>
            <a:r>
              <a:rPr lang="en-US" dirty="0">
                <a:latin typeface="Cordia New" panose="020B0304020202020204" pitchFamily="34" charset="-34"/>
                <a:cs typeface="Cordia New" panose="020B0304020202020204" pitchFamily="34" charset="-34"/>
              </a:rPr>
              <a:t>Example</a:t>
            </a:r>
          </a:p>
        </p:txBody>
      </p:sp>
      <p:graphicFrame>
        <p:nvGraphicFramePr>
          <p:cNvPr id="6" name="Object 5"/>
          <p:cNvGraphicFramePr>
            <a:graphicFrameLocks noChangeAspect="1"/>
          </p:cNvGraphicFramePr>
          <p:nvPr>
            <p:extLst/>
          </p:nvPr>
        </p:nvGraphicFramePr>
        <p:xfrm>
          <a:off x="5364088" y="2990850"/>
          <a:ext cx="476250" cy="571500"/>
        </p:xfrm>
        <a:graphic>
          <a:graphicData uri="http://schemas.openxmlformats.org/presentationml/2006/ole">
            <mc:AlternateContent xmlns:mc="http://schemas.openxmlformats.org/markup-compatibility/2006">
              <mc:Choice xmlns:v="urn:schemas-microsoft-com:vml" Requires="v">
                <p:oleObj spid="_x0000_s4182" name="Equation" r:id="rId3" imgW="190500" imgH="228600" progId="Equation.3">
                  <p:embed/>
                </p:oleObj>
              </mc:Choice>
              <mc:Fallback>
                <p:oleObj name="Equation" r:id="rId3" imgW="190500" imgH="2286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4088" y="2990850"/>
                        <a:ext cx="476250" cy="571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052" name="Object 4"/>
          <p:cNvGraphicFramePr>
            <a:graphicFrameLocks noChangeAspect="1"/>
          </p:cNvGraphicFramePr>
          <p:nvPr/>
        </p:nvGraphicFramePr>
        <p:xfrm>
          <a:off x="2895600" y="3657600"/>
          <a:ext cx="476250" cy="571500"/>
        </p:xfrm>
        <a:graphic>
          <a:graphicData uri="http://schemas.openxmlformats.org/presentationml/2006/ole">
            <mc:AlternateContent xmlns:mc="http://schemas.openxmlformats.org/markup-compatibility/2006">
              <mc:Choice xmlns:v="urn:schemas-microsoft-com:vml" Requires="v">
                <p:oleObj spid="_x0000_s4183" name="Equation" r:id="rId5" imgW="190500" imgH="228600" progId="Equation.3">
                  <p:embed/>
                </p:oleObj>
              </mc:Choice>
              <mc:Fallback>
                <p:oleObj name="Equation" r:id="rId5" imgW="190500" imgH="2286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95600" y="3657600"/>
                        <a:ext cx="476250" cy="571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 name="Object 8"/>
          <p:cNvGraphicFramePr>
            <a:graphicFrameLocks noChangeAspect="1"/>
          </p:cNvGraphicFramePr>
          <p:nvPr/>
        </p:nvGraphicFramePr>
        <p:xfrm>
          <a:off x="4191000" y="3657599"/>
          <a:ext cx="1905000" cy="942975"/>
        </p:xfrm>
        <a:graphic>
          <a:graphicData uri="http://schemas.openxmlformats.org/presentationml/2006/ole">
            <mc:AlternateContent xmlns:mc="http://schemas.openxmlformats.org/markup-compatibility/2006">
              <mc:Choice xmlns:v="urn:schemas-microsoft-com:vml" Requires="v">
                <p:oleObj spid="_x0000_s4184" name="Equation" r:id="rId6" imgW="710891" imgH="418918" progId="Equation.3">
                  <p:embed/>
                </p:oleObj>
              </mc:Choice>
              <mc:Fallback>
                <p:oleObj name="Equation" r:id="rId6" imgW="710891" imgH="418918"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91000" y="3657599"/>
                        <a:ext cx="1905000" cy="942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Object 9"/>
          <p:cNvGraphicFramePr>
            <a:graphicFrameLocks noChangeAspect="1"/>
          </p:cNvGraphicFramePr>
          <p:nvPr/>
        </p:nvGraphicFramePr>
        <p:xfrm>
          <a:off x="2895600" y="5105400"/>
          <a:ext cx="3505200" cy="990600"/>
        </p:xfrm>
        <a:graphic>
          <a:graphicData uri="http://schemas.openxmlformats.org/presentationml/2006/ole">
            <mc:AlternateContent xmlns:mc="http://schemas.openxmlformats.org/markup-compatibility/2006">
              <mc:Choice xmlns:v="urn:schemas-microsoft-com:vml" Requires="v">
                <p:oleObj spid="_x0000_s4185" name="Equation" r:id="rId8" imgW="812447" imgH="418918" progId="Equation.3">
                  <p:embed/>
                </p:oleObj>
              </mc:Choice>
              <mc:Fallback>
                <p:oleObj name="Equation" r:id="rId8" imgW="812447" imgH="418918" progId="Equation.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95600" y="5105400"/>
                        <a:ext cx="3505200" cy="990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Slide Number Placeholder 10"/>
          <p:cNvSpPr>
            <a:spLocks noGrp="1"/>
          </p:cNvSpPr>
          <p:nvPr>
            <p:ph type="sldNum" sz="quarter" idx="12"/>
          </p:nvPr>
        </p:nvSpPr>
        <p:spPr/>
        <p:txBody>
          <a:bodyPr/>
          <a:lstStyle/>
          <a:p>
            <a:r>
              <a:rPr lang="en-US" dirty="0"/>
              <a:t>89</a:t>
            </a:r>
          </a:p>
        </p:txBody>
      </p:sp>
      <p:sp>
        <p:nvSpPr>
          <p:cNvPr id="12" name="Footer Placeholder 11"/>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138039984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latin typeface="Cordia New" panose="020B0304020202020204" pitchFamily="34" charset="-34"/>
                <a:cs typeface="Cordia New" panose="020B0304020202020204" pitchFamily="34" charset="-34"/>
              </a:rPr>
              <a:t>2</a:t>
            </a:r>
            <a:r>
              <a:rPr lang="en-US" baseline="30000" dirty="0">
                <a:latin typeface="Cordia New" panose="020B0304020202020204" pitchFamily="34" charset="-34"/>
                <a:cs typeface="Cordia New" panose="020B0304020202020204" pitchFamily="34" charset="-34"/>
              </a:rPr>
              <a:t>nd</a:t>
            </a:r>
            <a:r>
              <a:rPr lang="en-US" dirty="0">
                <a:latin typeface="Cordia New" panose="020B0304020202020204" pitchFamily="34" charset="-34"/>
                <a:cs typeface="Cordia New" panose="020B0304020202020204" pitchFamily="34" charset="-34"/>
              </a:rPr>
              <a:t> step</a:t>
            </a:r>
          </a:p>
          <a:p>
            <a:r>
              <a:rPr lang="en-US" dirty="0">
                <a:latin typeface="Cordia New" panose="020B0304020202020204" pitchFamily="34" charset="-34"/>
                <a:cs typeface="Cordia New" panose="020B0304020202020204" pitchFamily="34" charset="-34"/>
              </a:rPr>
              <a:t>Rearrange the terms.</a:t>
            </a:r>
          </a:p>
        </p:txBody>
      </p:sp>
      <p:sp>
        <p:nvSpPr>
          <p:cNvPr id="4" name="Title 1"/>
          <p:cNvSpPr>
            <a:spLocks noGrp="1"/>
          </p:cNvSpPr>
          <p:nvPr>
            <p:ph type="title"/>
          </p:nvPr>
        </p:nvSpPr>
        <p:spPr/>
        <p:txBody>
          <a:bodyPr/>
          <a:lstStyle/>
          <a:p>
            <a:r>
              <a:rPr lang="en-US" dirty="0">
                <a:latin typeface="Cordia New" panose="020B0304020202020204" pitchFamily="34" charset="-34"/>
                <a:cs typeface="Cordia New" panose="020B0304020202020204" pitchFamily="34" charset="-34"/>
              </a:rPr>
              <a:t>Example</a:t>
            </a:r>
          </a:p>
        </p:txBody>
      </p:sp>
      <p:graphicFrame>
        <p:nvGraphicFramePr>
          <p:cNvPr id="6" name="Object 5"/>
          <p:cNvGraphicFramePr>
            <a:graphicFrameLocks noChangeAspect="1"/>
          </p:cNvGraphicFramePr>
          <p:nvPr/>
        </p:nvGraphicFramePr>
        <p:xfrm>
          <a:off x="2133600" y="3124200"/>
          <a:ext cx="5486400" cy="1371600"/>
        </p:xfrm>
        <a:graphic>
          <a:graphicData uri="http://schemas.openxmlformats.org/presentationml/2006/ole">
            <mc:AlternateContent xmlns:mc="http://schemas.openxmlformats.org/markup-compatibility/2006">
              <mc:Choice xmlns:v="urn:schemas-microsoft-com:vml" Requires="v">
                <p:oleObj spid="_x0000_s5143" name="Equation" r:id="rId3" imgW="1828800" imgH="419100" progId="Equation.3">
                  <p:embed/>
                </p:oleObj>
              </mc:Choice>
              <mc:Fallback>
                <p:oleObj name="Equation" r:id="rId3" imgW="1828800" imgH="4191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3600" y="3124200"/>
                        <a:ext cx="5486400" cy="1371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Slide Number Placeholder 6"/>
          <p:cNvSpPr>
            <a:spLocks noGrp="1"/>
          </p:cNvSpPr>
          <p:nvPr>
            <p:ph type="sldNum" sz="quarter" idx="12"/>
          </p:nvPr>
        </p:nvSpPr>
        <p:spPr/>
        <p:txBody>
          <a:bodyPr/>
          <a:lstStyle/>
          <a:p>
            <a:r>
              <a:rPr lang="en-US" dirty="0"/>
              <a:t>90</a:t>
            </a:r>
          </a:p>
        </p:txBody>
      </p:sp>
      <p:sp>
        <p:nvSpPr>
          <p:cNvPr id="8" name="Footer Placeholder 7"/>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3380086952"/>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latin typeface="Cordia New" panose="020B0304020202020204" pitchFamily="34" charset="-34"/>
                <a:cs typeface="Cordia New" panose="020B0304020202020204" pitchFamily="34" charset="-34"/>
              </a:rPr>
              <a:t>3</a:t>
            </a:r>
            <a:r>
              <a:rPr lang="en-US" baseline="30000" dirty="0">
                <a:latin typeface="Cordia New" panose="020B0304020202020204" pitchFamily="34" charset="-34"/>
                <a:cs typeface="Cordia New" panose="020B0304020202020204" pitchFamily="34" charset="-34"/>
              </a:rPr>
              <a:t>rd</a:t>
            </a:r>
            <a:r>
              <a:rPr lang="en-US" dirty="0">
                <a:latin typeface="Cordia New" panose="020B0304020202020204" pitchFamily="34" charset="-34"/>
                <a:cs typeface="Cordia New" panose="020B0304020202020204" pitchFamily="34" charset="-34"/>
              </a:rPr>
              <a:t> step</a:t>
            </a:r>
          </a:p>
          <a:p>
            <a:endParaRPr lang="en-US" dirty="0">
              <a:latin typeface="Cordia New" panose="020B0304020202020204" pitchFamily="34" charset="-34"/>
              <a:cs typeface="Cordia New" panose="020B0304020202020204" pitchFamily="34" charset="-34"/>
            </a:endParaRPr>
          </a:p>
          <a:p>
            <a:r>
              <a:rPr lang="en-US" dirty="0">
                <a:latin typeface="Times New Roman" panose="02020603050405020304" pitchFamily="18" charset="0"/>
                <a:cs typeface="Times New Roman" panose="02020603050405020304" pitchFamily="18" charset="0"/>
              </a:rPr>
              <a:t>→</a:t>
            </a:r>
            <a:endParaRPr lang="en-US" dirty="0">
              <a:latin typeface="Cordia New" panose="020B0304020202020204" pitchFamily="34" charset="-34"/>
              <a:cs typeface="Cordia New" panose="020B0304020202020204" pitchFamily="34" charset="-34"/>
            </a:endParaRPr>
          </a:p>
          <a:p>
            <a:endParaRPr lang="en-US" dirty="0">
              <a:latin typeface="Cordia New" panose="020B0304020202020204" pitchFamily="34" charset="-34"/>
              <a:cs typeface="Cordia New" panose="020B0304020202020204" pitchFamily="34" charset="-34"/>
            </a:endParaRPr>
          </a:p>
          <a:p>
            <a:endParaRPr lang="en-US" dirty="0">
              <a:latin typeface="Cordia New" panose="020B0304020202020204" pitchFamily="34" charset="-34"/>
              <a:cs typeface="Cordia New" panose="020B0304020202020204" pitchFamily="34" charset="-34"/>
            </a:endParaRPr>
          </a:p>
          <a:p>
            <a:r>
              <a:rPr lang="th-TH" dirty="0">
                <a:latin typeface="Times New Roman" panose="02020603050405020304" pitchFamily="18" charset="0"/>
                <a:cs typeface="Cordia New" panose="020B0304020202020204" pitchFamily="34" charset="-34"/>
              </a:rPr>
              <a:t>→</a:t>
            </a:r>
            <a:r>
              <a:rPr lang="en-US" dirty="0">
                <a:latin typeface="Times New Roman" panose="02020603050405020304" pitchFamily="18" charset="0"/>
                <a:cs typeface="Cordia New" panose="020B0304020202020204" pitchFamily="34" charset="-34"/>
              </a:rPr>
              <a:t> </a:t>
            </a:r>
            <a:endParaRPr lang="en-US" dirty="0">
              <a:latin typeface="Cordia New" panose="020B0304020202020204" pitchFamily="34" charset="-34"/>
              <a:cs typeface="Cordia New" panose="020B0304020202020204" pitchFamily="34" charset="-34"/>
            </a:endParaRPr>
          </a:p>
        </p:txBody>
      </p:sp>
      <p:sp>
        <p:nvSpPr>
          <p:cNvPr id="4" name="Title 1"/>
          <p:cNvSpPr>
            <a:spLocks noGrp="1"/>
          </p:cNvSpPr>
          <p:nvPr>
            <p:ph type="title"/>
          </p:nvPr>
        </p:nvSpPr>
        <p:spPr/>
        <p:txBody>
          <a:bodyPr/>
          <a:lstStyle/>
          <a:p>
            <a:r>
              <a:rPr lang="en-US" dirty="0">
                <a:latin typeface="Cordia New" panose="020B0304020202020204" pitchFamily="34" charset="-34"/>
                <a:cs typeface="Cordia New" panose="020B0304020202020204" pitchFamily="34" charset="-34"/>
              </a:rPr>
              <a:t>Example</a:t>
            </a:r>
          </a:p>
        </p:txBody>
      </p:sp>
      <p:graphicFrame>
        <p:nvGraphicFramePr>
          <p:cNvPr id="6" name="Object 5"/>
          <p:cNvGraphicFramePr>
            <a:graphicFrameLocks noChangeAspect="1"/>
          </p:cNvGraphicFramePr>
          <p:nvPr>
            <p:extLst/>
          </p:nvPr>
        </p:nvGraphicFramePr>
        <p:xfrm>
          <a:off x="2627784" y="2492896"/>
          <a:ext cx="4343400" cy="1287463"/>
        </p:xfrm>
        <a:graphic>
          <a:graphicData uri="http://schemas.openxmlformats.org/presentationml/2006/ole">
            <mc:AlternateContent xmlns:mc="http://schemas.openxmlformats.org/markup-compatibility/2006">
              <mc:Choice xmlns:v="urn:schemas-microsoft-com:vml" Requires="v">
                <p:oleObj spid="_x0000_s6188" name="Equation" r:id="rId3" imgW="1447172" imgH="393529" progId="Equation.3">
                  <p:embed/>
                </p:oleObj>
              </mc:Choice>
              <mc:Fallback>
                <p:oleObj name="Equation" r:id="rId3" imgW="1447172" imgH="393529"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7784" y="2492896"/>
                        <a:ext cx="4343400" cy="12874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099" name="Object 3"/>
          <p:cNvGraphicFramePr>
            <a:graphicFrameLocks noChangeAspect="1"/>
          </p:cNvGraphicFramePr>
          <p:nvPr>
            <p:extLst/>
          </p:nvPr>
        </p:nvGraphicFramePr>
        <p:xfrm>
          <a:off x="2627784" y="4825455"/>
          <a:ext cx="3314700" cy="1412875"/>
        </p:xfrm>
        <a:graphic>
          <a:graphicData uri="http://schemas.openxmlformats.org/presentationml/2006/ole">
            <mc:AlternateContent xmlns:mc="http://schemas.openxmlformats.org/markup-compatibility/2006">
              <mc:Choice xmlns:v="urn:schemas-microsoft-com:vml" Requires="v">
                <p:oleObj spid="_x0000_s6189" name="Equation" r:id="rId5" imgW="1104900" imgH="431800" progId="Equation.3">
                  <p:embed/>
                </p:oleObj>
              </mc:Choice>
              <mc:Fallback>
                <p:oleObj name="Equation" r:id="rId5" imgW="1104900" imgH="4318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27784" y="4825455"/>
                        <a:ext cx="3314700" cy="14128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Slide Number Placeholder 6"/>
          <p:cNvSpPr>
            <a:spLocks noGrp="1"/>
          </p:cNvSpPr>
          <p:nvPr>
            <p:ph type="sldNum" sz="quarter" idx="12"/>
          </p:nvPr>
        </p:nvSpPr>
        <p:spPr/>
        <p:txBody>
          <a:bodyPr/>
          <a:lstStyle/>
          <a:p>
            <a:r>
              <a:rPr lang="en-US" dirty="0"/>
              <a:t>91</a:t>
            </a:r>
          </a:p>
        </p:txBody>
      </p:sp>
      <p:sp>
        <p:nvSpPr>
          <p:cNvPr id="8" name="Footer Placeholder 7"/>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136049161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rdia New" panose="020B0304020202020204" pitchFamily="34" charset="-34"/>
                <a:cs typeface="Cordia New" panose="020B0304020202020204" pitchFamily="34" charset="-34"/>
              </a:rPr>
              <a:t>Example</a:t>
            </a:r>
          </a:p>
        </p:txBody>
      </p:sp>
      <p:sp>
        <p:nvSpPr>
          <p:cNvPr id="4" name="Slide Number Placeholder 3"/>
          <p:cNvSpPr>
            <a:spLocks noGrp="1"/>
          </p:cNvSpPr>
          <p:nvPr>
            <p:ph type="sldNum" sz="quarter" idx="12"/>
          </p:nvPr>
        </p:nvSpPr>
        <p:spPr/>
        <p:txBody>
          <a:bodyPr/>
          <a:lstStyle/>
          <a:p>
            <a:r>
              <a:rPr lang="en-US" dirty="0"/>
              <a:t>92</a:t>
            </a:r>
          </a:p>
        </p:txBody>
      </p:sp>
      <p:graphicFrame>
        <p:nvGraphicFramePr>
          <p:cNvPr id="5123" name="Object 3"/>
          <p:cNvGraphicFramePr>
            <a:graphicFrameLocks noGrp="1" noChangeAspect="1"/>
          </p:cNvGraphicFramePr>
          <p:nvPr>
            <p:ph idx="1"/>
          </p:nvPr>
        </p:nvGraphicFramePr>
        <p:xfrm>
          <a:off x="2362200" y="1981200"/>
          <a:ext cx="4114800" cy="1625600"/>
        </p:xfrm>
        <a:graphic>
          <a:graphicData uri="http://schemas.openxmlformats.org/presentationml/2006/ole">
            <mc:AlternateContent xmlns:mc="http://schemas.openxmlformats.org/markup-compatibility/2006">
              <mc:Choice xmlns:v="urn:schemas-microsoft-com:vml" Requires="v">
                <p:oleObj spid="_x0000_s7233" name="Equation" r:id="rId3" imgW="1104900" imgH="431800" progId="Equation.3">
                  <p:embed/>
                </p:oleObj>
              </mc:Choice>
              <mc:Fallback>
                <p:oleObj name="Equation" r:id="rId3" imgW="1104900" imgH="431800" progId="Equation.3">
                  <p:embed/>
                  <p:pic>
                    <p:nvPicPr>
                      <p:cNvPr id="0" name=""/>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2200" y="1981200"/>
                        <a:ext cx="4114800" cy="1625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TextBox 6"/>
          <p:cNvSpPr txBox="1"/>
          <p:nvPr/>
        </p:nvSpPr>
        <p:spPr>
          <a:xfrm>
            <a:off x="1691680" y="1268760"/>
            <a:ext cx="5256584" cy="1077218"/>
          </a:xfrm>
          <a:prstGeom prst="rect">
            <a:avLst/>
          </a:prstGeom>
          <a:noFill/>
        </p:spPr>
        <p:txBody>
          <a:bodyPr wrap="square" rtlCol="0">
            <a:spAutoFit/>
          </a:bodyPr>
          <a:lstStyle/>
          <a:p>
            <a:r>
              <a:rPr lang="en-US" sz="3200" dirty="0">
                <a:latin typeface="Cordia New" pitchFamily="34" charset="-34"/>
                <a:cs typeface="Cordia New" pitchFamily="34" charset="-34"/>
              </a:rPr>
              <a:t>Imposing tax on consumers</a:t>
            </a:r>
            <a:endParaRPr lang="th-TH" sz="3200" dirty="0">
              <a:latin typeface="Cordia New" pitchFamily="34" charset="-34"/>
              <a:cs typeface="Cordia New" pitchFamily="34" charset="-34"/>
            </a:endParaRPr>
          </a:p>
          <a:p>
            <a:r>
              <a:rPr lang="en-US" sz="3200" dirty="0">
                <a:latin typeface="Cordia New" pitchFamily="34" charset="-34"/>
                <a:cs typeface="Cordia New" pitchFamily="34" charset="-34"/>
              </a:rPr>
              <a:t>From equation,</a:t>
            </a:r>
          </a:p>
        </p:txBody>
      </p:sp>
      <p:sp>
        <p:nvSpPr>
          <p:cNvPr id="8" name="TextBox 7"/>
          <p:cNvSpPr txBox="1"/>
          <p:nvPr/>
        </p:nvSpPr>
        <p:spPr>
          <a:xfrm>
            <a:off x="1066800" y="3733800"/>
            <a:ext cx="7859486" cy="2945674"/>
          </a:xfrm>
          <a:prstGeom prst="rect">
            <a:avLst/>
          </a:prstGeom>
          <a:noFill/>
        </p:spPr>
        <p:txBody>
          <a:bodyPr wrap="square" rtlCol="0">
            <a:spAutoFit/>
          </a:bodyPr>
          <a:lstStyle/>
          <a:p>
            <a:r>
              <a:rPr lang="en-US" sz="2800" dirty="0">
                <a:latin typeface="Cordia New" pitchFamily="34" charset="-34"/>
                <a:cs typeface="Cordia New" pitchFamily="34" charset="-34"/>
              </a:rPr>
              <a:t>we will find the importance of price elasticity on price determination for both the consumer and producer side.</a:t>
            </a:r>
            <a:endParaRPr lang="th-TH" sz="3200" dirty="0">
              <a:latin typeface="Cordia New" pitchFamily="34" charset="-34"/>
              <a:cs typeface="Cordia New" pitchFamily="34" charset="-34"/>
            </a:endParaRPr>
          </a:p>
          <a:p>
            <a:r>
              <a:rPr lang="en-US" sz="3200" dirty="0">
                <a:latin typeface="Cordia New" pitchFamily="34" charset="-34"/>
                <a:cs typeface="Cordia New" pitchFamily="34" charset="-34"/>
              </a:rPr>
              <a:t>	If</a:t>
            </a:r>
            <a:r>
              <a:rPr lang="th-TH" sz="3200" dirty="0">
                <a:latin typeface="Cordia New" pitchFamily="34" charset="-34"/>
                <a:cs typeface="Cordia New" pitchFamily="34" charset="-34"/>
              </a:rPr>
              <a:t>         </a:t>
            </a:r>
            <a:r>
              <a:rPr lang="en-US" sz="3200" dirty="0">
                <a:latin typeface="Cordia New" pitchFamily="34" charset="-34"/>
                <a:cs typeface="Cordia New" pitchFamily="34" charset="-34"/>
              </a:rPr>
              <a:t>is</a:t>
            </a:r>
            <a:r>
              <a:rPr lang="th-TH" sz="3200" dirty="0">
                <a:latin typeface="Cordia New" pitchFamily="34" charset="-34"/>
                <a:cs typeface="Cordia New" pitchFamily="34" charset="-34"/>
              </a:rPr>
              <a:t> </a:t>
            </a:r>
            <a:r>
              <a:rPr lang="en-US" sz="3200" dirty="0">
                <a:latin typeface="Cordia New" pitchFamily="34" charset="-34"/>
                <a:cs typeface="Cordia New" pitchFamily="34" charset="-34"/>
              </a:rPr>
              <a:t>inelasticity or</a:t>
            </a:r>
            <a:r>
              <a:rPr lang="th-TH" sz="3200" dirty="0">
                <a:latin typeface="Cordia New" pitchFamily="34" charset="-34"/>
                <a:cs typeface="Cordia New" pitchFamily="34" charset="-34"/>
              </a:rPr>
              <a:t>        </a:t>
            </a:r>
            <a:r>
              <a:rPr lang="en-US" sz="3200" dirty="0">
                <a:latin typeface="Cordia New" pitchFamily="34" charset="-34"/>
                <a:cs typeface="Cordia New" pitchFamily="34" charset="-34"/>
              </a:rPr>
              <a:t>= 0, </a:t>
            </a:r>
            <a:r>
              <a:rPr lang="th-TH" sz="3200" dirty="0">
                <a:latin typeface="Cordia New" pitchFamily="34" charset="-34"/>
                <a:cs typeface="Cordia New" pitchFamily="34" charset="-34"/>
              </a:rPr>
              <a:t> ∆</a:t>
            </a:r>
            <a:r>
              <a:rPr lang="en-US" sz="3200" dirty="0">
                <a:latin typeface="Cordia New" panose="020B0304020202020204" pitchFamily="34" charset="-34"/>
                <a:cs typeface="Cordia New" panose="020B0304020202020204" pitchFamily="34" charset="-34"/>
              </a:rPr>
              <a:t>P = 0.  Consumer price will be the same because consumers are the ones who pay tax to the government.  The consumers will bear full tax burden.</a:t>
            </a:r>
          </a:p>
        </p:txBody>
      </p:sp>
      <p:graphicFrame>
        <p:nvGraphicFramePr>
          <p:cNvPr id="5124" name="Object 4"/>
          <p:cNvGraphicFramePr>
            <a:graphicFrameLocks noChangeAspect="1"/>
          </p:cNvGraphicFramePr>
          <p:nvPr>
            <p:extLst/>
          </p:nvPr>
        </p:nvGraphicFramePr>
        <p:xfrm>
          <a:off x="2324100" y="4559300"/>
          <a:ext cx="476250" cy="571500"/>
        </p:xfrm>
        <a:graphic>
          <a:graphicData uri="http://schemas.openxmlformats.org/presentationml/2006/ole">
            <mc:AlternateContent xmlns:mc="http://schemas.openxmlformats.org/markup-compatibility/2006">
              <mc:Choice xmlns:v="urn:schemas-microsoft-com:vml" Requires="v">
                <p:oleObj spid="_x0000_s7234" name="Equation" r:id="rId5" imgW="190500" imgH="228600" progId="Equation.3">
                  <p:embed/>
                </p:oleObj>
              </mc:Choice>
              <mc:Fallback>
                <p:oleObj name="Equation" r:id="rId5" imgW="190500" imgH="2286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24100" y="4559300"/>
                        <a:ext cx="476250" cy="571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125" name="Object 5"/>
          <p:cNvGraphicFramePr>
            <a:graphicFrameLocks noChangeAspect="1"/>
          </p:cNvGraphicFramePr>
          <p:nvPr>
            <p:extLst/>
          </p:nvPr>
        </p:nvGraphicFramePr>
        <p:xfrm>
          <a:off x="4752975" y="4542609"/>
          <a:ext cx="476250" cy="571500"/>
        </p:xfrm>
        <a:graphic>
          <a:graphicData uri="http://schemas.openxmlformats.org/presentationml/2006/ole">
            <mc:AlternateContent xmlns:mc="http://schemas.openxmlformats.org/markup-compatibility/2006">
              <mc:Choice xmlns:v="urn:schemas-microsoft-com:vml" Requires="v">
                <p:oleObj spid="_x0000_s7235" name="Equation" r:id="rId7" imgW="190500" imgH="228600" progId="Equation.3">
                  <p:embed/>
                </p:oleObj>
              </mc:Choice>
              <mc:Fallback>
                <p:oleObj name="Equation" r:id="rId7" imgW="190500" imgH="2286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52975" y="4542609"/>
                        <a:ext cx="476250" cy="571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 name="Footer Placeholder 9"/>
          <p:cNvSpPr>
            <a:spLocks noGrp="1"/>
          </p:cNvSpPr>
          <p:nvPr>
            <p:ph type="ftr" sz="quarter" idx="11"/>
          </p:nvPr>
        </p:nvSpPr>
        <p:spPr/>
        <p:txBody>
          <a:bodyPr/>
          <a:lstStyle/>
          <a:p>
            <a:r>
              <a:rPr lang="en-US"/>
              <a:t>EE442 2/16 Economics of Public Revenue                                       Assist.Prof.Dr.Duangmanee Laovakul</a:t>
            </a:r>
            <a:endParaRPr lang="en-US" dirty="0"/>
          </a:p>
        </p:txBody>
      </p:sp>
    </p:spTree>
    <p:extLst>
      <p:ext uri="{BB962C8B-B14F-4D97-AF65-F5344CB8AC3E}">
        <p14:creationId xmlns:p14="http://schemas.microsoft.com/office/powerpoint/2010/main" val="248543600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rdia New" panose="020B0304020202020204" pitchFamily="34" charset="-34"/>
                <a:cs typeface="Cordia New" panose="020B0304020202020204" pitchFamily="34" charset="-34"/>
              </a:rPr>
              <a:t>Example</a:t>
            </a:r>
          </a:p>
        </p:txBody>
      </p:sp>
      <p:sp>
        <p:nvSpPr>
          <p:cNvPr id="4" name="Slide Number Placeholder 3"/>
          <p:cNvSpPr>
            <a:spLocks noGrp="1"/>
          </p:cNvSpPr>
          <p:nvPr>
            <p:ph type="sldNum" sz="quarter" idx="12"/>
          </p:nvPr>
        </p:nvSpPr>
        <p:spPr/>
        <p:txBody>
          <a:bodyPr/>
          <a:lstStyle/>
          <a:p>
            <a:r>
              <a:rPr lang="en-US" dirty="0"/>
              <a:t>93</a:t>
            </a:r>
          </a:p>
        </p:txBody>
      </p:sp>
      <p:graphicFrame>
        <p:nvGraphicFramePr>
          <p:cNvPr id="5123" name="Object 3"/>
          <p:cNvGraphicFramePr>
            <a:graphicFrameLocks noGrp="1" noChangeAspect="1"/>
          </p:cNvGraphicFramePr>
          <p:nvPr>
            <p:ph idx="1"/>
          </p:nvPr>
        </p:nvGraphicFramePr>
        <p:xfrm>
          <a:off x="2362200" y="1981200"/>
          <a:ext cx="4114800" cy="1625600"/>
        </p:xfrm>
        <a:graphic>
          <a:graphicData uri="http://schemas.openxmlformats.org/presentationml/2006/ole">
            <mc:AlternateContent xmlns:mc="http://schemas.openxmlformats.org/markup-compatibility/2006">
              <mc:Choice xmlns:v="urn:schemas-microsoft-com:vml" Requires="v">
                <p:oleObj spid="_x0000_s8278" name="Equation" r:id="rId3" imgW="1104900" imgH="431800" progId="Equation.3">
                  <p:embed/>
                </p:oleObj>
              </mc:Choice>
              <mc:Fallback>
                <p:oleObj name="Equation" r:id="rId3" imgW="1104900" imgH="431800" progId="Equation.3">
                  <p:embed/>
                  <p:pic>
                    <p:nvPicPr>
                      <p:cNvPr id="0" name=""/>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2200" y="1981200"/>
                        <a:ext cx="4114800" cy="1625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TextBox 6"/>
          <p:cNvSpPr txBox="1"/>
          <p:nvPr/>
        </p:nvSpPr>
        <p:spPr>
          <a:xfrm>
            <a:off x="1752600" y="1524000"/>
            <a:ext cx="2387352" cy="584775"/>
          </a:xfrm>
          <a:prstGeom prst="rect">
            <a:avLst/>
          </a:prstGeom>
          <a:noFill/>
        </p:spPr>
        <p:txBody>
          <a:bodyPr wrap="square" rtlCol="0">
            <a:spAutoFit/>
          </a:bodyPr>
          <a:lstStyle/>
          <a:p>
            <a:r>
              <a:rPr lang="en-US" sz="3200" dirty="0">
                <a:latin typeface="Cordia New" pitchFamily="34" charset="-34"/>
                <a:cs typeface="Cordia New" pitchFamily="34" charset="-34"/>
              </a:rPr>
              <a:t>From equation,</a:t>
            </a:r>
          </a:p>
        </p:txBody>
      </p:sp>
      <p:sp>
        <p:nvSpPr>
          <p:cNvPr id="8" name="TextBox 7"/>
          <p:cNvSpPr txBox="1"/>
          <p:nvPr/>
        </p:nvSpPr>
        <p:spPr>
          <a:xfrm>
            <a:off x="1085088" y="3734812"/>
            <a:ext cx="7848600" cy="3046988"/>
          </a:xfrm>
          <a:prstGeom prst="rect">
            <a:avLst/>
          </a:prstGeom>
          <a:noFill/>
        </p:spPr>
        <p:txBody>
          <a:bodyPr wrap="square" rtlCol="0">
            <a:spAutoFit/>
          </a:bodyPr>
          <a:lstStyle/>
          <a:p>
            <a:r>
              <a:rPr lang="en-US" sz="3200" dirty="0">
                <a:latin typeface="Cordia New" pitchFamily="34" charset="-34"/>
                <a:cs typeface="Cordia New" pitchFamily="34" charset="-34"/>
              </a:rPr>
              <a:t>If</a:t>
            </a:r>
            <a:r>
              <a:rPr lang="th-TH" sz="3200" dirty="0">
                <a:latin typeface="Cordia New" pitchFamily="34" charset="-34"/>
                <a:cs typeface="Cordia New" pitchFamily="34" charset="-34"/>
              </a:rPr>
              <a:t>         </a:t>
            </a:r>
            <a:r>
              <a:rPr lang="en-US" sz="3200" dirty="0">
                <a:latin typeface="Cordia New" pitchFamily="34" charset="-34"/>
                <a:cs typeface="Cordia New" pitchFamily="34" charset="-34"/>
              </a:rPr>
              <a:t>is elastic or</a:t>
            </a:r>
            <a:r>
              <a:rPr lang="th-TH" sz="3200" dirty="0">
                <a:latin typeface="Cordia New" pitchFamily="34" charset="-34"/>
                <a:cs typeface="Cordia New" pitchFamily="34" charset="-34"/>
              </a:rPr>
              <a:t>         </a:t>
            </a:r>
            <a:r>
              <a:rPr lang="en-US" sz="3200" dirty="0">
                <a:latin typeface="Cordia New" pitchFamily="34" charset="-34"/>
                <a:cs typeface="Cordia New" pitchFamily="34" charset="-34"/>
              </a:rPr>
              <a:t>= </a:t>
            </a:r>
            <a:r>
              <a:rPr lang="en-US" sz="3200" dirty="0">
                <a:latin typeface="Times New Roman"/>
                <a:cs typeface="Times New Roman"/>
              </a:rPr>
              <a:t>∞</a:t>
            </a:r>
            <a:r>
              <a:rPr lang="en-US" sz="3200" dirty="0">
                <a:latin typeface="Cordia New" pitchFamily="34" charset="-34"/>
                <a:cs typeface="Cordia New" pitchFamily="34" charset="-34"/>
              </a:rPr>
              <a:t>, so </a:t>
            </a:r>
            <a:endParaRPr lang="th-TH" sz="3200" dirty="0">
              <a:latin typeface="Cordia New" pitchFamily="34" charset="-34"/>
              <a:cs typeface="Cordia New" pitchFamily="34" charset="-34"/>
            </a:endParaRPr>
          </a:p>
          <a:p>
            <a:r>
              <a:rPr lang="en-US" sz="3200" dirty="0">
                <a:latin typeface="Cordia New" pitchFamily="34" charset="-34"/>
                <a:cs typeface="Cordia New" pitchFamily="34" charset="-34"/>
              </a:rPr>
              <a:t>Consumer price will be decreased because consumers are the ones who pay tax to the government.</a:t>
            </a:r>
            <a:r>
              <a:rPr lang="th-TH" sz="3200" dirty="0">
                <a:latin typeface="Cordia New" pitchFamily="34" charset="-34"/>
                <a:cs typeface="Cordia New" pitchFamily="34" charset="-34"/>
              </a:rPr>
              <a:t> </a:t>
            </a:r>
            <a:r>
              <a:rPr lang="en-US" sz="3200" dirty="0">
                <a:latin typeface="Cordia New" pitchFamily="34" charset="-34"/>
                <a:cs typeface="Cordia New" pitchFamily="34" charset="-34"/>
              </a:rPr>
              <a:t> Producers reduce the price equals to the amount of tax.  If producers do not reduce the price, consumers will buy the substituted goods.  Producers will bear full tax burden.</a:t>
            </a:r>
          </a:p>
        </p:txBody>
      </p:sp>
      <p:graphicFrame>
        <p:nvGraphicFramePr>
          <p:cNvPr id="5124" name="Object 4"/>
          <p:cNvGraphicFramePr>
            <a:graphicFrameLocks noChangeAspect="1"/>
          </p:cNvGraphicFramePr>
          <p:nvPr>
            <p:extLst/>
          </p:nvPr>
        </p:nvGraphicFramePr>
        <p:xfrm>
          <a:off x="1435608" y="3728921"/>
          <a:ext cx="476250" cy="571500"/>
        </p:xfrm>
        <a:graphic>
          <a:graphicData uri="http://schemas.openxmlformats.org/presentationml/2006/ole">
            <mc:AlternateContent xmlns:mc="http://schemas.openxmlformats.org/markup-compatibility/2006">
              <mc:Choice xmlns:v="urn:schemas-microsoft-com:vml" Requires="v">
                <p:oleObj spid="_x0000_s8279" name="Equation" r:id="rId5" imgW="190500" imgH="228600" progId="Equation.3">
                  <p:embed/>
                </p:oleObj>
              </mc:Choice>
              <mc:Fallback>
                <p:oleObj name="Equation" r:id="rId5" imgW="190500" imgH="2286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35608" y="3728921"/>
                        <a:ext cx="476250" cy="571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125" name="Object 5"/>
          <p:cNvGraphicFramePr>
            <a:graphicFrameLocks noChangeAspect="1"/>
          </p:cNvGraphicFramePr>
          <p:nvPr>
            <p:extLst/>
          </p:nvPr>
        </p:nvGraphicFramePr>
        <p:xfrm>
          <a:off x="3387687" y="3712230"/>
          <a:ext cx="476250" cy="571500"/>
        </p:xfrm>
        <a:graphic>
          <a:graphicData uri="http://schemas.openxmlformats.org/presentationml/2006/ole">
            <mc:AlternateContent xmlns:mc="http://schemas.openxmlformats.org/markup-compatibility/2006">
              <mc:Choice xmlns:v="urn:schemas-microsoft-com:vml" Requires="v">
                <p:oleObj spid="_x0000_s8280" name="Equation" r:id="rId7" imgW="190500" imgH="228600" progId="Equation.3">
                  <p:embed/>
                </p:oleObj>
              </mc:Choice>
              <mc:Fallback>
                <p:oleObj name="Equation" r:id="rId7" imgW="190500" imgH="2286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87687" y="3712230"/>
                        <a:ext cx="476250" cy="571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 name="Object 10"/>
          <p:cNvGraphicFramePr>
            <a:graphicFrameLocks noChangeAspect="1"/>
          </p:cNvGraphicFramePr>
          <p:nvPr>
            <p:extLst/>
          </p:nvPr>
        </p:nvGraphicFramePr>
        <p:xfrm>
          <a:off x="4991100" y="3709988"/>
          <a:ext cx="1858962" cy="558800"/>
        </p:xfrm>
        <a:graphic>
          <a:graphicData uri="http://schemas.openxmlformats.org/presentationml/2006/ole">
            <mc:AlternateContent xmlns:mc="http://schemas.openxmlformats.org/markup-compatibility/2006">
              <mc:Choice xmlns:v="urn:schemas-microsoft-com:vml" Requires="v">
                <p:oleObj spid="_x0000_s8281" name="Equation" r:id="rId8" imgW="545626" imgH="177646" progId="Equation.3">
                  <p:embed/>
                </p:oleObj>
              </mc:Choice>
              <mc:Fallback>
                <p:oleObj name="Equation" r:id="rId8" imgW="545626" imgH="177646" progId="Equation.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91100" y="3709988"/>
                        <a:ext cx="1858962" cy="558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 name="Footer Placeholder 9"/>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3522313757"/>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rdia New" panose="020B0304020202020204" pitchFamily="34" charset="-34"/>
                <a:cs typeface="Cordia New" panose="020B0304020202020204" pitchFamily="34" charset="-34"/>
              </a:rPr>
              <a:t>Example</a:t>
            </a:r>
          </a:p>
        </p:txBody>
      </p:sp>
      <p:sp>
        <p:nvSpPr>
          <p:cNvPr id="3" name="Content Placeholder 2"/>
          <p:cNvSpPr>
            <a:spLocks noGrp="1"/>
          </p:cNvSpPr>
          <p:nvPr>
            <p:ph idx="1"/>
          </p:nvPr>
        </p:nvSpPr>
        <p:spPr/>
        <p:txBody>
          <a:bodyPr/>
          <a:lstStyle/>
          <a:p>
            <a:r>
              <a:rPr lang="en-US" dirty="0">
                <a:latin typeface="Cordia New" panose="020B0304020202020204" pitchFamily="34" charset="-34"/>
                <a:cs typeface="Cordia New" panose="020B0304020202020204" pitchFamily="34" charset="-34"/>
              </a:rPr>
              <a:t>Imposing tax on producers, the equation will be </a:t>
            </a:r>
            <a:endParaRPr lang="th-TH" dirty="0">
              <a:latin typeface="Cordia New" panose="020B0304020202020204" pitchFamily="34" charset="-34"/>
              <a:cs typeface="Cordia New" panose="020B0304020202020204" pitchFamily="34" charset="-34"/>
            </a:endParaRPr>
          </a:p>
          <a:p>
            <a:endParaRPr lang="th-TH" dirty="0">
              <a:latin typeface="Cordia New" panose="020B0304020202020204" pitchFamily="34" charset="-34"/>
              <a:cs typeface="Cordia New" panose="020B0304020202020204" pitchFamily="34" charset="-34"/>
            </a:endParaRPr>
          </a:p>
          <a:p>
            <a:endParaRPr lang="th-TH" dirty="0">
              <a:latin typeface="Cordia New" panose="020B0304020202020204" pitchFamily="34" charset="-34"/>
              <a:cs typeface="Cordia New" panose="020B0304020202020204" pitchFamily="34" charset="-34"/>
            </a:endParaRPr>
          </a:p>
          <a:p>
            <a:endParaRPr lang="th-TH" dirty="0">
              <a:latin typeface="Cordia New" panose="020B0304020202020204" pitchFamily="34" charset="-34"/>
              <a:cs typeface="Cordia New" panose="020B0304020202020204" pitchFamily="34" charset="-34"/>
            </a:endParaRPr>
          </a:p>
          <a:p>
            <a:endParaRPr lang="th-TH" dirty="0">
              <a:latin typeface="Cordia New" panose="020B0304020202020204" pitchFamily="34" charset="-34"/>
              <a:cs typeface="Cordia New" panose="020B0304020202020204" pitchFamily="34" charset="-34"/>
            </a:endParaRPr>
          </a:p>
          <a:p>
            <a:r>
              <a:rPr lang="en-US" dirty="0">
                <a:latin typeface="Cordia New" panose="020B0304020202020204" pitchFamily="34" charset="-34"/>
                <a:cs typeface="Cordia New" panose="020B0304020202020204" pitchFamily="34" charset="-34"/>
              </a:rPr>
              <a:t>Analyze the same way as imposing tax on consumers.</a:t>
            </a:r>
          </a:p>
        </p:txBody>
      </p:sp>
      <p:sp>
        <p:nvSpPr>
          <p:cNvPr id="4" name="Slide Number Placeholder 3"/>
          <p:cNvSpPr>
            <a:spLocks noGrp="1"/>
          </p:cNvSpPr>
          <p:nvPr>
            <p:ph type="sldNum" sz="quarter" idx="12"/>
          </p:nvPr>
        </p:nvSpPr>
        <p:spPr/>
        <p:txBody>
          <a:bodyPr/>
          <a:lstStyle/>
          <a:p>
            <a:r>
              <a:rPr lang="en-US" dirty="0"/>
              <a:t>94</a:t>
            </a:r>
          </a:p>
        </p:txBody>
      </p:sp>
      <p:graphicFrame>
        <p:nvGraphicFramePr>
          <p:cNvPr id="7170" name="Object 2"/>
          <p:cNvGraphicFramePr>
            <a:graphicFrameLocks noChangeAspect="1"/>
          </p:cNvGraphicFramePr>
          <p:nvPr/>
        </p:nvGraphicFramePr>
        <p:xfrm>
          <a:off x="2362200" y="1981200"/>
          <a:ext cx="4114800" cy="1625600"/>
        </p:xfrm>
        <a:graphic>
          <a:graphicData uri="http://schemas.openxmlformats.org/presentationml/2006/ole">
            <mc:AlternateContent xmlns:mc="http://schemas.openxmlformats.org/markup-compatibility/2006">
              <mc:Choice xmlns:v="urn:schemas-microsoft-com:vml" Requires="v">
                <p:oleObj spid="_x0000_s9239" name="Equation" r:id="rId3" imgW="1104900" imgH="431800" progId="Equation.3">
                  <p:embed/>
                </p:oleObj>
              </mc:Choice>
              <mc:Fallback>
                <p:oleObj name="Equation" r:id="rId3" imgW="1104900" imgH="4318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2200" y="1981200"/>
                        <a:ext cx="4114800" cy="1625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Footer Placeholder 5"/>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62559392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rdia New" panose="020B0304020202020204" pitchFamily="34" charset="-34"/>
                <a:cs typeface="Cordia New" panose="020B0304020202020204" pitchFamily="34" charset="-34"/>
              </a:rPr>
              <a:t>Monopoly market</a:t>
            </a:r>
          </a:p>
        </p:txBody>
      </p:sp>
      <p:sp>
        <p:nvSpPr>
          <p:cNvPr id="3" name="Content Placeholder 2"/>
          <p:cNvSpPr>
            <a:spLocks noGrp="1"/>
          </p:cNvSpPr>
          <p:nvPr>
            <p:ph idx="1"/>
          </p:nvPr>
        </p:nvSpPr>
        <p:spPr/>
        <p:txBody>
          <a:bodyPr>
            <a:normAutofit lnSpcReduction="10000"/>
          </a:bodyPr>
          <a:lstStyle/>
          <a:p>
            <a:r>
              <a:rPr lang="en-US" dirty="0">
                <a:latin typeface="Cordia New" pitchFamily="34" charset="-34"/>
                <a:cs typeface="Cordia New" pitchFamily="34" charset="-34"/>
              </a:rPr>
              <a:t>Can find price level and tax burden from marginal cost of production curve (supply curve) of the monopolists.</a:t>
            </a:r>
            <a:endParaRPr lang="th-TH" dirty="0">
              <a:latin typeface="Cordia New" pitchFamily="34" charset="-34"/>
              <a:cs typeface="Cordia New" pitchFamily="34" charset="-34"/>
            </a:endParaRPr>
          </a:p>
          <a:p>
            <a:r>
              <a:rPr lang="en-US" dirty="0">
                <a:latin typeface="Cordia New" pitchFamily="34" charset="-34"/>
                <a:cs typeface="Cordia New" pitchFamily="34" charset="-34"/>
              </a:rPr>
              <a:t>EX: Given   </a:t>
            </a:r>
            <a:r>
              <a:rPr lang="th-TH" dirty="0">
                <a:latin typeface="Cordia New" pitchFamily="34" charset="-34"/>
                <a:cs typeface="Cordia New" pitchFamily="34" charset="-34"/>
              </a:rPr>
              <a:t> </a:t>
            </a:r>
            <a:r>
              <a:rPr lang="en-US" dirty="0">
                <a:latin typeface="Cordia New" pitchFamily="34" charset="-34"/>
                <a:cs typeface="Cordia New" pitchFamily="34" charset="-34"/>
              </a:rPr>
              <a:t>C  = 12 + q</a:t>
            </a:r>
            <a:r>
              <a:rPr lang="en-US" baseline="30000" dirty="0">
                <a:latin typeface="Cordia New" pitchFamily="34" charset="-34"/>
                <a:cs typeface="Cordia New" pitchFamily="34" charset="-34"/>
              </a:rPr>
              <a:t>2</a:t>
            </a:r>
          </a:p>
          <a:p>
            <a:r>
              <a:rPr lang="en-US" dirty="0">
                <a:latin typeface="Cordia New" pitchFamily="34" charset="-34"/>
                <a:cs typeface="Cordia New" pitchFamily="34" charset="-34"/>
              </a:rPr>
              <a:t>Demand: P = 24 – q</a:t>
            </a:r>
          </a:p>
          <a:p>
            <a:r>
              <a:rPr lang="en-US" dirty="0">
                <a:latin typeface="Cordia New" pitchFamily="34" charset="-34"/>
                <a:cs typeface="Cordia New" pitchFamily="34" charset="-34"/>
              </a:rPr>
              <a:t>At the equilibrium: MC = MR </a:t>
            </a:r>
            <a:endParaRPr lang="th-TH" dirty="0">
              <a:latin typeface="Cordia New" pitchFamily="34" charset="-34"/>
              <a:cs typeface="Cordia New" pitchFamily="34" charset="-34"/>
            </a:endParaRPr>
          </a:p>
          <a:p>
            <a:r>
              <a:rPr lang="en-US" dirty="0">
                <a:latin typeface="Cordia New" pitchFamily="34" charset="-34"/>
                <a:cs typeface="Cordia New" pitchFamily="34" charset="-34"/>
              </a:rPr>
              <a:t>Total revenue</a:t>
            </a:r>
            <a:r>
              <a:rPr lang="th-TH" dirty="0">
                <a:latin typeface="Cordia New" pitchFamily="34" charset="-34"/>
                <a:cs typeface="Cordia New" pitchFamily="34" charset="-34"/>
              </a:rPr>
              <a:t> </a:t>
            </a:r>
            <a:r>
              <a:rPr lang="en-US" dirty="0">
                <a:latin typeface="Cordia New" pitchFamily="34" charset="-34"/>
                <a:cs typeface="Cordia New" pitchFamily="34" charset="-34"/>
              </a:rPr>
              <a:t>(TR) = P*q = 24q - q</a:t>
            </a:r>
            <a:r>
              <a:rPr lang="en-US" baseline="30000" dirty="0">
                <a:latin typeface="Cordia New" pitchFamily="34" charset="-34"/>
                <a:cs typeface="Cordia New" pitchFamily="34" charset="-34"/>
              </a:rPr>
              <a:t>2</a:t>
            </a:r>
            <a:endParaRPr lang="th-TH" dirty="0">
              <a:latin typeface="Cordia New" pitchFamily="34" charset="-34"/>
              <a:cs typeface="Cordia New" pitchFamily="34" charset="-34"/>
            </a:endParaRPr>
          </a:p>
          <a:p>
            <a:r>
              <a:rPr lang="en-US" dirty="0">
                <a:latin typeface="Cordia New" pitchFamily="34" charset="-34"/>
                <a:cs typeface="Cordia New" pitchFamily="34" charset="-34"/>
              </a:rPr>
              <a:t>MR = 24 - 2q</a:t>
            </a:r>
            <a:r>
              <a:rPr lang="th-TH" dirty="0">
                <a:latin typeface="Cordia New" pitchFamily="34" charset="-34"/>
                <a:cs typeface="Cordia New" pitchFamily="34" charset="-34"/>
              </a:rPr>
              <a:t>   </a:t>
            </a:r>
            <a:r>
              <a:rPr lang="en-US" dirty="0">
                <a:latin typeface="Cordia New" pitchFamily="34" charset="-34"/>
                <a:cs typeface="Cordia New" pitchFamily="34" charset="-34"/>
              </a:rPr>
              <a:t>and  MC = ∆C/∆q = 2q</a:t>
            </a:r>
          </a:p>
          <a:p>
            <a:r>
              <a:rPr lang="en-US" dirty="0">
                <a:latin typeface="Cordia New" pitchFamily="34" charset="-34"/>
                <a:cs typeface="Cordia New" pitchFamily="34" charset="-34"/>
              </a:rPr>
              <a:t>At</a:t>
            </a:r>
            <a:r>
              <a:rPr lang="th-TH" dirty="0">
                <a:latin typeface="Cordia New" pitchFamily="34" charset="-34"/>
                <a:cs typeface="Cordia New" pitchFamily="34" charset="-34"/>
              </a:rPr>
              <a:t> </a:t>
            </a:r>
            <a:r>
              <a:rPr lang="en-US" dirty="0">
                <a:latin typeface="Cordia New" pitchFamily="34" charset="-34"/>
                <a:cs typeface="Cordia New" pitchFamily="34" charset="-34"/>
              </a:rPr>
              <a:t>MC = MR </a:t>
            </a:r>
            <a:r>
              <a:rPr lang="en-US" dirty="0">
                <a:latin typeface="Times New Roman" panose="02020603050405020304" pitchFamily="18" charset="0"/>
                <a:cs typeface="Times New Roman" panose="02020603050405020304" pitchFamily="18" charset="0"/>
              </a:rPr>
              <a:t>→ </a:t>
            </a:r>
            <a:r>
              <a:rPr lang="th-TH" dirty="0">
                <a:latin typeface="Cordia New" pitchFamily="34" charset="-34"/>
                <a:cs typeface="Cordia New" pitchFamily="34" charset="-34"/>
              </a:rPr>
              <a:t> </a:t>
            </a:r>
            <a:r>
              <a:rPr lang="en-US" dirty="0">
                <a:latin typeface="Cordia New" pitchFamily="34" charset="-34"/>
                <a:cs typeface="Cordia New" pitchFamily="34" charset="-34"/>
              </a:rPr>
              <a:t>24 – 2q  </a:t>
            </a:r>
            <a:r>
              <a:rPr lang="th-TH" dirty="0">
                <a:latin typeface="Cordia New" pitchFamily="34" charset="-34"/>
                <a:cs typeface="Cordia New" pitchFamily="34" charset="-34"/>
              </a:rPr>
              <a:t> </a:t>
            </a:r>
            <a:r>
              <a:rPr lang="en-US" dirty="0">
                <a:latin typeface="Cordia New" pitchFamily="34" charset="-34"/>
                <a:cs typeface="Cordia New" pitchFamily="34" charset="-34"/>
              </a:rPr>
              <a:t>= 2q</a:t>
            </a:r>
          </a:p>
          <a:p>
            <a:r>
              <a:rPr lang="en-US" dirty="0">
                <a:latin typeface="Cordia New" pitchFamily="34" charset="-34"/>
                <a:cs typeface="Cordia New" pitchFamily="34" charset="-34"/>
              </a:rPr>
              <a:t>Maximize profit:</a:t>
            </a:r>
            <a:r>
              <a:rPr lang="th-TH" dirty="0">
                <a:latin typeface="Cordia New" pitchFamily="34" charset="-34"/>
                <a:cs typeface="Cordia New" pitchFamily="34" charset="-34"/>
              </a:rPr>
              <a:t>  </a:t>
            </a:r>
            <a:r>
              <a:rPr lang="en-US" dirty="0">
                <a:latin typeface="Cordia New" pitchFamily="34" charset="-34"/>
                <a:cs typeface="Cordia New" pitchFamily="34" charset="-34"/>
              </a:rPr>
              <a:t>q  = 6 units and p = 24 – 6 = 18 baht. </a:t>
            </a:r>
          </a:p>
        </p:txBody>
      </p:sp>
      <p:sp>
        <p:nvSpPr>
          <p:cNvPr id="4" name="Slide Number Placeholder 3"/>
          <p:cNvSpPr>
            <a:spLocks noGrp="1"/>
          </p:cNvSpPr>
          <p:nvPr>
            <p:ph type="sldNum" sz="quarter" idx="12"/>
          </p:nvPr>
        </p:nvSpPr>
        <p:spPr/>
        <p:txBody>
          <a:bodyPr/>
          <a:lstStyle/>
          <a:p>
            <a:r>
              <a:rPr lang="en-US" dirty="0"/>
              <a:t>95</a:t>
            </a:r>
          </a:p>
        </p:txBody>
      </p:sp>
      <p:sp>
        <p:nvSpPr>
          <p:cNvPr id="5" name="Footer Placeholder 4"/>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260710577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447800"/>
            <a:ext cx="8153400" cy="4800600"/>
          </a:xfrm>
        </p:spPr>
        <p:txBody>
          <a:bodyPr>
            <a:normAutofit/>
          </a:bodyPr>
          <a:lstStyle/>
          <a:p>
            <a:r>
              <a:rPr lang="en-US" dirty="0">
                <a:solidFill>
                  <a:srgbClr val="FF0000"/>
                </a:solidFill>
                <a:latin typeface="Cordia New" pitchFamily="34" charset="-34"/>
                <a:cs typeface="Cordia New" pitchFamily="34" charset="-34"/>
              </a:rPr>
              <a:t>Government imposes tax 4 baht per unit.</a:t>
            </a:r>
          </a:p>
          <a:p>
            <a:r>
              <a:rPr lang="en-US" dirty="0">
                <a:solidFill>
                  <a:srgbClr val="FF0000"/>
                </a:solidFill>
                <a:latin typeface="Cordia New" pitchFamily="34" charset="-34"/>
                <a:cs typeface="Cordia New" pitchFamily="34" charset="-34"/>
              </a:rPr>
              <a:t>Cost function is</a:t>
            </a:r>
            <a:r>
              <a:rPr lang="th-TH" dirty="0">
                <a:solidFill>
                  <a:srgbClr val="FF0000"/>
                </a:solidFill>
                <a:latin typeface="Cordia New" pitchFamily="34" charset="-34"/>
                <a:cs typeface="Cordia New" pitchFamily="34" charset="-34"/>
              </a:rPr>
              <a:t>  </a:t>
            </a:r>
            <a:endParaRPr lang="en-US" dirty="0">
              <a:solidFill>
                <a:srgbClr val="FF0000"/>
              </a:solidFill>
              <a:latin typeface="Cordia New" pitchFamily="34" charset="-34"/>
              <a:cs typeface="Cordia New" pitchFamily="34" charset="-34"/>
            </a:endParaRPr>
          </a:p>
          <a:p>
            <a:r>
              <a:rPr lang="en-US" dirty="0">
                <a:solidFill>
                  <a:srgbClr val="FF0000"/>
                </a:solidFill>
                <a:latin typeface="Cordia New" pitchFamily="34" charset="-34"/>
                <a:cs typeface="Cordia New" pitchFamily="34" charset="-34"/>
              </a:rPr>
              <a:t>             C = 12 + q</a:t>
            </a:r>
            <a:r>
              <a:rPr lang="en-US" baseline="30000" dirty="0">
                <a:solidFill>
                  <a:srgbClr val="FF0000"/>
                </a:solidFill>
                <a:latin typeface="Cordia New" pitchFamily="34" charset="-34"/>
                <a:cs typeface="Cordia New" pitchFamily="34" charset="-34"/>
              </a:rPr>
              <a:t>2</a:t>
            </a:r>
            <a:r>
              <a:rPr lang="en-US" dirty="0">
                <a:solidFill>
                  <a:srgbClr val="FF0000"/>
                </a:solidFill>
                <a:latin typeface="Cordia New" pitchFamily="34" charset="-34"/>
                <a:cs typeface="Cordia New" pitchFamily="34" charset="-34"/>
              </a:rPr>
              <a:t> + 4*q</a:t>
            </a:r>
          </a:p>
          <a:p>
            <a:r>
              <a:rPr lang="en-US" dirty="0">
                <a:solidFill>
                  <a:srgbClr val="FF0000"/>
                </a:solidFill>
                <a:latin typeface="Cordia New" pitchFamily="34" charset="-34"/>
                <a:cs typeface="Cordia New" pitchFamily="34" charset="-34"/>
              </a:rPr>
              <a:t>          MC = 2q + 4</a:t>
            </a:r>
          </a:p>
          <a:p>
            <a:r>
              <a:rPr lang="en-US" dirty="0">
                <a:solidFill>
                  <a:srgbClr val="FF0000"/>
                </a:solidFill>
                <a:latin typeface="Cordia New" pitchFamily="34" charset="-34"/>
                <a:cs typeface="Cordia New" pitchFamily="34" charset="-34"/>
              </a:rPr>
              <a:t>Maximize profit: q = 5 units and p = 24 – q = 19 baht</a:t>
            </a:r>
            <a:r>
              <a:rPr lang="th-TH" dirty="0">
                <a:solidFill>
                  <a:srgbClr val="FF0000"/>
                </a:solidFill>
                <a:latin typeface="Cordia New" pitchFamily="34" charset="-34"/>
                <a:cs typeface="Cordia New" pitchFamily="34" charset="-34"/>
              </a:rPr>
              <a:t>                </a:t>
            </a:r>
            <a:endParaRPr lang="en-US" dirty="0">
              <a:solidFill>
                <a:srgbClr val="FF0000"/>
              </a:solidFill>
              <a:latin typeface="Cordia New" pitchFamily="34" charset="-34"/>
              <a:cs typeface="Cordia New" pitchFamily="34" charset="-34"/>
            </a:endParaRPr>
          </a:p>
        </p:txBody>
      </p:sp>
      <p:sp>
        <p:nvSpPr>
          <p:cNvPr id="4" name="Slide Number Placeholder 3"/>
          <p:cNvSpPr>
            <a:spLocks noGrp="1"/>
          </p:cNvSpPr>
          <p:nvPr>
            <p:ph type="sldNum" sz="quarter" idx="12"/>
          </p:nvPr>
        </p:nvSpPr>
        <p:spPr/>
        <p:txBody>
          <a:bodyPr/>
          <a:lstStyle/>
          <a:p>
            <a:r>
              <a:rPr lang="en-US" dirty="0"/>
              <a:t>96</a:t>
            </a:r>
          </a:p>
        </p:txBody>
      </p:sp>
      <p:sp>
        <p:nvSpPr>
          <p:cNvPr id="5" name="Title 1"/>
          <p:cNvSpPr>
            <a:spLocks noGrp="1"/>
          </p:cNvSpPr>
          <p:nvPr>
            <p:ph type="title"/>
          </p:nvPr>
        </p:nvSpPr>
        <p:spPr/>
        <p:txBody>
          <a:bodyPr/>
          <a:lstStyle/>
          <a:p>
            <a:r>
              <a:rPr lang="en-US" dirty="0">
                <a:latin typeface="Cordia New" panose="020B0304020202020204" pitchFamily="34" charset="-34"/>
                <a:cs typeface="Cordia New" panose="020B0304020202020204" pitchFamily="34" charset="-34"/>
              </a:rPr>
              <a:t>Monopoly market</a:t>
            </a:r>
          </a:p>
        </p:txBody>
      </p:sp>
      <p:sp>
        <p:nvSpPr>
          <p:cNvPr id="6" name="Footer Placeholder 5"/>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988386098"/>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1447800"/>
            <a:ext cx="7943088" cy="4800600"/>
          </a:xfrm>
        </p:spPr>
        <p:txBody>
          <a:bodyPr/>
          <a:lstStyle/>
          <a:p>
            <a:r>
              <a:rPr lang="en-US" dirty="0">
                <a:latin typeface="Cordia New" pitchFamily="34" charset="-34"/>
                <a:cs typeface="Cordia New" pitchFamily="34" charset="-34"/>
              </a:rPr>
              <a:t>The monopolist has to bear tax burden by reducing their sales from 6 units at 18 baht to 5 units at 19 baht.</a:t>
            </a:r>
          </a:p>
          <a:p>
            <a:r>
              <a:rPr lang="en-US" dirty="0">
                <a:latin typeface="Cordia New" pitchFamily="34" charset="-34"/>
                <a:cs typeface="Cordia New" pitchFamily="34" charset="-34"/>
              </a:rPr>
              <a:t>The monopolist will shift 1 baht tax burden to consumers and will themselves bear a tax burden = 3 baht (from 4 baht).</a:t>
            </a:r>
          </a:p>
        </p:txBody>
      </p:sp>
      <p:sp>
        <p:nvSpPr>
          <p:cNvPr id="4" name="Slide Number Placeholder 3"/>
          <p:cNvSpPr>
            <a:spLocks noGrp="1"/>
          </p:cNvSpPr>
          <p:nvPr>
            <p:ph type="sldNum" sz="quarter" idx="12"/>
          </p:nvPr>
        </p:nvSpPr>
        <p:spPr/>
        <p:txBody>
          <a:bodyPr/>
          <a:lstStyle/>
          <a:p>
            <a:r>
              <a:rPr lang="en-US" dirty="0"/>
              <a:t>97</a:t>
            </a:r>
          </a:p>
        </p:txBody>
      </p:sp>
      <p:sp>
        <p:nvSpPr>
          <p:cNvPr id="5" name="Title 1"/>
          <p:cNvSpPr>
            <a:spLocks noGrp="1"/>
          </p:cNvSpPr>
          <p:nvPr>
            <p:ph type="title"/>
          </p:nvPr>
        </p:nvSpPr>
        <p:spPr/>
        <p:txBody>
          <a:bodyPr/>
          <a:lstStyle/>
          <a:p>
            <a:r>
              <a:rPr lang="en-US" dirty="0">
                <a:latin typeface="Cordia New" panose="020B0304020202020204" pitchFamily="34" charset="-34"/>
                <a:cs typeface="Cordia New" panose="020B0304020202020204" pitchFamily="34" charset="-34"/>
              </a:rPr>
              <a:t>Monopoly market</a:t>
            </a:r>
          </a:p>
        </p:txBody>
      </p:sp>
      <p:sp>
        <p:nvSpPr>
          <p:cNvPr id="6" name="Footer Placeholder 5"/>
          <p:cNvSpPr>
            <a:spLocks noGrp="1"/>
          </p:cNvSpPr>
          <p:nvPr>
            <p:ph type="ftr" sz="quarter" idx="11"/>
          </p:nvPr>
        </p:nvSpPr>
        <p:spPr/>
        <p:txBody>
          <a:bodyPr/>
          <a:lstStyle/>
          <a:p>
            <a:r>
              <a:rPr lang="en-US"/>
              <a:t>EE442 2/16 Economics of Public Revenue                                       Assist.Prof.Dr.Duangmanee Laovakul</a:t>
            </a:r>
          </a:p>
        </p:txBody>
      </p:sp>
    </p:spTree>
    <p:extLst>
      <p:ext uri="{BB962C8B-B14F-4D97-AF65-F5344CB8AC3E}">
        <p14:creationId xmlns:p14="http://schemas.microsoft.com/office/powerpoint/2010/main" val="248124795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2624</TotalTime>
  <Words>6919</Words>
  <Application>Microsoft Office PowerPoint</Application>
  <PresentationFormat>On-screen Show (4:3)</PresentationFormat>
  <Paragraphs>936</Paragraphs>
  <Slides>97</Slides>
  <Notes>4</Notes>
  <HiddenSlides>1</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97</vt:i4>
      </vt:variant>
    </vt:vector>
  </HeadingPairs>
  <TitlesOfParts>
    <vt:vector size="109" baseType="lpstr">
      <vt:lpstr>Arial</vt:lpstr>
      <vt:lpstr>Calibri</vt:lpstr>
      <vt:lpstr>Cordia New</vt:lpstr>
      <vt:lpstr>Garamond</vt:lpstr>
      <vt:lpstr>Gill Sans MT</vt:lpstr>
      <vt:lpstr>Tahoma</vt:lpstr>
      <vt:lpstr>Times New Roman</vt:lpstr>
      <vt:lpstr>Verdana</vt:lpstr>
      <vt:lpstr>Wingdings</vt:lpstr>
      <vt:lpstr>Wingdings 2</vt:lpstr>
      <vt:lpstr>Solstice</vt:lpstr>
      <vt:lpstr>Equation</vt:lpstr>
      <vt:lpstr>PowerPoint Presentation</vt:lpstr>
      <vt:lpstr>Introduction</vt:lpstr>
      <vt:lpstr>Introduction</vt:lpstr>
      <vt:lpstr>Introduction</vt:lpstr>
      <vt:lpstr>3 Rules of tax incidence</vt:lpstr>
      <vt:lpstr>Tax bills do not show the real person who bears tax burden.</vt:lpstr>
      <vt:lpstr>Tax bills do not show the real person who bears tax burden.</vt:lpstr>
      <vt:lpstr>Tax bills do not show the real person who bears tax burden.</vt:lpstr>
      <vt:lpstr>PowerPoint Presentation</vt:lpstr>
      <vt:lpstr>Tax bills do not show the real person who bears tax burden.</vt:lpstr>
      <vt:lpstr>PowerPoint Presentation</vt:lpstr>
      <vt:lpstr>PowerPoint Presentation</vt:lpstr>
      <vt:lpstr>PowerPoint Presentation</vt:lpstr>
      <vt:lpstr>PowerPoint Presentation</vt:lpstr>
      <vt:lpstr>PowerPoint Presentation</vt:lpstr>
      <vt:lpstr>PowerPoint Presentation</vt:lpstr>
      <vt:lpstr>The tax incidence or tax burden does not depend on market.</vt:lpstr>
      <vt:lpstr>PowerPoint Presentation</vt:lpstr>
      <vt:lpstr>The elasticity of demand and supply and tax incidence</vt:lpstr>
      <vt:lpstr>PowerPoint Presentation</vt:lpstr>
      <vt:lpstr>The elasticity of demand and supply and tax incidence</vt:lpstr>
      <vt:lpstr>The elasticity of demand and supply and tax incidence</vt:lpstr>
      <vt:lpstr>The elasticity of demand and supply and tax incidence</vt:lpstr>
      <vt:lpstr>PowerPoint Presentation</vt:lpstr>
      <vt:lpstr>The elasticity of demand and supply and tax incidence</vt:lpstr>
      <vt:lpstr>The elasticity of demand and supply and tax incidence</vt:lpstr>
      <vt:lpstr>The elasticity of demand and supply and tax incidence</vt:lpstr>
      <vt:lpstr>The elasticity of demand and supply and tax incidence</vt:lpstr>
      <vt:lpstr>PowerPoint Presentation</vt:lpstr>
      <vt:lpstr>The elasticity of demand and supply and tax incidence</vt:lpstr>
      <vt:lpstr>The elasticity of demand and supply and tax incidence</vt:lpstr>
      <vt:lpstr>PowerPoint Presentation</vt:lpstr>
      <vt:lpstr>PowerPoint Presentation</vt:lpstr>
      <vt:lpstr>PowerPoint Presentation</vt:lpstr>
      <vt:lpstr>PowerPoint Presentation</vt:lpstr>
      <vt:lpstr>Partial Equilibrium Models: Ad Valorem Taxes </vt:lpstr>
      <vt:lpstr>PowerPoint Presentation</vt:lpstr>
      <vt:lpstr>Tax Collection on Producers: Ad Valorem Taxes</vt:lpstr>
      <vt:lpstr>Partial Equilibrium Models: Taxes on Factors of Production  </vt:lpstr>
      <vt:lpstr>PowerPoint Presentation</vt:lpstr>
      <vt:lpstr>Tax burden: taxes on factor market</vt:lpstr>
      <vt:lpstr>Partial Equilibrium Models: Taxes on Factors of Production </vt:lpstr>
      <vt:lpstr>PowerPoint Presentation</vt:lpstr>
      <vt:lpstr>Tax burden: taxes on factor markets</vt:lpstr>
      <vt:lpstr>Tax burden: Impose taxes on factor market</vt:lpstr>
      <vt:lpstr>PowerPoint Presentation</vt:lpstr>
      <vt:lpstr>Tax burden: Impose taxes on factor market</vt:lpstr>
      <vt:lpstr>Tax burden: Impose taxes on factor market</vt:lpstr>
      <vt:lpstr>PowerPoint Presentation</vt:lpstr>
      <vt:lpstr>Tax burden: Impose taxes on factor market</vt:lpstr>
      <vt:lpstr>Tax burden: Impose taxes on factor market</vt:lpstr>
      <vt:lpstr>Imposing taxes in imperfectly competitive markets</vt:lpstr>
      <vt:lpstr>PowerPoint Presentation</vt:lpstr>
      <vt:lpstr>Tax burden in imperfectly competitive markets</vt:lpstr>
      <vt:lpstr>PowerPoint Presentation</vt:lpstr>
      <vt:lpstr>Tax burden in imperfectly competitive markets</vt:lpstr>
      <vt:lpstr>PowerPoint Presentation</vt:lpstr>
      <vt:lpstr>Impose tax in imperfectly competitive markets</vt:lpstr>
      <vt:lpstr>Tax burden in imperfectly competitive markets</vt:lpstr>
      <vt:lpstr>Profit Tax</vt:lpstr>
      <vt:lpstr>Tax burden and capitalization</vt:lpstr>
      <vt:lpstr>Tax burden and capitalization</vt:lpstr>
      <vt:lpstr>General Equilibrium</vt:lpstr>
      <vt:lpstr>GE analysis: Impose tax on producers </vt:lpstr>
      <vt:lpstr>PowerPoint Presentation</vt:lpstr>
      <vt:lpstr>GE analysis: Impose tax on producers </vt:lpstr>
      <vt:lpstr>GE analysis: Impose tax on producers </vt:lpstr>
      <vt:lpstr>PowerPoint Presentation</vt:lpstr>
      <vt:lpstr>GE analysis: Impose tax on producers </vt:lpstr>
      <vt:lpstr>Notes on GE incidence analysis</vt:lpstr>
      <vt:lpstr>Notes on GE incidence analysis</vt:lpstr>
      <vt:lpstr>Notes on GE incidence analysis</vt:lpstr>
      <vt:lpstr>Notes on GE incidence analysis</vt:lpstr>
      <vt:lpstr>Notes on GE incidence analysis</vt:lpstr>
      <vt:lpstr>The relationship of types of taxation under GE analysis</vt:lpstr>
      <vt:lpstr>The relationship of types of taxation under GE analysis</vt:lpstr>
      <vt:lpstr>The relationship of types of taxation under GE analysis</vt:lpstr>
      <vt:lpstr>Harberger Model</vt:lpstr>
      <vt:lpstr>Harberger Model</vt:lpstr>
      <vt:lpstr>Impose tax on product F (tF )</vt:lpstr>
      <vt:lpstr>Impose tax on product F (tF )</vt:lpstr>
      <vt:lpstr>Imposing income tax (t)</vt:lpstr>
      <vt:lpstr>Imposing tax on factor of production, labour (tL )</vt:lpstr>
      <vt:lpstr>Partial factor tax (tKM )</vt:lpstr>
      <vt:lpstr>PowerPoint Presentation</vt:lpstr>
      <vt:lpstr>Mathematics for tax burden calculation</vt:lpstr>
      <vt:lpstr>PowerPoint Presentation</vt:lpstr>
      <vt:lpstr>Example</vt:lpstr>
      <vt:lpstr>Example</vt:lpstr>
      <vt:lpstr>Example</vt:lpstr>
      <vt:lpstr>Example</vt:lpstr>
      <vt:lpstr>Example</vt:lpstr>
      <vt:lpstr>Example</vt:lpstr>
      <vt:lpstr>Example</vt:lpstr>
      <vt:lpstr>Monopoly market</vt:lpstr>
      <vt:lpstr>Monopoly market</vt:lpstr>
      <vt:lpstr>Monopoly market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บทที่ 3 (1) ความเท่าเทียมของภาษีกรณีศึกษาภาระแท้จริงของภาษี: Tax Incidence</dc:title>
  <dc:creator>LABY-C99</dc:creator>
  <cp:lastModifiedBy>HP Pavilion</cp:lastModifiedBy>
  <cp:revision>219</cp:revision>
  <cp:lastPrinted>2017-02-07T02:09:37Z</cp:lastPrinted>
  <dcterms:created xsi:type="dcterms:W3CDTF">2011-07-01T02:43:31Z</dcterms:created>
  <dcterms:modified xsi:type="dcterms:W3CDTF">2017-02-08T19:13:01Z</dcterms:modified>
</cp:coreProperties>
</file>