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C07B19-A57B-4B09-A787-5D377945AD4F}" type="datetimeFigureOut">
              <a:rPr lang="en-US" smtClean="0"/>
              <a:t>2/12/2018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3408EA-A273-445B-96DD-FFC5B16EA5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788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IRD projects</a:t>
            </a:r>
            <a:r>
              <a:rPr lang="en-US" baseline="0" dirty="0"/>
              <a:t> expanded social services faster than the economic base that needed to support them.</a:t>
            </a:r>
          </a:p>
          <a:p>
            <a:r>
              <a:rPr lang="en-US" baseline="0" dirty="0"/>
              <a:t>The projects were complex and difficult to implement or replicate over broader areas</a:t>
            </a:r>
          </a:p>
          <a:p>
            <a:endParaRPr lang="en-US" baseline="0" dirty="0"/>
          </a:p>
          <a:p>
            <a:r>
              <a:rPr lang="en-US" baseline="0" dirty="0"/>
              <a:t>BNP </a:t>
            </a:r>
            <a:r>
              <a:rPr lang="mr-IN" baseline="0" dirty="0"/>
              <a:t>–</a:t>
            </a:r>
            <a:r>
              <a:rPr lang="en-US" baseline="0" dirty="0"/>
              <a:t> it is impossible to achieve decent living standard for a rapid growing population by simply redistributing existing assets.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DCD08-0D94-9B40-B7D5-0CBAC37911D4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59847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IRD projects</a:t>
            </a:r>
            <a:r>
              <a:rPr lang="en-US" baseline="0" dirty="0"/>
              <a:t> expanded social services faster than the economic base that needed to support them.</a:t>
            </a:r>
          </a:p>
          <a:p>
            <a:r>
              <a:rPr lang="en-US" baseline="0" dirty="0"/>
              <a:t>The projects were complex and difficult to implement or replicate over broader areas</a:t>
            </a:r>
          </a:p>
          <a:p>
            <a:endParaRPr lang="en-US" baseline="0" dirty="0"/>
          </a:p>
          <a:p>
            <a:r>
              <a:rPr lang="en-US" baseline="0" dirty="0"/>
              <a:t>BNP </a:t>
            </a:r>
            <a:r>
              <a:rPr lang="mr-IN" baseline="0" dirty="0"/>
              <a:t>–</a:t>
            </a:r>
            <a:r>
              <a:rPr lang="en-US" baseline="0" dirty="0"/>
              <a:t> it is impossible to achieve decent living standard for a rapid growing population by simply redistributing existing assets. </a:t>
            </a:r>
          </a:p>
          <a:p>
            <a:endParaRPr lang="en-US" baseline="0" dirty="0"/>
          </a:p>
          <a:p>
            <a:r>
              <a:rPr lang="en-US" baseline="0" dirty="0"/>
              <a:t>Food price is the major determinant of real income </a:t>
            </a:r>
            <a:r>
              <a:rPr lang="mr-IN" baseline="0" dirty="0"/>
              <a:t>–</a:t>
            </a:r>
            <a:r>
              <a:rPr lang="en-US" baseline="0" dirty="0"/>
              <a:t> low productivity of agriculture = major cause of poverty</a:t>
            </a:r>
          </a:p>
          <a:p>
            <a:endParaRPr lang="en-US" baseline="0" dirty="0"/>
          </a:p>
          <a:p>
            <a:r>
              <a:rPr lang="en-US" baseline="0" dirty="0"/>
              <a:t>Urban industry provide few jobs for the rapidly growing labor force. </a:t>
            </a:r>
          </a:p>
          <a:p>
            <a:endParaRPr lang="en-US" baseline="0" dirty="0"/>
          </a:p>
          <a:p>
            <a:r>
              <a:rPr lang="en-US" dirty="0"/>
              <a:t>More landless labors.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DCD08-0D94-9B40-B7D5-0CBAC37911D4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00108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DCD08-0D94-9B40-B7D5-0CBAC37911D4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23261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Surplus</a:t>
            </a:r>
            <a:r>
              <a:rPr lang="en-US" baseline="0" dirty="0"/>
              <a:t> </a:t>
            </a:r>
            <a:r>
              <a:rPr lang="mr-IN" baseline="0" dirty="0"/>
              <a:t>–</a:t>
            </a:r>
            <a:r>
              <a:rPr lang="en-US" baseline="0" dirty="0"/>
              <a:t> they had failed to take account of the considerable time devoted to rural nonfarm enterprises, and to waling to and from fields.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DCD08-0D94-9B40-B7D5-0CBAC37911D4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52966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Surplus</a:t>
            </a:r>
            <a:r>
              <a:rPr lang="en-US" baseline="0" dirty="0"/>
              <a:t> </a:t>
            </a:r>
            <a:r>
              <a:rPr lang="mr-IN" baseline="0" dirty="0"/>
              <a:t>–</a:t>
            </a:r>
            <a:r>
              <a:rPr lang="en-US" baseline="0" dirty="0"/>
              <a:t> they had failed to take account of the considerable time devoted to rural nonfarm enterprises, and to waling to and from fields.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DCD08-0D94-9B40-B7D5-0CBAC37911D4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7337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Surplus</a:t>
            </a:r>
            <a:r>
              <a:rPr lang="en-US" baseline="0" dirty="0"/>
              <a:t> </a:t>
            </a:r>
            <a:r>
              <a:rPr lang="mr-IN" baseline="0" dirty="0"/>
              <a:t>–</a:t>
            </a:r>
            <a:r>
              <a:rPr lang="en-US" baseline="0" dirty="0"/>
              <a:t> they had failed to take account of the considerable time devoted to rural nonfarm enterprises, and to waling to and from fields.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DCD08-0D94-9B40-B7D5-0CBAC37911D4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87276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Surplus</a:t>
            </a:r>
            <a:r>
              <a:rPr lang="en-US" baseline="0" dirty="0"/>
              <a:t> </a:t>
            </a:r>
            <a:r>
              <a:rPr lang="mr-IN" baseline="0" dirty="0"/>
              <a:t>–</a:t>
            </a:r>
            <a:r>
              <a:rPr lang="en-US" baseline="0" dirty="0"/>
              <a:t> they had failed to take account of the considerable time devoted to rural nonfarm enterprises, and to waling to and from fields.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DCD08-0D94-9B40-B7D5-0CBAC37911D4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30861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BF34E9-9CCE-42DC-B0F7-F33493A5A7A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EC0DF2-65B0-409E-8B70-421F090F0B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6FF90F-9D77-4939-88C7-53EEB0DC9F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2/12/2018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3E09EA-DB50-4F0A-AC65-6803878CD2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5F1DC4-D300-4430-9AD3-B062A3307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48162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2EF7D0-5123-49C9-9A97-153195D6CC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D2CF60-5309-4843-9334-7F83CFDDFC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1DEBA8-A464-498A-BBBA-FD4DA8DF0B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2/12/2018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2F4FEA-DBAE-4E1A-8076-72E6B2DC33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C4C653-196F-458B-95CB-A7CD93F0B2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69328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CF8259-D50D-4A3B-8EBD-6F03BDAA21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DEB689-F297-40AD-BBBB-47BB289168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BE1C0C-DBB8-4CAE-BBCC-347EDCC1F2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2/12/2018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E5219E-4F57-4DAD-B63C-9620565FB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F75F83-5AFA-4303-9B6A-0806BA15E6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926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3C6E2-E5E1-47A5-9F49-FF6402B3C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50A490-1268-4886-814F-DA462E00C8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E1B8F71-1D1B-4AD8-89EB-A5787EC15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638B56-CB2C-4332-95E1-CBDDED8B93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2/12/2018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4BAED9-97BD-450C-BF91-8A48DCA0E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EA8C83-F2A9-4ABC-808B-ED904F50D0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01147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73E04F-3480-420C-8416-627A4CB53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DF876C-512E-4214-8913-32AC0545A3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8E54F9-8219-4F39-A6C9-7C3B10239D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09483E-85EE-441A-991B-B42846C331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3F7299B-48BB-473F-87FF-B9D41E53BAA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EE5BA91-6403-4617-948B-7AB534FAEB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2/12/2018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0C63704-0DE2-48C9-967F-6045785C5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691CF50-ADF9-4987-8223-EC8D5B191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7247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21F8BF-C0A6-4C2D-877C-74D0270646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55F7507-68CF-49D8-8F67-E0D6F0089A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2/12/2018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796905-34D7-402B-BFBC-84918F3F2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1CC14C9-24FC-477E-AB5A-1C5352C67C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39149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5C4B357-A3A2-473D-BAE4-E0040FCF09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2/12/2018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B741929-A250-49C1-8856-DA2CEE949E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C4AEB2-E874-482F-97EA-0A217ECA12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9946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1CF050-D144-4030-9763-3E21F76539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73D3BC-37B2-4A91-BBDB-365E5315B2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A9E7C0-A119-4D37-ABDC-2D7EBC9EEC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4E697A-9FB6-4F3C-915D-C6767B34E3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2/12/2018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336DF7-68F4-4FA4-AFA0-9384C8EE0F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F2C551-B434-4284-97F5-2BB24F8CE3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8863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C60157-5E22-42C9-BD80-7F0D4BF20F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A080040-A1B1-4496-B73D-17C0AB287C7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1800B0-3DCE-40C3-B6C4-7B8259245A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F6F06B-A740-4FA2-AA2F-0F6396F38A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2/12/2018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F53888-229A-4016-A8F2-29E8C2D845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BEAADC-3BDD-44DC-A601-45D2A1117B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89665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9B020F-7AC1-483D-9B3F-922DCBBE02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585B79-A270-4D89-8BE4-E15F8BE232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083AF2-F1D8-4A17-8C0C-E383D59E7C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2/12/2018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43799D-CF8E-4A5C-BEFC-9E0948BD6C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70F8FA-B920-4331-961B-43AC76EF96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01073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3D4BBE1-BD1B-4011-82FB-552B47EF22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2B724F-CB83-4CF6-8B47-3F1BF4052D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8C1484-49DC-4E13-9AA6-9878608277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2/12/2018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55756D-B291-4B2B-AEB5-BA009E2553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438ECA-F967-4C2F-8648-0C337957BB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966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5288780-BE1A-4E10-BF3F-3386CD0378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741312-31C8-4029-90AC-3253C09682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F938C2-A829-4087-98F7-B6FDEEC3C0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DE3986-3949-439B-B079-3E9C23A98481}" type="datetimeFigureOut">
              <a:rPr lang="en-US" smtClean="0"/>
              <a:t>2/12/2018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E84D7B-60AD-41AA-914B-1F57DE976D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46E78B-D1FD-482E-A6B4-DD98ABE0BD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17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klounkaew@econ.tu.ac.th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large machine in a field&#10;&#10;Description generated with high confidence">
            <a:extLst>
              <a:ext uri="{FF2B5EF4-FFF2-40B4-BE49-F238E27FC236}">
                <a16:creationId xmlns:a16="http://schemas.microsoft.com/office/drawing/2014/main" id="{79227DE9-86A0-45FC-8021-FA8E68C1E4B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1466"/>
          <a:stretch/>
        </p:blipFill>
        <p:spPr>
          <a:xfrm>
            <a:off x="20" y="10"/>
            <a:ext cx="12191980" cy="4571990"/>
          </a:xfrm>
          <a:prstGeom prst="rect">
            <a:avLst/>
          </a:prstGeom>
        </p:spPr>
      </p:pic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E126E481-B945-4179-BD79-05E96E9B29E1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4C577D26-340D-483E-B2FC-3EC0A965D5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2519" y="4903942"/>
            <a:ext cx="8666922" cy="1784350"/>
          </a:xfrm>
        </p:spPr>
        <p:txBody>
          <a:bodyPr anchor="ctr">
            <a:normAutofit fontScale="90000"/>
          </a:bodyPr>
          <a:lstStyle/>
          <a:p>
            <a:pPr algn="l"/>
            <a:r>
              <a:rPr lang="en-US" sz="2000" dirty="0">
                <a:latin typeface="+mn-lt"/>
              </a:rPr>
              <a:t>EE390 </a:t>
            </a:r>
            <a:br>
              <a:rPr lang="en-US" sz="2000" dirty="0">
                <a:latin typeface="+mn-lt"/>
              </a:rPr>
            </a:br>
            <a:r>
              <a:rPr lang="en-US" sz="2000" dirty="0">
                <a:latin typeface="+mn-lt"/>
              </a:rPr>
              <a:t>Economics of Agricultural and Rural Development </a:t>
            </a:r>
            <a:br>
              <a:rPr lang="en-US" sz="2000" dirty="0">
                <a:latin typeface="+mn-lt"/>
              </a:rPr>
            </a:br>
            <a:r>
              <a:rPr lang="en-US" sz="2000">
                <a:latin typeface="+mn-lt"/>
              </a:rPr>
              <a:t>Lecture 3: </a:t>
            </a:r>
            <a:r>
              <a:rPr lang="en-US" sz="2000" dirty="0">
                <a:latin typeface="+mn-lt"/>
              </a:rPr>
              <a:t>Global Agricultural and Rural Development Part 2</a:t>
            </a:r>
            <a:br>
              <a:rPr lang="en-US" sz="2000" dirty="0">
                <a:latin typeface="+mn-lt"/>
              </a:rPr>
            </a:br>
            <a:br>
              <a:rPr lang="en-US" sz="2000" dirty="0">
                <a:latin typeface="+mn-lt"/>
              </a:rPr>
            </a:br>
            <a:r>
              <a:rPr lang="en-US" sz="2000" dirty="0"/>
              <a:t>(The materials used in this lecture was prepared by </a:t>
            </a:r>
            <a:r>
              <a:rPr lang="en-US" sz="2000" dirty="0" err="1"/>
              <a:t>Ajarn</a:t>
            </a:r>
            <a:r>
              <a:rPr lang="en-US" sz="2000" dirty="0"/>
              <a:t> Chol </a:t>
            </a:r>
            <a:r>
              <a:rPr lang="en-US" sz="2000" dirty="0" err="1"/>
              <a:t>Bunnag</a:t>
            </a:r>
            <a:br>
              <a:rPr lang="en-US" sz="2000" dirty="0"/>
            </a:br>
            <a:r>
              <a:rPr lang="en-US" sz="2000" dirty="0"/>
              <a:t>Faculty of Economics,  Thammasat University)</a:t>
            </a:r>
            <a:br>
              <a:rPr lang="en-US" sz="2400" dirty="0"/>
            </a:br>
            <a:endParaRPr lang="en-US" sz="2400" dirty="0">
              <a:latin typeface="+mn-lt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3EEA28B-6E4F-4B09-A0ED-9F1EBEA60D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99107" y="5091763"/>
            <a:ext cx="2974207" cy="1264587"/>
          </a:xfrm>
        </p:spPr>
        <p:txBody>
          <a:bodyPr anchor="ctr">
            <a:normAutofit/>
          </a:bodyPr>
          <a:lstStyle/>
          <a:p>
            <a:pPr algn="l"/>
            <a:r>
              <a:rPr lang="en-US" sz="1600" dirty="0"/>
              <a:t>Kiatanantha Lounkaew</a:t>
            </a:r>
          </a:p>
          <a:p>
            <a:pPr algn="l"/>
            <a:r>
              <a:rPr lang="en-US" sz="1600" u="sng" dirty="0">
                <a:hlinkClick r:id="rId3"/>
              </a:rPr>
              <a:t>Email: klounkaew@econ.tu.ac.th</a:t>
            </a:r>
            <a:endParaRPr lang="en-US" sz="1600" u="sng" dirty="0"/>
          </a:p>
          <a:p>
            <a:pPr algn="l"/>
            <a:r>
              <a:rPr lang="en-US" sz="1600" dirty="0"/>
              <a:t>Line: </a:t>
            </a:r>
            <a:r>
              <a:rPr lang="en-US" sz="1600" dirty="0" err="1"/>
              <a:t>k_lounkaew</a:t>
            </a:r>
            <a:endParaRPr lang="en-US" sz="16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16731FE-5F14-403D-AC98-D2E8B7214504}"/>
              </a:ext>
            </a:extLst>
          </p:cNvPr>
          <p:cNvSpPr/>
          <p:nvPr/>
        </p:nvSpPr>
        <p:spPr>
          <a:xfrm>
            <a:off x="132519" y="6580991"/>
            <a:ext cx="1121551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200" dirty="0"/>
              <a:t>ที่มาของรูป </a:t>
            </a:r>
            <a:r>
              <a:rPr lang="en-US" sz="1200" dirty="0"/>
              <a:t>https://www.hexagongeospatial.com/industries/natural-resources/agriculture</a:t>
            </a:r>
          </a:p>
        </p:txBody>
      </p:sp>
    </p:spTree>
    <p:extLst>
      <p:ext uri="{BB962C8B-B14F-4D97-AF65-F5344CB8AC3E}">
        <p14:creationId xmlns:p14="http://schemas.microsoft.com/office/powerpoint/2010/main" val="19371821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Overview: the periods of Agricultural Development ideas</a:t>
            </a:r>
          </a:p>
        </p:txBody>
      </p:sp>
      <p:sp>
        <p:nvSpPr>
          <p:cNvPr id="4" name="Right Arrow 3"/>
          <p:cNvSpPr/>
          <p:nvPr/>
        </p:nvSpPr>
        <p:spPr>
          <a:xfrm>
            <a:off x="1240221" y="3752193"/>
            <a:ext cx="10142483" cy="32582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/>
          <p:cNvSpPr/>
          <p:nvPr/>
        </p:nvSpPr>
        <p:spPr>
          <a:xfrm>
            <a:off x="620110" y="3410606"/>
            <a:ext cx="1008994" cy="1008993"/>
          </a:xfrm>
          <a:prstGeom prst="ellipse">
            <a:avLst/>
          </a:prstGeom>
          <a:solidFill>
            <a:srgbClr val="C0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325821" y="2721050"/>
            <a:ext cx="15975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World War II (1939 </a:t>
            </a:r>
            <a:r>
              <a:rPr lang="mr-IN" dirty="0"/>
              <a:t>–</a:t>
            </a:r>
            <a:r>
              <a:rPr lang="en-US" dirty="0"/>
              <a:t> 1945)</a:t>
            </a:r>
          </a:p>
        </p:txBody>
      </p:sp>
      <p:sp>
        <p:nvSpPr>
          <p:cNvPr id="7" name="Rectangle 6"/>
          <p:cNvSpPr/>
          <p:nvPr/>
        </p:nvSpPr>
        <p:spPr>
          <a:xfrm>
            <a:off x="2123090" y="3626067"/>
            <a:ext cx="2490952" cy="578069"/>
          </a:xfrm>
          <a:prstGeom prst="rect">
            <a:avLst/>
          </a:prstGeom>
          <a:solidFill>
            <a:srgbClr val="27CED7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1950s &amp; 1960s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91719" y="4375245"/>
            <a:ext cx="38933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Economic-growth-and-modernization era</a:t>
            </a:r>
          </a:p>
        </p:txBody>
      </p:sp>
      <p:sp>
        <p:nvSpPr>
          <p:cNvPr id="9" name="Rectangle 8"/>
          <p:cNvSpPr/>
          <p:nvPr/>
        </p:nvSpPr>
        <p:spPr>
          <a:xfrm>
            <a:off x="4851219" y="3626067"/>
            <a:ext cx="1740235" cy="578069"/>
          </a:xfrm>
          <a:prstGeom prst="rect">
            <a:avLst/>
          </a:prstGeom>
          <a:solidFill>
            <a:srgbClr val="27CED7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1970s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743376" y="3135132"/>
            <a:ext cx="19559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/>
              <a:t>Growth-with-equity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828631" y="3611881"/>
            <a:ext cx="2199756" cy="578069"/>
          </a:xfrm>
          <a:prstGeom prst="rect">
            <a:avLst/>
          </a:prstGeom>
          <a:solidFill>
            <a:srgbClr val="27CED7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1980s &amp; 1990s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828631" y="4283071"/>
            <a:ext cx="330635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Macroeconomic and policy reform</a:t>
            </a:r>
          </a:p>
          <a:p>
            <a:r>
              <a:rPr lang="en-US" dirty="0"/>
              <a:t>Institutional restructuring</a:t>
            </a:r>
          </a:p>
        </p:txBody>
      </p:sp>
      <p:sp>
        <p:nvSpPr>
          <p:cNvPr id="13" name="Rectangle 12"/>
          <p:cNvSpPr/>
          <p:nvPr/>
        </p:nvSpPr>
        <p:spPr>
          <a:xfrm>
            <a:off x="9265564" y="3619234"/>
            <a:ext cx="1740235" cy="578069"/>
          </a:xfrm>
          <a:prstGeom prst="rect">
            <a:avLst/>
          </a:prstGeom>
          <a:solidFill>
            <a:srgbClr val="27CED7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2000s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260611" y="2503498"/>
            <a:ext cx="268394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Food security</a:t>
            </a:r>
          </a:p>
          <a:p>
            <a:r>
              <a:rPr lang="en-US" dirty="0"/>
              <a:t>Food price crisis</a:t>
            </a:r>
          </a:p>
          <a:p>
            <a:r>
              <a:rPr lang="en-US" dirty="0"/>
              <a:t>Environmental sustainability</a:t>
            </a:r>
          </a:p>
        </p:txBody>
      </p:sp>
      <p:sp>
        <p:nvSpPr>
          <p:cNvPr id="3" name="Down Arrow Callout 2"/>
          <p:cNvSpPr/>
          <p:nvPr/>
        </p:nvSpPr>
        <p:spPr>
          <a:xfrm>
            <a:off x="5157258" y="2084832"/>
            <a:ext cx="1128156" cy="1108383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This class</a:t>
            </a:r>
          </a:p>
        </p:txBody>
      </p:sp>
    </p:spTree>
    <p:extLst>
      <p:ext uri="{BB962C8B-B14F-4D97-AF65-F5344CB8AC3E}">
        <p14:creationId xmlns:p14="http://schemas.microsoft.com/office/powerpoint/2010/main" val="4998486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10198054" cy="1499616"/>
          </a:xfrm>
        </p:spPr>
        <p:txBody>
          <a:bodyPr/>
          <a:lstStyle/>
          <a:p>
            <a:r>
              <a:rPr lang="en-US" dirty="0"/>
              <a:t>Shift of </a:t>
            </a:r>
            <a:r>
              <a:rPr lang="en-US"/>
              <a:t>development perspective in the 1970s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67868" y="2493819"/>
            <a:ext cx="2265337" cy="2339439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/>
              <a:t>Economic Growth and Trickle-down Effect</a:t>
            </a:r>
          </a:p>
        </p:txBody>
      </p:sp>
      <p:sp>
        <p:nvSpPr>
          <p:cNvPr id="5" name="Striped Right Arrow 4"/>
          <p:cNvSpPr/>
          <p:nvPr/>
        </p:nvSpPr>
        <p:spPr>
          <a:xfrm>
            <a:off x="3230088" y="3247902"/>
            <a:ext cx="855024" cy="831272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ounded Rectangle 5"/>
          <p:cNvSpPr/>
          <p:nvPr/>
        </p:nvSpPr>
        <p:spPr>
          <a:xfrm>
            <a:off x="4381995" y="2493819"/>
            <a:ext cx="2265337" cy="23394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Economic Growth with Equity (employment, distribution of </a:t>
            </a:r>
            <a:r>
              <a:rPr lang="en-US" sz="2400"/>
              <a:t>real income)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623958" y="2398816"/>
            <a:ext cx="4381995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Three reasons for the shift</a:t>
            </a:r>
          </a:p>
          <a:p>
            <a:endParaRPr lang="en-US" dirty="0"/>
          </a:p>
          <a:p>
            <a:pPr marL="342900" indent="-342900">
              <a:buAutoNum type="arabicPeriod"/>
            </a:pPr>
            <a:r>
              <a:rPr lang="en-US" dirty="0"/>
              <a:t>Ideological: Response to the critique of belief that economic growth was mutually beneficial for everyone </a:t>
            </a:r>
            <a:r>
              <a:rPr lang="mr-IN" dirty="0"/>
              <a:t>…</a:t>
            </a:r>
            <a:r>
              <a:rPr lang="en-US" dirty="0"/>
              <a:t> redefine goal to preserve legitimacy</a:t>
            </a:r>
          </a:p>
          <a:p>
            <a:pPr marL="342900" indent="-342900">
              <a:buAutoNum type="arabicPeriod"/>
            </a:pPr>
            <a:r>
              <a:rPr lang="en-US" dirty="0"/>
              <a:t>Empirical (1): Rapid growth in many countries was accompanied by disastrous side effect</a:t>
            </a:r>
          </a:p>
          <a:p>
            <a:pPr marL="342900" indent="-342900">
              <a:buAutoNum type="arabicPeriod"/>
            </a:pPr>
            <a:r>
              <a:rPr lang="en-US" dirty="0"/>
              <a:t>Empirical (2): Benefit from growth did not trickling down to the poor, and the gap between the rich and the poor was widening. </a:t>
            </a:r>
          </a:p>
        </p:txBody>
      </p:sp>
    </p:spTree>
    <p:extLst>
      <p:ext uri="{BB962C8B-B14F-4D97-AF65-F5344CB8AC3E}">
        <p14:creationId xmlns:p14="http://schemas.microsoft.com/office/powerpoint/2010/main" val="7909456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10198054" cy="1499616"/>
          </a:xfrm>
        </p:spPr>
        <p:txBody>
          <a:bodyPr/>
          <a:lstStyle/>
          <a:p>
            <a:r>
              <a:rPr lang="en-US" dirty="0"/>
              <a:t>Shift of </a:t>
            </a:r>
            <a:r>
              <a:rPr lang="en-US"/>
              <a:t>development perspective in the 1970s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67868" y="2493819"/>
            <a:ext cx="2265337" cy="2339439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/>
              <a:t>Economic Growth and Trickle-down Effect</a:t>
            </a:r>
          </a:p>
        </p:txBody>
      </p:sp>
      <p:sp>
        <p:nvSpPr>
          <p:cNvPr id="5" name="Striped Right Arrow 4"/>
          <p:cNvSpPr/>
          <p:nvPr/>
        </p:nvSpPr>
        <p:spPr>
          <a:xfrm>
            <a:off x="3230088" y="3247902"/>
            <a:ext cx="855024" cy="831272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ounded Rectangle 5"/>
          <p:cNvSpPr/>
          <p:nvPr/>
        </p:nvSpPr>
        <p:spPr>
          <a:xfrm>
            <a:off x="4381995" y="2493819"/>
            <a:ext cx="2265337" cy="23394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Economic Growth with Equity (employment, distribution of </a:t>
            </a:r>
            <a:r>
              <a:rPr lang="en-US" sz="2400"/>
              <a:t>real income)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754587" y="2386940"/>
            <a:ext cx="41088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Explicit attention to paid to employment, income distribution and basic needs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778339" y="3241964"/>
            <a:ext cx="38832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Helping the people in the bottom 40 percent of the come distribution </a:t>
            </a:r>
            <a:r>
              <a:rPr lang="en-US"/>
              <a:t>in low-income countries.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778339" y="5039005"/>
            <a:ext cx="42751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“Integrated Rural Development and Basic Needs”</a:t>
            </a:r>
          </a:p>
        </p:txBody>
      </p:sp>
      <p:sp>
        <p:nvSpPr>
          <p:cNvPr id="10" name="Striped Right Arrow 9"/>
          <p:cNvSpPr/>
          <p:nvPr/>
        </p:nvSpPr>
        <p:spPr>
          <a:xfrm rot="5400000">
            <a:off x="9325099" y="4245889"/>
            <a:ext cx="789710" cy="712520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2991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val 20"/>
          <p:cNvSpPr/>
          <p:nvPr/>
        </p:nvSpPr>
        <p:spPr>
          <a:xfrm>
            <a:off x="3212085" y="4119957"/>
            <a:ext cx="1567543" cy="1496291"/>
          </a:xfrm>
          <a:prstGeom prst="ellipse">
            <a:avLst/>
          </a:prstGeom>
          <a:solidFill>
            <a:srgbClr val="FF2F9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/>
              <a:t>Basic needs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5400" dirty="0"/>
              <a:t>Integrated Rural Development (IRD) and Basic Needs projects</a:t>
            </a:r>
            <a:endParaRPr lang="en-US" dirty="0"/>
          </a:p>
        </p:txBody>
      </p:sp>
      <p:sp>
        <p:nvSpPr>
          <p:cNvPr id="4" name="Oval 3"/>
          <p:cNvSpPr/>
          <p:nvPr/>
        </p:nvSpPr>
        <p:spPr>
          <a:xfrm>
            <a:off x="2766950" y="3028207"/>
            <a:ext cx="1567543" cy="1496291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IRD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55141" y="3776352"/>
            <a:ext cx="14250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Government agencies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70361" y="2529444"/>
            <a:ext cx="18146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International donors (World Bank and ILO)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70361" y="4694957"/>
            <a:ext cx="21969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Non-governmental organizations (NGOs)</a:t>
            </a:r>
            <a:endParaRPr lang="en-US" dirty="0"/>
          </a:p>
        </p:txBody>
      </p:sp>
      <p:grpSp>
        <p:nvGrpSpPr>
          <p:cNvPr id="10" name="Group 9"/>
          <p:cNvGrpSpPr/>
          <p:nvPr/>
        </p:nvGrpSpPr>
        <p:grpSpPr>
          <a:xfrm>
            <a:off x="2068884" y="2977660"/>
            <a:ext cx="565684" cy="327465"/>
            <a:chOff x="2024743" y="2991915"/>
            <a:chExt cx="565684" cy="327465"/>
          </a:xfrm>
        </p:grpSpPr>
        <p:sp>
          <p:nvSpPr>
            <p:cNvPr id="8" name="Chevron 7"/>
            <p:cNvSpPr/>
            <p:nvPr/>
          </p:nvSpPr>
          <p:spPr>
            <a:xfrm rot="1424515">
              <a:off x="2024743" y="2991915"/>
              <a:ext cx="320633" cy="225631"/>
            </a:xfrm>
            <a:prstGeom prst="chevro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9" name="Chevron 8"/>
            <p:cNvSpPr/>
            <p:nvPr/>
          </p:nvSpPr>
          <p:spPr>
            <a:xfrm rot="1424515">
              <a:off x="2269794" y="3093749"/>
              <a:ext cx="320633" cy="225631"/>
            </a:xfrm>
            <a:prstGeom prst="chevro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 rot="20198219">
            <a:off x="1914085" y="3902093"/>
            <a:ext cx="565684" cy="327465"/>
            <a:chOff x="2024743" y="2991915"/>
            <a:chExt cx="565684" cy="327465"/>
          </a:xfrm>
        </p:grpSpPr>
        <p:sp>
          <p:nvSpPr>
            <p:cNvPr id="12" name="Chevron 11"/>
            <p:cNvSpPr/>
            <p:nvPr/>
          </p:nvSpPr>
          <p:spPr>
            <a:xfrm rot="1424515">
              <a:off x="2024743" y="2991915"/>
              <a:ext cx="320633" cy="225631"/>
            </a:xfrm>
            <a:prstGeom prst="chevro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" name="Chevron 12"/>
            <p:cNvSpPr/>
            <p:nvPr/>
          </p:nvSpPr>
          <p:spPr>
            <a:xfrm rot="1424515">
              <a:off x="2269794" y="3093749"/>
              <a:ext cx="320633" cy="225631"/>
            </a:xfrm>
            <a:prstGeom prst="chevro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 rot="17367851">
            <a:off x="2569522" y="4597537"/>
            <a:ext cx="565684" cy="327465"/>
            <a:chOff x="2024743" y="2991915"/>
            <a:chExt cx="565684" cy="327465"/>
          </a:xfrm>
        </p:grpSpPr>
        <p:sp>
          <p:nvSpPr>
            <p:cNvPr id="15" name="Chevron 14"/>
            <p:cNvSpPr/>
            <p:nvPr/>
          </p:nvSpPr>
          <p:spPr>
            <a:xfrm rot="1424515">
              <a:off x="2024743" y="2991915"/>
              <a:ext cx="320633" cy="225631"/>
            </a:xfrm>
            <a:prstGeom prst="chevro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6" name="Chevron 15"/>
            <p:cNvSpPr/>
            <p:nvPr/>
          </p:nvSpPr>
          <p:spPr>
            <a:xfrm rot="1424515">
              <a:off x="2269794" y="3093749"/>
              <a:ext cx="320633" cy="225631"/>
            </a:xfrm>
            <a:prstGeom prst="chevro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5424417" y="2793624"/>
            <a:ext cx="32285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Increasing </a:t>
            </a:r>
            <a:r>
              <a:rPr lang="en-US"/>
              <a:t>Agricultural Production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424417" y="3208676"/>
            <a:ext cx="30638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Improving health and sanitation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424425" y="3659088"/>
            <a:ext cx="19978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/>
              <a:t>Providing education</a:t>
            </a:r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24417" y="5420438"/>
            <a:ext cx="29304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Providing other social services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424417" y="4074140"/>
            <a:ext cx="1871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/>
              <a:t>Improving nutrition</a:t>
            </a:r>
            <a:endParaRPr 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5435964" y="4524498"/>
            <a:ext cx="8963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/>
              <a:t>Housing</a:t>
            </a:r>
            <a:endParaRPr lang="en-US" dirty="0"/>
          </a:p>
        </p:txBody>
      </p:sp>
      <p:sp>
        <p:nvSpPr>
          <p:cNvPr id="24" name="Left Brace 23"/>
          <p:cNvSpPr/>
          <p:nvPr/>
        </p:nvSpPr>
        <p:spPr>
          <a:xfrm>
            <a:off x="4610786" y="2793624"/>
            <a:ext cx="813632" cy="2996146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extBox 24"/>
          <p:cNvSpPr txBox="1"/>
          <p:nvPr/>
        </p:nvSpPr>
        <p:spPr>
          <a:xfrm>
            <a:off x="5435964" y="4970026"/>
            <a:ext cx="29807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Increasing welfare of the poor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778240" y="3566308"/>
            <a:ext cx="312115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What is your opinion on the IRD and Basic Need projects?</a:t>
            </a:r>
          </a:p>
        </p:txBody>
      </p:sp>
    </p:spTree>
    <p:extLst>
      <p:ext uri="{BB962C8B-B14F-4D97-AF65-F5344CB8AC3E}">
        <p14:creationId xmlns:p14="http://schemas.microsoft.com/office/powerpoint/2010/main" val="1203512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val 20"/>
          <p:cNvSpPr/>
          <p:nvPr/>
        </p:nvSpPr>
        <p:spPr>
          <a:xfrm>
            <a:off x="3212085" y="4119957"/>
            <a:ext cx="1567543" cy="1496291"/>
          </a:xfrm>
          <a:prstGeom prst="ellipse">
            <a:avLst/>
          </a:prstGeom>
          <a:solidFill>
            <a:srgbClr val="FF2F9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/>
              <a:t>Basic needs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5400" dirty="0"/>
              <a:t>Integrated Rural Development (IRD) and Basic Needs projects</a:t>
            </a:r>
            <a:endParaRPr lang="en-US" dirty="0"/>
          </a:p>
        </p:txBody>
      </p:sp>
      <p:sp>
        <p:nvSpPr>
          <p:cNvPr id="4" name="Oval 3"/>
          <p:cNvSpPr/>
          <p:nvPr/>
        </p:nvSpPr>
        <p:spPr>
          <a:xfrm>
            <a:off x="2766950" y="3028207"/>
            <a:ext cx="1567543" cy="1496291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IRD</a:t>
            </a:r>
          </a:p>
        </p:txBody>
      </p:sp>
      <p:sp>
        <p:nvSpPr>
          <p:cNvPr id="3" name="Striped Right Arrow 2"/>
          <p:cNvSpPr/>
          <p:nvPr/>
        </p:nvSpPr>
        <p:spPr>
          <a:xfrm>
            <a:off x="5562627" y="3461589"/>
            <a:ext cx="1341120" cy="1316736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ounded Rectangle 26"/>
          <p:cNvSpPr/>
          <p:nvPr/>
        </p:nvSpPr>
        <p:spPr>
          <a:xfrm>
            <a:off x="7518202" y="2966681"/>
            <a:ext cx="2609088" cy="1109472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Agricultural Production</a:t>
            </a:r>
          </a:p>
          <a:p>
            <a:pPr algn="ctr"/>
            <a:r>
              <a:rPr lang="en-US" dirty="0"/>
              <a:t>(Farm activities)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7529028" y="4143202"/>
            <a:ext cx="2609088" cy="1109472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Productive Rural Employment</a:t>
            </a:r>
          </a:p>
          <a:p>
            <a:pPr algn="ctr"/>
            <a:r>
              <a:rPr lang="en-US" dirty="0"/>
              <a:t>(Non-farm activities</a:t>
            </a: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4229" y="3028207"/>
            <a:ext cx="3897653" cy="2588041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10885006" y="3740813"/>
            <a:ext cx="14250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Government agencies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9977657" y="1580417"/>
            <a:ext cx="18146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International donors (World Bank and ILO)</a:t>
            </a:r>
            <a:endParaRPr lang="en-US" dirty="0"/>
          </a:p>
        </p:txBody>
      </p:sp>
      <p:sp>
        <p:nvSpPr>
          <p:cNvPr id="32" name="TextBox 31"/>
          <p:cNvSpPr txBox="1"/>
          <p:nvPr/>
        </p:nvSpPr>
        <p:spPr>
          <a:xfrm>
            <a:off x="9971438" y="5674386"/>
            <a:ext cx="21969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Non-governmental organizations (NGOs)</a:t>
            </a:r>
            <a:endParaRPr lang="en-US" dirty="0"/>
          </a:p>
        </p:txBody>
      </p:sp>
      <p:grpSp>
        <p:nvGrpSpPr>
          <p:cNvPr id="33" name="Group 32"/>
          <p:cNvGrpSpPr/>
          <p:nvPr/>
        </p:nvGrpSpPr>
        <p:grpSpPr>
          <a:xfrm rot="5832496">
            <a:off x="10245319" y="2713579"/>
            <a:ext cx="565684" cy="327465"/>
            <a:chOff x="2024743" y="2991915"/>
            <a:chExt cx="565684" cy="327465"/>
          </a:xfrm>
        </p:grpSpPr>
        <p:sp>
          <p:nvSpPr>
            <p:cNvPr id="34" name="Chevron 33"/>
            <p:cNvSpPr/>
            <p:nvPr/>
          </p:nvSpPr>
          <p:spPr>
            <a:xfrm rot="1424515">
              <a:off x="2024743" y="2991915"/>
              <a:ext cx="320633" cy="225631"/>
            </a:xfrm>
            <a:prstGeom prst="chevro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5" name="Chevron 34"/>
            <p:cNvSpPr/>
            <p:nvPr/>
          </p:nvSpPr>
          <p:spPr>
            <a:xfrm rot="1424515">
              <a:off x="2269794" y="3093749"/>
              <a:ext cx="320633" cy="225631"/>
            </a:xfrm>
            <a:prstGeom prst="chevro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 rot="9426785">
            <a:off x="10261302" y="3926077"/>
            <a:ext cx="565684" cy="327465"/>
            <a:chOff x="2024743" y="2991915"/>
            <a:chExt cx="565684" cy="327465"/>
          </a:xfrm>
        </p:grpSpPr>
        <p:sp>
          <p:nvSpPr>
            <p:cNvPr id="37" name="Chevron 36"/>
            <p:cNvSpPr/>
            <p:nvPr/>
          </p:nvSpPr>
          <p:spPr>
            <a:xfrm rot="1424515">
              <a:off x="2024743" y="2991915"/>
              <a:ext cx="320633" cy="225631"/>
            </a:xfrm>
            <a:prstGeom prst="chevro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8" name="Chevron 37"/>
            <p:cNvSpPr/>
            <p:nvPr/>
          </p:nvSpPr>
          <p:spPr>
            <a:xfrm rot="1424515">
              <a:off x="2269794" y="3093749"/>
              <a:ext cx="320633" cy="225631"/>
            </a:xfrm>
            <a:prstGeom prst="chevro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 rot="12198929">
            <a:off x="10179430" y="5199661"/>
            <a:ext cx="565684" cy="327465"/>
            <a:chOff x="2024743" y="2991915"/>
            <a:chExt cx="565684" cy="327465"/>
          </a:xfrm>
        </p:grpSpPr>
        <p:sp>
          <p:nvSpPr>
            <p:cNvPr id="40" name="Chevron 39"/>
            <p:cNvSpPr/>
            <p:nvPr/>
          </p:nvSpPr>
          <p:spPr>
            <a:xfrm rot="1424515">
              <a:off x="2024743" y="2991915"/>
              <a:ext cx="320633" cy="225631"/>
            </a:xfrm>
            <a:prstGeom prst="chevro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" name="Chevron 40"/>
            <p:cNvSpPr/>
            <p:nvPr/>
          </p:nvSpPr>
          <p:spPr>
            <a:xfrm rot="1424515">
              <a:off x="2269794" y="3093749"/>
              <a:ext cx="320633" cy="225631"/>
            </a:xfrm>
            <a:prstGeom prst="chevro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42" name="TextBox 41"/>
          <p:cNvSpPr txBox="1"/>
          <p:nvPr/>
        </p:nvSpPr>
        <p:spPr>
          <a:xfrm>
            <a:off x="8125178" y="2042082"/>
            <a:ext cx="160864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/>
              <a:t>Why?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447501" y="2533870"/>
            <a:ext cx="160864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/>
              <a:t>Why?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8125178" y="5300109"/>
            <a:ext cx="160864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/>
              <a:t>Why?</a:t>
            </a:r>
          </a:p>
        </p:txBody>
      </p:sp>
    </p:spTree>
    <p:extLst>
      <p:ext uri="{BB962C8B-B14F-4D97-AF65-F5344CB8AC3E}">
        <p14:creationId xmlns:p14="http://schemas.microsoft.com/office/powerpoint/2010/main" val="8251947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Research Findings of the 1970s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64108" y="2231136"/>
            <a:ext cx="4488180" cy="17312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/>
              <a:t>Relationship between Growth and Income Distribution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64108" y="4328160"/>
            <a:ext cx="4488180" cy="1731264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/>
              <a:t>Employment Generation, Factor Markets, and Choice of Technique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481572" y="2231136"/>
            <a:ext cx="4488180" cy="1731264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/>
              <a:t>Product Market Performance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81572" y="4328160"/>
            <a:ext cx="4488180" cy="1731264"/>
          </a:xfrm>
          <a:prstGeom prst="round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/>
              <a:t>Farming </a:t>
            </a:r>
            <a:r>
              <a:rPr lang="en-US" sz="2800"/>
              <a:t>System Research and Farmer Decision Making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1184983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5400" dirty="0"/>
              <a:t>Relationship between Growth and Income Distribution</a:t>
            </a:r>
            <a:endParaRPr lang="en-US" dirty="0"/>
          </a:p>
        </p:txBody>
      </p:sp>
      <p:sp>
        <p:nvSpPr>
          <p:cNvPr id="4" name="Oval 3"/>
          <p:cNvSpPr/>
          <p:nvPr/>
        </p:nvSpPr>
        <p:spPr>
          <a:xfrm>
            <a:off x="7139178" y="3544575"/>
            <a:ext cx="3342132" cy="167177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What determines patterns of </a:t>
            </a:r>
            <a:r>
              <a:rPr lang="en-US"/>
              <a:t>agricultural technology development ?</a:t>
            </a:r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4157472" y="2360571"/>
            <a:ext cx="3177540" cy="162450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How Growth Patterns Affected Income Distributions ?</a:t>
            </a:r>
          </a:p>
        </p:txBody>
      </p:sp>
      <p:sp>
        <p:nvSpPr>
          <p:cNvPr id="23" name="Oval 22"/>
          <p:cNvSpPr/>
          <p:nvPr/>
        </p:nvSpPr>
        <p:spPr>
          <a:xfrm>
            <a:off x="3659124" y="4992126"/>
            <a:ext cx="4546092" cy="1671779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How alternative strategies of agricultural development affected overall economic growth rates </a:t>
            </a:r>
            <a:r>
              <a:rPr lang="en-US"/>
              <a:t>and distribution of Income</a:t>
            </a:r>
            <a:endParaRPr 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13447776" y="-6096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26" name="TextBox 25"/>
          <p:cNvSpPr txBox="1"/>
          <p:nvPr/>
        </p:nvSpPr>
        <p:spPr>
          <a:xfrm>
            <a:off x="548977" y="3654303"/>
            <a:ext cx="281840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/>
              <a:t>Questions</a:t>
            </a:r>
          </a:p>
        </p:txBody>
      </p:sp>
      <p:cxnSp>
        <p:nvCxnSpPr>
          <p:cNvPr id="28" name="Elbow Connector 27"/>
          <p:cNvCxnSpPr>
            <a:stCxn id="26" idx="3"/>
            <a:endCxn id="10" idx="2"/>
          </p:cNvCxnSpPr>
          <p:nvPr/>
        </p:nvCxnSpPr>
        <p:spPr>
          <a:xfrm flipV="1">
            <a:off x="3367377" y="3172824"/>
            <a:ext cx="790095" cy="943144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Elbow Connector 28"/>
          <p:cNvCxnSpPr>
            <a:stCxn id="26" idx="3"/>
            <a:endCxn id="4" idx="2"/>
          </p:cNvCxnSpPr>
          <p:nvPr/>
        </p:nvCxnSpPr>
        <p:spPr>
          <a:xfrm>
            <a:off x="3367377" y="4115968"/>
            <a:ext cx="3771801" cy="264497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Elbow Connector 31"/>
          <p:cNvCxnSpPr>
            <a:stCxn id="26" idx="3"/>
            <a:endCxn id="23" idx="2"/>
          </p:cNvCxnSpPr>
          <p:nvPr/>
        </p:nvCxnSpPr>
        <p:spPr>
          <a:xfrm>
            <a:off x="3367377" y="4115968"/>
            <a:ext cx="291747" cy="1712048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47912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5400" dirty="0"/>
              <a:t>Relationship between Growth and Income Distribution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514037" y="2626094"/>
            <a:ext cx="31699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Percentage of the population received what proportion of </a:t>
            </a:r>
            <a:r>
              <a:rPr lang="en-US"/>
              <a:t>country’s income or assets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678629" y="5620355"/>
            <a:ext cx="28407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Distribution of income between men and women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475924" y="2729057"/>
            <a:ext cx="2993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Distribution of income between </a:t>
            </a:r>
            <a:r>
              <a:rPr lang="en-US"/>
              <a:t>various social groups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7483545" y="5620355"/>
            <a:ext cx="32606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How the distribution was affected by different growth strategies?</a:t>
            </a:r>
          </a:p>
        </p:txBody>
      </p:sp>
      <p:sp>
        <p:nvSpPr>
          <p:cNvPr id="10" name="Oval 9"/>
          <p:cNvSpPr/>
          <p:nvPr/>
        </p:nvSpPr>
        <p:spPr>
          <a:xfrm>
            <a:off x="4335722" y="3599376"/>
            <a:ext cx="3226308" cy="179699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How Growth Patterns Affected Income Distributions ?</a:t>
            </a:r>
          </a:p>
        </p:txBody>
      </p:sp>
      <p:cxnSp>
        <p:nvCxnSpPr>
          <p:cNvPr id="12" name="Elbow Connector 11"/>
          <p:cNvCxnSpPr>
            <a:stCxn id="10" idx="7"/>
            <a:endCxn id="7" idx="2"/>
          </p:cNvCxnSpPr>
          <p:nvPr/>
        </p:nvCxnSpPr>
        <p:spPr>
          <a:xfrm rot="5400000" flipH="1" flipV="1">
            <a:off x="7787445" y="2677492"/>
            <a:ext cx="487151" cy="1882944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Elbow Connector 12"/>
          <p:cNvCxnSpPr>
            <a:stCxn id="10" idx="1"/>
            <a:endCxn id="5" idx="2"/>
          </p:cNvCxnSpPr>
          <p:nvPr/>
        </p:nvCxnSpPr>
        <p:spPr>
          <a:xfrm rot="16200000" flipV="1">
            <a:off x="3797044" y="2851378"/>
            <a:ext cx="313115" cy="1709207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Elbow Connector 15"/>
          <p:cNvCxnSpPr>
            <a:stCxn id="10" idx="3"/>
            <a:endCxn id="6" idx="0"/>
          </p:cNvCxnSpPr>
          <p:nvPr/>
        </p:nvCxnSpPr>
        <p:spPr>
          <a:xfrm rot="5400000">
            <a:off x="3710025" y="4522176"/>
            <a:ext cx="487152" cy="1709207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Elbow Connector 19"/>
          <p:cNvCxnSpPr>
            <a:stCxn id="10" idx="5"/>
            <a:endCxn id="8" idx="0"/>
          </p:cNvCxnSpPr>
          <p:nvPr/>
        </p:nvCxnSpPr>
        <p:spPr>
          <a:xfrm rot="16200000" flipH="1">
            <a:off x="7858134" y="4364616"/>
            <a:ext cx="487152" cy="2024325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71518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5400" dirty="0"/>
              <a:t>Relationship between Growth and Income Distribution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30752" y="3072384"/>
            <a:ext cx="7351776" cy="3310128"/>
          </a:xfrm>
        </p:spPr>
        <p:txBody>
          <a:bodyPr>
            <a:normAutofit fontScale="92500"/>
          </a:bodyPr>
          <a:lstStyle/>
          <a:p>
            <a:r>
              <a:rPr lang="en-US" dirty="0" err="1"/>
              <a:t>Hayami</a:t>
            </a:r>
            <a:r>
              <a:rPr lang="en-US" dirty="0"/>
              <a:t> and </a:t>
            </a:r>
            <a:r>
              <a:rPr lang="en-US" dirty="0" err="1"/>
              <a:t>Ruttan</a:t>
            </a:r>
            <a:r>
              <a:rPr lang="en-US" dirty="0"/>
              <a:t> </a:t>
            </a:r>
          </a:p>
          <a:p>
            <a:pPr>
              <a:buFont typeface="Arial" charset="0"/>
              <a:buChar char="•"/>
            </a:pPr>
            <a:r>
              <a:rPr lang="en-US" dirty="0"/>
              <a:t> Argument: </a:t>
            </a:r>
          </a:p>
          <a:p>
            <a:pPr lvl="1">
              <a:buFont typeface="Arial" charset="0"/>
              <a:buChar char="•"/>
            </a:pPr>
            <a:r>
              <a:rPr lang="en-US" sz="2000" dirty="0"/>
              <a:t>Multiple technological paths to agricultural growth</a:t>
            </a:r>
          </a:p>
          <a:p>
            <a:pPr lvl="1">
              <a:buFont typeface="Arial" charset="0"/>
              <a:buChar char="•"/>
            </a:pPr>
            <a:r>
              <a:rPr lang="en-US" sz="2000" dirty="0"/>
              <a:t>Relative factor prices guides a country’s researchers to select the most “efficient” path.</a:t>
            </a:r>
          </a:p>
          <a:p>
            <a:pPr lvl="1">
              <a:buFont typeface="Arial" charset="0"/>
              <a:buChar char="•"/>
            </a:pPr>
            <a:r>
              <a:rPr lang="en-US" sz="2000" dirty="0"/>
              <a:t>Wholesale importation of technology from developed countries could lead to highly inefficient patterns of growth (e.g. displacing abundant workers with expensive imported machinery). </a:t>
            </a:r>
          </a:p>
          <a:p>
            <a:pPr lvl="1">
              <a:buFont typeface="Arial" charset="0"/>
              <a:buChar char="•"/>
            </a:pPr>
            <a:r>
              <a:rPr lang="en-US" sz="2000" dirty="0"/>
              <a:t>Technological development also guide the design of social institutions.</a:t>
            </a:r>
          </a:p>
          <a:p>
            <a:pPr>
              <a:buFont typeface="Arial" charset="0"/>
              <a:buChar char="•"/>
            </a:pPr>
            <a:endParaRPr lang="en-US" dirty="0"/>
          </a:p>
        </p:txBody>
      </p:sp>
      <p:sp>
        <p:nvSpPr>
          <p:cNvPr id="5" name="Oval 4"/>
          <p:cNvSpPr/>
          <p:nvPr/>
        </p:nvSpPr>
        <p:spPr>
          <a:xfrm>
            <a:off x="201930" y="2389632"/>
            <a:ext cx="3342132" cy="167177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What determines patterns of </a:t>
            </a:r>
            <a:r>
              <a:rPr lang="en-US"/>
              <a:t>agricultural technology development ?</a:t>
            </a:r>
            <a:endParaRPr lang="en-US" dirty="0"/>
          </a:p>
        </p:txBody>
      </p:sp>
      <p:cxnSp>
        <p:nvCxnSpPr>
          <p:cNvPr id="7" name="Elbow Connector 6"/>
          <p:cNvCxnSpPr>
            <a:stCxn id="5" idx="4"/>
            <a:endCxn id="3" idx="1"/>
          </p:cNvCxnSpPr>
          <p:nvPr/>
        </p:nvCxnSpPr>
        <p:spPr>
          <a:xfrm rot="16200000" flipH="1">
            <a:off x="2468856" y="3465551"/>
            <a:ext cx="666037" cy="1857756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05796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5400" dirty="0"/>
              <a:t>Relationship between Growth and Income Distribution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79392" y="2462784"/>
            <a:ext cx="7351776" cy="420624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Mellor (1966, 1976):</a:t>
            </a:r>
          </a:p>
          <a:p>
            <a:pPr>
              <a:buFont typeface="Arial" charset="0"/>
              <a:buChar char="•"/>
            </a:pPr>
            <a:r>
              <a:rPr lang="en-US" dirty="0"/>
              <a:t> Argument</a:t>
            </a:r>
          </a:p>
          <a:p>
            <a:pPr lvl="1">
              <a:buFont typeface="Arial" charset="0"/>
              <a:buChar char="•"/>
            </a:pPr>
            <a:r>
              <a:rPr lang="en-US" sz="2000" dirty="0"/>
              <a:t>It was possible to design employment-oriented strategies of development based on the potential growth linkages inherent in the new high-yielding grain varieties.</a:t>
            </a:r>
          </a:p>
          <a:p>
            <a:pPr lvl="1">
              <a:buFont typeface="Arial" charset="0"/>
              <a:buChar char="•"/>
            </a:pPr>
            <a:r>
              <a:rPr lang="en-US" sz="2000" dirty="0"/>
              <a:t>Potential growth employment lying outside food grain sector. </a:t>
            </a:r>
          </a:p>
          <a:p>
            <a:pPr marL="0" indent="0">
              <a:buNone/>
            </a:pPr>
            <a:r>
              <a:rPr lang="en-US" sz="2400" dirty="0"/>
              <a:t>Johnston and </a:t>
            </a:r>
            <a:r>
              <a:rPr lang="en-US" sz="2400" dirty="0" err="1"/>
              <a:t>Kilby</a:t>
            </a:r>
            <a:r>
              <a:rPr lang="en-US" sz="2400" dirty="0"/>
              <a:t> (1975) and </a:t>
            </a:r>
            <a:r>
              <a:rPr lang="en-US" sz="2400" dirty="0" err="1"/>
              <a:t>Tomich</a:t>
            </a:r>
            <a:r>
              <a:rPr lang="en-US" sz="2400" dirty="0"/>
              <a:t>, </a:t>
            </a:r>
            <a:r>
              <a:rPr lang="en-US" sz="2400" dirty="0" err="1"/>
              <a:t>Kilby</a:t>
            </a:r>
            <a:r>
              <a:rPr lang="en-US" sz="2400" dirty="0"/>
              <a:t> and Johnston (1995):</a:t>
            </a:r>
          </a:p>
          <a:p>
            <a:pPr>
              <a:buFont typeface="Arial" charset="0"/>
              <a:buChar char="•"/>
            </a:pPr>
            <a:r>
              <a:rPr lang="en-US" sz="2400" dirty="0"/>
              <a:t> Argument</a:t>
            </a:r>
          </a:p>
          <a:p>
            <a:pPr lvl="1">
              <a:buFont typeface="Arial" charset="0"/>
              <a:buChar char="•"/>
            </a:pPr>
            <a:r>
              <a:rPr lang="en-US" sz="2000" dirty="0"/>
              <a:t>Broad-based agricultural growth by smallholders was more effective than plantation production in stimulating the demand for industrial products and hence speeding the structural transformation of the economy. </a:t>
            </a:r>
          </a:p>
        </p:txBody>
      </p:sp>
      <p:cxnSp>
        <p:nvCxnSpPr>
          <p:cNvPr id="7" name="Elbow Connector 6"/>
          <p:cNvCxnSpPr>
            <a:stCxn id="6" idx="4"/>
            <a:endCxn id="3" idx="1"/>
          </p:cNvCxnSpPr>
          <p:nvPr/>
        </p:nvCxnSpPr>
        <p:spPr>
          <a:xfrm rot="16200000" flipH="1">
            <a:off x="2962656" y="3249168"/>
            <a:ext cx="347472" cy="2286000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val 5"/>
          <p:cNvSpPr/>
          <p:nvPr/>
        </p:nvSpPr>
        <p:spPr>
          <a:xfrm>
            <a:off x="0" y="2236494"/>
            <a:ext cx="3986784" cy="1981938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How alternative strategies of agricultural development affected overall economic growth rates </a:t>
            </a:r>
            <a:r>
              <a:rPr lang="en-US"/>
              <a:t>and distribution of Income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73771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5400" dirty="0"/>
              <a:t>Employment Generation, Factor Markets, and Choice of Technique</a:t>
            </a:r>
            <a:endParaRPr 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13447776" y="-6096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26" name="TextBox 25"/>
          <p:cNvSpPr txBox="1"/>
          <p:nvPr/>
        </p:nvSpPr>
        <p:spPr>
          <a:xfrm>
            <a:off x="3999313" y="3593343"/>
            <a:ext cx="39742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How to generate more jobs in rural areas?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632192" y="1938528"/>
            <a:ext cx="3450336" cy="148742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How much emphasis should be given to improving small farms as opposed to creating larger and more capital intensive farms?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632192" y="5141726"/>
            <a:ext cx="3291840" cy="13322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/>
              <a:t>The functioning of labor markets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1024128" y="5141725"/>
            <a:ext cx="3291840" cy="13322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/>
              <a:t>Impact of policies in other factor markets on </a:t>
            </a:r>
            <a:r>
              <a:rPr lang="en-US" sz="2000"/>
              <a:t>job creation</a:t>
            </a:r>
            <a:endParaRPr lang="en-US" sz="2000" dirty="0"/>
          </a:p>
        </p:txBody>
      </p:sp>
      <p:cxnSp>
        <p:nvCxnSpPr>
          <p:cNvPr id="6" name="Elbow Connector 5"/>
          <p:cNvCxnSpPr>
            <a:stCxn id="26" idx="1"/>
            <a:endCxn id="13" idx="0"/>
          </p:cNvCxnSpPr>
          <p:nvPr/>
        </p:nvCxnSpPr>
        <p:spPr>
          <a:xfrm rot="10800000" flipV="1">
            <a:off x="2670049" y="4131951"/>
            <a:ext cx="1329265" cy="1009773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Elbow Connector 7"/>
          <p:cNvCxnSpPr>
            <a:stCxn id="26" idx="0"/>
            <a:endCxn id="3" idx="1"/>
          </p:cNvCxnSpPr>
          <p:nvPr/>
        </p:nvCxnSpPr>
        <p:spPr>
          <a:xfrm rot="5400000" flipH="1" flipV="1">
            <a:off x="6353765" y="2314917"/>
            <a:ext cx="911103" cy="1645751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Elbow Connector 10"/>
          <p:cNvCxnSpPr>
            <a:stCxn id="26" idx="3"/>
            <a:endCxn id="12" idx="0"/>
          </p:cNvCxnSpPr>
          <p:nvPr/>
        </p:nvCxnSpPr>
        <p:spPr>
          <a:xfrm>
            <a:off x="7973568" y="4131952"/>
            <a:ext cx="1304544" cy="1009774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91898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5400" dirty="0"/>
              <a:t>Employment Generation, Factor Markets, and Choice of Technique</a:t>
            </a:r>
            <a:endParaRPr 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13447776" y="-6096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3" name="Rounded Rectangle 2"/>
          <p:cNvSpPr/>
          <p:nvPr/>
        </p:nvSpPr>
        <p:spPr>
          <a:xfrm>
            <a:off x="329184" y="2170176"/>
            <a:ext cx="3450336" cy="148742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How much emphasis should be given to improving small farms as opposed to creating larger and more capital intensive farms?</a:t>
            </a:r>
          </a:p>
        </p:txBody>
      </p:sp>
      <p:cxnSp>
        <p:nvCxnSpPr>
          <p:cNvPr id="8" name="Elbow Connector 7"/>
          <p:cNvCxnSpPr>
            <a:stCxn id="3" idx="2"/>
            <a:endCxn id="14" idx="1"/>
          </p:cNvCxnSpPr>
          <p:nvPr/>
        </p:nvCxnSpPr>
        <p:spPr>
          <a:xfrm rot="16200000" flipH="1">
            <a:off x="2569464" y="3142488"/>
            <a:ext cx="829056" cy="1859280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3913632" y="2340864"/>
            <a:ext cx="7351776" cy="4291584"/>
          </a:xfrm>
        </p:spPr>
        <p:txBody>
          <a:bodyPr>
            <a:normAutofit fontScale="85000" lnSpcReduction="10000"/>
          </a:bodyPr>
          <a:lstStyle/>
          <a:p>
            <a:r>
              <a:rPr lang="en-US" sz="2800" b="1" dirty="0"/>
              <a:t>Findings: </a:t>
            </a:r>
          </a:p>
          <a:p>
            <a:pPr>
              <a:buFont typeface="Arial" charset="0"/>
              <a:buChar char="•"/>
            </a:pPr>
            <a:r>
              <a:rPr lang="en-US" dirty="0"/>
              <a:t> Economies of size in tropical agriculture were more limited than had previously been believed.</a:t>
            </a:r>
          </a:p>
          <a:p>
            <a:pPr>
              <a:buFont typeface="Arial" charset="0"/>
              <a:buChar char="•"/>
            </a:pPr>
            <a:r>
              <a:rPr lang="en-US" dirty="0"/>
              <a:t> Small farms often achieved greater output and employment per hectare than did large-scale farming.</a:t>
            </a:r>
          </a:p>
          <a:p>
            <a:pPr>
              <a:buFont typeface="Arial" charset="0"/>
              <a:buChar char="•"/>
            </a:pPr>
            <a:r>
              <a:rPr lang="en-US" dirty="0"/>
              <a:t> Land reform would stimulate economic growth because of small-scale farms’ higher potential for employment and land productivity.</a:t>
            </a:r>
          </a:p>
          <a:p>
            <a:pPr>
              <a:buFont typeface="Arial" charset="0"/>
              <a:buChar char="•"/>
            </a:pPr>
            <a:r>
              <a:rPr lang="en-US" dirty="0"/>
              <a:t> Small farm is labor-intensive, mainly uses family labor.</a:t>
            </a:r>
          </a:p>
          <a:p>
            <a:pPr>
              <a:buFont typeface="Arial" charset="0"/>
              <a:buChar char="•"/>
            </a:pPr>
            <a:r>
              <a:rPr lang="en-US" dirty="0"/>
              <a:t> Political support for land reform waned during the 1970s.</a:t>
            </a:r>
          </a:p>
        </p:txBody>
      </p:sp>
    </p:spTree>
    <p:extLst>
      <p:ext uri="{BB962C8B-B14F-4D97-AF65-F5344CB8AC3E}">
        <p14:creationId xmlns:p14="http://schemas.microsoft.com/office/powerpoint/2010/main" val="398483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5400" dirty="0"/>
              <a:t>Employment Generation, Factor Markets, and Choice of Technique</a:t>
            </a:r>
            <a:endParaRPr 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13447776" y="-6096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cxnSp>
        <p:nvCxnSpPr>
          <p:cNvPr id="8" name="Elbow Connector 7"/>
          <p:cNvCxnSpPr>
            <a:stCxn id="7" idx="2"/>
            <a:endCxn id="14" idx="1"/>
          </p:cNvCxnSpPr>
          <p:nvPr/>
        </p:nvCxnSpPr>
        <p:spPr>
          <a:xfrm rot="16200000" flipH="1">
            <a:off x="2569464" y="3142488"/>
            <a:ext cx="829056" cy="1859280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3913632" y="2340864"/>
            <a:ext cx="7351776" cy="4291584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/>
              <a:t>Findings: </a:t>
            </a:r>
          </a:p>
          <a:p>
            <a:pPr>
              <a:buFont typeface="Arial" charset="0"/>
              <a:buChar char="•"/>
            </a:pPr>
            <a:r>
              <a:rPr lang="en-US" dirty="0"/>
              <a:t> Overvalued exchange rates and subsidized credit often encouraged excessive substitution of capital for labor in low-wage economies.</a:t>
            </a:r>
          </a:p>
          <a:p>
            <a:pPr>
              <a:buFont typeface="Arial" charset="0"/>
              <a:buChar char="•"/>
            </a:pPr>
            <a:r>
              <a:rPr lang="en-US" dirty="0"/>
              <a:t> Rural labor market was found to be effective, with little unemployment during the peak of the farming cycle, while there were labor surpluses at other periods of the year. </a:t>
            </a:r>
          </a:p>
          <a:p>
            <a:pPr>
              <a:buFont typeface="Arial" charset="0"/>
              <a:buChar char="•"/>
            </a:pPr>
            <a:r>
              <a:rPr lang="en-US" dirty="0"/>
              <a:t> Earlier researchers had overestimated the size of the surpluses.</a:t>
            </a:r>
          </a:p>
          <a:p>
            <a:pPr>
              <a:buFont typeface="Arial" charset="0"/>
              <a:buChar char="•"/>
            </a:pPr>
            <a:r>
              <a:rPr lang="en-US" dirty="0"/>
              <a:t> Labor markets in most countries were generally competitive, with wage rates following seasonal patterns of labor demand.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08432" y="2325375"/>
            <a:ext cx="3291840" cy="13322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The functioning of </a:t>
            </a:r>
          </a:p>
          <a:p>
            <a:pPr algn="ctr"/>
            <a:r>
              <a:rPr lang="en-US" sz="2400" dirty="0"/>
              <a:t>labor markets</a:t>
            </a:r>
          </a:p>
        </p:txBody>
      </p:sp>
    </p:spTree>
    <p:extLst>
      <p:ext uri="{BB962C8B-B14F-4D97-AF65-F5344CB8AC3E}">
        <p14:creationId xmlns:p14="http://schemas.microsoft.com/office/powerpoint/2010/main" val="3749867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5400" dirty="0"/>
              <a:t>Employment Generation, Factor Markets, and Choice of Technique</a:t>
            </a:r>
            <a:endParaRPr 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13447776" y="-6096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cxnSp>
        <p:nvCxnSpPr>
          <p:cNvPr id="8" name="Elbow Connector 7"/>
          <p:cNvCxnSpPr>
            <a:stCxn id="9" idx="2"/>
            <a:endCxn id="14" idx="1"/>
          </p:cNvCxnSpPr>
          <p:nvPr/>
        </p:nvCxnSpPr>
        <p:spPr>
          <a:xfrm rot="16200000" flipH="1">
            <a:off x="2520821" y="3206620"/>
            <a:ext cx="926343" cy="1859280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3913632" y="2340864"/>
            <a:ext cx="7351776" cy="4517136"/>
          </a:xfrm>
        </p:spPr>
        <p:txBody>
          <a:bodyPr>
            <a:normAutofit fontScale="92500" lnSpcReduction="10000"/>
          </a:bodyPr>
          <a:lstStyle/>
          <a:p>
            <a:r>
              <a:rPr lang="en-US" sz="2800" b="1" dirty="0"/>
              <a:t>Findings: </a:t>
            </a:r>
          </a:p>
          <a:p>
            <a:r>
              <a:rPr lang="en-US" sz="2800" b="1" dirty="0"/>
              <a:t>Why rural people often moved to the cities even when urban unemployment levels were high?</a:t>
            </a:r>
            <a:endParaRPr lang="en-US" b="1" dirty="0"/>
          </a:p>
          <a:p>
            <a:pPr>
              <a:buFont typeface="Arial" charset="0"/>
              <a:buChar char="•"/>
            </a:pPr>
            <a:r>
              <a:rPr lang="en-US" b="1" dirty="0"/>
              <a:t> </a:t>
            </a:r>
            <a:r>
              <a:rPr lang="en-US" dirty="0"/>
              <a:t>Motivation : Difference between his/her expected income and the prevailing rural wage. </a:t>
            </a:r>
          </a:p>
          <a:p>
            <a:pPr>
              <a:buFont typeface="Arial" charset="0"/>
              <a:buChar char="•"/>
            </a:pPr>
            <a:r>
              <a:rPr lang="en-US" dirty="0"/>
              <a:t> Paradox : Creating more urban jobs result in more urban unemployment. The policy that creates urban jobs induces greater migration to the city as rural people believe they have more chances. </a:t>
            </a:r>
          </a:p>
          <a:p>
            <a:pPr>
              <a:buFont typeface="Arial" charset="0"/>
              <a:buChar char="•"/>
            </a:pPr>
            <a:r>
              <a:rPr lang="en-US" dirty="0"/>
              <a:t> Arguments: raising rural incomes could reduce incentives to move to the cities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08432" y="2340864"/>
            <a:ext cx="3291840" cy="13322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/>
              <a:t>Impact of policies in other factor markets on </a:t>
            </a:r>
            <a:r>
              <a:rPr lang="en-US" sz="2000"/>
              <a:t>job creation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5037004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dirty="0"/>
              <a:t>Product Market Performance</a:t>
            </a:r>
            <a:endParaRPr 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13447776" y="-6096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1024128" y="2084832"/>
            <a:ext cx="9720072" cy="4517136"/>
          </a:xfrm>
        </p:spPr>
        <p:txBody>
          <a:bodyPr>
            <a:normAutofit/>
          </a:bodyPr>
          <a:lstStyle/>
          <a:p>
            <a:r>
              <a:rPr lang="en-US" sz="2800" b="1" dirty="0"/>
              <a:t>Findings: </a:t>
            </a:r>
          </a:p>
          <a:p>
            <a:pPr>
              <a:buFont typeface="Arial" charset="0"/>
              <a:buChar char="•"/>
            </a:pPr>
            <a:r>
              <a:rPr lang="en-US" sz="2400" dirty="0"/>
              <a:t> Found little support for the allegations of widespread collusion and extraction of monopoly profits by private merchants in low-income countries.</a:t>
            </a:r>
          </a:p>
          <a:p>
            <a:pPr>
              <a:buFont typeface="Arial" charset="0"/>
              <a:buChar char="•"/>
            </a:pPr>
            <a:r>
              <a:rPr lang="en-US" sz="2400" dirty="0"/>
              <a:t> Market inefficiency was rather caused inefficient infrastructure, lack of reliable public information systems, and other public goods and corruption.</a:t>
            </a:r>
          </a:p>
          <a:p>
            <a:pPr>
              <a:buFont typeface="Arial" charset="0"/>
              <a:buChar char="•"/>
            </a:pPr>
            <a:r>
              <a:rPr lang="en-US" sz="2400" dirty="0"/>
              <a:t> State monopolies of domestic food trade were inefficient.</a:t>
            </a:r>
          </a:p>
          <a:p>
            <a:pPr>
              <a:buFont typeface="Arial" charset="0"/>
              <a:buChar char="•"/>
            </a:pPr>
            <a:r>
              <a:rPr lang="en-US" sz="2400" dirty="0"/>
              <a:t> State should provide public goods, such as better information system, standardized weights and measures, to facilitate private trading, price stabilization, and regulation of international trade.  </a:t>
            </a:r>
          </a:p>
        </p:txBody>
      </p:sp>
    </p:spTree>
    <p:extLst>
      <p:ext uri="{BB962C8B-B14F-4D97-AF65-F5344CB8AC3E}">
        <p14:creationId xmlns:p14="http://schemas.microsoft.com/office/powerpoint/2010/main" val="13558982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5400" dirty="0"/>
              <a:t>Farm Systems Research and Farmer Decision Making</a:t>
            </a:r>
            <a:endParaRPr 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13447776" y="-6096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1024128" y="2084832"/>
            <a:ext cx="9720072" cy="4517136"/>
          </a:xfrm>
        </p:spPr>
        <p:txBody>
          <a:bodyPr>
            <a:normAutofit fontScale="92500"/>
          </a:bodyPr>
          <a:lstStyle/>
          <a:p>
            <a:r>
              <a:rPr lang="en-US" sz="2800" b="1" dirty="0"/>
              <a:t>Findings: </a:t>
            </a:r>
          </a:p>
          <a:p>
            <a:pPr>
              <a:buFont typeface="Arial" charset="0"/>
              <a:buChar char="•"/>
            </a:pPr>
            <a:r>
              <a:rPr lang="en-US" sz="2400" dirty="0"/>
              <a:t> Better understanding on farmer’s decision to adopt new technologies led to the development of farming system research which involves farmers more in the process of problem identification, on-farm agronomic trials, and extension. </a:t>
            </a:r>
          </a:p>
          <a:p>
            <a:pPr>
              <a:buFont typeface="Arial" charset="0"/>
              <a:buChar char="•"/>
            </a:pPr>
            <a:r>
              <a:rPr lang="en-US" sz="2400" dirty="0"/>
              <a:t> Farm household decision was modelled as both a production and a consumption unit. The models stressed the need to understand how government policies could affect both the production and the consumption decisions of small holders.</a:t>
            </a:r>
          </a:p>
          <a:p>
            <a:pPr>
              <a:buFont typeface="Arial" charset="0"/>
              <a:buChar char="•"/>
            </a:pPr>
            <a:r>
              <a:rPr lang="en-US" sz="2400" dirty="0"/>
              <a:t> Accumulation of knowledge about:</a:t>
            </a:r>
          </a:p>
          <a:p>
            <a:pPr lvl="1">
              <a:buFont typeface="Arial" charset="0"/>
              <a:buChar char="•"/>
            </a:pPr>
            <a:r>
              <a:rPr lang="en-US" sz="2000" dirty="0"/>
              <a:t>Behavior of farmers</a:t>
            </a:r>
          </a:p>
          <a:p>
            <a:pPr lvl="1">
              <a:buFont typeface="Arial" charset="0"/>
              <a:buChar char="•"/>
            </a:pPr>
            <a:r>
              <a:rPr lang="en-US" sz="2000" dirty="0"/>
              <a:t>Constraints on the expansion of farm and nonfarm production, income, and employment. </a:t>
            </a:r>
          </a:p>
          <a:p>
            <a:pPr lvl="1">
              <a:buFont typeface="Arial" charset="0"/>
              <a:buChar char="•"/>
            </a:pPr>
            <a:r>
              <a:rPr lang="en-US" sz="2000" dirty="0"/>
              <a:t>Linkage between agricultural research and extension organizations</a:t>
            </a:r>
          </a:p>
          <a:p>
            <a:pPr lvl="1">
              <a:buFont typeface="Arial" charset="0"/>
              <a:buChar char="•"/>
            </a:pPr>
            <a:r>
              <a:rPr lang="en-US" sz="2000" dirty="0"/>
              <a:t>Complexity and location specific nature of agricultural development process. </a:t>
            </a:r>
          </a:p>
        </p:txBody>
      </p:sp>
    </p:spTree>
    <p:extLst>
      <p:ext uri="{BB962C8B-B14F-4D97-AF65-F5344CB8AC3E}">
        <p14:creationId xmlns:p14="http://schemas.microsoft.com/office/powerpoint/2010/main" val="17111981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1466</Words>
  <Application>Microsoft Office PowerPoint</Application>
  <PresentationFormat>Widescreen</PresentationFormat>
  <Paragraphs>161</Paragraphs>
  <Slides>17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Cordia New</vt:lpstr>
      <vt:lpstr>Mangal</vt:lpstr>
      <vt:lpstr>Office Theme</vt:lpstr>
      <vt:lpstr>EE390  Economics of Agricultural and Rural Development  Lecture 3: Global Agricultural and Rural Development Part 2  (The materials used in this lecture was prepared by Ajarn Chol Bunnag Faculty of Economics,  Thammasat University) </vt:lpstr>
      <vt:lpstr>Overview: the periods of Agricultural Development ideas</vt:lpstr>
      <vt:lpstr>Shift of development perspective in the 1970s</vt:lpstr>
      <vt:lpstr>Shift of development perspective in the 1970s</vt:lpstr>
      <vt:lpstr>Integrated Rural Development (IRD) and Basic Needs projects</vt:lpstr>
      <vt:lpstr>Integrated Rural Development (IRD) and Basic Needs projects</vt:lpstr>
      <vt:lpstr>Research Findings of the 1970s</vt:lpstr>
      <vt:lpstr>Relationship between Growth and Income Distribution</vt:lpstr>
      <vt:lpstr>Relationship between Growth and Income Distribution</vt:lpstr>
      <vt:lpstr>Relationship between Growth and Income Distribution</vt:lpstr>
      <vt:lpstr>Relationship between Growth and Income Distribution</vt:lpstr>
      <vt:lpstr>Employment Generation, Factor Markets, and Choice of Technique</vt:lpstr>
      <vt:lpstr>Employment Generation, Factor Markets, and Choice of Technique</vt:lpstr>
      <vt:lpstr>Employment Generation, Factor Markets, and Choice of Technique</vt:lpstr>
      <vt:lpstr>Employment Generation, Factor Markets, and Choice of Technique</vt:lpstr>
      <vt:lpstr>Product Market Performance</vt:lpstr>
      <vt:lpstr>Farm Systems Research and Farmer Decision Making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Kiatanantha Lounkaew</dc:creator>
  <cp:lastModifiedBy>Kiatanantha Lounkaew</cp:lastModifiedBy>
  <cp:revision>26</cp:revision>
  <dcterms:created xsi:type="dcterms:W3CDTF">2018-01-08T07:28:28Z</dcterms:created>
  <dcterms:modified xsi:type="dcterms:W3CDTF">2018-02-12T12:41:03Z</dcterms:modified>
</cp:coreProperties>
</file>