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81" r:id="rId7"/>
    <p:sldId id="262" r:id="rId8"/>
    <p:sldId id="263" r:id="rId9"/>
    <p:sldId id="265" r:id="rId10"/>
    <p:sldId id="268" r:id="rId11"/>
    <p:sldId id="269" r:id="rId12"/>
    <p:sldId id="270" r:id="rId13"/>
    <p:sldId id="271" r:id="rId14"/>
    <p:sldId id="272" r:id="rId15"/>
    <p:sldId id="273" r:id="rId16"/>
    <p:sldId id="280" r:id="rId17"/>
    <p:sldId id="275" r:id="rId18"/>
    <p:sldId id="279" r:id="rId19"/>
    <p:sldId id="276" r:id="rId20"/>
    <p:sldId id="277" r:id="rId21"/>
    <p:sldId id="282" r:id="rId22"/>
    <p:sldId id="283" r:id="rId23"/>
    <p:sldId id="284" r:id="rId24"/>
    <p:sldId id="285" r:id="rId25"/>
    <p:sldId id="28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230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9AB73-A5C6-45EA-8594-35ABEF0FF2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F32218-6809-4044-9359-C1CA308817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CA10B-9DF8-4652-8339-D6466EFCA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A21E3-924E-46CB-8D8E-CD5F4D3E7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38E7C4-20A8-4B48-948D-9B5F4E1D5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2492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7EB1A-30BB-4963-B020-7583898CA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D327B8-7DF5-44BE-829C-1D68B9E7A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F500F-4E37-43CC-BEB2-64E4CC502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B31EFA-371D-4515-98A0-9E352B7BE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B9E41-ACEC-4AA8-8756-FE1B956B8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397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897A5-3D75-4C04-AD92-354F4751B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008E7F-E1D1-450A-B1A9-8BA1E55E2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44224B-CA76-4BBD-84A5-EB688F2FE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C6F324-C193-4CF0-8823-3BB2BB7A9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8DB725-C8CB-42E3-BAB2-E3FD0D9D0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659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A064D-ACA3-4216-B358-1EFCAFBA72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9161F0-77A9-4A33-9E9A-6E4625616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8FA9FA-FD44-481A-94FA-26D58DFA5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4404D6-37B2-4659-B2FC-AFDDFA07ED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C7E710-F7DE-459D-9CD4-035BEABC6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71461D-9730-453B-ADF4-9C2D6C13B4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551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111D9-1AE3-4BBF-9E16-C4AABFD23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5C10FB-E356-4AFC-9CAF-C6678B6004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AC28A1-CBD8-4D8C-9F72-5FD298E54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D0B67D-7788-452D-B7BF-E592F55D03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8E9FD06-FDAC-4ABF-8712-625FD5DF87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BE4BA5F-8ED2-4F08-A949-2F215E4F1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4A6768-B31F-4AED-9EDC-88A476D909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D39981-FDDC-456C-9F9E-6493E2047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24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FD3357-4B7A-458A-A04E-2AFBA01F1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EE7C75-47BA-4BD0-9F34-1D41CD130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3E92BF-42A6-43A9-B9CA-080312401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03E1A8-3E84-47CA-8A9E-379B2D347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7833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F8E1DB-D67E-45C8-BD78-EAA00D63C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22ED343-4316-48A7-942C-D5D57FB51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39BCBD-FDE5-462F-A8C9-054BBF7EF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540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13F30-B38B-405D-A1DB-9183CE2D8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83FA27-D250-4C7E-8E00-292929464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8ED539-3829-4491-ABBB-C877D14843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D1D04B-E254-49CE-A06D-B247C1A59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C4B149-1E30-4A79-B47C-7C33760EB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FD0C12-28A2-49C8-A805-21FBA3C6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120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07821-B447-4697-A9B1-F0C430640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0CED8F-9FF4-4F2E-8339-2E04088875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BB3EC-984D-4BB0-91D7-F62E46F641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31C76E-E535-4308-93E7-0E56F923E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194BBD-5A20-4FF0-866B-33DF68336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AD6701-AC33-4B03-AFFF-EFBC9A6C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590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E5F29-D79D-449F-A007-7527EE875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D98864-C875-41CE-A26B-EE9ABEE390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F12925-8B40-4BF8-9C8E-C41C7BAC1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9E2488-B264-4A65-A12B-BA584F6DA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35CB52-F96D-4737-88C5-14C76A6C8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799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CF8779-833E-4275-964D-A6DD57D9D4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C677FB-332F-4F20-8D07-35B55C82C1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4D5DDF-F667-4980-A46E-11EC55BF4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E4F826-A8A2-4C22-853F-2D8BE419D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05846-BE38-4D84-AD2E-5F2DAB221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361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03DFB4-6D58-4AC5-A3C6-E9B2D66F7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C1AB26-DDE9-451B-A03E-5C57159DC2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B06F39-CC01-4874-A505-7A941DAD33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35506-4A4B-4AC1-B359-1815E30B3F90}" type="datetimeFigureOut">
              <a:rPr lang="en-US" smtClean="0"/>
              <a:t>10/24/2019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9C7AE-6C1B-4A3D-A44B-4C988E046C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0323F-A19E-493D-875F-CAFB7E4139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F4A6D-B8E6-47E8-9742-22E858116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0042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Post 1932 Urban Economy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EE/EC301</a:t>
            </a:r>
          </a:p>
          <a:p>
            <a:r>
              <a:rPr lang="en-US" dirty="0"/>
              <a:t>Thai Economic History</a:t>
            </a:r>
          </a:p>
          <a:p>
            <a:r>
              <a:rPr lang="en-US" dirty="0"/>
              <a:t>Thorn Pitidol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Phibun's</a:t>
            </a:r>
            <a:r>
              <a:rPr lang="en-US" dirty="0"/>
              <a:t> economic nationalism</a:t>
            </a:r>
          </a:p>
          <a:p>
            <a:r>
              <a:rPr lang="en-US" dirty="0" err="1"/>
              <a:t>Pridi</a:t>
            </a:r>
            <a:r>
              <a:rPr lang="en-US" dirty="0"/>
              <a:t> and the reorientation of government and business</a:t>
            </a:r>
          </a:p>
          <a:p>
            <a:r>
              <a:rPr lang="en-US" dirty="0"/>
              <a:t> The Effects of Economic Nationalism (</a:t>
            </a:r>
            <a:r>
              <a:rPr lang="en-US" dirty="0" err="1"/>
              <a:t>A.Suehiro</a:t>
            </a:r>
            <a:r>
              <a:rPr lang="en-US" dirty="0"/>
              <a:t>)</a:t>
            </a:r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Phibun’s</a:t>
            </a:r>
            <a:r>
              <a:rPr lang="en-US" dirty="0"/>
              <a:t> 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military faction in the People's Party had anti-capitalist ideas. </a:t>
            </a:r>
          </a:p>
          <a:p>
            <a:pPr lvl="1"/>
            <a:r>
              <a:rPr lang="en-US" dirty="0"/>
              <a:t>Urban business seen as exploiting peasants</a:t>
            </a:r>
          </a:p>
          <a:p>
            <a:pPr lvl="1"/>
            <a:r>
              <a:rPr lang="en-US" dirty="0"/>
              <a:t>Chinese seen as foreign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r>
              <a:rPr lang="en-US" i="1" dirty="0"/>
              <a:t>“We now dominate the Chinese, who have to do whatever we want them to“</a:t>
            </a:r>
          </a:p>
          <a:p>
            <a:pPr marL="457200" lvl="1" indent="0">
              <a:buNone/>
            </a:pPr>
            <a:r>
              <a:rPr lang="en-US" i="1" dirty="0"/>
              <a:t>					Phraya </a:t>
            </a:r>
            <a:r>
              <a:rPr lang="en-US" i="1" dirty="0" err="1"/>
              <a:t>Songsuradej</a:t>
            </a:r>
            <a:endParaRPr lang="en-US" i="1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Phibun’s</a:t>
            </a:r>
            <a:r>
              <a:rPr lang="en-US" dirty="0"/>
              <a:t> 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widening gap between the </a:t>
            </a:r>
            <a:r>
              <a:rPr lang="en-US" dirty="0" err="1"/>
              <a:t>Khanarat's</a:t>
            </a:r>
            <a:r>
              <a:rPr lang="en-US" dirty="0"/>
              <a:t> military faction and the Chinese business community </a:t>
            </a:r>
          </a:p>
          <a:p>
            <a:pPr lvl="1"/>
            <a:r>
              <a:rPr lang="en-US" dirty="0"/>
              <a:t>Japan factor</a:t>
            </a:r>
          </a:p>
          <a:p>
            <a:pPr lvl="2"/>
            <a:r>
              <a:rPr lang="en-US" sz="2800" dirty="0"/>
              <a:t>Chinese Business leaders VS </a:t>
            </a:r>
            <a:r>
              <a:rPr lang="en-US" sz="2800" dirty="0" err="1"/>
              <a:t>Luangwichit</a:t>
            </a:r>
            <a:r>
              <a:rPr lang="en-US" sz="2800" dirty="0"/>
              <a:t> and </a:t>
            </a:r>
            <a:r>
              <a:rPr lang="en-US" sz="2800" dirty="0" err="1"/>
              <a:t>Phibun’s</a:t>
            </a:r>
            <a:r>
              <a:rPr lang="en-US" sz="2800" dirty="0"/>
              <a:t> Fascism</a:t>
            </a:r>
          </a:p>
          <a:p>
            <a:pPr lvl="1"/>
            <a:r>
              <a:rPr lang="en-US" dirty="0"/>
              <a:t>Policies to free peasants from the domination of businesses. </a:t>
            </a:r>
          </a:p>
          <a:p>
            <a:pPr lvl="2"/>
            <a:r>
              <a:rPr lang="en-US" dirty="0"/>
              <a:t>Drive out foreign (Western and Chinese) businesses by forming government's own enterprises and new industries </a:t>
            </a:r>
          </a:p>
          <a:p>
            <a:pPr lvl="2"/>
            <a:r>
              <a:rPr lang="en-US" dirty="0"/>
              <a:t>Gov't investment in cotton and paper mills, slaughterhouse and silk plant.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Excluding the Chinese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campaign "a Thai economy for the Thai people“ (</a:t>
            </a:r>
            <a:r>
              <a:rPr lang="th-TH" dirty="0"/>
              <a:t>เศรษฐกิจไทยเพื่อคนไทย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Thai peasants selling rice to and buying manufactures from </a:t>
            </a:r>
            <a:r>
              <a:rPr lang="en-US" dirty="0" err="1"/>
              <a:t>organsiations</a:t>
            </a:r>
            <a:r>
              <a:rPr lang="en-US" dirty="0"/>
              <a:t> run by Thai </a:t>
            </a:r>
            <a:r>
              <a:rPr lang="en-US" dirty="0" err="1"/>
              <a:t>gov't</a:t>
            </a:r>
            <a:r>
              <a:rPr lang="en-US" dirty="0"/>
              <a:t> to exclude the Chinese)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Excluding the Chinese</a:t>
            </a:r>
            <a:endParaRPr lang="th-TH" dirty="0"/>
          </a:p>
        </p:txBody>
      </p:sp>
      <p:pic>
        <p:nvPicPr>
          <p:cNvPr id="38914" name="Picture 2" descr="http://www.manager.co.th/asp-bin/Image.aspx?ID=2998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24166" y="1714488"/>
            <a:ext cx="2381250" cy="3571876"/>
          </a:xfrm>
          <a:prstGeom prst="rect">
            <a:avLst/>
          </a:prstGeom>
          <a:noFill/>
        </p:spPr>
      </p:pic>
      <p:pic>
        <p:nvPicPr>
          <p:cNvPr id="38916" name="Picture 4" descr="http://www.manager.co.th/asp-bin/Image.aspx?ID=2998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53124" y="2143117"/>
            <a:ext cx="3333750" cy="2219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Excluding the Chinese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 1937-9, more measures to control the economic presence of Chinese immigrants</a:t>
            </a:r>
          </a:p>
          <a:p>
            <a:pPr lvl="1"/>
            <a:r>
              <a:rPr lang="en-US" dirty="0"/>
              <a:t>Restriction of immigration </a:t>
            </a:r>
          </a:p>
          <a:p>
            <a:pPr lvl="1"/>
            <a:r>
              <a:rPr lang="en-US" dirty="0"/>
              <a:t>Law and regulations to exclude Chinese from economic activities</a:t>
            </a:r>
          </a:p>
          <a:p>
            <a:pPr lvl="1"/>
            <a:r>
              <a:rPr lang="en-US" dirty="0"/>
              <a:t>Government tried to control Chinese businesses</a:t>
            </a:r>
          </a:p>
          <a:p>
            <a:pPr lvl="2"/>
            <a:r>
              <a:rPr lang="en-US" dirty="0"/>
              <a:t>Salt and tobacco trade placed under gov't monopoly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State's control of urban economy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600200"/>
            <a:ext cx="10213731" cy="4637112"/>
          </a:xfrm>
        </p:spPr>
        <p:txBody>
          <a:bodyPr>
            <a:normAutofit/>
          </a:bodyPr>
          <a:lstStyle/>
          <a:p>
            <a:r>
              <a:rPr lang="en-US" dirty="0"/>
              <a:t>A plan to control 1) rice trade; 2) distribution of goods; 3) investing in import-substitution manufacturing </a:t>
            </a:r>
          </a:p>
          <a:p>
            <a:r>
              <a:rPr lang="en-US" dirty="0"/>
              <a:t>Gov't set up or took a stake in a number of businesses. </a:t>
            </a:r>
          </a:p>
          <a:p>
            <a:pPr lvl="1"/>
            <a:r>
              <a:rPr lang="en-US" dirty="0"/>
              <a:t>"Thai Rice Company" </a:t>
            </a:r>
          </a:p>
          <a:p>
            <a:pPr lvl="1"/>
            <a:r>
              <a:rPr lang="en-US" dirty="0"/>
              <a:t>“Thai </a:t>
            </a:r>
            <a:r>
              <a:rPr lang="en-US" dirty="0" err="1"/>
              <a:t>Niyom</a:t>
            </a:r>
            <a:r>
              <a:rPr lang="en-US" dirty="0"/>
              <a:t> </a:t>
            </a:r>
            <a:r>
              <a:rPr lang="en-US" dirty="0" err="1"/>
              <a:t>Phanit</a:t>
            </a:r>
            <a:r>
              <a:rPr lang="en-US" dirty="0"/>
              <a:t>”</a:t>
            </a:r>
          </a:p>
          <a:p>
            <a:pPr lvl="1"/>
            <a:r>
              <a:rPr lang="en-US" dirty="0"/>
              <a:t> A stake in shipping, insurance, and banks businesses</a:t>
            </a:r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State's control of urban economy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1930s to 1940s, a number of industrial enterprises under full or partial gov't ownership. </a:t>
            </a:r>
          </a:p>
          <a:p>
            <a:pPr lvl="1"/>
            <a:r>
              <a:rPr lang="en-US" dirty="0"/>
              <a:t>Public utilities such as railways, electricity, and water works. </a:t>
            </a:r>
          </a:p>
          <a:p>
            <a:pPr lvl="1"/>
            <a:r>
              <a:rPr lang="en-US" dirty="0"/>
              <a:t>But also production of consumer goods such as textiles, soaps, paper, cigarettes. </a:t>
            </a:r>
          </a:p>
          <a:p>
            <a:pPr lvl="2"/>
            <a:r>
              <a:rPr lang="en-US" dirty="0"/>
              <a:t>To replace European imports</a:t>
            </a:r>
          </a:p>
          <a:p>
            <a:r>
              <a:rPr lang="en-US" dirty="0"/>
              <a:t>World War II led to further increases in state enterprises </a:t>
            </a:r>
          </a:p>
          <a:p>
            <a:pPr marL="0" indent="0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</a:t>
            </a:r>
            <a:r>
              <a:rPr lang="en-US" dirty="0"/>
              <a:t> and the reorientation of government and business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8700" y="1600201"/>
            <a:ext cx="10102362" cy="4525963"/>
          </a:xfrm>
        </p:spPr>
        <p:txBody>
          <a:bodyPr>
            <a:normAutofit/>
          </a:bodyPr>
          <a:lstStyle/>
          <a:p>
            <a:r>
              <a:rPr lang="en-US" dirty="0"/>
              <a:t>Despite “economic nationalism” Bangkok-based Chinese businesses still grew in the 1940s, How?</a:t>
            </a:r>
          </a:p>
          <a:p>
            <a:r>
              <a:rPr lang="en-US" dirty="0"/>
              <a:t>The roles of civilian faction</a:t>
            </a:r>
          </a:p>
          <a:p>
            <a:pPr lvl="1"/>
            <a:r>
              <a:rPr lang="en-US" dirty="0"/>
              <a:t>Protective measures for domestic businesses, and uses of gov't funds and power to help private businesses</a:t>
            </a:r>
          </a:p>
          <a:p>
            <a:r>
              <a:rPr lang="en-US" dirty="0"/>
              <a:t>Retreat of colonial businesses</a:t>
            </a:r>
          </a:p>
          <a:p>
            <a:r>
              <a:rPr lang="en-US" dirty="0"/>
              <a:t>Resulting in the reorientation of the relationship between business and the gov't in 1950s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Khanarat’s</a:t>
            </a:r>
            <a:r>
              <a:rPr lang="en-US" dirty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civilian leaders of </a:t>
            </a:r>
            <a:r>
              <a:rPr lang="en-US" dirty="0" err="1"/>
              <a:t>Khanarat</a:t>
            </a:r>
            <a:r>
              <a:rPr lang="en-US" dirty="0"/>
              <a:t> handled the implementation of economic nationalism differently from the military’s plan </a:t>
            </a:r>
          </a:p>
          <a:p>
            <a:pPr lvl="1"/>
            <a:r>
              <a:rPr lang="en-US" dirty="0"/>
              <a:t>Promoting joint ventures between the gov't and private businesses</a:t>
            </a:r>
          </a:p>
          <a:p>
            <a:pPr lvl="1"/>
            <a:r>
              <a:rPr lang="en-US" dirty="0"/>
              <a:t>Facilitate Chinese businesses </a:t>
            </a:r>
          </a:p>
          <a:p>
            <a:pPr lvl="2"/>
            <a:r>
              <a:rPr lang="en-US" dirty="0"/>
              <a:t>Capital injection, political protection, and sometimes monopolistic privilege</a:t>
            </a:r>
          </a:p>
          <a:p>
            <a:pPr lvl="1"/>
            <a:r>
              <a:rPr lang="en-US" dirty="0"/>
              <a:t>Politicians get share of the revenue in return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Khanarat’s</a:t>
            </a:r>
            <a:r>
              <a:rPr lang="en-US" dirty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</a:t>
            </a:r>
            <a:r>
              <a:rPr lang="en-US" dirty="0"/>
              <a:t> revised vision of economics management</a:t>
            </a:r>
          </a:p>
          <a:p>
            <a:pPr lvl="1"/>
            <a:r>
              <a:rPr lang="en-US" dirty="0"/>
              <a:t>Returning to proposals made by his earlier urban entrepreneurs allies. </a:t>
            </a:r>
          </a:p>
          <a:p>
            <a:pPr lvl="1"/>
            <a:r>
              <a:rPr lang="en-US" dirty="0"/>
              <a:t>Renegotiated the trade deals to enabled the import tariffs to be raised. </a:t>
            </a:r>
          </a:p>
          <a:p>
            <a:pPr lvl="1"/>
            <a:r>
              <a:rPr lang="en-US" dirty="0"/>
              <a:t>An instrumental role in founding the central bank.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Khanarat’s</a:t>
            </a:r>
            <a:r>
              <a:rPr lang="en-US" dirty="0"/>
              <a:t> Civilian Faction Approach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In contrast to the military’s attempt to extend state control over industries, </a:t>
            </a:r>
            <a:r>
              <a:rPr lang="en-US" dirty="0" err="1"/>
              <a:t>Pridi</a:t>
            </a:r>
            <a:r>
              <a:rPr lang="en-US" dirty="0"/>
              <a:t> group brought state's capitals to join with private businesses</a:t>
            </a:r>
          </a:p>
          <a:p>
            <a:pPr lvl="1"/>
            <a:r>
              <a:rPr lang="en-US" dirty="0"/>
              <a:t>Private businesses as partners to state's companies </a:t>
            </a:r>
          </a:p>
          <a:p>
            <a:pPr lvl="2"/>
            <a:r>
              <a:rPr lang="en-US" dirty="0"/>
              <a:t>Big five families (such as </a:t>
            </a:r>
            <a:r>
              <a:rPr lang="en-US" dirty="0" err="1"/>
              <a:t>Wanglee</a:t>
            </a:r>
            <a:r>
              <a:rPr lang="en-US" dirty="0"/>
              <a:t>, </a:t>
            </a:r>
            <a:r>
              <a:rPr lang="en-US" dirty="0" err="1"/>
              <a:t>Lumsum</a:t>
            </a:r>
            <a:r>
              <a:rPr lang="en-US" dirty="0"/>
              <a:t>, </a:t>
            </a:r>
            <a:r>
              <a:rPr lang="en-US" dirty="0" err="1"/>
              <a:t>Bulasuk</a:t>
            </a:r>
            <a:r>
              <a:rPr lang="en-US" dirty="0"/>
              <a:t>) cooperated as partners and sub-contractors. </a:t>
            </a:r>
          </a:p>
          <a:p>
            <a:pPr lvl="1"/>
            <a:r>
              <a:rPr lang="en-US" dirty="0"/>
              <a:t>State’s funds to set up banks such as Bank of Asia. </a:t>
            </a:r>
            <a:r>
              <a:rPr lang="en-US" dirty="0" err="1"/>
              <a:t>Pridi’s</a:t>
            </a:r>
            <a:r>
              <a:rPr lang="en-US" dirty="0"/>
              <a:t> group also founded Bank of </a:t>
            </a:r>
            <a:r>
              <a:rPr lang="en-US" dirty="0" err="1"/>
              <a:t>Ayudhaya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State-private business partnership led to the "reciprocal relationship" </a:t>
            </a:r>
          </a:p>
          <a:p>
            <a:pPr lvl="1"/>
            <a:r>
              <a:rPr lang="en-US" dirty="0" err="1"/>
              <a:t>Pridi</a:t>
            </a:r>
            <a:r>
              <a:rPr lang="en-US" dirty="0"/>
              <a:t> supporters and his business partners occupied position of board of directors in gov't enterprises</a:t>
            </a:r>
          </a:p>
          <a:p>
            <a:pPr lvl="1"/>
            <a:r>
              <a:rPr lang="en-US" dirty="0"/>
              <a:t>In return, members of </a:t>
            </a:r>
            <a:r>
              <a:rPr lang="en-US" dirty="0" err="1"/>
              <a:t>Pridi's</a:t>
            </a:r>
            <a:r>
              <a:rPr lang="en-US" dirty="0"/>
              <a:t> group were invited onto boards of the private companies </a:t>
            </a:r>
          </a:p>
          <a:p>
            <a:pPr lvl="1"/>
            <a:r>
              <a:rPr lang="en-US" dirty="0"/>
              <a:t>Through such a relations, </a:t>
            </a:r>
            <a:r>
              <a:rPr lang="en-US" dirty="0" err="1"/>
              <a:t>Pridi's</a:t>
            </a:r>
            <a:r>
              <a:rPr lang="en-US" dirty="0"/>
              <a:t> group was able to gain affluence and support for their political power.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3531" y="1600201"/>
            <a:ext cx="9873761" cy="4525963"/>
          </a:xfrm>
        </p:spPr>
        <p:txBody>
          <a:bodyPr>
            <a:normAutofit/>
          </a:bodyPr>
          <a:lstStyle/>
          <a:p>
            <a:r>
              <a:rPr lang="en-US" dirty="0"/>
              <a:t>At the same time, the change in context also gave Thailand's domestic capitals opportunities </a:t>
            </a:r>
          </a:p>
          <a:p>
            <a:pPr lvl="1"/>
            <a:r>
              <a:rPr lang="en-US" dirty="0"/>
              <a:t>War and Japanese invasion caused decline of Western businesses and European trade </a:t>
            </a:r>
          </a:p>
          <a:p>
            <a:pPr lvl="1"/>
            <a:r>
              <a:rPr lang="en-US" dirty="0"/>
              <a:t>The chance to produce products to substitute for the declined import goods. </a:t>
            </a:r>
          </a:p>
          <a:p>
            <a:pPr lvl="2"/>
            <a:r>
              <a:rPr lang="en-US" dirty="0"/>
              <a:t>Domestic businesses such as ice factories, water plants, oil factories expanded.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Emerging Businesses </a:t>
            </a:r>
            <a:endParaRPr lang="th-TH" dirty="0"/>
          </a:p>
        </p:txBody>
      </p:sp>
      <p:sp>
        <p:nvSpPr>
          <p:cNvPr id="1026" name="AutoShape 2" descr="Image result for เทียม โชควัฒนา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8" name="Picture 4" descr="http://blogpanya.com/wp-content/uploads/2012/09/%E0%B8%94%E0%B8%A3.%E0%B9%80%E0%B8%97%E0%B8%B5%E0%B8%A2%E0%B8%A1-%E0%B9%82%E0%B8%8A%E0%B8%84%E0%B8%A7%E0%B8%B1%E0%B8%92%E0%B8%99%E0%B8%B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24193" y="2693115"/>
            <a:ext cx="2619393" cy="3929090"/>
          </a:xfrm>
          <a:prstGeom prst="rect">
            <a:avLst/>
          </a:prstGeom>
          <a:noFill/>
        </p:spPr>
      </p:pic>
      <p:pic>
        <p:nvPicPr>
          <p:cNvPr id="1030" name="Picture 6" descr="http://www.daodeshantang.org/media/image/fqr0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05362" y="2780928"/>
            <a:ext cx="2962275" cy="3819526"/>
          </a:xfrm>
          <a:prstGeom prst="rect">
            <a:avLst/>
          </a:prstGeom>
          <a:noFill/>
        </p:spPr>
      </p:pic>
      <p:sp>
        <p:nvSpPr>
          <p:cNvPr id="1032" name="AutoShape 8" descr="Image result for อุเทน เตชะไพบูลย์"/>
          <p:cNvSpPr>
            <a:spLocks noChangeAspect="1" noChangeArrowheads="1"/>
          </p:cNvSpPr>
          <p:nvPr/>
        </p:nvSpPr>
        <p:spPr bwMode="auto">
          <a:xfrm>
            <a:off x="1714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34" name="Picture 10" descr="http://library.nhrc.or.th/ULIB/_fulltext/cover/494/20130207124338_277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24752" y="2780929"/>
            <a:ext cx="2571768" cy="381941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847529" y="1435745"/>
            <a:ext cx="85960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Many trading and retailing businesses of the second generation Chinese began their rise in this period.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New State-Business Relationship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More domestic banks founded through the emerging network of Chinese businesses and their pool of assets. </a:t>
            </a:r>
          </a:p>
          <a:p>
            <a:pPr lvl="1"/>
            <a:r>
              <a:rPr lang="en-US" dirty="0"/>
              <a:t>Providing services beyond the earlier banks owned by rice  barons.</a:t>
            </a:r>
          </a:p>
          <a:p>
            <a:pPr lvl="1"/>
            <a:r>
              <a:rPr lang="en-US" dirty="0"/>
              <a:t>Bangkok Bank provided the key example.  </a:t>
            </a:r>
          </a:p>
          <a:p>
            <a:r>
              <a:rPr lang="en-US" dirty="0"/>
              <a:t>Banks founded from new group of businesses. For example, </a:t>
            </a:r>
            <a:r>
              <a:rPr lang="en-US" dirty="0" err="1"/>
              <a:t>Srinakorn</a:t>
            </a:r>
            <a:r>
              <a:rPr lang="en-US" dirty="0"/>
              <a:t> Bank, </a:t>
            </a:r>
            <a:r>
              <a:rPr lang="en-US" dirty="0" err="1"/>
              <a:t>Saha-Thanakarn</a:t>
            </a:r>
            <a:r>
              <a:rPr lang="en-US" dirty="0"/>
              <a:t> Bank.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Bangkok Bank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4114800" cy="4525963"/>
          </a:xfrm>
        </p:spPr>
        <p:txBody>
          <a:bodyPr>
            <a:normAutofit/>
          </a:bodyPr>
          <a:lstStyle/>
          <a:p>
            <a:r>
              <a:rPr lang="en-US" dirty="0"/>
              <a:t>Founded by </a:t>
            </a:r>
            <a:r>
              <a:rPr lang="en-US" dirty="0" err="1"/>
              <a:t>Taechew</a:t>
            </a:r>
            <a:r>
              <a:rPr lang="en-US" dirty="0"/>
              <a:t> </a:t>
            </a:r>
            <a:r>
              <a:rPr lang="en-US" dirty="0" err="1"/>
              <a:t>familities</a:t>
            </a:r>
            <a:r>
              <a:rPr lang="en-US" dirty="0"/>
              <a:t> and led by Chin </a:t>
            </a:r>
            <a:r>
              <a:rPr lang="en-US" dirty="0" err="1"/>
              <a:t>Sophonpanich</a:t>
            </a:r>
            <a:endParaRPr lang="en-US" dirty="0"/>
          </a:p>
          <a:p>
            <a:r>
              <a:rPr lang="en-US" dirty="0"/>
              <a:t>Bangkok Bank first </a:t>
            </a:r>
            <a:r>
              <a:rPr lang="en-US" dirty="0" err="1"/>
              <a:t>specialised</a:t>
            </a:r>
            <a:r>
              <a:rPr lang="en-US" dirty="0"/>
              <a:t> in </a:t>
            </a:r>
            <a:r>
              <a:rPr lang="en-US" dirty="0" err="1"/>
              <a:t>trasferring</a:t>
            </a:r>
            <a:r>
              <a:rPr lang="en-US" dirty="0"/>
              <a:t> remittance back to China and facilitating import-export trade</a:t>
            </a:r>
            <a:endParaRPr lang="th-TH" dirty="0"/>
          </a:p>
        </p:txBody>
      </p:sp>
      <p:pic>
        <p:nvPicPr>
          <p:cNvPr id="4" name="Picture 2" descr="http://upload.wikimedia.org/wikipedia/th/5/5b/Chin_Sophonpani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24628" y="1643050"/>
            <a:ext cx="2910652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Military-Business Relations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2323" y="1600200"/>
            <a:ext cx="9821008" cy="4925144"/>
          </a:xfrm>
        </p:spPr>
        <p:txBody>
          <a:bodyPr>
            <a:normAutofit/>
          </a:bodyPr>
          <a:lstStyle/>
          <a:p>
            <a:r>
              <a:rPr lang="en-US" dirty="0"/>
              <a:t>The new military group after 1947 followed </a:t>
            </a:r>
            <a:r>
              <a:rPr lang="en-US" dirty="0" err="1"/>
              <a:t>Pridi’s</a:t>
            </a:r>
            <a:r>
              <a:rPr lang="en-US" dirty="0"/>
              <a:t> path</a:t>
            </a:r>
          </a:p>
          <a:p>
            <a:pPr lvl="1"/>
            <a:r>
              <a:rPr lang="en-US" dirty="0"/>
              <a:t>The </a:t>
            </a:r>
            <a:r>
              <a:rPr lang="en-US" dirty="0" err="1"/>
              <a:t>Ratchakru</a:t>
            </a:r>
            <a:r>
              <a:rPr lang="en-US" dirty="0"/>
              <a:t> group replacing </a:t>
            </a:r>
            <a:r>
              <a:rPr lang="en-US" dirty="0" err="1"/>
              <a:t>Pridi’s</a:t>
            </a:r>
            <a:r>
              <a:rPr lang="en-US" dirty="0"/>
              <a:t> group</a:t>
            </a:r>
          </a:p>
          <a:p>
            <a:pPr lvl="1"/>
            <a:r>
              <a:rPr lang="en-US" dirty="0" err="1"/>
              <a:t>Ratchakru’s</a:t>
            </a:r>
            <a:r>
              <a:rPr lang="en-US" dirty="0"/>
              <a:t> relationship with Bangkok Bank.</a:t>
            </a:r>
          </a:p>
          <a:p>
            <a:pPr lvl="2"/>
            <a:r>
              <a:rPr lang="en-US" dirty="0"/>
              <a:t>Bangkok Bank made into the largest local bank.</a:t>
            </a:r>
          </a:p>
          <a:p>
            <a:pPr lvl="2"/>
            <a:r>
              <a:rPr lang="en-US" dirty="0"/>
              <a:t>Members of military group invited to sit on the banks' board</a:t>
            </a:r>
          </a:p>
          <a:p>
            <a:r>
              <a:rPr lang="en-US" dirty="0" err="1"/>
              <a:t>Ratchakru</a:t>
            </a:r>
            <a:r>
              <a:rPr lang="en-US" dirty="0"/>
              <a:t> group extended their power over a number of state enterprises. </a:t>
            </a:r>
          </a:p>
          <a:p>
            <a:pPr lvl="1"/>
            <a:r>
              <a:rPr lang="en-US" dirty="0"/>
              <a:t>Military leaders skimmed revenue of enterprises </a:t>
            </a:r>
          </a:p>
          <a:p>
            <a:pPr lvl="1"/>
            <a:r>
              <a:rPr lang="en-US" dirty="0"/>
              <a:t>Founded companies through foreign aids, and formed industries to provide supply to gov't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Military-Business Relations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new era of military-business relations began after 1947</a:t>
            </a:r>
          </a:p>
          <a:p>
            <a:pPr lvl="1"/>
            <a:r>
              <a:rPr lang="en-US" dirty="0"/>
              <a:t>Military-politicians extending their power to gain business opportunities. Entrepreneurs responded by inviting military politicians to act as advisors or board of directors</a:t>
            </a:r>
          </a:p>
          <a:p>
            <a:pPr lvl="1"/>
            <a:r>
              <a:rPr lang="en-US" dirty="0"/>
              <a:t>The tradition of "special shares" set aside for "benefactors"</a:t>
            </a:r>
          </a:p>
          <a:p>
            <a:r>
              <a:rPr lang="en-US" dirty="0"/>
              <a:t>Major businesses and banks had forged alliances with key figures in 1947 Coup. </a:t>
            </a:r>
          </a:p>
          <a:p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Result of Economic Nationalism (</a:t>
            </a:r>
            <a:r>
              <a:rPr lang="en-US" dirty="0" err="1"/>
              <a:t>A.Suehiro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Who were the "Thais" that benefited the most from "Thai Economy for Thai People"?</a:t>
            </a:r>
          </a:p>
          <a:p>
            <a:pPr lvl="1"/>
            <a:r>
              <a:rPr lang="en-US" dirty="0"/>
              <a:t>The policies led to the emergence of the new group of  "bureaucratic capitalist" </a:t>
            </a:r>
          </a:p>
          <a:p>
            <a:pPr lvl="1"/>
            <a:r>
              <a:rPr lang="en-US" dirty="0"/>
              <a:t>The benefits actually fell to bureaucrats and political groups.</a:t>
            </a:r>
          </a:p>
          <a:p>
            <a:pPr lvl="1"/>
            <a:r>
              <a:rPr lang="en-US" dirty="0"/>
              <a:t>All signified the realignment of the military and bureaucrats role in Thailand’s capitalism.</a:t>
            </a:r>
          </a:p>
        </p:txBody>
      </p:sp>
    </p:spTree>
    <p:extLst>
      <p:ext uri="{BB962C8B-B14F-4D97-AF65-F5344CB8AC3E}">
        <p14:creationId xmlns:p14="http://schemas.microsoft.com/office/powerpoint/2010/main" val="17971528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Result of Economic Nationalism (</a:t>
            </a:r>
            <a:r>
              <a:rPr lang="en-US" dirty="0" err="1"/>
              <a:t>A.Suehiro</a:t>
            </a:r>
            <a:r>
              <a:rPr lang="en-US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far did  the "Thai Economy for Thai People" policies negatively affected the Chinese?</a:t>
            </a:r>
          </a:p>
          <a:p>
            <a:pPr lvl="1"/>
            <a:r>
              <a:rPr lang="en-US" dirty="0"/>
              <a:t>State enterprises still required cooperation from the Chinese big players</a:t>
            </a:r>
          </a:p>
          <a:p>
            <a:pPr lvl="1"/>
            <a:r>
              <a:rPr lang="en-US" dirty="0"/>
              <a:t>The policies forced the realignment of the Chinese, rather  than excluding them. </a:t>
            </a:r>
          </a:p>
          <a:p>
            <a:pPr lvl="1"/>
            <a:r>
              <a:rPr lang="en-US" dirty="0"/>
              <a:t>The Chinese who are willing to be assimilated as Thais became the new partners of bureaucrats</a:t>
            </a:r>
          </a:p>
        </p:txBody>
      </p:sp>
    </p:spTree>
    <p:extLst>
      <p:ext uri="{BB962C8B-B14F-4D97-AF65-F5344CB8AC3E}">
        <p14:creationId xmlns:p14="http://schemas.microsoft.com/office/powerpoint/2010/main" val="2358190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Bureaucratic Capitalist Development (1947-1957) (</a:t>
            </a:r>
            <a:r>
              <a:rPr lang="en-US" sz="3600" dirty="0" err="1"/>
              <a:t>A.Suehiro</a:t>
            </a:r>
            <a:r>
              <a:rPr lang="en-US" sz="36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interval b/w </a:t>
            </a:r>
            <a:r>
              <a:rPr lang="en-US" dirty="0" err="1"/>
              <a:t>Phibun</a:t>
            </a:r>
            <a:r>
              <a:rPr lang="en-US" dirty="0"/>
              <a:t> second return and </a:t>
            </a:r>
            <a:r>
              <a:rPr lang="en-US" dirty="0" err="1"/>
              <a:t>Sarit</a:t>
            </a:r>
            <a:r>
              <a:rPr lang="en-US" dirty="0"/>
              <a:t> rise (1947-1957) saw the continuation of economic nationalism, with:</a:t>
            </a:r>
          </a:p>
          <a:p>
            <a:pPr lvl="1"/>
            <a:r>
              <a:rPr lang="en-US" dirty="0"/>
              <a:t>An even faster rise in the number of state owned  enterprises with military leaders sitting in the  board. </a:t>
            </a:r>
          </a:p>
          <a:p>
            <a:pPr lvl="1"/>
            <a:r>
              <a:rPr lang="en-US" dirty="0"/>
              <a:t>The newly emerged group of Chinese "bankers"</a:t>
            </a:r>
          </a:p>
        </p:txBody>
      </p:sp>
    </p:spTree>
    <p:extLst>
      <p:ext uri="{BB962C8B-B14F-4D97-AF65-F5344CB8AC3E}">
        <p14:creationId xmlns:p14="http://schemas.microsoft.com/office/powerpoint/2010/main" val="20091952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Bureaucratic Capitalist Development (1947-1957) (</a:t>
            </a:r>
            <a:r>
              <a:rPr lang="en-US" sz="3600" dirty="0" err="1"/>
              <a:t>A.Suehiro</a:t>
            </a:r>
            <a:r>
              <a:rPr lang="en-US" sz="36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implications of the  aforementioned development during 1947-1957:</a:t>
            </a:r>
          </a:p>
          <a:p>
            <a:pPr lvl="1"/>
            <a:r>
              <a:rPr lang="en-US" dirty="0"/>
              <a:t>The continuation of bureaucratic capitalism led to the under-development of Thai industrial sector. </a:t>
            </a:r>
          </a:p>
          <a:p>
            <a:pPr lvl="1"/>
            <a:r>
              <a:rPr lang="en-US" dirty="0"/>
              <a:t>The sector was dominated by inefficient state enterprises</a:t>
            </a:r>
          </a:p>
          <a:p>
            <a:pPr lvl="1"/>
            <a:r>
              <a:rPr lang="en-US" dirty="0"/>
              <a:t>The new Chinese bankers' were founded still on families' and personal network</a:t>
            </a:r>
          </a:p>
        </p:txBody>
      </p:sp>
    </p:spTree>
    <p:extLst>
      <p:ext uri="{BB962C8B-B14F-4D97-AF65-F5344CB8AC3E}">
        <p14:creationId xmlns:p14="http://schemas.microsoft.com/office/powerpoint/2010/main" val="16008071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Bureaucratic Capitalist Development (1947-1957) (</a:t>
            </a:r>
            <a:r>
              <a:rPr lang="en-US" sz="3600" dirty="0" err="1"/>
              <a:t>A.Suehiro</a:t>
            </a:r>
            <a:r>
              <a:rPr lang="en-US" sz="36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European businesses eventually return</a:t>
            </a:r>
          </a:p>
          <a:p>
            <a:pPr lvl="1"/>
            <a:r>
              <a:rPr lang="en-US" dirty="0"/>
              <a:t>Their banking and insurance business were already taken over by the Chinese.</a:t>
            </a:r>
          </a:p>
          <a:p>
            <a:pPr lvl="1"/>
            <a:r>
              <a:rPr lang="en-US" dirty="0"/>
              <a:t>Divert their business to import of consumer products, and started to manufacture toiletries, sanitation, and pharmaceutical products.  </a:t>
            </a:r>
          </a:p>
          <a:p>
            <a:r>
              <a:rPr lang="en-US" dirty="0"/>
              <a:t>The “pioneer” in Thailand’s industrialization? </a:t>
            </a:r>
          </a:p>
        </p:txBody>
      </p:sp>
    </p:spTree>
    <p:extLst>
      <p:ext uri="{BB962C8B-B14F-4D97-AF65-F5344CB8AC3E}">
        <p14:creationId xmlns:p14="http://schemas.microsoft.com/office/powerpoint/2010/main" val="3833487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1244</Words>
  <Application>Microsoft Office PowerPoint</Application>
  <PresentationFormat>Widescreen</PresentationFormat>
  <Paragraphs>127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Post 1932 Urban Economy</vt:lpstr>
      <vt:lpstr>Topics</vt:lpstr>
      <vt:lpstr>Phibun’s Economic Nationalism</vt:lpstr>
      <vt:lpstr>Phibun’s Economic Nationalism</vt:lpstr>
      <vt:lpstr>Excluding the Chinese</vt:lpstr>
      <vt:lpstr>Excluding the Chinese</vt:lpstr>
      <vt:lpstr>Excluding the Chinese</vt:lpstr>
      <vt:lpstr>State's control of urban economy </vt:lpstr>
      <vt:lpstr>State's control of urban economy </vt:lpstr>
      <vt:lpstr>Pridi and the reorientation of government and business</vt:lpstr>
      <vt:lpstr>Khanarat’s Civilian Faction Approach</vt:lpstr>
      <vt:lpstr>Khanarat’s Civilian Faction Approach</vt:lpstr>
      <vt:lpstr>Khanarat’s Civilian Faction Approach</vt:lpstr>
      <vt:lpstr>New State-Business Relationship</vt:lpstr>
      <vt:lpstr>New State-Business Relationship</vt:lpstr>
      <vt:lpstr>Emerging Businesses </vt:lpstr>
      <vt:lpstr>New State-Business Relationship</vt:lpstr>
      <vt:lpstr>Bangkok Bank</vt:lpstr>
      <vt:lpstr>Military-Business Relations</vt:lpstr>
      <vt:lpstr>Military-Business Relations</vt:lpstr>
      <vt:lpstr>The Result of Economic Nationalism (A.Suehiro)</vt:lpstr>
      <vt:lpstr>The Result of Economic Nationalism (A.Suehiro)</vt:lpstr>
      <vt:lpstr>Bureaucratic Capitalist Development (1947-1957) (A.Suehiro)</vt:lpstr>
      <vt:lpstr>Bureaucratic Capitalist Development (1947-1957) (A.Suehiro)</vt:lpstr>
      <vt:lpstr>Bureaucratic Capitalist Development (1947-1957) (A.Suehiro)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 1932 Urban Economy</dc:title>
  <dc:creator>Thorn Pitidol</dc:creator>
  <cp:lastModifiedBy>Thorn Pitidol</cp:lastModifiedBy>
  <cp:revision>1</cp:revision>
  <dcterms:created xsi:type="dcterms:W3CDTF">2019-10-24T02:22:14Z</dcterms:created>
  <dcterms:modified xsi:type="dcterms:W3CDTF">2019-10-24T02:24:13Z</dcterms:modified>
</cp:coreProperties>
</file>