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24"/>
  </p:notesMasterIdLst>
  <p:sldIdLst>
    <p:sldId id="268" r:id="rId2"/>
    <p:sldId id="272" r:id="rId3"/>
    <p:sldId id="271" r:id="rId4"/>
    <p:sldId id="257" r:id="rId5"/>
    <p:sldId id="269" r:id="rId6"/>
    <p:sldId id="258" r:id="rId7"/>
    <p:sldId id="273" r:id="rId8"/>
    <p:sldId id="276" r:id="rId9"/>
    <p:sldId id="277" r:id="rId10"/>
    <p:sldId id="278" r:id="rId11"/>
    <p:sldId id="280" r:id="rId12"/>
    <p:sldId id="281" r:id="rId13"/>
    <p:sldId id="282" r:id="rId14"/>
    <p:sldId id="293" r:id="rId15"/>
    <p:sldId id="283" r:id="rId16"/>
    <p:sldId id="288" r:id="rId17"/>
    <p:sldId id="289" r:id="rId18"/>
    <p:sldId id="284" r:id="rId19"/>
    <p:sldId id="259" r:id="rId20"/>
    <p:sldId id="260" r:id="rId21"/>
    <p:sldId id="290" r:id="rId22"/>
    <p:sldId id="291" r:id="rId2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08"/>
    <p:restoredTop sz="94671"/>
  </p:normalViewPr>
  <p:slideViewPr>
    <p:cSldViewPr snapToGrid="0" snapToObjects="1">
      <p:cViewPr varScale="1">
        <p:scale>
          <a:sx n="66" d="100"/>
          <a:sy n="66" d="100"/>
        </p:scale>
        <p:origin x="931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1C193C-6EE7-4B84-B9A2-990F3EF7FF1E}" type="datetimeFigureOut">
              <a:rPr lang="en-US" smtClean="0"/>
              <a:t>9/29/2017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D9698C-F1A0-42D8-A0E4-FD04ADA31B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05166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D9698C-F1A0-42D8-A0E4-FD04ADA31BBF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352832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D9698C-F1A0-42D8-A0E4-FD04ADA31BBF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88662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D9698C-F1A0-42D8-A0E4-FD04ADA31BBF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276733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D9698C-F1A0-42D8-A0E4-FD04ADA31BBF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186472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D9698C-F1A0-42D8-A0E4-FD04ADA31BBF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937330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D9698C-F1A0-42D8-A0E4-FD04ADA31BBF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35330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D9698C-F1A0-42D8-A0E4-FD04ADA31BBF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142841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D9698C-F1A0-42D8-A0E4-FD04ADA31BBF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525899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D9698C-F1A0-42D8-A0E4-FD04ADA31BBF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869430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D9698C-F1A0-42D8-A0E4-FD04ADA31BBF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575708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D9698C-F1A0-42D8-A0E4-FD04ADA31BBF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779202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D9698C-F1A0-42D8-A0E4-FD04ADA31BBF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814299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D9698C-F1A0-42D8-A0E4-FD04ADA31BBF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249915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D9698C-F1A0-42D8-A0E4-FD04ADA31BBF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282345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D9698C-F1A0-42D8-A0E4-FD04ADA31BBF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672845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D9698C-F1A0-42D8-A0E4-FD04ADA31BBF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86751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7B4EB-5354-4B23-802C-DAE2EAE67B93}" type="datetime1">
              <a:rPr lang="en-US" smtClean="0"/>
              <a:t>9/29/2017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E65D5-FE66-C14A-8B79-70CF72E525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39933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D6D7C-A9B7-4C5B-AA0E-540423EDC6B9}" type="datetime1">
              <a:rPr lang="en-US" smtClean="0"/>
              <a:t>9/29/2017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E65D5-FE66-C14A-8B79-70CF72E525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67339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ECF779-48DC-4EAF-9D30-862326596DFE}" type="datetime1">
              <a:rPr lang="en-US" smtClean="0"/>
              <a:t>9/29/2017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E65D5-FE66-C14A-8B79-70CF72E525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90257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231306-3832-4056-86B6-596F1FEEA4B9}" type="datetime1">
              <a:rPr lang="en-US" smtClean="0"/>
              <a:t>9/29/2017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E65D5-FE66-C14A-8B79-70CF72E525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6454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AD159-5046-4449-8367-30D58E685A9E}" type="datetime1">
              <a:rPr lang="en-US" smtClean="0"/>
              <a:t>9/29/2017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E65D5-FE66-C14A-8B79-70CF72E525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13401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A8235-E79F-4795-9E1B-03885DB6FB18}" type="datetime1">
              <a:rPr lang="en-US" smtClean="0"/>
              <a:t>9/29/2017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E65D5-FE66-C14A-8B79-70CF72E525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95492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1AC41C-C802-47BC-AED6-86F73162EC08}" type="datetime1">
              <a:rPr lang="en-US" smtClean="0"/>
              <a:t>9/29/2017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E65D5-FE66-C14A-8B79-70CF72E525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23842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D5F4EA-20EF-4C40-AC74-CA07AE1838E8}" type="datetime1">
              <a:rPr lang="en-US" smtClean="0"/>
              <a:t>9/29/2017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E65D5-FE66-C14A-8B79-70CF72E525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38192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418E8A-B23B-4540-8F50-3B737E7F7A7F}" type="datetime1">
              <a:rPr lang="en-US" smtClean="0"/>
              <a:t>9/29/2017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E65D5-FE66-C14A-8B79-70CF72E525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54600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082AE-0C65-4D57-9A82-82DCEED0D246}" type="datetime1">
              <a:rPr lang="en-US" smtClean="0"/>
              <a:t>9/29/2017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E65D5-FE66-C14A-8B79-70CF72E525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86318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E48B96-B625-4B06-80F3-521882213DC2}" type="datetime1">
              <a:rPr lang="en-US" smtClean="0"/>
              <a:t>9/29/2017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E65D5-FE66-C14A-8B79-70CF72E525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74381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3AE1F2-6982-4632-90BD-ED8D5C45865B}" type="datetime1">
              <a:rPr lang="en-US" smtClean="0"/>
              <a:t>9/29/2017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1E65D5-FE66-C14A-8B79-70CF72E525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01096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228600" y="1273175"/>
            <a:ext cx="7924800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4000" b="1" dirty="0">
                <a:solidFill>
                  <a:schemeClr val="tx2">
                    <a:lumMod val="75000"/>
                  </a:schemeClr>
                </a:solidFill>
                <a:latin typeface="+mj-lt"/>
                <a:cs typeface="Angsana New" pitchFamily="18" charset="-34"/>
              </a:rPr>
              <a:t>EE 366 Economics of Services Sector</a:t>
            </a:r>
            <a:endParaRPr lang="th-TH" sz="4000" b="1" dirty="0">
              <a:solidFill>
                <a:schemeClr val="tx2">
                  <a:lumMod val="75000"/>
                </a:schemeClr>
              </a:solidFill>
              <a:latin typeface="+mj-lt"/>
              <a:cs typeface="Angsana New" pitchFamily="18" charset="-34"/>
            </a:endParaRPr>
          </a:p>
        </p:txBody>
      </p:sp>
      <p:cxnSp>
        <p:nvCxnSpPr>
          <p:cNvPr id="16" name="ตัวเชื่อมต่อตรง 15"/>
          <p:cNvCxnSpPr/>
          <p:nvPr/>
        </p:nvCxnSpPr>
        <p:spPr>
          <a:xfrm>
            <a:off x="228600" y="1981200"/>
            <a:ext cx="7696200" cy="158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5410200" y="5867400"/>
            <a:ext cx="3505200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b="1" dirty="0">
                <a:solidFill>
                  <a:schemeClr val="tx2">
                    <a:lumMod val="75000"/>
                  </a:schemeClr>
                </a:solidFill>
                <a:latin typeface="+mj-lt"/>
                <a:cs typeface="Angsana New" pitchFamily="18" charset="-34"/>
              </a:rPr>
              <a:t>Dr. </a:t>
            </a:r>
            <a:r>
              <a:rPr lang="en-US" b="1" dirty="0" err="1">
                <a:solidFill>
                  <a:schemeClr val="tx2">
                    <a:lumMod val="75000"/>
                  </a:schemeClr>
                </a:solidFill>
                <a:latin typeface="+mj-lt"/>
                <a:cs typeface="Angsana New" pitchFamily="18" charset="-34"/>
              </a:rPr>
              <a:t>Nessara</a:t>
            </a:r>
            <a:r>
              <a:rPr lang="en-US" b="1" dirty="0">
                <a:solidFill>
                  <a:schemeClr val="tx2">
                    <a:lumMod val="75000"/>
                  </a:schemeClr>
                </a:solidFill>
                <a:latin typeface="+mj-lt"/>
                <a:cs typeface="Angsana New" pitchFamily="18" charset="-34"/>
              </a:rPr>
              <a:t> </a:t>
            </a:r>
            <a:r>
              <a:rPr lang="en-US" b="1" dirty="0" err="1">
                <a:solidFill>
                  <a:schemeClr val="tx2">
                    <a:lumMod val="75000"/>
                  </a:schemeClr>
                </a:solidFill>
                <a:latin typeface="+mj-lt"/>
                <a:cs typeface="Angsana New" pitchFamily="18" charset="-34"/>
              </a:rPr>
              <a:t>Sukpanich</a:t>
            </a:r>
            <a:endParaRPr lang="th-TH" b="1" dirty="0">
              <a:solidFill>
                <a:schemeClr val="tx2">
                  <a:lumMod val="75000"/>
                </a:schemeClr>
              </a:solidFill>
              <a:latin typeface="+mj-lt"/>
              <a:cs typeface="Angsana New" pitchFamily="18" charset="-34"/>
            </a:endParaRPr>
          </a:p>
        </p:txBody>
      </p:sp>
      <p:pic>
        <p:nvPicPr>
          <p:cNvPr id="2054" name="รูปภาพ 19" descr="header1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42875"/>
            <a:ext cx="91440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5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8334DF24-12D9-48A8-9C28-F5A4A22DD25B}" type="slidenum">
              <a:rPr lang="th-TH"/>
              <a:pPr/>
              <a:t>1</a:t>
            </a:fld>
            <a:endParaRPr lang="th-TH"/>
          </a:p>
        </p:txBody>
      </p:sp>
      <p:sp>
        <p:nvSpPr>
          <p:cNvPr id="2" name="TextBox 1"/>
          <p:cNvSpPr txBox="1"/>
          <p:nvPr/>
        </p:nvSpPr>
        <p:spPr>
          <a:xfrm>
            <a:off x="381000" y="2577826"/>
            <a:ext cx="7962900" cy="2554545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C00000"/>
                </a:solidFill>
                <a:latin typeface="+mn-lt"/>
              </a:rPr>
              <a:t>CHAPTER 4</a:t>
            </a:r>
          </a:p>
          <a:p>
            <a:endParaRPr lang="en-US" sz="4000" b="1" dirty="0">
              <a:latin typeface="+mn-lt"/>
            </a:endParaRPr>
          </a:p>
          <a:p>
            <a:r>
              <a:rPr lang="en-US" sz="4000" b="1" dirty="0" smtClean="0">
                <a:solidFill>
                  <a:srgbClr val="0066FF"/>
                </a:solidFill>
                <a:latin typeface="+mn-lt"/>
              </a:rPr>
              <a:t>Supply, Demand and Market Equilibrium in service</a:t>
            </a:r>
            <a:endParaRPr lang="en-US" sz="4000" b="1" dirty="0">
              <a:solidFill>
                <a:srgbClr val="0066FF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853659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มุมมน 3"/>
          <p:cNvSpPr>
            <a:spLocks noChangeArrowheads="1"/>
          </p:cNvSpPr>
          <p:nvPr/>
        </p:nvSpPr>
        <p:spPr bwMode="auto">
          <a:xfrm>
            <a:off x="45075" y="76200"/>
            <a:ext cx="8854225" cy="685800"/>
          </a:xfrm>
          <a:prstGeom prst="roundRect">
            <a:avLst>
              <a:gd name="adj" fmla="val 16667"/>
            </a:avLst>
          </a:prstGeom>
          <a:solidFill>
            <a:schemeClr val="accent1">
              <a:lumMod val="75000"/>
            </a:schemeClr>
          </a:solidFill>
          <a:ln>
            <a:headEnd/>
            <a:tailEnd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/>
              <a:t>Supply, demand and market equilibrium in service</a:t>
            </a:r>
            <a:endParaRPr lang="th-TH" sz="3200" b="1" dirty="0"/>
          </a:p>
        </p:txBody>
      </p:sp>
      <p:sp>
        <p:nvSpPr>
          <p:cNvPr id="10254" name="ตัวยึดหมายเลขภาพนิ่ง 21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1FBBE6AA-D96E-4B35-AF87-EFF6EAD3E017}" type="slidenum">
              <a:rPr lang="th-TH"/>
              <a:pPr/>
              <a:t>2</a:t>
            </a:fld>
            <a:endParaRPr lang="th-TH"/>
          </a:p>
        </p:txBody>
      </p:sp>
      <p:sp>
        <p:nvSpPr>
          <p:cNvPr id="2" name="TextBox 1"/>
          <p:cNvSpPr txBox="1"/>
          <p:nvPr/>
        </p:nvSpPr>
        <p:spPr>
          <a:xfrm>
            <a:off x="45076" y="851486"/>
            <a:ext cx="8931500" cy="590931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600" b="1" dirty="0" smtClean="0">
                <a:solidFill>
                  <a:srgbClr val="0000FF"/>
                </a:solidFill>
              </a:rPr>
              <a:t>1. Supply of service</a:t>
            </a:r>
            <a:endParaRPr lang="en-US" sz="2600" dirty="0" smtClean="0"/>
          </a:p>
          <a:p>
            <a:pPr lvl="1"/>
            <a:r>
              <a:rPr lang="en-US" sz="2400" dirty="0" smtClean="0"/>
              <a:t>1.1 Production costs of non-storable goods</a:t>
            </a:r>
          </a:p>
          <a:p>
            <a:pPr lvl="1"/>
            <a:r>
              <a:rPr lang="en-US" sz="2400" dirty="0" smtClean="0"/>
              <a:t>1.2 Distribution costs of non-transportable goods</a:t>
            </a:r>
          </a:p>
          <a:p>
            <a:pPr lvl="1"/>
            <a:r>
              <a:rPr lang="en-US" sz="2400" dirty="0" smtClean="0"/>
              <a:t>1.3 The basic trade-off and the resulting market areas</a:t>
            </a:r>
          </a:p>
          <a:p>
            <a:pPr lvl="1"/>
            <a:endParaRPr lang="en-US" sz="800" dirty="0" smtClean="0"/>
          </a:p>
          <a:p>
            <a:pPr lvl="1"/>
            <a:r>
              <a:rPr lang="en-US" sz="2000" dirty="0" smtClean="0">
                <a:solidFill>
                  <a:srgbClr val="C00000"/>
                </a:solidFill>
              </a:rPr>
              <a:t>Reading: </a:t>
            </a:r>
            <a:r>
              <a:rPr lang="en-US" sz="2000" dirty="0" err="1" smtClean="0">
                <a:solidFill>
                  <a:srgbClr val="C00000"/>
                </a:solidFill>
              </a:rPr>
              <a:t>Jansson</a:t>
            </a:r>
            <a:r>
              <a:rPr lang="en-US" sz="2000" dirty="0" smtClean="0">
                <a:solidFill>
                  <a:srgbClr val="C00000"/>
                </a:solidFill>
              </a:rPr>
              <a:t> (2013) Chapter 3, 4, 5</a:t>
            </a:r>
          </a:p>
          <a:p>
            <a:endParaRPr lang="en-US" sz="1200" dirty="0"/>
          </a:p>
          <a:p>
            <a:r>
              <a:rPr lang="en-US" sz="2600" b="1" dirty="0" smtClean="0">
                <a:solidFill>
                  <a:srgbClr val="0000FF"/>
                </a:solidFill>
              </a:rPr>
              <a:t>2. Demand for service</a:t>
            </a:r>
            <a:endParaRPr lang="en-US" sz="2600" dirty="0" smtClean="0"/>
          </a:p>
          <a:p>
            <a:pPr lvl="1"/>
            <a:r>
              <a:rPr lang="en-US" sz="2400" dirty="0" smtClean="0"/>
              <a:t>2.1 Demand for service consumption and its income elasticity</a:t>
            </a:r>
          </a:p>
          <a:p>
            <a:pPr lvl="1"/>
            <a:r>
              <a:rPr lang="en-US" sz="2400" dirty="0" smtClean="0"/>
              <a:t>2.2 Intermediate demand for service</a:t>
            </a:r>
          </a:p>
          <a:p>
            <a:pPr lvl="1"/>
            <a:endParaRPr lang="en-US" sz="800" dirty="0"/>
          </a:p>
          <a:p>
            <a:pPr lvl="1"/>
            <a:r>
              <a:rPr lang="en-US" sz="2000" dirty="0" smtClean="0">
                <a:solidFill>
                  <a:srgbClr val="C00000"/>
                </a:solidFill>
              </a:rPr>
              <a:t>Reading: Zhou (2016) chapter 4</a:t>
            </a:r>
          </a:p>
          <a:p>
            <a:endParaRPr lang="en-US" sz="1200" dirty="0"/>
          </a:p>
          <a:p>
            <a:r>
              <a:rPr lang="en-US" sz="2600" b="1" dirty="0" smtClean="0">
                <a:solidFill>
                  <a:srgbClr val="0000FF"/>
                </a:solidFill>
              </a:rPr>
              <a:t>3. Supply and demand at system level and market equilibrium</a:t>
            </a:r>
          </a:p>
          <a:p>
            <a:pPr lvl="1"/>
            <a:r>
              <a:rPr lang="en-US" sz="2400" dirty="0"/>
              <a:t>3</a:t>
            </a:r>
            <a:r>
              <a:rPr lang="en-US" sz="2400" dirty="0" smtClean="0"/>
              <a:t>.1 The system cost function</a:t>
            </a:r>
          </a:p>
          <a:p>
            <a:pPr lvl="1"/>
            <a:r>
              <a:rPr lang="en-US" sz="2400" dirty="0" smtClean="0"/>
              <a:t>3.2 The system demand function</a:t>
            </a:r>
          </a:p>
          <a:p>
            <a:pPr lvl="1"/>
            <a:r>
              <a:rPr lang="en-US" sz="2400" dirty="0" smtClean="0"/>
              <a:t>3.3 Market equilibrium</a:t>
            </a:r>
          </a:p>
          <a:p>
            <a:pPr lvl="1"/>
            <a:endParaRPr lang="en-US" sz="800" dirty="0" smtClean="0"/>
          </a:p>
          <a:p>
            <a:pPr lvl="1"/>
            <a:r>
              <a:rPr lang="en-US" sz="2000" dirty="0">
                <a:solidFill>
                  <a:srgbClr val="C00000"/>
                </a:solidFill>
              </a:rPr>
              <a:t>Reading: </a:t>
            </a:r>
            <a:r>
              <a:rPr lang="en-US" sz="2000" dirty="0" err="1">
                <a:solidFill>
                  <a:srgbClr val="C00000"/>
                </a:solidFill>
              </a:rPr>
              <a:t>Jansson</a:t>
            </a:r>
            <a:r>
              <a:rPr lang="en-US" sz="2000" dirty="0">
                <a:solidFill>
                  <a:srgbClr val="C00000"/>
                </a:solidFill>
              </a:rPr>
              <a:t> (2013) Chapter 7</a:t>
            </a:r>
          </a:p>
        </p:txBody>
      </p:sp>
    </p:spTree>
    <p:extLst>
      <p:ext uri="{BB962C8B-B14F-4D97-AF65-F5344CB8AC3E}">
        <p14:creationId xmlns:p14="http://schemas.microsoft.com/office/powerpoint/2010/main" val="3846867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มุมมน 3"/>
          <p:cNvSpPr>
            <a:spLocks noChangeArrowheads="1"/>
          </p:cNvSpPr>
          <p:nvPr/>
        </p:nvSpPr>
        <p:spPr bwMode="auto">
          <a:xfrm>
            <a:off x="533400" y="76200"/>
            <a:ext cx="8077200" cy="685800"/>
          </a:xfrm>
          <a:prstGeom prst="roundRect">
            <a:avLst>
              <a:gd name="adj" fmla="val 16667"/>
            </a:avLst>
          </a:prstGeom>
          <a:solidFill>
            <a:schemeClr val="accent1">
              <a:lumMod val="75000"/>
            </a:schemeClr>
          </a:solidFill>
          <a:ln>
            <a:headEnd/>
            <a:tailEnd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/>
              <a:t>Supply of service</a:t>
            </a:r>
            <a:endParaRPr lang="th-TH" sz="3200" b="1" dirty="0"/>
          </a:p>
        </p:txBody>
      </p:sp>
      <p:sp>
        <p:nvSpPr>
          <p:cNvPr id="10254" name="ตัวยึดหมายเลขภาพนิ่ง 21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1FBBE6AA-D96E-4B35-AF87-EFF6EAD3E017}" type="slidenum">
              <a:rPr lang="th-TH"/>
              <a:pPr/>
              <a:t>3</a:t>
            </a:fld>
            <a:endParaRPr lang="th-TH"/>
          </a:p>
        </p:txBody>
      </p:sp>
      <p:sp>
        <p:nvSpPr>
          <p:cNvPr id="2" name="TextBox 1"/>
          <p:cNvSpPr txBox="1"/>
          <p:nvPr/>
        </p:nvSpPr>
        <p:spPr>
          <a:xfrm>
            <a:off x="533400" y="1120462"/>
            <a:ext cx="7920507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400" dirty="0" smtClean="0"/>
              <a:t>Conventional microeconomic cost theory treats </a:t>
            </a:r>
            <a:r>
              <a:rPr lang="en-US" sz="2400" b="1" dirty="0" smtClean="0">
                <a:solidFill>
                  <a:srgbClr val="0000FF"/>
                </a:solidFill>
              </a:rPr>
              <a:t>production costs</a:t>
            </a:r>
            <a:r>
              <a:rPr lang="en-US" sz="2400" dirty="0" smtClean="0"/>
              <a:t> and </a:t>
            </a:r>
            <a:r>
              <a:rPr lang="en-US" sz="2400" b="1" dirty="0" smtClean="0">
                <a:solidFill>
                  <a:srgbClr val="0000FF"/>
                </a:solidFill>
              </a:rPr>
              <a:t>distribution costs </a:t>
            </a:r>
            <a:r>
              <a:rPr lang="en-US" sz="2400" dirty="0" smtClean="0"/>
              <a:t>as one, in analysis of service sector look at both costs separately and together.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sz="2400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400" b="1" dirty="0" smtClean="0">
                <a:solidFill>
                  <a:srgbClr val="0000FF"/>
                </a:solidFill>
              </a:rPr>
              <a:t>Non-storability of immaterial goods </a:t>
            </a:r>
            <a:endParaRPr lang="en-US" sz="2400" b="1" dirty="0">
              <a:solidFill>
                <a:srgbClr val="0000FF"/>
              </a:solidFill>
              <a:sym typeface="Wingdings" panose="05000000000000000000" pitchFamily="2" charset="2"/>
            </a:endParaRPr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en-US" sz="2400" dirty="0" smtClean="0">
                <a:sym typeface="Wingdings" panose="05000000000000000000" pitchFamily="2" charset="2"/>
              </a:rPr>
              <a:t>Concern about production costs of non-storable goods</a:t>
            </a:r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en-US" sz="2400" dirty="0" smtClean="0">
                <a:sym typeface="Wingdings" panose="05000000000000000000" pitchFamily="2" charset="2"/>
              </a:rPr>
              <a:t>Variability of demand cannot be met by the buffer stock  concern about peak-load pricing</a:t>
            </a:r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en-US" sz="2400" dirty="0" smtClean="0">
                <a:sym typeface="Wingdings" panose="05000000000000000000" pitchFamily="2" charset="2"/>
              </a:rPr>
              <a:t>Random fluctuations of demand  the application of queuing theory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sz="2400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400" b="1" dirty="0" smtClean="0">
                <a:solidFill>
                  <a:srgbClr val="0000FF"/>
                </a:solidFill>
              </a:rPr>
              <a:t>Non-transportable goods</a:t>
            </a:r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en-US" sz="2400" dirty="0" smtClean="0"/>
              <a:t>Concern about distribution costs of non-transportable goods</a:t>
            </a:r>
          </a:p>
        </p:txBody>
      </p:sp>
    </p:spTree>
    <p:extLst>
      <p:ext uri="{BB962C8B-B14F-4D97-AF65-F5344CB8AC3E}">
        <p14:creationId xmlns:p14="http://schemas.microsoft.com/office/powerpoint/2010/main" val="3751750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8811" y="6519151"/>
            <a:ext cx="6134686" cy="467196"/>
          </a:xfrm>
        </p:spPr>
        <p:txBody>
          <a:bodyPr>
            <a:normAutofit/>
          </a:bodyPr>
          <a:lstStyle/>
          <a:p>
            <a:r>
              <a:rPr lang="en-US" sz="1400" dirty="0" smtClean="0"/>
              <a:t>Source: </a:t>
            </a:r>
            <a:r>
              <a:rPr lang="en-US" sz="1400" dirty="0" err="1" smtClean="0"/>
              <a:t>Jansson</a:t>
            </a:r>
            <a:r>
              <a:rPr lang="en-US" sz="1400" dirty="0" smtClean="0"/>
              <a:t> (2013), Figure 3.1, P.32</a:t>
            </a:r>
            <a:endParaRPr lang="en-US" sz="1400" dirty="0"/>
          </a:p>
        </p:txBody>
      </p:sp>
      <p:grpSp>
        <p:nvGrpSpPr>
          <p:cNvPr id="4" name="Group 3"/>
          <p:cNvGrpSpPr/>
          <p:nvPr/>
        </p:nvGrpSpPr>
        <p:grpSpPr>
          <a:xfrm>
            <a:off x="302655" y="825732"/>
            <a:ext cx="3658071" cy="5693419"/>
            <a:chOff x="0" y="0"/>
            <a:chExt cx="3427095" cy="5481493"/>
          </a:xfrm>
        </p:grpSpPr>
        <p:sp>
          <p:nvSpPr>
            <p:cNvPr id="5" name="Text Box 25"/>
            <p:cNvSpPr txBox="1"/>
            <p:nvPr/>
          </p:nvSpPr>
          <p:spPr>
            <a:xfrm>
              <a:off x="2249978" y="46469"/>
              <a:ext cx="803910" cy="335915"/>
            </a:xfrm>
            <a:prstGeom prst="rect">
              <a:avLst/>
            </a:prstGeom>
            <a:noFill/>
            <a:ln>
              <a:noFill/>
            </a:ln>
            <a:effectLst/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r>
                <a:rPr lang="en-US" sz="1600" b="1" dirty="0" err="1">
                  <a:ea typeface="Calibri" charset="0"/>
                  <a:cs typeface="Times New Roman" charset="0"/>
                </a:rPr>
                <a:t>LRTC</a:t>
              </a:r>
              <a:r>
                <a:rPr lang="en-US" sz="1600" b="1" baseline="-25000" dirty="0" err="1">
                  <a:ea typeface="Calibri" charset="0"/>
                  <a:cs typeface="Times New Roman" charset="0"/>
                </a:rPr>
                <a:t>prod</a:t>
              </a:r>
              <a:endParaRPr lang="en-US" sz="1600" dirty="0">
                <a:ea typeface="Calibri" charset="0"/>
                <a:cs typeface="Times New Roman" charset="0"/>
              </a:endParaRPr>
            </a:p>
          </p:txBody>
        </p:sp>
        <p:grpSp>
          <p:nvGrpSpPr>
            <p:cNvPr id="6" name="Group 5"/>
            <p:cNvGrpSpPr/>
            <p:nvPr/>
          </p:nvGrpSpPr>
          <p:grpSpPr>
            <a:xfrm>
              <a:off x="0" y="0"/>
              <a:ext cx="3427095" cy="5481493"/>
              <a:chOff x="0" y="0"/>
              <a:chExt cx="3427095" cy="5481493"/>
            </a:xfrm>
          </p:grpSpPr>
          <p:grpSp>
            <p:nvGrpSpPr>
              <p:cNvPr id="7" name="Group 6"/>
              <p:cNvGrpSpPr/>
              <p:nvPr/>
            </p:nvGrpSpPr>
            <p:grpSpPr>
              <a:xfrm>
                <a:off x="340822" y="3025832"/>
                <a:ext cx="2737485" cy="2059200"/>
                <a:chOff x="0" y="0"/>
                <a:chExt cx="2737485" cy="2059200"/>
              </a:xfrm>
            </p:grpSpPr>
            <p:cxnSp>
              <p:nvCxnSpPr>
                <p:cNvPr id="26" name="Straight Connector 25"/>
                <p:cNvCxnSpPr/>
                <p:nvPr/>
              </p:nvCxnSpPr>
              <p:spPr>
                <a:xfrm>
                  <a:off x="0" y="0"/>
                  <a:ext cx="0" cy="2059200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  <a:head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7" name="Straight Connector 26"/>
                <p:cNvCxnSpPr/>
                <p:nvPr/>
              </p:nvCxnSpPr>
              <p:spPr>
                <a:xfrm flipV="1">
                  <a:off x="0" y="2057400"/>
                  <a:ext cx="2737485" cy="0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  <a:headEnd type="none"/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8" name="Freeform 7"/>
              <p:cNvSpPr/>
              <p:nvPr/>
            </p:nvSpPr>
            <p:spPr>
              <a:xfrm>
                <a:off x="515389" y="3366654"/>
                <a:ext cx="2057400" cy="1011147"/>
              </a:xfrm>
              <a:custGeom>
                <a:avLst/>
                <a:gdLst>
                  <a:gd name="connsiteX0" fmla="*/ 0 w 2057400"/>
                  <a:gd name="connsiteY0" fmla="*/ 0 h 1011147"/>
                  <a:gd name="connsiteX1" fmla="*/ 219075 w 2057400"/>
                  <a:gd name="connsiteY1" fmla="*/ 571500 h 1011147"/>
                  <a:gd name="connsiteX2" fmla="*/ 619125 w 2057400"/>
                  <a:gd name="connsiteY2" fmla="*/ 895350 h 1011147"/>
                  <a:gd name="connsiteX3" fmla="*/ 1028700 w 2057400"/>
                  <a:gd name="connsiteY3" fmla="*/ 1009650 h 1011147"/>
                  <a:gd name="connsiteX4" fmla="*/ 1533525 w 2057400"/>
                  <a:gd name="connsiteY4" fmla="*/ 942975 h 1011147"/>
                  <a:gd name="connsiteX5" fmla="*/ 2057400 w 2057400"/>
                  <a:gd name="connsiteY5" fmla="*/ 704850 h 10111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057400" h="1011147">
                    <a:moveTo>
                      <a:pt x="0" y="0"/>
                    </a:moveTo>
                    <a:cubicBezTo>
                      <a:pt x="57944" y="211137"/>
                      <a:pt x="115888" y="422275"/>
                      <a:pt x="219075" y="571500"/>
                    </a:cubicBezTo>
                    <a:cubicBezTo>
                      <a:pt x="322262" y="720725"/>
                      <a:pt x="484188" y="822325"/>
                      <a:pt x="619125" y="895350"/>
                    </a:cubicBezTo>
                    <a:cubicBezTo>
                      <a:pt x="754063" y="968375"/>
                      <a:pt x="876300" y="1001713"/>
                      <a:pt x="1028700" y="1009650"/>
                    </a:cubicBezTo>
                    <a:cubicBezTo>
                      <a:pt x="1181100" y="1017588"/>
                      <a:pt x="1362075" y="993775"/>
                      <a:pt x="1533525" y="942975"/>
                    </a:cubicBezTo>
                    <a:cubicBezTo>
                      <a:pt x="1704975" y="892175"/>
                      <a:pt x="2057400" y="704850"/>
                      <a:pt x="2057400" y="704850"/>
                    </a:cubicBezTo>
                  </a:path>
                </a:pathLst>
              </a:cu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en-US"/>
              </a:p>
            </p:txBody>
          </p:sp>
          <p:sp>
            <p:nvSpPr>
              <p:cNvPr id="9" name="Text Box 20"/>
              <p:cNvSpPr txBox="1"/>
              <p:nvPr/>
            </p:nvSpPr>
            <p:spPr>
              <a:xfrm rot="16200000">
                <a:off x="-627611" y="3886200"/>
                <a:ext cx="1599565" cy="342900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style>
              <a:lnRef idx="0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ot="0" spcFirstLastPara="0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r>
                  <a:rPr lang="en-US" sz="1400" b="1" dirty="0">
                    <a:ea typeface="Calibri" charset="0"/>
                    <a:cs typeface="Times New Roman" charset="0"/>
                  </a:rPr>
                  <a:t>AVERAGE  COST</a:t>
                </a:r>
                <a:endParaRPr lang="en-US" sz="1400" dirty="0">
                  <a:ea typeface="Calibri" charset="0"/>
                  <a:cs typeface="Times New Roman" charset="0"/>
                </a:endParaRPr>
              </a:p>
            </p:txBody>
          </p:sp>
          <p:sp>
            <p:nvSpPr>
              <p:cNvPr id="10" name="Text Box 22"/>
              <p:cNvSpPr txBox="1"/>
              <p:nvPr/>
            </p:nvSpPr>
            <p:spPr>
              <a:xfrm>
                <a:off x="224444" y="2743200"/>
                <a:ext cx="342900" cy="335915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style>
              <a:lnRef idx="0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ot="0" spcFirstLastPara="0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r>
                  <a:rPr lang="en-US" sz="1400" b="1">
                    <a:ea typeface="Calibri" charset="0"/>
                    <a:cs typeface="Times New Roman" charset="0"/>
                  </a:rPr>
                  <a:t>C</a:t>
                </a:r>
                <a:endParaRPr lang="en-US" sz="1200">
                  <a:ea typeface="Calibri" charset="0"/>
                  <a:cs typeface="Times New Roman" charset="0"/>
                </a:endParaRPr>
              </a:p>
            </p:txBody>
          </p:sp>
          <p:sp>
            <p:nvSpPr>
              <p:cNvPr id="11" name="Text Box 24"/>
              <p:cNvSpPr txBox="1"/>
              <p:nvPr/>
            </p:nvSpPr>
            <p:spPr>
              <a:xfrm>
                <a:off x="3084022" y="4912821"/>
                <a:ext cx="342900" cy="335915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style>
              <a:lnRef idx="0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ot="0" spcFirstLastPara="0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r>
                  <a:rPr lang="en-US" sz="1400" b="1">
                    <a:ea typeface="Calibri" charset="0"/>
                    <a:cs typeface="Times New Roman" charset="0"/>
                  </a:rPr>
                  <a:t>q</a:t>
                </a:r>
                <a:endParaRPr lang="en-US" sz="1200">
                  <a:ea typeface="Calibri" charset="0"/>
                  <a:cs typeface="Times New Roman" charset="0"/>
                </a:endParaRPr>
              </a:p>
            </p:txBody>
          </p:sp>
          <p:sp>
            <p:nvSpPr>
              <p:cNvPr id="12" name="Text Box 26"/>
              <p:cNvSpPr txBox="1"/>
              <p:nvPr/>
            </p:nvSpPr>
            <p:spPr>
              <a:xfrm>
                <a:off x="2515229" y="3865877"/>
                <a:ext cx="852955" cy="335915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style>
              <a:lnRef idx="0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ot="0" spcFirstLastPara="0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r>
                  <a:rPr lang="en-US" sz="1600" b="1" dirty="0" err="1" smtClean="0">
                    <a:ea typeface="Calibri" charset="0"/>
                    <a:cs typeface="Times New Roman" charset="0"/>
                  </a:rPr>
                  <a:t>LRAC</a:t>
                </a:r>
                <a:r>
                  <a:rPr lang="en-US" sz="1600" b="1" baseline="-25000" dirty="0" err="1" smtClean="0">
                    <a:ea typeface="Calibri" charset="0"/>
                    <a:cs typeface="Times New Roman" charset="0"/>
                  </a:rPr>
                  <a:t>prod</a:t>
                </a:r>
                <a:endParaRPr lang="en-US" sz="1600" dirty="0">
                  <a:ea typeface="Calibri" charset="0"/>
                  <a:cs typeface="Times New Roman" charset="0"/>
                </a:endParaRPr>
              </a:p>
            </p:txBody>
          </p:sp>
          <p:sp>
            <p:nvSpPr>
              <p:cNvPr id="13" name="Text Box 27"/>
              <p:cNvSpPr txBox="1"/>
              <p:nvPr/>
            </p:nvSpPr>
            <p:spPr>
              <a:xfrm>
                <a:off x="165032" y="5137265"/>
                <a:ext cx="977620" cy="335915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style>
              <a:lnRef idx="0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ot="0" spcFirstLastPara="0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r"/>
                <a:r>
                  <a:rPr lang="en-US" sz="1400" b="1" dirty="0">
                    <a:ea typeface="Calibri" charset="0"/>
                    <a:cs typeface="Times New Roman" charset="0"/>
                  </a:rPr>
                  <a:t>1st interval</a:t>
                </a:r>
                <a:endParaRPr lang="en-US" sz="1400" dirty="0">
                  <a:ea typeface="Calibri" charset="0"/>
                  <a:cs typeface="Times New Roman" charset="0"/>
                </a:endParaRPr>
              </a:p>
            </p:txBody>
          </p:sp>
          <p:sp>
            <p:nvSpPr>
              <p:cNvPr id="14" name="Text Box 28"/>
              <p:cNvSpPr txBox="1"/>
              <p:nvPr/>
            </p:nvSpPr>
            <p:spPr>
              <a:xfrm>
                <a:off x="1147156" y="5137265"/>
                <a:ext cx="1022985" cy="335915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style>
              <a:lnRef idx="0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ot="0" spcFirstLastPara="0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r>
                  <a:rPr lang="en-US" sz="1400" b="1" dirty="0">
                    <a:ea typeface="Calibri" charset="0"/>
                    <a:cs typeface="Times New Roman" charset="0"/>
                  </a:rPr>
                  <a:t>2nd interval</a:t>
                </a:r>
                <a:endParaRPr lang="en-US" sz="1400" dirty="0">
                  <a:ea typeface="Calibri" charset="0"/>
                  <a:cs typeface="Times New Roman" charset="0"/>
                </a:endParaRPr>
              </a:p>
            </p:txBody>
          </p:sp>
          <p:sp>
            <p:nvSpPr>
              <p:cNvPr id="15" name="Text Box 29"/>
              <p:cNvSpPr txBox="1"/>
              <p:nvPr/>
            </p:nvSpPr>
            <p:spPr>
              <a:xfrm>
                <a:off x="2053244" y="5145578"/>
                <a:ext cx="1028065" cy="335915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style>
              <a:lnRef idx="0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ot="0" spcFirstLastPara="0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r>
                  <a:rPr lang="en-US" sz="1400" b="1">
                    <a:ea typeface="Calibri" charset="0"/>
                    <a:cs typeface="Times New Roman" charset="0"/>
                  </a:rPr>
                  <a:t>3rd interval</a:t>
                </a:r>
                <a:endParaRPr lang="en-US" sz="1400">
                  <a:ea typeface="Calibri" charset="0"/>
                  <a:cs typeface="Times New Roman" charset="0"/>
                </a:endParaRPr>
              </a:p>
            </p:txBody>
          </p:sp>
          <p:grpSp>
            <p:nvGrpSpPr>
              <p:cNvPr id="16" name="Group 15"/>
              <p:cNvGrpSpPr/>
              <p:nvPr/>
            </p:nvGrpSpPr>
            <p:grpSpPr>
              <a:xfrm>
                <a:off x="0" y="0"/>
                <a:ext cx="3427095" cy="5083232"/>
                <a:chOff x="0" y="0"/>
                <a:chExt cx="3427095" cy="5083232"/>
              </a:xfrm>
            </p:grpSpPr>
            <p:sp>
              <p:nvSpPr>
                <p:cNvPr id="17" name="Freeform 16"/>
                <p:cNvSpPr/>
                <p:nvPr/>
              </p:nvSpPr>
              <p:spPr>
                <a:xfrm>
                  <a:off x="340995" y="382385"/>
                  <a:ext cx="2186247" cy="1945178"/>
                </a:xfrm>
                <a:custGeom>
                  <a:avLst/>
                  <a:gdLst>
                    <a:gd name="connsiteX0" fmla="*/ 0 w 2186247"/>
                    <a:gd name="connsiteY0" fmla="*/ 1945178 h 1945178"/>
                    <a:gd name="connsiteX1" fmla="*/ 257694 w 2186247"/>
                    <a:gd name="connsiteY1" fmla="*/ 1487978 h 1945178"/>
                    <a:gd name="connsiteX2" fmla="*/ 798022 w 2186247"/>
                    <a:gd name="connsiteY2" fmla="*/ 1296785 h 1945178"/>
                    <a:gd name="connsiteX3" fmla="*/ 1238596 w 2186247"/>
                    <a:gd name="connsiteY3" fmla="*/ 1213658 h 1945178"/>
                    <a:gd name="connsiteX4" fmla="*/ 1712422 w 2186247"/>
                    <a:gd name="connsiteY4" fmla="*/ 889462 h 1945178"/>
                    <a:gd name="connsiteX5" fmla="*/ 2086494 w 2186247"/>
                    <a:gd name="connsiteY5" fmla="*/ 415636 h 1945178"/>
                    <a:gd name="connsiteX6" fmla="*/ 2186247 w 2186247"/>
                    <a:gd name="connsiteY6" fmla="*/ 0 h 19451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2186247" h="1945178">
                      <a:moveTo>
                        <a:pt x="0" y="1945178"/>
                      </a:moveTo>
                      <a:cubicBezTo>
                        <a:pt x="62345" y="1770611"/>
                        <a:pt x="124690" y="1596044"/>
                        <a:pt x="257694" y="1487978"/>
                      </a:cubicBezTo>
                      <a:cubicBezTo>
                        <a:pt x="390698" y="1379912"/>
                        <a:pt x="634538" y="1342505"/>
                        <a:pt x="798022" y="1296785"/>
                      </a:cubicBezTo>
                      <a:cubicBezTo>
                        <a:pt x="961506" y="1251065"/>
                        <a:pt x="1086196" y="1281545"/>
                        <a:pt x="1238596" y="1213658"/>
                      </a:cubicBezTo>
                      <a:cubicBezTo>
                        <a:pt x="1390996" y="1145771"/>
                        <a:pt x="1571106" y="1022466"/>
                        <a:pt x="1712422" y="889462"/>
                      </a:cubicBezTo>
                      <a:cubicBezTo>
                        <a:pt x="1853738" y="756458"/>
                        <a:pt x="2007523" y="563880"/>
                        <a:pt x="2086494" y="415636"/>
                      </a:cubicBezTo>
                      <a:cubicBezTo>
                        <a:pt x="2165465" y="267392"/>
                        <a:pt x="2186247" y="0"/>
                        <a:pt x="2186247" y="0"/>
                      </a:cubicBezTo>
                    </a:path>
                  </a:pathLst>
                </a:custGeom>
                <a:noFill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endParaRPr lang="en-US"/>
                </a:p>
              </p:txBody>
            </p:sp>
            <p:grpSp>
              <p:nvGrpSpPr>
                <p:cNvPr id="18" name="Group 17"/>
                <p:cNvGrpSpPr/>
                <p:nvPr/>
              </p:nvGrpSpPr>
              <p:grpSpPr>
                <a:xfrm>
                  <a:off x="340995" y="282632"/>
                  <a:ext cx="2737485" cy="2059200"/>
                  <a:chOff x="0" y="0"/>
                  <a:chExt cx="2737485" cy="2059200"/>
                </a:xfrm>
              </p:grpSpPr>
              <p:cxnSp>
                <p:nvCxnSpPr>
                  <p:cNvPr id="24" name="Straight Connector 23"/>
                  <p:cNvCxnSpPr/>
                  <p:nvPr/>
                </p:nvCxnSpPr>
                <p:spPr>
                  <a:xfrm>
                    <a:off x="0" y="0"/>
                    <a:ext cx="0" cy="2059200"/>
                  </a:xfrm>
                  <a:prstGeom prst="line">
                    <a:avLst/>
                  </a:prstGeom>
                  <a:ln w="19050">
                    <a:solidFill>
                      <a:schemeClr val="tx1"/>
                    </a:solidFill>
                    <a:headEnd type="triangl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5" name="Straight Connector 24"/>
                  <p:cNvCxnSpPr/>
                  <p:nvPr/>
                </p:nvCxnSpPr>
                <p:spPr>
                  <a:xfrm flipV="1">
                    <a:off x="0" y="2057400"/>
                    <a:ext cx="2737485" cy="0"/>
                  </a:xfrm>
                  <a:prstGeom prst="line">
                    <a:avLst/>
                  </a:prstGeom>
                  <a:ln w="19050">
                    <a:solidFill>
                      <a:schemeClr val="tx1"/>
                    </a:solidFill>
                    <a:headEnd type="none"/>
                    <a:tailEnd type="triangl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cxnSp>
              <p:nvCxnSpPr>
                <p:cNvPr id="19" name="Straight Connector 18"/>
                <p:cNvCxnSpPr/>
                <p:nvPr/>
              </p:nvCxnSpPr>
              <p:spPr>
                <a:xfrm>
                  <a:off x="1139017" y="282632"/>
                  <a:ext cx="0" cy="4800600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  <a:prstDash val="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0" name="Straight Connector 19"/>
                <p:cNvCxnSpPr/>
                <p:nvPr/>
              </p:nvCxnSpPr>
              <p:spPr>
                <a:xfrm>
                  <a:off x="2053417" y="282632"/>
                  <a:ext cx="0" cy="4800600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  <a:prstDash val="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21" name="Text Box 19"/>
                <p:cNvSpPr txBox="1"/>
                <p:nvPr/>
              </p:nvSpPr>
              <p:spPr>
                <a:xfrm rot="16200000">
                  <a:off x="-344805" y="1209501"/>
                  <a:ext cx="1032510" cy="3429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</p:spPr>
              <p:style>
                <a:lnRef idx="0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dk1"/>
                </a:fontRef>
              </p:style>
              <p:txBody>
                <a:bodyPr rot="0" spcFirstLastPara="0" vert="horz" wrap="square" lIns="91440" tIns="45720" rIns="91440" bIns="45720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r>
                    <a:rPr lang="en-US" sz="1400" b="1">
                      <a:ea typeface="Calibri" charset="0"/>
                      <a:cs typeface="Times New Roman" charset="0"/>
                    </a:rPr>
                    <a:t>TOTAL  COST</a:t>
                  </a:r>
                  <a:endParaRPr lang="en-US" sz="1400">
                    <a:ea typeface="Calibri" charset="0"/>
                    <a:cs typeface="Times New Roman" charset="0"/>
                  </a:endParaRPr>
                </a:p>
              </p:txBody>
            </p:sp>
            <p:sp>
              <p:nvSpPr>
                <p:cNvPr id="22" name="Text Box 21"/>
                <p:cNvSpPr txBox="1"/>
                <p:nvPr/>
              </p:nvSpPr>
              <p:spPr>
                <a:xfrm>
                  <a:off x="216304" y="0"/>
                  <a:ext cx="342900" cy="33591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</p:spPr>
              <p:style>
                <a:lnRef idx="0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dk1"/>
                </a:fontRef>
              </p:style>
              <p:txBody>
                <a:bodyPr rot="0" spcFirstLastPara="0" vert="horz" wrap="square" lIns="91440" tIns="45720" rIns="91440" bIns="45720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r>
                    <a:rPr lang="en-US" sz="1600" b="1" dirty="0">
                      <a:ea typeface="Calibri" charset="0"/>
                      <a:cs typeface="Times New Roman" charset="0"/>
                    </a:rPr>
                    <a:t>C</a:t>
                  </a:r>
                  <a:endParaRPr lang="en-US" sz="1600" dirty="0">
                    <a:ea typeface="Calibri" charset="0"/>
                    <a:cs typeface="Times New Roman" charset="0"/>
                  </a:endParaRPr>
                </a:p>
              </p:txBody>
            </p:sp>
            <p:sp>
              <p:nvSpPr>
                <p:cNvPr id="23" name="Text Box 23"/>
                <p:cNvSpPr txBox="1"/>
                <p:nvPr/>
              </p:nvSpPr>
              <p:spPr>
                <a:xfrm>
                  <a:off x="3084195" y="2169621"/>
                  <a:ext cx="342900" cy="33591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</p:spPr>
              <p:style>
                <a:lnRef idx="0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dk1"/>
                </a:fontRef>
              </p:style>
              <p:txBody>
                <a:bodyPr rot="0" spcFirstLastPara="0" vert="horz" wrap="square" lIns="91440" tIns="45720" rIns="91440" bIns="45720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r>
                    <a:rPr lang="en-US" sz="1600" b="1">
                      <a:ea typeface="Calibri" charset="0"/>
                      <a:cs typeface="Times New Roman" charset="0"/>
                    </a:rPr>
                    <a:t>q</a:t>
                  </a:r>
                  <a:endParaRPr lang="en-US" sz="1600">
                    <a:ea typeface="Calibri" charset="0"/>
                    <a:cs typeface="Times New Roman" charset="0"/>
                  </a:endParaRPr>
                </a:p>
              </p:txBody>
            </p:sp>
          </p:grpSp>
        </p:grpSp>
      </p:grpSp>
      <p:sp>
        <p:nvSpPr>
          <p:cNvPr id="28" name="TextBox 27"/>
          <p:cNvSpPr txBox="1"/>
          <p:nvPr/>
        </p:nvSpPr>
        <p:spPr>
          <a:xfrm>
            <a:off x="302655" y="17740"/>
            <a:ext cx="88413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00FF"/>
                </a:solidFill>
              </a:rPr>
              <a:t>The General Shape of </a:t>
            </a:r>
            <a:r>
              <a:rPr lang="en-US" sz="2400" b="1" dirty="0" smtClean="0">
                <a:solidFill>
                  <a:srgbClr val="C00000"/>
                </a:solidFill>
              </a:rPr>
              <a:t>long-run total production cost </a:t>
            </a:r>
            <a:r>
              <a:rPr lang="en-US" sz="2400" b="1" dirty="0" smtClean="0">
                <a:solidFill>
                  <a:srgbClr val="0000FF"/>
                </a:solidFill>
              </a:rPr>
              <a:t>(</a:t>
            </a:r>
            <a:r>
              <a:rPr lang="en-US" sz="2400" b="1" dirty="0" err="1" smtClean="0">
                <a:solidFill>
                  <a:srgbClr val="0000FF"/>
                </a:solidFill>
              </a:rPr>
              <a:t>LRTC</a:t>
            </a:r>
            <a:r>
              <a:rPr lang="en-US" sz="2400" b="1" baseline="-25000" dirty="0" err="1" smtClean="0">
                <a:solidFill>
                  <a:srgbClr val="0000FF"/>
                </a:solidFill>
              </a:rPr>
              <a:t>prod</a:t>
            </a:r>
            <a:r>
              <a:rPr lang="en-US" sz="2400" b="1" dirty="0" smtClean="0">
                <a:solidFill>
                  <a:srgbClr val="0000FF"/>
                </a:solidFill>
              </a:rPr>
              <a:t>) and </a:t>
            </a:r>
            <a:r>
              <a:rPr lang="en-US" sz="2400" b="1" dirty="0" smtClean="0">
                <a:solidFill>
                  <a:srgbClr val="C00000"/>
                </a:solidFill>
              </a:rPr>
              <a:t>long-run average production costs </a:t>
            </a:r>
            <a:r>
              <a:rPr lang="en-US" sz="2400" b="1" dirty="0" smtClean="0">
                <a:solidFill>
                  <a:srgbClr val="0000FF"/>
                </a:solidFill>
              </a:rPr>
              <a:t>(</a:t>
            </a:r>
            <a:r>
              <a:rPr lang="en-US" sz="2400" b="1" dirty="0" err="1" smtClean="0">
                <a:solidFill>
                  <a:srgbClr val="0000FF"/>
                </a:solidFill>
              </a:rPr>
              <a:t>LRAC</a:t>
            </a:r>
            <a:r>
              <a:rPr lang="en-US" sz="2400" b="1" baseline="-25000" dirty="0" err="1" smtClean="0">
                <a:solidFill>
                  <a:srgbClr val="0000FF"/>
                </a:solidFill>
              </a:rPr>
              <a:t>prod</a:t>
            </a:r>
            <a:r>
              <a:rPr lang="en-US" sz="2400" b="1" dirty="0" smtClean="0">
                <a:solidFill>
                  <a:srgbClr val="0000FF"/>
                </a:solidFill>
              </a:rPr>
              <a:t>)</a:t>
            </a:r>
            <a:endParaRPr lang="en-US" sz="2400" b="1" dirty="0">
              <a:solidFill>
                <a:srgbClr val="0000FF"/>
              </a:solidFill>
            </a:endParaRPr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E65D5-FE66-C14A-8B79-70CF72E52575}" type="slidenum">
              <a:rPr lang="en-US" smtClean="0"/>
              <a:t>4</a:t>
            </a:fld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4100475" y="846620"/>
            <a:ext cx="4855113" cy="5940088"/>
          </a:xfrm>
          <a:prstGeom prst="rect">
            <a:avLst/>
          </a:prstGeom>
          <a:solidFill>
            <a:srgbClr val="FFFFCC"/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2000" dirty="0" smtClean="0"/>
              <a:t>Initially, with increasing return to scale (IRS) production, </a:t>
            </a:r>
            <a:r>
              <a:rPr lang="en-US" sz="2000" dirty="0" err="1" smtClean="0"/>
              <a:t>LRTC</a:t>
            </a:r>
            <a:r>
              <a:rPr lang="en-US" sz="2000" baseline="-25000" dirty="0" err="1" smtClean="0"/>
              <a:t>prod</a:t>
            </a:r>
            <a:r>
              <a:rPr lang="en-US" sz="2000" dirty="0" smtClean="0"/>
              <a:t> increase digressively with respect to q</a:t>
            </a:r>
          </a:p>
          <a:p>
            <a:endParaRPr lang="en-US" sz="2000" dirty="0" smtClean="0"/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2000" dirty="0" smtClean="0"/>
              <a:t>Then, with constant return to scale (CRS), </a:t>
            </a:r>
            <a:r>
              <a:rPr lang="en-US" sz="2000" dirty="0" err="1"/>
              <a:t>LRTC</a:t>
            </a:r>
            <a:r>
              <a:rPr lang="en-US" sz="2000" baseline="-25000" dirty="0" err="1"/>
              <a:t>prod</a:t>
            </a:r>
            <a:r>
              <a:rPr lang="en-US" sz="2000" dirty="0"/>
              <a:t> increase </a:t>
            </a:r>
            <a:r>
              <a:rPr lang="en-US" sz="2000" dirty="0" smtClean="0"/>
              <a:t>proportionately </a:t>
            </a:r>
            <a:r>
              <a:rPr lang="en-US" sz="2000" dirty="0"/>
              <a:t>with respect to </a:t>
            </a:r>
            <a:r>
              <a:rPr lang="en-US" sz="2000" dirty="0" smtClean="0"/>
              <a:t>q</a:t>
            </a:r>
          </a:p>
          <a:p>
            <a:endParaRPr lang="en-US" sz="2000" dirty="0"/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2000" dirty="0" smtClean="0"/>
              <a:t>After that, </a:t>
            </a:r>
            <a:r>
              <a:rPr lang="en-US" sz="2000" dirty="0"/>
              <a:t>with </a:t>
            </a:r>
            <a:r>
              <a:rPr lang="en-US" sz="2000" dirty="0" smtClean="0"/>
              <a:t>decreasing </a:t>
            </a:r>
            <a:r>
              <a:rPr lang="en-US" sz="2000" dirty="0"/>
              <a:t>return to scale </a:t>
            </a:r>
            <a:r>
              <a:rPr lang="en-US" sz="2000" dirty="0" smtClean="0"/>
              <a:t>(DRS</a:t>
            </a:r>
            <a:r>
              <a:rPr lang="en-US" sz="2000" dirty="0"/>
              <a:t>) production, </a:t>
            </a:r>
            <a:r>
              <a:rPr lang="en-US" sz="2000" dirty="0" err="1"/>
              <a:t>LRTC</a:t>
            </a:r>
            <a:r>
              <a:rPr lang="en-US" sz="2000" baseline="-25000" dirty="0" err="1"/>
              <a:t>prod</a:t>
            </a:r>
            <a:r>
              <a:rPr lang="en-US" sz="2000" dirty="0"/>
              <a:t> increase </a:t>
            </a:r>
            <a:r>
              <a:rPr lang="en-US" sz="2000" dirty="0" smtClean="0"/>
              <a:t>progressively </a:t>
            </a:r>
            <a:r>
              <a:rPr lang="en-US" sz="2000" dirty="0"/>
              <a:t>with respect to </a:t>
            </a:r>
            <a:r>
              <a:rPr lang="en-US" sz="2000" dirty="0" smtClean="0"/>
              <a:t>q</a:t>
            </a:r>
          </a:p>
          <a:p>
            <a:endParaRPr lang="en-US" sz="2000" dirty="0" smtClean="0"/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2000" dirty="0" err="1"/>
              <a:t>LRAC</a:t>
            </a:r>
            <a:r>
              <a:rPr lang="en-US" sz="2000" baseline="-25000" dirty="0" err="1"/>
              <a:t>prod</a:t>
            </a:r>
            <a:r>
              <a:rPr lang="en-US" sz="2000" dirty="0"/>
              <a:t> is in U-shaped form, relative flat part of </a:t>
            </a:r>
            <a:r>
              <a:rPr lang="en-US" sz="2000" dirty="0" err="1"/>
              <a:t>LRAC</a:t>
            </a:r>
            <a:r>
              <a:rPr lang="en-US" sz="2000" baseline="-25000" dirty="0" err="1"/>
              <a:t>prod</a:t>
            </a:r>
            <a:r>
              <a:rPr lang="en-US" sz="2000" dirty="0"/>
              <a:t> corresponds to the part where </a:t>
            </a:r>
            <a:r>
              <a:rPr lang="en-US" sz="2000" dirty="0" err="1"/>
              <a:t>LRTC</a:t>
            </a:r>
            <a:r>
              <a:rPr lang="en-US" sz="2000" baseline="-25000" dirty="0" err="1"/>
              <a:t>prod</a:t>
            </a:r>
            <a:r>
              <a:rPr lang="en-US" sz="2000" baseline="-25000" dirty="0"/>
              <a:t> </a:t>
            </a:r>
            <a:r>
              <a:rPr lang="en-US" sz="2000" dirty="0"/>
              <a:t>increases nearly proportion to </a:t>
            </a:r>
            <a:r>
              <a:rPr lang="en-US" sz="2000" dirty="0" smtClean="0"/>
              <a:t>q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en-US" sz="2000" dirty="0"/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2000" dirty="0" smtClean="0"/>
              <a:t>There could be case that </a:t>
            </a:r>
            <a:r>
              <a:rPr lang="en-US" sz="2000" dirty="0" err="1" smtClean="0"/>
              <a:t>LRAC</a:t>
            </a:r>
            <a:r>
              <a:rPr lang="en-US" sz="2000" baseline="-25000" dirty="0" err="1" smtClean="0"/>
              <a:t>prod</a:t>
            </a:r>
            <a:r>
              <a:rPr lang="en-US" sz="2000" baseline="-25000" dirty="0" smtClean="0"/>
              <a:t> </a:t>
            </a:r>
            <a:r>
              <a:rPr lang="en-US" sz="2000" dirty="0" smtClean="0"/>
              <a:t>is closed to L-shape form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7823119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8811" y="6519151"/>
            <a:ext cx="6134686" cy="467196"/>
          </a:xfrm>
        </p:spPr>
        <p:txBody>
          <a:bodyPr>
            <a:normAutofit/>
          </a:bodyPr>
          <a:lstStyle/>
          <a:p>
            <a:r>
              <a:rPr lang="en-US" sz="1400" dirty="0" smtClean="0"/>
              <a:t>Source: </a:t>
            </a:r>
            <a:r>
              <a:rPr lang="en-US" sz="1400" dirty="0" err="1" smtClean="0"/>
              <a:t>Jansson</a:t>
            </a:r>
            <a:r>
              <a:rPr lang="en-US" sz="1400" dirty="0" smtClean="0"/>
              <a:t> (2013), Figure 3.1, P.32</a:t>
            </a:r>
            <a:endParaRPr lang="en-US" sz="1400" dirty="0"/>
          </a:p>
        </p:txBody>
      </p:sp>
      <p:grpSp>
        <p:nvGrpSpPr>
          <p:cNvPr id="4" name="Group 3"/>
          <p:cNvGrpSpPr/>
          <p:nvPr/>
        </p:nvGrpSpPr>
        <p:grpSpPr>
          <a:xfrm>
            <a:off x="302655" y="825732"/>
            <a:ext cx="3658071" cy="5693419"/>
            <a:chOff x="0" y="0"/>
            <a:chExt cx="3427095" cy="5481493"/>
          </a:xfrm>
        </p:grpSpPr>
        <p:sp>
          <p:nvSpPr>
            <p:cNvPr id="5" name="Text Box 25"/>
            <p:cNvSpPr txBox="1"/>
            <p:nvPr/>
          </p:nvSpPr>
          <p:spPr>
            <a:xfrm>
              <a:off x="2249978" y="46469"/>
              <a:ext cx="803910" cy="335915"/>
            </a:xfrm>
            <a:prstGeom prst="rect">
              <a:avLst/>
            </a:prstGeom>
            <a:noFill/>
            <a:ln>
              <a:noFill/>
            </a:ln>
            <a:effectLst/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r>
                <a:rPr lang="en-US" sz="1600" b="1" dirty="0" err="1">
                  <a:ea typeface="Calibri" charset="0"/>
                  <a:cs typeface="Times New Roman" charset="0"/>
                </a:rPr>
                <a:t>LRTC</a:t>
              </a:r>
              <a:r>
                <a:rPr lang="en-US" sz="1600" b="1" baseline="-25000" dirty="0" err="1">
                  <a:ea typeface="Calibri" charset="0"/>
                  <a:cs typeface="Times New Roman" charset="0"/>
                </a:rPr>
                <a:t>prod</a:t>
              </a:r>
              <a:endParaRPr lang="en-US" sz="1600" dirty="0">
                <a:ea typeface="Calibri" charset="0"/>
                <a:cs typeface="Times New Roman" charset="0"/>
              </a:endParaRPr>
            </a:p>
          </p:txBody>
        </p:sp>
        <p:grpSp>
          <p:nvGrpSpPr>
            <p:cNvPr id="6" name="Group 5"/>
            <p:cNvGrpSpPr/>
            <p:nvPr/>
          </p:nvGrpSpPr>
          <p:grpSpPr>
            <a:xfrm>
              <a:off x="0" y="0"/>
              <a:ext cx="3427095" cy="5481493"/>
              <a:chOff x="0" y="0"/>
              <a:chExt cx="3427095" cy="5481493"/>
            </a:xfrm>
          </p:grpSpPr>
          <p:grpSp>
            <p:nvGrpSpPr>
              <p:cNvPr id="7" name="Group 6"/>
              <p:cNvGrpSpPr/>
              <p:nvPr/>
            </p:nvGrpSpPr>
            <p:grpSpPr>
              <a:xfrm>
                <a:off x="340822" y="3025832"/>
                <a:ext cx="2737485" cy="2059200"/>
                <a:chOff x="0" y="0"/>
                <a:chExt cx="2737485" cy="2059200"/>
              </a:xfrm>
            </p:grpSpPr>
            <p:cxnSp>
              <p:nvCxnSpPr>
                <p:cNvPr id="26" name="Straight Connector 25"/>
                <p:cNvCxnSpPr/>
                <p:nvPr/>
              </p:nvCxnSpPr>
              <p:spPr>
                <a:xfrm>
                  <a:off x="0" y="0"/>
                  <a:ext cx="0" cy="2059200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  <a:head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7" name="Straight Connector 26"/>
                <p:cNvCxnSpPr/>
                <p:nvPr/>
              </p:nvCxnSpPr>
              <p:spPr>
                <a:xfrm flipV="1">
                  <a:off x="0" y="2057400"/>
                  <a:ext cx="2737485" cy="0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  <a:headEnd type="none"/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8" name="Freeform 7"/>
              <p:cNvSpPr/>
              <p:nvPr/>
            </p:nvSpPr>
            <p:spPr>
              <a:xfrm>
                <a:off x="515389" y="3366654"/>
                <a:ext cx="2057400" cy="1011147"/>
              </a:xfrm>
              <a:custGeom>
                <a:avLst/>
                <a:gdLst>
                  <a:gd name="connsiteX0" fmla="*/ 0 w 2057400"/>
                  <a:gd name="connsiteY0" fmla="*/ 0 h 1011147"/>
                  <a:gd name="connsiteX1" fmla="*/ 219075 w 2057400"/>
                  <a:gd name="connsiteY1" fmla="*/ 571500 h 1011147"/>
                  <a:gd name="connsiteX2" fmla="*/ 619125 w 2057400"/>
                  <a:gd name="connsiteY2" fmla="*/ 895350 h 1011147"/>
                  <a:gd name="connsiteX3" fmla="*/ 1028700 w 2057400"/>
                  <a:gd name="connsiteY3" fmla="*/ 1009650 h 1011147"/>
                  <a:gd name="connsiteX4" fmla="*/ 1533525 w 2057400"/>
                  <a:gd name="connsiteY4" fmla="*/ 942975 h 1011147"/>
                  <a:gd name="connsiteX5" fmla="*/ 2057400 w 2057400"/>
                  <a:gd name="connsiteY5" fmla="*/ 704850 h 10111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057400" h="1011147">
                    <a:moveTo>
                      <a:pt x="0" y="0"/>
                    </a:moveTo>
                    <a:cubicBezTo>
                      <a:pt x="57944" y="211137"/>
                      <a:pt x="115888" y="422275"/>
                      <a:pt x="219075" y="571500"/>
                    </a:cubicBezTo>
                    <a:cubicBezTo>
                      <a:pt x="322262" y="720725"/>
                      <a:pt x="484188" y="822325"/>
                      <a:pt x="619125" y="895350"/>
                    </a:cubicBezTo>
                    <a:cubicBezTo>
                      <a:pt x="754063" y="968375"/>
                      <a:pt x="876300" y="1001713"/>
                      <a:pt x="1028700" y="1009650"/>
                    </a:cubicBezTo>
                    <a:cubicBezTo>
                      <a:pt x="1181100" y="1017588"/>
                      <a:pt x="1362075" y="993775"/>
                      <a:pt x="1533525" y="942975"/>
                    </a:cubicBezTo>
                    <a:cubicBezTo>
                      <a:pt x="1704975" y="892175"/>
                      <a:pt x="2057400" y="704850"/>
                      <a:pt x="2057400" y="704850"/>
                    </a:cubicBezTo>
                  </a:path>
                </a:pathLst>
              </a:cu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en-US"/>
              </a:p>
            </p:txBody>
          </p:sp>
          <p:sp>
            <p:nvSpPr>
              <p:cNvPr id="9" name="Text Box 20"/>
              <p:cNvSpPr txBox="1"/>
              <p:nvPr/>
            </p:nvSpPr>
            <p:spPr>
              <a:xfrm rot="16200000">
                <a:off x="-627611" y="3886200"/>
                <a:ext cx="1599565" cy="342900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style>
              <a:lnRef idx="0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ot="0" spcFirstLastPara="0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r>
                  <a:rPr lang="en-US" sz="1400" b="1" dirty="0">
                    <a:ea typeface="Calibri" charset="0"/>
                    <a:cs typeface="Times New Roman" charset="0"/>
                  </a:rPr>
                  <a:t>AVERAGE  COST</a:t>
                </a:r>
                <a:endParaRPr lang="en-US" sz="1400" dirty="0">
                  <a:ea typeface="Calibri" charset="0"/>
                  <a:cs typeface="Times New Roman" charset="0"/>
                </a:endParaRPr>
              </a:p>
            </p:txBody>
          </p:sp>
          <p:sp>
            <p:nvSpPr>
              <p:cNvPr id="10" name="Text Box 22"/>
              <p:cNvSpPr txBox="1"/>
              <p:nvPr/>
            </p:nvSpPr>
            <p:spPr>
              <a:xfrm>
                <a:off x="224444" y="2743200"/>
                <a:ext cx="342900" cy="335915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style>
              <a:lnRef idx="0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ot="0" spcFirstLastPara="0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r>
                  <a:rPr lang="en-US" sz="1400" b="1">
                    <a:ea typeface="Calibri" charset="0"/>
                    <a:cs typeface="Times New Roman" charset="0"/>
                  </a:rPr>
                  <a:t>C</a:t>
                </a:r>
                <a:endParaRPr lang="en-US" sz="1200">
                  <a:ea typeface="Calibri" charset="0"/>
                  <a:cs typeface="Times New Roman" charset="0"/>
                </a:endParaRPr>
              </a:p>
            </p:txBody>
          </p:sp>
          <p:sp>
            <p:nvSpPr>
              <p:cNvPr id="11" name="Text Box 24"/>
              <p:cNvSpPr txBox="1"/>
              <p:nvPr/>
            </p:nvSpPr>
            <p:spPr>
              <a:xfrm>
                <a:off x="3084022" y="4912821"/>
                <a:ext cx="342900" cy="335915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style>
              <a:lnRef idx="0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ot="0" spcFirstLastPara="0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r>
                  <a:rPr lang="en-US" sz="1400" b="1">
                    <a:ea typeface="Calibri" charset="0"/>
                    <a:cs typeface="Times New Roman" charset="0"/>
                  </a:rPr>
                  <a:t>q</a:t>
                </a:r>
                <a:endParaRPr lang="en-US" sz="1200">
                  <a:ea typeface="Calibri" charset="0"/>
                  <a:cs typeface="Times New Roman" charset="0"/>
                </a:endParaRPr>
              </a:p>
            </p:txBody>
          </p:sp>
          <p:sp>
            <p:nvSpPr>
              <p:cNvPr id="12" name="Text Box 26"/>
              <p:cNvSpPr txBox="1"/>
              <p:nvPr/>
            </p:nvSpPr>
            <p:spPr>
              <a:xfrm>
                <a:off x="2515229" y="3865877"/>
                <a:ext cx="852955" cy="335915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style>
              <a:lnRef idx="0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ot="0" spcFirstLastPara="0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r>
                  <a:rPr lang="en-US" sz="1600" b="1" dirty="0" err="1" smtClean="0">
                    <a:ea typeface="Calibri" charset="0"/>
                    <a:cs typeface="Times New Roman" charset="0"/>
                  </a:rPr>
                  <a:t>LRAC</a:t>
                </a:r>
                <a:r>
                  <a:rPr lang="en-US" sz="1600" b="1" baseline="-25000" dirty="0" err="1" smtClean="0">
                    <a:ea typeface="Calibri" charset="0"/>
                    <a:cs typeface="Times New Roman" charset="0"/>
                  </a:rPr>
                  <a:t>prod</a:t>
                </a:r>
                <a:endParaRPr lang="en-US" sz="1600" dirty="0">
                  <a:ea typeface="Calibri" charset="0"/>
                  <a:cs typeface="Times New Roman" charset="0"/>
                </a:endParaRPr>
              </a:p>
            </p:txBody>
          </p:sp>
          <p:sp>
            <p:nvSpPr>
              <p:cNvPr id="13" name="Text Box 27"/>
              <p:cNvSpPr txBox="1"/>
              <p:nvPr/>
            </p:nvSpPr>
            <p:spPr>
              <a:xfrm>
                <a:off x="165032" y="5137265"/>
                <a:ext cx="977620" cy="335915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style>
              <a:lnRef idx="0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ot="0" spcFirstLastPara="0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r"/>
                <a:r>
                  <a:rPr lang="en-US" sz="1400" b="1" dirty="0">
                    <a:ea typeface="Calibri" charset="0"/>
                    <a:cs typeface="Times New Roman" charset="0"/>
                  </a:rPr>
                  <a:t>1st interval</a:t>
                </a:r>
                <a:endParaRPr lang="en-US" sz="1400" dirty="0">
                  <a:ea typeface="Calibri" charset="0"/>
                  <a:cs typeface="Times New Roman" charset="0"/>
                </a:endParaRPr>
              </a:p>
            </p:txBody>
          </p:sp>
          <p:sp>
            <p:nvSpPr>
              <p:cNvPr id="14" name="Text Box 28"/>
              <p:cNvSpPr txBox="1"/>
              <p:nvPr/>
            </p:nvSpPr>
            <p:spPr>
              <a:xfrm>
                <a:off x="1147156" y="5137265"/>
                <a:ext cx="1022985" cy="335915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style>
              <a:lnRef idx="0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ot="0" spcFirstLastPara="0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r>
                  <a:rPr lang="en-US" sz="1400" b="1" dirty="0">
                    <a:ea typeface="Calibri" charset="0"/>
                    <a:cs typeface="Times New Roman" charset="0"/>
                  </a:rPr>
                  <a:t>2nd interval</a:t>
                </a:r>
                <a:endParaRPr lang="en-US" sz="1400" dirty="0">
                  <a:ea typeface="Calibri" charset="0"/>
                  <a:cs typeface="Times New Roman" charset="0"/>
                </a:endParaRPr>
              </a:p>
            </p:txBody>
          </p:sp>
          <p:sp>
            <p:nvSpPr>
              <p:cNvPr id="15" name="Text Box 29"/>
              <p:cNvSpPr txBox="1"/>
              <p:nvPr/>
            </p:nvSpPr>
            <p:spPr>
              <a:xfrm>
                <a:off x="2053244" y="5145578"/>
                <a:ext cx="1028065" cy="335915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style>
              <a:lnRef idx="0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ot="0" spcFirstLastPara="0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r>
                  <a:rPr lang="en-US" sz="1400" b="1">
                    <a:ea typeface="Calibri" charset="0"/>
                    <a:cs typeface="Times New Roman" charset="0"/>
                  </a:rPr>
                  <a:t>3rd interval</a:t>
                </a:r>
                <a:endParaRPr lang="en-US" sz="1400">
                  <a:ea typeface="Calibri" charset="0"/>
                  <a:cs typeface="Times New Roman" charset="0"/>
                </a:endParaRPr>
              </a:p>
            </p:txBody>
          </p:sp>
          <p:grpSp>
            <p:nvGrpSpPr>
              <p:cNvPr id="16" name="Group 15"/>
              <p:cNvGrpSpPr/>
              <p:nvPr/>
            </p:nvGrpSpPr>
            <p:grpSpPr>
              <a:xfrm>
                <a:off x="0" y="0"/>
                <a:ext cx="3427095" cy="5083232"/>
                <a:chOff x="0" y="0"/>
                <a:chExt cx="3427095" cy="5083232"/>
              </a:xfrm>
            </p:grpSpPr>
            <p:sp>
              <p:nvSpPr>
                <p:cNvPr id="17" name="Freeform 16"/>
                <p:cNvSpPr/>
                <p:nvPr/>
              </p:nvSpPr>
              <p:spPr>
                <a:xfrm>
                  <a:off x="340995" y="382385"/>
                  <a:ext cx="2186247" cy="1945178"/>
                </a:xfrm>
                <a:custGeom>
                  <a:avLst/>
                  <a:gdLst>
                    <a:gd name="connsiteX0" fmla="*/ 0 w 2186247"/>
                    <a:gd name="connsiteY0" fmla="*/ 1945178 h 1945178"/>
                    <a:gd name="connsiteX1" fmla="*/ 257694 w 2186247"/>
                    <a:gd name="connsiteY1" fmla="*/ 1487978 h 1945178"/>
                    <a:gd name="connsiteX2" fmla="*/ 798022 w 2186247"/>
                    <a:gd name="connsiteY2" fmla="*/ 1296785 h 1945178"/>
                    <a:gd name="connsiteX3" fmla="*/ 1238596 w 2186247"/>
                    <a:gd name="connsiteY3" fmla="*/ 1213658 h 1945178"/>
                    <a:gd name="connsiteX4" fmla="*/ 1712422 w 2186247"/>
                    <a:gd name="connsiteY4" fmla="*/ 889462 h 1945178"/>
                    <a:gd name="connsiteX5" fmla="*/ 2086494 w 2186247"/>
                    <a:gd name="connsiteY5" fmla="*/ 415636 h 1945178"/>
                    <a:gd name="connsiteX6" fmla="*/ 2186247 w 2186247"/>
                    <a:gd name="connsiteY6" fmla="*/ 0 h 19451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2186247" h="1945178">
                      <a:moveTo>
                        <a:pt x="0" y="1945178"/>
                      </a:moveTo>
                      <a:cubicBezTo>
                        <a:pt x="62345" y="1770611"/>
                        <a:pt x="124690" y="1596044"/>
                        <a:pt x="257694" y="1487978"/>
                      </a:cubicBezTo>
                      <a:cubicBezTo>
                        <a:pt x="390698" y="1379912"/>
                        <a:pt x="634538" y="1342505"/>
                        <a:pt x="798022" y="1296785"/>
                      </a:cubicBezTo>
                      <a:cubicBezTo>
                        <a:pt x="961506" y="1251065"/>
                        <a:pt x="1086196" y="1281545"/>
                        <a:pt x="1238596" y="1213658"/>
                      </a:cubicBezTo>
                      <a:cubicBezTo>
                        <a:pt x="1390996" y="1145771"/>
                        <a:pt x="1571106" y="1022466"/>
                        <a:pt x="1712422" y="889462"/>
                      </a:cubicBezTo>
                      <a:cubicBezTo>
                        <a:pt x="1853738" y="756458"/>
                        <a:pt x="2007523" y="563880"/>
                        <a:pt x="2086494" y="415636"/>
                      </a:cubicBezTo>
                      <a:cubicBezTo>
                        <a:pt x="2165465" y="267392"/>
                        <a:pt x="2186247" y="0"/>
                        <a:pt x="2186247" y="0"/>
                      </a:cubicBezTo>
                    </a:path>
                  </a:pathLst>
                </a:custGeom>
                <a:noFill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endParaRPr lang="en-US"/>
                </a:p>
              </p:txBody>
            </p:sp>
            <p:grpSp>
              <p:nvGrpSpPr>
                <p:cNvPr id="18" name="Group 17"/>
                <p:cNvGrpSpPr/>
                <p:nvPr/>
              </p:nvGrpSpPr>
              <p:grpSpPr>
                <a:xfrm>
                  <a:off x="340995" y="282632"/>
                  <a:ext cx="2737485" cy="2059200"/>
                  <a:chOff x="0" y="0"/>
                  <a:chExt cx="2737485" cy="2059200"/>
                </a:xfrm>
              </p:grpSpPr>
              <p:cxnSp>
                <p:nvCxnSpPr>
                  <p:cNvPr id="24" name="Straight Connector 23"/>
                  <p:cNvCxnSpPr/>
                  <p:nvPr/>
                </p:nvCxnSpPr>
                <p:spPr>
                  <a:xfrm>
                    <a:off x="0" y="0"/>
                    <a:ext cx="0" cy="2059200"/>
                  </a:xfrm>
                  <a:prstGeom prst="line">
                    <a:avLst/>
                  </a:prstGeom>
                  <a:ln w="19050">
                    <a:solidFill>
                      <a:schemeClr val="tx1"/>
                    </a:solidFill>
                    <a:headEnd type="triangl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5" name="Straight Connector 24"/>
                  <p:cNvCxnSpPr/>
                  <p:nvPr/>
                </p:nvCxnSpPr>
                <p:spPr>
                  <a:xfrm flipV="1">
                    <a:off x="0" y="2057400"/>
                    <a:ext cx="2737485" cy="0"/>
                  </a:xfrm>
                  <a:prstGeom prst="line">
                    <a:avLst/>
                  </a:prstGeom>
                  <a:ln w="19050">
                    <a:solidFill>
                      <a:schemeClr val="tx1"/>
                    </a:solidFill>
                    <a:headEnd type="none"/>
                    <a:tailEnd type="triangl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cxnSp>
              <p:nvCxnSpPr>
                <p:cNvPr id="19" name="Straight Connector 18"/>
                <p:cNvCxnSpPr/>
                <p:nvPr/>
              </p:nvCxnSpPr>
              <p:spPr>
                <a:xfrm>
                  <a:off x="1139017" y="282632"/>
                  <a:ext cx="0" cy="4800600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  <a:prstDash val="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0" name="Straight Connector 19"/>
                <p:cNvCxnSpPr/>
                <p:nvPr/>
              </p:nvCxnSpPr>
              <p:spPr>
                <a:xfrm>
                  <a:off x="2053417" y="282632"/>
                  <a:ext cx="0" cy="4800600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  <a:prstDash val="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21" name="Text Box 19"/>
                <p:cNvSpPr txBox="1"/>
                <p:nvPr/>
              </p:nvSpPr>
              <p:spPr>
                <a:xfrm rot="16200000">
                  <a:off x="-344805" y="1209501"/>
                  <a:ext cx="1032510" cy="3429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</p:spPr>
              <p:style>
                <a:lnRef idx="0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dk1"/>
                </a:fontRef>
              </p:style>
              <p:txBody>
                <a:bodyPr rot="0" spcFirstLastPara="0" vert="horz" wrap="square" lIns="91440" tIns="45720" rIns="91440" bIns="45720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r>
                    <a:rPr lang="en-US" sz="1400" b="1">
                      <a:ea typeface="Calibri" charset="0"/>
                      <a:cs typeface="Times New Roman" charset="0"/>
                    </a:rPr>
                    <a:t>TOTAL  COST</a:t>
                  </a:r>
                  <a:endParaRPr lang="en-US" sz="1400">
                    <a:ea typeface="Calibri" charset="0"/>
                    <a:cs typeface="Times New Roman" charset="0"/>
                  </a:endParaRPr>
                </a:p>
              </p:txBody>
            </p:sp>
            <p:sp>
              <p:nvSpPr>
                <p:cNvPr id="22" name="Text Box 21"/>
                <p:cNvSpPr txBox="1"/>
                <p:nvPr/>
              </p:nvSpPr>
              <p:spPr>
                <a:xfrm>
                  <a:off x="216304" y="0"/>
                  <a:ext cx="342900" cy="33591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</p:spPr>
              <p:style>
                <a:lnRef idx="0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dk1"/>
                </a:fontRef>
              </p:style>
              <p:txBody>
                <a:bodyPr rot="0" spcFirstLastPara="0" vert="horz" wrap="square" lIns="91440" tIns="45720" rIns="91440" bIns="45720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r>
                    <a:rPr lang="en-US" sz="1600" b="1" dirty="0">
                      <a:ea typeface="Calibri" charset="0"/>
                      <a:cs typeface="Times New Roman" charset="0"/>
                    </a:rPr>
                    <a:t>C</a:t>
                  </a:r>
                  <a:endParaRPr lang="en-US" sz="1600" dirty="0">
                    <a:ea typeface="Calibri" charset="0"/>
                    <a:cs typeface="Times New Roman" charset="0"/>
                  </a:endParaRPr>
                </a:p>
              </p:txBody>
            </p:sp>
            <p:sp>
              <p:nvSpPr>
                <p:cNvPr id="23" name="Text Box 23"/>
                <p:cNvSpPr txBox="1"/>
                <p:nvPr/>
              </p:nvSpPr>
              <p:spPr>
                <a:xfrm>
                  <a:off x="3084195" y="2169621"/>
                  <a:ext cx="342900" cy="33591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</p:spPr>
              <p:style>
                <a:lnRef idx="0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dk1"/>
                </a:fontRef>
              </p:style>
              <p:txBody>
                <a:bodyPr rot="0" spcFirstLastPara="0" vert="horz" wrap="square" lIns="91440" tIns="45720" rIns="91440" bIns="45720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r>
                    <a:rPr lang="en-US" sz="1600" b="1">
                      <a:ea typeface="Calibri" charset="0"/>
                      <a:cs typeface="Times New Roman" charset="0"/>
                    </a:rPr>
                    <a:t>q</a:t>
                  </a:r>
                  <a:endParaRPr lang="en-US" sz="1600">
                    <a:ea typeface="Calibri" charset="0"/>
                    <a:cs typeface="Times New Roman" charset="0"/>
                  </a:endParaRPr>
                </a:p>
              </p:txBody>
            </p:sp>
          </p:grpSp>
        </p:grpSp>
      </p:grpSp>
      <p:sp>
        <p:nvSpPr>
          <p:cNvPr id="28" name="TextBox 27"/>
          <p:cNvSpPr txBox="1"/>
          <p:nvPr/>
        </p:nvSpPr>
        <p:spPr>
          <a:xfrm>
            <a:off x="302655" y="17740"/>
            <a:ext cx="88413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00FF"/>
                </a:solidFill>
              </a:rPr>
              <a:t>The General Shape of </a:t>
            </a:r>
            <a:r>
              <a:rPr lang="en-US" sz="2400" b="1" dirty="0" smtClean="0">
                <a:solidFill>
                  <a:srgbClr val="C00000"/>
                </a:solidFill>
              </a:rPr>
              <a:t>long-run total production cost </a:t>
            </a:r>
            <a:r>
              <a:rPr lang="en-US" sz="2400" b="1" dirty="0" smtClean="0">
                <a:solidFill>
                  <a:srgbClr val="0000FF"/>
                </a:solidFill>
              </a:rPr>
              <a:t>(</a:t>
            </a:r>
            <a:r>
              <a:rPr lang="en-US" sz="2400" b="1" dirty="0" err="1" smtClean="0">
                <a:solidFill>
                  <a:srgbClr val="0000FF"/>
                </a:solidFill>
              </a:rPr>
              <a:t>LRTC</a:t>
            </a:r>
            <a:r>
              <a:rPr lang="en-US" sz="2400" b="1" baseline="-25000" dirty="0" err="1" smtClean="0">
                <a:solidFill>
                  <a:srgbClr val="0000FF"/>
                </a:solidFill>
              </a:rPr>
              <a:t>prod</a:t>
            </a:r>
            <a:r>
              <a:rPr lang="en-US" sz="2400" b="1" dirty="0" smtClean="0">
                <a:solidFill>
                  <a:srgbClr val="0000FF"/>
                </a:solidFill>
              </a:rPr>
              <a:t>) and </a:t>
            </a:r>
            <a:r>
              <a:rPr lang="en-US" sz="2400" b="1" dirty="0" smtClean="0">
                <a:solidFill>
                  <a:srgbClr val="C00000"/>
                </a:solidFill>
              </a:rPr>
              <a:t>long-run average production costs </a:t>
            </a:r>
            <a:r>
              <a:rPr lang="en-US" sz="2400" b="1" dirty="0" smtClean="0">
                <a:solidFill>
                  <a:srgbClr val="0000FF"/>
                </a:solidFill>
              </a:rPr>
              <a:t>(</a:t>
            </a:r>
            <a:r>
              <a:rPr lang="en-US" sz="2400" b="1" dirty="0" err="1" smtClean="0">
                <a:solidFill>
                  <a:srgbClr val="0000FF"/>
                </a:solidFill>
              </a:rPr>
              <a:t>LRAC</a:t>
            </a:r>
            <a:r>
              <a:rPr lang="en-US" sz="2400" b="1" baseline="-25000" dirty="0" err="1" smtClean="0">
                <a:solidFill>
                  <a:srgbClr val="0000FF"/>
                </a:solidFill>
              </a:rPr>
              <a:t>prod</a:t>
            </a:r>
            <a:r>
              <a:rPr lang="en-US" sz="2400" b="1" dirty="0" smtClean="0">
                <a:solidFill>
                  <a:srgbClr val="0000FF"/>
                </a:solidFill>
              </a:rPr>
              <a:t>)</a:t>
            </a:r>
            <a:endParaRPr lang="en-US" sz="2400" b="1" dirty="0">
              <a:solidFill>
                <a:srgbClr val="0000FF"/>
              </a:solidFill>
            </a:endParaRPr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E65D5-FE66-C14A-8B79-70CF72E52575}" type="slidenum">
              <a:rPr lang="en-US" smtClean="0"/>
              <a:t>5</a:t>
            </a:fld>
            <a:endParaRPr lang="en-US"/>
          </a:p>
        </p:txBody>
      </p:sp>
      <p:sp>
        <p:nvSpPr>
          <p:cNvPr id="32" name="TextBox 31"/>
          <p:cNvSpPr txBox="1"/>
          <p:nvPr/>
        </p:nvSpPr>
        <p:spPr>
          <a:xfrm>
            <a:off x="3897845" y="888527"/>
            <a:ext cx="5257155" cy="5940088"/>
          </a:xfrm>
          <a:prstGeom prst="rect">
            <a:avLst/>
          </a:prstGeom>
          <a:solidFill>
            <a:srgbClr val="FFFFCC"/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2000" b="1" dirty="0" smtClean="0">
                <a:solidFill>
                  <a:srgbClr val="0000FF"/>
                </a:solidFill>
              </a:rPr>
              <a:t>Observations in the 3</a:t>
            </a:r>
            <a:r>
              <a:rPr lang="en-US" sz="2000" b="1" baseline="30000" dirty="0" smtClean="0">
                <a:solidFill>
                  <a:srgbClr val="0000FF"/>
                </a:solidFill>
              </a:rPr>
              <a:t>rd</a:t>
            </a:r>
            <a:r>
              <a:rPr lang="en-US" sz="2000" b="1" dirty="0" smtClean="0">
                <a:solidFill>
                  <a:srgbClr val="0000FF"/>
                </a:solidFill>
              </a:rPr>
              <a:t> output interval is less likely to occur in reality</a:t>
            </a:r>
            <a:r>
              <a:rPr lang="en-US" sz="2000" dirty="0" smtClean="0"/>
              <a:t>. </a:t>
            </a:r>
            <a:r>
              <a:rPr lang="en-US" sz="2000" dirty="0"/>
              <a:t>A</a:t>
            </a:r>
            <a:r>
              <a:rPr lang="en-US" sz="2000" dirty="0" smtClean="0"/>
              <a:t> production plant with such a large capacity would not be realistic since the same output could be produced at lower cost per unit of output by two plants</a:t>
            </a:r>
          </a:p>
          <a:p>
            <a:endParaRPr lang="en-US" sz="1000" dirty="0"/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2000" b="1" dirty="0">
                <a:solidFill>
                  <a:srgbClr val="0000FF"/>
                </a:solidFill>
              </a:rPr>
              <a:t>Observations in the </a:t>
            </a:r>
            <a:r>
              <a:rPr lang="en-US" sz="2000" b="1" dirty="0" smtClean="0">
                <a:solidFill>
                  <a:srgbClr val="0000FF"/>
                </a:solidFill>
              </a:rPr>
              <a:t>1</a:t>
            </a:r>
            <a:r>
              <a:rPr lang="en-US" sz="2000" b="1" baseline="30000" dirty="0" smtClean="0">
                <a:solidFill>
                  <a:srgbClr val="0000FF"/>
                </a:solidFill>
              </a:rPr>
              <a:t>st</a:t>
            </a:r>
            <a:r>
              <a:rPr lang="en-US" sz="2000" b="1" dirty="0" smtClean="0">
                <a:solidFill>
                  <a:srgbClr val="0000FF"/>
                </a:solidFill>
              </a:rPr>
              <a:t> output </a:t>
            </a:r>
            <a:r>
              <a:rPr lang="en-US" sz="2000" b="1" dirty="0">
                <a:solidFill>
                  <a:srgbClr val="0000FF"/>
                </a:solidFill>
              </a:rPr>
              <a:t>interval is less likely to occur in reality</a:t>
            </a:r>
            <a:r>
              <a:rPr lang="en-US" sz="2000" dirty="0"/>
              <a:t>. </a:t>
            </a:r>
            <a:r>
              <a:rPr lang="en-US" sz="2000" dirty="0" smtClean="0"/>
              <a:t>Low capacity plants (of storable and transportable goods) could not exist if it is possible to produce such goods for substantially lower average cost at plants with higher capacity</a:t>
            </a:r>
          </a:p>
          <a:p>
            <a:endParaRPr lang="en-US" sz="1000" dirty="0"/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2000" b="1" dirty="0" smtClean="0">
                <a:solidFill>
                  <a:srgbClr val="0000FF"/>
                </a:solidFill>
              </a:rPr>
              <a:t>However, low capacity, relatively high cost plants are kept in operation as long as the price (or marginal revenue) &gt; current cost</a:t>
            </a:r>
          </a:p>
          <a:p>
            <a:endParaRPr lang="en-US" sz="1000" dirty="0"/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2000" b="1" dirty="0" smtClean="0">
                <a:solidFill>
                  <a:srgbClr val="0000FF"/>
                </a:solidFill>
              </a:rPr>
              <a:t>Mainstream price theory focuses on the second output interval</a:t>
            </a:r>
            <a:r>
              <a:rPr lang="en-US" sz="2000" dirty="0" smtClean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5827560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532706" y="479406"/>
            <a:ext cx="7218245" cy="3130200"/>
            <a:chOff x="0" y="0"/>
            <a:chExt cx="4802736" cy="2171700"/>
          </a:xfrm>
        </p:grpSpPr>
        <p:grpSp>
          <p:nvGrpSpPr>
            <p:cNvPr id="5" name="Group 4"/>
            <p:cNvGrpSpPr/>
            <p:nvPr/>
          </p:nvGrpSpPr>
          <p:grpSpPr>
            <a:xfrm>
              <a:off x="119641" y="230737"/>
              <a:ext cx="1828800" cy="1714500"/>
              <a:chOff x="0" y="0"/>
              <a:chExt cx="1828800" cy="1714500"/>
            </a:xfrm>
          </p:grpSpPr>
          <p:cxnSp>
            <p:nvCxnSpPr>
              <p:cNvPr id="17" name="Straight Arrow Connector 16"/>
              <p:cNvCxnSpPr/>
              <p:nvPr/>
            </p:nvCxnSpPr>
            <p:spPr>
              <a:xfrm flipV="1">
                <a:off x="0" y="0"/>
                <a:ext cx="0" cy="1714500"/>
              </a:xfrm>
              <a:prstGeom prst="straightConnector1">
                <a:avLst/>
              </a:prstGeom>
              <a:ln w="19050"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Straight Arrow Connector 17"/>
              <p:cNvCxnSpPr/>
              <p:nvPr/>
            </p:nvCxnSpPr>
            <p:spPr>
              <a:xfrm>
                <a:off x="0" y="1709159"/>
                <a:ext cx="1828800" cy="0"/>
              </a:xfrm>
              <a:prstGeom prst="straightConnector1">
                <a:avLst/>
              </a:prstGeom>
              <a:ln w="19050"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6" name="Straight Connector 5"/>
            <p:cNvCxnSpPr/>
            <p:nvPr/>
          </p:nvCxnSpPr>
          <p:spPr>
            <a:xfrm flipV="1">
              <a:off x="111095" y="461473"/>
              <a:ext cx="1603565" cy="1484428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" name="Group 6"/>
            <p:cNvGrpSpPr/>
            <p:nvPr/>
          </p:nvGrpSpPr>
          <p:grpSpPr>
            <a:xfrm>
              <a:off x="2623559" y="230737"/>
              <a:ext cx="1828800" cy="1714500"/>
              <a:chOff x="0" y="0"/>
              <a:chExt cx="1828800" cy="1714500"/>
            </a:xfrm>
          </p:grpSpPr>
          <p:cxnSp>
            <p:nvCxnSpPr>
              <p:cNvPr id="15" name="Straight Arrow Connector 14"/>
              <p:cNvCxnSpPr/>
              <p:nvPr/>
            </p:nvCxnSpPr>
            <p:spPr>
              <a:xfrm flipV="1">
                <a:off x="0" y="0"/>
                <a:ext cx="0" cy="1714500"/>
              </a:xfrm>
              <a:prstGeom prst="straightConnector1">
                <a:avLst/>
              </a:prstGeom>
              <a:ln w="19050"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" name="Straight Arrow Connector 15"/>
              <p:cNvCxnSpPr/>
              <p:nvPr/>
            </p:nvCxnSpPr>
            <p:spPr>
              <a:xfrm>
                <a:off x="0" y="1709159"/>
                <a:ext cx="1828800" cy="0"/>
              </a:xfrm>
              <a:prstGeom prst="straightConnector1">
                <a:avLst/>
              </a:prstGeom>
              <a:ln w="19050"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8" name="Text Box 44"/>
            <p:cNvSpPr txBox="1"/>
            <p:nvPr/>
          </p:nvSpPr>
          <p:spPr>
            <a:xfrm>
              <a:off x="0" y="0"/>
              <a:ext cx="228600" cy="228600"/>
            </a:xfrm>
            <a:prstGeom prst="rect">
              <a:avLst/>
            </a:prstGeom>
            <a:noFill/>
            <a:ln>
              <a:noFill/>
            </a:ln>
            <a:effectLst/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r>
                <a:rPr lang="en-US" sz="1400" b="1" dirty="0">
                  <a:ea typeface="Calibri" charset="0"/>
                  <a:cs typeface="Times New Roman" charset="0"/>
                </a:rPr>
                <a:t>$</a:t>
              </a:r>
              <a:endParaRPr lang="en-US" sz="1400" dirty="0">
                <a:ea typeface="Calibri" charset="0"/>
                <a:cs typeface="Times New Roman" charset="0"/>
              </a:endParaRPr>
            </a:p>
          </p:txBody>
        </p:sp>
        <p:sp>
          <p:nvSpPr>
            <p:cNvPr id="9" name="Text Box 45"/>
            <p:cNvSpPr txBox="1"/>
            <p:nvPr/>
          </p:nvSpPr>
          <p:spPr>
            <a:xfrm>
              <a:off x="2521009" y="0"/>
              <a:ext cx="228600" cy="228600"/>
            </a:xfrm>
            <a:prstGeom prst="rect">
              <a:avLst/>
            </a:prstGeom>
            <a:noFill/>
            <a:ln>
              <a:noFill/>
            </a:ln>
            <a:effectLst/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r>
                <a:rPr lang="en-US" sz="1600" b="1" dirty="0">
                  <a:ea typeface="Calibri" charset="0"/>
                  <a:cs typeface="Times New Roman" charset="0"/>
                </a:rPr>
                <a:t>$</a:t>
              </a:r>
              <a:endParaRPr lang="en-US" sz="1600" dirty="0">
                <a:ea typeface="Calibri" charset="0"/>
                <a:cs typeface="Times New Roman" charset="0"/>
              </a:endParaRPr>
            </a:p>
          </p:txBody>
        </p:sp>
        <p:sp>
          <p:nvSpPr>
            <p:cNvPr id="10" name="Text Box 47"/>
            <p:cNvSpPr txBox="1"/>
            <p:nvPr/>
          </p:nvSpPr>
          <p:spPr>
            <a:xfrm>
              <a:off x="1948441" y="1828800"/>
              <a:ext cx="342900" cy="342900"/>
            </a:xfrm>
            <a:prstGeom prst="rect">
              <a:avLst/>
            </a:prstGeom>
            <a:noFill/>
            <a:ln>
              <a:noFill/>
            </a:ln>
            <a:effectLst/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r>
                <a:rPr lang="en-US" sz="1600" b="1" dirty="0">
                  <a:ea typeface="Calibri" charset="0"/>
                  <a:cs typeface="Times New Roman" charset="0"/>
                </a:rPr>
                <a:t>q</a:t>
              </a:r>
              <a:endParaRPr lang="en-US" sz="1600" dirty="0">
                <a:ea typeface="Calibri" charset="0"/>
                <a:cs typeface="Times New Roman" charset="0"/>
              </a:endParaRPr>
            </a:p>
          </p:txBody>
        </p:sp>
        <p:sp>
          <p:nvSpPr>
            <p:cNvPr id="11" name="Text Box 48"/>
            <p:cNvSpPr txBox="1"/>
            <p:nvPr/>
          </p:nvSpPr>
          <p:spPr>
            <a:xfrm>
              <a:off x="4460904" y="1828800"/>
              <a:ext cx="228600" cy="342900"/>
            </a:xfrm>
            <a:prstGeom prst="rect">
              <a:avLst/>
            </a:prstGeom>
            <a:noFill/>
            <a:ln>
              <a:noFill/>
            </a:ln>
            <a:effectLst/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r>
                <a:rPr lang="en-US" sz="1600" b="1" dirty="0">
                  <a:ea typeface="Calibri" charset="0"/>
                  <a:cs typeface="Times New Roman" charset="0"/>
                </a:rPr>
                <a:t>q</a:t>
              </a:r>
              <a:endParaRPr lang="en-US" sz="1600" dirty="0">
                <a:ea typeface="Calibri" charset="0"/>
                <a:cs typeface="Times New Roman" charset="0"/>
              </a:endParaRPr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2632104" y="1145137"/>
              <a:ext cx="1714500" cy="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Text Box 51"/>
            <p:cNvSpPr txBox="1"/>
            <p:nvPr/>
          </p:nvSpPr>
          <p:spPr>
            <a:xfrm>
              <a:off x="1367327" y="803305"/>
              <a:ext cx="914400" cy="342900"/>
            </a:xfrm>
            <a:prstGeom prst="rect">
              <a:avLst/>
            </a:prstGeom>
            <a:noFill/>
            <a:ln>
              <a:noFill/>
            </a:ln>
            <a:effectLst/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r>
                <a:rPr lang="en-US" b="1" dirty="0" err="1">
                  <a:ea typeface="Calibri" charset="0"/>
                  <a:cs typeface="Times New Roman" charset="0"/>
                </a:rPr>
                <a:t>LRTC</a:t>
              </a:r>
              <a:r>
                <a:rPr lang="en-US" b="1" baseline="-25000" dirty="0" err="1">
                  <a:ea typeface="Calibri" charset="0"/>
                  <a:cs typeface="Times New Roman" charset="0"/>
                </a:rPr>
                <a:t>prod</a:t>
              </a:r>
              <a:endParaRPr lang="en-US" dirty="0">
                <a:ea typeface="Calibri" charset="0"/>
                <a:cs typeface="Times New Roman" charset="0"/>
              </a:endParaRPr>
            </a:p>
          </p:txBody>
        </p:sp>
        <p:sp>
          <p:nvSpPr>
            <p:cNvPr id="14" name="Text Box 52"/>
            <p:cNvSpPr txBox="1"/>
            <p:nvPr/>
          </p:nvSpPr>
          <p:spPr>
            <a:xfrm>
              <a:off x="3888336" y="794759"/>
              <a:ext cx="914400" cy="342900"/>
            </a:xfrm>
            <a:prstGeom prst="rect">
              <a:avLst/>
            </a:prstGeom>
            <a:noFill/>
            <a:ln>
              <a:noFill/>
            </a:ln>
            <a:effectLst/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r>
                <a:rPr lang="en-US" b="1" dirty="0" err="1">
                  <a:ea typeface="Calibri" charset="0"/>
                  <a:cs typeface="Times New Roman" charset="0"/>
                </a:rPr>
                <a:t>LRTC</a:t>
              </a:r>
              <a:r>
                <a:rPr lang="en-US" b="1" baseline="-25000" dirty="0" err="1">
                  <a:ea typeface="Calibri" charset="0"/>
                  <a:cs typeface="Times New Roman" charset="0"/>
                </a:rPr>
                <a:t>prod</a:t>
              </a:r>
              <a:endParaRPr lang="en-US" dirty="0">
                <a:ea typeface="Calibri" charset="0"/>
                <a:cs typeface="Times New Roman" charset="0"/>
              </a:endParaRPr>
            </a:p>
          </p:txBody>
        </p:sp>
      </p:grp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E65D5-FE66-C14A-8B79-70CF72E52575}" type="slidenum">
              <a:rPr lang="en-US" smtClean="0"/>
              <a:t>6</a:t>
            </a:fld>
            <a:endParaRPr lang="en-US"/>
          </a:p>
        </p:txBody>
      </p:sp>
      <p:sp>
        <p:nvSpPr>
          <p:cNvPr id="19" name="Title 1"/>
          <p:cNvSpPr txBox="1">
            <a:spLocks/>
          </p:cNvSpPr>
          <p:nvPr/>
        </p:nvSpPr>
        <p:spPr>
          <a:xfrm>
            <a:off x="187676" y="6435289"/>
            <a:ext cx="6134686" cy="4671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400" dirty="0" smtClean="0"/>
              <a:t>Source: </a:t>
            </a:r>
            <a:r>
              <a:rPr lang="en-US" sz="1400" dirty="0" err="1" smtClean="0"/>
              <a:t>Jansson</a:t>
            </a:r>
            <a:r>
              <a:rPr lang="en-US" sz="1400" dirty="0" smtClean="0"/>
              <a:t> (2013), Figure 3.2, P.34</a:t>
            </a:r>
            <a:endParaRPr lang="en-US" sz="1400" dirty="0"/>
          </a:p>
        </p:txBody>
      </p:sp>
      <p:sp>
        <p:nvSpPr>
          <p:cNvPr id="21" name="TextBox 20"/>
          <p:cNvSpPr txBox="1"/>
          <p:nvPr/>
        </p:nvSpPr>
        <p:spPr>
          <a:xfrm>
            <a:off x="302655" y="17740"/>
            <a:ext cx="88413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00FF"/>
                </a:solidFill>
              </a:rPr>
              <a:t>Two extreme cases of the shape of </a:t>
            </a:r>
            <a:r>
              <a:rPr lang="en-US" sz="2400" b="1" dirty="0" err="1" smtClean="0">
                <a:solidFill>
                  <a:srgbClr val="0000FF"/>
                </a:solidFill>
              </a:rPr>
              <a:t>LRTC</a:t>
            </a:r>
            <a:r>
              <a:rPr lang="en-US" sz="2400" b="1" baseline="-25000" dirty="0" err="1" smtClean="0">
                <a:solidFill>
                  <a:srgbClr val="0000FF"/>
                </a:solidFill>
              </a:rPr>
              <a:t>prod</a:t>
            </a:r>
            <a:r>
              <a:rPr lang="en-US" sz="2400" b="1" dirty="0" smtClean="0">
                <a:solidFill>
                  <a:srgbClr val="0000FF"/>
                </a:solidFill>
              </a:rPr>
              <a:t> and output relationship</a:t>
            </a:r>
            <a:endParaRPr lang="en-US" sz="2400" b="1" dirty="0">
              <a:solidFill>
                <a:srgbClr val="0000FF"/>
              </a:solidFill>
            </a:endParaRPr>
          </a:p>
        </p:txBody>
      </p:sp>
      <p:sp>
        <p:nvSpPr>
          <p:cNvPr id="23" name="Text Box 51"/>
          <p:cNvSpPr txBox="1"/>
          <p:nvPr/>
        </p:nvSpPr>
        <p:spPr>
          <a:xfrm>
            <a:off x="1066951" y="3507903"/>
            <a:ext cx="1520771" cy="383281"/>
          </a:xfrm>
          <a:prstGeom prst="rect">
            <a:avLst/>
          </a:prstGeom>
          <a:noFill/>
          <a:ln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US" b="1" dirty="0" err="1" smtClean="0">
                <a:ea typeface="Calibri" charset="0"/>
                <a:cs typeface="Times New Roman" charset="0"/>
              </a:rPr>
              <a:t>LRTC</a:t>
            </a:r>
            <a:r>
              <a:rPr lang="en-US" b="1" baseline="-25000" dirty="0" err="1" smtClean="0">
                <a:ea typeface="Calibri" charset="0"/>
                <a:cs typeface="Times New Roman" charset="0"/>
              </a:rPr>
              <a:t>prod</a:t>
            </a:r>
            <a:r>
              <a:rPr lang="en-US" b="1" baseline="-25000" dirty="0" smtClean="0">
                <a:ea typeface="Calibri" charset="0"/>
                <a:cs typeface="Times New Roman" charset="0"/>
              </a:rPr>
              <a:t> </a:t>
            </a:r>
            <a:r>
              <a:rPr lang="en-US" b="1" dirty="0" smtClean="0">
                <a:ea typeface="Calibri" charset="0"/>
                <a:cs typeface="Times New Roman" charset="0"/>
              </a:rPr>
              <a:t> = </a:t>
            </a:r>
            <a:r>
              <a:rPr lang="en-US" b="1" dirty="0" err="1" smtClean="0">
                <a:ea typeface="Calibri" charset="0"/>
                <a:cs typeface="Times New Roman" charset="0"/>
              </a:rPr>
              <a:t>aq</a:t>
            </a:r>
            <a:endParaRPr lang="en-US" dirty="0">
              <a:ea typeface="Calibri" charset="0"/>
              <a:cs typeface="Times New Roman" charset="0"/>
            </a:endParaRPr>
          </a:p>
        </p:txBody>
      </p:sp>
      <p:sp>
        <p:nvSpPr>
          <p:cNvPr id="24" name="Text Box 51"/>
          <p:cNvSpPr txBox="1"/>
          <p:nvPr/>
        </p:nvSpPr>
        <p:spPr>
          <a:xfrm>
            <a:off x="5336305" y="3500946"/>
            <a:ext cx="1520771" cy="383281"/>
          </a:xfrm>
          <a:prstGeom prst="rect">
            <a:avLst/>
          </a:prstGeom>
          <a:noFill/>
          <a:ln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US" b="1" dirty="0" err="1" smtClean="0">
                <a:ea typeface="Calibri" charset="0"/>
                <a:cs typeface="Times New Roman" charset="0"/>
              </a:rPr>
              <a:t>LRTC</a:t>
            </a:r>
            <a:r>
              <a:rPr lang="en-US" b="1" baseline="-25000" dirty="0" err="1" smtClean="0">
                <a:ea typeface="Calibri" charset="0"/>
                <a:cs typeface="Times New Roman" charset="0"/>
              </a:rPr>
              <a:t>prod</a:t>
            </a:r>
            <a:r>
              <a:rPr lang="en-US" b="1" baseline="-25000" dirty="0" smtClean="0">
                <a:ea typeface="Calibri" charset="0"/>
                <a:cs typeface="Times New Roman" charset="0"/>
              </a:rPr>
              <a:t> </a:t>
            </a:r>
            <a:r>
              <a:rPr lang="en-US" b="1" dirty="0" smtClean="0">
                <a:ea typeface="Calibri" charset="0"/>
                <a:cs typeface="Times New Roman" charset="0"/>
              </a:rPr>
              <a:t> = F</a:t>
            </a:r>
            <a:endParaRPr lang="en-US" dirty="0">
              <a:ea typeface="Calibri" charset="0"/>
              <a:cs typeface="Times New Roman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571341" y="4077550"/>
            <a:ext cx="3646489" cy="203132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dirty="0" smtClean="0"/>
              <a:t>Small-scale operations are natural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dirty="0" smtClean="0"/>
              <a:t>Represented by simple service such as manual car wash, shoeshine service in the street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dirty="0" smtClean="0"/>
              <a:t>Could Still incur small-scale-disadvantages (like higher queuing costs)</a:t>
            </a:r>
            <a:endParaRPr lang="en-US" dirty="0"/>
          </a:p>
        </p:txBody>
      </p:sp>
      <p:sp>
        <p:nvSpPr>
          <p:cNvPr id="26" name="TextBox 25"/>
          <p:cNvSpPr txBox="1"/>
          <p:nvPr/>
        </p:nvSpPr>
        <p:spPr>
          <a:xfrm>
            <a:off x="4475769" y="4089961"/>
            <a:ext cx="4346260" cy="203132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dirty="0" smtClean="0"/>
              <a:t>Public good characteristics –&gt; inexhaustible (non-rival)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dirty="0" smtClean="0"/>
              <a:t>Examples: National defense, police force service, institutions for maintaining law and order within nation (</a:t>
            </a:r>
            <a:r>
              <a:rPr lang="en-US" b="1" dirty="0" smtClean="0">
                <a:solidFill>
                  <a:srgbClr val="0000FF"/>
                </a:solidFill>
              </a:rPr>
              <a:t>quasi-public goods</a:t>
            </a:r>
            <a:r>
              <a:rPr lang="en-US" dirty="0" smtClean="0"/>
              <a:t> b/c these services has finite capacity)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72741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E65D5-FE66-C14A-8B79-70CF72E52575}" type="slidenum">
              <a:rPr lang="en-US" smtClean="0"/>
              <a:t>7</a:t>
            </a:fld>
            <a:endParaRPr lang="en-US"/>
          </a:p>
        </p:txBody>
      </p:sp>
      <p:sp>
        <p:nvSpPr>
          <p:cNvPr id="21" name="TextBox 20"/>
          <p:cNvSpPr txBox="1"/>
          <p:nvPr/>
        </p:nvSpPr>
        <p:spPr>
          <a:xfrm>
            <a:off x="302654" y="17740"/>
            <a:ext cx="88413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00FF"/>
                </a:solidFill>
              </a:rPr>
              <a:t>Combination cases</a:t>
            </a:r>
            <a:endParaRPr lang="en-US" sz="2800" b="1" dirty="0">
              <a:solidFill>
                <a:srgbClr val="0000FF"/>
              </a:solidFill>
            </a:endParaRPr>
          </a:p>
        </p:txBody>
      </p:sp>
      <p:sp>
        <p:nvSpPr>
          <p:cNvPr id="23" name="Text Box 51"/>
          <p:cNvSpPr txBox="1"/>
          <p:nvPr/>
        </p:nvSpPr>
        <p:spPr>
          <a:xfrm>
            <a:off x="478742" y="549968"/>
            <a:ext cx="2474738" cy="54157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US" sz="2400" b="1" dirty="0" err="1" smtClean="0">
                <a:ea typeface="Calibri" charset="0"/>
                <a:cs typeface="Times New Roman" charset="0"/>
              </a:rPr>
              <a:t>LRTC</a:t>
            </a:r>
            <a:r>
              <a:rPr lang="en-US" sz="2400" b="1" baseline="-25000" dirty="0" err="1" smtClean="0">
                <a:ea typeface="Calibri" charset="0"/>
                <a:cs typeface="Times New Roman" charset="0"/>
              </a:rPr>
              <a:t>prod</a:t>
            </a:r>
            <a:r>
              <a:rPr lang="en-US" sz="2400" b="1" baseline="-25000" dirty="0" smtClean="0">
                <a:ea typeface="Calibri" charset="0"/>
                <a:cs typeface="Times New Roman" charset="0"/>
              </a:rPr>
              <a:t> </a:t>
            </a:r>
            <a:r>
              <a:rPr lang="en-US" sz="2400" b="1" dirty="0" smtClean="0">
                <a:ea typeface="Calibri" charset="0"/>
                <a:cs typeface="Times New Roman" charset="0"/>
              </a:rPr>
              <a:t> = F + </a:t>
            </a:r>
            <a:r>
              <a:rPr lang="en-US" sz="2400" b="1" dirty="0" err="1" smtClean="0">
                <a:ea typeface="Calibri" charset="0"/>
                <a:cs typeface="Times New Roman" charset="0"/>
              </a:rPr>
              <a:t>aq</a:t>
            </a:r>
            <a:endParaRPr lang="en-US" sz="2400" dirty="0">
              <a:ea typeface="Calibri" charset="0"/>
              <a:cs typeface="Times New Roman" charset="0"/>
            </a:endParaRPr>
          </a:p>
        </p:txBody>
      </p:sp>
      <p:sp>
        <p:nvSpPr>
          <p:cNvPr id="24" name="Text Box 51"/>
          <p:cNvSpPr txBox="1"/>
          <p:nvPr/>
        </p:nvSpPr>
        <p:spPr>
          <a:xfrm>
            <a:off x="3396271" y="545646"/>
            <a:ext cx="5193937" cy="5459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US" sz="2400" b="1" dirty="0" err="1" smtClean="0">
                <a:ea typeface="Calibri" charset="0"/>
                <a:cs typeface="Times New Roman" charset="0"/>
              </a:rPr>
              <a:t>LRTC</a:t>
            </a:r>
            <a:r>
              <a:rPr lang="en-US" sz="2400" b="1" baseline="-25000" dirty="0" err="1" smtClean="0">
                <a:ea typeface="Calibri" charset="0"/>
                <a:cs typeface="Times New Roman" charset="0"/>
              </a:rPr>
              <a:t>prod</a:t>
            </a:r>
            <a:r>
              <a:rPr lang="en-US" sz="2400" b="1" baseline="-25000" dirty="0" smtClean="0">
                <a:ea typeface="Calibri" charset="0"/>
                <a:cs typeface="Times New Roman" charset="0"/>
              </a:rPr>
              <a:t> </a:t>
            </a:r>
            <a:r>
              <a:rPr lang="en-US" sz="2400" b="1" dirty="0" smtClean="0">
                <a:ea typeface="Calibri" charset="0"/>
                <a:cs typeface="Times New Roman" charset="0"/>
              </a:rPr>
              <a:t> = F + </a:t>
            </a:r>
            <a:r>
              <a:rPr lang="en-US" sz="2400" b="1" dirty="0" err="1" smtClean="0">
                <a:ea typeface="Calibri" charset="0"/>
                <a:cs typeface="Times New Roman" charset="0"/>
              </a:rPr>
              <a:t>aq</a:t>
            </a:r>
            <a:r>
              <a:rPr lang="el-GR" sz="2400" b="1" baseline="30000" dirty="0" smtClean="0">
                <a:ea typeface="Calibri" charset="0"/>
                <a:cs typeface="Times New Roman" charset="0"/>
              </a:rPr>
              <a:t>α</a:t>
            </a:r>
            <a:r>
              <a:rPr lang="en-US" sz="2400" b="1" dirty="0" smtClean="0">
                <a:ea typeface="Calibri" charset="0"/>
                <a:cs typeface="Times New Roman" charset="0"/>
              </a:rPr>
              <a:t> + </a:t>
            </a:r>
            <a:r>
              <a:rPr lang="en-US" sz="2400" b="1" dirty="0" err="1" smtClean="0">
                <a:ea typeface="Calibri" charset="0"/>
                <a:cs typeface="Times New Roman" charset="0"/>
              </a:rPr>
              <a:t>kq</a:t>
            </a:r>
            <a:r>
              <a:rPr lang="en-US" sz="2400" b="1" dirty="0" smtClean="0">
                <a:ea typeface="Calibri" charset="0"/>
                <a:cs typeface="Times New Roman" charset="0"/>
              </a:rPr>
              <a:t> </a:t>
            </a:r>
            <a:r>
              <a:rPr lang="en-US" sz="2400" dirty="0" smtClean="0">
                <a:ea typeface="Calibri" charset="0"/>
                <a:cs typeface="Times New Roman" charset="0"/>
              </a:rPr>
              <a:t>whereas 0&lt;</a:t>
            </a:r>
            <a:r>
              <a:rPr lang="el-GR" sz="2400" dirty="0" smtClean="0">
                <a:ea typeface="Calibri" charset="0"/>
                <a:cs typeface="Times New Roman" charset="0"/>
              </a:rPr>
              <a:t>α</a:t>
            </a:r>
            <a:r>
              <a:rPr lang="en-US" sz="2400" dirty="0" smtClean="0">
                <a:ea typeface="Calibri" charset="0"/>
                <a:cs typeface="Times New Roman" charset="0"/>
              </a:rPr>
              <a:t>&lt;1 </a:t>
            </a:r>
            <a:endParaRPr lang="en-US" sz="2400" dirty="0">
              <a:ea typeface="Calibri" charset="0"/>
              <a:cs typeface="Times New Roman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78741" y="1152568"/>
            <a:ext cx="8489172" cy="144655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2200" b="1" dirty="0" smtClean="0">
                <a:solidFill>
                  <a:srgbClr val="0000FF"/>
                </a:solidFill>
              </a:rPr>
              <a:t>F represents “public” factor of production or fixed cost </a:t>
            </a:r>
            <a:r>
              <a:rPr lang="en-US" sz="2200" b="1" dirty="0" smtClean="0"/>
              <a:t>such as costs of R&amp;D, costs of preparing final manuscript for publishing a book</a:t>
            </a:r>
            <a:endParaRPr lang="en-US" sz="2200" b="1" dirty="0"/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2200" b="1" dirty="0" smtClean="0">
                <a:solidFill>
                  <a:srgbClr val="0000FF"/>
                </a:solidFill>
              </a:rPr>
              <a:t>Costs that are strictly proportional to output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2200" b="1" dirty="0" smtClean="0">
                <a:solidFill>
                  <a:srgbClr val="0000FF"/>
                </a:solidFill>
              </a:rPr>
              <a:t>Costs that increase digressively with output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456202" y="2722484"/>
            <a:ext cx="8534249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i="1" u="sng" dirty="0" smtClean="0"/>
              <a:t>Two main causes of small-scale disadvantages</a:t>
            </a:r>
          </a:p>
          <a:p>
            <a:endParaRPr lang="en-US" sz="800" i="1" u="sng" dirty="0" smtClean="0"/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sz="2400" b="1" dirty="0" smtClean="0">
                <a:solidFill>
                  <a:srgbClr val="C00000"/>
                </a:solidFill>
              </a:rPr>
              <a:t>A relatively high F-value </a:t>
            </a:r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en-US" sz="2200" dirty="0" smtClean="0"/>
              <a:t>Normally services produced by technical sophisticated, industrial methods such as airport service, high speed train, etc.</a:t>
            </a:r>
          </a:p>
          <a:p>
            <a:endParaRPr lang="en-US" sz="800" dirty="0" smtClean="0"/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sz="2400" b="1" dirty="0" smtClean="0">
                <a:solidFill>
                  <a:srgbClr val="C00000"/>
                </a:solidFill>
              </a:rPr>
              <a:t>Services of a relatively low unit cost (low-value service) </a:t>
            </a:r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en-US" sz="2200" dirty="0" smtClean="0"/>
              <a:t>not require sophisticated production apparatus</a:t>
            </a:r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en-US" sz="2200" dirty="0" smtClean="0"/>
              <a:t>pre-booking system would be too cumbersome</a:t>
            </a:r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en-US" sz="2200" dirty="0" smtClean="0">
                <a:sym typeface="Wingdings" panose="05000000000000000000" pitchFamily="2" charset="2"/>
              </a:rPr>
              <a:t>the main cause of small-scale disadvantages is non-storability</a:t>
            </a:r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en-US" sz="2200" dirty="0" smtClean="0">
                <a:sym typeface="Wingdings" panose="05000000000000000000" pitchFamily="2" charset="2"/>
              </a:rPr>
              <a:t>So, random arrival of customers gives rise to high queuing costs unless the rate of capacity utilization is initially kept low.</a:t>
            </a: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39755209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Box 27"/>
          <p:cNvSpPr txBox="1"/>
          <p:nvPr/>
        </p:nvSpPr>
        <p:spPr>
          <a:xfrm>
            <a:off x="302655" y="17740"/>
            <a:ext cx="88413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00FF"/>
                </a:solidFill>
              </a:rPr>
              <a:t>Queuing theory</a:t>
            </a:r>
            <a:endParaRPr lang="en-US" sz="2800" b="1" dirty="0">
              <a:solidFill>
                <a:srgbClr val="0000FF"/>
              </a:solidFill>
            </a:endParaRPr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E65D5-FE66-C14A-8B79-70CF72E52575}" type="slidenum">
              <a:rPr lang="en-US" smtClean="0"/>
              <a:t>8</a:t>
            </a:fld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302655" y="560231"/>
            <a:ext cx="5357610" cy="4616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C00000"/>
                </a:solidFill>
              </a:rPr>
              <a:t>Queuing time at single station facility</a:t>
            </a:r>
            <a:endParaRPr lang="en-US" sz="2400" b="1" dirty="0">
              <a:solidFill>
                <a:srgbClr val="C00000"/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3791200" y="3888196"/>
            <a:ext cx="4637198" cy="1477328"/>
          </a:xfrm>
          <a:prstGeom prst="rect">
            <a:avLst/>
          </a:prstGeom>
          <a:solidFill>
            <a:srgbClr val="FFFFCC"/>
          </a:solidFill>
        </p:spPr>
        <p:txBody>
          <a:bodyPr wrap="square" rtlCol="0">
            <a:spAutoFit/>
          </a:bodyPr>
          <a:lstStyle/>
          <a:p>
            <a:r>
              <a:rPr lang="en-US" i="1" dirty="0"/>
              <a:t>w</a:t>
            </a:r>
            <a:r>
              <a:rPr lang="en-US" dirty="0" smtClean="0"/>
              <a:t> = expected queuing time per customer</a:t>
            </a:r>
          </a:p>
          <a:p>
            <a:r>
              <a:rPr lang="en-US" i="1" dirty="0" smtClean="0"/>
              <a:t>A</a:t>
            </a:r>
            <a:r>
              <a:rPr lang="en-US" dirty="0" smtClean="0"/>
              <a:t> = expected number of arrivals per hour, which equals total output (q) on average</a:t>
            </a:r>
          </a:p>
          <a:p>
            <a:r>
              <a:rPr lang="en-US" i="1" dirty="0" smtClean="0"/>
              <a:t>s</a:t>
            </a:r>
            <a:r>
              <a:rPr lang="en-US" dirty="0" smtClean="0"/>
              <a:t> = expected service time per customer (hours)</a:t>
            </a:r>
          </a:p>
          <a:p>
            <a:r>
              <a:rPr lang="en-US" dirty="0" smtClean="0"/>
              <a:t>Ø = expected occupancy rate (Ø = As &lt; 1)</a:t>
            </a:r>
            <a:endParaRPr lang="en-US" dirty="0"/>
          </a:p>
        </p:txBody>
      </p:sp>
      <p:sp>
        <p:nvSpPr>
          <p:cNvPr id="38" name="TextBox 37"/>
          <p:cNvSpPr txBox="1"/>
          <p:nvPr/>
        </p:nvSpPr>
        <p:spPr>
          <a:xfrm>
            <a:off x="302655" y="1151560"/>
            <a:ext cx="8472280" cy="2062103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000" b="1" i="1" u="sng" dirty="0" smtClean="0">
                <a:solidFill>
                  <a:srgbClr val="0000FF"/>
                </a:solidFill>
              </a:rPr>
              <a:t>Assumptions</a:t>
            </a:r>
          </a:p>
          <a:p>
            <a:pPr marL="342900" indent="-342900">
              <a:buAutoNum type="arabicParenBoth"/>
            </a:pPr>
            <a:r>
              <a:rPr lang="en-US" dirty="0" smtClean="0"/>
              <a:t>Customer arrive at random, with the distribution of arrivals described by the Poisson probability distribution</a:t>
            </a:r>
          </a:p>
          <a:p>
            <a:pPr marL="342900" indent="-342900">
              <a:buAutoNum type="arabicParenBoth"/>
            </a:pPr>
            <a:r>
              <a:rPr lang="en-US" dirty="0" smtClean="0"/>
              <a:t>Similarly, the service time is a random variable fitting the negative exponential probability distribution</a:t>
            </a:r>
          </a:p>
          <a:p>
            <a:pPr marL="342900" indent="-342900">
              <a:buAutoNum type="arabicParenBoth"/>
            </a:pPr>
            <a:r>
              <a:rPr lang="en-US" dirty="0" smtClean="0"/>
              <a:t>There is no upper limit to the queue length. Customers are patient and there is no restriction on waiting room space</a:t>
            </a: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187676" y="6356333"/>
            <a:ext cx="6134686" cy="4671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400" dirty="0" smtClean="0"/>
              <a:t>Source: </a:t>
            </a:r>
            <a:r>
              <a:rPr lang="en-US" sz="1400" dirty="0" err="1" smtClean="0"/>
              <a:t>Jansson</a:t>
            </a:r>
            <a:r>
              <a:rPr lang="en-US" sz="1400" dirty="0" smtClean="0"/>
              <a:t> (2013), Chapter 3 (Appendix)</a:t>
            </a:r>
            <a:endParaRPr lang="en-US" sz="1400" dirty="0"/>
          </a:p>
        </p:txBody>
      </p:sp>
      <p:sp>
        <p:nvSpPr>
          <p:cNvPr id="11" name="TextBox 10"/>
          <p:cNvSpPr txBox="1"/>
          <p:nvPr/>
        </p:nvSpPr>
        <p:spPr>
          <a:xfrm>
            <a:off x="302654" y="3345370"/>
            <a:ext cx="7778839" cy="40011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C00000"/>
                </a:solidFill>
              </a:rPr>
              <a:t>The expected (mean) queuing time in a statistical equilibrium (</a:t>
            </a:r>
            <a:r>
              <a:rPr lang="en-US" sz="2000" b="1" i="1" dirty="0" smtClean="0">
                <a:solidFill>
                  <a:srgbClr val="C00000"/>
                </a:solidFill>
              </a:rPr>
              <a:t>w</a:t>
            </a:r>
            <a:r>
              <a:rPr lang="en-US" sz="2000" b="1" dirty="0" smtClean="0">
                <a:solidFill>
                  <a:srgbClr val="C00000"/>
                </a:solidFill>
              </a:rPr>
              <a:t>) is</a:t>
            </a:r>
            <a:endParaRPr lang="en-US" sz="2000" b="1" dirty="0">
              <a:solidFill>
                <a:srgbClr val="C0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368755" y="3922685"/>
                <a:ext cx="2377766" cy="66614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>
                          <a:latin typeface="Cambria Math" panose="02040503050406030204" pitchFamily="18" charset="0"/>
                        </a:rPr>
                        <m:t>𝑤</m:t>
                      </m:r>
                      <m:r>
                        <a:rPr lang="en-US" i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𝐴</m:t>
                          </m:r>
                          <m:sSup>
                            <m:sSup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𝑠</m:t>
                              </m:r>
                            </m:e>
                            <m:sup>
                              <m:r>
                                <a:rPr lang="en-US" i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en-US" i="0">
                              <a:latin typeface="Cambria Math" panose="02040503050406030204" pitchFamily="18" charset="0"/>
                            </a:rPr>
                            <m:t>1−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𝐴𝑠</m:t>
                          </m:r>
                        </m:den>
                      </m:f>
                      <m:r>
                        <a:rPr lang="en-US" i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𝑠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i="0">
                              <a:latin typeface="Cambria Math" panose="02040503050406030204" pitchFamily="18" charset="0"/>
                            </a:rPr>
                            <m:t>∅</m:t>
                          </m:r>
                        </m:num>
                        <m:den>
                          <m:r>
                            <a:rPr lang="en-US" i="0">
                              <a:latin typeface="Cambria Math" panose="02040503050406030204" pitchFamily="18" charset="0"/>
                            </a:rPr>
                            <m:t>1−∅</m:t>
                          </m:r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8755" y="3922685"/>
                <a:ext cx="2377766" cy="666144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TextBox 11"/>
          <p:cNvSpPr txBox="1"/>
          <p:nvPr/>
        </p:nvSpPr>
        <p:spPr>
          <a:xfrm>
            <a:off x="258457" y="5537137"/>
            <a:ext cx="8086820" cy="646331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b="1" dirty="0" smtClean="0">
                <a:solidFill>
                  <a:srgbClr val="0000FF"/>
                </a:solidFill>
              </a:rPr>
              <a:t>The mean queuing time </a:t>
            </a:r>
            <a:r>
              <a:rPr lang="en-US" b="1" dirty="0" smtClean="0">
                <a:solidFill>
                  <a:srgbClr val="C00000"/>
                </a:solidFill>
              </a:rPr>
              <a:t>(</a:t>
            </a:r>
            <a:r>
              <a:rPr lang="en-US" b="1" i="1" dirty="0" smtClean="0">
                <a:solidFill>
                  <a:srgbClr val="C00000"/>
                </a:solidFill>
              </a:rPr>
              <a:t>w</a:t>
            </a:r>
            <a:r>
              <a:rPr lang="en-US" b="1" dirty="0" smtClean="0">
                <a:solidFill>
                  <a:srgbClr val="C00000"/>
                </a:solidFill>
              </a:rPr>
              <a:t>)</a:t>
            </a:r>
            <a:r>
              <a:rPr lang="en-US" b="1" dirty="0" smtClean="0">
                <a:solidFill>
                  <a:srgbClr val="0000FF"/>
                </a:solidFill>
              </a:rPr>
              <a:t> starts to rise at low levels of capacity utilization </a:t>
            </a:r>
            <a:r>
              <a:rPr lang="en-US" b="1" dirty="0" smtClean="0">
                <a:solidFill>
                  <a:srgbClr val="C00000"/>
                </a:solidFill>
              </a:rPr>
              <a:t>(Ø) </a:t>
            </a:r>
            <a:r>
              <a:rPr lang="en-US" b="1" dirty="0" smtClean="0">
                <a:solidFill>
                  <a:srgbClr val="0000FF"/>
                </a:solidFill>
              </a:rPr>
              <a:t>and will rise more and more sharply as the level of full capacity is approached</a:t>
            </a:r>
            <a:endParaRPr lang="en-US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00046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11" grpId="0" animBg="1"/>
      <p:bldP spid="3" grpId="0"/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E65D5-FE66-C14A-8B79-70CF72E52575}" type="slidenum">
              <a:rPr lang="en-US" smtClean="0"/>
              <a:t>9</a:t>
            </a:fld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302655" y="128571"/>
            <a:ext cx="5357610" cy="4616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C00000"/>
                </a:solidFill>
              </a:rPr>
              <a:t>Queuing time at single station facility</a:t>
            </a:r>
            <a:endParaRPr lang="en-US" sz="2400" b="1" dirty="0">
              <a:solidFill>
                <a:srgbClr val="C0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5" name="Rectangle 34"/>
              <p:cNvSpPr/>
              <p:nvPr/>
            </p:nvSpPr>
            <p:spPr>
              <a:xfrm>
                <a:off x="377626" y="1300771"/>
                <a:ext cx="2377766" cy="66614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>
                          <a:latin typeface="Cambria Math" panose="02040503050406030204" pitchFamily="18" charset="0"/>
                        </a:rPr>
                        <m:t>𝑤</m:t>
                      </m:r>
                      <m:r>
                        <a:rPr lang="en-US" i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𝐴</m:t>
                          </m:r>
                          <m:sSup>
                            <m:sSup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𝑠</m:t>
                              </m:r>
                            </m:e>
                            <m:sup>
                              <m:r>
                                <a:rPr lang="en-US" i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en-US" i="0">
                              <a:latin typeface="Cambria Math" panose="02040503050406030204" pitchFamily="18" charset="0"/>
                            </a:rPr>
                            <m:t>1−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𝐴𝑠</m:t>
                          </m:r>
                        </m:den>
                      </m:f>
                      <m:r>
                        <a:rPr lang="en-US" i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𝑠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i="0">
                              <a:latin typeface="Cambria Math" panose="02040503050406030204" pitchFamily="18" charset="0"/>
                            </a:rPr>
                            <m:t>∅</m:t>
                          </m:r>
                        </m:num>
                        <m:den>
                          <m:r>
                            <a:rPr lang="en-US" i="0">
                              <a:latin typeface="Cambria Math" panose="02040503050406030204" pitchFamily="18" charset="0"/>
                            </a:rPr>
                            <m:t>1−∅</m:t>
                          </m:r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35" name="Rectangle 3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7626" y="1300771"/>
                <a:ext cx="2377766" cy="666144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7" name="TextBox 36"/>
          <p:cNvSpPr txBox="1"/>
          <p:nvPr/>
        </p:nvSpPr>
        <p:spPr>
          <a:xfrm>
            <a:off x="3257505" y="1197950"/>
            <a:ext cx="4637198" cy="1477328"/>
          </a:xfrm>
          <a:prstGeom prst="rect">
            <a:avLst/>
          </a:prstGeom>
          <a:solidFill>
            <a:srgbClr val="FFFFCC"/>
          </a:solidFill>
        </p:spPr>
        <p:txBody>
          <a:bodyPr wrap="square" rtlCol="0">
            <a:spAutoFit/>
          </a:bodyPr>
          <a:lstStyle/>
          <a:p>
            <a:r>
              <a:rPr lang="en-US" i="1" dirty="0"/>
              <a:t>w</a:t>
            </a:r>
            <a:r>
              <a:rPr lang="en-US" dirty="0" smtClean="0"/>
              <a:t> = expected queuing time per customer</a:t>
            </a:r>
          </a:p>
          <a:p>
            <a:r>
              <a:rPr lang="en-US" i="1" dirty="0" smtClean="0"/>
              <a:t>A</a:t>
            </a:r>
            <a:r>
              <a:rPr lang="en-US" dirty="0" smtClean="0"/>
              <a:t> = expected number of arrivals per hour, which equals total output (q) on average</a:t>
            </a:r>
          </a:p>
          <a:p>
            <a:r>
              <a:rPr lang="en-US" i="1" dirty="0" smtClean="0"/>
              <a:t>s</a:t>
            </a:r>
            <a:r>
              <a:rPr lang="en-US" dirty="0" smtClean="0"/>
              <a:t> = expected service time per customer (hours)</a:t>
            </a:r>
          </a:p>
          <a:p>
            <a:r>
              <a:rPr lang="en-US" dirty="0" smtClean="0"/>
              <a:t>Ø = expected occupancy rate (Ø = As &lt; 1)</a:t>
            </a:r>
            <a:endParaRPr lang="en-US" dirty="0"/>
          </a:p>
        </p:txBody>
      </p:sp>
      <p:sp>
        <p:nvSpPr>
          <p:cNvPr id="38" name="TextBox 37"/>
          <p:cNvSpPr txBox="1"/>
          <p:nvPr/>
        </p:nvSpPr>
        <p:spPr>
          <a:xfrm>
            <a:off x="302655" y="751089"/>
            <a:ext cx="6195911" cy="40011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0000FF"/>
                </a:solidFill>
              </a:rPr>
              <a:t>Expected mean queuing time in statistical equilibrium  </a:t>
            </a:r>
            <a:endParaRPr lang="en-US" sz="2000" b="1" dirty="0">
              <a:solidFill>
                <a:srgbClr val="0000FF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02655" y="2740876"/>
            <a:ext cx="8312258" cy="70788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0000FF"/>
                </a:solidFill>
              </a:rPr>
              <a:t>The marginal queuing time: the additional total queuing time that results from another arrival</a:t>
            </a:r>
            <a:endParaRPr lang="en-US" sz="2000" b="1" dirty="0">
              <a:solidFill>
                <a:srgbClr val="0000FF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/>
              <p:cNvSpPr/>
              <p:nvPr/>
            </p:nvSpPr>
            <p:spPr>
              <a:xfrm>
                <a:off x="377626" y="3604180"/>
                <a:ext cx="3713260" cy="75745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d>
                            <m:dPr>
                              <m:begChr m:val=""/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>
                                  <a:latin typeface="Cambria Math" panose="02040503050406030204" pitchFamily="18" charset="0"/>
                                </a:rPr>
                                <m:t>𝜕</m:t>
                              </m:r>
                              <m:r>
                                <a:rPr lang="en-US" i="0">
                                  <a:latin typeface="Cambria Math" panose="02040503050406030204" pitchFamily="18" charset="0"/>
                                </a:rPr>
                                <m:t>(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𝐴𝑤</m:t>
                              </m:r>
                            </m:e>
                          </m:d>
                        </m:num>
                        <m:den>
                          <m:r>
                            <a:rPr lang="en-US" i="0">
                              <a:latin typeface="Cambria Math" panose="02040503050406030204" pitchFamily="18" charset="0"/>
                            </a:rPr>
                            <m:t>𝜕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𝐴</m:t>
                          </m:r>
                        </m:den>
                      </m:f>
                      <m:r>
                        <a:rPr lang="en-US" i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d>
                            <m:dPr>
                              <m:begChr m:val=""/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𝐴</m:t>
                              </m:r>
                              <m:sSup>
                                <m:sSup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𝑠</m:t>
                                  </m:r>
                                </m:e>
                                <m:sup>
                                  <m:r>
                                    <a:rPr lang="en-US" i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  <m:r>
                                <a:rPr lang="en-US" i="0">
                                  <a:latin typeface="Cambria Math" panose="02040503050406030204" pitchFamily="18" charset="0"/>
                                </a:rPr>
                                <m:t>(2−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𝐴𝑠</m:t>
                              </m:r>
                            </m:e>
                          </m:d>
                        </m:num>
                        <m:den>
                          <m:d>
                            <m:dPr>
                              <m:endChr m:val=""/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i="0">
                                  <a:latin typeface="Cambria Math" panose="02040503050406030204" pitchFamily="18" charset="0"/>
                                </a:rPr>
                                <m:t>1−</m:t>
                              </m:r>
                              <m:sSup>
                                <m:sSup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d>
                                    <m:dPr>
                                      <m:begChr m:val=""/>
                                      <m:ctrlP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  <m:t>𝐴𝑠</m:t>
                                      </m:r>
                                    </m:e>
                                  </m:d>
                                </m:e>
                                <m:sup>
                                  <m:r>
                                    <a:rPr lang="en-US" i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e>
                          </m:d>
                        </m:den>
                      </m:f>
                      <m:r>
                        <a:rPr lang="en-US" i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𝑠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d>
                            <m:d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i="0">
                                  <a:latin typeface="Cambria Math" panose="02040503050406030204" pitchFamily="18" charset="0"/>
                                </a:rPr>
                                <m:t>2−∅</m:t>
                              </m:r>
                            </m:e>
                          </m:d>
                        </m:num>
                        <m:den>
                          <m:sSup>
                            <m:sSup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i="0">
                                      <a:latin typeface="Cambria Math" panose="02040503050406030204" pitchFamily="18" charset="0"/>
                                    </a:rPr>
                                    <m:t>1−∅</m:t>
                                  </m:r>
                                </m:e>
                              </m:d>
                            </m:e>
                            <m:sup>
                              <m:r>
                                <a:rPr lang="en-US" i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7626" y="3604180"/>
                <a:ext cx="3713260" cy="757451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extBox 2"/>
          <p:cNvSpPr txBox="1"/>
          <p:nvPr/>
        </p:nvSpPr>
        <p:spPr>
          <a:xfrm>
            <a:off x="251104" y="4533224"/>
            <a:ext cx="4062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The ratio of marginal queuing time to s = </a:t>
            </a: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4145689" y="4400863"/>
                <a:ext cx="1116524" cy="62985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type m:val="lin"/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f>
                            <m:f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d>
                                <m:dPr>
                                  <m:begChr m:val=""/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>
                                      <a:latin typeface="Cambria Math" panose="02040503050406030204" pitchFamily="18" charset="0"/>
                                    </a:rPr>
                                    <m:t>𝜕</m:t>
                                  </m:r>
                                  <m:r>
                                    <a:rPr lang="en-US" i="0">
                                      <a:latin typeface="Cambria Math" panose="02040503050406030204" pitchFamily="18" charset="0"/>
                                    </a:rPr>
                                    <m:t>(</m:t>
                                  </m:r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𝐴𝑤</m:t>
                                  </m:r>
                                </m:e>
                              </m:d>
                            </m:num>
                            <m:den>
                              <m:r>
                                <a:rPr lang="en-US" i="0">
                                  <a:latin typeface="Cambria Math" panose="02040503050406030204" pitchFamily="18" charset="0"/>
                                </a:rPr>
                                <m:t>𝜕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𝐴</m:t>
                              </m:r>
                            </m:den>
                          </m:f>
                        </m:num>
                        <m:den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𝑠</m:t>
                          </m:r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45689" y="4400863"/>
                <a:ext cx="1116524" cy="629852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Box 13"/>
          <p:cNvSpPr txBox="1"/>
          <p:nvPr/>
        </p:nvSpPr>
        <p:spPr>
          <a:xfrm>
            <a:off x="251105" y="5128028"/>
            <a:ext cx="2877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Average queuing time = </a:t>
            </a:r>
            <a:r>
              <a:rPr lang="en-US" i="1" dirty="0" smtClean="0"/>
              <a:t>w/s </a:t>
            </a:r>
            <a:endParaRPr lang="en-US" i="1" dirty="0"/>
          </a:p>
        </p:txBody>
      </p:sp>
      <p:sp>
        <p:nvSpPr>
          <p:cNvPr id="15" name="TextBox 14"/>
          <p:cNvSpPr txBox="1"/>
          <p:nvPr/>
        </p:nvSpPr>
        <p:spPr>
          <a:xfrm>
            <a:off x="5229847" y="4533224"/>
            <a:ext cx="3786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= </a:t>
            </a:r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2980363" y="5128028"/>
            <a:ext cx="3786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= </a:t>
            </a: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5576104" y="4401887"/>
                <a:ext cx="1122037" cy="66909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d>
                            <m:dPr>
                              <m:begChr m:val=""/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>
                                  <a:latin typeface="Cambria Math" panose="02040503050406030204" pitchFamily="18" charset="0"/>
                                </a:rPr>
                                <m:t>∅</m:t>
                              </m:r>
                              <m:r>
                                <a:rPr lang="en-US" i="0">
                                  <a:latin typeface="Cambria Math" panose="02040503050406030204" pitchFamily="18" charset="0"/>
                                </a:rPr>
                                <m:t>(2−∅</m:t>
                              </m:r>
                            </m:e>
                          </m:d>
                        </m:num>
                        <m:den>
                          <m:sSup>
                            <m:sSup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i="0">
                                      <a:latin typeface="Cambria Math" panose="02040503050406030204" pitchFamily="18" charset="0"/>
                                    </a:rPr>
                                    <m:t>1−∅</m:t>
                                  </m:r>
                                </m:e>
                              </m:d>
                            </m:e>
                            <m:sup>
                              <m:r>
                                <a:rPr lang="en-US" i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76104" y="4401887"/>
                <a:ext cx="1122037" cy="669094"/>
              </a:xfrm>
              <a:prstGeom prst="rect">
                <a:avLst/>
              </a:prstGeom>
              <a:blipFill rotWithShape="0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3210837" y="5011377"/>
                <a:ext cx="785792" cy="63863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i="0">
                              <a:latin typeface="Cambria Math" panose="02040503050406030204" pitchFamily="18" charset="0"/>
                            </a:rPr>
                            <m:t>∅</m:t>
                          </m:r>
                        </m:num>
                        <m:den>
                          <m:r>
                            <a:rPr lang="en-US" i="0">
                              <a:latin typeface="Cambria Math" panose="02040503050406030204" pitchFamily="18" charset="0"/>
                            </a:rPr>
                            <m:t>1−∅</m:t>
                          </m:r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10837" y="5011377"/>
                <a:ext cx="785792" cy="638636"/>
              </a:xfrm>
              <a:prstGeom prst="rect">
                <a:avLst/>
              </a:prstGeom>
              <a:blipFill rotWithShape="0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Box 6"/>
          <p:cNvSpPr txBox="1"/>
          <p:nvPr/>
        </p:nvSpPr>
        <p:spPr>
          <a:xfrm>
            <a:off x="251104" y="5623569"/>
            <a:ext cx="8041965" cy="646331"/>
          </a:xfrm>
          <a:prstGeom prst="rect">
            <a:avLst/>
          </a:prstGeom>
          <a:solidFill>
            <a:srgbClr val="FFFFCC"/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Therefore, the </a:t>
            </a:r>
            <a:r>
              <a:rPr lang="en-US" b="1" dirty="0" smtClean="0">
                <a:solidFill>
                  <a:srgbClr val="0000FF"/>
                </a:solidFill>
              </a:rPr>
              <a:t>marginal queuing time to s</a:t>
            </a:r>
            <a:r>
              <a:rPr lang="en-US" dirty="0" smtClean="0"/>
              <a:t> increases much faster than the </a:t>
            </a:r>
            <a:r>
              <a:rPr lang="en-US" b="1" dirty="0" smtClean="0">
                <a:solidFill>
                  <a:srgbClr val="0000FF"/>
                </a:solidFill>
              </a:rPr>
              <a:t>average queuing time</a:t>
            </a:r>
            <a:r>
              <a:rPr lang="en-US" dirty="0" smtClean="0"/>
              <a:t> (see Table A3.1 in </a:t>
            </a:r>
            <a:r>
              <a:rPr lang="en-US" dirty="0" err="1"/>
              <a:t>Jansson</a:t>
            </a:r>
            <a:r>
              <a:rPr lang="en-US" dirty="0"/>
              <a:t> (2013</a:t>
            </a:r>
            <a:r>
              <a:rPr lang="en-US" dirty="0" smtClean="0"/>
              <a:t>)</a:t>
            </a:r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4073685" y="5111247"/>
            <a:ext cx="44416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, This shows that w is proportion to </a:t>
            </a:r>
            <a:r>
              <a:rPr lang="en-US" dirty="0"/>
              <a:t>s given Ø </a:t>
            </a:r>
          </a:p>
        </p:txBody>
      </p:sp>
      <p:sp>
        <p:nvSpPr>
          <p:cNvPr id="21" name="Title 1"/>
          <p:cNvSpPr txBox="1">
            <a:spLocks/>
          </p:cNvSpPr>
          <p:nvPr/>
        </p:nvSpPr>
        <p:spPr>
          <a:xfrm>
            <a:off x="251104" y="6356333"/>
            <a:ext cx="6134686" cy="4671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400" dirty="0" smtClean="0"/>
              <a:t>Source: </a:t>
            </a:r>
            <a:r>
              <a:rPr lang="en-US" sz="1400" dirty="0" err="1" smtClean="0"/>
              <a:t>Jansson</a:t>
            </a:r>
            <a:r>
              <a:rPr lang="en-US" sz="1400" dirty="0" smtClean="0"/>
              <a:t> (2013), Chapter 3 (Appendix)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8159360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2" grpId="0"/>
      <p:bldP spid="3" grpId="0"/>
      <p:bldP spid="4" grpId="0"/>
      <p:bldP spid="14" grpId="0"/>
      <p:bldP spid="15" grpId="0"/>
      <p:bldP spid="16" grpId="0"/>
      <p:bldP spid="5" grpId="0"/>
      <p:bldP spid="6" grpId="0"/>
      <p:bldP spid="7" grpId="0" animBg="1"/>
      <p:bldP spid="2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E65D5-FE66-C14A-8B79-70CF72E52575}" type="slidenum">
              <a:rPr lang="en-US" smtClean="0"/>
              <a:t>10</a:t>
            </a:fld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302655" y="128571"/>
            <a:ext cx="5357610" cy="4616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C00000"/>
                </a:solidFill>
              </a:rPr>
              <a:t>Queuing time at single station facility</a:t>
            </a:r>
            <a:endParaRPr lang="en-US" sz="2400" b="1" dirty="0">
              <a:solidFill>
                <a:srgbClr val="C00000"/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302653" y="1180602"/>
            <a:ext cx="8714825" cy="1200329"/>
          </a:xfrm>
          <a:prstGeom prst="rect">
            <a:avLst/>
          </a:prstGeom>
          <a:solidFill>
            <a:srgbClr val="FFFFCC"/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dirty="0" smtClean="0"/>
              <a:t>The root cause of the queuing that occurs is the </a:t>
            </a:r>
            <a:r>
              <a:rPr lang="en-US" b="1" dirty="0" smtClean="0">
                <a:solidFill>
                  <a:srgbClr val="C00000"/>
                </a:solidFill>
              </a:rPr>
              <a:t>variability</a:t>
            </a:r>
            <a:r>
              <a:rPr lang="en-US" dirty="0" smtClean="0"/>
              <a:t> of </a:t>
            </a:r>
            <a:r>
              <a:rPr lang="en-US" b="1" i="1" dirty="0" smtClean="0">
                <a:solidFill>
                  <a:srgbClr val="C00000"/>
                </a:solidFill>
              </a:rPr>
              <a:t>A</a:t>
            </a:r>
            <a:r>
              <a:rPr lang="en-US" dirty="0" smtClean="0"/>
              <a:t> and </a:t>
            </a:r>
            <a:r>
              <a:rPr lang="en-US" b="1" i="1" dirty="0" smtClean="0">
                <a:solidFill>
                  <a:srgbClr val="C00000"/>
                </a:solidFill>
              </a:rPr>
              <a:t>s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dirty="0" smtClean="0"/>
              <a:t>How would assumption of </a:t>
            </a:r>
            <a:r>
              <a:rPr lang="en-US" b="1" dirty="0" smtClean="0">
                <a:solidFill>
                  <a:srgbClr val="C00000"/>
                </a:solidFill>
              </a:rPr>
              <a:t>service time distribution </a:t>
            </a:r>
            <a:r>
              <a:rPr lang="en-US" dirty="0" smtClean="0"/>
              <a:t>affect the </a:t>
            </a:r>
            <a:r>
              <a:rPr lang="en-US" b="1" dirty="0" smtClean="0">
                <a:solidFill>
                  <a:srgbClr val="C00000"/>
                </a:solidFill>
              </a:rPr>
              <a:t>mean queuing time</a:t>
            </a:r>
            <a:r>
              <a:rPr lang="en-US" dirty="0" smtClean="0"/>
              <a:t>?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dirty="0" smtClean="0"/>
              <a:t>According to </a:t>
            </a:r>
            <a:r>
              <a:rPr lang="en-US" dirty="0" err="1" smtClean="0"/>
              <a:t>Saaty</a:t>
            </a:r>
            <a:r>
              <a:rPr lang="en-US" dirty="0" smtClean="0"/>
              <a:t> (1961), </a:t>
            </a:r>
            <a:r>
              <a:rPr lang="en-US" dirty="0" err="1" smtClean="0"/>
              <a:t>Pollaczek-Khintchine</a:t>
            </a:r>
            <a:r>
              <a:rPr lang="en-US" dirty="0" smtClean="0"/>
              <a:t> </a:t>
            </a:r>
            <a:r>
              <a:rPr lang="en-US" dirty="0" err="1" smtClean="0"/>
              <a:t>formular</a:t>
            </a:r>
            <a:r>
              <a:rPr lang="en-US" dirty="0" smtClean="0"/>
              <a:t> provides general answer to this question</a:t>
            </a:r>
            <a:endParaRPr lang="en-US" dirty="0"/>
          </a:p>
        </p:txBody>
      </p:sp>
      <p:sp>
        <p:nvSpPr>
          <p:cNvPr id="38" name="TextBox 37"/>
          <p:cNvSpPr txBox="1"/>
          <p:nvPr/>
        </p:nvSpPr>
        <p:spPr>
          <a:xfrm>
            <a:off x="302655" y="670768"/>
            <a:ext cx="6195911" cy="40011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0000FF"/>
                </a:solidFill>
              </a:rPr>
              <a:t>The importance of service time variability</a:t>
            </a:r>
            <a:endParaRPr lang="en-US" sz="2000" b="1" dirty="0">
              <a:solidFill>
                <a:srgbClr val="0000FF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02655" y="2477824"/>
            <a:ext cx="8312258" cy="101566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0000FF"/>
                </a:solidFill>
              </a:rPr>
              <a:t>For any arbitrary distribution of the service time (s) the steady state mean queuing time </a:t>
            </a:r>
            <a:r>
              <a:rPr lang="en-US" sz="2000" b="1" i="1" dirty="0" smtClean="0">
                <a:solidFill>
                  <a:srgbClr val="C00000"/>
                </a:solidFill>
              </a:rPr>
              <a:t>(w)</a:t>
            </a:r>
            <a:r>
              <a:rPr lang="en-US" sz="2000" b="1" dirty="0" smtClean="0">
                <a:solidFill>
                  <a:srgbClr val="0000FF"/>
                </a:solidFill>
              </a:rPr>
              <a:t> can be expressed as a function of the mean and variance of the service time </a:t>
            </a:r>
            <a:r>
              <a:rPr lang="en-US" sz="2000" b="1" i="1" dirty="0" smtClean="0">
                <a:solidFill>
                  <a:srgbClr val="C00000"/>
                </a:solidFill>
              </a:rPr>
              <a:t>(s)</a:t>
            </a:r>
            <a:r>
              <a:rPr lang="en-US" sz="2000" b="1" dirty="0" smtClean="0">
                <a:solidFill>
                  <a:srgbClr val="0000FF"/>
                </a:solidFill>
              </a:rPr>
              <a:t> and the arrival rate </a:t>
            </a:r>
            <a:r>
              <a:rPr lang="en-US" sz="2000" b="1" i="1" dirty="0" smtClean="0">
                <a:solidFill>
                  <a:srgbClr val="C00000"/>
                </a:solidFill>
              </a:rPr>
              <a:t>(A)</a:t>
            </a:r>
            <a:endParaRPr lang="en-US" sz="2000" b="1" i="1" dirty="0">
              <a:solidFill>
                <a:srgbClr val="C00000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02655" y="5043705"/>
            <a:ext cx="8547525" cy="1323439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dirty="0" smtClean="0"/>
              <a:t>This shows that </a:t>
            </a:r>
            <a:r>
              <a:rPr lang="en-US" dirty="0" smtClean="0">
                <a:solidFill>
                  <a:srgbClr val="0000FF"/>
                </a:solidFill>
              </a:rPr>
              <a:t>given the occupancy rate </a:t>
            </a:r>
            <a:r>
              <a:rPr lang="en-US" b="1" dirty="0" smtClean="0">
                <a:solidFill>
                  <a:srgbClr val="C00000"/>
                </a:solidFill>
              </a:rPr>
              <a:t>(Ø)</a:t>
            </a:r>
            <a:r>
              <a:rPr lang="en-US" dirty="0" smtClean="0"/>
              <a:t>, the </a:t>
            </a:r>
            <a:r>
              <a:rPr lang="en-US" dirty="0" smtClean="0">
                <a:solidFill>
                  <a:srgbClr val="0000FF"/>
                </a:solidFill>
              </a:rPr>
              <a:t>mean queuing time </a:t>
            </a:r>
            <a:r>
              <a:rPr lang="en-US" b="1" i="1" dirty="0" smtClean="0">
                <a:solidFill>
                  <a:srgbClr val="C00000"/>
                </a:solidFill>
              </a:rPr>
              <a:t>(w)</a:t>
            </a:r>
            <a:r>
              <a:rPr lang="en-US" dirty="0" smtClean="0"/>
              <a:t> is proportional to the sum of </a:t>
            </a:r>
            <a:r>
              <a:rPr lang="en-US" dirty="0" smtClean="0">
                <a:solidFill>
                  <a:srgbClr val="0000FF"/>
                </a:solidFill>
              </a:rPr>
              <a:t>service time </a:t>
            </a:r>
            <a:r>
              <a:rPr lang="en-US" b="1" i="1" dirty="0" smtClean="0">
                <a:solidFill>
                  <a:srgbClr val="C00000"/>
                </a:solidFill>
              </a:rPr>
              <a:t>(s)</a:t>
            </a:r>
            <a:r>
              <a:rPr lang="en-US" dirty="0" smtClean="0">
                <a:solidFill>
                  <a:srgbClr val="0000FF"/>
                </a:solidFill>
              </a:rPr>
              <a:t> </a:t>
            </a:r>
            <a:r>
              <a:rPr lang="en-US" dirty="0" smtClean="0"/>
              <a:t>and it’s </a:t>
            </a:r>
            <a:r>
              <a:rPr lang="en-US" dirty="0" smtClean="0">
                <a:solidFill>
                  <a:srgbClr val="0000FF"/>
                </a:solidFill>
              </a:rPr>
              <a:t>relative variance </a:t>
            </a:r>
            <a:r>
              <a:rPr lang="en-US" b="1" dirty="0" smtClean="0">
                <a:solidFill>
                  <a:srgbClr val="C00000"/>
                </a:solidFill>
              </a:rPr>
              <a:t>[</a:t>
            </a:r>
            <a:r>
              <a:rPr lang="en-US" b="1" i="1" dirty="0" smtClean="0">
                <a:solidFill>
                  <a:srgbClr val="C00000"/>
                </a:solidFill>
              </a:rPr>
              <a:t>V(s)</a:t>
            </a:r>
            <a:r>
              <a:rPr lang="en-US" b="1" dirty="0" smtClean="0">
                <a:solidFill>
                  <a:srgbClr val="C00000"/>
                </a:solidFill>
              </a:rPr>
              <a:t>]</a:t>
            </a:r>
          </a:p>
          <a:p>
            <a:endParaRPr lang="en-US" sz="800" b="1" dirty="0" smtClean="0">
              <a:solidFill>
                <a:srgbClr val="C00000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b="1" dirty="0" smtClean="0">
                <a:solidFill>
                  <a:srgbClr val="C00000"/>
                </a:solidFill>
              </a:rPr>
              <a:t>Implication, to reduce queuing time, it is important to reduce the variance of service time by homogenizing customer requirements as it is to reduce average service time</a:t>
            </a:r>
            <a:endParaRPr lang="en-US" b="1" dirty="0">
              <a:solidFill>
                <a:srgbClr val="C00000"/>
              </a:solidFill>
            </a:endParaRPr>
          </a:p>
        </p:txBody>
      </p:sp>
      <p:sp>
        <p:nvSpPr>
          <p:cNvPr id="18" name="Title 1"/>
          <p:cNvSpPr txBox="1">
            <a:spLocks/>
          </p:cNvSpPr>
          <p:nvPr/>
        </p:nvSpPr>
        <p:spPr>
          <a:xfrm>
            <a:off x="251104" y="6487878"/>
            <a:ext cx="6134686" cy="4671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400" dirty="0" smtClean="0"/>
              <a:t>Source: </a:t>
            </a:r>
            <a:r>
              <a:rPr lang="en-US" sz="1400" dirty="0" err="1" smtClean="0"/>
              <a:t>Jansson</a:t>
            </a:r>
            <a:r>
              <a:rPr lang="en-US" sz="1400" dirty="0" smtClean="0"/>
              <a:t> (2013), Chapter 3 (Appendix)</a:t>
            </a:r>
            <a:endParaRPr lang="en-US" sz="1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297426" y="3604699"/>
                <a:ext cx="2195858" cy="81291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>
                          <a:latin typeface="Cambria Math" panose="02040503050406030204" pitchFamily="18" charset="0"/>
                        </a:rPr>
                        <m:t>𝑤</m:t>
                      </m:r>
                      <m:r>
                        <a:rPr lang="en-US" i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d>
                            <m:dPr>
                              <m:begChr m:val=""/>
                              <m:endChr m:val="]"/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𝐴</m:t>
                              </m:r>
                              <m:sSup>
                                <m:sSup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d>
                                    <m:dPr>
                                      <m:begChr m:val="["/>
                                      <m:endChr m:val=""/>
                                      <m:ctrlP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  <m:t>𝑠</m:t>
                                      </m:r>
                                    </m:e>
                                  </m:d>
                                </m:e>
                                <m:sup>
                                  <m:r>
                                    <a:rPr lang="en-US" i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  <m:r>
                                <a:rPr lang="en-US" i="0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𝑣𝑎𝑟</m:t>
                              </m:r>
                              <m:r>
                                <a:rPr lang="en-US" i="0">
                                  <a:latin typeface="Cambria Math" panose="02040503050406030204" pitchFamily="18" charset="0"/>
                                </a:rPr>
                                <m:t>(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𝑠</m:t>
                              </m:r>
                              <m:r>
                                <a:rPr lang="en-US" i="0">
                                  <a:latin typeface="Cambria Math" panose="02040503050406030204" pitchFamily="18" charset="0"/>
                                </a:rPr>
                                <m:t>)</m:t>
                              </m:r>
                            </m:e>
                          </m:d>
                        </m:num>
                        <m:den>
                          <m:d>
                            <m:dPr>
                              <m:begChr m:val=""/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i="0">
                                  <a:latin typeface="Cambria Math" panose="02040503050406030204" pitchFamily="18" charset="0"/>
                                </a:rPr>
                                <m:t>2(1−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𝐴𝑠</m:t>
                              </m:r>
                            </m:e>
                          </m:d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7426" y="3604699"/>
                <a:ext cx="2195858" cy="812915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Box 8"/>
          <p:cNvSpPr txBox="1"/>
          <p:nvPr/>
        </p:nvSpPr>
        <p:spPr>
          <a:xfrm>
            <a:off x="297425" y="4492935"/>
            <a:ext cx="60883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From </a:t>
            </a:r>
            <a:r>
              <a:rPr lang="en-US" b="1" dirty="0" smtClean="0">
                <a:solidFill>
                  <a:srgbClr val="C00000"/>
                </a:solidFill>
              </a:rPr>
              <a:t>Ø = As </a:t>
            </a:r>
            <a:r>
              <a:rPr lang="en-US" dirty="0" smtClean="0"/>
              <a:t>and let’s the relative variance </a:t>
            </a:r>
            <a:r>
              <a:rPr lang="en-US" b="1" i="1" dirty="0" err="1" smtClean="0">
                <a:solidFill>
                  <a:srgbClr val="C00000"/>
                </a:solidFill>
              </a:rPr>
              <a:t>var</a:t>
            </a:r>
            <a:r>
              <a:rPr lang="en-US" b="1" i="1" dirty="0" smtClean="0">
                <a:solidFill>
                  <a:srgbClr val="C00000"/>
                </a:solidFill>
              </a:rPr>
              <a:t>(s)/s = V(s) </a:t>
            </a:r>
            <a:r>
              <a:rPr lang="en-US" dirty="0" smtClean="0"/>
              <a:t>, then </a:t>
            </a:r>
            <a:r>
              <a:rPr lang="en-US" i="1" dirty="0" smtClean="0"/>
              <a:t> </a:t>
            </a:r>
            <a:endParaRPr lang="en-US" i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/>
              <p:cNvSpPr/>
              <p:nvPr/>
            </p:nvSpPr>
            <p:spPr>
              <a:xfrm>
                <a:off x="6297282" y="4342083"/>
                <a:ext cx="1864741" cy="6796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>
                          <a:latin typeface="Cambria Math" panose="02040503050406030204" pitchFamily="18" charset="0"/>
                        </a:rPr>
                        <m:t>𝑤</m:t>
                      </m:r>
                      <m:r>
                        <a:rPr lang="en-US" i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d>
                            <m:dPr>
                              <m:begChr m:val=""/>
                              <m:endChr m:val="]"/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i="0">
                                  <a:latin typeface="Cambria Math" panose="02040503050406030204" pitchFamily="18" charset="0"/>
                                </a:rPr>
                                <m:t>∅[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𝑠</m:t>
                              </m:r>
                              <m:r>
                                <a:rPr lang="en-US" i="0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  <m:r>
                                <a:rPr lang="en-US" i="0">
                                  <a:latin typeface="Cambria Math" panose="02040503050406030204" pitchFamily="18" charset="0"/>
                                </a:rPr>
                                <m:t>(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𝑠</m:t>
                              </m:r>
                              <m:r>
                                <a:rPr lang="en-US" i="0">
                                  <a:latin typeface="Cambria Math" panose="02040503050406030204" pitchFamily="18" charset="0"/>
                                </a:rPr>
                                <m:t>)</m:t>
                              </m:r>
                            </m:e>
                          </m:d>
                        </m:num>
                        <m:den>
                          <m:d>
                            <m:dPr>
                              <m:begChr m:val=""/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i="0">
                                  <a:latin typeface="Cambria Math" panose="02040503050406030204" pitchFamily="18" charset="0"/>
                                </a:rPr>
                                <m:t>2(1−∅</m:t>
                              </m:r>
                            </m:e>
                          </m:d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1" name="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97282" y="4342083"/>
                <a:ext cx="1864741" cy="679610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5044806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8" grpId="0"/>
      <p:bldP spid="9" grpId="0"/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Box 27"/>
          <p:cNvSpPr txBox="1"/>
          <p:nvPr/>
        </p:nvSpPr>
        <p:spPr>
          <a:xfrm>
            <a:off x="302655" y="96234"/>
            <a:ext cx="88413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00FF"/>
                </a:solidFill>
              </a:rPr>
              <a:t>Queuing theory</a:t>
            </a:r>
            <a:endParaRPr lang="en-US" sz="2800" b="1" dirty="0">
              <a:solidFill>
                <a:srgbClr val="0000FF"/>
              </a:solidFill>
            </a:endParaRPr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E65D5-FE66-C14A-8B79-70CF72E52575}" type="slidenum">
              <a:rPr lang="en-US" smtClean="0"/>
              <a:t>11</a:t>
            </a:fld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318129" y="675683"/>
            <a:ext cx="5357610" cy="4616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C00000"/>
                </a:solidFill>
              </a:rPr>
              <a:t>Queuing time at multiple station facility</a:t>
            </a:r>
            <a:endParaRPr lang="en-US" sz="2400" b="1" dirty="0">
              <a:solidFill>
                <a:srgbClr val="C00000"/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996934" y="1868861"/>
            <a:ext cx="4637198" cy="1754326"/>
          </a:xfrm>
          <a:prstGeom prst="rect">
            <a:avLst/>
          </a:prstGeom>
          <a:solidFill>
            <a:srgbClr val="FFFFCC"/>
          </a:solidFill>
        </p:spPr>
        <p:txBody>
          <a:bodyPr wrap="square" rtlCol="0">
            <a:spAutoFit/>
          </a:bodyPr>
          <a:lstStyle/>
          <a:p>
            <a:r>
              <a:rPr lang="en-US" i="1" dirty="0"/>
              <a:t>w</a:t>
            </a:r>
            <a:r>
              <a:rPr lang="en-US" dirty="0" smtClean="0"/>
              <a:t> = expected queuing time per customer</a:t>
            </a:r>
          </a:p>
          <a:p>
            <a:r>
              <a:rPr lang="en-US" i="1" dirty="0" smtClean="0"/>
              <a:t>A</a:t>
            </a:r>
            <a:r>
              <a:rPr lang="en-US" dirty="0" smtClean="0"/>
              <a:t> = expected number of arrivals per hour, which equals total output (q) on average</a:t>
            </a:r>
          </a:p>
          <a:p>
            <a:r>
              <a:rPr lang="en-US" i="1" dirty="0" smtClean="0"/>
              <a:t>s</a:t>
            </a:r>
            <a:r>
              <a:rPr lang="en-US" dirty="0" smtClean="0"/>
              <a:t> = expected service time per customer (hours)</a:t>
            </a:r>
          </a:p>
          <a:p>
            <a:r>
              <a:rPr lang="en-US" dirty="0" smtClean="0"/>
              <a:t>Ø = expected occupancy rate (Ø = As &lt; 1)</a:t>
            </a:r>
            <a:endParaRPr lang="en-US" dirty="0"/>
          </a:p>
          <a:p>
            <a:r>
              <a:rPr lang="en-US" i="1" dirty="0" smtClean="0"/>
              <a:t>n</a:t>
            </a:r>
            <a:r>
              <a:rPr lang="en-US" dirty="0" smtClean="0"/>
              <a:t> = number of service stations</a:t>
            </a:r>
            <a:endParaRPr lang="en-US" dirty="0"/>
          </a:p>
        </p:txBody>
      </p:sp>
      <p:sp>
        <p:nvSpPr>
          <p:cNvPr id="38" name="TextBox 37"/>
          <p:cNvSpPr txBox="1"/>
          <p:nvPr/>
        </p:nvSpPr>
        <p:spPr>
          <a:xfrm>
            <a:off x="318129" y="1371969"/>
            <a:ext cx="7840681" cy="40011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0000FF"/>
                </a:solidFill>
              </a:rPr>
              <a:t>Given the probability (p) that an arrival will find all stations occupied</a:t>
            </a:r>
            <a:endParaRPr lang="en-US" sz="2000" b="1" dirty="0">
              <a:solidFill>
                <a:srgbClr val="0000FF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/>
              <p:cNvSpPr/>
              <p:nvPr/>
            </p:nvSpPr>
            <p:spPr>
              <a:xfrm>
                <a:off x="371785" y="1991715"/>
                <a:ext cx="1938671" cy="6158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>
                          <a:latin typeface="Cambria Math" panose="02040503050406030204" pitchFamily="18" charset="0"/>
                        </a:rPr>
                        <m:t>𝑤</m:t>
                      </m:r>
                      <m:r>
                        <a:rPr lang="en-US" i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𝑠</m:t>
                          </m:r>
                        </m:num>
                        <m:den>
                          <m:d>
                            <m:dPr>
                              <m:begChr m:val=""/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  <m:r>
                                <a:rPr lang="en-US" i="0">
                                  <a:latin typeface="Cambria Math" panose="02040503050406030204" pitchFamily="18" charset="0"/>
                                </a:rPr>
                                <m:t>(1−∅</m:t>
                              </m:r>
                            </m:e>
                          </m:d>
                        </m:den>
                      </m:f>
                      <m:r>
                        <a:rPr lang="en-US" i="0">
                          <a:latin typeface="Cambria Math" panose="02040503050406030204" pitchFamily="18" charset="0"/>
                        </a:rPr>
                        <m:t>∗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𝑝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1785" y="1991715"/>
                <a:ext cx="1938671" cy="615810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Box 10"/>
          <p:cNvSpPr txBox="1"/>
          <p:nvPr/>
        </p:nvSpPr>
        <p:spPr>
          <a:xfrm>
            <a:off x="371785" y="3812206"/>
            <a:ext cx="7677139" cy="646331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                 represents mean occupancy rate</a:t>
            </a:r>
          </a:p>
          <a:p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399899" y="3840183"/>
                <a:ext cx="941220" cy="6127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mtClean="0">
                          <a:latin typeface="Cambria Math" panose="02040503050406030204" pitchFamily="18" charset="0"/>
                        </a:rPr>
                        <m:t>∅</m:t>
                      </m:r>
                      <m:r>
                        <a:rPr lang="en-US" i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𝐴𝑠</m:t>
                          </m:r>
                        </m:num>
                        <m:den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𝑛</m:t>
                          </m:r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9899" y="3840183"/>
                <a:ext cx="941220" cy="612732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TextBox 11"/>
          <p:cNvSpPr txBox="1"/>
          <p:nvPr/>
        </p:nvSpPr>
        <p:spPr>
          <a:xfrm>
            <a:off x="371785" y="4623128"/>
            <a:ext cx="8408086" cy="646331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                    represents the expected queuing time of those customers who actually meet      </a:t>
            </a:r>
          </a:p>
          <a:p>
            <a:r>
              <a:rPr lang="en-US" dirty="0"/>
              <a:t> </a:t>
            </a:r>
            <a:r>
              <a:rPr lang="en-US" dirty="0" smtClean="0"/>
              <a:t>                   with a delay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399899" y="4626592"/>
                <a:ext cx="1114792" cy="6158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𝑠</m:t>
                          </m:r>
                        </m:num>
                        <m:den>
                          <m:d>
                            <m:dPr>
                              <m:begChr m:val=""/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  <m:r>
                                <a:rPr lang="en-US" i="0">
                                  <a:latin typeface="Cambria Math" panose="02040503050406030204" pitchFamily="18" charset="0"/>
                                </a:rPr>
                                <m:t>(1−∅</m:t>
                              </m:r>
                            </m:e>
                          </m:d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9899" y="4626592"/>
                <a:ext cx="1114792" cy="615810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Box 13"/>
          <p:cNvSpPr txBox="1"/>
          <p:nvPr/>
        </p:nvSpPr>
        <p:spPr>
          <a:xfrm>
            <a:off x="399899" y="5510440"/>
            <a:ext cx="7677139" cy="36933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i="1" dirty="0" smtClean="0"/>
              <a:t>P</a:t>
            </a:r>
            <a:r>
              <a:rPr lang="en-US" dirty="0" smtClean="0"/>
              <a:t> represents probability that a delay will occur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25292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38" grpId="0" animBg="1"/>
      <p:bldP spid="2" grpId="0"/>
      <p:bldP spid="11" grpId="0" animBg="1"/>
      <p:bldP spid="3" grpId="0"/>
      <p:bldP spid="12" grpId="0" animBg="1"/>
      <p:bldP spid="4" grpId="0"/>
      <p:bldP spid="1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E65D5-FE66-C14A-8B79-70CF72E52575}" type="slidenum">
              <a:rPr lang="en-US" smtClean="0"/>
              <a:t>12</a:t>
            </a:fld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318129" y="108021"/>
            <a:ext cx="5357610" cy="4616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C00000"/>
                </a:solidFill>
              </a:rPr>
              <a:t>Queuing time at multiple station facility</a:t>
            </a:r>
            <a:endParaRPr lang="en-US" sz="2400" b="1" dirty="0">
              <a:solidFill>
                <a:srgbClr val="C00000"/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677579" y="1229384"/>
            <a:ext cx="4637198" cy="1754326"/>
          </a:xfrm>
          <a:prstGeom prst="rect">
            <a:avLst/>
          </a:prstGeom>
          <a:solidFill>
            <a:srgbClr val="FFFFCC"/>
          </a:solidFill>
        </p:spPr>
        <p:txBody>
          <a:bodyPr wrap="square" rtlCol="0">
            <a:spAutoFit/>
          </a:bodyPr>
          <a:lstStyle/>
          <a:p>
            <a:r>
              <a:rPr lang="en-US" i="1" dirty="0"/>
              <a:t>w</a:t>
            </a:r>
            <a:r>
              <a:rPr lang="en-US" dirty="0" smtClean="0"/>
              <a:t> = expected queuing time per customer</a:t>
            </a:r>
          </a:p>
          <a:p>
            <a:r>
              <a:rPr lang="en-US" i="1" dirty="0" smtClean="0"/>
              <a:t>A</a:t>
            </a:r>
            <a:r>
              <a:rPr lang="en-US" dirty="0" smtClean="0"/>
              <a:t> = expected number of arrivals per hour, which equals total output (q) on average</a:t>
            </a:r>
          </a:p>
          <a:p>
            <a:r>
              <a:rPr lang="en-US" i="1" dirty="0" smtClean="0"/>
              <a:t>s</a:t>
            </a:r>
            <a:r>
              <a:rPr lang="en-US" dirty="0" smtClean="0"/>
              <a:t> = expected service time per customer (hours)</a:t>
            </a:r>
          </a:p>
          <a:p>
            <a:r>
              <a:rPr lang="en-US" dirty="0" smtClean="0"/>
              <a:t>Ø = expected occupancy rate (Ø = As &lt; 1)</a:t>
            </a:r>
          </a:p>
          <a:p>
            <a:r>
              <a:rPr lang="en-US" i="1" dirty="0"/>
              <a:t>n</a:t>
            </a:r>
            <a:r>
              <a:rPr lang="en-US" dirty="0" smtClean="0"/>
              <a:t> = number of service stations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318129" y="778459"/>
            <a:ext cx="7840681" cy="40011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0000FF"/>
                </a:solidFill>
              </a:rPr>
              <a:t>Given the probability (p) that an arrival will find all stations occupied</a:t>
            </a:r>
            <a:endParaRPr lang="en-US" sz="2000" b="1" dirty="0">
              <a:solidFill>
                <a:srgbClr val="0000FF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/>
              <p:cNvSpPr/>
              <p:nvPr/>
            </p:nvSpPr>
            <p:spPr>
              <a:xfrm>
                <a:off x="371785" y="1312294"/>
                <a:ext cx="1938671" cy="6158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>
                          <a:latin typeface="Cambria Math" panose="02040503050406030204" pitchFamily="18" charset="0"/>
                        </a:rPr>
                        <m:t>𝑤</m:t>
                      </m:r>
                      <m:r>
                        <a:rPr lang="en-US" i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𝑠</m:t>
                          </m:r>
                        </m:num>
                        <m:den>
                          <m:d>
                            <m:dPr>
                              <m:begChr m:val=""/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  <m:r>
                                <a:rPr lang="en-US" i="0">
                                  <a:latin typeface="Cambria Math" panose="02040503050406030204" pitchFamily="18" charset="0"/>
                                </a:rPr>
                                <m:t>(1−∅</m:t>
                              </m:r>
                            </m:e>
                          </m:d>
                        </m:den>
                      </m:f>
                      <m:r>
                        <a:rPr lang="en-US" i="0">
                          <a:latin typeface="Cambria Math" panose="02040503050406030204" pitchFamily="18" charset="0"/>
                        </a:rPr>
                        <m:t>∗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𝑝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1785" y="1312294"/>
                <a:ext cx="1938671" cy="615810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Box 10"/>
          <p:cNvSpPr txBox="1"/>
          <p:nvPr/>
        </p:nvSpPr>
        <p:spPr>
          <a:xfrm>
            <a:off x="318129" y="3226895"/>
            <a:ext cx="8670596" cy="326243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The </a:t>
            </a:r>
            <a:r>
              <a:rPr lang="en-US" b="1" dirty="0" smtClean="0">
                <a:solidFill>
                  <a:srgbClr val="0000FF"/>
                </a:solidFill>
              </a:rPr>
              <a:t>total effects on queuing time of adding service stations (n) </a:t>
            </a:r>
            <a:r>
              <a:rPr lang="en-US" dirty="0" smtClean="0"/>
              <a:t>comes from two key factors</a:t>
            </a:r>
          </a:p>
          <a:p>
            <a:endParaRPr lang="en-US" sz="800" dirty="0" smtClean="0"/>
          </a:p>
          <a:p>
            <a:pPr marL="342900" indent="-342900">
              <a:buFontTx/>
              <a:buAutoNum type="arabicParenBoth"/>
            </a:pPr>
            <a:r>
              <a:rPr lang="en-US" dirty="0" smtClean="0"/>
              <a:t>From above equation, </a:t>
            </a:r>
            <a:r>
              <a:rPr lang="en-US" dirty="0" smtClean="0">
                <a:sym typeface="Wingdings" panose="05000000000000000000" pitchFamily="2" charset="2"/>
              </a:rPr>
              <a:t>if </a:t>
            </a:r>
            <a:r>
              <a:rPr lang="en-US" dirty="0">
                <a:sym typeface="Wingdings" panose="05000000000000000000" pitchFamily="2" charset="2"/>
              </a:rPr>
              <a:t>the occupancy rate (</a:t>
            </a:r>
            <a:r>
              <a:rPr lang="en-US" dirty="0"/>
              <a:t>Ø) </a:t>
            </a:r>
            <a:r>
              <a:rPr lang="en-US" dirty="0" smtClean="0"/>
              <a:t>is constant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smtClean="0">
                <a:sym typeface="Wingdings" panose="05000000000000000000" pitchFamily="2" charset="2"/>
              </a:rPr>
              <a:t>(number of service stations increases in proportional to demand), </a:t>
            </a:r>
            <a:r>
              <a:rPr lang="en-US" dirty="0" smtClean="0"/>
              <a:t>when </a:t>
            </a:r>
            <a:r>
              <a:rPr lang="en-US" b="1" i="1" dirty="0" smtClean="0">
                <a:solidFill>
                  <a:srgbClr val="0000FF"/>
                </a:solidFill>
              </a:rPr>
              <a:t>n</a:t>
            </a:r>
            <a:r>
              <a:rPr lang="en-US" dirty="0" smtClean="0"/>
              <a:t>    </a:t>
            </a:r>
            <a:r>
              <a:rPr lang="en-US" dirty="0" smtClean="0">
                <a:sym typeface="Wingdings" panose="05000000000000000000" pitchFamily="2" charset="2"/>
              </a:rPr>
              <a:t>      </a:t>
            </a:r>
            <a:r>
              <a:rPr lang="en-US" b="1" i="1" dirty="0" smtClean="0">
                <a:solidFill>
                  <a:srgbClr val="0000FF"/>
                </a:solidFill>
                <a:sym typeface="Wingdings" panose="05000000000000000000" pitchFamily="2" charset="2"/>
              </a:rPr>
              <a:t>w</a:t>
            </a:r>
            <a:r>
              <a:rPr lang="en-US" dirty="0" smtClean="0">
                <a:sym typeface="Wingdings" panose="05000000000000000000" pitchFamily="2" charset="2"/>
              </a:rPr>
              <a:t>  </a:t>
            </a:r>
          </a:p>
          <a:p>
            <a:pPr marL="342900" indent="-342900">
              <a:buFontTx/>
              <a:buAutoNum type="arabicParenBoth"/>
            </a:pPr>
            <a:r>
              <a:rPr lang="en-US" dirty="0" smtClean="0">
                <a:sym typeface="Wingdings" panose="05000000000000000000" pitchFamily="2" charset="2"/>
              </a:rPr>
              <a:t>Relationship btw </a:t>
            </a:r>
            <a:r>
              <a:rPr lang="en-US" b="1" i="1" dirty="0" smtClean="0">
                <a:solidFill>
                  <a:srgbClr val="0000FF"/>
                </a:solidFill>
                <a:sym typeface="Wingdings" panose="05000000000000000000" pitchFamily="2" charset="2"/>
              </a:rPr>
              <a:t>p</a:t>
            </a:r>
            <a:r>
              <a:rPr lang="en-US" dirty="0" smtClean="0">
                <a:sym typeface="Wingdings" panose="05000000000000000000" pitchFamily="2" charset="2"/>
              </a:rPr>
              <a:t> and </a:t>
            </a:r>
            <a:r>
              <a:rPr lang="en-US" b="1" i="1" dirty="0" smtClean="0">
                <a:solidFill>
                  <a:srgbClr val="0000FF"/>
                </a:solidFill>
                <a:sym typeface="Wingdings" panose="05000000000000000000" pitchFamily="2" charset="2"/>
              </a:rPr>
              <a:t>n</a:t>
            </a:r>
            <a:r>
              <a:rPr lang="en-US" dirty="0" smtClean="0">
                <a:sym typeface="Wingdings" panose="05000000000000000000" pitchFamily="2" charset="2"/>
              </a:rPr>
              <a:t> is quite complicated (see equation 3.2 in </a:t>
            </a:r>
            <a:r>
              <a:rPr lang="en-US" dirty="0" err="1" smtClean="0">
                <a:sym typeface="Wingdings" panose="05000000000000000000" pitchFamily="2" charset="2"/>
              </a:rPr>
              <a:t>Jansson</a:t>
            </a:r>
            <a:r>
              <a:rPr lang="en-US" dirty="0" smtClean="0">
                <a:sym typeface="Wingdings" panose="05000000000000000000" pitchFamily="2" charset="2"/>
              </a:rPr>
              <a:t>, 2013). However, given the occupancy rate (</a:t>
            </a:r>
            <a:r>
              <a:rPr lang="en-US" dirty="0" smtClean="0"/>
              <a:t>Ø), probability that delay will occur (</a:t>
            </a:r>
            <a:r>
              <a:rPr lang="en-US" b="1" i="1" dirty="0" smtClean="0">
                <a:solidFill>
                  <a:srgbClr val="0000FF"/>
                </a:solidFill>
              </a:rPr>
              <a:t>p</a:t>
            </a:r>
            <a:r>
              <a:rPr lang="en-US" dirty="0" smtClean="0"/>
              <a:t>) slightly falls as </a:t>
            </a:r>
            <a:r>
              <a:rPr lang="en-US" b="1" i="1" dirty="0" smtClean="0">
                <a:solidFill>
                  <a:srgbClr val="0000FF"/>
                </a:solidFill>
              </a:rPr>
              <a:t>n</a:t>
            </a:r>
            <a:r>
              <a:rPr lang="en-US" dirty="0" smtClean="0"/>
              <a:t> increased </a:t>
            </a:r>
            <a:r>
              <a:rPr lang="en-US" dirty="0" smtClean="0">
                <a:sym typeface="Wingdings" panose="05000000000000000000" pitchFamily="2" charset="2"/>
              </a:rPr>
              <a:t>or </a:t>
            </a:r>
            <a:r>
              <a:rPr lang="en-US" b="1" i="1" dirty="0">
                <a:solidFill>
                  <a:srgbClr val="0000FF"/>
                </a:solidFill>
              </a:rPr>
              <a:t>n</a:t>
            </a:r>
            <a:r>
              <a:rPr lang="en-US" dirty="0"/>
              <a:t>    </a:t>
            </a:r>
            <a:r>
              <a:rPr lang="en-US" dirty="0">
                <a:sym typeface="Wingdings" panose="05000000000000000000" pitchFamily="2" charset="2"/>
              </a:rPr>
              <a:t>      </a:t>
            </a:r>
            <a:r>
              <a:rPr lang="en-US" b="1" i="1" dirty="0" smtClean="0">
                <a:solidFill>
                  <a:srgbClr val="0000FF"/>
                </a:solidFill>
                <a:sym typeface="Wingdings" panose="05000000000000000000" pitchFamily="2" charset="2"/>
              </a:rPr>
              <a:t>p</a:t>
            </a:r>
            <a:r>
              <a:rPr lang="en-US" i="1" dirty="0" smtClean="0">
                <a:sym typeface="Wingdings" panose="05000000000000000000" pitchFamily="2" charset="2"/>
              </a:rPr>
              <a:t>   </a:t>
            </a:r>
          </a:p>
          <a:p>
            <a:endParaRPr lang="en-US" dirty="0">
              <a:sym typeface="Wingdings" panose="05000000000000000000" pitchFamily="2" charset="2"/>
            </a:endParaRPr>
          </a:p>
          <a:p>
            <a:r>
              <a:rPr lang="en-US" dirty="0" smtClean="0">
                <a:sym typeface="Wingdings" panose="05000000000000000000" pitchFamily="2" charset="2"/>
              </a:rPr>
              <a:t>From both effects total queuing time tends to decrease when demand and capacity expanded at the same rate       </a:t>
            </a:r>
            <a:r>
              <a:rPr lang="en-US" b="1" dirty="0" smtClean="0">
                <a:solidFill>
                  <a:srgbClr val="0000FF"/>
                </a:solidFill>
                <a:sym typeface="Wingdings" panose="05000000000000000000" pitchFamily="2" charset="2"/>
              </a:rPr>
              <a:t>There are very important economies of scale inherent in multi-station service facilities</a:t>
            </a:r>
            <a:endParaRPr lang="en-US" b="1" dirty="0">
              <a:solidFill>
                <a:srgbClr val="0000FF"/>
              </a:solidFill>
              <a:sym typeface="Wingdings" panose="05000000000000000000" pitchFamily="2" charset="2"/>
            </a:endParaRPr>
          </a:p>
        </p:txBody>
      </p:sp>
      <p:cxnSp>
        <p:nvCxnSpPr>
          <p:cNvPr id="8" name="Straight Arrow Connector 7"/>
          <p:cNvCxnSpPr/>
          <p:nvPr/>
        </p:nvCxnSpPr>
        <p:spPr>
          <a:xfrm flipH="1" flipV="1">
            <a:off x="5087138" y="4268490"/>
            <a:ext cx="1" cy="220338"/>
          </a:xfrm>
          <a:prstGeom prst="straightConnector1">
            <a:avLst/>
          </a:prstGeom>
          <a:ln w="254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5812424" y="4272866"/>
            <a:ext cx="0" cy="220338"/>
          </a:xfrm>
          <a:prstGeom prst="straightConnector1">
            <a:avLst/>
          </a:prstGeom>
          <a:ln w="254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ight Arrow 18"/>
          <p:cNvSpPr/>
          <p:nvPr/>
        </p:nvSpPr>
        <p:spPr>
          <a:xfrm>
            <a:off x="5226760" y="4327951"/>
            <a:ext cx="172528" cy="11016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5" name="Straight Arrow Connector 24"/>
          <p:cNvCxnSpPr/>
          <p:nvPr/>
        </p:nvCxnSpPr>
        <p:spPr>
          <a:xfrm flipH="1" flipV="1">
            <a:off x="2583033" y="5070341"/>
            <a:ext cx="1" cy="220338"/>
          </a:xfrm>
          <a:prstGeom prst="straightConnector1">
            <a:avLst/>
          </a:prstGeom>
          <a:ln w="254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ight Arrow 25"/>
          <p:cNvSpPr/>
          <p:nvPr/>
        </p:nvSpPr>
        <p:spPr>
          <a:xfrm>
            <a:off x="2711662" y="5125425"/>
            <a:ext cx="172528" cy="11016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7" name="Straight Arrow Connector 26"/>
          <p:cNvCxnSpPr/>
          <p:nvPr/>
        </p:nvCxnSpPr>
        <p:spPr>
          <a:xfrm>
            <a:off x="3193562" y="5101736"/>
            <a:ext cx="0" cy="220338"/>
          </a:xfrm>
          <a:prstGeom prst="straightConnector1">
            <a:avLst/>
          </a:prstGeom>
          <a:ln w="254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Right Arrow 30"/>
          <p:cNvSpPr/>
          <p:nvPr/>
        </p:nvSpPr>
        <p:spPr>
          <a:xfrm>
            <a:off x="2996934" y="5958344"/>
            <a:ext cx="172528" cy="11016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65911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6" grpId="0" animBg="1"/>
      <p:bldP spid="3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E65D5-FE66-C14A-8B79-70CF72E52575}" type="slidenum">
              <a:rPr lang="en-US" smtClean="0"/>
              <a:t>13</a:t>
            </a:fld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318128" y="108021"/>
            <a:ext cx="6630023" cy="4616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C00000"/>
                </a:solidFill>
              </a:rPr>
              <a:t>Queuing time at multiple station facility (cont.)</a:t>
            </a:r>
            <a:endParaRPr lang="en-US" sz="2400" b="1" dirty="0">
              <a:solidFill>
                <a:srgbClr val="C0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Box 36"/>
              <p:cNvSpPr txBox="1"/>
              <p:nvPr/>
            </p:nvSpPr>
            <p:spPr>
              <a:xfrm>
                <a:off x="318129" y="1499583"/>
                <a:ext cx="8433065" cy="4272003"/>
              </a:xfrm>
              <a:prstGeom prst="rect">
                <a:avLst/>
              </a:prstGeom>
              <a:solidFill>
                <a:srgbClr val="FFFFCC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US" sz="2000" dirty="0" smtClean="0"/>
                  <a:t>Study of the relationship between </a:t>
                </a:r>
                <a:r>
                  <a:rPr lang="en-US" sz="2000" b="1" dirty="0" smtClean="0">
                    <a:solidFill>
                      <a:srgbClr val="0000FF"/>
                    </a:solidFill>
                  </a:rPr>
                  <a:t>number of service stations</a:t>
                </a:r>
                <a:r>
                  <a:rPr lang="en-US" sz="2000" dirty="0" smtClean="0"/>
                  <a:t> </a:t>
                </a:r>
                <a:r>
                  <a:rPr lang="en-US" sz="2000" b="1" i="1" dirty="0" smtClean="0">
                    <a:solidFill>
                      <a:srgbClr val="C00000"/>
                    </a:solidFill>
                  </a:rPr>
                  <a:t>(n) </a:t>
                </a:r>
                <a:r>
                  <a:rPr lang="en-US" sz="2000" dirty="0" smtClean="0"/>
                  <a:t>and </a:t>
                </a:r>
                <a:r>
                  <a:rPr lang="en-US" sz="2000" b="1" dirty="0" smtClean="0">
                    <a:solidFill>
                      <a:srgbClr val="0000FF"/>
                    </a:solidFill>
                  </a:rPr>
                  <a:t>total output</a:t>
                </a:r>
                <a:r>
                  <a:rPr lang="en-US" sz="2000" dirty="0" smtClean="0"/>
                  <a:t> </a:t>
                </a:r>
                <a:r>
                  <a:rPr lang="en-US" sz="2000" b="1" i="1" dirty="0" smtClean="0">
                    <a:solidFill>
                      <a:srgbClr val="C00000"/>
                    </a:solidFill>
                  </a:rPr>
                  <a:t>(q)</a:t>
                </a:r>
                <a:r>
                  <a:rPr lang="en-US" sz="2000" dirty="0" smtClean="0"/>
                  <a:t>, given the </a:t>
                </a:r>
                <a:r>
                  <a:rPr lang="en-US" sz="2000" b="1" dirty="0" smtClean="0">
                    <a:solidFill>
                      <a:srgbClr val="0000FF"/>
                    </a:solidFill>
                  </a:rPr>
                  <a:t>quality of service (defined by expected queuing time, </a:t>
                </a:r>
                <a:r>
                  <a:rPr lang="en-US" sz="2000" b="1" i="1" dirty="0" smtClean="0">
                    <a:solidFill>
                      <a:srgbClr val="C00000"/>
                    </a:solidFill>
                  </a:rPr>
                  <a:t>w</a:t>
                </a:r>
                <a:r>
                  <a:rPr lang="en-US" sz="2000" b="1" dirty="0" smtClean="0">
                    <a:solidFill>
                      <a:srgbClr val="0000FF"/>
                    </a:solidFill>
                  </a:rPr>
                  <a:t>)</a:t>
                </a:r>
              </a:p>
              <a:p>
                <a:endParaRPr lang="en-US" sz="1200" b="1" dirty="0">
                  <a:solidFill>
                    <a:srgbClr val="0000FF"/>
                  </a:solidFill>
                </a:endParaRPr>
              </a:p>
              <a:p>
                <a:pPr marL="285750" indent="-285750">
                  <a:buFont typeface="Wingdings" panose="05000000000000000000" pitchFamily="2" charset="2"/>
                  <a:buChar char="v"/>
                </a:pPr>
                <a:r>
                  <a:rPr lang="en-US" sz="2000" dirty="0" smtClean="0"/>
                  <a:t>The relationship can be closely approximated by a simple </a:t>
                </a:r>
                <a:r>
                  <a:rPr lang="en-US" sz="2000" b="1" dirty="0" smtClean="0">
                    <a:solidFill>
                      <a:srgbClr val="C00000"/>
                    </a:solidFill>
                  </a:rPr>
                  <a:t>constant elastic function</a:t>
                </a:r>
              </a:p>
              <a:p>
                <a:endParaRPr lang="en-US" sz="800" b="1" dirty="0" smtClean="0">
                  <a:solidFill>
                    <a:srgbClr val="C00000"/>
                  </a:solidFill>
                </a:endParaRPr>
              </a:p>
              <a:p>
                <a:pPr marL="285750" indent="-285750">
                  <a:buFont typeface="Wingdings" panose="05000000000000000000" pitchFamily="2" charset="2"/>
                  <a:buChar char="v"/>
                </a:pPr>
                <a:r>
                  <a:rPr lang="en-US" sz="2000" dirty="0" smtClean="0"/>
                  <a:t>Keeping expected </a:t>
                </a:r>
                <a:r>
                  <a:rPr lang="en-US" sz="2000" b="1" dirty="0" smtClean="0">
                    <a:solidFill>
                      <a:srgbClr val="0000FF"/>
                    </a:solidFill>
                  </a:rPr>
                  <a:t>queuing time per customer </a:t>
                </a:r>
                <a:r>
                  <a:rPr lang="en-US" sz="2000" dirty="0" smtClean="0">
                    <a:solidFill>
                      <a:srgbClr val="C00000"/>
                    </a:solidFill>
                  </a:rPr>
                  <a:t>(</a:t>
                </a:r>
                <a:r>
                  <a:rPr lang="en-US" sz="2000" b="1" i="1" dirty="0" smtClean="0">
                    <a:solidFill>
                      <a:srgbClr val="C00000"/>
                    </a:solidFill>
                  </a:rPr>
                  <a:t>w</a:t>
                </a:r>
                <a:r>
                  <a:rPr lang="en-US" sz="2000" dirty="0" smtClean="0">
                    <a:solidFill>
                      <a:srgbClr val="C00000"/>
                    </a:solidFill>
                  </a:rPr>
                  <a:t>)</a:t>
                </a:r>
                <a:r>
                  <a:rPr lang="en-US" sz="2000" dirty="0" smtClean="0"/>
                  <a:t> constant (as a given proportion of service time, </a:t>
                </a:r>
                <a:r>
                  <a:rPr lang="en-US" sz="2000" b="1" i="1" dirty="0" smtClean="0">
                    <a:solidFill>
                      <a:srgbClr val="C00000"/>
                    </a:solidFill>
                  </a:rPr>
                  <a:t>s</a:t>
                </a:r>
                <a:r>
                  <a:rPr lang="en-US" sz="2000" dirty="0" smtClean="0"/>
                  <a:t>) of if held </a:t>
                </a:r>
                <a:r>
                  <a:rPr lang="en-US" sz="2000" b="1" i="1" dirty="0" smtClean="0">
                    <a:solidFill>
                      <a:srgbClr val="C00000"/>
                    </a:solidFill>
                  </a:rPr>
                  <a:t>w/s</a:t>
                </a:r>
                <a:r>
                  <a:rPr lang="en-US" sz="2000" dirty="0" smtClean="0"/>
                  <a:t> constant: the question is</a:t>
                </a:r>
              </a:p>
              <a:p>
                <a:endParaRPr lang="en-US" sz="1000" dirty="0" smtClean="0"/>
              </a:p>
              <a:p>
                <a:r>
                  <a:rPr lang="en-US" sz="2000" dirty="0" smtClean="0"/>
                  <a:t>     “</a:t>
                </a:r>
                <a:r>
                  <a:rPr lang="en-US" sz="2000" b="1" dirty="0" smtClean="0">
                    <a:solidFill>
                      <a:srgbClr val="7030A0"/>
                    </a:solidFill>
                  </a:rPr>
                  <a:t>what is the required number of service stations </a:t>
                </a:r>
                <a:r>
                  <a:rPr lang="en-US" sz="2000" b="1" i="1" dirty="0" smtClean="0">
                    <a:solidFill>
                      <a:srgbClr val="C00000"/>
                    </a:solidFill>
                  </a:rPr>
                  <a:t>(n)</a:t>
                </a:r>
                <a:r>
                  <a:rPr lang="en-US" sz="2000" dirty="0" smtClean="0"/>
                  <a:t> </a:t>
                </a:r>
                <a:r>
                  <a:rPr lang="en-US" sz="2000" b="1" dirty="0" smtClean="0">
                    <a:solidFill>
                      <a:srgbClr val="7030A0"/>
                    </a:solidFill>
                  </a:rPr>
                  <a:t>for different level of </a:t>
                </a:r>
              </a:p>
              <a:p>
                <a:r>
                  <a:rPr lang="en-US" sz="2000" b="1" dirty="0">
                    <a:solidFill>
                      <a:srgbClr val="7030A0"/>
                    </a:solidFill>
                  </a:rPr>
                  <a:t> </a:t>
                </a:r>
                <a:r>
                  <a:rPr lang="en-US" sz="2000" b="1" dirty="0" smtClean="0">
                    <a:solidFill>
                      <a:srgbClr val="7030A0"/>
                    </a:solidFill>
                  </a:rPr>
                  <a:t>    output </a:t>
                </a:r>
                <a:r>
                  <a:rPr lang="en-US" sz="2000" b="1" i="1" dirty="0" smtClean="0">
                    <a:solidFill>
                      <a:srgbClr val="C00000"/>
                    </a:solidFill>
                  </a:rPr>
                  <a:t>(q)</a:t>
                </a:r>
                <a:r>
                  <a:rPr lang="en-US" sz="2000" dirty="0" smtClean="0"/>
                  <a:t>”</a:t>
                </a:r>
                <a:endParaRPr lang="en-US" sz="2000" dirty="0"/>
              </a:p>
              <a:p>
                <a:endParaRPr lang="en-US" sz="1000" dirty="0" smtClean="0"/>
              </a:p>
              <a:p>
                <a:pPr marL="285750" indent="-285750">
                  <a:buFont typeface="Wingdings" panose="05000000000000000000" pitchFamily="2" charset="2"/>
                  <a:buChar char="v"/>
                </a:pPr>
                <a:r>
                  <a:rPr lang="en-US" sz="2000" dirty="0" smtClean="0"/>
                  <a:t>Regressing n on q, the </a:t>
                </a:r>
                <a:r>
                  <a:rPr lang="en-US" sz="2000" b="1" dirty="0" smtClean="0">
                    <a:solidFill>
                      <a:srgbClr val="0000FF"/>
                    </a:solidFill>
                  </a:rPr>
                  <a:t>elasticity of the output requirement with respected to service output</a:t>
                </a:r>
                <a:r>
                  <a:rPr lang="en-US" sz="2000" dirty="0" smtClean="0"/>
                  <a:t> </a:t>
                </a:r>
                <a:r>
                  <a:rPr lang="en-US" sz="2000" b="1" dirty="0" smtClean="0">
                    <a:solidFill>
                      <a:srgbClr val="C00000"/>
                    </a:solidFill>
                  </a:rPr>
                  <a:t>(</a:t>
                </a:r>
                <a:r>
                  <a:rPr lang="el-GR" sz="2000" b="1" dirty="0" smtClean="0">
                    <a:solidFill>
                      <a:srgbClr val="C00000"/>
                    </a:solidFill>
                  </a:rPr>
                  <a:t>α)</a:t>
                </a:r>
                <a:r>
                  <a:rPr lang="en-US" sz="2000" b="1" dirty="0" smtClean="0">
                    <a:solidFill>
                      <a:srgbClr val="C00000"/>
                    </a:solidFill>
                  </a:rPr>
                  <a:t> </a:t>
                </a:r>
                <a:r>
                  <a:rPr lang="en-US" sz="2000" dirty="0" smtClean="0"/>
                  <a:t>is between 0.5 and 1 (See Table 3.1 in </a:t>
                </a:r>
                <a:r>
                  <a:rPr lang="en-US" sz="2000" dirty="0" err="1" smtClean="0"/>
                  <a:t>Jansson</a:t>
                </a:r>
                <a:r>
                  <a:rPr lang="en-US" sz="2000" dirty="0" smtClean="0"/>
                  <a:t>, 2013), </a:t>
                </a:r>
                <a14:m>
                  <m:oMath xmlns:m="http://schemas.openxmlformats.org/officeDocument/2006/math">
                    <m:r>
                      <a:rPr lang="en-US" sz="2000" i="1">
                        <a:latin typeface="Cambria Math" panose="02040503050406030204" pitchFamily="18" charset="0"/>
                      </a:rPr>
                      <m:t>𝛼</m:t>
                    </m:r>
                    <m:r>
                      <a:rPr lang="en-US" sz="2000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𝜕</m:t>
                        </m:r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𝑛</m:t>
                        </m:r>
                      </m:num>
                      <m:den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𝜕</m:t>
                        </m:r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𝑞</m:t>
                        </m:r>
                      </m:den>
                    </m:f>
                    <m:r>
                      <a:rPr lang="en-US" sz="2000" i="1">
                        <a:latin typeface="Cambria Math" panose="02040503050406030204" pitchFamily="18" charset="0"/>
                      </a:rPr>
                      <m:t>∗</m:t>
                    </m:r>
                    <m:f>
                      <m:f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𝑞</m:t>
                        </m:r>
                      </m:num>
                      <m:den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𝑛</m:t>
                        </m:r>
                      </m:den>
                    </m:f>
                  </m:oMath>
                </a14:m>
                <a:endParaRPr lang="en-US" sz="2000" dirty="0" smtClean="0"/>
              </a:p>
            </p:txBody>
          </p:sp>
        </mc:Choice>
        <mc:Fallback xmlns="">
          <p:sp>
            <p:nvSpPr>
              <p:cNvPr id="37" name="TextBox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8129" y="1499583"/>
                <a:ext cx="8433065" cy="4272003"/>
              </a:xfrm>
              <a:prstGeom prst="rect">
                <a:avLst/>
              </a:prstGeom>
              <a:blipFill rotWithShape="0">
                <a:blip r:embed="rId3"/>
                <a:stretch>
                  <a:fillRect l="-723" t="-85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8" name="TextBox 37"/>
          <p:cNvSpPr txBox="1"/>
          <p:nvPr/>
        </p:nvSpPr>
        <p:spPr>
          <a:xfrm>
            <a:off x="318127" y="738924"/>
            <a:ext cx="8197223" cy="43088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200" b="1" dirty="0" smtClean="0">
                <a:solidFill>
                  <a:srgbClr val="0000FF"/>
                </a:solidFill>
              </a:rPr>
              <a:t>The capacity requirement function for a given quality of service</a:t>
            </a:r>
            <a:endParaRPr lang="en-US" sz="2200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48925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E65D5-FE66-C14A-8B79-70CF72E52575}" type="slidenum">
              <a:rPr lang="en-US" smtClean="0"/>
              <a:t>14</a:t>
            </a:fld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318128" y="108021"/>
            <a:ext cx="7840681" cy="4616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C00000"/>
                </a:solidFill>
              </a:rPr>
              <a:t>Queuing time at multiple station facility (cont.)</a:t>
            </a:r>
            <a:endParaRPr lang="en-US" sz="2400" b="1" dirty="0">
              <a:solidFill>
                <a:srgbClr val="C00000"/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318128" y="636109"/>
            <a:ext cx="7840681" cy="101566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0000FF"/>
                </a:solidFill>
              </a:rPr>
              <a:t>The output elasticity (</a:t>
            </a:r>
            <a:r>
              <a:rPr lang="el-GR" sz="2000" b="1" dirty="0" smtClean="0">
                <a:solidFill>
                  <a:srgbClr val="0000FF"/>
                </a:solidFill>
              </a:rPr>
              <a:t>α</a:t>
            </a:r>
            <a:r>
              <a:rPr lang="en-US" sz="2000" b="1" dirty="0" smtClean="0">
                <a:solidFill>
                  <a:srgbClr val="0000FF"/>
                </a:solidFill>
              </a:rPr>
              <a:t>) of the capacity requirement of a multi-station service facility for different levels of the quality of service </a:t>
            </a:r>
          </a:p>
          <a:p>
            <a:r>
              <a:rPr lang="en-US" sz="2000" b="1" dirty="0" smtClean="0">
                <a:solidFill>
                  <a:srgbClr val="C00000"/>
                </a:solidFill>
              </a:rPr>
              <a:t>(Results when regressing n against q then calculate </a:t>
            </a:r>
            <a:r>
              <a:rPr lang="el-GR" sz="2000" b="1" dirty="0">
                <a:solidFill>
                  <a:srgbClr val="C00000"/>
                </a:solidFill>
              </a:rPr>
              <a:t>α</a:t>
            </a:r>
            <a:r>
              <a:rPr lang="en-US" sz="2000" b="1" dirty="0" smtClean="0">
                <a:solidFill>
                  <a:srgbClr val="C00000"/>
                </a:solidFill>
              </a:rPr>
              <a:t>)</a:t>
            </a:r>
            <a:endParaRPr lang="en-US" sz="2000" b="1" dirty="0">
              <a:solidFill>
                <a:srgbClr val="C00000"/>
              </a:solidFill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318128" y="6261902"/>
            <a:ext cx="3208622" cy="4671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400" dirty="0" smtClean="0"/>
              <a:t>Source: </a:t>
            </a:r>
            <a:r>
              <a:rPr lang="en-US" sz="1400" dirty="0" err="1" smtClean="0"/>
              <a:t>Jansson</a:t>
            </a:r>
            <a:r>
              <a:rPr lang="en-US" sz="1400" dirty="0" smtClean="0"/>
              <a:t> (2013), Table 3.1, P. 38</a:t>
            </a:r>
            <a:endParaRPr lang="en-US" sz="1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3" name="Table 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016601515"/>
                  </p:ext>
                </p:extLst>
              </p:nvPr>
            </p:nvGraphicFramePr>
            <p:xfrm>
              <a:off x="318128" y="1829821"/>
              <a:ext cx="7834199" cy="434848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3043258"/>
                    <a:gridCol w="1584101"/>
                    <a:gridCol w="1642057"/>
                    <a:gridCol w="1564783"/>
                  </a:tblGrid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dirty="0" smtClean="0">
                              <a:solidFill>
                                <a:schemeClr val="bg1"/>
                              </a:solidFill>
                            </a:rPr>
                            <a:t>Queuing</a:t>
                          </a:r>
                          <a:r>
                            <a:rPr lang="en-US" baseline="0" dirty="0" smtClean="0">
                              <a:solidFill>
                                <a:schemeClr val="bg1"/>
                              </a:solidFill>
                            </a:rPr>
                            <a:t> time as a proportion of service time (w/s)</a:t>
                          </a:r>
                          <a:endParaRPr lang="en-US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l-GR" sz="1800" b="1" dirty="0" smtClean="0">
                              <a:solidFill>
                                <a:schemeClr val="bg1"/>
                              </a:solidFill>
                            </a:rPr>
                            <a:t>α</a:t>
                          </a:r>
                          <a:endParaRPr lang="en-US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t-value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en-US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acc>
                                      <m:accPr>
                                        <m:chr m:val="̅"/>
                                        <m:ctrlPr>
                                          <a:rPr lang="en-US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accPr>
                                      <m:e>
                                        <m:r>
                                          <a:rPr lang="en-US" i="1">
                                            <a:latin typeface="Cambria Math" panose="02040503050406030204" pitchFamily="18" charset="0"/>
                                          </a:rPr>
                                          <m:t>𝑅</m:t>
                                        </m:r>
                                      </m:e>
                                    </m:acc>
                                  </m:e>
                                  <m:sup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en-US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0.05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0.523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18.62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0.961</a:t>
                          </a:r>
                          <a:endParaRPr lang="en-US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0.15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0.623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23.73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0.976</a:t>
                          </a:r>
                          <a:endParaRPr lang="en-US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0.25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0.677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27.77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0.982</a:t>
                          </a:r>
                          <a:endParaRPr lang="en-US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0.35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0.714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31.42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0.986</a:t>
                          </a:r>
                          <a:endParaRPr lang="en-US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0.45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0.743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34.92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0.989</a:t>
                          </a:r>
                          <a:endParaRPr lang="en-US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0.55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0.766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38.28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0.991</a:t>
                          </a:r>
                          <a:endParaRPr lang="en-US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: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US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1.05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0.835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54.32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0.995</a:t>
                          </a:r>
                          <a:endParaRPr lang="en-US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: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US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1.45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0.866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66.74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0.997</a:t>
                          </a:r>
                          <a:endParaRPr lang="en-US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3" name="Table 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016601515"/>
                  </p:ext>
                </p:extLst>
              </p:nvPr>
            </p:nvGraphicFramePr>
            <p:xfrm>
              <a:off x="318128" y="1829821"/>
              <a:ext cx="7834199" cy="434848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3043258"/>
                    <a:gridCol w="1584101"/>
                    <a:gridCol w="1642057"/>
                    <a:gridCol w="1564783"/>
                  </a:tblGrid>
                  <a:tr h="640080">
                    <a:tc>
                      <a:txBody>
                        <a:bodyPr/>
                        <a:lstStyle/>
                        <a:p>
                          <a:r>
                            <a:rPr lang="en-US" dirty="0" smtClean="0">
                              <a:solidFill>
                                <a:schemeClr val="bg1"/>
                              </a:solidFill>
                            </a:rPr>
                            <a:t>Queuing</a:t>
                          </a:r>
                          <a:r>
                            <a:rPr lang="en-US" baseline="0" dirty="0" smtClean="0">
                              <a:solidFill>
                                <a:schemeClr val="bg1"/>
                              </a:solidFill>
                            </a:rPr>
                            <a:t> time as a proportion of service time (w/s)</a:t>
                          </a:r>
                          <a:endParaRPr lang="en-US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l-GR" sz="1800" b="1" dirty="0" smtClean="0">
                              <a:solidFill>
                                <a:schemeClr val="bg1"/>
                              </a:solidFill>
                            </a:rPr>
                            <a:t>α</a:t>
                          </a:r>
                          <a:endParaRPr lang="en-US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t-value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 rotWithShape="0">
                          <a:blip r:embed="rId3"/>
                          <a:stretch>
                            <a:fillRect l="-400778" t="-4762" r="-1556" b="-594286"/>
                          </a:stretch>
                        </a:blipFill>
                      </a:tcPr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0.05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0.523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18.62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0.961</a:t>
                          </a:r>
                          <a:endParaRPr lang="en-US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0.15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0.623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23.73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0.976</a:t>
                          </a:r>
                          <a:endParaRPr lang="en-US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0.25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0.677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27.77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0.982</a:t>
                          </a:r>
                          <a:endParaRPr lang="en-US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0.35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0.714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31.42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0.986</a:t>
                          </a:r>
                          <a:endParaRPr lang="en-US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0.45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0.743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34.92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0.989</a:t>
                          </a:r>
                          <a:endParaRPr lang="en-US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0.55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0.766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38.28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0.991</a:t>
                          </a:r>
                          <a:endParaRPr lang="en-US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: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US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1.05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0.835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54.32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0.995</a:t>
                          </a:r>
                          <a:endParaRPr lang="en-US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: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US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1.45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0.866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66.74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0.997</a:t>
                          </a:r>
                          <a:endParaRPr lang="en-US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4004922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E65D5-FE66-C14A-8B79-70CF72E52575}" type="slidenum">
              <a:rPr lang="en-US" smtClean="0"/>
              <a:t>15</a:t>
            </a:fld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318128" y="108021"/>
            <a:ext cx="7061465" cy="4616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C00000"/>
                </a:solidFill>
              </a:rPr>
              <a:t>Queuing time at multiple station facility (cont.)</a:t>
            </a:r>
            <a:endParaRPr lang="en-US" sz="2400" b="1" dirty="0">
              <a:solidFill>
                <a:srgbClr val="C00000"/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318127" y="657009"/>
            <a:ext cx="7840681" cy="40011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0000FF"/>
                </a:solidFill>
              </a:rPr>
              <a:t>The capacity requirement function for a given quality of service</a:t>
            </a:r>
            <a:endParaRPr lang="en-US" sz="2000" b="1" dirty="0">
              <a:solidFill>
                <a:srgbClr val="0000FF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18129" y="1243692"/>
            <a:ext cx="8825871" cy="544764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From Table 3.1 in </a:t>
            </a:r>
            <a:r>
              <a:rPr lang="en-US" dirty="0" err="1" smtClean="0"/>
              <a:t>Jansson</a:t>
            </a:r>
            <a:r>
              <a:rPr lang="en-US" dirty="0"/>
              <a:t> </a:t>
            </a:r>
            <a:r>
              <a:rPr lang="en-US" dirty="0" smtClean="0"/>
              <a:t>(2013) of </a:t>
            </a:r>
            <a:r>
              <a:rPr lang="en-US" b="1" dirty="0" smtClean="0">
                <a:solidFill>
                  <a:srgbClr val="0000FF"/>
                </a:solidFill>
              </a:rPr>
              <a:t>regressing n on q</a:t>
            </a:r>
          </a:p>
          <a:p>
            <a:endParaRPr lang="en-US" sz="1000" dirty="0" smtClean="0"/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2000" dirty="0" smtClean="0"/>
              <a:t>When quality of service is at very high level </a:t>
            </a:r>
            <a:r>
              <a:rPr lang="en-US" sz="2000" dirty="0"/>
              <a:t>(represented by low w/s</a:t>
            </a:r>
            <a:r>
              <a:rPr lang="en-US" sz="2000" dirty="0" smtClean="0"/>
              <a:t>), </a:t>
            </a:r>
            <a:r>
              <a:rPr lang="el-GR" sz="2000" b="1" dirty="0" smtClean="0">
                <a:solidFill>
                  <a:srgbClr val="0000FF"/>
                </a:solidFill>
              </a:rPr>
              <a:t>α</a:t>
            </a:r>
            <a:r>
              <a:rPr lang="en-US" sz="2000" b="1" dirty="0" smtClean="0">
                <a:solidFill>
                  <a:srgbClr val="0000FF"/>
                </a:solidFill>
              </a:rPr>
              <a:t> approaches 0.5</a:t>
            </a:r>
          </a:p>
          <a:p>
            <a:endParaRPr lang="en-US" sz="1000" b="1" dirty="0" smtClean="0">
              <a:solidFill>
                <a:srgbClr val="0000FF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2000" dirty="0" smtClean="0"/>
              <a:t>At the other end of scales when long queues are allowed (represented by high w/s), </a:t>
            </a:r>
            <a:r>
              <a:rPr lang="el-GR" sz="2000" b="1" dirty="0">
                <a:solidFill>
                  <a:srgbClr val="0000FF"/>
                </a:solidFill>
              </a:rPr>
              <a:t>α</a:t>
            </a:r>
            <a:r>
              <a:rPr lang="en-US" sz="2000" b="1" dirty="0">
                <a:solidFill>
                  <a:srgbClr val="0000FF"/>
                </a:solidFill>
              </a:rPr>
              <a:t> approaches </a:t>
            </a:r>
            <a:r>
              <a:rPr lang="en-US" sz="2000" b="1" dirty="0" smtClean="0">
                <a:solidFill>
                  <a:srgbClr val="0000FF"/>
                </a:solidFill>
              </a:rPr>
              <a:t>1</a:t>
            </a:r>
          </a:p>
          <a:p>
            <a:endParaRPr lang="en-US" sz="1000" b="1" dirty="0" smtClean="0">
              <a:solidFill>
                <a:srgbClr val="0000FF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2000" dirty="0" smtClean="0"/>
              <a:t>So, </a:t>
            </a:r>
            <a:r>
              <a:rPr lang="el-GR" sz="2000" b="1" dirty="0" smtClean="0">
                <a:solidFill>
                  <a:srgbClr val="0000FF"/>
                </a:solidFill>
              </a:rPr>
              <a:t>α</a:t>
            </a:r>
            <a:r>
              <a:rPr lang="en-US" sz="2000" b="1" dirty="0" smtClean="0">
                <a:solidFill>
                  <a:srgbClr val="0000FF"/>
                </a:solidFill>
              </a:rPr>
              <a:t> is between 0.5 and 1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smtClean="0">
                <a:solidFill>
                  <a:srgbClr val="C00000"/>
                </a:solidFill>
              </a:rPr>
              <a:t>(0.5 &lt; </a:t>
            </a:r>
            <a:r>
              <a:rPr lang="el-GR" sz="2000" b="1" dirty="0" smtClean="0">
                <a:solidFill>
                  <a:srgbClr val="C00000"/>
                </a:solidFill>
              </a:rPr>
              <a:t>α</a:t>
            </a:r>
            <a:r>
              <a:rPr lang="en-US" sz="2000" b="1" dirty="0" smtClean="0">
                <a:solidFill>
                  <a:srgbClr val="C00000"/>
                </a:solidFill>
              </a:rPr>
              <a:t> &lt; 1)</a:t>
            </a:r>
          </a:p>
          <a:p>
            <a:endParaRPr lang="en-US" sz="1000" b="1" dirty="0" smtClean="0">
              <a:solidFill>
                <a:srgbClr val="C00000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2000" dirty="0" smtClean="0"/>
              <a:t>Which quality of service level should be chosen depends on the relative </a:t>
            </a:r>
            <a:r>
              <a:rPr lang="en-US" sz="2000" b="1" dirty="0" smtClean="0">
                <a:solidFill>
                  <a:srgbClr val="0000FF"/>
                </a:solidFill>
              </a:rPr>
              <a:t>cost of the service users’ queuing time </a:t>
            </a:r>
            <a:r>
              <a:rPr lang="en-US" sz="2000" dirty="0" smtClean="0"/>
              <a:t>versus </a:t>
            </a:r>
            <a:r>
              <a:rPr lang="en-US" sz="2000" b="1" dirty="0" smtClean="0">
                <a:solidFill>
                  <a:srgbClr val="0000FF"/>
                </a:solidFill>
              </a:rPr>
              <a:t>the capacity cost of the service facility</a:t>
            </a:r>
          </a:p>
          <a:p>
            <a:endParaRPr lang="en-US" sz="1000" b="1" dirty="0" smtClean="0">
              <a:solidFill>
                <a:srgbClr val="0000FF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2000" dirty="0" smtClean="0"/>
              <a:t>The results support the following </a:t>
            </a:r>
            <a:r>
              <a:rPr lang="en-US" sz="2000" b="1" dirty="0" err="1" smtClean="0">
                <a:solidFill>
                  <a:srgbClr val="0000FF"/>
                </a:solidFill>
              </a:rPr>
              <a:t>LRTCprod</a:t>
            </a:r>
            <a:r>
              <a:rPr lang="en-US" sz="2000" b="1" dirty="0" smtClean="0">
                <a:solidFill>
                  <a:srgbClr val="0000FF"/>
                </a:solidFill>
              </a:rPr>
              <a:t> function</a:t>
            </a:r>
            <a:r>
              <a:rPr lang="en-US" sz="2000" dirty="0" smtClean="0"/>
              <a:t>: </a:t>
            </a:r>
            <a:r>
              <a:rPr lang="en-US" sz="2000" b="1" i="1" dirty="0" err="1" smtClean="0">
                <a:solidFill>
                  <a:srgbClr val="C00000"/>
                </a:solidFill>
              </a:rPr>
              <a:t>LRTCprod</a:t>
            </a:r>
            <a:r>
              <a:rPr lang="en-US" sz="2000" b="1" i="1" dirty="0" smtClean="0">
                <a:solidFill>
                  <a:srgbClr val="C00000"/>
                </a:solidFill>
              </a:rPr>
              <a:t> = </a:t>
            </a:r>
            <a:r>
              <a:rPr lang="en-US" sz="2000" b="1" i="1" dirty="0" err="1" smtClean="0">
                <a:solidFill>
                  <a:srgbClr val="C00000"/>
                </a:solidFill>
              </a:rPr>
              <a:t>aq</a:t>
            </a:r>
            <a:r>
              <a:rPr lang="el-GR" sz="2000" b="1" i="1" baseline="30000" dirty="0" smtClean="0">
                <a:solidFill>
                  <a:srgbClr val="C00000"/>
                </a:solidFill>
              </a:rPr>
              <a:t>α</a:t>
            </a:r>
            <a:r>
              <a:rPr lang="en-US" sz="2000" i="1" dirty="0" smtClean="0"/>
              <a:t>, </a:t>
            </a:r>
            <a:r>
              <a:rPr lang="en-US" sz="2000" i="1" dirty="0" smtClean="0">
                <a:solidFill>
                  <a:srgbClr val="0000FF"/>
                </a:solidFill>
              </a:rPr>
              <a:t>0.5 &lt; </a:t>
            </a:r>
            <a:r>
              <a:rPr lang="el-GR" sz="2000" i="1" dirty="0" smtClean="0">
                <a:solidFill>
                  <a:srgbClr val="0000FF"/>
                </a:solidFill>
              </a:rPr>
              <a:t>α</a:t>
            </a:r>
            <a:r>
              <a:rPr lang="en-US" sz="2000" i="1" dirty="0" smtClean="0">
                <a:solidFill>
                  <a:srgbClr val="0000FF"/>
                </a:solidFill>
              </a:rPr>
              <a:t> &lt; 1</a:t>
            </a:r>
          </a:p>
          <a:p>
            <a:endParaRPr lang="en-US" sz="1000" i="1" dirty="0">
              <a:solidFill>
                <a:srgbClr val="0000FF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2000" b="1" dirty="0" smtClean="0">
                <a:solidFill>
                  <a:srgbClr val="0000FF"/>
                </a:solidFill>
              </a:rPr>
              <a:t>In case there are also economies of scale in the building costs </a:t>
            </a:r>
            <a:r>
              <a:rPr lang="en-US" sz="2000" dirty="0" smtClean="0"/>
              <a:t>(the capital cost per service station is decreasing with the number of service stations of the capacity concerned), the </a:t>
            </a:r>
            <a:r>
              <a:rPr lang="en-US" sz="2000" b="1" dirty="0" smtClean="0">
                <a:solidFill>
                  <a:srgbClr val="0000FF"/>
                </a:solidFill>
              </a:rPr>
              <a:t>lower limit of </a:t>
            </a:r>
            <a:r>
              <a:rPr lang="el-GR" sz="2000" b="1" dirty="0" smtClean="0">
                <a:solidFill>
                  <a:srgbClr val="0000FF"/>
                </a:solidFill>
              </a:rPr>
              <a:t>α</a:t>
            </a:r>
            <a:r>
              <a:rPr lang="en-US" sz="2000" b="1" dirty="0" smtClean="0">
                <a:solidFill>
                  <a:srgbClr val="0000FF"/>
                </a:solidFill>
              </a:rPr>
              <a:t> (at 0.5) can be lower</a:t>
            </a:r>
          </a:p>
          <a:p>
            <a:endParaRPr lang="en-US" sz="1000" i="1" dirty="0" smtClean="0">
              <a:solidFill>
                <a:srgbClr val="0000FF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2000" dirty="0" smtClean="0"/>
              <a:t>The applicability of the constant elasticity property is necessary limited to a particular range that varies in different cases</a:t>
            </a:r>
          </a:p>
        </p:txBody>
      </p:sp>
    </p:spTree>
    <p:extLst>
      <p:ext uri="{BB962C8B-B14F-4D97-AF65-F5344CB8AC3E}">
        <p14:creationId xmlns:p14="http://schemas.microsoft.com/office/powerpoint/2010/main" val="42245311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E65D5-FE66-C14A-8B79-70CF72E52575}" type="slidenum">
              <a:rPr lang="en-US" smtClean="0"/>
              <a:t>16</a:t>
            </a:fld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318127" y="108021"/>
            <a:ext cx="7995184" cy="4616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C00000"/>
                </a:solidFill>
              </a:rPr>
              <a:t>Empirical evidence of small-scale diseconomies</a:t>
            </a:r>
            <a:endParaRPr lang="en-US" sz="2400" b="1" dirty="0">
              <a:solidFill>
                <a:srgbClr val="C00000"/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318127" y="626386"/>
            <a:ext cx="8197223" cy="43088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200" b="1" dirty="0" smtClean="0">
                <a:solidFill>
                  <a:srgbClr val="0000FF"/>
                </a:solidFill>
              </a:rPr>
              <a:t>Airport service</a:t>
            </a:r>
            <a:endParaRPr lang="en-US" sz="2200" b="1" dirty="0">
              <a:solidFill>
                <a:srgbClr val="0000FF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="" xmlns:a16="http://schemas.microsoft.com/office/drawing/2014/main" id="{0D8E49D8-C25B-4D3C-8357-CEF9CD2EFB0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824" t="44138" r="29003" b="25149"/>
          <a:stretch/>
        </p:blipFill>
        <p:spPr>
          <a:xfrm>
            <a:off x="114474" y="1362367"/>
            <a:ext cx="6649253" cy="3628842"/>
          </a:xfrm>
          <a:prstGeom prst="rect">
            <a:avLst/>
          </a:prstGeom>
          <a:scene3d>
            <a:camera prst="orthographicFront">
              <a:rot lat="0" lon="0" rev="21540000"/>
            </a:camera>
            <a:lightRig rig="threePt" dir="t"/>
          </a:scene3d>
        </p:spPr>
      </p:pic>
      <p:sp>
        <p:nvSpPr>
          <p:cNvPr id="2" name="TextBox 1"/>
          <p:cNvSpPr txBox="1"/>
          <p:nvPr/>
        </p:nvSpPr>
        <p:spPr>
          <a:xfrm>
            <a:off x="320275" y="1095147"/>
            <a:ext cx="79930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7030A0"/>
                </a:solidFill>
              </a:rPr>
              <a:t>Regional airport cost per passenger versus passenger volume</a:t>
            </a:r>
            <a:endParaRPr lang="en-US" sz="2000" b="1" dirty="0">
              <a:solidFill>
                <a:srgbClr val="7030A0"/>
              </a:solidFill>
            </a:endParaRPr>
          </a:p>
        </p:txBody>
      </p:sp>
      <p:sp>
        <p:nvSpPr>
          <p:cNvPr id="33" name="Title 1"/>
          <p:cNvSpPr txBox="1">
            <a:spLocks/>
          </p:cNvSpPr>
          <p:nvPr/>
        </p:nvSpPr>
        <p:spPr>
          <a:xfrm>
            <a:off x="434127" y="4756877"/>
            <a:ext cx="3208622" cy="4671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400" dirty="0" smtClean="0"/>
              <a:t>Source: </a:t>
            </a:r>
            <a:r>
              <a:rPr lang="en-US" sz="1400" dirty="0" err="1" smtClean="0"/>
              <a:t>Jansson</a:t>
            </a:r>
            <a:r>
              <a:rPr lang="en-US" sz="1400" dirty="0" smtClean="0"/>
              <a:t> (2013), Figure 3.3, P. 40</a:t>
            </a:r>
            <a:endParaRPr lang="en-US" sz="1400" dirty="0"/>
          </a:p>
        </p:txBody>
      </p:sp>
      <p:sp>
        <p:nvSpPr>
          <p:cNvPr id="10" name="TextBox 9"/>
          <p:cNvSpPr txBox="1"/>
          <p:nvPr/>
        </p:nvSpPr>
        <p:spPr>
          <a:xfrm>
            <a:off x="434127" y="5206289"/>
            <a:ext cx="8561766" cy="150810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0000FF"/>
                </a:solidFill>
              </a:rPr>
              <a:t>Results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dirty="0" smtClean="0"/>
              <a:t>From graph: </a:t>
            </a:r>
            <a:r>
              <a:rPr lang="en-US" b="1" dirty="0" smtClean="0">
                <a:solidFill>
                  <a:srgbClr val="0000FF"/>
                </a:solidFill>
              </a:rPr>
              <a:t>airports in the range of 100,000 to 200,000 passengers per year are five times more costly per passenger than airports serving one million passengers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dirty="0" smtClean="0"/>
              <a:t>Corresponds to regression results: </a:t>
            </a:r>
            <a:r>
              <a:rPr lang="en-US" b="1" dirty="0" smtClean="0">
                <a:solidFill>
                  <a:srgbClr val="0000FF"/>
                </a:solidFill>
              </a:rPr>
              <a:t>an elasticity of the average airport cost with respect of output = -0.67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424498" y="1719748"/>
            <a:ext cx="2571395" cy="258532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0000FF"/>
                </a:solidFill>
              </a:rPr>
              <a:t>Data sample</a:t>
            </a:r>
            <a:r>
              <a:rPr lang="en-US" dirty="0" smtClean="0"/>
              <a:t>: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dirty="0" smtClean="0"/>
              <a:t>20 regional airports in Sweden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dirty="0" smtClean="0"/>
              <a:t>2 categories 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dirty="0" smtClean="0"/>
              <a:t>State-owned civilian airports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dirty="0" smtClean="0"/>
              <a:t>Military and/or municipal-owned airports</a:t>
            </a:r>
          </a:p>
        </p:txBody>
      </p:sp>
    </p:spTree>
    <p:extLst>
      <p:ext uri="{BB962C8B-B14F-4D97-AF65-F5344CB8AC3E}">
        <p14:creationId xmlns:p14="http://schemas.microsoft.com/office/powerpoint/2010/main" val="2402424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E65D5-FE66-C14A-8B79-70CF72E52575}" type="slidenum">
              <a:rPr lang="en-US" smtClean="0"/>
              <a:t>17</a:t>
            </a:fld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318126" y="108021"/>
            <a:ext cx="8197223" cy="4616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C00000"/>
                </a:solidFill>
              </a:rPr>
              <a:t>Empirical evidence of small-scale diseconomies</a:t>
            </a:r>
            <a:endParaRPr lang="en-US" sz="2400" b="1" dirty="0">
              <a:solidFill>
                <a:srgbClr val="C00000"/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318127" y="626386"/>
            <a:ext cx="8197223" cy="4616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00FF"/>
                </a:solidFill>
              </a:rPr>
              <a:t>Airport service</a:t>
            </a:r>
            <a:endParaRPr lang="en-US" sz="2400" b="1" dirty="0">
              <a:solidFill>
                <a:srgbClr val="0000FF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0274" y="1095147"/>
            <a:ext cx="84309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7030A0"/>
                </a:solidFill>
              </a:rPr>
              <a:t>Results of logarithm regression of average airport cost on passenger volume </a:t>
            </a:r>
            <a:endParaRPr lang="en-US" sz="2000" b="1" dirty="0">
              <a:solidFill>
                <a:srgbClr val="7030A0"/>
              </a:solidFill>
            </a:endParaRPr>
          </a:p>
        </p:txBody>
      </p:sp>
      <p:sp>
        <p:nvSpPr>
          <p:cNvPr id="33" name="Title 1"/>
          <p:cNvSpPr txBox="1">
            <a:spLocks/>
          </p:cNvSpPr>
          <p:nvPr/>
        </p:nvSpPr>
        <p:spPr>
          <a:xfrm>
            <a:off x="318127" y="3167051"/>
            <a:ext cx="3208622" cy="4671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400" dirty="0" smtClean="0"/>
              <a:t>Source: </a:t>
            </a:r>
            <a:r>
              <a:rPr lang="en-US" sz="1400" dirty="0" err="1" smtClean="0"/>
              <a:t>Jansson</a:t>
            </a:r>
            <a:r>
              <a:rPr lang="en-US" sz="1400" dirty="0" smtClean="0"/>
              <a:t> (2013), Table 3.2, P. 41</a:t>
            </a:r>
            <a:endParaRPr lang="en-US" sz="1400" dirty="0"/>
          </a:p>
        </p:txBody>
      </p:sp>
      <p:sp>
        <p:nvSpPr>
          <p:cNvPr id="10" name="TextBox 9"/>
          <p:cNvSpPr txBox="1"/>
          <p:nvPr/>
        </p:nvSpPr>
        <p:spPr>
          <a:xfrm>
            <a:off x="318126" y="5270297"/>
            <a:ext cx="8561766" cy="40011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0000FF"/>
                </a:solidFill>
              </a:rPr>
              <a:t>Results: </a:t>
            </a:r>
            <a:r>
              <a:rPr lang="en-US" b="1" dirty="0" smtClean="0">
                <a:solidFill>
                  <a:srgbClr val="0000FF"/>
                </a:solidFill>
              </a:rPr>
              <a:t>An elasticity of the average airport cost with respect of output = -0.67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20274" y="3634247"/>
            <a:ext cx="8094245" cy="147732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0000FF"/>
                </a:solidFill>
              </a:rPr>
              <a:t>Data sample</a:t>
            </a:r>
            <a:r>
              <a:rPr lang="en-US" dirty="0" smtClean="0"/>
              <a:t>: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dirty="0" smtClean="0"/>
              <a:t>20 regional airports in Sweden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dirty="0" smtClean="0"/>
              <a:t>2 categories 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dirty="0" smtClean="0"/>
              <a:t>State-owned civilian airports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dirty="0" smtClean="0"/>
              <a:t>Military and/or municipal-owned airports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0528997"/>
              </p:ext>
            </p:extLst>
          </p:nvPr>
        </p:nvGraphicFramePr>
        <p:xfrm>
          <a:off x="320274" y="1582686"/>
          <a:ext cx="8128267" cy="1493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79371"/>
                <a:gridCol w="2669646"/>
                <a:gridCol w="2179250"/>
              </a:tblGrid>
              <a:tr h="356682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Explanatory variables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Coefficients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t-values</a:t>
                      </a:r>
                      <a:endParaRPr lang="en-US" sz="2000" dirty="0"/>
                    </a:p>
                  </a:txBody>
                  <a:tcPr/>
                </a:tc>
              </a:tr>
              <a:tr h="356682"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Constant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12.02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20.57</a:t>
                      </a:r>
                      <a:endParaRPr lang="en-US" sz="1800" dirty="0"/>
                    </a:p>
                  </a:txBody>
                  <a:tcPr/>
                </a:tc>
              </a:tr>
              <a:tr h="356682"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Passenger volume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solidFill>
                            <a:srgbClr val="C00000"/>
                          </a:solidFill>
                        </a:rPr>
                        <a:t>-0.67</a:t>
                      </a:r>
                      <a:endParaRPr lang="en-US" sz="18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-14.22</a:t>
                      </a:r>
                      <a:endParaRPr lang="en-US" sz="1800" dirty="0"/>
                    </a:p>
                  </a:txBody>
                  <a:tcPr/>
                </a:tc>
              </a:tr>
              <a:tr h="356682"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Dummy for airport category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0.53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9.25</a:t>
                      </a:r>
                      <a:endParaRPr lang="en-US" sz="18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67426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E65D5-FE66-C14A-8B79-70CF72E52575}" type="slidenum">
              <a:rPr lang="en-US" smtClean="0"/>
              <a:t>18</a:t>
            </a:fld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250512" y="506984"/>
            <a:ext cx="8297837" cy="4616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00FF"/>
                </a:solidFill>
              </a:rPr>
              <a:t>Variable Elasticity Cases (LRTC elasticity with respected to q)</a:t>
            </a:r>
            <a:endParaRPr lang="en-US" sz="2400" b="1" dirty="0">
              <a:solidFill>
                <a:srgbClr val="0000FF"/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50513" y="1036398"/>
            <a:ext cx="8433065" cy="1631216"/>
          </a:xfrm>
          <a:prstGeom prst="rect">
            <a:avLst/>
          </a:prstGeom>
          <a:solidFill>
            <a:srgbClr val="FFFFCC"/>
          </a:solidFill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sz="2000" b="1" dirty="0" smtClean="0">
                <a:solidFill>
                  <a:srgbClr val="0000FF"/>
                </a:solidFill>
              </a:rPr>
              <a:t>Constant elasticity case</a:t>
            </a:r>
            <a:r>
              <a:rPr lang="en-US" sz="2000" dirty="0" smtClean="0"/>
              <a:t>, </a:t>
            </a:r>
            <a:r>
              <a:rPr lang="en-US" sz="2000" b="1" i="1" dirty="0" err="1">
                <a:solidFill>
                  <a:srgbClr val="C00000"/>
                </a:solidFill>
              </a:rPr>
              <a:t>LRTCprod</a:t>
            </a:r>
            <a:r>
              <a:rPr lang="en-US" sz="2000" b="1" i="1" dirty="0">
                <a:solidFill>
                  <a:srgbClr val="C00000"/>
                </a:solidFill>
              </a:rPr>
              <a:t> = </a:t>
            </a:r>
            <a:r>
              <a:rPr lang="en-US" sz="2000" b="1" i="1" dirty="0" err="1">
                <a:solidFill>
                  <a:srgbClr val="C00000"/>
                </a:solidFill>
              </a:rPr>
              <a:t>aq</a:t>
            </a:r>
            <a:r>
              <a:rPr lang="el-GR" sz="2000" b="1" i="1" baseline="30000" dirty="0" smtClean="0">
                <a:solidFill>
                  <a:srgbClr val="C00000"/>
                </a:solidFill>
              </a:rPr>
              <a:t>α</a:t>
            </a:r>
            <a:r>
              <a:rPr lang="en-US" sz="2000" i="1" dirty="0"/>
              <a:t> </a:t>
            </a:r>
            <a:endParaRPr lang="en-US" sz="2000" i="1" dirty="0" smtClean="0"/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en-US" sz="2000" dirty="0" smtClean="0"/>
              <a:t>With some respects facilitates mathematical operations, but might not be applicable in a very wide range </a:t>
            </a:r>
            <a:endParaRPr lang="th-TH" sz="2000" dirty="0" smtClean="0"/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en-US" sz="2000" dirty="0" smtClean="0"/>
              <a:t>Elasticity less than 1 </a:t>
            </a:r>
            <a:r>
              <a:rPr lang="en-US" sz="2000" b="1" dirty="0" smtClean="0">
                <a:solidFill>
                  <a:srgbClr val="0000FF"/>
                </a:solidFill>
              </a:rPr>
              <a:t>(</a:t>
            </a:r>
            <a:r>
              <a:rPr lang="el-GR" sz="2000" b="1" i="1" dirty="0" smtClean="0">
                <a:solidFill>
                  <a:srgbClr val="0000FF"/>
                </a:solidFill>
              </a:rPr>
              <a:t>α</a:t>
            </a:r>
            <a:r>
              <a:rPr lang="en-US" sz="2000" b="1" i="1" dirty="0" smtClean="0">
                <a:solidFill>
                  <a:srgbClr val="0000FF"/>
                </a:solidFill>
              </a:rPr>
              <a:t> </a:t>
            </a:r>
            <a:r>
              <a:rPr lang="en-US" sz="2000" b="1" i="1" dirty="0">
                <a:solidFill>
                  <a:srgbClr val="0000FF"/>
                </a:solidFill>
              </a:rPr>
              <a:t>&lt; </a:t>
            </a:r>
            <a:r>
              <a:rPr lang="en-US" sz="2000" b="1" i="1" dirty="0" smtClean="0">
                <a:solidFill>
                  <a:srgbClr val="0000FF"/>
                </a:solidFill>
              </a:rPr>
              <a:t>1</a:t>
            </a:r>
            <a:r>
              <a:rPr lang="en-US" sz="2000" b="1" dirty="0" smtClean="0">
                <a:solidFill>
                  <a:srgbClr val="0000FF"/>
                </a:solidFill>
              </a:rPr>
              <a:t>)</a:t>
            </a:r>
            <a:r>
              <a:rPr lang="th-TH" sz="2000" b="1" i="1" dirty="0" smtClean="0">
                <a:solidFill>
                  <a:srgbClr val="0000FF"/>
                </a:solidFill>
              </a:rPr>
              <a:t> </a:t>
            </a:r>
            <a:r>
              <a:rPr lang="en-US" sz="2000" dirty="0" smtClean="0"/>
              <a:t>cannot remain endlessly constant because that means that the average cost may approach zero at the end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250513" y="2729276"/>
                <a:ext cx="8433065" cy="4124271"/>
              </a:xfrm>
              <a:prstGeom prst="rect">
                <a:avLst/>
              </a:prstGeom>
              <a:solidFill>
                <a:srgbClr val="FFFFCC"/>
              </a:solidFill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Font typeface="Wingdings" panose="05000000000000000000" pitchFamily="2" charset="2"/>
                  <a:buChar char="v"/>
                </a:pPr>
                <a:r>
                  <a:rPr lang="en-US" sz="2000" dirty="0" smtClean="0"/>
                  <a:t>Alternative case of </a:t>
                </a:r>
                <a:r>
                  <a:rPr lang="en-US" sz="2000" b="1" dirty="0" smtClean="0">
                    <a:solidFill>
                      <a:srgbClr val="0000FF"/>
                    </a:solidFill>
                  </a:rPr>
                  <a:t>variable elasticity case</a:t>
                </a:r>
                <a:r>
                  <a:rPr lang="en-US" sz="2000" dirty="0" smtClean="0"/>
                  <a:t>, </a:t>
                </a:r>
                <a:r>
                  <a:rPr lang="en-US" sz="2000" b="1" i="1" dirty="0" err="1" smtClean="0">
                    <a:solidFill>
                      <a:srgbClr val="C00000"/>
                    </a:solidFill>
                  </a:rPr>
                  <a:t>LRTCprod</a:t>
                </a:r>
                <a:r>
                  <a:rPr lang="en-US" sz="2000" b="1" i="1" dirty="0" smtClean="0">
                    <a:solidFill>
                      <a:srgbClr val="C00000"/>
                    </a:solidFill>
                  </a:rPr>
                  <a:t> = a (z + q)</a:t>
                </a:r>
                <a:endParaRPr lang="en-US" sz="2000" i="1" dirty="0" smtClean="0"/>
              </a:p>
              <a:p>
                <a:pPr marL="800100" lvl="1" indent="-342900">
                  <a:buFont typeface="Wingdings" panose="05000000000000000000" pitchFamily="2" charset="2"/>
                  <a:buChar char="ü"/>
                </a:pPr>
                <a:r>
                  <a:rPr lang="en-US" sz="2000" b="1" i="1" dirty="0">
                    <a:solidFill>
                      <a:srgbClr val="0000FF"/>
                    </a:solidFill>
                  </a:rPr>
                  <a:t>z</a:t>
                </a:r>
                <a:r>
                  <a:rPr lang="en-US" sz="2000" dirty="0" smtClean="0"/>
                  <a:t> determines total cost elasticity with respect to output</a:t>
                </a:r>
              </a:p>
              <a:p>
                <a:pPr marL="800100" lvl="1" indent="-342900">
                  <a:buFont typeface="Wingdings" panose="05000000000000000000" pitchFamily="2" charset="2"/>
                  <a:buChar char="ü"/>
                </a:pPr>
                <a:r>
                  <a:rPr lang="en-US" sz="2000" b="1" i="1" dirty="0" smtClean="0">
                    <a:solidFill>
                      <a:srgbClr val="0000FF"/>
                    </a:solidFill>
                  </a:rPr>
                  <a:t>a</a:t>
                </a:r>
                <a:r>
                  <a:rPr lang="en-US" sz="2000" b="1" dirty="0" smtClean="0">
                    <a:solidFill>
                      <a:srgbClr val="0000FF"/>
                    </a:solidFill>
                  </a:rPr>
                  <a:t> </a:t>
                </a:r>
                <a:r>
                  <a:rPr lang="en-US" sz="2000" dirty="0" smtClean="0"/>
                  <a:t>is</a:t>
                </a:r>
                <a:r>
                  <a:rPr lang="en-US" sz="2000" b="1" dirty="0" smtClean="0">
                    <a:solidFill>
                      <a:srgbClr val="0000FF"/>
                    </a:solidFill>
                  </a:rPr>
                  <a:t> long-run marginal cost of production</a:t>
                </a:r>
              </a:p>
              <a:p>
                <a:pPr marL="800100" lvl="1" indent="-342900">
                  <a:buFont typeface="Wingdings" panose="05000000000000000000" pitchFamily="2" charset="2"/>
                  <a:buChar char="ü"/>
                </a:pPr>
                <a:r>
                  <a:rPr lang="en-US" sz="2000" b="1" i="1" dirty="0">
                    <a:solidFill>
                      <a:srgbClr val="0000FF"/>
                    </a:solidFill>
                  </a:rPr>
                  <a:t>e</a:t>
                </a:r>
                <a:r>
                  <a:rPr lang="en-US" sz="2000" b="1" dirty="0" smtClean="0">
                    <a:solidFill>
                      <a:srgbClr val="0000FF"/>
                    </a:solidFill>
                  </a:rPr>
                  <a:t> </a:t>
                </a:r>
                <a:r>
                  <a:rPr lang="en-US" sz="2000" dirty="0" smtClean="0"/>
                  <a:t>is</a:t>
                </a:r>
                <a:r>
                  <a:rPr lang="en-US" sz="2000" b="1" dirty="0" smtClean="0">
                    <a:solidFill>
                      <a:srgbClr val="0000FF"/>
                    </a:solidFill>
                  </a:rPr>
                  <a:t> average cost elasticity</a:t>
                </a:r>
              </a:p>
              <a:p>
                <a:pPr lvl="1"/>
                <a:endParaRPr lang="en-US" sz="1000" i="1" dirty="0" smtClean="0"/>
              </a:p>
              <a:p>
                <a:pPr lvl="1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𝐿𝑅𝐴𝐶</m:t>
                          </m:r>
                        </m:e>
                        <m:sub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𝑝𝑟𝑜𝑑</m:t>
                          </m:r>
                        </m:sub>
                      </m:sSub>
                      <m:r>
                        <a:rPr lang="en-US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𝑎𝑧</m:t>
                          </m:r>
                        </m:num>
                        <m:den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𝑞</m:t>
                          </m:r>
                        </m:den>
                      </m:f>
                      <m:r>
                        <a:rPr lang="en-US" i="1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𝑎</m:t>
                      </m:r>
                    </m:oMath>
                  </m:oMathPara>
                </a14:m>
                <a:endParaRPr lang="en-US" i="1" dirty="0" smtClean="0"/>
              </a:p>
              <a:p>
                <a:pPr lvl="1"/>
                <a:endParaRPr lang="en-US" sz="800" i="1" dirty="0"/>
              </a:p>
              <a:p>
                <a:pPr lvl="1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i="1">
                          <a:latin typeface="Cambria Math" panose="02040503050406030204" pitchFamily="18" charset="0"/>
                        </a:rPr>
                        <m:t>𝑒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𝜕</m:t>
                          </m:r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𝐿𝑅𝐴𝐶</m:t>
                              </m:r>
                            </m:e>
                            <m:sub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𝑝𝑟𝑜𝑑</m:t>
                              </m:r>
                            </m:sub>
                          </m:sSub>
                        </m:num>
                        <m:den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𝜕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𝑞</m:t>
                          </m:r>
                        </m:den>
                      </m:f>
                      <m:r>
                        <a:rPr lang="en-US" i="1">
                          <a:latin typeface="Cambria Math" panose="02040503050406030204" pitchFamily="18" charset="0"/>
                        </a:rPr>
                        <m:t>∗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𝑞</m:t>
                          </m:r>
                        </m:num>
                        <m:den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𝐴𝐶</m:t>
                              </m:r>
                            </m:e>
                            <m:sub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𝑝𝑟𝑜𝑑</m:t>
                              </m:r>
                            </m:sub>
                          </m:sSub>
                        </m:den>
                      </m:f>
                      <m:r>
                        <a:rPr lang="en-US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𝑧</m:t>
                          </m:r>
                        </m:num>
                        <m:den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𝑧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𝑞</m:t>
                          </m:r>
                        </m:den>
                      </m:f>
                    </m:oMath>
                  </m:oMathPara>
                </a14:m>
                <a:endParaRPr lang="en-US" dirty="0" smtClean="0"/>
              </a:p>
              <a:p>
                <a:pPr lvl="1"/>
                <a:endParaRPr lang="en-US" dirty="0" smtClean="0"/>
              </a:p>
              <a:p>
                <a:pPr marL="742950" lvl="1" indent="-285750">
                  <a:buFont typeface="Wingdings" panose="05000000000000000000" pitchFamily="2" charset="2"/>
                  <a:buChar char="ü"/>
                </a:pPr>
                <a:r>
                  <a:rPr lang="en-US" dirty="0" smtClean="0"/>
                  <a:t>The </a:t>
                </a:r>
                <a:r>
                  <a:rPr lang="en-US" b="1" dirty="0" smtClean="0">
                    <a:solidFill>
                      <a:srgbClr val="0000FF"/>
                    </a:solidFill>
                  </a:rPr>
                  <a:t>average cost elasticity </a:t>
                </a:r>
                <a:r>
                  <a:rPr lang="en-US" b="1" i="1" dirty="0" smtClean="0">
                    <a:solidFill>
                      <a:srgbClr val="C00000"/>
                    </a:solidFill>
                  </a:rPr>
                  <a:t>(e)</a:t>
                </a:r>
                <a:r>
                  <a:rPr lang="en-US" dirty="0" smtClean="0"/>
                  <a:t> </a:t>
                </a:r>
                <a:r>
                  <a:rPr lang="en-US" b="1" dirty="0" smtClean="0">
                    <a:solidFill>
                      <a:srgbClr val="0000FF"/>
                    </a:solidFill>
                  </a:rPr>
                  <a:t>is negative, and consequently approaches zero in the limit</a:t>
                </a:r>
              </a:p>
              <a:p>
                <a:pPr marL="742950" lvl="1" indent="-285750">
                  <a:buFont typeface="Wingdings" panose="05000000000000000000" pitchFamily="2" charset="2"/>
                  <a:buChar char="ü"/>
                </a:pPr>
                <a:r>
                  <a:rPr lang="en-US" dirty="0"/>
                  <a:t>In this case, </a:t>
                </a:r>
                <a:r>
                  <a:rPr lang="en-US" b="1" dirty="0">
                    <a:solidFill>
                      <a:srgbClr val="0000FF"/>
                    </a:solidFill>
                  </a:rPr>
                  <a:t>total cost elasticity </a:t>
                </a:r>
                <a:r>
                  <a:rPr lang="en-US" b="1" dirty="0">
                    <a:solidFill>
                      <a:srgbClr val="C00000"/>
                    </a:solidFill>
                  </a:rPr>
                  <a:t>(e+1)</a:t>
                </a:r>
                <a:r>
                  <a:rPr lang="en-US" dirty="0"/>
                  <a:t> is </a:t>
                </a:r>
                <a:r>
                  <a:rPr lang="en-US" b="1" dirty="0">
                    <a:solidFill>
                      <a:srgbClr val="0000FF"/>
                    </a:solidFill>
                  </a:rPr>
                  <a:t>increasing with respect to q</a:t>
                </a:r>
                <a:r>
                  <a:rPr lang="en-US" dirty="0"/>
                  <a:t>, </a:t>
                </a:r>
                <a:r>
                  <a:rPr lang="en-US" b="1" dirty="0">
                    <a:solidFill>
                      <a:srgbClr val="0000FF"/>
                    </a:solidFill>
                  </a:rPr>
                  <a:t>and goes toward unity when q increasing </a:t>
                </a:r>
                <a:r>
                  <a:rPr lang="en-US" b="1" dirty="0" smtClean="0">
                    <a:solidFill>
                      <a:srgbClr val="0000FF"/>
                    </a:solidFill>
                  </a:rPr>
                  <a:t>indefinitely</a:t>
                </a:r>
                <a:endParaRPr lang="en-US" dirty="0" smtClean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0513" y="2729276"/>
                <a:ext cx="8433065" cy="4124271"/>
              </a:xfrm>
              <a:prstGeom prst="rect">
                <a:avLst/>
              </a:prstGeom>
              <a:blipFill rotWithShape="0">
                <a:blip r:embed="rId3"/>
                <a:stretch>
                  <a:fillRect l="-651" t="-888" r="-578" b="-147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Box 6"/>
          <p:cNvSpPr txBox="1"/>
          <p:nvPr/>
        </p:nvSpPr>
        <p:spPr>
          <a:xfrm>
            <a:off x="250512" y="3153"/>
            <a:ext cx="7995184" cy="4616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C00000"/>
                </a:solidFill>
              </a:rPr>
              <a:t>Empirical evidence of small-scale diseconomies</a:t>
            </a:r>
            <a:endParaRPr lang="en-US" sz="2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28333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856" y="54975"/>
            <a:ext cx="9076144" cy="565742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r>
              <a:rPr lang="en-US" sz="2400" b="1" dirty="0" smtClean="0">
                <a:solidFill>
                  <a:srgbClr val="0000FF"/>
                </a:solidFill>
                <a:latin typeface="+mn-lt"/>
              </a:rPr>
              <a:t>Long-run and short-run total production cost functions of an individual plant</a:t>
            </a:r>
            <a:endParaRPr lang="en-US" sz="2400" b="1" dirty="0">
              <a:solidFill>
                <a:srgbClr val="0000FF"/>
              </a:solidFill>
              <a:latin typeface="+mn-lt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-26362" y="700885"/>
            <a:ext cx="4555155" cy="4756836"/>
            <a:chOff x="15213" y="-38733"/>
            <a:chExt cx="3553598" cy="3711310"/>
          </a:xfrm>
        </p:grpSpPr>
        <p:cxnSp>
          <p:nvCxnSpPr>
            <p:cNvPr id="5" name="Straight Arrow Connector 4"/>
            <p:cNvCxnSpPr/>
            <p:nvPr/>
          </p:nvCxnSpPr>
          <p:spPr>
            <a:xfrm flipV="1">
              <a:off x="340535" y="252248"/>
              <a:ext cx="0" cy="3200400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6" name="Group 5"/>
            <p:cNvGrpSpPr/>
            <p:nvPr/>
          </p:nvGrpSpPr>
          <p:grpSpPr>
            <a:xfrm>
              <a:off x="15213" y="-38733"/>
              <a:ext cx="3553598" cy="3711310"/>
              <a:chOff x="15213" y="-38733"/>
              <a:chExt cx="3553598" cy="3711310"/>
            </a:xfrm>
          </p:grpSpPr>
          <p:cxnSp>
            <p:nvCxnSpPr>
              <p:cNvPr id="7" name="Straight Arrow Connector 6"/>
              <p:cNvCxnSpPr>
                <a:cxnSpLocks/>
              </p:cNvCxnSpPr>
              <p:nvPr/>
            </p:nvCxnSpPr>
            <p:spPr>
              <a:xfrm>
                <a:off x="340535" y="3449495"/>
                <a:ext cx="2880000" cy="0"/>
              </a:xfrm>
              <a:prstGeom prst="straightConnector1">
                <a:avLst/>
              </a:prstGeom>
              <a:ln w="19050"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8" name="Text Box 44"/>
              <p:cNvSpPr txBox="1"/>
              <p:nvPr/>
            </p:nvSpPr>
            <p:spPr>
              <a:xfrm>
                <a:off x="176574" y="0"/>
                <a:ext cx="228589" cy="228600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style>
              <a:lnRef idx="0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ot="0" spcFirstLastPara="0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r>
                  <a:rPr lang="en-US" b="1">
                    <a:ea typeface="Calibri" charset="0"/>
                    <a:cs typeface="Times New Roman" charset="0"/>
                  </a:rPr>
                  <a:t>$</a:t>
                </a:r>
                <a:endParaRPr lang="en-US">
                  <a:ea typeface="Calibri" charset="0"/>
                  <a:cs typeface="Times New Roman" charset="0"/>
                </a:endParaRPr>
              </a:p>
            </p:txBody>
          </p:sp>
          <p:sp>
            <p:nvSpPr>
              <p:cNvPr id="9" name="Text Box 47"/>
              <p:cNvSpPr txBox="1"/>
              <p:nvPr/>
            </p:nvSpPr>
            <p:spPr>
              <a:xfrm>
                <a:off x="3197247" y="3329677"/>
                <a:ext cx="342884" cy="342900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style>
              <a:lnRef idx="0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ot="0" spcFirstLastPara="0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r>
                  <a:rPr lang="en-US" b="1" dirty="0">
                    <a:ea typeface="Calibri" charset="0"/>
                    <a:cs typeface="Times New Roman" charset="0"/>
                  </a:rPr>
                  <a:t>q</a:t>
                </a:r>
                <a:endParaRPr lang="en-US" dirty="0">
                  <a:ea typeface="Calibri" charset="0"/>
                  <a:cs typeface="Times New Roman" charset="0"/>
                </a:endParaRPr>
              </a:p>
            </p:txBody>
          </p:sp>
          <p:grpSp>
            <p:nvGrpSpPr>
              <p:cNvPr id="10" name="Group 9"/>
              <p:cNvGrpSpPr/>
              <p:nvPr/>
            </p:nvGrpSpPr>
            <p:grpSpPr>
              <a:xfrm>
                <a:off x="334229" y="82501"/>
                <a:ext cx="2868068" cy="3243937"/>
                <a:chOff x="0" y="63582"/>
                <a:chExt cx="2868068" cy="3243937"/>
              </a:xfrm>
            </p:grpSpPr>
            <p:cxnSp>
              <p:nvCxnSpPr>
                <p:cNvPr id="16" name="Straight Connector 15"/>
                <p:cNvCxnSpPr/>
                <p:nvPr/>
              </p:nvCxnSpPr>
              <p:spPr>
                <a:xfrm flipV="1">
                  <a:off x="12613" y="227023"/>
                  <a:ext cx="2855455" cy="2404052"/>
                </a:xfrm>
                <a:prstGeom prst="line">
                  <a:avLst/>
                </a:prstGeom>
                <a:ln w="12700">
                  <a:solidFill>
                    <a:schemeClr val="accent1">
                      <a:lumMod val="5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7" name="Freeform 16"/>
                <p:cNvSpPr/>
                <p:nvPr/>
              </p:nvSpPr>
              <p:spPr>
                <a:xfrm>
                  <a:off x="0" y="1898168"/>
                  <a:ext cx="889233" cy="1409351"/>
                </a:xfrm>
                <a:custGeom>
                  <a:avLst/>
                  <a:gdLst>
                    <a:gd name="connsiteX0" fmla="*/ 0 w 889233"/>
                    <a:gd name="connsiteY0" fmla="*/ 1409351 h 1409351"/>
                    <a:gd name="connsiteX1" fmla="*/ 260059 w 889233"/>
                    <a:gd name="connsiteY1" fmla="*/ 796954 h 1409351"/>
                    <a:gd name="connsiteX2" fmla="*/ 889233 w 889233"/>
                    <a:gd name="connsiteY2" fmla="*/ 0 h 140935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889233" h="1409351">
                      <a:moveTo>
                        <a:pt x="0" y="1409351"/>
                      </a:moveTo>
                      <a:cubicBezTo>
                        <a:pt x="55927" y="1220598"/>
                        <a:pt x="111854" y="1031846"/>
                        <a:pt x="260059" y="796954"/>
                      </a:cubicBezTo>
                      <a:cubicBezTo>
                        <a:pt x="408265" y="562062"/>
                        <a:pt x="743824" y="190150"/>
                        <a:pt x="889233" y="0"/>
                      </a:cubicBezTo>
                    </a:path>
                  </a:pathLst>
                </a:custGeom>
                <a:noFill/>
                <a:ln>
                  <a:prstDash val="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endParaRPr lang="en-US"/>
                </a:p>
              </p:txBody>
            </p:sp>
            <p:cxnSp>
              <p:nvCxnSpPr>
                <p:cNvPr id="18" name="Straight Connector 17"/>
                <p:cNvCxnSpPr/>
                <p:nvPr/>
              </p:nvCxnSpPr>
              <p:spPr>
                <a:xfrm flipV="1">
                  <a:off x="12613" y="1261241"/>
                  <a:ext cx="1595667" cy="568960"/>
                </a:xfrm>
                <a:prstGeom prst="line">
                  <a:avLst/>
                </a:prstGeom>
                <a:ln w="22225"/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9" name="Straight Connector 18"/>
                <p:cNvCxnSpPr/>
                <p:nvPr/>
              </p:nvCxnSpPr>
              <p:spPr>
                <a:xfrm flipV="1">
                  <a:off x="6306" y="800888"/>
                  <a:ext cx="2173474" cy="572113"/>
                </a:xfrm>
                <a:prstGeom prst="line">
                  <a:avLst/>
                </a:prstGeom>
                <a:ln w="22225"/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0" name="Straight Connector 19"/>
                <p:cNvCxnSpPr/>
                <p:nvPr/>
              </p:nvCxnSpPr>
              <p:spPr>
                <a:xfrm flipV="1">
                  <a:off x="6306" y="470377"/>
                  <a:ext cx="2560344" cy="335066"/>
                </a:xfrm>
                <a:prstGeom prst="line">
                  <a:avLst/>
                </a:prstGeom>
                <a:ln w="22225"/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1" name="Straight Connector 20"/>
                <p:cNvCxnSpPr/>
                <p:nvPr/>
              </p:nvCxnSpPr>
              <p:spPr>
                <a:xfrm flipV="1">
                  <a:off x="807195" y="346841"/>
                  <a:ext cx="0" cy="1600200"/>
                </a:xfrm>
                <a:prstGeom prst="line">
                  <a:avLst/>
                </a:prstGeom>
                <a:ln w="22225"/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2" name="Straight Connector 21"/>
                <p:cNvCxnSpPr/>
                <p:nvPr/>
              </p:nvCxnSpPr>
              <p:spPr>
                <a:xfrm flipV="1">
                  <a:off x="1608083" y="346841"/>
                  <a:ext cx="0" cy="914400"/>
                </a:xfrm>
                <a:prstGeom prst="line">
                  <a:avLst/>
                </a:prstGeom>
                <a:ln w="22225"/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3" name="Straight Connector 22"/>
                <p:cNvCxnSpPr/>
                <p:nvPr/>
              </p:nvCxnSpPr>
              <p:spPr>
                <a:xfrm flipH="1" flipV="1">
                  <a:off x="2181948" y="227023"/>
                  <a:ext cx="2168" cy="574478"/>
                </a:xfrm>
                <a:prstGeom prst="line">
                  <a:avLst/>
                </a:prstGeom>
                <a:ln w="22225"/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4" name="Straight Connector 23"/>
                <p:cNvCxnSpPr/>
                <p:nvPr/>
              </p:nvCxnSpPr>
              <p:spPr>
                <a:xfrm flipH="1" flipV="1">
                  <a:off x="2565664" y="63582"/>
                  <a:ext cx="985" cy="415066"/>
                </a:xfrm>
                <a:prstGeom prst="line">
                  <a:avLst/>
                </a:prstGeom>
                <a:ln w="22225"/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11" name="Text Box 63"/>
              <p:cNvSpPr txBox="1"/>
              <p:nvPr/>
            </p:nvSpPr>
            <p:spPr>
              <a:xfrm>
                <a:off x="2996041" y="-38733"/>
                <a:ext cx="572770" cy="340360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style>
              <a:lnRef idx="0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ot="0" spcFirstLastPara="0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r>
                  <a:rPr lang="en-US" b="1" dirty="0">
                    <a:ea typeface="Calibri" charset="0"/>
                    <a:cs typeface="Times New Roman" charset="0"/>
                  </a:rPr>
                  <a:t>LRTC</a:t>
                </a:r>
                <a:endParaRPr lang="en-US" dirty="0">
                  <a:ea typeface="Calibri" charset="0"/>
                  <a:cs typeface="Times New Roman" charset="0"/>
                </a:endParaRPr>
              </a:p>
            </p:txBody>
          </p:sp>
          <p:sp>
            <p:nvSpPr>
              <p:cNvPr id="12" name="Text Box 64"/>
              <p:cNvSpPr txBox="1"/>
              <p:nvPr/>
            </p:nvSpPr>
            <p:spPr>
              <a:xfrm>
                <a:off x="486616" y="1511739"/>
                <a:ext cx="572770" cy="340360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style>
              <a:lnRef idx="0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ot="0" spcFirstLastPara="0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r>
                  <a:rPr lang="en-US" b="1" dirty="0" err="1">
                    <a:ea typeface="Calibri" charset="0"/>
                    <a:cs typeface="Times New Roman" charset="0"/>
                  </a:rPr>
                  <a:t>SRTC</a:t>
                </a:r>
                <a:r>
                  <a:rPr lang="en-US" b="1" baseline="-25000" dirty="0" err="1">
                    <a:ea typeface="Calibri" charset="0"/>
                    <a:cs typeface="Times New Roman" charset="0"/>
                  </a:rPr>
                  <a:t>i</a:t>
                </a:r>
                <a:endParaRPr lang="en-US" dirty="0">
                  <a:ea typeface="Calibri" charset="0"/>
                  <a:cs typeface="Times New Roman" charset="0"/>
                </a:endParaRPr>
              </a:p>
              <a:p>
                <a:r>
                  <a:rPr lang="en-US" sz="1200" b="1" baseline="-25000" dirty="0">
                    <a:ea typeface="Calibri" charset="0"/>
                    <a:cs typeface="Times New Roman" charset="0"/>
                  </a:rPr>
                  <a:t> </a:t>
                </a:r>
                <a:endParaRPr lang="en-US" sz="1200" dirty="0">
                  <a:ea typeface="Calibri" charset="0"/>
                  <a:cs typeface="Times New Roman" charset="0"/>
                </a:endParaRPr>
              </a:p>
            </p:txBody>
          </p:sp>
          <p:sp>
            <p:nvSpPr>
              <p:cNvPr id="13" name="Text Box 65"/>
              <p:cNvSpPr txBox="1"/>
              <p:nvPr/>
            </p:nvSpPr>
            <p:spPr>
              <a:xfrm>
                <a:off x="15213" y="1702588"/>
                <a:ext cx="455295" cy="340360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style>
              <a:lnRef idx="0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ot="0" spcFirstLastPara="0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r>
                  <a:rPr lang="en-US" b="1" dirty="0" err="1">
                    <a:ea typeface="Calibri" charset="0"/>
                    <a:cs typeface="Times New Roman" charset="0"/>
                  </a:rPr>
                  <a:t>a</a:t>
                </a:r>
                <a:r>
                  <a:rPr lang="en-US" b="1" baseline="-25000" dirty="0" err="1">
                    <a:ea typeface="Calibri" charset="0"/>
                    <a:cs typeface="Times New Roman" charset="0"/>
                  </a:rPr>
                  <a:t>i</a:t>
                </a:r>
                <a:r>
                  <a:rPr lang="en-US" b="1" dirty="0" err="1">
                    <a:ea typeface="Calibri" charset="0"/>
                    <a:cs typeface="Times New Roman" charset="0"/>
                  </a:rPr>
                  <a:t>z</a:t>
                </a:r>
                <a:r>
                  <a:rPr lang="en-US" b="1" baseline="-25000" dirty="0" err="1">
                    <a:ea typeface="Calibri" charset="0"/>
                    <a:cs typeface="Times New Roman" charset="0"/>
                  </a:rPr>
                  <a:t>i</a:t>
                </a:r>
                <a:endParaRPr lang="en-US" b="1" dirty="0">
                  <a:ea typeface="Calibri" charset="0"/>
                  <a:cs typeface="Times New Roman" charset="0"/>
                </a:endParaRPr>
              </a:p>
            </p:txBody>
          </p:sp>
          <p:sp>
            <p:nvSpPr>
              <p:cNvPr id="14" name="Text Box 66"/>
              <p:cNvSpPr txBox="1"/>
              <p:nvPr/>
            </p:nvSpPr>
            <p:spPr>
              <a:xfrm>
                <a:off x="32395" y="2503461"/>
                <a:ext cx="455295" cy="340360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style>
              <a:lnRef idx="0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ot="0" spcFirstLastPara="0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r>
                  <a:rPr lang="en-US" b="1" dirty="0" err="1">
                    <a:ea typeface="Calibri" charset="0"/>
                    <a:cs typeface="Times New Roman" charset="0"/>
                  </a:rPr>
                  <a:t>az</a:t>
                </a:r>
                <a:endParaRPr lang="en-US" b="1" dirty="0">
                  <a:ea typeface="Calibri" charset="0"/>
                  <a:cs typeface="Times New Roman" charset="0"/>
                </a:endParaRPr>
              </a:p>
            </p:txBody>
          </p:sp>
          <p:sp>
            <p:nvSpPr>
              <p:cNvPr id="15" name="Text Box 67"/>
              <p:cNvSpPr txBox="1"/>
              <p:nvPr/>
            </p:nvSpPr>
            <p:spPr>
              <a:xfrm>
                <a:off x="1931718" y="1693180"/>
                <a:ext cx="1484064" cy="571500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style>
              <a:lnRef idx="0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ot="0" spcFirstLastPara="0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r>
                  <a:rPr lang="en-US" b="1" dirty="0" err="1">
                    <a:ea typeface="Calibri" charset="0"/>
                    <a:cs typeface="Times New Roman" charset="0"/>
                  </a:rPr>
                  <a:t>SRTC</a:t>
                </a:r>
                <a:r>
                  <a:rPr lang="en-US" b="1" baseline="-25000" dirty="0" err="1">
                    <a:ea typeface="Calibri" charset="0"/>
                    <a:cs typeface="Times New Roman" charset="0"/>
                  </a:rPr>
                  <a:t>i</a:t>
                </a:r>
                <a:r>
                  <a:rPr lang="en-US" b="1" baseline="-25000" dirty="0">
                    <a:ea typeface="Calibri" charset="0"/>
                    <a:cs typeface="Times New Roman" charset="0"/>
                  </a:rPr>
                  <a:t> </a:t>
                </a:r>
                <a:r>
                  <a:rPr lang="en-US" b="1" dirty="0">
                    <a:ea typeface="Calibri" charset="0"/>
                    <a:cs typeface="Times New Roman" charset="0"/>
                  </a:rPr>
                  <a:t>= </a:t>
                </a:r>
                <a:r>
                  <a:rPr lang="en-US" b="1" dirty="0" err="1">
                    <a:ea typeface="Calibri" charset="0"/>
                    <a:cs typeface="Times New Roman" charset="0"/>
                  </a:rPr>
                  <a:t>a</a:t>
                </a:r>
                <a:r>
                  <a:rPr lang="en-US" b="1" baseline="-25000" dirty="0" err="1">
                    <a:ea typeface="Calibri" charset="0"/>
                    <a:cs typeface="Times New Roman" charset="0"/>
                  </a:rPr>
                  <a:t>i</a:t>
                </a:r>
                <a:r>
                  <a:rPr lang="en-US" b="1" dirty="0">
                    <a:ea typeface="Calibri" charset="0"/>
                    <a:cs typeface="Times New Roman" charset="0"/>
                  </a:rPr>
                  <a:t> (</a:t>
                </a:r>
                <a:r>
                  <a:rPr lang="en-US" b="1" dirty="0" err="1">
                    <a:ea typeface="Calibri" charset="0"/>
                    <a:cs typeface="Times New Roman" charset="0"/>
                  </a:rPr>
                  <a:t>z</a:t>
                </a:r>
                <a:r>
                  <a:rPr lang="en-US" b="1" baseline="-25000" dirty="0" err="1">
                    <a:ea typeface="Calibri" charset="0"/>
                    <a:cs typeface="Times New Roman" charset="0"/>
                  </a:rPr>
                  <a:t>i</a:t>
                </a:r>
                <a:r>
                  <a:rPr lang="en-US" b="1" dirty="0">
                    <a:ea typeface="Calibri" charset="0"/>
                    <a:cs typeface="Times New Roman" charset="0"/>
                  </a:rPr>
                  <a:t> + q)</a:t>
                </a:r>
              </a:p>
              <a:p>
                <a:r>
                  <a:rPr lang="en-US" b="1" dirty="0">
                    <a:ea typeface="Calibri" charset="0"/>
                    <a:cs typeface="Times New Roman" charset="0"/>
                  </a:rPr>
                  <a:t>q </a:t>
                </a:r>
                <a:r>
                  <a:rPr lang="en-US" b="1" u="sng" dirty="0">
                    <a:ea typeface="Calibri" charset="0"/>
                    <a:cs typeface="Times New Roman" charset="0"/>
                  </a:rPr>
                  <a:t>&lt;</a:t>
                </a:r>
                <a:r>
                  <a:rPr lang="en-US" b="1" dirty="0">
                    <a:ea typeface="Calibri" charset="0"/>
                    <a:cs typeface="Times New Roman" charset="0"/>
                  </a:rPr>
                  <a:t> K</a:t>
                </a:r>
                <a:r>
                  <a:rPr lang="en-US" b="1" baseline="-25000" dirty="0">
                    <a:ea typeface="Calibri" charset="0"/>
                    <a:cs typeface="Times New Roman" charset="0"/>
                  </a:rPr>
                  <a:t>i</a:t>
                </a:r>
                <a:endParaRPr lang="en-US" b="1" dirty="0">
                  <a:ea typeface="Calibri" charset="0"/>
                  <a:cs typeface="Times New Roman" charset="0"/>
                </a:endParaRPr>
              </a:p>
              <a:p>
                <a:endParaRPr lang="en-US" b="1" dirty="0">
                  <a:ea typeface="Calibri" charset="0"/>
                  <a:cs typeface="Times New Roman" charset="0"/>
                </a:endParaRPr>
              </a:p>
            </p:txBody>
          </p:sp>
        </p:grpSp>
      </p:grp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E65D5-FE66-C14A-8B79-70CF72E52575}" type="slidenum">
              <a:rPr lang="en-US" smtClean="0"/>
              <a:t>19</a:t>
            </a:fld>
            <a:endParaRPr lang="en-US"/>
          </a:p>
        </p:txBody>
      </p:sp>
      <p:sp>
        <p:nvSpPr>
          <p:cNvPr id="27" name="Title 1"/>
          <p:cNvSpPr txBox="1">
            <a:spLocks/>
          </p:cNvSpPr>
          <p:nvPr/>
        </p:nvSpPr>
        <p:spPr>
          <a:xfrm>
            <a:off x="333474" y="5224123"/>
            <a:ext cx="3208622" cy="4671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400" dirty="0" smtClean="0"/>
              <a:t>Source: </a:t>
            </a:r>
            <a:r>
              <a:rPr lang="en-US" sz="1400" dirty="0" err="1" smtClean="0"/>
              <a:t>Jansson</a:t>
            </a:r>
            <a:r>
              <a:rPr lang="en-US" sz="1400" dirty="0" smtClean="0"/>
              <a:t> (2013), Figure 3.4, P. 45</a:t>
            </a:r>
            <a:endParaRPr lang="en-US" sz="1400" dirty="0"/>
          </a:p>
        </p:txBody>
      </p:sp>
      <p:sp>
        <p:nvSpPr>
          <p:cNvPr id="29" name="TextBox 28"/>
          <p:cNvSpPr txBox="1"/>
          <p:nvPr/>
        </p:nvSpPr>
        <p:spPr>
          <a:xfrm>
            <a:off x="4434574" y="605596"/>
            <a:ext cx="4666442" cy="72430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err="1" smtClean="0">
                <a:solidFill>
                  <a:srgbClr val="C00000"/>
                </a:solidFill>
              </a:rPr>
              <a:t>SRTC</a:t>
            </a:r>
            <a:r>
              <a:rPr lang="en-US" sz="2000" b="1" baseline="-25000" dirty="0" err="1" smtClean="0">
                <a:solidFill>
                  <a:srgbClr val="C00000"/>
                </a:solidFill>
              </a:rPr>
              <a:t>prod</a:t>
            </a:r>
            <a:endParaRPr lang="en-US" sz="2000" b="1" baseline="-25000" dirty="0" smtClean="0">
              <a:solidFill>
                <a:srgbClr val="C00000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dirty="0" smtClean="0"/>
              <a:t>There are plant size economies both in the capacity costs and the operating costs (larger plants are typically labor-saving)</a:t>
            </a:r>
          </a:p>
          <a:p>
            <a:endParaRPr lang="en-US" sz="400" dirty="0" smtClean="0"/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dirty="0" smtClean="0"/>
              <a:t>The larger the plant size, the slope of SRTC less steep</a:t>
            </a:r>
          </a:p>
          <a:p>
            <a:endParaRPr lang="en-US" sz="400" dirty="0" smtClean="0"/>
          </a:p>
          <a:p>
            <a:r>
              <a:rPr lang="en-US" sz="2000" b="1" dirty="0" err="1" smtClean="0">
                <a:solidFill>
                  <a:srgbClr val="C00000"/>
                </a:solidFill>
              </a:rPr>
              <a:t>LRTC</a:t>
            </a:r>
            <a:r>
              <a:rPr lang="en-US" sz="2000" b="1" baseline="-25000" dirty="0" err="1" smtClean="0">
                <a:solidFill>
                  <a:srgbClr val="C00000"/>
                </a:solidFill>
              </a:rPr>
              <a:t>prod</a:t>
            </a:r>
            <a:endParaRPr lang="en-US" sz="2000" b="1" baseline="-25000" dirty="0" smtClean="0">
              <a:solidFill>
                <a:srgbClr val="C00000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dirty="0" err="1" smtClean="0"/>
              <a:t>LRTC</a:t>
            </a:r>
            <a:r>
              <a:rPr lang="en-US" baseline="-25000" dirty="0" err="1" smtClean="0"/>
              <a:t>prod</a:t>
            </a:r>
            <a:r>
              <a:rPr lang="en-US" dirty="0" smtClean="0"/>
              <a:t> is truncated at the low end, and defined only for q more than a particular threshold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dirty="0" smtClean="0"/>
              <a:t>In the initial output range, the exact shape of LRTC is undetermined</a:t>
            </a:r>
          </a:p>
          <a:p>
            <a:endParaRPr lang="en-US" sz="400" dirty="0" smtClean="0"/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dirty="0" smtClean="0"/>
              <a:t>If the costs of very small plants can be observed, It is possible that small-scale plants are too costly to be viable</a:t>
            </a:r>
          </a:p>
          <a:p>
            <a:endParaRPr lang="en-US" sz="400" dirty="0" smtClean="0"/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dirty="0" smtClean="0"/>
              <a:t>“</a:t>
            </a:r>
            <a:r>
              <a:rPr lang="en-US" b="1" dirty="0" err="1" smtClean="0">
                <a:solidFill>
                  <a:srgbClr val="0000FF"/>
                </a:solidFill>
              </a:rPr>
              <a:t>az</a:t>
            </a:r>
            <a:r>
              <a:rPr lang="en-US" dirty="0" smtClean="0"/>
              <a:t>” represent </a:t>
            </a:r>
            <a:r>
              <a:rPr lang="en-US" b="1" dirty="0" smtClean="0">
                <a:solidFill>
                  <a:srgbClr val="C00000"/>
                </a:solidFill>
              </a:rPr>
              <a:t>fixed cost</a:t>
            </a:r>
          </a:p>
          <a:p>
            <a:endParaRPr lang="en-US" sz="400" dirty="0" smtClean="0"/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dirty="0" smtClean="0"/>
              <a:t>“</a:t>
            </a:r>
            <a:r>
              <a:rPr lang="en-US" b="1" i="1" dirty="0" smtClean="0">
                <a:solidFill>
                  <a:srgbClr val="0000FF"/>
                </a:solidFill>
              </a:rPr>
              <a:t>a</a:t>
            </a:r>
            <a:r>
              <a:rPr lang="en-US" dirty="0" smtClean="0"/>
              <a:t>” represent </a:t>
            </a:r>
            <a:r>
              <a:rPr lang="en-US" b="1" dirty="0" smtClean="0">
                <a:solidFill>
                  <a:srgbClr val="C00000"/>
                </a:solidFill>
              </a:rPr>
              <a:t>slope of </a:t>
            </a:r>
            <a:r>
              <a:rPr lang="en-US" b="1" dirty="0" err="1" smtClean="0">
                <a:solidFill>
                  <a:srgbClr val="C00000"/>
                </a:solidFill>
              </a:rPr>
              <a:t>LRTC</a:t>
            </a:r>
            <a:r>
              <a:rPr lang="en-US" b="1" baseline="-25000" dirty="0" err="1" smtClean="0">
                <a:solidFill>
                  <a:srgbClr val="C00000"/>
                </a:solidFill>
              </a:rPr>
              <a:t>prod</a:t>
            </a:r>
            <a:endParaRPr lang="en-US" b="1" baseline="-25000" dirty="0" smtClean="0">
              <a:solidFill>
                <a:srgbClr val="C00000"/>
              </a:solidFill>
            </a:endParaRPr>
          </a:p>
          <a:p>
            <a:endParaRPr lang="en-US" sz="400" b="1" baseline="-25000" dirty="0" smtClean="0">
              <a:solidFill>
                <a:srgbClr val="C00000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dirty="0" smtClean="0"/>
              <a:t>“</a:t>
            </a:r>
            <a:r>
              <a:rPr lang="en-US" b="1" i="1" dirty="0" smtClean="0">
                <a:solidFill>
                  <a:srgbClr val="0000FF"/>
                </a:solidFill>
              </a:rPr>
              <a:t>z </a:t>
            </a:r>
            <a:r>
              <a:rPr lang="en-US" dirty="0" smtClean="0"/>
              <a:t>and </a:t>
            </a:r>
            <a:r>
              <a:rPr lang="en-US" b="1" i="1" dirty="0" smtClean="0">
                <a:solidFill>
                  <a:srgbClr val="0000FF"/>
                </a:solidFill>
              </a:rPr>
              <a:t>q</a:t>
            </a:r>
            <a:r>
              <a:rPr lang="en-US" dirty="0" smtClean="0"/>
              <a:t>” indicates plant size economies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b="1" dirty="0" smtClean="0">
                <a:solidFill>
                  <a:srgbClr val="0000FF"/>
                </a:solidFill>
              </a:rPr>
              <a:t>Total production cost elasticity with respect to q is continuously increase from low positive values towards unity in the limit</a:t>
            </a:r>
          </a:p>
          <a:p>
            <a:endParaRPr lang="en-US" baseline="-25000" dirty="0"/>
          </a:p>
          <a:p>
            <a:pPr marL="285750" indent="-285750">
              <a:buFont typeface="Wingdings" panose="05000000000000000000" pitchFamily="2" charset="2"/>
              <a:buChar char="v"/>
            </a:pPr>
            <a:endParaRPr lang="en-US" baseline="-25000" dirty="0" smtClean="0"/>
          </a:p>
          <a:p>
            <a:pPr marL="285750" indent="-285750">
              <a:buFont typeface="Wingdings" panose="05000000000000000000" pitchFamily="2" charset="2"/>
              <a:buChar char="v"/>
            </a:pP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Rectangle 29"/>
              <p:cNvSpPr/>
              <p:nvPr/>
            </p:nvSpPr>
            <p:spPr>
              <a:xfrm>
                <a:off x="408928" y="6125635"/>
                <a:ext cx="3468706" cy="70333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>
                          <a:latin typeface="Cambria Math" panose="02040503050406030204" pitchFamily="18" charset="0"/>
                        </a:rPr>
                        <m:t>𝑒</m:t>
                      </m:r>
                      <m:r>
                        <a:rPr lang="en-US" i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i="0">
                              <a:latin typeface="Cambria Math" panose="02040503050406030204" pitchFamily="18" charset="0"/>
                            </a:rPr>
                            <m:t>𝜕</m:t>
                          </m:r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𝐿𝑅𝐴𝐶</m:t>
                              </m:r>
                            </m:e>
                            <m:sub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𝑝𝑟𝑜𝑑</m:t>
                              </m:r>
                            </m:sub>
                          </m:sSub>
                        </m:num>
                        <m:den>
                          <m:r>
                            <a:rPr lang="en-US" i="0">
                              <a:latin typeface="Cambria Math" panose="02040503050406030204" pitchFamily="18" charset="0"/>
                            </a:rPr>
                            <m:t>𝜕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𝑞</m:t>
                          </m:r>
                        </m:den>
                      </m:f>
                      <m:r>
                        <a:rPr lang="en-US" i="0">
                          <a:latin typeface="Cambria Math" panose="02040503050406030204" pitchFamily="18" charset="0"/>
                        </a:rPr>
                        <m:t>∗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𝑞</m:t>
                          </m:r>
                        </m:num>
                        <m:den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𝐴𝐶</m:t>
                              </m:r>
                            </m:e>
                            <m:sub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𝑝𝑟𝑜𝑑</m:t>
                              </m:r>
                            </m:sub>
                          </m:sSub>
                        </m:den>
                      </m:f>
                      <m:r>
                        <a:rPr lang="en-US" i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i="0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𝑧</m:t>
                          </m:r>
                        </m:num>
                        <m:den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𝑧</m:t>
                          </m:r>
                          <m:r>
                            <a:rPr lang="en-US" i="0"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𝑞</m:t>
                          </m:r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30" name="Rectangle 2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8928" y="6125635"/>
                <a:ext cx="3468706" cy="703334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1" name="Rectangle 30"/>
          <p:cNvSpPr/>
          <p:nvPr/>
        </p:nvSpPr>
        <p:spPr>
          <a:xfrm>
            <a:off x="369691" y="5626507"/>
            <a:ext cx="26184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rgbClr val="0000FF"/>
                </a:solidFill>
              </a:rPr>
              <a:t>total cost elasticity </a:t>
            </a:r>
            <a:r>
              <a:rPr lang="en-US" dirty="0" smtClean="0"/>
              <a:t>= e+1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77322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66693" y="1053184"/>
            <a:ext cx="3120459" cy="656057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r>
              <a:rPr lang="en-US" sz="2200" b="1" dirty="0" smtClean="0">
                <a:solidFill>
                  <a:srgbClr val="0000FF"/>
                </a:solidFill>
              </a:rPr>
              <a:t>Total production costs</a:t>
            </a:r>
            <a:r>
              <a:rPr lang="en-US" sz="2200" b="1" dirty="0" smtClean="0"/>
              <a:t>, </a:t>
            </a:r>
            <a:br>
              <a:rPr lang="en-US" sz="2200" b="1" dirty="0" smtClean="0"/>
            </a:br>
            <a:r>
              <a:rPr lang="en-US" sz="2200" b="1" dirty="0" smtClean="0">
                <a:solidFill>
                  <a:srgbClr val="C00000"/>
                </a:solidFill>
              </a:rPr>
              <a:t>given the elasticity </a:t>
            </a:r>
            <a:r>
              <a:rPr lang="el-GR" sz="2200" b="1" dirty="0">
                <a:solidFill>
                  <a:srgbClr val="C00000"/>
                </a:solidFill>
              </a:rPr>
              <a:t>α</a:t>
            </a:r>
            <a:r>
              <a:rPr lang="en-US" sz="2200" b="1" dirty="0" smtClean="0">
                <a:solidFill>
                  <a:srgbClr val="C00000"/>
                </a:solidFill>
              </a:rPr>
              <a:t>  </a:t>
            </a:r>
            <a:endParaRPr lang="en-US" sz="2200" b="1" dirty="0">
              <a:solidFill>
                <a:srgbClr val="C00000"/>
              </a:solidFill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218994" y="115746"/>
            <a:ext cx="4642780" cy="6240605"/>
            <a:chOff x="0" y="-1"/>
            <a:chExt cx="4244663" cy="5705476"/>
          </a:xfrm>
        </p:grpSpPr>
        <p:grpSp>
          <p:nvGrpSpPr>
            <p:cNvPr id="5" name="Group 4"/>
            <p:cNvGrpSpPr/>
            <p:nvPr/>
          </p:nvGrpSpPr>
          <p:grpSpPr>
            <a:xfrm>
              <a:off x="9525" y="-1"/>
              <a:ext cx="3543300" cy="2743201"/>
              <a:chOff x="0" y="-1"/>
              <a:chExt cx="3543300" cy="2743201"/>
            </a:xfrm>
          </p:grpSpPr>
          <p:grpSp>
            <p:nvGrpSpPr>
              <p:cNvPr id="21" name="Group 20"/>
              <p:cNvGrpSpPr/>
              <p:nvPr/>
            </p:nvGrpSpPr>
            <p:grpSpPr>
              <a:xfrm>
                <a:off x="0" y="0"/>
                <a:ext cx="3086100" cy="2743200"/>
                <a:chOff x="0" y="0"/>
                <a:chExt cx="3086100" cy="2743200"/>
              </a:xfrm>
            </p:grpSpPr>
            <p:cxnSp>
              <p:nvCxnSpPr>
                <p:cNvPr id="32" name="Straight Arrow Connector 31"/>
                <p:cNvCxnSpPr/>
                <p:nvPr/>
              </p:nvCxnSpPr>
              <p:spPr>
                <a:xfrm flipV="1">
                  <a:off x="114300" y="342900"/>
                  <a:ext cx="0" cy="2171700"/>
                </a:xfrm>
                <a:prstGeom prst="straightConnector1">
                  <a:avLst/>
                </a:prstGeom>
                <a:ln w="19050">
                  <a:solidFill>
                    <a:schemeClr val="tx1"/>
                  </a:solidFill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3" name="Straight Arrow Connector 32"/>
                <p:cNvCxnSpPr/>
                <p:nvPr/>
              </p:nvCxnSpPr>
              <p:spPr>
                <a:xfrm>
                  <a:off x="114300" y="2514600"/>
                  <a:ext cx="2628900" cy="0"/>
                </a:xfrm>
                <a:prstGeom prst="straightConnector1">
                  <a:avLst/>
                </a:prstGeom>
                <a:ln w="19050">
                  <a:solidFill>
                    <a:schemeClr val="tx1"/>
                  </a:solidFill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34" name="Text Box 81"/>
                <p:cNvSpPr txBox="1"/>
                <p:nvPr/>
              </p:nvSpPr>
              <p:spPr>
                <a:xfrm>
                  <a:off x="0" y="0"/>
                  <a:ext cx="342900" cy="3429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</p:spPr>
              <p:style>
                <a:lnRef idx="0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dk1"/>
                </a:fontRef>
              </p:style>
              <p:txBody>
                <a:bodyPr rot="0" spcFirstLastPara="0" vert="horz" wrap="square" lIns="91440" tIns="45720" rIns="91440" bIns="45720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r>
                    <a:rPr lang="en-US" sz="1400" b="1">
                      <a:ea typeface="Calibri" charset="0"/>
                      <a:cs typeface="Tahoma" charset="0"/>
                    </a:rPr>
                    <a:t>$</a:t>
                  </a:r>
                  <a:endParaRPr lang="en-US" sz="1200">
                    <a:ea typeface="Calibri" charset="0"/>
                    <a:cs typeface="Times New Roman" charset="0"/>
                  </a:endParaRPr>
                </a:p>
              </p:txBody>
            </p:sp>
            <p:sp>
              <p:nvSpPr>
                <p:cNvPr id="35" name="Text Box 82"/>
                <p:cNvSpPr txBox="1"/>
                <p:nvPr/>
              </p:nvSpPr>
              <p:spPr>
                <a:xfrm>
                  <a:off x="2743200" y="2400300"/>
                  <a:ext cx="342900" cy="3429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</p:spPr>
              <p:style>
                <a:lnRef idx="0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dk1"/>
                </a:fontRef>
              </p:style>
              <p:txBody>
                <a:bodyPr rot="0" spcFirstLastPara="0" vert="horz" wrap="square" lIns="91440" tIns="45720" rIns="91440" bIns="45720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r>
                    <a:rPr lang="en-US" sz="1400" b="1">
                      <a:ea typeface="Calibri" charset="0"/>
                      <a:cs typeface="Tahoma" charset="0"/>
                    </a:rPr>
                    <a:t>q</a:t>
                  </a:r>
                  <a:endParaRPr lang="en-US" sz="1200">
                    <a:ea typeface="Calibri" charset="0"/>
                    <a:cs typeface="Times New Roman" charset="0"/>
                  </a:endParaRPr>
                </a:p>
              </p:txBody>
            </p:sp>
          </p:grpSp>
          <p:grpSp>
            <p:nvGrpSpPr>
              <p:cNvPr id="22" name="Group 21"/>
              <p:cNvGrpSpPr/>
              <p:nvPr/>
            </p:nvGrpSpPr>
            <p:grpSpPr>
              <a:xfrm>
                <a:off x="0" y="-1"/>
                <a:ext cx="3543300" cy="2520950"/>
                <a:chOff x="0" y="0"/>
                <a:chExt cx="3543300" cy="2521527"/>
              </a:xfrm>
            </p:grpSpPr>
            <p:sp>
              <p:nvSpPr>
                <p:cNvPr id="23" name="Freeform 22"/>
                <p:cNvSpPr/>
                <p:nvPr/>
              </p:nvSpPr>
              <p:spPr>
                <a:xfrm>
                  <a:off x="114300" y="933450"/>
                  <a:ext cx="1039090" cy="1569027"/>
                </a:xfrm>
                <a:custGeom>
                  <a:avLst/>
                  <a:gdLst>
                    <a:gd name="connsiteX0" fmla="*/ 0 w 1039090"/>
                    <a:gd name="connsiteY0" fmla="*/ 1569027 h 1569027"/>
                    <a:gd name="connsiteX1" fmla="*/ 477981 w 1039090"/>
                    <a:gd name="connsiteY1" fmla="*/ 467591 h 1569027"/>
                    <a:gd name="connsiteX2" fmla="*/ 1039090 w 1039090"/>
                    <a:gd name="connsiteY2" fmla="*/ 0 h 156902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1039090" h="1569027">
                      <a:moveTo>
                        <a:pt x="0" y="1569027"/>
                      </a:moveTo>
                      <a:cubicBezTo>
                        <a:pt x="152399" y="1149061"/>
                        <a:pt x="304799" y="729095"/>
                        <a:pt x="477981" y="467591"/>
                      </a:cubicBezTo>
                      <a:cubicBezTo>
                        <a:pt x="651163" y="206087"/>
                        <a:pt x="1039090" y="0"/>
                        <a:pt x="1039090" y="0"/>
                      </a:cubicBezTo>
                    </a:path>
                  </a:pathLst>
                </a:custGeom>
                <a:noFill/>
                <a:ln w="19050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endParaRPr lang="en-US"/>
                </a:p>
              </p:txBody>
            </p:sp>
            <p:sp>
              <p:nvSpPr>
                <p:cNvPr id="24" name="Freeform 23"/>
                <p:cNvSpPr/>
                <p:nvPr/>
              </p:nvSpPr>
              <p:spPr>
                <a:xfrm>
                  <a:off x="114300" y="1181100"/>
                  <a:ext cx="1475509" cy="1340427"/>
                </a:xfrm>
                <a:custGeom>
                  <a:avLst/>
                  <a:gdLst>
                    <a:gd name="connsiteX0" fmla="*/ 0 w 1475509"/>
                    <a:gd name="connsiteY0" fmla="*/ 1340427 h 1340427"/>
                    <a:gd name="connsiteX1" fmla="*/ 675409 w 1475509"/>
                    <a:gd name="connsiteY1" fmla="*/ 519545 h 1340427"/>
                    <a:gd name="connsiteX2" fmla="*/ 1475509 w 1475509"/>
                    <a:gd name="connsiteY2" fmla="*/ 0 h 134042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1475509" h="1340427">
                      <a:moveTo>
                        <a:pt x="0" y="1340427"/>
                      </a:moveTo>
                      <a:cubicBezTo>
                        <a:pt x="214745" y="1041688"/>
                        <a:pt x="429491" y="742949"/>
                        <a:pt x="675409" y="519545"/>
                      </a:cubicBezTo>
                      <a:cubicBezTo>
                        <a:pt x="921327" y="296140"/>
                        <a:pt x="1475509" y="0"/>
                        <a:pt x="1475509" y="0"/>
                      </a:cubicBezTo>
                    </a:path>
                  </a:pathLst>
                </a:custGeom>
                <a:noFill/>
                <a:ln w="19050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endParaRPr lang="en-US"/>
                </a:p>
              </p:txBody>
            </p:sp>
            <p:sp>
              <p:nvSpPr>
                <p:cNvPr id="25" name="Freeform 24"/>
                <p:cNvSpPr/>
                <p:nvPr/>
              </p:nvSpPr>
              <p:spPr>
                <a:xfrm>
                  <a:off x="133350" y="1476375"/>
                  <a:ext cx="2265219" cy="1028700"/>
                </a:xfrm>
                <a:custGeom>
                  <a:avLst/>
                  <a:gdLst>
                    <a:gd name="connsiteX0" fmla="*/ 0 w 2265219"/>
                    <a:gd name="connsiteY0" fmla="*/ 1028700 h 1028700"/>
                    <a:gd name="connsiteX1" fmla="*/ 1205346 w 2265219"/>
                    <a:gd name="connsiteY1" fmla="*/ 280555 h 1028700"/>
                    <a:gd name="connsiteX2" fmla="*/ 2265219 w 2265219"/>
                    <a:gd name="connsiteY2" fmla="*/ 0 h 10287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2265219" h="1028700">
                      <a:moveTo>
                        <a:pt x="0" y="1028700"/>
                      </a:moveTo>
                      <a:cubicBezTo>
                        <a:pt x="413905" y="740352"/>
                        <a:pt x="827810" y="452005"/>
                        <a:pt x="1205346" y="280555"/>
                      </a:cubicBezTo>
                      <a:cubicBezTo>
                        <a:pt x="1582882" y="109105"/>
                        <a:pt x="2066060" y="50223"/>
                        <a:pt x="2265219" y="0"/>
                      </a:cubicBezTo>
                    </a:path>
                  </a:pathLst>
                </a:custGeom>
                <a:noFill/>
                <a:ln w="19050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endParaRPr lang="en-US"/>
                </a:p>
              </p:txBody>
            </p:sp>
            <p:sp>
              <p:nvSpPr>
                <p:cNvPr id="26" name="Freeform 25"/>
                <p:cNvSpPr/>
                <p:nvPr/>
              </p:nvSpPr>
              <p:spPr>
                <a:xfrm>
                  <a:off x="114300" y="1895475"/>
                  <a:ext cx="2275609" cy="623455"/>
                </a:xfrm>
                <a:custGeom>
                  <a:avLst/>
                  <a:gdLst>
                    <a:gd name="connsiteX0" fmla="*/ 0 w 2275609"/>
                    <a:gd name="connsiteY0" fmla="*/ 623455 h 623455"/>
                    <a:gd name="connsiteX1" fmla="*/ 1309254 w 2275609"/>
                    <a:gd name="connsiteY1" fmla="*/ 145473 h 623455"/>
                    <a:gd name="connsiteX2" fmla="*/ 2275609 w 2275609"/>
                    <a:gd name="connsiteY2" fmla="*/ 0 h 62345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2275609" h="623455">
                      <a:moveTo>
                        <a:pt x="0" y="623455"/>
                      </a:moveTo>
                      <a:cubicBezTo>
                        <a:pt x="464993" y="436418"/>
                        <a:pt x="929986" y="249382"/>
                        <a:pt x="1309254" y="145473"/>
                      </a:cubicBezTo>
                      <a:cubicBezTo>
                        <a:pt x="1688522" y="41564"/>
                        <a:pt x="2275609" y="0"/>
                        <a:pt x="2275609" y="0"/>
                      </a:cubicBezTo>
                    </a:path>
                  </a:pathLst>
                </a:custGeom>
                <a:noFill/>
                <a:ln w="19050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endParaRPr lang="en-US"/>
                </a:p>
              </p:txBody>
            </p:sp>
            <p:sp>
              <p:nvSpPr>
                <p:cNvPr id="27" name="Text Box 77"/>
                <p:cNvSpPr txBox="1"/>
                <p:nvPr/>
              </p:nvSpPr>
              <p:spPr>
                <a:xfrm>
                  <a:off x="1143000" y="685800"/>
                  <a:ext cx="456565" cy="3429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</p:spPr>
              <p:style>
                <a:lnRef idx="0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dk1"/>
                </a:fontRef>
              </p:style>
              <p:txBody>
                <a:bodyPr rot="0" spcFirstLastPara="0" vert="horz" wrap="square" lIns="91440" tIns="45720" rIns="91440" bIns="45720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r>
                    <a:rPr lang="en-US" sz="1600">
                      <a:ea typeface="Calibri" charset="0"/>
                      <a:cs typeface="Times New Roman" charset="0"/>
                    </a:rPr>
                    <a:t>(a</a:t>
                  </a:r>
                  <a:r>
                    <a:rPr lang="en-US" sz="1600" baseline="-25000">
                      <a:ea typeface="Calibri" charset="0"/>
                      <a:cs typeface="Times New Roman" charset="0"/>
                    </a:rPr>
                    <a:t>1</a:t>
                  </a:r>
                  <a:r>
                    <a:rPr lang="en-US" sz="1600">
                      <a:ea typeface="Calibri" charset="0"/>
                      <a:cs typeface="Times New Roman" charset="0"/>
                    </a:rPr>
                    <a:t>)</a:t>
                  </a:r>
                </a:p>
              </p:txBody>
            </p:sp>
            <p:sp>
              <p:nvSpPr>
                <p:cNvPr id="28" name="Text Box 78"/>
                <p:cNvSpPr txBox="1"/>
                <p:nvPr/>
              </p:nvSpPr>
              <p:spPr>
                <a:xfrm>
                  <a:off x="1600200" y="1028700"/>
                  <a:ext cx="456565" cy="3429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</p:spPr>
              <p:style>
                <a:lnRef idx="0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dk1"/>
                </a:fontRef>
              </p:style>
              <p:txBody>
                <a:bodyPr rot="0" spcFirstLastPara="0" vert="horz" wrap="square" lIns="91440" tIns="45720" rIns="91440" bIns="45720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r>
                    <a:rPr lang="en-US" sz="1400" dirty="0">
                      <a:ea typeface="Calibri" charset="0"/>
                      <a:cs typeface="Times New Roman" charset="0"/>
                    </a:rPr>
                    <a:t>(a</a:t>
                  </a:r>
                  <a:r>
                    <a:rPr lang="en-US" sz="1400" baseline="-25000" dirty="0">
                      <a:ea typeface="Calibri" charset="0"/>
                      <a:cs typeface="Times New Roman" charset="0"/>
                    </a:rPr>
                    <a:t>2</a:t>
                  </a:r>
                  <a:r>
                    <a:rPr lang="en-US" sz="1400" dirty="0">
                      <a:ea typeface="Calibri" charset="0"/>
                      <a:cs typeface="Times New Roman" charset="0"/>
                    </a:rPr>
                    <a:t>)</a:t>
                  </a:r>
                  <a:endParaRPr lang="en-US" sz="1200" dirty="0">
                    <a:ea typeface="Calibri" charset="0"/>
                    <a:cs typeface="Times New Roman" charset="0"/>
                  </a:endParaRPr>
                </a:p>
              </p:txBody>
            </p:sp>
            <p:sp>
              <p:nvSpPr>
                <p:cNvPr id="29" name="Text Box 79"/>
                <p:cNvSpPr txBox="1"/>
                <p:nvPr/>
              </p:nvSpPr>
              <p:spPr>
                <a:xfrm>
                  <a:off x="2358669" y="1283815"/>
                  <a:ext cx="456565" cy="3429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</p:spPr>
              <p:style>
                <a:lnRef idx="0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dk1"/>
                </a:fontRef>
              </p:style>
              <p:txBody>
                <a:bodyPr rot="0" spcFirstLastPara="0" vert="horz" wrap="square" lIns="91440" tIns="45720" rIns="91440" bIns="45720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r>
                    <a:rPr lang="en-US" sz="1400" dirty="0">
                      <a:ea typeface="Calibri" charset="0"/>
                      <a:cs typeface="Times New Roman" charset="0"/>
                    </a:rPr>
                    <a:t>(a</a:t>
                  </a:r>
                  <a:r>
                    <a:rPr lang="en-US" sz="1400" baseline="-25000" dirty="0">
                      <a:ea typeface="Calibri" charset="0"/>
                      <a:cs typeface="Times New Roman" charset="0"/>
                    </a:rPr>
                    <a:t>3</a:t>
                  </a:r>
                  <a:r>
                    <a:rPr lang="en-US" sz="1400" dirty="0">
                      <a:ea typeface="Calibri" charset="0"/>
                      <a:cs typeface="Times New Roman" charset="0"/>
                    </a:rPr>
                    <a:t>)</a:t>
                  </a:r>
                  <a:endParaRPr lang="en-US" sz="1200" dirty="0">
                    <a:ea typeface="Calibri" charset="0"/>
                    <a:cs typeface="Times New Roman" charset="0"/>
                  </a:endParaRPr>
                </a:p>
              </p:txBody>
            </p:sp>
            <p:sp>
              <p:nvSpPr>
                <p:cNvPr id="30" name="Text Box 84"/>
                <p:cNvSpPr txBox="1"/>
                <p:nvPr/>
              </p:nvSpPr>
              <p:spPr>
                <a:xfrm>
                  <a:off x="0" y="0"/>
                  <a:ext cx="342900" cy="3429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</p:spPr>
              <p:style>
                <a:lnRef idx="0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dk1"/>
                </a:fontRef>
              </p:style>
              <p:txBody>
                <a:bodyPr rot="0" spcFirstLastPara="0" vert="horz" wrap="square" lIns="91440" tIns="45720" rIns="91440" bIns="45720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r>
                    <a:rPr lang="en-US" sz="1400" b="1" dirty="0">
                      <a:ea typeface="Calibri" charset="0"/>
                      <a:cs typeface="Tahoma" charset="0"/>
                    </a:rPr>
                    <a:t>$</a:t>
                  </a:r>
                  <a:endParaRPr lang="en-US" sz="1200" dirty="0">
                    <a:ea typeface="Calibri" charset="0"/>
                    <a:cs typeface="Times New Roman" charset="0"/>
                  </a:endParaRPr>
                </a:p>
              </p:txBody>
            </p:sp>
            <p:sp>
              <p:nvSpPr>
                <p:cNvPr id="31" name="Text Box 91"/>
                <p:cNvSpPr txBox="1"/>
                <p:nvPr/>
              </p:nvSpPr>
              <p:spPr>
                <a:xfrm>
                  <a:off x="1828800" y="342900"/>
                  <a:ext cx="1714500" cy="4572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</p:spPr>
              <p:style>
                <a:lnRef idx="0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dk1"/>
                </a:fontRef>
              </p:style>
              <p:txBody>
                <a:bodyPr rot="0" spcFirstLastPara="0" vert="horz" wrap="square" lIns="91440" tIns="45720" rIns="91440" bIns="45720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r>
                    <a:rPr lang="en-US" b="1" dirty="0" err="1">
                      <a:ea typeface="Calibri" charset="0"/>
                      <a:cs typeface="Times New Roman" charset="0"/>
                    </a:rPr>
                    <a:t>LRTC</a:t>
                  </a:r>
                  <a:r>
                    <a:rPr lang="en-US" b="1" baseline="-25000" dirty="0" err="1">
                      <a:ea typeface="Calibri" charset="0"/>
                      <a:cs typeface="Times New Roman" charset="0"/>
                    </a:rPr>
                    <a:t>prod</a:t>
                  </a:r>
                  <a:r>
                    <a:rPr lang="en-US" b="1" dirty="0">
                      <a:ea typeface="Calibri" charset="0"/>
                      <a:cs typeface="Times New Roman" charset="0"/>
                    </a:rPr>
                    <a:t> = </a:t>
                  </a:r>
                  <a:r>
                    <a:rPr lang="en-US" b="1" dirty="0" err="1">
                      <a:ea typeface="Calibri" charset="0"/>
                      <a:cs typeface="Times New Roman" charset="0"/>
                    </a:rPr>
                    <a:t>a</a:t>
                  </a:r>
                  <a:r>
                    <a:rPr lang="en-US" b="1" baseline="-25000" dirty="0" err="1">
                      <a:ea typeface="Calibri" charset="0"/>
                      <a:cs typeface="Times New Roman" charset="0"/>
                    </a:rPr>
                    <a:t>i</a:t>
                  </a:r>
                  <a:r>
                    <a:rPr lang="en-US" b="1" dirty="0" err="1">
                      <a:ea typeface="Calibri" charset="0"/>
                      <a:cs typeface="Times New Roman" charset="0"/>
                    </a:rPr>
                    <a:t>q</a:t>
                  </a:r>
                  <a:r>
                    <a:rPr lang="en-US" b="1" baseline="30000" dirty="0">
                      <a:solidFill>
                        <a:srgbClr val="222222"/>
                      </a:solidFill>
                      <a:latin typeface="Palatino Linotype" charset="0"/>
                      <a:ea typeface="Times New Roman" charset="0"/>
                      <a:cs typeface="Times New Roman" charset="0"/>
                    </a:rPr>
                    <a:t>α</a:t>
                  </a:r>
                  <a:endParaRPr lang="en-US" baseline="30000" dirty="0">
                    <a:ea typeface="Calibri" charset="0"/>
                    <a:cs typeface="Times New Roman" charset="0"/>
                  </a:endParaRPr>
                </a:p>
                <a:p>
                  <a:r>
                    <a:rPr lang="en-US" baseline="30000" dirty="0">
                      <a:latin typeface="Times New Roman" charset="0"/>
                      <a:ea typeface="Times New Roman" charset="0"/>
                      <a:cs typeface="Times New Roman" charset="0"/>
                    </a:rPr>
                    <a:t> </a:t>
                  </a:r>
                  <a:endParaRPr lang="en-US" dirty="0">
                    <a:ea typeface="Calibri" charset="0"/>
                    <a:cs typeface="Times New Roman" charset="0"/>
                  </a:endParaRPr>
                </a:p>
                <a:p>
                  <a:r>
                    <a:rPr lang="en-US" sz="1600" b="1" baseline="30000" dirty="0">
                      <a:ea typeface="Calibri" charset="0"/>
                      <a:cs typeface="Times New Roman" charset="0"/>
                    </a:rPr>
                    <a:t> </a:t>
                  </a:r>
                  <a:endParaRPr lang="en-US" sz="1200" dirty="0">
                    <a:ea typeface="Calibri" charset="0"/>
                    <a:cs typeface="Times New Roman" charset="0"/>
                  </a:endParaRPr>
                </a:p>
              </p:txBody>
            </p:sp>
          </p:grpSp>
        </p:grpSp>
        <p:grpSp>
          <p:nvGrpSpPr>
            <p:cNvPr id="6" name="Group 5"/>
            <p:cNvGrpSpPr/>
            <p:nvPr/>
          </p:nvGrpSpPr>
          <p:grpSpPr>
            <a:xfrm>
              <a:off x="0" y="2962275"/>
              <a:ext cx="4244663" cy="2743200"/>
              <a:chOff x="0" y="0"/>
              <a:chExt cx="4244663" cy="2743200"/>
            </a:xfrm>
          </p:grpSpPr>
          <p:grpSp>
            <p:nvGrpSpPr>
              <p:cNvPr id="7" name="Group 6"/>
              <p:cNvGrpSpPr/>
              <p:nvPr/>
            </p:nvGrpSpPr>
            <p:grpSpPr>
              <a:xfrm>
                <a:off x="0" y="0"/>
                <a:ext cx="3086100" cy="2743200"/>
                <a:chOff x="0" y="0"/>
                <a:chExt cx="3086100" cy="2743200"/>
              </a:xfrm>
            </p:grpSpPr>
            <p:cxnSp>
              <p:nvCxnSpPr>
                <p:cNvPr id="17" name="Straight Arrow Connector 16"/>
                <p:cNvCxnSpPr/>
                <p:nvPr/>
              </p:nvCxnSpPr>
              <p:spPr>
                <a:xfrm flipV="1">
                  <a:off x="114300" y="342900"/>
                  <a:ext cx="0" cy="2171700"/>
                </a:xfrm>
                <a:prstGeom prst="straightConnector1">
                  <a:avLst/>
                </a:prstGeom>
                <a:ln w="19050">
                  <a:solidFill>
                    <a:schemeClr val="tx1"/>
                  </a:solidFill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8" name="Straight Arrow Connector 17"/>
                <p:cNvCxnSpPr/>
                <p:nvPr/>
              </p:nvCxnSpPr>
              <p:spPr>
                <a:xfrm>
                  <a:off x="114300" y="2514600"/>
                  <a:ext cx="2628900" cy="0"/>
                </a:xfrm>
                <a:prstGeom prst="straightConnector1">
                  <a:avLst/>
                </a:prstGeom>
                <a:ln w="19050">
                  <a:solidFill>
                    <a:schemeClr val="tx1"/>
                  </a:solidFill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9" name="Text Box 89"/>
                <p:cNvSpPr txBox="1"/>
                <p:nvPr/>
              </p:nvSpPr>
              <p:spPr>
                <a:xfrm>
                  <a:off x="0" y="0"/>
                  <a:ext cx="342900" cy="3429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</p:spPr>
              <p:style>
                <a:lnRef idx="0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dk1"/>
                </a:fontRef>
              </p:style>
              <p:txBody>
                <a:bodyPr rot="0" spcFirstLastPara="0" vert="horz" wrap="square" lIns="91440" tIns="45720" rIns="91440" bIns="45720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r>
                    <a:rPr lang="en-US" sz="1600" b="1">
                      <a:ea typeface="Calibri" charset="0"/>
                      <a:cs typeface="Tahoma" charset="0"/>
                    </a:rPr>
                    <a:t>$</a:t>
                  </a:r>
                  <a:endParaRPr lang="en-US" sz="1600">
                    <a:ea typeface="Calibri" charset="0"/>
                    <a:cs typeface="Times New Roman" charset="0"/>
                  </a:endParaRPr>
                </a:p>
              </p:txBody>
            </p:sp>
            <p:sp>
              <p:nvSpPr>
                <p:cNvPr id="20" name="Text Box 90"/>
                <p:cNvSpPr txBox="1"/>
                <p:nvPr/>
              </p:nvSpPr>
              <p:spPr>
                <a:xfrm>
                  <a:off x="2743200" y="2400300"/>
                  <a:ext cx="342900" cy="3429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</p:spPr>
              <p:style>
                <a:lnRef idx="0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dk1"/>
                </a:fontRef>
              </p:style>
              <p:txBody>
                <a:bodyPr rot="0" spcFirstLastPara="0" vert="horz" wrap="square" lIns="91440" tIns="45720" rIns="91440" bIns="45720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r>
                    <a:rPr lang="en-US" sz="1400" b="1">
                      <a:ea typeface="Calibri" charset="0"/>
                      <a:cs typeface="Tahoma" charset="0"/>
                    </a:rPr>
                    <a:t>q</a:t>
                  </a:r>
                  <a:endParaRPr lang="en-US" sz="1200">
                    <a:ea typeface="Calibri" charset="0"/>
                    <a:cs typeface="Times New Roman" charset="0"/>
                  </a:endParaRPr>
                </a:p>
              </p:txBody>
            </p:sp>
          </p:grpSp>
          <p:cxnSp>
            <p:nvCxnSpPr>
              <p:cNvPr id="8" name="Straight Connector 7"/>
              <p:cNvCxnSpPr/>
              <p:nvPr/>
            </p:nvCxnSpPr>
            <p:spPr>
              <a:xfrm flipV="1">
                <a:off x="114300" y="342900"/>
                <a:ext cx="1828800" cy="1143000"/>
              </a:xfrm>
              <a:prstGeom prst="line">
                <a:avLst/>
              </a:prstGeom>
              <a:ln w="19050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" name="Straight Connector 8"/>
              <p:cNvCxnSpPr/>
              <p:nvPr/>
            </p:nvCxnSpPr>
            <p:spPr>
              <a:xfrm flipV="1">
                <a:off x="114300" y="914400"/>
                <a:ext cx="2056880" cy="911860"/>
              </a:xfrm>
              <a:prstGeom prst="line">
                <a:avLst/>
              </a:prstGeom>
              <a:ln w="19050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Straight Connector 9"/>
              <p:cNvCxnSpPr/>
              <p:nvPr/>
            </p:nvCxnSpPr>
            <p:spPr>
              <a:xfrm flipV="1">
                <a:off x="114300" y="1485900"/>
                <a:ext cx="2171180" cy="566420"/>
              </a:xfrm>
              <a:prstGeom prst="line">
                <a:avLst/>
              </a:prstGeom>
              <a:ln w="19050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Straight Connector 10"/>
              <p:cNvCxnSpPr/>
              <p:nvPr/>
            </p:nvCxnSpPr>
            <p:spPr>
              <a:xfrm flipV="1">
                <a:off x="114300" y="1943100"/>
                <a:ext cx="2285480" cy="449580"/>
              </a:xfrm>
              <a:prstGeom prst="line">
                <a:avLst/>
              </a:prstGeom>
              <a:ln w="19050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2" name="Text Box 96"/>
              <p:cNvSpPr txBox="1"/>
              <p:nvPr/>
            </p:nvSpPr>
            <p:spPr>
              <a:xfrm>
                <a:off x="1943100" y="114300"/>
                <a:ext cx="456565" cy="342900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style>
              <a:lnRef idx="0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ot="0" spcFirstLastPara="0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r>
                  <a:rPr lang="en-US" sz="1600" dirty="0">
                    <a:ea typeface="Calibri" charset="0"/>
                    <a:cs typeface="Times New Roman" charset="0"/>
                  </a:rPr>
                  <a:t>(a</a:t>
                </a:r>
                <a:r>
                  <a:rPr lang="en-US" sz="1600" baseline="-25000" dirty="0">
                    <a:ea typeface="Calibri" charset="0"/>
                    <a:cs typeface="Times New Roman" charset="0"/>
                  </a:rPr>
                  <a:t>1</a:t>
                </a:r>
                <a:r>
                  <a:rPr lang="en-US" sz="1600" dirty="0">
                    <a:ea typeface="Calibri" charset="0"/>
                    <a:cs typeface="Times New Roman" charset="0"/>
                  </a:rPr>
                  <a:t>)</a:t>
                </a:r>
              </a:p>
            </p:txBody>
          </p:sp>
          <p:sp>
            <p:nvSpPr>
              <p:cNvPr id="13" name="Text Box 97"/>
              <p:cNvSpPr txBox="1"/>
              <p:nvPr/>
            </p:nvSpPr>
            <p:spPr>
              <a:xfrm>
                <a:off x="2171700" y="685800"/>
                <a:ext cx="456565" cy="342900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style>
              <a:lnRef idx="0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ot="0" spcFirstLastPara="0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r>
                  <a:rPr lang="en-US" sz="1600">
                    <a:ea typeface="Calibri" charset="0"/>
                    <a:cs typeface="Times New Roman" charset="0"/>
                  </a:rPr>
                  <a:t>(a</a:t>
                </a:r>
                <a:r>
                  <a:rPr lang="en-US" sz="1600" baseline="-25000">
                    <a:ea typeface="Calibri" charset="0"/>
                    <a:cs typeface="Times New Roman" charset="0"/>
                  </a:rPr>
                  <a:t>2</a:t>
                </a:r>
                <a:r>
                  <a:rPr lang="en-US" sz="1600">
                    <a:ea typeface="Calibri" charset="0"/>
                    <a:cs typeface="Times New Roman" charset="0"/>
                  </a:rPr>
                  <a:t>)</a:t>
                </a:r>
              </a:p>
            </p:txBody>
          </p:sp>
          <p:sp>
            <p:nvSpPr>
              <p:cNvPr id="14" name="Text Box 98"/>
              <p:cNvSpPr txBox="1"/>
              <p:nvPr/>
            </p:nvSpPr>
            <p:spPr>
              <a:xfrm>
                <a:off x="2286000" y="1257300"/>
                <a:ext cx="456565" cy="342900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style>
              <a:lnRef idx="0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ot="0" spcFirstLastPara="0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r>
                  <a:rPr lang="en-US" sz="1600">
                    <a:ea typeface="Calibri" charset="0"/>
                    <a:cs typeface="Times New Roman" charset="0"/>
                  </a:rPr>
                  <a:t>(a</a:t>
                </a:r>
                <a:r>
                  <a:rPr lang="en-US" sz="1600" baseline="-25000">
                    <a:ea typeface="Calibri" charset="0"/>
                    <a:cs typeface="Times New Roman" charset="0"/>
                  </a:rPr>
                  <a:t>3</a:t>
                </a:r>
                <a:r>
                  <a:rPr lang="en-US" sz="1600">
                    <a:ea typeface="Calibri" charset="0"/>
                    <a:cs typeface="Times New Roman" charset="0"/>
                  </a:rPr>
                  <a:t>)</a:t>
                </a:r>
              </a:p>
            </p:txBody>
          </p:sp>
          <p:sp>
            <p:nvSpPr>
              <p:cNvPr id="15" name="Text Box 99"/>
              <p:cNvSpPr txBox="1"/>
              <p:nvPr/>
            </p:nvSpPr>
            <p:spPr>
              <a:xfrm>
                <a:off x="2400300" y="1714500"/>
                <a:ext cx="456565" cy="342900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style>
              <a:lnRef idx="0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ot="0" spcFirstLastPara="0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r>
                  <a:rPr lang="en-US" sz="1600">
                    <a:ea typeface="Calibri" charset="0"/>
                    <a:cs typeface="Times New Roman" charset="0"/>
                  </a:rPr>
                  <a:t>(a</a:t>
                </a:r>
                <a:r>
                  <a:rPr lang="en-US" sz="1600" baseline="-25000">
                    <a:ea typeface="Calibri" charset="0"/>
                    <a:cs typeface="Times New Roman" charset="0"/>
                  </a:rPr>
                  <a:t>4</a:t>
                </a:r>
                <a:r>
                  <a:rPr lang="en-US" sz="1600">
                    <a:ea typeface="Calibri" charset="0"/>
                    <a:cs typeface="Times New Roman" charset="0"/>
                  </a:rPr>
                  <a:t>)</a:t>
                </a:r>
              </a:p>
            </p:txBody>
          </p:sp>
          <p:sp>
            <p:nvSpPr>
              <p:cNvPr id="16" name="Text Box 100"/>
              <p:cNvSpPr txBox="1"/>
              <p:nvPr/>
            </p:nvSpPr>
            <p:spPr>
              <a:xfrm>
                <a:off x="2461815" y="340655"/>
                <a:ext cx="1782848" cy="457200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style>
              <a:lnRef idx="0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ot="0" spcFirstLastPara="0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r>
                  <a:rPr lang="en-US" b="1" dirty="0" err="1">
                    <a:ea typeface="Calibri" charset="0"/>
                    <a:cs typeface="Times New Roman" charset="0"/>
                  </a:rPr>
                  <a:t>LRTC</a:t>
                </a:r>
                <a:r>
                  <a:rPr lang="en-US" b="1" baseline="-25000" dirty="0" err="1">
                    <a:ea typeface="Calibri" charset="0"/>
                    <a:cs typeface="Times New Roman" charset="0"/>
                  </a:rPr>
                  <a:t>prod</a:t>
                </a:r>
                <a:r>
                  <a:rPr lang="en-US" b="1" dirty="0">
                    <a:ea typeface="Calibri" charset="0"/>
                    <a:cs typeface="Times New Roman" charset="0"/>
                  </a:rPr>
                  <a:t> = </a:t>
                </a:r>
                <a:r>
                  <a:rPr lang="en-US" b="1" dirty="0" err="1">
                    <a:ea typeface="Calibri" charset="0"/>
                    <a:cs typeface="Times New Roman" charset="0"/>
                  </a:rPr>
                  <a:t>a</a:t>
                </a:r>
                <a:r>
                  <a:rPr lang="en-US" b="1" baseline="-25000" dirty="0" err="1">
                    <a:ea typeface="Calibri" charset="0"/>
                    <a:cs typeface="Times New Roman" charset="0"/>
                  </a:rPr>
                  <a:t>i</a:t>
                </a:r>
                <a:r>
                  <a:rPr lang="en-US" b="1" baseline="-25000" dirty="0">
                    <a:ea typeface="Calibri" charset="0"/>
                    <a:cs typeface="Times New Roman" charset="0"/>
                  </a:rPr>
                  <a:t> </a:t>
                </a:r>
                <a:r>
                  <a:rPr lang="en-US" b="1" dirty="0">
                    <a:ea typeface="Calibri" charset="0"/>
                    <a:cs typeface="Times New Roman" charset="0"/>
                  </a:rPr>
                  <a:t>(</a:t>
                </a:r>
                <a:r>
                  <a:rPr lang="en-US" b="1" dirty="0" smtClean="0">
                    <a:ea typeface="Calibri" charset="0"/>
                    <a:cs typeface="Times New Roman" charset="0"/>
                  </a:rPr>
                  <a:t>z + q</a:t>
                </a:r>
                <a:r>
                  <a:rPr lang="en-US" b="1" dirty="0">
                    <a:ea typeface="Calibri" charset="0"/>
                    <a:cs typeface="Times New Roman" charset="0"/>
                  </a:rPr>
                  <a:t>)</a:t>
                </a:r>
                <a:endParaRPr lang="en-US" dirty="0">
                  <a:ea typeface="Calibri" charset="0"/>
                  <a:cs typeface="Times New Roman" charset="0"/>
                </a:endParaRPr>
              </a:p>
            </p:txBody>
          </p:sp>
        </p:grpSp>
      </p:grp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E65D5-FE66-C14A-8B79-70CF72E52575}" type="slidenum">
              <a:rPr lang="en-US" smtClean="0"/>
              <a:t>20</a:t>
            </a:fld>
            <a:endParaRPr lang="en-US"/>
          </a:p>
        </p:txBody>
      </p:sp>
      <p:sp>
        <p:nvSpPr>
          <p:cNvPr id="36" name="Title 1"/>
          <p:cNvSpPr txBox="1">
            <a:spLocks/>
          </p:cNvSpPr>
          <p:nvPr/>
        </p:nvSpPr>
        <p:spPr>
          <a:xfrm>
            <a:off x="229411" y="6303451"/>
            <a:ext cx="4632363" cy="4671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400" dirty="0" smtClean="0"/>
              <a:t>Source: </a:t>
            </a:r>
            <a:r>
              <a:rPr lang="en-US" sz="1400" dirty="0" err="1" smtClean="0"/>
              <a:t>Jansson</a:t>
            </a:r>
            <a:r>
              <a:rPr lang="en-US" sz="1400" dirty="0" smtClean="0"/>
              <a:t> (2013), Figure 3.5a and Figure 3.6b, P. 45</a:t>
            </a:r>
            <a:endParaRPr lang="en-US" sz="1400" dirty="0"/>
          </a:p>
        </p:txBody>
      </p:sp>
      <p:sp>
        <p:nvSpPr>
          <p:cNvPr id="37" name="Title 1"/>
          <p:cNvSpPr txBox="1">
            <a:spLocks/>
          </p:cNvSpPr>
          <p:nvPr/>
        </p:nvSpPr>
        <p:spPr>
          <a:xfrm>
            <a:off x="3966693" y="4425689"/>
            <a:ext cx="4198513" cy="68045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200" b="1" dirty="0" smtClean="0">
                <a:solidFill>
                  <a:srgbClr val="0000FF"/>
                </a:solidFill>
              </a:rPr>
              <a:t>Total production costs</a:t>
            </a:r>
            <a:r>
              <a:rPr lang="en-US" sz="2200" b="1" dirty="0" smtClean="0"/>
              <a:t>, </a:t>
            </a:r>
          </a:p>
          <a:p>
            <a:r>
              <a:rPr lang="en-US" sz="2200" b="1" dirty="0" smtClean="0">
                <a:solidFill>
                  <a:srgbClr val="C00000"/>
                </a:solidFill>
              </a:rPr>
              <a:t>given the scale-elasticity indicator </a:t>
            </a:r>
            <a:r>
              <a:rPr lang="en-US" sz="2200" b="1" i="1" dirty="0" smtClean="0">
                <a:solidFill>
                  <a:srgbClr val="C00000"/>
                </a:solidFill>
              </a:rPr>
              <a:t>z</a:t>
            </a:r>
            <a:endParaRPr lang="en-US" sz="2200" b="1" i="1" dirty="0">
              <a:solidFill>
                <a:srgbClr val="C00000"/>
              </a:solidFill>
            </a:endParaRPr>
          </a:p>
        </p:txBody>
      </p:sp>
      <p:sp>
        <p:nvSpPr>
          <p:cNvPr id="38" name="Text Box 99"/>
          <p:cNvSpPr txBox="1"/>
          <p:nvPr/>
        </p:nvSpPr>
        <p:spPr>
          <a:xfrm>
            <a:off x="2848987" y="2073867"/>
            <a:ext cx="499387" cy="375061"/>
          </a:xfrm>
          <a:prstGeom prst="rect">
            <a:avLst/>
          </a:prstGeom>
          <a:noFill/>
          <a:ln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US" sz="1600" dirty="0">
                <a:ea typeface="Calibri" charset="0"/>
                <a:cs typeface="Times New Roman" charset="0"/>
              </a:rPr>
              <a:t>(a</a:t>
            </a:r>
            <a:r>
              <a:rPr lang="en-US" sz="1600" baseline="-25000" dirty="0">
                <a:ea typeface="Calibri" charset="0"/>
                <a:cs typeface="Times New Roman" charset="0"/>
              </a:rPr>
              <a:t>4</a:t>
            </a:r>
            <a:r>
              <a:rPr lang="en-US" sz="1600" dirty="0">
                <a:ea typeface="Calibri" charset="0"/>
                <a:cs typeface="Times New Roman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904986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="" xmlns:a16="http://schemas.microsoft.com/office/drawing/2014/main" id="{3D190454-662B-41F9-8764-0B6361C37A3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2606" t="28138" r="41015" b="19818"/>
          <a:stretch/>
        </p:blipFill>
        <p:spPr>
          <a:xfrm rot="21425753">
            <a:off x="-155331" y="826928"/>
            <a:ext cx="4604846" cy="5678113"/>
          </a:xfrm>
          <a:prstGeom prst="rect">
            <a:avLst/>
          </a:prstGeom>
          <a:scene3d>
            <a:camera prst="orthographicFront">
              <a:rot lat="0" lon="0" rev="21540000"/>
            </a:camera>
            <a:lightRig rig="threePt" dir="t"/>
          </a:scene3d>
        </p:spPr>
      </p:pic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E65D5-FE66-C14A-8B79-70CF72E52575}" type="slidenum">
              <a:rPr lang="en-US" smtClean="0"/>
              <a:t>21</a:t>
            </a:fld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250512" y="574422"/>
            <a:ext cx="8297837" cy="43088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200" b="1" dirty="0" smtClean="0">
                <a:solidFill>
                  <a:srgbClr val="0000FF"/>
                </a:solidFill>
              </a:rPr>
              <a:t>Variable Elasticity Cases (LRTC elasticity with respected to q)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50512" y="57023"/>
            <a:ext cx="7995184" cy="43088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200" b="1" dirty="0" smtClean="0">
                <a:solidFill>
                  <a:srgbClr val="C00000"/>
                </a:solidFill>
              </a:rPr>
              <a:t>Empirical evidence of small-scale diseconomies</a:t>
            </a:r>
            <a:endParaRPr lang="en-US" sz="2200" b="1" dirty="0">
              <a:solidFill>
                <a:srgbClr val="C00000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229411" y="6488944"/>
            <a:ext cx="4632363" cy="4671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400" dirty="0" smtClean="0"/>
              <a:t>Source: </a:t>
            </a:r>
            <a:r>
              <a:rPr lang="en-US" sz="1400" dirty="0" err="1" smtClean="0"/>
              <a:t>Jansson</a:t>
            </a:r>
            <a:r>
              <a:rPr lang="en-US" sz="1400" dirty="0" smtClean="0"/>
              <a:t> (2013), Figure 3.6, P. 47</a:t>
            </a:r>
            <a:endParaRPr lang="en-US" sz="1400" dirty="0"/>
          </a:p>
        </p:txBody>
      </p:sp>
      <p:sp>
        <p:nvSpPr>
          <p:cNvPr id="2" name="TextBox 1"/>
          <p:cNvSpPr txBox="1"/>
          <p:nvPr/>
        </p:nvSpPr>
        <p:spPr>
          <a:xfrm>
            <a:off x="3683356" y="1069940"/>
            <a:ext cx="5312535" cy="120032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0000FF"/>
                </a:solidFill>
              </a:rPr>
              <a:t>Long-run total production cost and output functions for public health </a:t>
            </a:r>
            <a:r>
              <a:rPr lang="en-US" b="1" dirty="0" err="1" smtClean="0">
                <a:solidFill>
                  <a:srgbClr val="0000FF"/>
                </a:solidFill>
              </a:rPr>
              <a:t>centres</a:t>
            </a:r>
            <a:r>
              <a:rPr lang="en-US" b="1" dirty="0" smtClean="0">
                <a:solidFill>
                  <a:srgbClr val="0000FF"/>
                </a:solidFill>
              </a:rPr>
              <a:t> in</a:t>
            </a:r>
          </a:p>
          <a:p>
            <a:pPr marL="342900" indent="-342900">
              <a:buAutoNum type="alphaLcParenBoth"/>
            </a:pPr>
            <a:r>
              <a:rPr lang="az-Cyrl-AZ" dirty="0" smtClean="0"/>
              <a:t>Ӧ</a:t>
            </a:r>
            <a:r>
              <a:rPr lang="en-US" dirty="0" err="1" smtClean="0"/>
              <a:t>sterg</a:t>
            </a:r>
            <a:r>
              <a:rPr lang="az-Cyrl-AZ" dirty="0" smtClean="0"/>
              <a:t>ӧ</a:t>
            </a:r>
            <a:r>
              <a:rPr lang="en-US" dirty="0" err="1" smtClean="0"/>
              <a:t>tland</a:t>
            </a:r>
            <a:r>
              <a:rPr lang="en-US" dirty="0" smtClean="0"/>
              <a:t>, a south eastern county (top chart) </a:t>
            </a:r>
          </a:p>
          <a:p>
            <a:pPr marL="342900" indent="-342900">
              <a:buAutoNum type="alphaLcParenBoth"/>
            </a:pPr>
            <a:r>
              <a:rPr lang="en-US" dirty="0" smtClean="0"/>
              <a:t>The northernmost part of Sweden (bottom chart)</a:t>
            </a: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3683356" y="3321635"/>
                <a:ext cx="5312535" cy="1645515"/>
              </a:xfrm>
              <a:prstGeom prst="rect">
                <a:avLst/>
              </a:prstGeom>
              <a:solidFill>
                <a:schemeClr val="accent4">
                  <a:lumMod val="20000"/>
                  <a:lumOff val="80000"/>
                </a:schemeClr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US" b="1" dirty="0" smtClean="0">
                    <a:solidFill>
                      <a:srgbClr val="0000FF"/>
                    </a:solidFill>
                  </a:rPr>
                  <a:t>Regression results</a:t>
                </a:r>
              </a:p>
              <a:p>
                <a:r>
                  <a:rPr lang="en-US" dirty="0" smtClean="0"/>
                  <a:t>(a) </a:t>
                </a:r>
                <a:r>
                  <a:rPr lang="en-US" i="1" dirty="0" err="1" smtClean="0"/>
                  <a:t>TC</a:t>
                </a:r>
                <a:r>
                  <a:rPr lang="en-US" i="1" baseline="-25000" dirty="0" err="1" smtClean="0"/>
                  <a:t>prod</a:t>
                </a:r>
                <a:r>
                  <a:rPr lang="en-US" dirty="0" smtClean="0"/>
                  <a:t> = </a:t>
                </a:r>
                <a:r>
                  <a:rPr lang="en-US" i="1" dirty="0" smtClean="0"/>
                  <a:t>188,511   +   42 q</a:t>
                </a:r>
                <a:r>
                  <a:rPr lang="en-US" dirty="0" smtClean="0"/>
                  <a:t>    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acc>
                          <m:accPr>
                            <m:chr m:val="̅"/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</m:acc>
                      </m:e>
                      <m:sup>
                        <m:r>
                          <a:rPr lang="en-US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dirty="0" smtClean="0"/>
                  <a:t> = 0.84</a:t>
                </a:r>
              </a:p>
              <a:p>
                <a:r>
                  <a:rPr lang="en-US" sz="1600" i="1" dirty="0"/>
                  <a:t> </a:t>
                </a:r>
                <a:r>
                  <a:rPr lang="en-US" sz="1600" i="1" dirty="0" smtClean="0"/>
                  <a:t>                        (2.34)          (18.20)</a:t>
                </a:r>
              </a:p>
              <a:p>
                <a:endParaRPr lang="en-US" sz="900" i="1" dirty="0" smtClean="0"/>
              </a:p>
              <a:p>
                <a:r>
                  <a:rPr lang="en-US" dirty="0" smtClean="0"/>
                  <a:t>(b) </a:t>
                </a:r>
                <a:r>
                  <a:rPr lang="en-US" i="1" dirty="0" err="1" smtClean="0"/>
                  <a:t>TC</a:t>
                </a:r>
                <a:r>
                  <a:rPr lang="en-US" i="1" baseline="-25000" dirty="0" err="1" smtClean="0"/>
                  <a:t>prod</a:t>
                </a:r>
                <a:r>
                  <a:rPr lang="en-US" dirty="0" smtClean="0"/>
                  <a:t> </a:t>
                </a:r>
                <a:r>
                  <a:rPr lang="en-US" dirty="0"/>
                  <a:t>= </a:t>
                </a:r>
                <a:r>
                  <a:rPr lang="en-US" i="1" dirty="0" smtClean="0"/>
                  <a:t>898,403   </a:t>
                </a:r>
                <a:r>
                  <a:rPr lang="en-US" i="1" dirty="0"/>
                  <a:t>+   </a:t>
                </a:r>
                <a:r>
                  <a:rPr lang="en-US" i="1" dirty="0" smtClean="0"/>
                  <a:t>55 </a:t>
                </a:r>
                <a:r>
                  <a:rPr lang="en-US" i="1" dirty="0"/>
                  <a:t>q</a:t>
                </a:r>
                <a:r>
                  <a:rPr lang="en-US" dirty="0"/>
                  <a:t>    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acc>
                          <m:accPr>
                            <m:chr m:val="̅"/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</m:acc>
                      </m:e>
                      <m:sup>
                        <m:r>
                          <a:rPr lang="en-US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dirty="0"/>
                  <a:t> = </a:t>
                </a:r>
                <a:r>
                  <a:rPr lang="en-US" dirty="0" smtClean="0"/>
                  <a:t>0.67</a:t>
                </a:r>
                <a:endParaRPr lang="en-US" dirty="0"/>
              </a:p>
              <a:p>
                <a:r>
                  <a:rPr lang="en-US" i="1" dirty="0"/>
                  <a:t> </a:t>
                </a:r>
                <a:r>
                  <a:rPr lang="en-US" i="1" dirty="0" smtClean="0"/>
                  <a:t>                     </a:t>
                </a:r>
                <a:r>
                  <a:rPr lang="en-US" sz="1600" i="1" dirty="0" smtClean="0"/>
                  <a:t>(2.38)            (4.84)</a:t>
                </a:r>
                <a:endParaRPr lang="en-US" sz="1600" dirty="0" smtClean="0"/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83356" y="3321635"/>
                <a:ext cx="5312535" cy="1645515"/>
              </a:xfrm>
              <a:prstGeom prst="rect">
                <a:avLst/>
              </a:prstGeom>
              <a:blipFill rotWithShape="0">
                <a:blip r:embed="rId4"/>
                <a:stretch>
                  <a:fillRect l="-917" t="-2222" b="-33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TextBox 11"/>
          <p:cNvSpPr txBox="1"/>
          <p:nvPr/>
        </p:nvSpPr>
        <p:spPr>
          <a:xfrm>
            <a:off x="3683356" y="2338699"/>
            <a:ext cx="5460644" cy="92333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0000FF"/>
                </a:solidFill>
              </a:rPr>
              <a:t>Huge difference in density of demand in the two areas</a:t>
            </a:r>
          </a:p>
          <a:p>
            <a:pPr marL="342900" indent="-342900">
              <a:buAutoNum type="alphaLcParenBoth"/>
            </a:pPr>
            <a:r>
              <a:rPr lang="en-US" dirty="0" smtClean="0"/>
              <a:t>The annual number of treatments per km</a:t>
            </a:r>
            <a:r>
              <a:rPr lang="en-US" baseline="30000" dirty="0" smtClean="0"/>
              <a:t>2</a:t>
            </a:r>
            <a:r>
              <a:rPr lang="en-US" dirty="0" smtClean="0"/>
              <a:t> is 70</a:t>
            </a:r>
          </a:p>
          <a:p>
            <a:pPr marL="342900" indent="-342900">
              <a:buFontTx/>
              <a:buAutoNum type="alphaLcParenBoth"/>
            </a:pPr>
            <a:r>
              <a:rPr lang="en-US" dirty="0"/>
              <a:t>The annual number of treatments per km</a:t>
            </a:r>
            <a:r>
              <a:rPr lang="en-US" baseline="30000" dirty="0"/>
              <a:t>2</a:t>
            </a:r>
            <a:r>
              <a:rPr lang="en-US" dirty="0"/>
              <a:t> is 4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683356" y="5032768"/>
            <a:ext cx="5312535" cy="175432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Assuming </a:t>
            </a:r>
            <a:r>
              <a:rPr lang="en-US" b="1" dirty="0" smtClean="0">
                <a:solidFill>
                  <a:srgbClr val="0000FF"/>
                </a:solidFill>
              </a:rPr>
              <a:t>a linear long-run total cost function</a:t>
            </a:r>
            <a:r>
              <a:rPr lang="en-US" dirty="0" smtClean="0"/>
              <a:t>, the </a:t>
            </a:r>
            <a:r>
              <a:rPr lang="en-US" b="1" dirty="0" smtClean="0">
                <a:solidFill>
                  <a:srgbClr val="0000FF"/>
                </a:solidFill>
              </a:rPr>
              <a:t>total cost elasticity (e+1) with respect to output </a:t>
            </a:r>
            <a:r>
              <a:rPr lang="en-US" dirty="0" smtClean="0"/>
              <a:t>is </a:t>
            </a:r>
            <a:r>
              <a:rPr lang="en-US" b="1" dirty="0" smtClean="0">
                <a:solidFill>
                  <a:srgbClr val="0000FF"/>
                </a:solidFill>
              </a:rPr>
              <a:t>non-constant, and goes up with increases in output volume</a:t>
            </a:r>
            <a:r>
              <a:rPr lang="en-US" dirty="0"/>
              <a:t> </a:t>
            </a:r>
            <a:r>
              <a:rPr lang="en-US" dirty="0" smtClean="0"/>
              <a:t>with two following range</a:t>
            </a:r>
          </a:p>
          <a:p>
            <a:pPr marL="342900" indent="-342900">
              <a:buAutoNum type="alphaLcParenBoth"/>
            </a:pPr>
            <a:r>
              <a:rPr lang="en-US" dirty="0" smtClean="0"/>
              <a:t>0.78 &lt; e+1 &lt; 0.94</a:t>
            </a:r>
          </a:p>
          <a:p>
            <a:pPr marL="342900" indent="-342900">
              <a:buAutoNum type="alphaLcParenBoth"/>
            </a:pPr>
            <a:r>
              <a:rPr lang="en-US" dirty="0" smtClean="0"/>
              <a:t>0.38 &lt; e+1 &lt; 0.75</a:t>
            </a:r>
          </a:p>
        </p:txBody>
      </p:sp>
    </p:spTree>
    <p:extLst>
      <p:ext uri="{BB962C8B-B14F-4D97-AF65-F5344CB8AC3E}">
        <p14:creationId xmlns:p14="http://schemas.microsoft.com/office/powerpoint/2010/main" val="15863208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E65D5-FE66-C14A-8B79-70CF72E52575}" type="slidenum">
              <a:rPr lang="en-US" smtClean="0"/>
              <a:t>22</a:t>
            </a:fld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229411" y="789865"/>
            <a:ext cx="8297837" cy="43088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200" b="1" dirty="0" smtClean="0">
                <a:solidFill>
                  <a:srgbClr val="0000FF"/>
                </a:solidFill>
              </a:rPr>
              <a:t>A word of caution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29411" y="179372"/>
            <a:ext cx="8276736" cy="43088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200" b="1" dirty="0" smtClean="0">
                <a:solidFill>
                  <a:srgbClr val="C00000"/>
                </a:solidFill>
              </a:rPr>
              <a:t>Empirical evidence of small-scale diseconomies</a:t>
            </a:r>
            <a:endParaRPr lang="en-US" sz="2200" b="1" dirty="0">
              <a:solidFill>
                <a:srgbClr val="C0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29411" y="1400358"/>
            <a:ext cx="8360797" cy="430887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sz="2200" b="1" dirty="0" smtClean="0">
                <a:solidFill>
                  <a:srgbClr val="0000FF"/>
                </a:solidFill>
              </a:rPr>
              <a:t>In reality we seldom see the small scale disadvantages fully reflected in the service producer’s production function costs alone</a:t>
            </a:r>
            <a:r>
              <a:rPr lang="en-US" sz="2200" dirty="0" smtClean="0"/>
              <a:t>.</a:t>
            </a:r>
            <a:endParaRPr lang="en-US" sz="2200" dirty="0"/>
          </a:p>
          <a:p>
            <a:endParaRPr lang="en-US" sz="1000" dirty="0" smtClean="0"/>
          </a:p>
          <a:p>
            <a:r>
              <a:rPr lang="en-US" sz="2200" dirty="0" smtClean="0"/>
              <a:t>     </a:t>
            </a:r>
            <a:r>
              <a:rPr lang="en-US" sz="2200" b="1" dirty="0" smtClean="0">
                <a:solidFill>
                  <a:srgbClr val="C00000"/>
                </a:solidFill>
              </a:rPr>
              <a:t>They are to some extent passed on to the users</a:t>
            </a:r>
            <a:r>
              <a:rPr lang="en-US" sz="2200" dirty="0" smtClean="0"/>
              <a:t>, either in the form </a:t>
            </a:r>
          </a:p>
          <a:p>
            <a:r>
              <a:rPr lang="en-US" sz="2200" dirty="0" smtClean="0"/>
              <a:t>     of a low quality of service (e.g. longer expected queuing time, higher    </a:t>
            </a:r>
          </a:p>
          <a:p>
            <a:r>
              <a:rPr lang="en-US" sz="2200" dirty="0"/>
              <a:t> </a:t>
            </a:r>
            <a:r>
              <a:rPr lang="en-US" sz="2200" dirty="0" smtClean="0"/>
              <a:t>    travel costs for the users or both)</a:t>
            </a:r>
          </a:p>
          <a:p>
            <a:endParaRPr lang="en-US" sz="2200" dirty="0" smtClean="0"/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sz="2200" b="1" dirty="0" smtClean="0">
                <a:solidFill>
                  <a:srgbClr val="0000FF"/>
                </a:solidFill>
              </a:rPr>
              <a:t>In modeling work based on empirical cross-section study </a:t>
            </a:r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en-US" sz="2200" dirty="0" smtClean="0"/>
              <a:t>it is essential to take a wide view, and include both the producer and user costs in the analysis</a:t>
            </a:r>
            <a:endParaRPr lang="en-US" sz="2200" dirty="0"/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en-US" sz="2200" dirty="0" smtClean="0"/>
              <a:t>At least make sure that the quality of service is kept constant when examining the economies of scale and similar production and distribution system concerned</a:t>
            </a:r>
          </a:p>
        </p:txBody>
      </p:sp>
    </p:spTree>
    <p:extLst>
      <p:ext uri="{BB962C8B-B14F-4D97-AF65-F5344CB8AC3E}">
        <p14:creationId xmlns:p14="http://schemas.microsoft.com/office/powerpoint/2010/main" val="3326222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3146</TotalTime>
  <Words>2836</Words>
  <Application>Microsoft Office PowerPoint</Application>
  <PresentationFormat>On-screen Show (4:3)</PresentationFormat>
  <Paragraphs>423</Paragraphs>
  <Slides>22</Slides>
  <Notes>16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33" baseType="lpstr">
      <vt:lpstr>Angsana New</vt:lpstr>
      <vt:lpstr>Arial</vt:lpstr>
      <vt:lpstr>Calibri</vt:lpstr>
      <vt:lpstr>Calibri Light</vt:lpstr>
      <vt:lpstr>Cambria Math</vt:lpstr>
      <vt:lpstr>Cordia New</vt:lpstr>
      <vt:lpstr>Palatino Linotype</vt:lpstr>
      <vt:lpstr>Tahoma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Source: Jansson (2013), Figure 3.1, P.32</vt:lpstr>
      <vt:lpstr>Source: Jansson (2013), Figure 3.1, P.32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Long-run and short-run total production cost functions of an individual plant</vt:lpstr>
      <vt:lpstr>Total production costs,  given the elasticity α  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Nessara Sukpanich</cp:lastModifiedBy>
  <cp:revision>125</cp:revision>
  <dcterms:created xsi:type="dcterms:W3CDTF">2017-08-24T04:51:12Z</dcterms:created>
  <dcterms:modified xsi:type="dcterms:W3CDTF">2017-09-28T19:14:58Z</dcterms:modified>
</cp:coreProperties>
</file>