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</p:sldMasterIdLst>
  <p:notesMasterIdLst>
    <p:notesMasterId r:id="rId37"/>
  </p:notesMasterIdLst>
  <p:sldIdLst>
    <p:sldId id="256" r:id="rId2"/>
    <p:sldId id="414" r:id="rId3"/>
    <p:sldId id="416" r:id="rId4"/>
    <p:sldId id="383" r:id="rId5"/>
    <p:sldId id="384" r:id="rId6"/>
    <p:sldId id="415" r:id="rId7"/>
    <p:sldId id="387" r:id="rId8"/>
    <p:sldId id="417" r:id="rId9"/>
    <p:sldId id="419" r:id="rId10"/>
    <p:sldId id="389" r:id="rId11"/>
    <p:sldId id="390" r:id="rId12"/>
    <p:sldId id="391" r:id="rId13"/>
    <p:sldId id="392" r:id="rId14"/>
    <p:sldId id="420" r:id="rId15"/>
    <p:sldId id="393" r:id="rId16"/>
    <p:sldId id="394" r:id="rId17"/>
    <p:sldId id="395" r:id="rId18"/>
    <p:sldId id="396" r:id="rId19"/>
    <p:sldId id="397" r:id="rId20"/>
    <p:sldId id="421" r:id="rId21"/>
    <p:sldId id="398" r:id="rId22"/>
    <p:sldId id="399" r:id="rId23"/>
    <p:sldId id="400" r:id="rId24"/>
    <p:sldId id="401" r:id="rId25"/>
    <p:sldId id="418" r:id="rId26"/>
    <p:sldId id="402" r:id="rId27"/>
    <p:sldId id="403" r:id="rId28"/>
    <p:sldId id="404" r:id="rId29"/>
    <p:sldId id="422" r:id="rId30"/>
    <p:sldId id="409" r:id="rId31"/>
    <p:sldId id="410" r:id="rId32"/>
    <p:sldId id="411" r:id="rId33"/>
    <p:sldId id="412" r:id="rId34"/>
    <p:sldId id="413" r:id="rId35"/>
    <p:sldId id="423" r:id="rId3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F5C"/>
    <a:srgbClr val="E3DE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2734" autoAdjust="0"/>
    <p:restoredTop sz="97158" autoAdjust="0"/>
  </p:normalViewPr>
  <p:slideViewPr>
    <p:cSldViewPr>
      <p:cViewPr>
        <p:scale>
          <a:sx n="66" d="100"/>
          <a:sy n="66" d="100"/>
        </p:scale>
        <p:origin x="-53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299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6C0725A-B00B-4E73-BB62-E0EA484FB502}" type="datetimeFigureOut">
              <a:rPr lang="en-US"/>
              <a:pPr>
                <a:defRPr/>
              </a:pPr>
              <a:t>2/22/2017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BE5D2AB-2580-4129-B1C5-C51FC16A25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64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smtClean="0">
                <a:latin typeface="Times New Roman" pitchFamily="18" charset="0"/>
              </a:rPr>
              <a:t>This chapter continues coverage of international capital markets with a discussion of both the primary and secondary equity markets throughout the world.</a:t>
            </a:r>
          </a:p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DFCD502-0185-4988-BCF4-1A1979C257E7}" type="slidenum">
              <a:rPr lang="en-US" altLang="en-US" smtClean="0"/>
              <a:pPr eaLnBrk="1" hangingPunct="1"/>
              <a:t>1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3AE05C4-2391-4C1F-A501-91395B594E13}" type="slidenum">
              <a:rPr lang="en-US" altLang="en-US" smtClean="0"/>
              <a:pPr eaLnBrk="1" hangingPunct="1"/>
              <a:t>26</a:t>
            </a:fld>
            <a:endParaRPr lang="en-US" altLang="en-US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smtClean="0"/>
              <a:t>A global share registrar that links the U.S. and German transfer agents and registrars facilitates clearing. </a:t>
            </a:r>
          </a:p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47800" y="5791200"/>
            <a:ext cx="6400800" cy="8763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Chapter #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477000"/>
            <a:ext cx="2895600" cy="514794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Copyright © 2018 by the McGraw-Hill Companies, Inc. All rights reserved.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838B0-B1EB-4CFB-B949-0A81B5280E7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457200" y="50292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>
              <a:defRPr sz="5400" b="1">
                <a:solidFill>
                  <a:srgbClr val="C0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9144000" cy="381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/>
          <a:srcRect l="34978" t="26029" r="35061" b="24074"/>
          <a:stretch/>
        </p:blipFill>
        <p:spPr>
          <a:xfrm>
            <a:off x="2213810" y="497940"/>
            <a:ext cx="4716379" cy="441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5783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914400"/>
            <a:ext cx="8229600" cy="990600"/>
          </a:xfrm>
        </p:spPr>
        <p:txBody>
          <a:bodyPr>
            <a:normAutofit/>
          </a:bodyPr>
          <a:lstStyle>
            <a:lvl1pPr>
              <a:defRPr sz="4800">
                <a:solidFill>
                  <a:srgbClr val="C00000"/>
                </a:solidFill>
              </a:defRPr>
            </a:lvl1pPr>
          </a:lstStyle>
          <a:p>
            <a:r>
              <a:rPr lang="en-US" dirty="0" smtClean="0"/>
              <a:t>Title of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defRPr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defRPr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defRPr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defRPr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526795"/>
            <a:ext cx="2895600" cy="362394"/>
          </a:xfrm>
        </p:spPr>
        <p:txBody>
          <a:bodyPr/>
          <a:lstStyle/>
          <a:p>
            <a:r>
              <a:rPr lang="en-US" dirty="0" smtClean="0"/>
              <a:t>Copyright © 2018 by the McGraw-Hill Companies, Inc. All rights reserved.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418447"/>
            <a:ext cx="2133600" cy="365125"/>
          </a:xfrm>
        </p:spPr>
        <p:txBody>
          <a:bodyPr/>
          <a:lstStyle/>
          <a:p>
            <a:fld id="{998838B0-B1EB-4CFB-B949-0A81B5280E7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0" y="6781800"/>
            <a:ext cx="9144000" cy="91440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8" name="Picture 5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656"/>
            <a:ext cx="9144000" cy="779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34600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DA7211-6BC3-4DD5-A2C3-6CB14ECA1DA4}" type="datetimeFigureOut">
              <a:rPr lang="en-US" smtClean="0"/>
              <a:t>2/22/2017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#-</a:t>
            </a:r>
            <a:fld id="{C649F4AC-7E88-4D8A-AB74-C2F669BD2CD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4472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DA7211-6BC3-4DD5-A2C3-6CB14ECA1DA4}" type="datetimeFigureOut">
              <a:rPr lang="en-US" smtClean="0"/>
              <a:t>2/22/2017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#-</a:t>
            </a:r>
            <a:fld id="{593A186A-DF51-4CB9-A556-5CF9DDBEA3F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746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DA7211-6BC3-4DD5-A2C3-6CB14ECA1DA4}" type="datetimeFigureOut">
              <a:rPr lang="en-US" smtClean="0"/>
              <a:t>2/22/2017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#-</a:t>
            </a:r>
            <a:fld id="{0EC466A7-18AC-42C1-A900-686BE69F6CE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751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DA7211-6BC3-4DD5-A2C3-6CB14ECA1DA4}" type="datetimeFigureOut">
              <a:rPr lang="en-US" smtClean="0"/>
              <a:t>2/22/2017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#-</a:t>
            </a:r>
            <a:fld id="{1E15E1CA-9A3E-445F-B5DD-986B3DA2556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017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DA7211-6BC3-4DD5-A2C3-6CB14ECA1DA4}" type="datetimeFigureOut">
              <a:rPr lang="en-US" smtClean="0"/>
              <a:t>2/22/2017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#-</a:t>
            </a:r>
            <a:fld id="{037066F6-858D-4BFE-BF8C-92665235C2B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101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DA7211-6BC3-4DD5-A2C3-6CB14ECA1DA4}" type="datetimeFigureOut">
              <a:rPr lang="en-US" smtClean="0"/>
              <a:t>2/22/2017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#-</a:t>
            </a:r>
            <a:fld id="{0180F877-8B17-468A-83CA-0643411972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119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DA7211-6BC3-4DD5-A2C3-6CB14ECA1DA4}" type="datetimeFigureOut">
              <a:rPr lang="en-US" smtClean="0"/>
              <a:t>2/22/2017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#-</a:t>
            </a:r>
            <a:fld id="{FDE0424A-4438-42CB-B46E-37430E4EA2D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685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838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DA7211-6BC3-4DD5-A2C3-6CB14ECA1DA4}" type="datetimeFigureOut">
              <a:rPr lang="en-US" smtClean="0"/>
              <a:t>2/22/2017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#-</a:t>
            </a:r>
            <a:fld id="{32211319-9DC5-4032-A2FA-AF9785A2A2E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985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4DA7211-6BC3-4DD5-A2C3-6CB14ECA1DA4}" type="datetimeFigureOut">
              <a:rPr lang="en-US" smtClean="0"/>
              <a:t>2/22/2017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#-</a:t>
            </a:r>
            <a:fld id="{8ED83BE2-5231-43CE-A0FA-5F4CC9825BC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4577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848" y="122727"/>
            <a:ext cx="8230306" cy="1295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6848" y="1719996"/>
            <a:ext cx="8230306" cy="4410808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6675" y="6248400"/>
            <a:ext cx="2135188" cy="457200"/>
          </a:xfrm>
          <a:prstGeom prst="rect">
            <a:avLst/>
          </a:prstGeom>
        </p:spPr>
        <p:txBody>
          <a:bodyPr lIns="103236" tIns="51618" rIns="103236" bIns="51618"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5158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0292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Chapter Title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67400" y="6629400"/>
            <a:ext cx="2895600" cy="3623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Copyright © 2018 by the McGraw-Hill Companies, Inc. All rights reserved.</a:t>
            </a:r>
          </a:p>
          <a:p>
            <a:pPr>
              <a:defRPr/>
            </a:pPr>
            <a:endParaRPr lang="en-US" dirty="0" smtClean="0"/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 smtClean="0"/>
              <a:t>#-</a:t>
            </a:r>
            <a:fld id="{94C7D443-AE0D-41D4-A9FB-8B39AD3ABFD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669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5400" b="1" kern="1200">
          <a:solidFill>
            <a:srgbClr val="C05533"/>
          </a:solidFill>
          <a:latin typeface="Arial Narrow" panose="020B060602020203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International Equity Markets</a:t>
            </a: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Chapter Thirteen</a:t>
            </a:r>
            <a:endParaRPr lang="en-US" dirty="0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6269038" y="6477000"/>
            <a:ext cx="2895600" cy="51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Chapter Outline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400" dirty="0" smtClean="0"/>
              <a:t>A Statistical Perspective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 smtClean="0"/>
              <a:t>Market Capitalization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 smtClean="0"/>
              <a:t>Measures of Liquidity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 dirty="0" smtClean="0"/>
              <a:t>Market Structure, Trading Practices, and Costs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 dirty="0" smtClean="0"/>
              <a:t>Trading in International Equities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 smtClean="0"/>
              <a:t>Magnitude of International Equity Trading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 smtClean="0"/>
              <a:t>Cross-Listing of Shares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 smtClean="0"/>
              <a:t>Yankee Stock Offerings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 smtClean="0"/>
              <a:t>The European Stock Market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 smtClean="0"/>
              <a:t>American Depository Receipts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dirty="0" smtClean="0"/>
              <a:t>Empirical Findings on Cross-Listing and ADRs</a:t>
            </a: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2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7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Chapter Outline (Continued)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600" dirty="0" smtClean="0"/>
              <a:t>International Equity Market Benchmarks</a:t>
            </a:r>
          </a:p>
          <a:p>
            <a:pPr eaLnBrk="1" hangingPunct="1"/>
            <a:r>
              <a:rPr lang="en-US" altLang="en-US" sz="2600" dirty="0" err="1" smtClean="0"/>
              <a:t>iShares</a:t>
            </a:r>
            <a:r>
              <a:rPr lang="en-US" altLang="en-US" sz="2600" dirty="0" smtClean="0"/>
              <a:t> MSCI</a:t>
            </a:r>
          </a:p>
          <a:p>
            <a:pPr eaLnBrk="1" hangingPunct="1"/>
            <a:r>
              <a:rPr lang="en-US" altLang="en-US" sz="2600" dirty="0" smtClean="0"/>
              <a:t>Factors Affecting International Equity Returns</a:t>
            </a:r>
          </a:p>
          <a:p>
            <a:pPr lvl="1" eaLnBrk="1" hangingPunct="1"/>
            <a:r>
              <a:rPr lang="en-US" altLang="en-US" sz="2400" dirty="0" smtClean="0"/>
              <a:t>Macroeconomic Factors</a:t>
            </a:r>
          </a:p>
          <a:p>
            <a:pPr lvl="1" eaLnBrk="1" hangingPunct="1"/>
            <a:r>
              <a:rPr lang="en-US" altLang="en-US" sz="2400" dirty="0" smtClean="0"/>
              <a:t>Exchange Rates</a:t>
            </a:r>
          </a:p>
          <a:p>
            <a:pPr lvl="1" eaLnBrk="1" hangingPunct="1"/>
            <a:r>
              <a:rPr lang="en-US" altLang="en-US" sz="2400" dirty="0" smtClean="0"/>
              <a:t>Industrial Structure</a:t>
            </a:r>
          </a:p>
          <a:p>
            <a:r>
              <a:rPr lang="en-US" altLang="en-US" sz="2800" dirty="0" smtClean="0"/>
              <a:t>Summary</a:t>
            </a:r>
          </a:p>
          <a:p>
            <a:pPr eaLnBrk="1" hangingPunct="1"/>
            <a:endParaRPr lang="en-US" altLang="en-US" sz="2400" dirty="0" smtClean="0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3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7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914400"/>
            <a:ext cx="9067800" cy="990600"/>
          </a:xfrm>
        </p:spPr>
        <p:txBody>
          <a:bodyPr>
            <a:noAutofit/>
          </a:bodyPr>
          <a:lstStyle/>
          <a:p>
            <a:pPr algn="l"/>
            <a:r>
              <a:rPr lang="en-US" altLang="en-US" sz="4000" dirty="0"/>
              <a:t>EXHIBIT </a:t>
            </a:r>
            <a:r>
              <a:rPr lang="en-US" altLang="en-US" sz="4000" dirty="0" smtClean="0"/>
              <a:t>13.1 </a:t>
            </a:r>
            <a:r>
              <a:rPr lang="en-US" sz="2800" dirty="0"/>
              <a:t>(Excerpt)</a:t>
            </a:r>
            <a:r>
              <a:rPr lang="en-US" sz="4000" dirty="0"/>
              <a:t/>
            </a:r>
            <a:br>
              <a:rPr lang="en-US" sz="4000" dirty="0"/>
            </a:br>
            <a:r>
              <a:rPr lang="en-US" altLang="en-US" sz="4000" dirty="0" smtClean="0"/>
              <a:t>Market </a:t>
            </a:r>
            <a:r>
              <a:rPr lang="en-US" altLang="en-US" sz="4000" dirty="0" smtClean="0"/>
              <a:t>Capitalization (</a:t>
            </a:r>
            <a:r>
              <a:rPr lang="en-US" altLang="en-US" sz="4000" dirty="0"/>
              <a:t>in billions of </a:t>
            </a:r>
            <a:r>
              <a:rPr lang="en-US" altLang="en-US" sz="4000" dirty="0" smtClean="0"/>
              <a:t>U.S.D.)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4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286000"/>
            <a:ext cx="5658635" cy="397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 smtClean="0"/>
              <a:t>Market Capitalization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362200"/>
            <a:ext cx="8610600" cy="4068763"/>
          </a:xfrm>
        </p:spPr>
        <p:txBody>
          <a:bodyPr/>
          <a:lstStyle/>
          <a:p>
            <a:r>
              <a:rPr lang="en-US" dirty="0"/>
              <a:t>At year-end 2015, total </a:t>
            </a:r>
            <a:r>
              <a:rPr lang="en-US" dirty="0" smtClean="0"/>
              <a:t>market capitalization </a:t>
            </a:r>
            <a:r>
              <a:rPr lang="en-US" dirty="0"/>
              <a:t>of the 80 organized stock </a:t>
            </a:r>
            <a:r>
              <a:rPr lang="en-US" dirty="0" smtClean="0"/>
              <a:t>exchanges </a:t>
            </a:r>
            <a:br>
              <a:rPr lang="en-US" dirty="0" smtClean="0"/>
            </a:br>
            <a:r>
              <a:rPr lang="en-US" dirty="0" smtClean="0"/>
              <a:t>tracked </a:t>
            </a:r>
            <a:r>
              <a:rPr lang="en-US" dirty="0"/>
              <a:t>by the World Federation </a:t>
            </a:r>
            <a:r>
              <a:rPr lang="en-US" dirty="0" smtClean="0"/>
              <a:t>of  </a:t>
            </a:r>
            <a:r>
              <a:rPr lang="en-US" dirty="0"/>
              <a:t>Exchanges stood at $67,125 billion.</a:t>
            </a:r>
            <a:br>
              <a:rPr lang="en-US" dirty="0"/>
            </a:br>
            <a:endParaRPr lang="en-US" altLang="en-US" dirty="0" smtClean="0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5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Emerging Markets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Standard &amp; Poor’s Emerging Markets Database classifies a stock market as “emerging” if it meets at least one of two general criteria:</a:t>
            </a:r>
          </a:p>
          <a:p>
            <a:pPr lvl="1" eaLnBrk="1" hangingPunct="1"/>
            <a:r>
              <a:rPr lang="en-US" altLang="en-US" smtClean="0"/>
              <a:t>It is located in a low- or middle-income economy as defined by the World Bank.</a:t>
            </a:r>
          </a:p>
          <a:p>
            <a:pPr lvl="1" eaLnBrk="1" hangingPunct="1"/>
            <a:r>
              <a:rPr lang="en-US" altLang="en-US" smtClean="0"/>
              <a:t>Its investable market capitalization is low relative to its most recent GNI figures.</a:t>
            </a:r>
          </a:p>
          <a:p>
            <a:pPr lvl="2" eaLnBrk="1" hangingPunct="1"/>
            <a:endParaRPr lang="en-US" altLang="en-US" sz="2800" smtClean="0"/>
          </a:p>
          <a:p>
            <a:pPr eaLnBrk="1" hangingPunct="1"/>
            <a:endParaRPr lang="en-US" altLang="en-US" smtClean="0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6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Measures of Liquidity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The equity markets of the developed world tend to be much more liquid than emerging markets.</a:t>
            </a:r>
          </a:p>
          <a:p>
            <a:pPr lvl="1" eaLnBrk="1" hangingPunct="1"/>
            <a:r>
              <a:rPr lang="en-US" altLang="en-US" smtClean="0"/>
              <a:t>Liquidity refers to how quickly an asset can be sold without a major price concession.</a:t>
            </a:r>
          </a:p>
          <a:p>
            <a:pPr eaLnBrk="1" hangingPunct="1"/>
            <a:r>
              <a:rPr lang="en-US" altLang="en-US" smtClean="0"/>
              <a:t>So, while investments in emerging markets may be profitable, the investor’s focus should be on the long term.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7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Measures of Liquidity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678363"/>
          </a:xfrm>
        </p:spPr>
        <p:txBody>
          <a:bodyPr/>
          <a:lstStyle/>
          <a:p>
            <a:r>
              <a:rPr lang="en-US" altLang="en-US" sz="2800" dirty="0" smtClean="0"/>
              <a:t>One measure of liquidity for a stock market is the turnover ratio:</a:t>
            </a:r>
          </a:p>
        </p:txBody>
      </p:sp>
      <p:sp>
        <p:nvSpPr>
          <p:cNvPr id="7" name="TextBox 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377631" y="2590799"/>
            <a:ext cx="4977453" cy="728661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sp>
        <p:nvSpPr>
          <p:cNvPr id="13317" name="Content Placeholder 2"/>
          <p:cNvSpPr txBox="1">
            <a:spLocks/>
          </p:cNvSpPr>
          <p:nvPr/>
        </p:nvSpPr>
        <p:spPr bwMode="auto">
          <a:xfrm>
            <a:off x="457200" y="3552825"/>
            <a:ext cx="8229600" cy="3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en-US" sz="2800" dirty="0">
                <a:latin typeface="Palatino Linotype" pitchFamily="18" charset="0"/>
              </a:rPr>
              <a:t>The higher the ratio, the more liquid the market.</a:t>
            </a:r>
          </a:p>
          <a:p>
            <a:pPr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400" dirty="0" smtClean="0"/>
              <a:t>Turnover </a:t>
            </a:r>
            <a:r>
              <a:rPr lang="en-US" sz="2400" dirty="0"/>
              <a:t>ratios are relatively stable over </a:t>
            </a:r>
            <a:r>
              <a:rPr lang="en-US" sz="2400" dirty="0" smtClean="0"/>
              <a:t>time for </a:t>
            </a:r>
            <a:r>
              <a:rPr lang="en-US" sz="2400" dirty="0"/>
              <a:t>most national stock exchanges. </a:t>
            </a:r>
            <a:endParaRPr lang="en-US" sz="2400" dirty="0" smtClean="0"/>
          </a:p>
          <a:p>
            <a:pPr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400" dirty="0" smtClean="0"/>
              <a:t>Many </a:t>
            </a:r>
            <a:r>
              <a:rPr lang="en-US" sz="2400" dirty="0"/>
              <a:t>national </a:t>
            </a:r>
            <a:r>
              <a:rPr lang="en-US" sz="2400" dirty="0" smtClean="0"/>
              <a:t>stock exchanges </a:t>
            </a:r>
            <a:r>
              <a:rPr lang="en-US" sz="2400" dirty="0"/>
              <a:t>had relatively high turnover ratios, with over 40 percent of the exchanges </a:t>
            </a:r>
            <a:r>
              <a:rPr lang="en-US" sz="2400" dirty="0" smtClean="0"/>
              <a:t>in most </a:t>
            </a:r>
            <a:r>
              <a:rPr lang="en-US" sz="2400" dirty="0"/>
              <a:t>years in excess of 30 percent turnover per month</a:t>
            </a:r>
            <a:r>
              <a:rPr lang="en-US" dirty="0"/>
              <a:t>.</a:t>
            </a:r>
            <a:br>
              <a:rPr lang="en-US" dirty="0"/>
            </a:br>
            <a:endParaRPr lang="en-US" altLang="en-US" sz="2800" dirty="0">
              <a:latin typeface="Palatino Linotype" pitchFamily="18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8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0"/>
            <a:ext cx="9144000" cy="990600"/>
          </a:xfrm>
        </p:spPr>
        <p:txBody>
          <a:bodyPr>
            <a:normAutofit fontScale="90000"/>
          </a:bodyPr>
          <a:lstStyle/>
          <a:p>
            <a:r>
              <a:rPr lang="en-US" dirty="0"/>
              <a:t>EXHIBIT </a:t>
            </a:r>
            <a:r>
              <a:rPr lang="en-US" dirty="0" smtClean="0"/>
              <a:t>13.2 </a:t>
            </a:r>
            <a:r>
              <a:rPr lang="en-US" sz="3600" dirty="0" smtClean="0"/>
              <a:t>(Excerpt)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dirty="0"/>
              <a:t>Share Turnover </a:t>
            </a:r>
            <a:r>
              <a:rPr lang="en-US" dirty="0" smtClean="0"/>
              <a:t>Velocity (December</a:t>
            </a:r>
            <a:r>
              <a:rPr lang="en-US" dirty="0"/>
              <a:t>)*</a:t>
            </a:r>
            <a:br>
              <a:rPr lang="en-US" dirty="0"/>
            </a:br>
            <a:endParaRPr 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14F709B9-5AA4-46D3-ACBE-5AC27AE51DFA}" type="slidenum">
              <a:rPr lang="en-US" altLang="en-US" sz="900" smtClean="0">
                <a:cs typeface="Arial" charset="0"/>
              </a:rPr>
              <a:t>9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438400"/>
            <a:ext cx="6538912" cy="3897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45711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altLang="en-US" sz="3600" dirty="0" smtClean="0"/>
              <a:t>Market Structure, Trading Practices, and Costs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81200"/>
            <a:ext cx="8229600" cy="4449763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Primary markets</a:t>
            </a:r>
          </a:p>
          <a:p>
            <a:pPr lvl="1" eaLnBrk="1" hangingPunct="1"/>
            <a:r>
              <a:rPr lang="en-US" altLang="en-US" dirty="0" smtClean="0"/>
              <a:t>Shares offered for sale directly from the issuing company.</a:t>
            </a:r>
          </a:p>
          <a:p>
            <a:pPr eaLnBrk="1" hangingPunct="1"/>
            <a:r>
              <a:rPr lang="en-US" altLang="en-US" dirty="0" smtClean="0"/>
              <a:t>Secondary markets</a:t>
            </a:r>
          </a:p>
          <a:p>
            <a:pPr lvl="1" eaLnBrk="1" hangingPunct="1"/>
            <a:r>
              <a:rPr lang="en-US" altLang="en-US" dirty="0" smtClean="0"/>
              <a:t>Provide market participants with marketability and share valuation.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10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altLang="en-US" sz="3600" dirty="0" smtClean="0"/>
              <a:t>Market Structure, Trading Practices, and Costs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81200"/>
            <a:ext cx="8229600" cy="4449763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Market order</a:t>
            </a:r>
          </a:p>
          <a:p>
            <a:pPr lvl="1" eaLnBrk="1" hangingPunct="1"/>
            <a:r>
              <a:rPr lang="en-US" altLang="en-US" dirty="0" smtClean="0"/>
              <a:t>An order to your broker to buy or sell share immediately at the market price.</a:t>
            </a:r>
          </a:p>
          <a:p>
            <a:pPr eaLnBrk="1" hangingPunct="1"/>
            <a:r>
              <a:rPr lang="en-US" altLang="en-US" dirty="0" smtClean="0"/>
              <a:t>Limit order</a:t>
            </a:r>
          </a:p>
          <a:p>
            <a:pPr lvl="1" eaLnBrk="1" hangingPunct="1"/>
            <a:r>
              <a:rPr lang="en-US" altLang="en-US" dirty="0" smtClean="0"/>
              <a:t>An order to your broker to buy or sell at a price you want, when and if he can.</a:t>
            </a:r>
          </a:p>
          <a:p>
            <a:pPr eaLnBrk="1" hangingPunct="1"/>
            <a:r>
              <a:rPr lang="en-US" altLang="en-US" dirty="0" smtClean="0"/>
              <a:t>If immediate execution is more important than the price, use a market order.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11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altLang="en-US" sz="3600" dirty="0" smtClean="0"/>
              <a:t>Market Structure, Trading Practices, and Costs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81200"/>
            <a:ext cx="8229600" cy="44497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Dealer market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The stock is sold by dealers, who stand ready to buy and sell the security for their own account.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In the U.S., the OTC market is a dealer market.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Auction market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Organized exchanges have specialists who match buy and sell orders. Buy and sell orders may get matched without the specialist buying and selling as a dealer.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Automated exchanges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 Computers match buy and sell orders.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12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Market Consolidations And Mergers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There are approximately 80 major national stock markets.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 smtClean="0"/>
              <a:t>Western and Eastern Europe once had more than 20 national stock exchanges where at least 15 different languages were spoken.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 smtClean="0"/>
              <a:t>It appears that over time a European stock exchange will eventually develop. However, a lack of common securities regulations, even among the countries of the European Union, is hindering this development.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 smtClean="0"/>
              <a:t>Today, stock markets around the world are under pressure from clients to combine or buy stakes in one another to trade shares of companies anywhere, at a faster pace.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13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914400"/>
            <a:ext cx="8915400" cy="990600"/>
          </a:xfrm>
        </p:spPr>
        <p:txBody>
          <a:bodyPr>
            <a:noAutofit/>
          </a:bodyPr>
          <a:lstStyle/>
          <a:p>
            <a:pPr algn="l"/>
            <a:r>
              <a:rPr lang="en-US" sz="3600" dirty="0"/>
              <a:t>EXHIBIT 13.3</a:t>
            </a:r>
            <a:br>
              <a:rPr lang="en-US" sz="3600" dirty="0"/>
            </a:br>
            <a:r>
              <a:rPr lang="en-US" sz="3600" dirty="0"/>
              <a:t>Characteristics of </a:t>
            </a:r>
            <a:r>
              <a:rPr lang="en-US" sz="3600" dirty="0" smtClean="0"/>
              <a:t>Major Equity </a:t>
            </a:r>
            <a:r>
              <a:rPr lang="en-US" sz="3600" dirty="0"/>
              <a:t>Trading Systems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5ACD1C73-786C-4AE3-A3CF-5439181FAC3D}" type="slidenum">
              <a:rPr lang="en-US" altLang="en-US" sz="900" smtClean="0">
                <a:cs typeface="Arial" charset="0"/>
              </a:rPr>
              <a:t>14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791619"/>
            <a:ext cx="7315200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04996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Trading in International Equities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Magnitude of international equity trading</a:t>
            </a:r>
          </a:p>
          <a:p>
            <a:pPr eaLnBrk="1" hangingPunct="1"/>
            <a:r>
              <a:rPr lang="en-US" altLang="en-US" smtClean="0"/>
              <a:t>Cross-listing of shares</a:t>
            </a:r>
          </a:p>
          <a:p>
            <a:pPr eaLnBrk="1" hangingPunct="1"/>
            <a:r>
              <a:rPr lang="en-US" altLang="en-US" smtClean="0"/>
              <a:t>Yankee stock offerings</a:t>
            </a:r>
          </a:p>
          <a:p>
            <a:pPr eaLnBrk="1" hangingPunct="1"/>
            <a:r>
              <a:rPr lang="en-US" altLang="en-US" smtClean="0"/>
              <a:t>The European stock market</a:t>
            </a:r>
          </a:p>
          <a:p>
            <a:pPr eaLnBrk="1" hangingPunct="1"/>
            <a:r>
              <a:rPr lang="en-US" altLang="en-US" smtClean="0"/>
              <a:t>American Depository Receipts (ADRs)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15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dirty="0" smtClean="0"/>
              <a:t>Magnitude of International Equity Trading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362200"/>
            <a:ext cx="8229600" cy="4068763"/>
          </a:xfrm>
        </p:spPr>
        <p:txBody>
          <a:bodyPr/>
          <a:lstStyle/>
          <a:p>
            <a:pPr eaLnBrk="1" hangingPunct="1"/>
            <a:r>
              <a:rPr lang="en-US" altLang="en-US" sz="2800" dirty="0" smtClean="0"/>
              <a:t>During the 1980s world capital markets began a trend toward greater global integration.</a:t>
            </a:r>
          </a:p>
          <a:p>
            <a:pPr eaLnBrk="1" hangingPunct="1"/>
            <a:r>
              <a:rPr lang="en-US" altLang="en-US" sz="2800" dirty="0" smtClean="0"/>
              <a:t>This trend was caused by diversification, reduced regulation, improvements in computer and communications technology, and an increased demand from MNCs for global issuance.</a:t>
            </a:r>
          </a:p>
          <a:p>
            <a:pPr eaLnBrk="1" hangingPunct="1"/>
            <a:endParaRPr lang="en-US" altLang="en-US" sz="2800" dirty="0" smtClean="0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16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Cross-Listing of Shares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i="1" smtClean="0"/>
              <a:t>Cross-listing</a:t>
            </a:r>
            <a:r>
              <a:rPr lang="en-US" altLang="en-US" smtClean="0"/>
              <a:t> refers to a firm having its equity shares listed on one or more foreign exchanges.</a:t>
            </a:r>
          </a:p>
          <a:p>
            <a:pPr eaLnBrk="1" hangingPunct="1"/>
            <a:r>
              <a:rPr lang="en-US" altLang="en-US" smtClean="0"/>
              <a:t>The number of firms doing this has exploded in recent years.</a:t>
            </a:r>
          </a:p>
          <a:p>
            <a:pPr eaLnBrk="1" hangingPunct="1">
              <a:buFont typeface="Wingdings" pitchFamily="2" charset="2"/>
              <a:buNone/>
            </a:pPr>
            <a:endParaRPr lang="en-US" altLang="en-US" smtClean="0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17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Advantages of Cross-Listing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400" dirty="0" smtClean="0"/>
              <a:t>It expands the investor base for a firm.</a:t>
            </a:r>
          </a:p>
          <a:p>
            <a:pPr lvl="1" eaLnBrk="1" hangingPunct="1"/>
            <a:r>
              <a:rPr lang="en-US" altLang="en-US" sz="2000" dirty="0" smtClean="0"/>
              <a:t>Very important advantage for firms from emerging market countries with limited capital markets.</a:t>
            </a:r>
          </a:p>
          <a:p>
            <a:pPr eaLnBrk="1" hangingPunct="1"/>
            <a:r>
              <a:rPr lang="en-US" altLang="en-US" sz="2400" dirty="0" smtClean="0"/>
              <a:t>Establishes name recognition for the firm in new capital markets, paving the way for new issues.</a:t>
            </a:r>
          </a:p>
          <a:p>
            <a:pPr eaLnBrk="1" hangingPunct="1"/>
            <a:r>
              <a:rPr lang="en-US" altLang="en-US" sz="2400" dirty="0" smtClean="0"/>
              <a:t>May offer marketing advantages.</a:t>
            </a:r>
          </a:p>
          <a:p>
            <a:pPr eaLnBrk="1" hangingPunct="1"/>
            <a:r>
              <a:rPr lang="en-US" altLang="en-US" sz="2400" dirty="0" smtClean="0"/>
              <a:t>Cross-listing into developed markets with strict securities regulations and information discloser may signal investors that improved corporate governance is forthcoming.</a:t>
            </a:r>
          </a:p>
          <a:p>
            <a:pPr eaLnBrk="1" hangingPunct="1"/>
            <a:r>
              <a:rPr lang="en-US" altLang="en-US" sz="2400" dirty="0" smtClean="0"/>
              <a:t>May mitigate possibility of hostile takeovers.</a:t>
            </a:r>
          </a:p>
          <a:p>
            <a:pPr eaLnBrk="1" hangingPunct="1"/>
            <a:endParaRPr lang="en-US" altLang="en-US" sz="2400" dirty="0" smtClean="0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18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Yankee Stock Offerings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The direct sale of new equity capital to U.S. public investors by foreign firms.</a:t>
            </a:r>
          </a:p>
          <a:p>
            <a:pPr lvl="1" eaLnBrk="1" hangingPunct="1"/>
            <a:r>
              <a:rPr lang="en-US" altLang="en-US" smtClean="0"/>
              <a:t>Privatization in South America and Eastern Europe.</a:t>
            </a:r>
          </a:p>
          <a:p>
            <a:pPr lvl="1" eaLnBrk="1" hangingPunct="1"/>
            <a:r>
              <a:rPr lang="en-US" altLang="en-US" smtClean="0"/>
              <a:t>Equity sales by Mexican firms trying to “cash in” following implementation of NAFTA.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19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914400"/>
            <a:ext cx="8915400" cy="990600"/>
          </a:xfrm>
        </p:spPr>
        <p:txBody>
          <a:bodyPr>
            <a:noAutofit/>
          </a:bodyPr>
          <a:lstStyle/>
          <a:p>
            <a:r>
              <a:rPr lang="en-US" sz="3200" dirty="0"/>
              <a:t>EXHIBIT </a:t>
            </a:r>
            <a:r>
              <a:rPr lang="en-US" sz="3200" dirty="0" smtClean="0"/>
              <a:t>13.4 </a:t>
            </a:r>
            <a:r>
              <a:rPr lang="en-US" sz="2400" dirty="0" smtClean="0"/>
              <a:t>(Excerpt)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3200" dirty="0"/>
              <a:t>Total, Domestic, and </a:t>
            </a:r>
            <a:r>
              <a:rPr lang="en-US" sz="3200" dirty="0" smtClean="0"/>
              <a:t>Foreign Company </a:t>
            </a:r>
            <a:r>
              <a:rPr lang="en-US" sz="3200" dirty="0"/>
              <a:t>Listings on </a:t>
            </a:r>
            <a:r>
              <a:rPr lang="en-US" sz="3200" dirty="0" smtClean="0"/>
              <a:t>Major National </a:t>
            </a:r>
            <a:r>
              <a:rPr lang="en-US" sz="3200" dirty="0"/>
              <a:t>Stock </a:t>
            </a:r>
            <a:r>
              <a:rPr lang="en-US" sz="3200" dirty="0" smtClean="0"/>
              <a:t>Exchanges for </a:t>
            </a:r>
            <a:r>
              <a:rPr lang="en-US" sz="3200" dirty="0"/>
              <a:t>2015</a:t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B232E7E3-ABCA-4826-A92C-929BACE76E19}" type="slidenum">
              <a:rPr lang="en-US" altLang="en-US" sz="900" smtClean="0">
                <a:cs typeface="Arial" charset="0"/>
              </a:rPr>
              <a:t>20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438400"/>
            <a:ext cx="6700837" cy="3878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70716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American Depository Receipts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Foreign stocks often trade on U.S. exchanges as ADRs.</a:t>
            </a:r>
          </a:p>
          <a:p>
            <a:pPr eaLnBrk="1" hangingPunct="1"/>
            <a:r>
              <a:rPr lang="en-US" altLang="en-US" smtClean="0"/>
              <a:t>It is a receipt that represents the number of foreign shares that are deposited at a U.S. bank.</a:t>
            </a:r>
          </a:p>
          <a:p>
            <a:pPr eaLnBrk="1" hangingPunct="1"/>
            <a:r>
              <a:rPr lang="en-US" altLang="en-US" smtClean="0"/>
              <a:t>The bank serves as a transfer agent for the ADRs.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21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Advantages of ADRs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800" dirty="0" smtClean="0"/>
              <a:t>There are many advantages to trading ADRs as opposed to direct investment in the company’s shares:</a:t>
            </a:r>
          </a:p>
          <a:p>
            <a:pPr lvl="1" eaLnBrk="1" hangingPunct="1"/>
            <a:r>
              <a:rPr lang="en-US" altLang="en-US" sz="2400" dirty="0" smtClean="0"/>
              <a:t>ADRs are denominated in U.S. dollars, trade on U.S. exchanges, and can be bought through any broker.</a:t>
            </a:r>
          </a:p>
          <a:p>
            <a:pPr lvl="1" eaLnBrk="1" hangingPunct="1"/>
            <a:r>
              <a:rPr lang="en-US" altLang="en-US" sz="2400" dirty="0" smtClean="0"/>
              <a:t>Dividends are paid in U.S. dollars.</a:t>
            </a:r>
          </a:p>
          <a:p>
            <a:pPr lvl="1" eaLnBrk="1" hangingPunct="1"/>
            <a:r>
              <a:rPr lang="en-US" altLang="en-US" sz="2400" dirty="0" smtClean="0"/>
              <a:t>Most underlying stocks are bearer securities and the ADRs are registered.</a:t>
            </a:r>
          </a:p>
          <a:p>
            <a:pPr lvl="1" eaLnBrk="1" hangingPunct="1"/>
            <a:r>
              <a:rPr lang="en-US" altLang="en-US" sz="2400" dirty="0" smtClean="0"/>
              <a:t>ADR trades clear in 3 business days whereas settlement practices for the underlying stock vary in foreign countries.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22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Volvo ADR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400" dirty="0" smtClean="0"/>
              <a:t>A good example of a familiar firm that trades in the U.S. as an ADR is Volvo AB, the Swedish car maker.</a:t>
            </a:r>
          </a:p>
          <a:p>
            <a:pPr eaLnBrk="1" hangingPunct="1"/>
            <a:r>
              <a:rPr lang="en-US" altLang="en-US" sz="2400" dirty="0" smtClean="0"/>
              <a:t>Volvo trades in the U.S. on the NASDAQ under the ticker VOLVY.</a:t>
            </a:r>
          </a:p>
          <a:p>
            <a:pPr lvl="1" eaLnBrk="1" hangingPunct="1"/>
            <a:r>
              <a:rPr lang="en-US" altLang="en-US" sz="2400" dirty="0" smtClean="0"/>
              <a:t>The depository institution is JPMorgan ADR Group.</a:t>
            </a:r>
          </a:p>
          <a:p>
            <a:pPr lvl="1" eaLnBrk="1" hangingPunct="1"/>
            <a:r>
              <a:rPr lang="en-US" altLang="en-US" sz="2400" dirty="0" smtClean="0"/>
              <a:t>The custodian is a Swedish firm, S E </a:t>
            </a:r>
            <a:r>
              <a:rPr lang="en-US" altLang="en-US" sz="2400" dirty="0" err="1" smtClean="0"/>
              <a:t>Banken</a:t>
            </a:r>
            <a:r>
              <a:rPr lang="en-US" altLang="en-US" sz="2400" dirty="0" smtClean="0"/>
              <a:t> Custody.</a:t>
            </a:r>
          </a:p>
          <a:p>
            <a:pPr eaLnBrk="1" hangingPunct="1"/>
            <a:r>
              <a:rPr lang="en-US" altLang="en-US" sz="2400" dirty="0" smtClean="0"/>
              <a:t>Of course, Volvo also trades on the Stockholm Stock Exchange under the ticker VOLVB.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23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3400" smtClean="0"/>
              <a:t>Mechanics of Issuance &amp; Cancellation of ADRs</a:t>
            </a:r>
          </a:p>
        </p:txBody>
      </p:sp>
      <p:sp>
        <p:nvSpPr>
          <p:cNvPr id="787460" name="Text Box 4"/>
          <p:cNvSpPr txBox="1">
            <a:spLocks noChangeArrowheads="1"/>
          </p:cNvSpPr>
          <p:nvPr/>
        </p:nvSpPr>
        <p:spPr bwMode="auto">
          <a:xfrm>
            <a:off x="3423444" y="1440216"/>
            <a:ext cx="2525712" cy="5381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3236" tIns="51618" rIns="103236" bIns="516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700" dirty="0">
                <a:latin typeface="Times New Roman" pitchFamily="18" charset="0"/>
              </a:rPr>
              <a:t>ADR Investor</a:t>
            </a:r>
          </a:p>
        </p:txBody>
      </p:sp>
      <p:sp>
        <p:nvSpPr>
          <p:cNvPr id="787461" name="Text Box 5"/>
          <p:cNvSpPr txBox="1">
            <a:spLocks noChangeArrowheads="1"/>
          </p:cNvSpPr>
          <p:nvPr/>
        </p:nvSpPr>
        <p:spPr bwMode="auto">
          <a:xfrm>
            <a:off x="3478213" y="3106738"/>
            <a:ext cx="2525712" cy="5381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3236" tIns="51618" rIns="103236" bIns="516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700">
                <a:latin typeface="Times New Roman" pitchFamily="18" charset="0"/>
              </a:rPr>
              <a:t>U.S. Broker</a:t>
            </a:r>
          </a:p>
        </p:txBody>
      </p:sp>
      <p:sp>
        <p:nvSpPr>
          <p:cNvPr id="787462" name="Text Box 6"/>
          <p:cNvSpPr txBox="1">
            <a:spLocks noChangeArrowheads="1"/>
          </p:cNvSpPr>
          <p:nvPr/>
        </p:nvSpPr>
        <p:spPr bwMode="auto">
          <a:xfrm>
            <a:off x="7196138" y="3106738"/>
            <a:ext cx="1863725" cy="5381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3236" tIns="51618" rIns="103236" bIns="516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700">
                <a:latin typeface="Times New Roman" pitchFamily="18" charset="0"/>
              </a:rPr>
              <a:t>Depository</a:t>
            </a:r>
          </a:p>
        </p:txBody>
      </p:sp>
      <p:sp>
        <p:nvSpPr>
          <p:cNvPr id="787463" name="Text Box 7"/>
          <p:cNvSpPr txBox="1">
            <a:spLocks noChangeArrowheads="1"/>
          </p:cNvSpPr>
          <p:nvPr/>
        </p:nvSpPr>
        <p:spPr bwMode="auto">
          <a:xfrm>
            <a:off x="2546350" y="5040313"/>
            <a:ext cx="2527300" cy="5397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3236" tIns="51618" rIns="103236" bIns="516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700">
                <a:latin typeface="Times New Roman" pitchFamily="18" charset="0"/>
              </a:rPr>
              <a:t>Foreign Broker</a:t>
            </a:r>
          </a:p>
        </p:txBody>
      </p:sp>
      <p:sp>
        <p:nvSpPr>
          <p:cNvPr id="787464" name="Text Box 8"/>
          <p:cNvSpPr txBox="1">
            <a:spLocks noChangeArrowheads="1"/>
          </p:cNvSpPr>
          <p:nvPr/>
        </p:nvSpPr>
        <p:spPr bwMode="auto">
          <a:xfrm>
            <a:off x="7196138" y="5040313"/>
            <a:ext cx="1863725" cy="5397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3236" tIns="51618" rIns="103236" bIns="516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700">
                <a:latin typeface="Times New Roman" pitchFamily="18" charset="0"/>
              </a:rPr>
              <a:t>Custodian</a:t>
            </a:r>
          </a:p>
        </p:txBody>
      </p:sp>
      <p:cxnSp>
        <p:nvCxnSpPr>
          <p:cNvPr id="787475" name="AutoShape 19"/>
          <p:cNvCxnSpPr>
            <a:cxnSpLocks noChangeShapeType="1"/>
            <a:stCxn id="787461" idx="3"/>
            <a:endCxn id="787462" idx="1"/>
          </p:cNvCxnSpPr>
          <p:nvPr/>
        </p:nvCxnSpPr>
        <p:spPr bwMode="auto">
          <a:xfrm>
            <a:off x="6003925" y="3376613"/>
            <a:ext cx="1192213" cy="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" name="Group 40"/>
          <p:cNvGrpSpPr>
            <a:grpSpLocks/>
          </p:cNvGrpSpPr>
          <p:nvPr/>
        </p:nvGrpSpPr>
        <p:grpSpPr bwMode="auto">
          <a:xfrm>
            <a:off x="42863" y="3021013"/>
            <a:ext cx="3492500" cy="1824037"/>
            <a:chOff x="24" y="1649"/>
            <a:chExt cx="1980" cy="996"/>
          </a:xfrm>
        </p:grpSpPr>
        <p:sp>
          <p:nvSpPr>
            <p:cNvPr id="27679" name="Text Box 10"/>
            <p:cNvSpPr txBox="1">
              <a:spLocks noChangeArrowheads="1"/>
            </p:cNvSpPr>
            <p:nvPr/>
          </p:nvSpPr>
          <p:spPr bwMode="auto">
            <a:xfrm>
              <a:off x="24" y="1984"/>
              <a:ext cx="712" cy="27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2700">
                  <a:latin typeface="Times New Roman" pitchFamily="18" charset="0"/>
                </a:rPr>
                <a:t>NYSE</a:t>
              </a:r>
            </a:p>
          </p:txBody>
        </p:sp>
        <p:sp>
          <p:nvSpPr>
            <p:cNvPr id="27680" name="Text Box 11"/>
            <p:cNvSpPr txBox="1">
              <a:spLocks noChangeArrowheads="1"/>
            </p:cNvSpPr>
            <p:nvPr/>
          </p:nvSpPr>
          <p:spPr bwMode="auto">
            <a:xfrm>
              <a:off x="408" y="2368"/>
              <a:ext cx="992" cy="27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2700">
                  <a:latin typeface="Times New Roman" pitchFamily="18" charset="0"/>
                </a:rPr>
                <a:t>NASDAQ</a:t>
              </a:r>
            </a:p>
          </p:txBody>
        </p:sp>
        <p:sp>
          <p:nvSpPr>
            <p:cNvPr id="27681" name="Text Box 12"/>
            <p:cNvSpPr txBox="1">
              <a:spLocks noChangeArrowheads="1"/>
            </p:cNvSpPr>
            <p:nvPr/>
          </p:nvSpPr>
          <p:spPr bwMode="auto">
            <a:xfrm>
              <a:off x="1224" y="2015"/>
              <a:ext cx="584" cy="27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2700">
                  <a:latin typeface="Times New Roman" pitchFamily="18" charset="0"/>
                </a:rPr>
                <a:t>OTC</a:t>
              </a:r>
            </a:p>
          </p:txBody>
        </p:sp>
        <p:cxnSp>
          <p:nvCxnSpPr>
            <p:cNvPr id="27682" name="AutoShape 22"/>
            <p:cNvCxnSpPr>
              <a:cxnSpLocks noChangeShapeType="1"/>
              <a:stCxn id="27679" idx="0"/>
              <a:endCxn id="787461" idx="1"/>
            </p:cNvCxnSpPr>
            <p:nvPr/>
          </p:nvCxnSpPr>
          <p:spPr bwMode="auto">
            <a:xfrm rot="5400000" flipH="1" flipV="1">
              <a:off x="1106" y="1118"/>
              <a:ext cx="141" cy="1592"/>
            </a:xfrm>
            <a:prstGeom prst="bentConnector2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7683" name="AutoShape 23"/>
            <p:cNvCxnSpPr>
              <a:cxnSpLocks noChangeShapeType="1"/>
              <a:stCxn id="27680" idx="0"/>
              <a:endCxn id="787461" idx="1"/>
            </p:cNvCxnSpPr>
            <p:nvPr/>
          </p:nvCxnSpPr>
          <p:spPr bwMode="auto">
            <a:xfrm rot="5400000" flipH="1" flipV="1">
              <a:off x="1176" y="1571"/>
              <a:ext cx="525" cy="1068"/>
            </a:xfrm>
            <a:prstGeom prst="bentConnector2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7684" name="AutoShape 24"/>
            <p:cNvCxnSpPr>
              <a:cxnSpLocks noChangeShapeType="1"/>
              <a:stCxn id="27681" idx="0"/>
              <a:endCxn id="787461" idx="1"/>
            </p:cNvCxnSpPr>
            <p:nvPr/>
          </p:nvCxnSpPr>
          <p:spPr bwMode="auto">
            <a:xfrm rot="5400000" flipH="1" flipV="1">
              <a:off x="1658" y="1701"/>
              <a:ext cx="172" cy="456"/>
            </a:xfrm>
            <a:prstGeom prst="bentConnector2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7685" name="Text Box 27"/>
            <p:cNvSpPr txBox="1">
              <a:spLocks noChangeArrowheads="1"/>
            </p:cNvSpPr>
            <p:nvPr/>
          </p:nvSpPr>
          <p:spPr bwMode="auto">
            <a:xfrm>
              <a:off x="284" y="1649"/>
              <a:ext cx="1720" cy="2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>
                  <a:latin typeface="Times New Roman" pitchFamily="18" charset="0"/>
                </a:rPr>
                <a:t>Broker buys existing ADR</a:t>
              </a:r>
            </a:p>
          </p:txBody>
        </p:sp>
      </p:grpSp>
      <p:grpSp>
        <p:nvGrpSpPr>
          <p:cNvPr id="3" name="Group 42"/>
          <p:cNvGrpSpPr>
            <a:grpSpLocks/>
          </p:cNvGrpSpPr>
          <p:nvPr/>
        </p:nvGrpSpPr>
        <p:grpSpPr bwMode="auto">
          <a:xfrm>
            <a:off x="2124075" y="5580063"/>
            <a:ext cx="3068638" cy="946150"/>
            <a:chOff x="1204" y="3046"/>
            <a:chExt cx="1740" cy="517"/>
          </a:xfrm>
        </p:grpSpPr>
        <p:sp>
          <p:nvSpPr>
            <p:cNvPr id="27676" name="Text Box 9"/>
            <p:cNvSpPr txBox="1">
              <a:spLocks noChangeArrowheads="1"/>
            </p:cNvSpPr>
            <p:nvPr/>
          </p:nvSpPr>
          <p:spPr bwMode="auto">
            <a:xfrm>
              <a:off x="1380" y="3286"/>
              <a:ext cx="1564" cy="27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2700">
                  <a:latin typeface="Times New Roman" pitchFamily="18" charset="0"/>
                </a:rPr>
                <a:t>Foreign Exchange</a:t>
              </a:r>
            </a:p>
          </p:txBody>
        </p:sp>
        <p:cxnSp>
          <p:nvCxnSpPr>
            <p:cNvPr id="27677" name="AutoShape 13"/>
            <p:cNvCxnSpPr>
              <a:cxnSpLocks noChangeShapeType="1"/>
              <a:stCxn id="787463" idx="2"/>
              <a:endCxn id="27676" idx="0"/>
            </p:cNvCxnSpPr>
            <p:nvPr/>
          </p:nvCxnSpPr>
          <p:spPr bwMode="auto">
            <a:xfrm rot="16200000" flipH="1">
              <a:off x="2041" y="3165"/>
              <a:ext cx="240" cy="2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7678" name="Text Box 29"/>
            <p:cNvSpPr txBox="1">
              <a:spLocks noChangeArrowheads="1"/>
            </p:cNvSpPr>
            <p:nvPr/>
          </p:nvSpPr>
          <p:spPr bwMode="auto">
            <a:xfrm>
              <a:off x="1204" y="3055"/>
              <a:ext cx="1720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>
                  <a:latin typeface="Times New Roman" pitchFamily="18" charset="0"/>
                </a:rPr>
                <a:t>Foreign broker   buys shares </a:t>
              </a:r>
            </a:p>
          </p:txBody>
        </p:sp>
      </p:grpSp>
      <p:grpSp>
        <p:nvGrpSpPr>
          <p:cNvPr id="4" name="Group 43"/>
          <p:cNvGrpSpPr>
            <a:grpSpLocks/>
          </p:cNvGrpSpPr>
          <p:nvPr/>
        </p:nvGrpSpPr>
        <p:grpSpPr bwMode="auto">
          <a:xfrm>
            <a:off x="5073650" y="4992688"/>
            <a:ext cx="2122488" cy="647700"/>
            <a:chOff x="2876" y="2726"/>
            <a:chExt cx="1204" cy="353"/>
          </a:xfrm>
        </p:grpSpPr>
        <p:cxnSp>
          <p:nvCxnSpPr>
            <p:cNvPr id="27674" name="AutoShape 21"/>
            <p:cNvCxnSpPr>
              <a:cxnSpLocks noChangeShapeType="1"/>
              <a:stCxn id="787464" idx="1"/>
              <a:endCxn id="787463" idx="3"/>
            </p:cNvCxnSpPr>
            <p:nvPr/>
          </p:nvCxnSpPr>
          <p:spPr bwMode="auto">
            <a:xfrm flipH="1">
              <a:off x="2876" y="2899"/>
              <a:ext cx="1204" cy="0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7675" name="Text Box 30"/>
            <p:cNvSpPr txBox="1">
              <a:spLocks noChangeArrowheads="1"/>
            </p:cNvSpPr>
            <p:nvPr/>
          </p:nvSpPr>
          <p:spPr bwMode="auto">
            <a:xfrm>
              <a:off x="2907" y="2726"/>
              <a:ext cx="1172" cy="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>
                  <a:latin typeface="Times New Roman" pitchFamily="18" charset="0"/>
                </a:rPr>
                <a:t>Foreign broker deposits shares </a:t>
              </a:r>
            </a:p>
          </p:txBody>
        </p:sp>
      </p:grpSp>
      <p:grpSp>
        <p:nvGrpSpPr>
          <p:cNvPr id="5" name="Group 44"/>
          <p:cNvGrpSpPr>
            <a:grpSpLocks/>
          </p:cNvGrpSpPr>
          <p:nvPr/>
        </p:nvGrpSpPr>
        <p:grpSpPr bwMode="auto">
          <a:xfrm>
            <a:off x="7391400" y="3455988"/>
            <a:ext cx="1465263" cy="1781175"/>
            <a:chOff x="4337" y="1887"/>
            <a:chExt cx="683" cy="972"/>
          </a:xfrm>
        </p:grpSpPr>
        <p:cxnSp>
          <p:nvCxnSpPr>
            <p:cNvPr id="27672" name="AutoShape 20"/>
            <p:cNvCxnSpPr>
              <a:cxnSpLocks noChangeShapeType="1"/>
              <a:stCxn id="787462" idx="2"/>
              <a:endCxn id="787464" idx="0"/>
            </p:cNvCxnSpPr>
            <p:nvPr/>
          </p:nvCxnSpPr>
          <p:spPr bwMode="auto">
            <a:xfrm>
              <a:off x="4608" y="1990"/>
              <a:ext cx="0" cy="762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7673" name="Text Box 32"/>
            <p:cNvSpPr txBox="1">
              <a:spLocks noChangeArrowheads="1"/>
            </p:cNvSpPr>
            <p:nvPr/>
          </p:nvSpPr>
          <p:spPr bwMode="auto">
            <a:xfrm rot="-5400000">
              <a:off x="4193" y="2031"/>
              <a:ext cx="972" cy="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>
                  <a:latin typeface="Times New Roman" pitchFamily="18" charset="0"/>
                </a:rPr>
                <a:t>Depository receives confirmation </a:t>
              </a:r>
            </a:p>
            <a:p>
              <a:pPr algn="ctr" eaLnBrk="1" hangingPunct="1"/>
              <a:r>
                <a:rPr lang="en-US" altLang="en-US">
                  <a:latin typeface="Times New Roman" pitchFamily="18" charset="0"/>
                </a:rPr>
                <a:t>of </a:t>
              </a:r>
            </a:p>
            <a:p>
              <a:pPr algn="ctr" eaLnBrk="1" hangingPunct="1"/>
              <a:r>
                <a:rPr lang="en-US" altLang="en-US">
                  <a:latin typeface="Times New Roman" pitchFamily="18" charset="0"/>
                </a:rPr>
                <a:t>share deposit</a:t>
              </a:r>
            </a:p>
          </p:txBody>
        </p:sp>
      </p:grpSp>
      <p:sp>
        <p:nvSpPr>
          <p:cNvPr id="787489" name="Text Box 33"/>
          <p:cNvSpPr txBox="1">
            <a:spLocks noChangeArrowheads="1"/>
          </p:cNvSpPr>
          <p:nvPr/>
        </p:nvSpPr>
        <p:spPr bwMode="auto">
          <a:xfrm>
            <a:off x="5761038" y="3027363"/>
            <a:ext cx="1714500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236" tIns="51618" rIns="103236" bIns="5161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>
                <a:latin typeface="Times New Roman" pitchFamily="18" charset="0"/>
              </a:rPr>
              <a:t>Depository issues new ADR</a:t>
            </a:r>
          </a:p>
        </p:txBody>
      </p:sp>
      <p:grpSp>
        <p:nvGrpSpPr>
          <p:cNvPr id="6" name="Group 41"/>
          <p:cNvGrpSpPr>
            <a:grpSpLocks/>
          </p:cNvGrpSpPr>
          <p:nvPr/>
        </p:nvGrpSpPr>
        <p:grpSpPr bwMode="auto">
          <a:xfrm>
            <a:off x="3733800" y="3657600"/>
            <a:ext cx="1905000" cy="1395413"/>
            <a:chOff x="2132" y="1990"/>
            <a:chExt cx="806" cy="762"/>
          </a:xfrm>
        </p:grpSpPr>
        <p:sp>
          <p:nvSpPr>
            <p:cNvPr id="27670" name="Text Box 28"/>
            <p:cNvSpPr txBox="1">
              <a:spLocks noChangeArrowheads="1"/>
            </p:cNvSpPr>
            <p:nvPr/>
          </p:nvSpPr>
          <p:spPr bwMode="auto">
            <a:xfrm>
              <a:off x="2132" y="2034"/>
              <a:ext cx="806" cy="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altLang="en-US">
                  <a:latin typeface="Times New Roman" pitchFamily="18" charset="0"/>
                </a:rPr>
                <a:t>Broker </a:t>
              </a:r>
            </a:p>
            <a:p>
              <a:pPr algn="ctr" eaLnBrk="1" hangingPunct="1"/>
              <a:r>
                <a:rPr lang="en-US" altLang="en-US">
                  <a:latin typeface="Times New Roman" pitchFamily="18" charset="0"/>
                </a:rPr>
                <a:t>orders  </a:t>
              </a:r>
            </a:p>
            <a:p>
              <a:pPr algn="ctr" eaLnBrk="1" hangingPunct="1"/>
              <a:r>
                <a:rPr lang="en-US" altLang="en-US">
                  <a:latin typeface="Times New Roman" pitchFamily="18" charset="0"/>
                </a:rPr>
                <a:t>shares for new ADR</a:t>
              </a:r>
            </a:p>
          </p:txBody>
        </p:sp>
        <p:cxnSp>
          <p:nvCxnSpPr>
            <p:cNvPr id="27671" name="AutoShape 35"/>
            <p:cNvCxnSpPr>
              <a:cxnSpLocks noChangeShapeType="1"/>
              <a:stCxn id="787461" idx="2"/>
              <a:endCxn id="787463" idx="0"/>
            </p:cNvCxnSpPr>
            <p:nvPr/>
          </p:nvCxnSpPr>
          <p:spPr bwMode="auto">
            <a:xfrm rot="5400000">
              <a:off x="2043" y="2107"/>
              <a:ext cx="762" cy="528"/>
            </a:xfrm>
            <a:prstGeom prst="bentConnector3">
              <a:avLst>
                <a:gd name="adj1" fmla="val 50000"/>
              </a:avLst>
            </a:prstGeom>
            <a:noFill/>
            <a:ln w="1905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7" name="Group 39"/>
          <p:cNvGrpSpPr>
            <a:grpSpLocks/>
          </p:cNvGrpSpPr>
          <p:nvPr/>
        </p:nvGrpSpPr>
        <p:grpSpPr bwMode="auto">
          <a:xfrm>
            <a:off x="4957763" y="1977618"/>
            <a:ext cx="369887" cy="1289457"/>
            <a:chOff x="2811" y="936"/>
            <a:chExt cx="209" cy="848"/>
          </a:xfrm>
        </p:grpSpPr>
        <p:sp>
          <p:nvSpPr>
            <p:cNvPr id="27668" name="Text Box 26"/>
            <p:cNvSpPr txBox="1">
              <a:spLocks noChangeArrowheads="1"/>
            </p:cNvSpPr>
            <p:nvPr/>
          </p:nvSpPr>
          <p:spPr bwMode="auto">
            <a:xfrm rot="-5400000">
              <a:off x="2492" y="1255"/>
              <a:ext cx="848" cy="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dirty="0">
                  <a:latin typeface="Times New Roman" pitchFamily="18" charset="0"/>
                </a:rPr>
                <a:t>Delivery</a:t>
              </a:r>
            </a:p>
          </p:txBody>
        </p:sp>
        <p:sp>
          <p:nvSpPr>
            <p:cNvPr id="27669" name="Line 36"/>
            <p:cNvSpPr>
              <a:spLocks noChangeShapeType="1"/>
            </p:cNvSpPr>
            <p:nvPr/>
          </p:nvSpPr>
          <p:spPr bwMode="auto">
            <a:xfrm flipV="1">
              <a:off x="3005" y="974"/>
              <a:ext cx="0" cy="72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" name="Group 38"/>
          <p:cNvGrpSpPr>
            <a:grpSpLocks/>
          </p:cNvGrpSpPr>
          <p:nvPr/>
        </p:nvGrpSpPr>
        <p:grpSpPr bwMode="auto">
          <a:xfrm>
            <a:off x="3883025" y="1828800"/>
            <a:ext cx="368300" cy="1438275"/>
            <a:chOff x="2201" y="936"/>
            <a:chExt cx="209" cy="848"/>
          </a:xfrm>
        </p:grpSpPr>
        <p:sp>
          <p:nvSpPr>
            <p:cNvPr id="27666" name="Text Box 25"/>
            <p:cNvSpPr txBox="1">
              <a:spLocks noChangeArrowheads="1"/>
            </p:cNvSpPr>
            <p:nvPr/>
          </p:nvSpPr>
          <p:spPr bwMode="auto">
            <a:xfrm rot="-5400000">
              <a:off x="1882" y="1255"/>
              <a:ext cx="848" cy="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>
                  <a:latin typeface="Times New Roman" pitchFamily="18" charset="0"/>
                </a:rPr>
                <a:t>Place order</a:t>
              </a:r>
            </a:p>
          </p:txBody>
        </p:sp>
        <p:sp>
          <p:nvSpPr>
            <p:cNvPr id="27667" name="Line 37"/>
            <p:cNvSpPr>
              <a:spLocks noChangeShapeType="1"/>
            </p:cNvSpPr>
            <p:nvPr/>
          </p:nvSpPr>
          <p:spPr bwMode="auto">
            <a:xfrm flipV="1">
              <a:off x="2381" y="1023"/>
              <a:ext cx="0" cy="6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9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24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40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787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787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7460" grpId="0" animBg="1"/>
      <p:bldP spid="787461" grpId="0" animBg="1"/>
      <p:bldP spid="787462" grpId="0" animBg="1"/>
      <p:bldP spid="787463" grpId="0" animBg="1"/>
      <p:bldP spid="787464" grpId="0" animBg="1"/>
      <p:bldP spid="78748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EXHIBIT </a:t>
            </a:r>
            <a:r>
              <a:rPr lang="en-US" dirty="0" smtClean="0"/>
              <a:t>13.6 Types </a:t>
            </a:r>
            <a:r>
              <a:rPr lang="en-US" dirty="0"/>
              <a:t>of ADRs</a:t>
            </a:r>
            <a:br>
              <a:rPr lang="en-US" dirty="0"/>
            </a:br>
            <a:endParaRPr lang="en-US" altLang="en-US" dirty="0" smtClean="0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25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25" y="1981994"/>
            <a:ext cx="7296150" cy="437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Global Registered Shares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000" dirty="0" smtClean="0"/>
              <a:t>The merger of Daimler Benz AG and Chrysler Corporation in November 1998 created DaimlerChrysler AG, a German firm. The merger simultaneously created a new type of equity share, called Global Registered Shares (GRSs).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 dirty="0" smtClean="0"/>
              <a:t>GRSs are traded globally, unlike ADRs, which are traded on foreign markets.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 dirty="0" smtClean="0"/>
              <a:t>The company was renamed Daimler AG in October 2007 when it spun off Chrysler. The primary exchanges for Daimler GRSs are the Frankfurt Stock Exchange and the NYSE; however, they are traded on a total of 20 exchanges worldwide.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 dirty="0" smtClean="0"/>
              <a:t>The shares are fully fungible—a GRS purchased on one exchange can be sold on another. They trade in both U.S. dollars and euro. 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26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Global Registered Shares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The main advantage of GRSs over ADRs appears to be that all shareholders have equal status and direct voting rights.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The main disadvantage of GRSs appears to be the greater expense in establishing the global registrar and clearing facility.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GRSs have met with limited success; many companies that considered them opted instead for ADRs. 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Deutsche Bank, UBS, and NYSE Euronext also trade as GRSs.</a:t>
            </a:r>
          </a:p>
          <a:p>
            <a:pPr eaLnBrk="1" hangingPunct="1">
              <a:lnSpc>
                <a:spcPct val="90000"/>
              </a:lnSpc>
            </a:pPr>
            <a:endParaRPr lang="en-US" altLang="en-US" sz="2800" dirty="0" smtClean="0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27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Empirical Findings on Cross-Listings and ADRs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221163"/>
          </a:xfrm>
        </p:spPr>
        <p:txBody>
          <a:bodyPr/>
          <a:lstStyle/>
          <a:p>
            <a:pPr eaLnBrk="1" hangingPunct="1"/>
            <a:r>
              <a:rPr lang="en-US" altLang="en-US" sz="2800" dirty="0" smtClean="0"/>
              <a:t>An internationally diversified portfolio of ADRs outperforms both a U.S. stock market and a world stock market benchmark on a risk-adjusted basis.</a:t>
            </a:r>
          </a:p>
          <a:p>
            <a:pPr eaLnBrk="1" hangingPunct="1"/>
            <a:r>
              <a:rPr lang="en-US" altLang="en-US" sz="2800" dirty="0" smtClean="0"/>
              <a:t>For most stocks, the home-market price and the ADR price is within 20-85 basis points—thus limiting any arbitrage opportunities.</a:t>
            </a:r>
          </a:p>
          <a:p>
            <a:pPr eaLnBrk="1" hangingPunct="1"/>
            <a:endParaRPr lang="en-US" altLang="en-US" sz="2800" dirty="0" smtClean="0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28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EXHIBIT 13.8 Major National Stock Market Indexes</a:t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1161BC19-D7B2-4284-A65A-698C80A115E4}" type="slidenum">
              <a:rPr lang="en-US" altLang="en-US" sz="900" smtClean="0">
                <a:cs typeface="Arial" charset="0"/>
              </a:rPr>
              <a:t>29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600200"/>
            <a:ext cx="4350546" cy="4673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4638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iShares MSCI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800" dirty="0" smtClean="0"/>
              <a:t>Country-specific baskets of stocks designed to replicate the country indexes of 22 countries.</a:t>
            </a:r>
          </a:p>
          <a:p>
            <a:pPr eaLnBrk="1" hangingPunct="1"/>
            <a:r>
              <a:rPr lang="en-US" altLang="en-US" sz="2800" dirty="0" err="1" smtClean="0"/>
              <a:t>iShares</a:t>
            </a:r>
            <a:r>
              <a:rPr lang="en-US" altLang="en-US" sz="2800" dirty="0" smtClean="0"/>
              <a:t> are exchange-traded funds that trade on the American Stock Exchange and are subject to U.S. SEC and IRS diversification requirements.</a:t>
            </a:r>
          </a:p>
          <a:p>
            <a:pPr lvl="1" eaLnBrk="1" hangingPunct="1"/>
            <a:r>
              <a:rPr lang="en-US" altLang="en-US" sz="2400" dirty="0" smtClean="0"/>
              <a:t>Low cost, convenient way for investors to hold diversified investments in several different countries.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30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dirty="0" smtClean="0"/>
              <a:t>Factors Affecting International Equity Returns</a:t>
            </a:r>
          </a:p>
        </p:txBody>
      </p:sp>
      <p:sp>
        <p:nvSpPr>
          <p:cNvPr id="37890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2209800"/>
            <a:ext cx="8229600" cy="4221163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Macroeconomic factors</a:t>
            </a:r>
          </a:p>
          <a:p>
            <a:pPr eaLnBrk="1" hangingPunct="1"/>
            <a:r>
              <a:rPr lang="en-US" altLang="en-US" dirty="0" smtClean="0"/>
              <a:t>Exchange rates </a:t>
            </a:r>
          </a:p>
          <a:p>
            <a:pPr eaLnBrk="1" hangingPunct="1"/>
            <a:r>
              <a:rPr lang="en-US" altLang="en-US" dirty="0" smtClean="0"/>
              <a:t>Industrial structure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31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Macroeconomic Factors Affecting International Equity Returns</a:t>
            </a:r>
          </a:p>
        </p:txBody>
      </p:sp>
      <p:sp>
        <p:nvSpPr>
          <p:cNvPr id="38914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2362200"/>
            <a:ext cx="8229600" cy="4068763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The data do not support the notion that equity returns are strongly influenced by macro factors.</a:t>
            </a:r>
          </a:p>
          <a:p>
            <a:pPr eaLnBrk="1" hangingPunct="1"/>
            <a:r>
              <a:rPr lang="en-US" altLang="en-US" dirty="0" smtClean="0"/>
              <a:t>This is correspondent with findings for U.S. equity markets.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32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Exchange Rates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Exchange rate movements in a given country appear to reinforce the stock market movements within that country.</a:t>
            </a:r>
          </a:p>
          <a:p>
            <a:pPr eaLnBrk="1" hangingPunct="1"/>
            <a:r>
              <a:rPr lang="en-US" altLang="en-US" smtClean="0"/>
              <a:t>One should be careful not to confuse correlation with causality.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33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Industrial Structure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Studies examining the influence of industrial structure on foreign equity returns are inconclusive.</a:t>
            </a:r>
          </a:p>
          <a:p>
            <a:pPr eaLnBrk="1" hangingPunct="1"/>
            <a:endParaRPr lang="en-US" altLang="en-US" smtClean="0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756FC0CF-5C1A-4BD0-AD82-2A700C929D24}" type="slidenum">
              <a:rPr lang="en-US" altLang="en-US" sz="900" smtClean="0">
                <a:cs typeface="Arial" charset="0"/>
              </a:rPr>
              <a:pPr algn="r" eaLnBrk="1" hangingPunct="1"/>
              <a:t>34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752600"/>
            <a:ext cx="8839200" cy="4525963"/>
          </a:xfrm>
        </p:spPr>
        <p:txBody>
          <a:bodyPr/>
          <a:lstStyle/>
          <a:p>
            <a:r>
              <a:rPr lang="en-US" sz="2200" dirty="0"/>
              <a:t>This chapter provides an overview of international equity markets. </a:t>
            </a:r>
            <a:endParaRPr lang="en-US" sz="2200" dirty="0" smtClean="0"/>
          </a:p>
          <a:p>
            <a:r>
              <a:rPr lang="en-US" sz="2200" dirty="0" smtClean="0"/>
              <a:t>A </a:t>
            </a:r>
            <a:r>
              <a:rPr lang="en-US" sz="2200" dirty="0"/>
              <a:t>considerable amount of discussion was devoted to differences in </a:t>
            </a:r>
            <a:r>
              <a:rPr lang="en-US" sz="2200" dirty="0" smtClean="0"/>
              <a:t>secondary equity </a:t>
            </a:r>
            <a:r>
              <a:rPr lang="en-US" sz="2200" dirty="0"/>
              <a:t>market structures</a:t>
            </a:r>
            <a:r>
              <a:rPr lang="en-US" sz="2200" dirty="0" smtClean="0"/>
              <a:t>.</a:t>
            </a:r>
          </a:p>
          <a:p>
            <a:r>
              <a:rPr lang="en-US" sz="2200" dirty="0"/>
              <a:t>Cross-listing of a company’s shares on foreign exchanges was extensively discussed</a:t>
            </a:r>
            <a:r>
              <a:rPr lang="en-US" sz="2200" dirty="0" smtClean="0"/>
              <a:t>.</a:t>
            </a:r>
          </a:p>
          <a:p>
            <a:r>
              <a:rPr lang="en-US" sz="2200" dirty="0"/>
              <a:t>A variety of international equity benchmarks was also presented. </a:t>
            </a:r>
            <a:endParaRPr lang="en-US" sz="2200" dirty="0" smtClean="0"/>
          </a:p>
          <a:p>
            <a:r>
              <a:rPr lang="en-US" sz="2200" dirty="0"/>
              <a:t>Several empirical studies that tested for factors that might influence equity </a:t>
            </a:r>
            <a:r>
              <a:rPr lang="en-US" sz="2200" dirty="0" smtClean="0"/>
              <a:t>returns indicate </a:t>
            </a:r>
            <a:r>
              <a:rPr lang="en-US" sz="2200" dirty="0"/>
              <a:t>that domestic factors, such as the level of domestic interest rates </a:t>
            </a:r>
            <a:r>
              <a:rPr lang="en-US" sz="2200" dirty="0" smtClean="0"/>
              <a:t>and expected </a:t>
            </a:r>
            <a:r>
              <a:rPr lang="en-US" sz="2200" dirty="0"/>
              <a:t>changes in domestic inflation, as opposed to international monetary variables, had the greatest effect on national equity returns. Industrial structure did </a:t>
            </a:r>
            <a:r>
              <a:rPr lang="en-US" sz="2200" dirty="0" smtClean="0"/>
              <a:t>not appear </a:t>
            </a:r>
            <a:r>
              <a:rPr lang="en-US" sz="2200" dirty="0"/>
              <a:t>to be of primary importance. Equity returns were also found to be </a:t>
            </a:r>
            <a:r>
              <a:rPr lang="en-US" sz="2200" dirty="0" smtClean="0"/>
              <a:t>sensitive to </a:t>
            </a:r>
            <a:r>
              <a:rPr lang="en-US" sz="2200" dirty="0"/>
              <a:t>own-currency exchange rate changes.</a:t>
            </a:r>
            <a:br>
              <a:rPr lang="en-US" sz="2200" dirty="0"/>
            </a:br>
            <a:endParaRPr lang="en-US" sz="2200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>
                <a:cs typeface="Arial" charset="0"/>
              </a:rPr>
              <a:t>13-</a:t>
            </a:r>
            <a:fld id="{3A0EC9B4-4410-4393-8EB4-B8A099A13761}" type="slidenum">
              <a:rPr lang="en-US" altLang="en-US" sz="900" smtClean="0">
                <a:cs typeface="Arial" charset="0"/>
              </a:rPr>
              <a:t>35</a:t>
            </a:fld>
            <a:endParaRPr lang="en-US" altLang="en-US" sz="1000" dirty="0">
              <a:cs typeface="Arial" charset="0"/>
            </a:endParaRP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5867400" y="6477001"/>
            <a:ext cx="2895600" cy="41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en-US" altLang="en-US" sz="900" dirty="0" smtClean="0"/>
              <a:t>Copyright © 2018 by the McGraw-Hill Companies, Inc. All rights reserved.</a:t>
            </a:r>
          </a:p>
          <a:p>
            <a:pPr algn="r" eaLnBrk="1" hangingPunct="1"/>
            <a:endParaRPr lang="en-US" altLang="en-US" sz="900" dirty="0" smtClean="0"/>
          </a:p>
        </p:txBody>
      </p:sp>
    </p:spTree>
    <p:extLst>
      <p:ext uri="{BB962C8B-B14F-4D97-AF65-F5344CB8AC3E}">
        <p14:creationId xmlns:p14="http://schemas.microsoft.com/office/powerpoint/2010/main" val="40241385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1248</TotalTime>
  <Words>2144</Words>
  <Application>Microsoft Office PowerPoint</Application>
  <PresentationFormat>On-screen Show (4:3)</PresentationFormat>
  <Paragraphs>237</Paragraphs>
  <Slides>35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template</vt:lpstr>
      <vt:lpstr>International Equity Markets</vt:lpstr>
      <vt:lpstr>Chapter Outline</vt:lpstr>
      <vt:lpstr>Chapter Outline (Continued)</vt:lpstr>
      <vt:lpstr>EXHIBIT 13.1 (Excerpt) Market Capitalization (in billions of U.S.D.)</vt:lpstr>
      <vt:lpstr>Market Capitalization</vt:lpstr>
      <vt:lpstr>Emerging Markets</vt:lpstr>
      <vt:lpstr>Measures of Liquidity</vt:lpstr>
      <vt:lpstr>Measures of Liquidity</vt:lpstr>
      <vt:lpstr>EXHIBIT 13.2 (Excerpt) Share Turnover Velocity (December)* </vt:lpstr>
      <vt:lpstr>Market Structure, Trading Practices, and Costs</vt:lpstr>
      <vt:lpstr>Market Structure, Trading Practices, and Costs</vt:lpstr>
      <vt:lpstr>Market Structure, Trading Practices, and Costs</vt:lpstr>
      <vt:lpstr>Market Consolidations And Mergers</vt:lpstr>
      <vt:lpstr>EXHIBIT 13.3 Characteristics of Major Equity Trading Systems </vt:lpstr>
      <vt:lpstr>Trading in International Equities</vt:lpstr>
      <vt:lpstr>Magnitude of International Equity Trading</vt:lpstr>
      <vt:lpstr>Cross-Listing of Shares</vt:lpstr>
      <vt:lpstr>Advantages of Cross-Listing</vt:lpstr>
      <vt:lpstr>Yankee Stock Offerings</vt:lpstr>
      <vt:lpstr>EXHIBIT 13.4 (Excerpt) Total, Domestic, and Foreign Company Listings on Major National Stock Exchanges for 2015 </vt:lpstr>
      <vt:lpstr>American Depository Receipts</vt:lpstr>
      <vt:lpstr>Advantages of ADRs</vt:lpstr>
      <vt:lpstr>Volvo ADR</vt:lpstr>
      <vt:lpstr>Mechanics of Issuance &amp; Cancellation of ADRs</vt:lpstr>
      <vt:lpstr>EXHIBIT 13.6 Types of ADRs </vt:lpstr>
      <vt:lpstr>Global Registered Shares</vt:lpstr>
      <vt:lpstr>Global Registered Shares</vt:lpstr>
      <vt:lpstr>Empirical Findings on Cross-Listings and ADRs</vt:lpstr>
      <vt:lpstr>EXHIBIT 13.8 Major National Stock Market Indexes </vt:lpstr>
      <vt:lpstr>iShares MSCI</vt:lpstr>
      <vt:lpstr>Factors Affecting International Equity Returns</vt:lpstr>
      <vt:lpstr>Macroeconomic Factors Affecting International Equity Returns</vt:lpstr>
      <vt:lpstr>Exchange Rates</vt:lpstr>
      <vt:lpstr>Industrial Structure</vt:lpstr>
      <vt:lpstr>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tsonly</dc:creator>
  <cp:lastModifiedBy>Bathurst, Noelle</cp:lastModifiedBy>
  <cp:revision>82</cp:revision>
  <dcterms:created xsi:type="dcterms:W3CDTF">2010-12-17T11:54:02Z</dcterms:created>
  <dcterms:modified xsi:type="dcterms:W3CDTF">2017-02-22T16:11:24Z</dcterms:modified>
</cp:coreProperties>
</file>