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3" d="100"/>
          <a:sy n="113" d="100"/>
        </p:scale>
        <p:origin x="-208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fontScale="92500" lnSpcReduction="20000"/>
          </a:bodyPr>
          <a:lstStyle/>
          <a:p>
            <a:r>
              <a:rPr lang="en-US" dirty="0" smtClean="0"/>
              <a:t>Discussion Week 2</a:t>
            </a:r>
          </a:p>
          <a:p>
            <a:r>
              <a:rPr lang="en-US" dirty="0" smtClean="0"/>
              <a:t>Richard Baldwin</a:t>
            </a:r>
          </a:p>
          <a:p>
            <a:r>
              <a:rPr lang="en-US" dirty="0" smtClean="0"/>
              <a:t>“Trade and Industrialization After Globalization’s 2</a:t>
            </a:r>
            <a:r>
              <a:rPr lang="en-US" baseline="30000" dirty="0" smtClean="0"/>
              <a:t>nd</a:t>
            </a:r>
            <a:r>
              <a:rPr lang="en-US" dirty="0" smtClean="0"/>
              <a:t> Unbundling”</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sz="3600" dirty="0" smtClean="0"/>
              <a:t>Round 1 </a:t>
            </a:r>
            <a:endParaRPr lang="en-US" sz="3600" dirty="0"/>
          </a:p>
        </p:txBody>
      </p:sp>
      <p:sp>
        <p:nvSpPr>
          <p:cNvPr id="3" name="Content Placeholder 2"/>
          <p:cNvSpPr>
            <a:spLocks noGrp="1"/>
          </p:cNvSpPr>
          <p:nvPr>
            <p:ph idx="1"/>
          </p:nvPr>
        </p:nvSpPr>
        <p:spPr/>
        <p:txBody>
          <a:bodyPr>
            <a:normAutofit fontScale="62500" lnSpcReduction="20000"/>
          </a:bodyPr>
          <a:lstStyle/>
          <a:p>
            <a:pPr marL="0" indent="0">
              <a:buNone/>
            </a:pPr>
            <a:endParaRPr lang="en-US" dirty="0"/>
          </a:p>
          <a:p>
            <a:r>
              <a:rPr lang="en-US" dirty="0" smtClean="0"/>
              <a:t>What technology caused globalization’s 1st unbundling?  When did this occur?</a:t>
            </a:r>
          </a:p>
          <a:p>
            <a:pPr lvl="1"/>
            <a:r>
              <a:rPr lang="en-US" dirty="0" smtClean="0"/>
              <a:t>Steam power (trains, ships) from 1870s</a:t>
            </a:r>
          </a:p>
          <a:p>
            <a:r>
              <a:rPr lang="en-US" dirty="0" smtClean="0"/>
              <a:t>Why does Baldwin call it an “unbundling”? What was unbundled</a:t>
            </a:r>
            <a:endParaRPr lang="en-US" dirty="0"/>
          </a:p>
          <a:p>
            <a:pPr lvl="1"/>
            <a:r>
              <a:rPr lang="en-US" dirty="0" smtClean="0"/>
              <a:t>Production and consumption: producers did not need to be near consumers</a:t>
            </a:r>
            <a:endParaRPr lang="en-US" dirty="0"/>
          </a:p>
          <a:p>
            <a:r>
              <a:rPr lang="en-US" dirty="0" smtClean="0"/>
              <a:t>What advantages (or benefits) did this give to industrial firms?</a:t>
            </a:r>
          </a:p>
          <a:p>
            <a:pPr lvl="1"/>
            <a:r>
              <a:rPr lang="en-US" dirty="0" smtClean="0"/>
              <a:t>Centralize production, reach economies of scale</a:t>
            </a:r>
          </a:p>
          <a:p>
            <a:r>
              <a:rPr lang="en-US" dirty="0" smtClean="0"/>
              <a:t>Did this cause the geographic dispersion of industrial production (factories)?</a:t>
            </a:r>
          </a:p>
          <a:p>
            <a:pPr lvl="1"/>
            <a:r>
              <a:rPr lang="en-US" dirty="0" smtClean="0"/>
              <a:t>No, allowed for concentration</a:t>
            </a:r>
          </a:p>
          <a:p>
            <a:r>
              <a:rPr lang="en-US" dirty="0" smtClean="0"/>
              <a:t>Why did the 1st unbundling support comparative advantage in trade</a:t>
            </a:r>
            <a:endParaRPr lang="en-US" dirty="0"/>
          </a:p>
          <a:p>
            <a:pPr lvl="1"/>
            <a:r>
              <a:rPr lang="en-US" dirty="0" smtClean="0"/>
              <a:t>Countries could specialize and export output to consumers in other countries. Both (all) countries could do this. </a:t>
            </a: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2 </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What technology caused globalization’s 2</a:t>
            </a:r>
            <a:r>
              <a:rPr lang="en-US" baseline="30000" dirty="0" smtClean="0"/>
              <a:t>nd</a:t>
            </a:r>
            <a:r>
              <a:rPr lang="en-US" dirty="0" smtClean="0"/>
              <a:t> unbundling? When did it occur (start and completed)?</a:t>
            </a:r>
          </a:p>
          <a:p>
            <a:pPr lvl="1"/>
            <a:r>
              <a:rPr lang="en-US" dirty="0" smtClean="0"/>
              <a:t>Information and communication technologies (ICT), 1985 to late 1990s</a:t>
            </a:r>
          </a:p>
          <a:p>
            <a:r>
              <a:rPr lang="en-US" dirty="0" smtClean="0"/>
              <a:t>What was unbundled (separated)?</a:t>
            </a:r>
          </a:p>
          <a:p>
            <a:pPr lvl="1"/>
            <a:r>
              <a:rPr lang="en-US" dirty="0" smtClean="0"/>
              <a:t>Parts of the production process</a:t>
            </a:r>
          </a:p>
          <a:p>
            <a:r>
              <a:rPr lang="en-US" dirty="0" smtClean="0"/>
              <a:t>What advantages or benefits did it give to industrial firms?</a:t>
            </a:r>
          </a:p>
          <a:p>
            <a:pPr lvl="1"/>
            <a:r>
              <a:rPr lang="en-US" dirty="0" smtClean="0"/>
              <a:t>Locate component factories in different countries to take advantage of lower costs </a:t>
            </a:r>
          </a:p>
          <a:p>
            <a:r>
              <a:rPr lang="en-US" dirty="0" smtClean="0"/>
              <a:t>Did </a:t>
            </a:r>
            <a:r>
              <a:rPr lang="en-US" dirty="0"/>
              <a:t>this cause the geographic dispersion of industrial production (factories)</a:t>
            </a:r>
            <a:r>
              <a:rPr lang="en-US" dirty="0" smtClean="0"/>
              <a:t>?</a:t>
            </a:r>
          </a:p>
          <a:p>
            <a:pPr lvl="1"/>
            <a:r>
              <a:rPr lang="en-US" dirty="0" smtClean="0"/>
              <a:t>Yes it did. </a:t>
            </a:r>
          </a:p>
          <a:p>
            <a:r>
              <a:rPr lang="en-US" dirty="0" smtClean="0"/>
              <a:t>Baldwin says that industrialization is now “easier and faster” but “less meaningful”. What does he mean? </a:t>
            </a:r>
          </a:p>
          <a:p>
            <a:pPr lvl="1"/>
            <a:r>
              <a:rPr lang="en-US" dirty="0" smtClean="0"/>
              <a:t>‘Easier and faster’ to industrialize because rely on FDI to build factories, bring in technology, ‘less meaningful’ because country itself has not developed and does not possess itself the industrial capabilities </a:t>
            </a:r>
          </a:p>
          <a:p>
            <a:endParaRPr lang="en-US" dirty="0"/>
          </a:p>
          <a:p>
            <a:endParaRPr lang="en-US" dirty="0" smtClean="0"/>
          </a:p>
          <a:p>
            <a:endParaRPr lang="en-US" dirty="0" smtClean="0"/>
          </a:p>
          <a:p>
            <a:endParaRPr lang="en-US"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Study Table 1 and try to make sense of it</a:t>
            </a:r>
          </a:p>
          <a:p>
            <a:pPr marL="457200" lvl="1" indent="0">
              <a:buNone/>
            </a:pPr>
            <a:r>
              <a:rPr lang="en-US" dirty="0" smtClean="0"/>
              <a:t>Make sure to read the note that tells you to read down the columns.</a:t>
            </a:r>
          </a:p>
          <a:p>
            <a:pPr lvl="1"/>
            <a:r>
              <a:rPr lang="en-US" dirty="0" smtClean="0"/>
              <a:t>Which country has become more engaged in global value chains between 1985 and 2000, Taiwan or Korea? </a:t>
            </a:r>
            <a:r>
              <a:rPr lang="en-US" b="1" dirty="0" smtClean="0"/>
              <a:t>Taiwan</a:t>
            </a:r>
          </a:p>
          <a:p>
            <a:pPr lvl="1"/>
            <a:r>
              <a:rPr lang="en-US" dirty="0" smtClean="0"/>
              <a:t>Has production in Singapore become more or less globalized? </a:t>
            </a:r>
            <a:r>
              <a:rPr lang="en-US" b="1" dirty="0" smtClean="0"/>
              <a:t>Appears less because more is made at home, although level of domestic production already low in 1985</a:t>
            </a:r>
            <a:r>
              <a:rPr lang="en-US" dirty="0" smtClean="0"/>
              <a:t>. In Malaysia? </a:t>
            </a:r>
            <a:r>
              <a:rPr lang="en-US" b="1" dirty="0" smtClean="0"/>
              <a:t>More globalized because less of production is made at home. </a:t>
            </a:r>
          </a:p>
          <a:p>
            <a:r>
              <a:rPr lang="en-US" dirty="0" smtClean="0"/>
              <a:t>What industrial policy tools did Korea use to develop the car industry?</a:t>
            </a:r>
          </a:p>
          <a:p>
            <a:pPr lvl="1"/>
            <a:r>
              <a:rPr lang="en-US" dirty="0" smtClean="0"/>
              <a:t>Everything: tariffs on imports, low-cost credit, subsidies, pushed firms to upgrade and build more of the </a:t>
            </a:r>
            <a:r>
              <a:rPr lang="en-US" smtClean="0"/>
              <a:t>parts </a:t>
            </a:r>
            <a:r>
              <a:rPr lang="en-US" smtClean="0"/>
              <a:t>themselves</a:t>
            </a:r>
            <a:endParaRPr lang="en-US" dirty="0" smtClean="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127</TotalTime>
  <Words>407</Words>
  <Application>Microsoft Macintosh PowerPoint</Application>
  <PresentationFormat>On-screen Show (4:3)</PresentationFormat>
  <Paragraphs>36</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12</cp:revision>
  <cp:lastPrinted>2016-08-24T08:57:31Z</cp:lastPrinted>
  <dcterms:created xsi:type="dcterms:W3CDTF">2016-08-17T11:19:23Z</dcterms:created>
  <dcterms:modified xsi:type="dcterms:W3CDTF">2017-02-20T01:40:20Z</dcterms:modified>
</cp:coreProperties>
</file>