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6" r:id="rId2"/>
    <p:sldId id="278" r:id="rId3"/>
    <p:sldId id="258" r:id="rId4"/>
    <p:sldId id="260" r:id="rId5"/>
    <p:sldId id="279" r:id="rId6"/>
    <p:sldId id="262" r:id="rId7"/>
    <p:sldId id="263" r:id="rId8"/>
    <p:sldId id="264" r:id="rId9"/>
    <p:sldId id="266" r:id="rId10"/>
    <p:sldId id="268" r:id="rId11"/>
    <p:sldId id="269" r:id="rId12"/>
    <p:sldId id="271" r:id="rId13"/>
    <p:sldId id="272" r:id="rId14"/>
    <p:sldId id="273" r:id="rId15"/>
    <p:sldId id="274" r:id="rId16"/>
    <p:sldId id="270" r:id="rId17"/>
    <p:sldId id="276" r:id="rId18"/>
    <p:sldId id="283" r:id="rId19"/>
    <p:sldId id="284" r:id="rId20"/>
    <p:sldId id="277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006600"/>
    <a:srgbClr val="008040"/>
    <a:srgbClr val="0000FF"/>
    <a:srgbClr val="808000"/>
    <a:srgbClr val="0080FF"/>
    <a:srgbClr val="FF8000"/>
    <a:srgbClr val="FF0080"/>
    <a:srgbClr val="EDC50D"/>
    <a:srgbClr val="FF66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9296" autoAdjust="0"/>
  </p:normalViewPr>
  <p:slideViewPr>
    <p:cSldViewPr snapToGrid="0" snapToObjects="1">
      <p:cViewPr varScale="1">
        <p:scale>
          <a:sx n="79" d="100"/>
          <a:sy n="79" d="100"/>
        </p:scale>
        <p:origin x="91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82DDF9-1254-8F4B-BC7E-D9C1DD3ADD41}" type="datetimeFigureOut">
              <a:rPr lang="en-US" smtClean="0"/>
              <a:t>9/12/2019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3B8587-7EFE-C041-A421-51825DEFF5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017922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8E7C9-7DEB-4E44-A8A5-9E8A896FBF5F}" type="datetimeFigureOut">
              <a:rPr lang="en-US" smtClean="0"/>
              <a:t>9/12/2019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86E281-04FE-2D41-9E1E-5903F202E0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2380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B93C7-3F78-2949-A21E-19F281D6D025}" type="datetime1">
              <a:rPr lang="en-US" smtClean="0"/>
              <a:t>9/12/2019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90862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31E91-33A3-774B-B69B-F1F5B42792CE}" type="datetime1">
              <a:rPr lang="en-US" smtClean="0"/>
              <a:t>9/12/2019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3958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DCFFD-72FB-C94B-864B-1440784BCF1E}" type="datetime1">
              <a:rPr lang="en-US" smtClean="0"/>
              <a:t>9/12/2019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60491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EA633-A8FF-874B-A36E-1DFF09CE5EBE}" type="datetime1">
              <a:rPr lang="en-US" smtClean="0"/>
              <a:t>9/12/2019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59336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A3F89-D317-E547-9EE4-A5A42ABCA778}" type="datetime1">
              <a:rPr lang="en-US" smtClean="0"/>
              <a:t>9/12/2019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258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3A454-E455-B644-A1D1-2290014F14EB}" type="datetime1">
              <a:rPr lang="en-US" smtClean="0"/>
              <a:t>9/12/2019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4734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11AFA-05A5-DB42-9BAD-D82E539C05C3}" type="datetime1">
              <a:rPr lang="en-US" smtClean="0"/>
              <a:t>9/12/2019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3946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77A49-4E8F-7544-8A1B-A9A90782F8EF}" type="datetime1">
              <a:rPr lang="en-US" smtClean="0"/>
              <a:t>9/12/2019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6114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24C57-EB42-E249-8964-E484F545F97A}" type="datetime1">
              <a:rPr lang="en-US" smtClean="0"/>
              <a:t>9/12/2019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25393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4C28D-2E99-B448-972D-868652F6CE06}" type="datetime1">
              <a:rPr lang="en-US" smtClean="0"/>
              <a:t>9/12/2019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4850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388EE-5490-AB4F-AF14-2C19B0108147}" type="datetime1">
              <a:rPr lang="en-US" smtClean="0"/>
              <a:t>9/12/2019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3809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AA479D-DBD6-A94F-B12E-C0CF752ED733}" type="datetime1">
              <a:rPr lang="en-US" smtClean="0"/>
              <a:t>9/12/2019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B5D92F-E709-9C43-92FC-FB79BA3B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0509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5.emf"/><Relationship Id="rId7" Type="http://schemas.openxmlformats.org/officeDocument/2006/relationships/image" Target="../media/image9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10" Type="http://schemas.openxmlformats.org/officeDocument/2006/relationships/image" Target="../media/image12.jpeg"/><Relationship Id="rId4" Type="http://schemas.openxmlformats.org/officeDocument/2006/relationships/image" Target="../media/image6.emf"/><Relationship Id="rId9" Type="http://schemas.openxmlformats.org/officeDocument/2006/relationships/image" Target="../media/image11.e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SS_TL-excelent_Service_header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25" t="10494" r="32206"/>
          <a:stretch/>
        </p:blipFill>
        <p:spPr>
          <a:xfrm>
            <a:off x="3241546" y="1847573"/>
            <a:ext cx="2740276" cy="42763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 descr="ISS_TL-excelent_Service_header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169" t="23940" b="22893"/>
          <a:stretch/>
        </p:blipFill>
        <p:spPr>
          <a:xfrm>
            <a:off x="5798023" y="2991366"/>
            <a:ext cx="2727744" cy="2540162"/>
          </a:xfrm>
          <a:prstGeom prst="rect">
            <a:avLst/>
          </a:prstGeom>
        </p:spPr>
      </p:pic>
      <p:pic>
        <p:nvPicPr>
          <p:cNvPr id="5" name="Picture 4" descr="ISS_TL-excelent_Service_header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39" t="47683" r="63841"/>
          <a:stretch/>
        </p:blipFill>
        <p:spPr>
          <a:xfrm>
            <a:off x="701778" y="2657136"/>
            <a:ext cx="2690149" cy="2499550"/>
          </a:xfrm>
          <a:prstGeom prst="rect">
            <a:avLst/>
          </a:prstGeom>
        </p:spPr>
      </p:pic>
      <p:pic>
        <p:nvPicPr>
          <p:cNvPr id="6" name="รูปภาพ 19" descr="header1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2875"/>
            <a:ext cx="9144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228600" y="1189615"/>
            <a:ext cx="79248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4000" b="1" dirty="0">
                <a:solidFill>
                  <a:schemeClr val="tx2">
                    <a:lumMod val="75000"/>
                  </a:schemeClr>
                </a:solidFill>
                <a:cs typeface="Angsana New" pitchFamily="18" charset="-34"/>
              </a:rPr>
              <a:t>EE 366 Economics of Services Sector</a:t>
            </a:r>
            <a:endParaRPr lang="th-TH" sz="4000" b="1" dirty="0">
              <a:solidFill>
                <a:schemeClr val="tx2">
                  <a:lumMod val="75000"/>
                </a:schemeClr>
              </a:solidFill>
              <a:cs typeface="Angsana New" pitchFamily="18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47896" y="5531528"/>
            <a:ext cx="3581052" cy="7080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4000" b="1" dirty="0">
                <a:solidFill>
                  <a:schemeClr val="tx2">
                    <a:lumMod val="75000"/>
                  </a:schemeClr>
                </a:solidFill>
                <a:cs typeface="Angsana New" pitchFamily="18" charset="-34"/>
              </a:rPr>
              <a:t>Service Quality</a:t>
            </a:r>
            <a:endParaRPr lang="th-TH" sz="4000" b="1" dirty="0">
              <a:solidFill>
                <a:schemeClr val="tx2">
                  <a:lumMod val="75000"/>
                </a:schemeClr>
              </a:solidFill>
              <a:cs typeface="Angsana New" pitchFamily="18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75515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2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81384" y="88646"/>
            <a:ext cx="24729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00FF"/>
                </a:solidFill>
              </a:rPr>
              <a:t>Outline</a:t>
            </a:r>
          </a:p>
        </p:txBody>
      </p:sp>
      <p:sp>
        <p:nvSpPr>
          <p:cNvPr id="6" name="Rectangle 5"/>
          <p:cNvSpPr/>
          <p:nvPr/>
        </p:nvSpPr>
        <p:spPr>
          <a:xfrm>
            <a:off x="235945" y="777410"/>
            <a:ext cx="1854699" cy="646331"/>
          </a:xfrm>
          <a:prstGeom prst="rect">
            <a:avLst/>
          </a:prstGeom>
          <a:solidFill>
            <a:srgbClr val="EDC50D"/>
          </a:solidFill>
          <a:ln>
            <a:solidFill>
              <a:srgbClr val="EDC50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/>
              <a:t>1</a:t>
            </a:r>
          </a:p>
        </p:txBody>
      </p:sp>
      <p:sp>
        <p:nvSpPr>
          <p:cNvPr id="7" name="Rectangle 6"/>
          <p:cNvSpPr/>
          <p:nvPr/>
        </p:nvSpPr>
        <p:spPr>
          <a:xfrm>
            <a:off x="235943" y="1627648"/>
            <a:ext cx="1854699" cy="661701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/>
              <a:t>2</a:t>
            </a:r>
          </a:p>
        </p:txBody>
      </p:sp>
      <p:sp>
        <p:nvSpPr>
          <p:cNvPr id="8" name="Rectangle 7"/>
          <p:cNvSpPr/>
          <p:nvPr/>
        </p:nvSpPr>
        <p:spPr>
          <a:xfrm>
            <a:off x="235945" y="2475772"/>
            <a:ext cx="1854699" cy="869001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/>
              <a:t>3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235944" y="3436288"/>
            <a:ext cx="1854699" cy="1179255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/>
              <a:t>4</a:t>
            </a:r>
          </a:p>
        </p:txBody>
      </p:sp>
      <p:sp>
        <p:nvSpPr>
          <p:cNvPr id="10" name="Rectangle 9"/>
          <p:cNvSpPr/>
          <p:nvPr/>
        </p:nvSpPr>
        <p:spPr>
          <a:xfrm>
            <a:off x="235945" y="4704322"/>
            <a:ext cx="1854699" cy="1054221"/>
          </a:xfrm>
          <a:prstGeom prst="rect">
            <a:avLst/>
          </a:prstGeom>
          <a:solidFill>
            <a:srgbClr val="FF008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/>
              <a:t>5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35945" y="5812809"/>
            <a:ext cx="1854699" cy="8690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/>
              <a:t>6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499896" y="869742"/>
            <a:ext cx="38719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808000"/>
                </a:solidFill>
              </a:rPr>
              <a:t>Dimension of Service Quality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499896" y="1703658"/>
            <a:ext cx="40959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chemeClr val="accent2">
                    <a:lumMod val="50000"/>
                  </a:schemeClr>
                </a:solidFill>
              </a:rPr>
              <a:t>GAPS Model of Service Quality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499896" y="2321607"/>
            <a:ext cx="35317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Measuring Service Quality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654316" y="2697949"/>
            <a:ext cx="32752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solidFill>
                  <a:srgbClr val="4F6228"/>
                </a:solidFill>
              </a:rPr>
              <a:t>Customer Satisfaction Survey</a:t>
            </a:r>
          </a:p>
        </p:txBody>
      </p:sp>
      <p:sp>
        <p:nvSpPr>
          <p:cNvPr id="20" name="Rectangle 19"/>
          <p:cNvSpPr/>
          <p:nvPr/>
        </p:nvSpPr>
        <p:spPr>
          <a:xfrm>
            <a:off x="2654316" y="2971599"/>
            <a:ext cx="23647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Walk-through Audit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482819" y="3340931"/>
            <a:ext cx="34094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0000FF"/>
                </a:solidFill>
              </a:rPr>
              <a:t>Quality Service by Design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679432" y="3712826"/>
            <a:ext cx="33522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solidFill>
                  <a:srgbClr val="0000FF"/>
                </a:solidFill>
              </a:rPr>
              <a:t>Quality in the Service Package</a:t>
            </a:r>
          </a:p>
        </p:txBody>
      </p:sp>
      <p:sp>
        <p:nvSpPr>
          <p:cNvPr id="23" name="Rectangle 22"/>
          <p:cNvSpPr/>
          <p:nvPr/>
        </p:nvSpPr>
        <p:spPr>
          <a:xfrm>
            <a:off x="2679432" y="3926668"/>
            <a:ext cx="35958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solidFill>
                  <a:srgbClr val="0000FF"/>
                </a:solidFill>
              </a:rPr>
              <a:t>Taguchi Method (Robust Design)</a:t>
            </a:r>
          </a:p>
        </p:txBody>
      </p:sp>
      <p:sp>
        <p:nvSpPr>
          <p:cNvPr id="24" name="Rectangle 23"/>
          <p:cNvSpPr/>
          <p:nvPr/>
        </p:nvSpPr>
        <p:spPr>
          <a:xfrm>
            <a:off x="2679432" y="4142601"/>
            <a:ext cx="14798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 err="1">
                <a:solidFill>
                  <a:srgbClr val="0000FF"/>
                </a:solidFill>
              </a:rPr>
              <a:t>Poka</a:t>
            </a:r>
            <a:r>
              <a:rPr lang="en-US" dirty="0">
                <a:solidFill>
                  <a:srgbClr val="0000FF"/>
                </a:solidFill>
              </a:rPr>
              <a:t>-Yoke</a:t>
            </a:r>
          </a:p>
        </p:txBody>
      </p:sp>
      <p:sp>
        <p:nvSpPr>
          <p:cNvPr id="25" name="Rectangle 24"/>
          <p:cNvSpPr/>
          <p:nvPr/>
        </p:nvSpPr>
        <p:spPr>
          <a:xfrm>
            <a:off x="2679432" y="4347836"/>
            <a:ext cx="32752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solidFill>
                  <a:srgbClr val="0000FF"/>
                </a:solidFill>
              </a:rPr>
              <a:t>Quality Function Deployment</a:t>
            </a:r>
          </a:p>
        </p:txBody>
      </p:sp>
      <p:sp>
        <p:nvSpPr>
          <p:cNvPr id="26" name="Rectangle 25"/>
          <p:cNvSpPr/>
          <p:nvPr/>
        </p:nvSpPr>
        <p:spPr>
          <a:xfrm>
            <a:off x="2478461" y="4640212"/>
            <a:ext cx="34137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FF0080"/>
                </a:solidFill>
              </a:rPr>
              <a:t>Achieving Service Quality</a:t>
            </a:r>
            <a:endParaRPr lang="en-US" sz="2400" dirty="0">
              <a:solidFill>
                <a:srgbClr val="FF0080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2679432" y="4957507"/>
            <a:ext cx="19030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solidFill>
                  <a:srgbClr val="FF0080"/>
                </a:solidFill>
              </a:rPr>
              <a:t>Cost of Quality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679432" y="5182097"/>
            <a:ext cx="29290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solidFill>
                  <a:srgbClr val="FF0080"/>
                </a:solidFill>
              </a:rPr>
              <a:t>Statistical Process Control 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79432" y="5401254"/>
            <a:ext cx="36343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solidFill>
                  <a:srgbClr val="FF0080"/>
                </a:solidFill>
              </a:rPr>
              <a:t>Unconditional Service Guarantee </a:t>
            </a:r>
          </a:p>
        </p:txBody>
      </p:sp>
      <p:sp>
        <p:nvSpPr>
          <p:cNvPr id="30" name="Rectangle 29"/>
          <p:cNvSpPr/>
          <p:nvPr/>
        </p:nvSpPr>
        <p:spPr>
          <a:xfrm>
            <a:off x="2478461" y="5926870"/>
            <a:ext cx="38766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>
                <a:solidFill>
                  <a:schemeClr val="accent4">
                    <a:lumMod val="50000"/>
                  </a:schemeClr>
                </a:solidFill>
              </a:rPr>
              <a:t>Service Recovery Framework</a:t>
            </a:r>
          </a:p>
        </p:txBody>
      </p:sp>
    </p:spTree>
    <p:extLst>
      <p:ext uri="{BB962C8B-B14F-4D97-AF65-F5344CB8AC3E}">
        <p14:creationId xmlns:p14="http://schemas.microsoft.com/office/powerpoint/2010/main" val="30417300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/>
          <p:cNvSpPr/>
          <p:nvPr/>
        </p:nvSpPr>
        <p:spPr>
          <a:xfrm>
            <a:off x="73511" y="1296188"/>
            <a:ext cx="9103683" cy="532977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00834" y="862159"/>
            <a:ext cx="19541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00FF"/>
                </a:solidFill>
              </a:rPr>
              <a:t>DIMENSION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422774" y="869819"/>
            <a:ext cx="17152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00FF"/>
                </a:solidFill>
              </a:rPr>
              <a:t>DEFINITION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35565" y="862159"/>
            <a:ext cx="26991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00FF"/>
                </a:solidFill>
              </a:rPr>
              <a:t>EXAMPLES (Airline)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4049" y="1571731"/>
            <a:ext cx="664307" cy="646331"/>
          </a:xfrm>
          <a:prstGeom prst="rect">
            <a:avLst/>
          </a:prstGeom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4049" y="2471710"/>
            <a:ext cx="664307" cy="64633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60959" y="3492489"/>
            <a:ext cx="664307" cy="646331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0452" y="4433546"/>
            <a:ext cx="664307" cy="646331"/>
          </a:xfrm>
          <a:prstGeom prst="rect">
            <a:avLst/>
          </a:prstGeom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68037" y="5464295"/>
            <a:ext cx="664307" cy="646331"/>
          </a:xfrm>
          <a:prstGeom prst="rect">
            <a:avLst/>
          </a:prstGeom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5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00834" y="1652637"/>
            <a:ext cx="1885652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u="sng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R</a:t>
            </a:r>
            <a:r>
              <a:rPr lang="en-US" sz="3200" dirty="0">
                <a:latin typeface="+mj-lt"/>
              </a:rPr>
              <a:t>eliability</a:t>
            </a:r>
          </a:p>
        </p:txBody>
      </p:sp>
      <p:sp>
        <p:nvSpPr>
          <p:cNvPr id="17" name="Rectangle 16"/>
          <p:cNvSpPr/>
          <p:nvPr/>
        </p:nvSpPr>
        <p:spPr>
          <a:xfrm>
            <a:off x="884737" y="2505507"/>
            <a:ext cx="2063385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u="sng" dirty="0">
                <a:solidFill>
                  <a:schemeClr val="accent3">
                    <a:lumMod val="75000"/>
                  </a:schemeClr>
                </a:solidFill>
                <a:latin typeface="+mj-lt"/>
              </a:rPr>
              <a:t>A</a:t>
            </a:r>
            <a:r>
              <a:rPr lang="en-US" sz="3200" dirty="0">
                <a:latin typeface="+mj-lt"/>
              </a:rPr>
              <a:t>ssurances</a:t>
            </a:r>
          </a:p>
        </p:txBody>
      </p:sp>
      <p:sp>
        <p:nvSpPr>
          <p:cNvPr id="18" name="Rectangle 17"/>
          <p:cNvSpPr/>
          <p:nvPr/>
        </p:nvSpPr>
        <p:spPr>
          <a:xfrm>
            <a:off x="886419" y="3526699"/>
            <a:ext cx="1761820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u="sng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T</a:t>
            </a:r>
            <a:r>
              <a:rPr lang="en-US" sz="3200" dirty="0">
                <a:latin typeface="+mj-lt"/>
              </a:rPr>
              <a:t>angibles</a:t>
            </a:r>
          </a:p>
        </p:txBody>
      </p:sp>
      <p:sp>
        <p:nvSpPr>
          <p:cNvPr id="19" name="Rectangle 18"/>
          <p:cNvSpPr/>
          <p:nvPr/>
        </p:nvSpPr>
        <p:spPr>
          <a:xfrm>
            <a:off x="884737" y="4562887"/>
            <a:ext cx="1663637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u="sng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E</a:t>
            </a:r>
            <a:r>
              <a:rPr lang="en-US" sz="3200" dirty="0">
                <a:latin typeface="+mj-lt"/>
              </a:rPr>
              <a:t>mpathy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18355" y="5537714"/>
            <a:ext cx="24814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u="sng" dirty="0">
                <a:solidFill>
                  <a:schemeClr val="accent4">
                    <a:lumMod val="75000"/>
                  </a:schemeClr>
                </a:solidFill>
                <a:latin typeface="+mj-lt"/>
              </a:rPr>
              <a:t>R</a:t>
            </a:r>
            <a:r>
              <a:rPr lang="en-US" sz="2800" dirty="0">
                <a:latin typeface="+mj-lt"/>
              </a:rPr>
              <a:t>esponsiveness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952648" y="1600113"/>
            <a:ext cx="2785823" cy="646331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>
                <a:latin typeface="+mj-lt"/>
              </a:rPr>
              <a:t>Perform promised service dependably and accurately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917118" y="1677271"/>
            <a:ext cx="2579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ü"/>
            </a:pPr>
            <a:r>
              <a:rPr lang="en-US" dirty="0"/>
              <a:t>Is my flight on time?</a:t>
            </a:r>
          </a:p>
        </p:txBody>
      </p:sp>
      <p:sp>
        <p:nvSpPr>
          <p:cNvPr id="26" name="Rectangle 25"/>
          <p:cNvSpPr/>
          <p:nvPr/>
        </p:nvSpPr>
        <p:spPr>
          <a:xfrm>
            <a:off x="2948122" y="2449974"/>
            <a:ext cx="2787966" cy="646331"/>
          </a:xfrm>
          <a:prstGeom prst="rect">
            <a:avLst/>
          </a:prstGeom>
          <a:solidFill>
            <a:srgbClr val="DDD9C3"/>
          </a:solidFill>
        </p:spPr>
        <p:txBody>
          <a:bodyPr wrap="square">
            <a:spAutoFit/>
          </a:bodyPr>
          <a:lstStyle/>
          <a:p>
            <a:pPr marL="0" lvl="1"/>
            <a:r>
              <a:rPr lang="en-US" dirty="0"/>
              <a:t>Ability to convey trust and </a:t>
            </a:r>
          </a:p>
          <a:p>
            <a:pPr marL="0" lvl="1"/>
            <a:r>
              <a:rPr lang="en-US" dirty="0"/>
              <a:t>confidence. </a:t>
            </a:r>
          </a:p>
        </p:txBody>
      </p:sp>
      <p:sp>
        <p:nvSpPr>
          <p:cNvPr id="27" name="Rectangle 26"/>
          <p:cNvSpPr/>
          <p:nvPr/>
        </p:nvSpPr>
        <p:spPr>
          <a:xfrm>
            <a:off x="5896708" y="2246444"/>
            <a:ext cx="31993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ü"/>
            </a:pPr>
            <a:r>
              <a:rPr lang="en-US" dirty="0"/>
              <a:t>Are the ticket counter attendants, flight attendants and pilot knowledgeable about their jobs?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926521" y="3497687"/>
            <a:ext cx="2968996" cy="646331"/>
          </a:xfrm>
          <a:prstGeom prst="rect">
            <a:avLst/>
          </a:prstGeom>
          <a:solidFill>
            <a:srgbClr val="DDD9C3"/>
          </a:solidFill>
        </p:spPr>
        <p:txBody>
          <a:bodyPr wrap="square">
            <a:spAutoFit/>
          </a:bodyPr>
          <a:lstStyle/>
          <a:p>
            <a:pPr marL="0" lvl="1"/>
            <a:r>
              <a:rPr lang="en-US" dirty="0"/>
              <a:t>Physical facilities and facilitating goods. </a:t>
            </a:r>
            <a:r>
              <a:rPr lang="en-US" dirty="0">
                <a:latin typeface="Arial" charset="0"/>
              </a:rPr>
              <a:t> </a:t>
            </a:r>
          </a:p>
        </p:txBody>
      </p:sp>
      <p:sp>
        <p:nvSpPr>
          <p:cNvPr id="29" name="Rectangle 28"/>
          <p:cNvSpPr/>
          <p:nvPr/>
        </p:nvSpPr>
        <p:spPr>
          <a:xfrm>
            <a:off x="5869833" y="3485330"/>
            <a:ext cx="319593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ü"/>
            </a:pPr>
            <a:r>
              <a:rPr lang="en-US" dirty="0"/>
              <a:t>Are the gate, the plane and the baggage area clean?</a:t>
            </a:r>
          </a:p>
        </p:txBody>
      </p:sp>
      <p:sp>
        <p:nvSpPr>
          <p:cNvPr id="30" name="Rectangle 29"/>
          <p:cNvSpPr/>
          <p:nvPr/>
        </p:nvSpPr>
        <p:spPr>
          <a:xfrm>
            <a:off x="2950505" y="4345755"/>
            <a:ext cx="2966613" cy="923330"/>
          </a:xfrm>
          <a:prstGeom prst="rect">
            <a:avLst/>
          </a:prstGeom>
          <a:solidFill>
            <a:srgbClr val="DDD9C3"/>
          </a:solidFill>
        </p:spPr>
        <p:txBody>
          <a:bodyPr wrap="square">
            <a:spAutoFit/>
          </a:bodyPr>
          <a:lstStyle/>
          <a:p>
            <a:pPr marL="0" lvl="1"/>
            <a:r>
              <a:rPr lang="en-US" dirty="0"/>
              <a:t>Ability to be approachable, </a:t>
            </a:r>
          </a:p>
          <a:p>
            <a:pPr marL="0" lvl="1"/>
            <a:r>
              <a:rPr lang="en-US" dirty="0"/>
              <a:t>caring, understanding and relating with customer needs.  </a:t>
            </a:r>
          </a:p>
        </p:txBody>
      </p:sp>
      <p:sp>
        <p:nvSpPr>
          <p:cNvPr id="31" name="Rectangle 30"/>
          <p:cNvSpPr/>
          <p:nvPr/>
        </p:nvSpPr>
        <p:spPr>
          <a:xfrm>
            <a:off x="5865112" y="4345755"/>
            <a:ext cx="320537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ü"/>
            </a:pPr>
            <a:r>
              <a:rPr lang="en-US" dirty="0"/>
              <a:t>Do the employees determine if I have special seating, meal </a:t>
            </a:r>
          </a:p>
          <a:p>
            <a:r>
              <a:rPr lang="en-US" dirty="0"/>
              <a:t>     and baggage?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44928" y="5537714"/>
            <a:ext cx="2598169" cy="646331"/>
          </a:xfrm>
          <a:prstGeom prst="rect">
            <a:avLst/>
          </a:prstGeom>
          <a:solidFill>
            <a:srgbClr val="DDD9C3"/>
          </a:solidFill>
        </p:spPr>
        <p:txBody>
          <a:bodyPr wrap="square">
            <a:spAutoFit/>
          </a:bodyPr>
          <a:lstStyle/>
          <a:p>
            <a:pPr marL="0" lvl="1"/>
            <a:r>
              <a:rPr lang="en-US" dirty="0"/>
              <a:t>Willingness to help customers</a:t>
            </a:r>
          </a:p>
        </p:txBody>
      </p:sp>
      <p:sp>
        <p:nvSpPr>
          <p:cNvPr id="33" name="Rectangle 32"/>
          <p:cNvSpPr/>
          <p:nvPr/>
        </p:nvSpPr>
        <p:spPr>
          <a:xfrm>
            <a:off x="5890671" y="5453244"/>
            <a:ext cx="320537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1" indent="-285750">
              <a:buFont typeface="Wingdings" charset="2"/>
              <a:buChar char="ü"/>
            </a:pPr>
            <a:r>
              <a:rPr lang="en-US" dirty="0"/>
              <a:t>Are the flight attendances willing to answer my questions?</a:t>
            </a:r>
          </a:p>
        </p:txBody>
      </p:sp>
      <p:sp>
        <p:nvSpPr>
          <p:cNvPr id="6" name="Rectangle 5"/>
          <p:cNvSpPr/>
          <p:nvPr/>
        </p:nvSpPr>
        <p:spPr>
          <a:xfrm>
            <a:off x="801075" y="154131"/>
            <a:ext cx="810131" cy="703385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611207" y="214923"/>
            <a:ext cx="6829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C0504D"/>
                </a:solidFill>
              </a:rPr>
              <a:t>Dimension of Service Quality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3</a:t>
            </a:fld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-45123" y="6551765"/>
            <a:ext cx="527359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09625">
              <a:spcBef>
                <a:spcPct val="20000"/>
              </a:spcBef>
              <a:buClr>
                <a:srgbClr val="800000"/>
              </a:buClr>
              <a:buSzPct val="75000"/>
              <a:buFont typeface="Wingdings" charset="0"/>
              <a:buNone/>
            </a:pPr>
            <a:r>
              <a:rPr lang="en-US" sz="1600" b="1" dirty="0"/>
              <a:t>Source</a:t>
            </a:r>
            <a:r>
              <a:rPr lang="en-US" sz="1600" dirty="0"/>
              <a:t>: Fitzsimmons and Fitzsimmons: Service Management</a:t>
            </a:r>
          </a:p>
        </p:txBody>
      </p:sp>
    </p:spTree>
    <p:extLst>
      <p:ext uri="{BB962C8B-B14F-4D97-AF65-F5344CB8AC3E}">
        <p14:creationId xmlns:p14="http://schemas.microsoft.com/office/powerpoint/2010/main" val="917959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5" grpId="0"/>
      <p:bldP spid="26" grpId="0" animBg="1"/>
      <p:bldP spid="27" grpId="0"/>
      <p:bldP spid="28" grpId="0" animBg="1"/>
      <p:bldP spid="29" grpId="0"/>
      <p:bldP spid="30" grpId="0" animBg="1"/>
      <p:bldP spid="31" grpId="0"/>
      <p:bldP spid="32" grpId="0" animBg="1"/>
      <p:bldP spid="3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3"/>
          <p:cNvGrpSpPr>
            <a:grpSpLocks/>
          </p:cNvGrpSpPr>
          <p:nvPr/>
        </p:nvGrpSpPr>
        <p:grpSpPr bwMode="auto">
          <a:xfrm>
            <a:off x="166672" y="1171650"/>
            <a:ext cx="8810656" cy="5120250"/>
            <a:chOff x="367" y="1348"/>
            <a:chExt cx="5360" cy="2008"/>
          </a:xfrm>
        </p:grpSpPr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772" y="1348"/>
              <a:ext cx="807" cy="328"/>
            </a:xfrm>
            <a:prstGeom prst="rect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wrap="none" lIns="92075" tIns="46038" rIns="92075" bIns="46038" anchor="ctr"/>
            <a:lstStyle>
              <a:lvl1pPr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400" b="1" dirty="0">
                  <a:solidFill>
                    <a:schemeClr val="bg1"/>
                  </a:solidFill>
                  <a:latin typeface="+mn-lt"/>
                </a:rPr>
                <a:t>Word of </a:t>
              </a:r>
            </a:p>
            <a:p>
              <a:pPr algn="ctr"/>
              <a:r>
                <a:rPr lang="en-US" altLang="en-US" sz="2400" b="1" dirty="0">
                  <a:solidFill>
                    <a:schemeClr val="bg1"/>
                  </a:solidFill>
                  <a:latin typeface="+mn-lt"/>
                </a:rPr>
                <a:t>mouth</a:t>
              </a:r>
            </a:p>
          </p:txBody>
        </p: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2212" y="1348"/>
              <a:ext cx="806" cy="328"/>
            </a:xfrm>
            <a:prstGeom prst="rect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lIns="92075" tIns="46038" rIns="92075" bIns="46038" anchor="ctr"/>
            <a:lstStyle>
              <a:lvl1pPr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400" b="1" dirty="0">
                  <a:solidFill>
                    <a:schemeClr val="bg1"/>
                  </a:solidFill>
                  <a:latin typeface="+mn-lt"/>
                </a:rPr>
                <a:t>Personal </a:t>
              </a:r>
            </a:p>
            <a:p>
              <a:pPr algn="ctr"/>
              <a:r>
                <a:rPr lang="en-US" altLang="en-US" sz="2400" b="1" dirty="0">
                  <a:solidFill>
                    <a:schemeClr val="bg1"/>
                  </a:solidFill>
                  <a:latin typeface="+mn-lt"/>
                </a:rPr>
                <a:t>needs</a:t>
              </a: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3556" y="1348"/>
              <a:ext cx="840" cy="328"/>
            </a:xfrm>
            <a:prstGeom prst="rect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wrap="none" lIns="92075" tIns="46038" rIns="92075" bIns="46038" anchor="ctr"/>
            <a:lstStyle>
              <a:lvl1pPr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400" b="1" dirty="0">
                  <a:solidFill>
                    <a:schemeClr val="bg1"/>
                  </a:solidFill>
                  <a:latin typeface="+mn-lt"/>
                </a:rPr>
                <a:t>Past </a:t>
              </a:r>
            </a:p>
            <a:p>
              <a:pPr algn="ctr"/>
              <a:r>
                <a:rPr lang="en-US" altLang="en-US" sz="2400" b="1" dirty="0">
                  <a:solidFill>
                    <a:schemeClr val="bg1"/>
                  </a:solidFill>
                  <a:latin typeface="+mn-lt"/>
                </a:rPr>
                <a:t>experience</a:t>
              </a:r>
            </a:p>
          </p:txBody>
        </p:sp>
        <p:sp>
          <p:nvSpPr>
            <p:cNvPr id="8" name="Rectangle 7"/>
            <p:cNvSpPr>
              <a:spLocks noChangeArrowheads="1"/>
            </p:cNvSpPr>
            <p:nvPr/>
          </p:nvSpPr>
          <p:spPr bwMode="auto">
            <a:xfrm>
              <a:off x="2212" y="2116"/>
              <a:ext cx="712" cy="328"/>
            </a:xfrm>
            <a:prstGeom prst="rect">
              <a:avLst/>
            </a:prstGeom>
            <a:solidFill>
              <a:srgbClr val="FFFFCC"/>
            </a:solidFill>
            <a:ln w="381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200" b="1" dirty="0">
                  <a:solidFill>
                    <a:srgbClr val="000000"/>
                  </a:solidFill>
                  <a:latin typeface="+mn-lt"/>
                </a:rPr>
                <a:t>Expected</a:t>
              </a:r>
            </a:p>
            <a:p>
              <a:pPr algn="ctr"/>
              <a:r>
                <a:rPr lang="en-US" altLang="en-US" sz="2200" b="1" dirty="0">
                  <a:solidFill>
                    <a:srgbClr val="000000"/>
                  </a:solidFill>
                  <a:latin typeface="+mn-lt"/>
                </a:rPr>
                <a:t>service</a:t>
              </a:r>
            </a:p>
          </p:txBody>
        </p:sp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2208" y="2740"/>
              <a:ext cx="716" cy="328"/>
            </a:xfrm>
            <a:prstGeom prst="rect">
              <a:avLst/>
            </a:prstGeom>
            <a:solidFill>
              <a:srgbClr val="FFFFCC"/>
            </a:solidFill>
            <a:ln w="381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200" b="1" dirty="0">
                  <a:solidFill>
                    <a:srgbClr val="000000"/>
                  </a:solidFill>
                  <a:latin typeface="+mn-lt"/>
                </a:rPr>
                <a:t>Perceived</a:t>
              </a:r>
            </a:p>
            <a:p>
              <a:pPr algn="ctr"/>
              <a:r>
                <a:rPr lang="en-US" altLang="en-US" sz="2200" b="1" dirty="0">
                  <a:solidFill>
                    <a:srgbClr val="000000"/>
                  </a:solidFill>
                  <a:latin typeface="+mn-lt"/>
                </a:rPr>
                <a:t>service</a:t>
              </a: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367" y="2068"/>
              <a:ext cx="1405" cy="1288"/>
            </a:xfrm>
            <a:prstGeom prst="rect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wrap="none" lIns="92075" tIns="46038" rIns="92075" bIns="46038" anchor="ctr"/>
            <a:lstStyle>
              <a:lvl1pPr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400" b="1" dirty="0">
                  <a:solidFill>
                    <a:srgbClr val="FFFF00"/>
                  </a:solidFill>
                  <a:latin typeface="+mn-lt"/>
                </a:rPr>
                <a:t>Service Quality </a:t>
              </a:r>
            </a:p>
            <a:p>
              <a:pPr algn="ctr"/>
              <a:r>
                <a:rPr lang="en-US" altLang="en-US" sz="2400" b="1" dirty="0">
                  <a:solidFill>
                    <a:srgbClr val="FFFF00"/>
                  </a:solidFill>
                  <a:latin typeface="+mn-lt"/>
                </a:rPr>
                <a:t>Dimensions</a:t>
              </a:r>
            </a:p>
            <a:p>
              <a:pPr algn="ctr"/>
              <a:endParaRPr lang="en-US" altLang="en-US" sz="2400" b="1" dirty="0">
                <a:solidFill>
                  <a:srgbClr val="FF33CC"/>
                </a:solidFill>
                <a:latin typeface="+mn-lt"/>
              </a:endParaRPr>
            </a:p>
            <a:p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1.Reliability</a:t>
              </a:r>
            </a:p>
            <a:p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2.Responsiveness</a:t>
              </a:r>
            </a:p>
            <a:p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3.Assurance</a:t>
              </a:r>
            </a:p>
            <a:p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4.Empathy</a:t>
              </a:r>
            </a:p>
            <a:p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5.Tangible</a:t>
              </a:r>
              <a:r>
                <a:rPr lang="en-US" altLang="en-US" sz="1800" dirty="0">
                  <a:solidFill>
                    <a:schemeClr val="bg1"/>
                  </a:solidFill>
                  <a:latin typeface="+mn-lt"/>
                </a:rPr>
                <a:t>s</a:t>
              </a: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3316" y="2068"/>
              <a:ext cx="2411" cy="1288"/>
            </a:xfrm>
            <a:prstGeom prst="rect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wrap="none" lIns="92075" tIns="46038" rIns="92075" bIns="46038" anchor="ctr"/>
            <a:lstStyle>
              <a:lvl1pPr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US" sz="2400" b="1" dirty="0">
                  <a:solidFill>
                    <a:srgbClr val="FFFF00"/>
                  </a:solidFill>
                  <a:latin typeface="+mn-lt"/>
                </a:rPr>
                <a:t>Service Quality Assessment</a:t>
              </a:r>
            </a:p>
            <a:p>
              <a:endParaRPr lang="en-US" altLang="en-US" sz="2400" dirty="0">
                <a:solidFill>
                  <a:srgbClr val="FF33CC"/>
                </a:solidFill>
                <a:latin typeface="+mn-lt"/>
              </a:endParaRPr>
            </a:p>
            <a:p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1. Expectations exceeded</a:t>
              </a:r>
            </a:p>
            <a:p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    ES&lt;PS </a:t>
              </a:r>
              <a:r>
                <a:rPr lang="en-US" altLang="en-US" sz="2400" b="1" dirty="0">
                  <a:solidFill>
                    <a:srgbClr val="FFFF00"/>
                  </a:solidFill>
                  <a:latin typeface="+mn-lt"/>
                </a:rPr>
                <a:t>(Quality surprise)</a:t>
              </a:r>
            </a:p>
            <a:p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2. Expectations met</a:t>
              </a:r>
            </a:p>
            <a:p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    ES=PS </a:t>
              </a:r>
              <a:r>
                <a:rPr lang="en-US" altLang="en-US" sz="2400" b="1" dirty="0">
                  <a:solidFill>
                    <a:srgbClr val="FFFF00"/>
                  </a:solidFill>
                  <a:latin typeface="+mn-lt"/>
                </a:rPr>
                <a:t>(Satisfactory quality)</a:t>
              </a:r>
            </a:p>
            <a:p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3. Expectations not met</a:t>
              </a:r>
            </a:p>
            <a:p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    ES&gt;PS </a:t>
              </a:r>
              <a:r>
                <a:rPr lang="en-US" altLang="en-US" sz="2400" b="1" dirty="0">
                  <a:solidFill>
                    <a:srgbClr val="FFFF00"/>
                  </a:solidFill>
                  <a:latin typeface="+mn-lt"/>
                </a:rPr>
                <a:t>(Unacceptable </a:t>
              </a:r>
              <a:r>
                <a:rPr lang="en-US" altLang="en-US" sz="2200" b="1" dirty="0">
                  <a:solidFill>
                    <a:srgbClr val="FFFF00"/>
                  </a:solidFill>
                  <a:latin typeface="+mn-lt"/>
                </a:rPr>
                <a:t>quality</a:t>
              </a:r>
              <a:r>
                <a:rPr lang="en-US" altLang="en-US" sz="1800" b="1" dirty="0">
                  <a:solidFill>
                    <a:srgbClr val="FFFF00"/>
                  </a:solidFill>
                  <a:latin typeface="+mn-lt"/>
                </a:rPr>
                <a:t>)</a:t>
              </a:r>
            </a:p>
          </p:txBody>
        </p:sp>
        <p:sp>
          <p:nvSpPr>
            <p:cNvPr id="12" name="Line 11"/>
            <p:cNvSpPr>
              <a:spLocks noChangeShapeType="1"/>
            </p:cNvSpPr>
            <p:nvPr/>
          </p:nvSpPr>
          <p:spPr bwMode="auto">
            <a:xfrm>
              <a:off x="1104" y="1680"/>
              <a:ext cx="0" cy="14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" name="Line 12"/>
            <p:cNvSpPr>
              <a:spLocks noChangeShapeType="1"/>
            </p:cNvSpPr>
            <p:nvPr/>
          </p:nvSpPr>
          <p:spPr bwMode="auto">
            <a:xfrm>
              <a:off x="3888" y="1680"/>
              <a:ext cx="0" cy="14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Line 13"/>
            <p:cNvSpPr>
              <a:spLocks noChangeShapeType="1"/>
            </p:cNvSpPr>
            <p:nvPr/>
          </p:nvSpPr>
          <p:spPr bwMode="auto">
            <a:xfrm>
              <a:off x="1104" y="1824"/>
              <a:ext cx="2784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" name="Line 14"/>
            <p:cNvSpPr>
              <a:spLocks noChangeShapeType="1"/>
            </p:cNvSpPr>
            <p:nvPr/>
          </p:nvSpPr>
          <p:spPr bwMode="auto">
            <a:xfrm>
              <a:off x="2544" y="1680"/>
              <a:ext cx="0" cy="43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Line 15"/>
            <p:cNvSpPr>
              <a:spLocks noChangeShapeType="1"/>
            </p:cNvSpPr>
            <p:nvPr/>
          </p:nvSpPr>
          <p:spPr bwMode="auto">
            <a:xfrm>
              <a:off x="1776" y="2688"/>
              <a:ext cx="19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" name="Line 16"/>
            <p:cNvSpPr>
              <a:spLocks noChangeShapeType="1"/>
            </p:cNvSpPr>
            <p:nvPr/>
          </p:nvSpPr>
          <p:spPr bwMode="auto">
            <a:xfrm>
              <a:off x="1968" y="2352"/>
              <a:ext cx="0" cy="57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" name="Line 17"/>
            <p:cNvSpPr>
              <a:spLocks noChangeShapeType="1"/>
            </p:cNvSpPr>
            <p:nvPr/>
          </p:nvSpPr>
          <p:spPr bwMode="auto">
            <a:xfrm>
              <a:off x="1968" y="2352"/>
              <a:ext cx="24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" name="Line 18"/>
            <p:cNvSpPr>
              <a:spLocks noChangeShapeType="1"/>
            </p:cNvSpPr>
            <p:nvPr/>
          </p:nvSpPr>
          <p:spPr bwMode="auto">
            <a:xfrm>
              <a:off x="1968" y="2928"/>
              <a:ext cx="24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" name="Line 19"/>
            <p:cNvSpPr>
              <a:spLocks noChangeShapeType="1"/>
            </p:cNvSpPr>
            <p:nvPr/>
          </p:nvSpPr>
          <p:spPr bwMode="auto">
            <a:xfrm>
              <a:off x="2928" y="2352"/>
              <a:ext cx="19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" name="Line 20"/>
            <p:cNvSpPr>
              <a:spLocks noChangeShapeType="1"/>
            </p:cNvSpPr>
            <p:nvPr/>
          </p:nvSpPr>
          <p:spPr bwMode="auto">
            <a:xfrm>
              <a:off x="2928" y="2928"/>
              <a:ext cx="19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" name="Line 21"/>
            <p:cNvSpPr>
              <a:spLocks noChangeShapeType="1"/>
            </p:cNvSpPr>
            <p:nvPr/>
          </p:nvSpPr>
          <p:spPr bwMode="auto">
            <a:xfrm>
              <a:off x="3120" y="2352"/>
              <a:ext cx="0" cy="57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" name="Line 22"/>
            <p:cNvSpPr>
              <a:spLocks noChangeShapeType="1"/>
            </p:cNvSpPr>
            <p:nvPr/>
          </p:nvSpPr>
          <p:spPr bwMode="auto">
            <a:xfrm>
              <a:off x="3120" y="2688"/>
              <a:ext cx="19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4" name="Rectangle 23"/>
          <p:cNvSpPr/>
          <p:nvPr/>
        </p:nvSpPr>
        <p:spPr>
          <a:xfrm>
            <a:off x="801076" y="214923"/>
            <a:ext cx="810131" cy="703385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1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611207" y="253999"/>
            <a:ext cx="72397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accent2"/>
                </a:solidFill>
              </a:rPr>
              <a:t>Dimension of Service Quality (Cont.)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4</a:t>
            </a:fld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-26672" y="6551765"/>
            <a:ext cx="573796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09625">
              <a:spcBef>
                <a:spcPct val="20000"/>
              </a:spcBef>
              <a:buClr>
                <a:srgbClr val="800000"/>
              </a:buClr>
              <a:buSzPct val="75000"/>
              <a:buFont typeface="Wingdings" charset="0"/>
              <a:buNone/>
            </a:pPr>
            <a:r>
              <a:rPr lang="en-US" sz="1600" b="1" dirty="0">
                <a:solidFill>
                  <a:srgbClr val="000000"/>
                </a:solidFill>
              </a:rPr>
              <a:t>Source</a:t>
            </a:r>
            <a:r>
              <a:rPr lang="en-US" sz="1600" dirty="0">
                <a:solidFill>
                  <a:srgbClr val="000000"/>
                </a:solidFill>
              </a:rPr>
              <a:t>: Fitzsimmons and Fitzsimmons: Service Management, P144</a:t>
            </a:r>
          </a:p>
        </p:txBody>
      </p:sp>
    </p:spTree>
    <p:extLst>
      <p:ext uri="{BB962C8B-B14F-4D97-AF65-F5344CB8AC3E}">
        <p14:creationId xmlns:p14="http://schemas.microsoft.com/office/powerpoint/2010/main" val="22311837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614C5-9841-466B-B189-0E9F59A035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38165"/>
            <a:ext cx="8229600" cy="432933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808000"/>
                </a:solidFill>
              </a:rPr>
              <a:t>Service Quality GAP model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6FEF78-0D5F-492C-ABCB-6813F65BE7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5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4372FA9-B86D-4CEA-9C11-95FC3191D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2523" y="1674781"/>
            <a:ext cx="7319203" cy="4210276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FE84215F-A6C9-465F-9893-798E5A0399F5}"/>
              </a:ext>
            </a:extLst>
          </p:cNvPr>
          <p:cNvSpPr/>
          <p:nvPr/>
        </p:nvSpPr>
        <p:spPr>
          <a:xfrm>
            <a:off x="801076" y="114651"/>
            <a:ext cx="810131" cy="70338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2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D4D9AC2-AB4F-4F53-84E7-CC9D1629D009}"/>
              </a:ext>
            </a:extLst>
          </p:cNvPr>
          <p:cNvSpPr/>
          <p:nvPr/>
        </p:nvSpPr>
        <p:spPr>
          <a:xfrm>
            <a:off x="708352" y="6297538"/>
            <a:ext cx="751604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09625">
              <a:spcBef>
                <a:spcPct val="20000"/>
              </a:spcBef>
              <a:buClr>
                <a:srgbClr val="800000"/>
              </a:buClr>
              <a:buSzPct val="75000"/>
              <a:buFont typeface="Wingdings" charset="0"/>
              <a:buNone/>
            </a:pPr>
            <a:r>
              <a:rPr lang="en-US" sz="1600" b="1" dirty="0">
                <a:solidFill>
                  <a:srgbClr val="000000"/>
                </a:solidFill>
              </a:rPr>
              <a:t>Source</a:t>
            </a:r>
            <a:r>
              <a:rPr lang="en-US" sz="1600" dirty="0">
                <a:solidFill>
                  <a:srgbClr val="000000"/>
                </a:solidFill>
              </a:rPr>
              <a:t>: Fitzsimmons and Fitzsimmons: Service Management, P147 with some adaption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D6D21D6-3E67-459B-A44F-A7E6669DB94E}"/>
              </a:ext>
            </a:extLst>
          </p:cNvPr>
          <p:cNvSpPr/>
          <p:nvPr/>
        </p:nvSpPr>
        <p:spPr>
          <a:xfrm>
            <a:off x="6173250" y="4481105"/>
            <a:ext cx="314962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>
              <a:spcBef>
                <a:spcPts val="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 sz="1200" b="1" dirty="0">
                <a:solidFill>
                  <a:srgbClr val="993366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en-US" sz="1200" b="1" dirty="0">
                <a:solidFill>
                  <a:srgbClr val="993366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Not selecting the right service  designs and  standards</a:t>
            </a:r>
            <a:endParaRPr lang="en-US" sz="1200" b="1" dirty="0">
              <a:solidFill>
                <a:srgbClr val="993366"/>
              </a:solidFill>
              <a:effectLst/>
              <a:ea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FDA4579-22C0-432C-BDBB-5FFB5A1157B5}"/>
              </a:ext>
            </a:extLst>
          </p:cNvPr>
          <p:cNvSpPr/>
          <p:nvPr/>
        </p:nvSpPr>
        <p:spPr>
          <a:xfrm>
            <a:off x="6424625" y="3108309"/>
            <a:ext cx="264687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dirty="0">
                <a:solidFill>
                  <a:srgbClr val="993366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X Not knowing what customers expect</a:t>
            </a:r>
            <a:endParaRPr lang="en-US" sz="1200" b="1" dirty="0">
              <a:solidFill>
                <a:srgbClr val="993366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65026BB-DCA8-4082-B191-FEF78F844667}"/>
              </a:ext>
            </a:extLst>
          </p:cNvPr>
          <p:cNvSpPr/>
          <p:nvPr/>
        </p:nvSpPr>
        <p:spPr>
          <a:xfrm>
            <a:off x="154139" y="4459788"/>
            <a:ext cx="252740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0" lvl="0">
              <a:spcBef>
                <a:spcPts val="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 sz="1200" b="1" dirty="0">
                <a:solidFill>
                  <a:srgbClr val="993366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X Not delivering to service standards</a:t>
            </a:r>
            <a:endParaRPr lang="en-US" sz="1200" b="1" dirty="0">
              <a:solidFill>
                <a:srgbClr val="993366"/>
              </a:solidFill>
              <a:effectLst/>
              <a:ea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9D848FF-F983-46D1-90EE-B65B716C33EF}"/>
              </a:ext>
            </a:extLst>
          </p:cNvPr>
          <p:cNvSpPr/>
          <p:nvPr/>
        </p:nvSpPr>
        <p:spPr>
          <a:xfrm>
            <a:off x="69026" y="3159610"/>
            <a:ext cx="308436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685800" algn="l"/>
              </a:tabLst>
            </a:pPr>
            <a:r>
              <a:rPr lang="en-US" sz="1200" b="1" dirty="0">
                <a:solidFill>
                  <a:srgbClr val="993366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X Not matching performance to promises</a:t>
            </a:r>
            <a:endParaRPr lang="en-US" sz="1200" b="1" dirty="0">
              <a:solidFill>
                <a:srgbClr val="993366"/>
              </a:solidFill>
              <a:effectLst/>
              <a:ea typeface="Times New Roman" panose="02020603050405020304" pitchFamily="18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3940AD9-C397-4782-B340-3656B73B929E}"/>
              </a:ext>
            </a:extLst>
          </p:cNvPr>
          <p:cNvSpPr/>
          <p:nvPr/>
        </p:nvSpPr>
        <p:spPr>
          <a:xfrm>
            <a:off x="5959928" y="985809"/>
            <a:ext cx="3227614" cy="102736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Improving market research to fully understand what consumers need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B1B9363-929E-4784-9A01-F2C0D1976881}"/>
              </a:ext>
            </a:extLst>
          </p:cNvPr>
          <p:cNvSpPr/>
          <p:nvPr/>
        </p:nvSpPr>
        <p:spPr>
          <a:xfrm>
            <a:off x="5280180" y="5497230"/>
            <a:ext cx="3585340" cy="5726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Setting goals and Standardizing service delivery tasks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32E7993-2775-43E8-94D7-4D8DABC19AE3}"/>
              </a:ext>
            </a:extLst>
          </p:cNvPr>
          <p:cNvSpPr/>
          <p:nvPr/>
        </p:nvSpPr>
        <p:spPr>
          <a:xfrm>
            <a:off x="98092" y="5584561"/>
            <a:ext cx="3679244" cy="42718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Adequate training for employees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8581EF4-A4CD-48E2-81C0-EFD8E9212746}"/>
              </a:ext>
            </a:extLst>
          </p:cNvPr>
          <p:cNvSpPr txBox="1"/>
          <p:nvPr/>
        </p:nvSpPr>
        <p:spPr>
          <a:xfrm>
            <a:off x="60931" y="1409596"/>
            <a:ext cx="30262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Integrated service marketing communication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7494DA3-3554-4B23-A211-4B4B74B61A1F}"/>
              </a:ext>
            </a:extLst>
          </p:cNvPr>
          <p:cNvSpPr/>
          <p:nvPr/>
        </p:nvSpPr>
        <p:spPr>
          <a:xfrm>
            <a:off x="3018464" y="759515"/>
            <a:ext cx="27908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1" indent="-285750">
              <a:buFont typeface="Wingdings" panose="05000000000000000000" pitchFamily="2" charset="2"/>
              <a:buChar char="ü"/>
            </a:pPr>
            <a:r>
              <a:rPr lang="en-US" altLang="en-US" b="1" dirty="0">
                <a:solidFill>
                  <a:schemeClr val="accent6">
                    <a:lumMod val="75000"/>
                  </a:schemeClr>
                </a:solidFill>
              </a:rPr>
              <a:t>Customer satisfaction depends on minimizing  the four gaps</a:t>
            </a:r>
          </a:p>
        </p:txBody>
      </p:sp>
    </p:spTree>
    <p:extLst>
      <p:ext uri="{BB962C8B-B14F-4D97-AF65-F5344CB8AC3E}">
        <p14:creationId xmlns:p14="http://schemas.microsoft.com/office/powerpoint/2010/main" val="2332144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 animBg="1"/>
      <p:bldP spid="14" grpId="0" animBg="1"/>
      <p:bldP spid="15" grpId="0" animBg="1"/>
      <p:bldP spid="16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271" y="645450"/>
            <a:ext cx="779384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v"/>
            </a:pPr>
            <a:r>
              <a:rPr lang="en-US" altLang="en-US" dirty="0">
                <a:solidFill>
                  <a:schemeClr val="accent6">
                    <a:lumMod val="75000"/>
                  </a:schemeClr>
                </a:solidFill>
              </a:rPr>
              <a:t>Companies try to measure the gap between expected service and perceived service through the use of surveys. </a:t>
            </a:r>
            <a:r>
              <a:rPr lang="en-US" altLang="en-US" b="1" dirty="0">
                <a:solidFill>
                  <a:schemeClr val="accent6">
                    <a:lumMod val="75000"/>
                  </a:schemeClr>
                </a:solidFill>
              </a:rPr>
              <a:t>(We call SERVQUAL) </a:t>
            </a:r>
            <a:endParaRPr lang="en-US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62589" y="1283958"/>
            <a:ext cx="3942528" cy="482409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Customer Satisfaction Survey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09516" y="1282447"/>
            <a:ext cx="3946284" cy="482409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Walk-through Audit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21778" y="1760178"/>
            <a:ext cx="448581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en-US" dirty="0"/>
              <a:t>Determine overall satisfaction associate with the </a:t>
            </a:r>
            <a:r>
              <a:rPr lang="en-US" sz="2000" b="1" u="sng" dirty="0">
                <a:solidFill>
                  <a:srgbClr val="7030A0"/>
                </a:solidFill>
              </a:rPr>
              <a:t>current</a:t>
            </a:r>
            <a:r>
              <a:rPr lang="en-US" sz="2800" b="1" dirty="0"/>
              <a:t> </a:t>
            </a:r>
            <a:r>
              <a:rPr lang="en-US" dirty="0"/>
              <a:t>level of service quality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920065" y="1761973"/>
            <a:ext cx="42089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en-US" dirty="0"/>
              <a:t>Conduct a systematic assessment of the entire customer service experience </a:t>
            </a:r>
            <a:r>
              <a:rPr lang="en-US" sz="2000" b="1" u="sng" dirty="0">
                <a:solidFill>
                  <a:srgbClr val="7030A0"/>
                </a:solidFill>
              </a:rPr>
              <a:t>from beginning to end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801076" y="61076"/>
            <a:ext cx="810131" cy="547499"/>
          </a:xfrm>
          <a:prstGeom prst="rect">
            <a:avLst/>
          </a:prstGeom>
          <a:solidFill>
            <a:srgbClr val="FF6FC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26380" y="11661"/>
            <a:ext cx="53924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FF6FCF"/>
                </a:solidFill>
              </a:rPr>
              <a:t>Measuring Service Quality</a:t>
            </a:r>
          </a:p>
        </p:txBody>
      </p:sp>
      <p:pic>
        <p:nvPicPr>
          <p:cNvPr id="2" name="Picture 1" descr="4291449-2228919277-vs.p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4916" y="3137680"/>
            <a:ext cx="1195341" cy="1378087"/>
          </a:xfrm>
          <a:prstGeom prst="rect">
            <a:avLst/>
          </a:prstGeom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6</a:t>
            </a:fld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2002978-8F5C-47DB-8915-690E50FA092B}"/>
              </a:ext>
            </a:extLst>
          </p:cNvPr>
          <p:cNvSpPr/>
          <p:nvPr/>
        </p:nvSpPr>
        <p:spPr>
          <a:xfrm>
            <a:off x="4944077" y="6413698"/>
            <a:ext cx="407716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http://www.websurveymaster.com/t/32/Samples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D2A03877-56AA-4637-90AB-390A14A0C2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4077" y="2902923"/>
            <a:ext cx="3676350" cy="46951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0A4571E-D5AE-43F3-9667-4277CB7F2B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0066" y="3436631"/>
            <a:ext cx="2035905" cy="12660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56A55D87-4369-48D5-8C84-4819F464F9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82658" y="3442189"/>
            <a:ext cx="2140205" cy="46951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DACA01F4-F51F-4834-8A39-B8207B39806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82658" y="3996349"/>
            <a:ext cx="2035905" cy="70628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587191C7-EA79-42C2-8591-EC7BB113083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20066" y="4766825"/>
            <a:ext cx="2035905" cy="129715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30399823-DF08-485A-81FB-2E1EF9935A2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82658" y="4759980"/>
            <a:ext cx="2081766" cy="80544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2A90A105-8020-470A-A71F-86C783B63EE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62966" y="5599050"/>
            <a:ext cx="2075288" cy="374558"/>
          </a:xfrm>
          <a:prstGeom prst="rect">
            <a:avLst/>
          </a:prstGeom>
        </p:spPr>
      </p:pic>
      <p:pic>
        <p:nvPicPr>
          <p:cNvPr id="1026" name="Picture 2" descr="Image result for customer satisfaction survey example">
            <a:extLst>
              <a:ext uri="{FF2B5EF4-FFF2-40B4-BE49-F238E27FC236}">
                <a16:creationId xmlns:a16="http://schemas.microsoft.com/office/drawing/2014/main" id="{E4F9E3E1-086F-4D20-9670-90E7FB4E83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604" y="2499655"/>
            <a:ext cx="2929385" cy="3922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785A433-24B1-4A2F-986C-638666B317DA}"/>
              </a:ext>
            </a:extLst>
          </p:cNvPr>
          <p:cNvSpPr/>
          <p:nvPr/>
        </p:nvSpPr>
        <p:spPr>
          <a:xfrm>
            <a:off x="80104" y="6384674"/>
            <a:ext cx="52091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http://www.awic2007.net/survey-forms-template/survey-forms-template-38-survey-forms-template-fantasticar-customer-satisfaction-survey-printable/</a:t>
            </a:r>
          </a:p>
        </p:txBody>
      </p:sp>
    </p:spTree>
    <p:extLst>
      <p:ext uri="{BB962C8B-B14F-4D97-AF65-F5344CB8AC3E}">
        <p14:creationId xmlns:p14="http://schemas.microsoft.com/office/powerpoint/2010/main" val="2243778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801076" y="56658"/>
            <a:ext cx="810131" cy="703385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08910" y="87622"/>
            <a:ext cx="736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00FF"/>
                </a:solidFill>
              </a:rPr>
              <a:t>Quality Service by Design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9962" y="748675"/>
            <a:ext cx="85802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8000"/>
                </a:solidFill>
              </a:rPr>
              <a:t>1. Incorporation of Quality in the Service Package</a:t>
            </a:r>
          </a:p>
        </p:txBody>
      </p:sp>
      <p:pic>
        <p:nvPicPr>
          <p:cNvPr id="3" name="Picture 2" descr="Slide009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43" t="21796" r="10929" b="32068"/>
          <a:stretch/>
        </p:blipFill>
        <p:spPr>
          <a:xfrm>
            <a:off x="0" y="1476752"/>
            <a:ext cx="8846315" cy="272398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9580" y="4052825"/>
            <a:ext cx="24848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charset="2"/>
              <a:buChar char="q"/>
            </a:pPr>
            <a:r>
              <a:rPr lang="en-US" sz="2400" b="1" dirty="0">
                <a:solidFill>
                  <a:srgbClr val="808000"/>
                </a:solidFill>
              </a:rPr>
              <a:t>Supporting facility</a:t>
            </a:r>
          </a:p>
        </p:txBody>
      </p:sp>
      <p:sp>
        <p:nvSpPr>
          <p:cNvPr id="6" name="Rectangle 5"/>
          <p:cNvSpPr/>
          <p:nvPr/>
        </p:nvSpPr>
        <p:spPr>
          <a:xfrm>
            <a:off x="168417" y="4864463"/>
            <a:ext cx="249299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lvl="1" indent="-285750">
              <a:buFont typeface="Arial"/>
              <a:buChar char="•"/>
            </a:pPr>
            <a:r>
              <a:rPr lang="en-US" dirty="0"/>
              <a:t>Design of the building</a:t>
            </a:r>
          </a:p>
          <a:p>
            <a:pPr marL="285750" lvl="1" indent="-285750">
              <a:buFont typeface="Arial"/>
              <a:buChar char="•"/>
            </a:pPr>
            <a:r>
              <a:rPr lang="en-US" dirty="0"/>
              <a:t>The air-conditioning</a:t>
            </a:r>
          </a:p>
          <a:p>
            <a:pPr marL="285750" lvl="1" indent="-285750">
              <a:buFont typeface="Arial"/>
              <a:buChar char="•"/>
            </a:pPr>
            <a:r>
              <a:rPr lang="en-US" dirty="0"/>
              <a:t>The heating system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544444" y="4121664"/>
            <a:ext cx="21627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charset="2"/>
              <a:buChar char="q"/>
            </a:pPr>
            <a:r>
              <a:rPr lang="en-US" sz="2400" b="1" dirty="0">
                <a:solidFill>
                  <a:srgbClr val="808000"/>
                </a:solidFill>
              </a:rPr>
              <a:t>Facilitating goods</a:t>
            </a:r>
          </a:p>
        </p:txBody>
      </p:sp>
      <p:sp>
        <p:nvSpPr>
          <p:cNvPr id="7" name="Rectangle 6"/>
          <p:cNvSpPr/>
          <p:nvPr/>
        </p:nvSpPr>
        <p:spPr>
          <a:xfrm>
            <a:off x="2611280" y="4881175"/>
            <a:ext cx="2484965" cy="17543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1" indent="-285750">
              <a:buFont typeface="Arial"/>
              <a:buChar char="•"/>
            </a:pPr>
            <a:r>
              <a:rPr lang="en-US" dirty="0"/>
              <a:t>Room furnishings are durable and easy to clean </a:t>
            </a:r>
          </a:p>
          <a:p>
            <a:pPr marL="285750" lvl="1" indent="-285750">
              <a:buFont typeface="Arial"/>
              <a:buChar char="•"/>
            </a:pPr>
            <a:r>
              <a:rPr lang="en-US" dirty="0"/>
              <a:t>Disposal plastic cups are used instead of glass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798526" y="4110376"/>
            <a:ext cx="21627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charset="2"/>
              <a:buChar char="q"/>
            </a:pPr>
            <a:r>
              <a:rPr lang="en-US" sz="2400" b="1" dirty="0">
                <a:solidFill>
                  <a:srgbClr val="808000"/>
                </a:solidFill>
              </a:rPr>
              <a:t>Information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941086" y="4747479"/>
            <a:ext cx="2293911" cy="17543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1" indent="-285750">
              <a:buFont typeface="Arial"/>
              <a:buChar char="•"/>
            </a:pPr>
            <a:r>
              <a:rPr lang="en-US" dirty="0"/>
              <a:t>An online computer tracks guest billing, reservation and registration process.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81284" y="4105769"/>
            <a:ext cx="21627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charset="2"/>
              <a:buChar char="q"/>
            </a:pPr>
            <a:r>
              <a:rPr lang="en-US" sz="2400" b="1" dirty="0">
                <a:solidFill>
                  <a:srgbClr val="808000"/>
                </a:solidFill>
              </a:rPr>
              <a:t>Service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6717019" y="4639541"/>
            <a:ext cx="24968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1" indent="-285750">
              <a:buFont typeface="Arial"/>
              <a:buChar char="•"/>
            </a:pPr>
            <a:r>
              <a:rPr lang="en-US" b="1" dirty="0"/>
              <a:t>Implicit service</a:t>
            </a:r>
            <a:r>
              <a:rPr lang="en-US" dirty="0"/>
              <a:t>: Maids are trained to clean and make up rooms</a:t>
            </a:r>
            <a:r>
              <a:rPr lang="en-US" dirty="0">
                <a:latin typeface="Arial" charset="0"/>
              </a:rPr>
              <a:t>.</a:t>
            </a:r>
          </a:p>
          <a:p>
            <a:pPr marL="285750" lvl="1" indent="-285750">
              <a:buFont typeface="Arial"/>
              <a:buChar char="•"/>
            </a:pPr>
            <a:r>
              <a:rPr lang="en-US" b="1" dirty="0"/>
              <a:t>Explicit service: </a:t>
            </a:r>
            <a:r>
              <a:rPr lang="en-US" dirty="0"/>
              <a:t>Pleasant appearances of individuals at front office</a:t>
            </a:r>
            <a:r>
              <a:rPr lang="en-US" b="1" dirty="0"/>
              <a:t>.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7</a:t>
            </a:fld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-61832" y="6551765"/>
            <a:ext cx="527359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09625">
              <a:spcBef>
                <a:spcPct val="20000"/>
              </a:spcBef>
              <a:buClr>
                <a:srgbClr val="800000"/>
              </a:buClr>
              <a:buSzPct val="75000"/>
              <a:buFont typeface="Wingdings" charset="0"/>
              <a:buNone/>
            </a:pPr>
            <a:r>
              <a:rPr lang="en-US" sz="1600" b="1" dirty="0">
                <a:solidFill>
                  <a:srgbClr val="000000"/>
                </a:solidFill>
              </a:rPr>
              <a:t>Source</a:t>
            </a:r>
            <a:r>
              <a:rPr lang="en-US" sz="1600" dirty="0">
                <a:solidFill>
                  <a:srgbClr val="000000"/>
                </a:solidFill>
              </a:rPr>
              <a:t>: Fitzsimmons and Fitzsimmons: Service Management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BC86CC9-6709-4929-B699-D23990DA16F4}"/>
              </a:ext>
            </a:extLst>
          </p:cNvPr>
          <p:cNvSpPr txBox="1"/>
          <p:nvPr/>
        </p:nvSpPr>
        <p:spPr>
          <a:xfrm>
            <a:off x="3307276" y="1271895"/>
            <a:ext cx="2082094" cy="40011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Budget hotel case</a:t>
            </a:r>
          </a:p>
        </p:txBody>
      </p:sp>
    </p:spTree>
    <p:extLst>
      <p:ext uri="{BB962C8B-B14F-4D97-AF65-F5344CB8AC3E}">
        <p14:creationId xmlns:p14="http://schemas.microsoft.com/office/powerpoint/2010/main" val="4054500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2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801076" y="73370"/>
            <a:ext cx="810131" cy="703385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08910" y="70910"/>
            <a:ext cx="736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00FF"/>
                </a:solidFill>
              </a:rPr>
              <a:t>Quality Service by Design (Cont.)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09962" y="932002"/>
            <a:ext cx="5492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2.Taguchi Method (Robust Design)</a:t>
            </a:r>
          </a:p>
        </p:txBody>
      </p:sp>
      <p:pic>
        <p:nvPicPr>
          <p:cNvPr id="4" name="Picture 3" descr="Taguchi_Intro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471"/>
          <a:stretch/>
        </p:blipFill>
        <p:spPr>
          <a:xfrm>
            <a:off x="801076" y="2644593"/>
            <a:ext cx="1019260" cy="12635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angle 5"/>
          <p:cNvSpPr/>
          <p:nvPr/>
        </p:nvSpPr>
        <p:spPr>
          <a:xfrm>
            <a:off x="209962" y="1725706"/>
            <a:ext cx="2150743" cy="433294"/>
          </a:xfrm>
          <a:prstGeom prst="rect">
            <a:avLst/>
          </a:prstGeom>
          <a:solidFill>
            <a:srgbClr val="FF66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Who</a:t>
            </a:r>
          </a:p>
        </p:txBody>
      </p:sp>
      <p:sp>
        <p:nvSpPr>
          <p:cNvPr id="9" name="Rectangle 8"/>
          <p:cNvSpPr/>
          <p:nvPr/>
        </p:nvSpPr>
        <p:spPr>
          <a:xfrm>
            <a:off x="2360706" y="1725706"/>
            <a:ext cx="2136586" cy="433294"/>
          </a:xfrm>
          <a:prstGeom prst="rect">
            <a:avLst/>
          </a:prstGeom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accent5">
                    <a:lumMod val="50000"/>
                  </a:schemeClr>
                </a:solidFill>
              </a:rPr>
              <a:t>What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512233" y="1725706"/>
            <a:ext cx="2180624" cy="433294"/>
          </a:xfrm>
          <a:prstGeom prst="rect">
            <a:avLst/>
          </a:prstGeom>
          <a:solidFill>
            <a:srgbClr val="FF66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Method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707798" y="1725706"/>
            <a:ext cx="2136586" cy="433294"/>
          </a:xfrm>
          <a:prstGeom prst="rect">
            <a:avLst/>
          </a:prstGeom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215968"/>
                </a:solidFill>
              </a:rPr>
              <a:t>Application</a:t>
            </a:r>
          </a:p>
        </p:txBody>
      </p:sp>
      <p:sp>
        <p:nvSpPr>
          <p:cNvPr id="7" name="Pentagon 6"/>
          <p:cNvSpPr/>
          <p:nvPr/>
        </p:nvSpPr>
        <p:spPr>
          <a:xfrm rot="5400000">
            <a:off x="1125616" y="2133330"/>
            <a:ext cx="351120" cy="402461"/>
          </a:xfrm>
          <a:prstGeom prst="homePlate">
            <a:avLst/>
          </a:prstGeom>
          <a:solidFill>
            <a:srgbClr val="FF66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Pentagon 14"/>
          <p:cNvSpPr/>
          <p:nvPr/>
        </p:nvSpPr>
        <p:spPr>
          <a:xfrm rot="5400000">
            <a:off x="5356960" y="2133330"/>
            <a:ext cx="351120" cy="402461"/>
          </a:xfrm>
          <a:prstGeom prst="homePlate">
            <a:avLst/>
          </a:prstGeom>
          <a:solidFill>
            <a:srgbClr val="FF66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Pentagon 15"/>
          <p:cNvSpPr/>
          <p:nvPr/>
        </p:nvSpPr>
        <p:spPr>
          <a:xfrm rot="5400000">
            <a:off x="3268183" y="2133331"/>
            <a:ext cx="351120" cy="402461"/>
          </a:xfrm>
          <a:prstGeom prst="homePlate">
            <a:avLst/>
          </a:prstGeom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Pentagon 16"/>
          <p:cNvSpPr/>
          <p:nvPr/>
        </p:nvSpPr>
        <p:spPr>
          <a:xfrm rot="5400000">
            <a:off x="7589174" y="2133331"/>
            <a:ext cx="351120" cy="402461"/>
          </a:xfrm>
          <a:prstGeom prst="homePlate">
            <a:avLst/>
          </a:prstGeom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09962" y="4093882"/>
            <a:ext cx="20170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 err="1">
                <a:solidFill>
                  <a:schemeClr val="bg2">
                    <a:lumMod val="25000"/>
                  </a:schemeClr>
                </a:solidFill>
              </a:rPr>
              <a:t>Genichi</a:t>
            </a:r>
            <a:r>
              <a:rPr lang="en-US" dirty="0">
                <a:solidFill>
                  <a:schemeClr val="bg2">
                    <a:lumMod val="25000"/>
                  </a:schemeClr>
                </a:solidFill>
              </a:rPr>
              <a:t> Taguchi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09962" y="5535210"/>
            <a:ext cx="20170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</a:rPr>
              <a:t>Engineering and Statistician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09962" y="4824788"/>
            <a:ext cx="20170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</a:rPr>
              <a:t>Japanese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533820" y="4095662"/>
            <a:ext cx="20170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</a:rPr>
              <a:t>Approaches to quality design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541549" y="4775178"/>
            <a:ext cx="21755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</a:rPr>
              <a:t>Ensure an ability to function under </a:t>
            </a:r>
            <a:r>
              <a:rPr lang="en-US" sz="2000" b="1" u="sng" dirty="0">
                <a:solidFill>
                  <a:srgbClr val="660066"/>
                </a:solidFill>
              </a:rPr>
              <a:t>adverse conditions (Noise factors).</a:t>
            </a:r>
          </a:p>
        </p:txBody>
      </p:sp>
      <p:pic>
        <p:nvPicPr>
          <p:cNvPr id="24" name="Picture 23" descr="contact-us-hero-icons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677" y="2525065"/>
            <a:ext cx="1846092" cy="1325554"/>
          </a:xfrm>
          <a:prstGeom prst="rect">
            <a:avLst/>
          </a:prstGeom>
        </p:spPr>
      </p:pic>
      <p:pic>
        <p:nvPicPr>
          <p:cNvPr id="26" name="Picture 25" descr="download (1)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820" y="2582582"/>
            <a:ext cx="1816350" cy="1167654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6957435" y="4140048"/>
            <a:ext cx="20170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</a:rPr>
              <a:t>Manufacturing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971677" y="4918671"/>
            <a:ext cx="20170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</a:rPr>
              <a:t>Service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733710" y="4143475"/>
            <a:ext cx="2223725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</a:rPr>
              <a:t>Focusing on setting a specific goal within an </a:t>
            </a:r>
            <a:r>
              <a:rPr lang="en-US" sz="2000" b="1" u="sng" dirty="0">
                <a:solidFill>
                  <a:srgbClr val="660066"/>
                </a:solidFill>
              </a:rPr>
              <a:t>acceptable range</a:t>
            </a:r>
            <a:endParaRPr lang="en-US" sz="2400" b="1" u="sng" dirty="0">
              <a:solidFill>
                <a:srgbClr val="660066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733710" y="5626199"/>
            <a:ext cx="204178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/>
              <a:t>Loss function is deviation of a characteristic from its target.</a:t>
            </a:r>
          </a:p>
        </p:txBody>
      </p:sp>
      <p:pic>
        <p:nvPicPr>
          <p:cNvPr id="31" name="Picture 30" descr="introduction-to-taguchi-method-4-728.jpg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69" t="10022" r="38405"/>
          <a:stretch/>
        </p:blipFill>
        <p:spPr>
          <a:xfrm>
            <a:off x="4995992" y="2525065"/>
            <a:ext cx="1236459" cy="1418540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8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-95250" y="6551765"/>
            <a:ext cx="527359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09625">
              <a:spcBef>
                <a:spcPct val="20000"/>
              </a:spcBef>
              <a:buClr>
                <a:srgbClr val="800000"/>
              </a:buClr>
              <a:buSzPct val="75000"/>
              <a:buFont typeface="Wingdings" charset="0"/>
              <a:buNone/>
            </a:pPr>
            <a:r>
              <a:rPr lang="en-US" sz="1600" b="1" dirty="0">
                <a:solidFill>
                  <a:srgbClr val="000000"/>
                </a:solidFill>
              </a:rPr>
              <a:t>Source</a:t>
            </a:r>
            <a:r>
              <a:rPr lang="en-US" sz="1600" dirty="0">
                <a:solidFill>
                  <a:srgbClr val="000000"/>
                </a:solidFill>
              </a:rPr>
              <a:t>: Fitzsimmons and Fitzsimmons: Service Management</a:t>
            </a:r>
          </a:p>
        </p:txBody>
      </p:sp>
    </p:spTree>
    <p:extLst>
      <p:ext uri="{BB962C8B-B14F-4D97-AF65-F5344CB8AC3E}">
        <p14:creationId xmlns:p14="http://schemas.microsoft.com/office/powerpoint/2010/main" val="475833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9" grpId="0"/>
      <p:bldP spid="20" grpId="0"/>
      <p:bldP spid="21" grpId="0"/>
      <p:bldP spid="23" grpId="0"/>
      <p:bldP spid="27" grpId="0"/>
      <p:bldP spid="28" grpId="0"/>
      <p:bldP spid="29" grpId="0"/>
      <p:bldP spid="3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801076" y="73370"/>
            <a:ext cx="810131" cy="703385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28246" y="46924"/>
            <a:ext cx="736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00FF"/>
                </a:solidFill>
              </a:rPr>
              <a:t>Quality Service by Design (Cont.)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8841" y="832257"/>
            <a:ext cx="5492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2.Taguchi Method (Robust Design)</a:t>
            </a:r>
          </a:p>
        </p:txBody>
      </p:sp>
      <p:sp>
        <p:nvSpPr>
          <p:cNvPr id="5" name="Rectangle 4"/>
          <p:cNvSpPr/>
          <p:nvPr/>
        </p:nvSpPr>
        <p:spPr>
          <a:xfrm>
            <a:off x="98841" y="5264135"/>
            <a:ext cx="4473161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285750" indent="-285750">
              <a:spcBef>
                <a:spcPct val="50000"/>
              </a:spcBef>
              <a:buFont typeface="Wingdings" charset="2"/>
              <a:buChar char="v"/>
            </a:pPr>
            <a:r>
              <a:rPr lang="en-US" dirty="0">
                <a:latin typeface="Arial" charset="0"/>
              </a:rPr>
              <a:t>The uncontrollable (noise) factors lead to cost of quality. </a:t>
            </a:r>
          </a:p>
        </p:txBody>
      </p:sp>
      <p:pic>
        <p:nvPicPr>
          <p:cNvPr id="31" name="Picture 30" descr="40811.gif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06" t="33280"/>
          <a:stretch/>
        </p:blipFill>
        <p:spPr>
          <a:xfrm>
            <a:off x="5094942" y="2092274"/>
            <a:ext cx="3570940" cy="2582204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3900" y="5961135"/>
            <a:ext cx="4473161" cy="646331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285750" lvl="0" indent="-285750">
              <a:spcBef>
                <a:spcPct val="50000"/>
              </a:spcBef>
              <a:buFont typeface="Wingdings" charset="2"/>
              <a:buChar char="v"/>
            </a:pPr>
            <a:r>
              <a:rPr lang="en-US" dirty="0">
                <a:solidFill>
                  <a:schemeClr val="bg1"/>
                </a:solidFill>
                <a:latin typeface="Arial" charset="0"/>
              </a:rPr>
              <a:t>Loss function is measured by the square of the deviation from the target</a:t>
            </a:r>
          </a:p>
        </p:txBody>
      </p:sp>
      <p:pic>
        <p:nvPicPr>
          <p:cNvPr id="9" name="Picture 8" descr="introduction-to-taguchi-method-4-728.jp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69" t="10021" r="38405" b="6198"/>
          <a:stretch/>
        </p:blipFill>
        <p:spPr>
          <a:xfrm>
            <a:off x="248251" y="1404473"/>
            <a:ext cx="3223742" cy="3818381"/>
          </a:xfrm>
          <a:prstGeom prst="rect">
            <a:avLst/>
          </a:prstGeom>
        </p:spPr>
      </p:pic>
      <p:cxnSp>
        <p:nvCxnSpPr>
          <p:cNvPr id="4" name="Straight Arrow Connector 3"/>
          <p:cNvCxnSpPr/>
          <p:nvPr/>
        </p:nvCxnSpPr>
        <p:spPr>
          <a:xfrm flipV="1">
            <a:off x="3810000" y="3989294"/>
            <a:ext cx="1284942" cy="552824"/>
          </a:xfrm>
          <a:prstGeom prst="straightConnector1">
            <a:avLst/>
          </a:prstGeom>
          <a:ln w="38100" cmpd="sng">
            <a:solidFill>
              <a:schemeClr val="accent6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5722471" y="1404474"/>
            <a:ext cx="8964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Lower limit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324166" y="1422403"/>
            <a:ext cx="8964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Higher limit</a:t>
            </a:r>
          </a:p>
        </p:txBody>
      </p:sp>
      <p:sp>
        <p:nvSpPr>
          <p:cNvPr id="7" name="Left Brace 6"/>
          <p:cNvSpPr/>
          <p:nvPr/>
        </p:nvSpPr>
        <p:spPr>
          <a:xfrm rot="5400000">
            <a:off x="6671679" y="4120945"/>
            <a:ext cx="447323" cy="1336321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721412" y="4893239"/>
            <a:ext cx="44225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Within the acceptable range, the cost is zero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619814" y="5275584"/>
            <a:ext cx="4473161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285750" indent="-285750">
              <a:spcBef>
                <a:spcPct val="50000"/>
              </a:spcBef>
              <a:buFont typeface="Wingdings" charset="2"/>
              <a:buChar char="v"/>
            </a:pPr>
            <a:r>
              <a:rPr lang="en-US" b="1" dirty="0">
                <a:latin typeface="Arial" charset="0"/>
              </a:rPr>
              <a:t>For example</a:t>
            </a:r>
            <a:r>
              <a:rPr lang="en-US" dirty="0">
                <a:latin typeface="Arial" charset="0"/>
              </a:rPr>
              <a:t>, consumer can wait for its room between 0 and 10 minutes 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626016" y="5987815"/>
            <a:ext cx="4473161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285750" indent="-285750">
              <a:spcBef>
                <a:spcPct val="50000"/>
              </a:spcBef>
              <a:buFont typeface="Wingdings" charset="2"/>
              <a:buChar char="v"/>
            </a:pPr>
            <a:r>
              <a:rPr lang="en-US" dirty="0">
                <a:latin typeface="Arial" charset="0"/>
              </a:rPr>
              <a:t>After 10 minutes, she will leave. A wait time would translate to $100.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9</a:t>
            </a:fld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-26673" y="6601901"/>
            <a:ext cx="573796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09625">
              <a:spcBef>
                <a:spcPct val="20000"/>
              </a:spcBef>
              <a:buClr>
                <a:srgbClr val="800000"/>
              </a:buClr>
              <a:buSzPct val="75000"/>
              <a:buFont typeface="Wingdings" charset="0"/>
              <a:buNone/>
            </a:pPr>
            <a:r>
              <a:rPr lang="en-US" sz="1600" b="1" dirty="0">
                <a:solidFill>
                  <a:srgbClr val="000000"/>
                </a:solidFill>
              </a:rPr>
              <a:t>Source</a:t>
            </a:r>
            <a:r>
              <a:rPr lang="en-US" sz="1600" dirty="0">
                <a:solidFill>
                  <a:srgbClr val="000000"/>
                </a:solidFill>
              </a:rPr>
              <a:t>: Fitzsimmons and Fitzsimmons: Service Management, P154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EF93AF4-5174-40DC-A755-B023ADEA9AF4}"/>
              </a:ext>
            </a:extLst>
          </p:cNvPr>
          <p:cNvSpPr txBox="1"/>
          <p:nvPr/>
        </p:nvSpPr>
        <p:spPr>
          <a:xfrm>
            <a:off x="5094942" y="1752600"/>
            <a:ext cx="6275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 (y)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6E0602D-C245-4A7C-AF6D-745F33964419}"/>
              </a:ext>
            </a:extLst>
          </p:cNvPr>
          <p:cNvSpPr txBox="1"/>
          <p:nvPr/>
        </p:nvSpPr>
        <p:spPr>
          <a:xfrm>
            <a:off x="8628211" y="4140826"/>
            <a:ext cx="470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</a:t>
            </a:r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95489AE1-029C-4B09-848B-552667EC25C9}"/>
              </a:ext>
            </a:extLst>
          </p:cNvPr>
          <p:cNvSpPr/>
          <p:nvPr/>
        </p:nvSpPr>
        <p:spPr>
          <a:xfrm>
            <a:off x="4654453" y="2434662"/>
            <a:ext cx="1559337" cy="3109264"/>
          </a:xfrm>
          <a:prstGeom prst="arc">
            <a:avLst/>
          </a:prstGeom>
          <a:ln>
            <a:solidFill>
              <a:srgbClr val="FF0000"/>
            </a:solidFill>
          </a:ln>
          <a:scene3d>
            <a:camera prst="orthographicFront">
              <a:rot lat="0" lon="0" rev="10680000"/>
            </a:camera>
            <a:lightRig rig="threePt" dir="t"/>
          </a:scene3d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CF9A3E0A-1332-4212-BFA6-B0231DCC6ACF}"/>
              </a:ext>
            </a:extLst>
          </p:cNvPr>
          <p:cNvSpPr/>
          <p:nvPr/>
        </p:nvSpPr>
        <p:spPr>
          <a:xfrm flipV="1">
            <a:off x="6961921" y="516128"/>
            <a:ext cx="1404952" cy="3438038"/>
          </a:xfrm>
          <a:prstGeom prst="arc">
            <a:avLst/>
          </a:prstGeom>
          <a:ln>
            <a:solidFill>
              <a:srgbClr val="FF0000"/>
            </a:solidFill>
          </a:ln>
          <a:scene3d>
            <a:camera prst="orthographicFront">
              <a:rot lat="600000" lon="0" rev="0"/>
            </a:camera>
            <a:lightRig rig="threePt" dir="t"/>
          </a:scene3d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DAC24150-8A1C-4252-8EC6-A66D3E2D3DCC}"/>
              </a:ext>
            </a:extLst>
          </p:cNvPr>
          <p:cNvCxnSpPr/>
          <p:nvPr/>
        </p:nvCxnSpPr>
        <p:spPr>
          <a:xfrm>
            <a:off x="6129391" y="3930172"/>
            <a:ext cx="0" cy="38089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220B22FC-3A8C-43B5-B9A0-EC84E58CD7F9}"/>
              </a:ext>
            </a:extLst>
          </p:cNvPr>
          <p:cNvCxnSpPr>
            <a:cxnSpLocks/>
          </p:cNvCxnSpPr>
          <p:nvPr/>
        </p:nvCxnSpPr>
        <p:spPr>
          <a:xfrm>
            <a:off x="6105813" y="4325492"/>
            <a:ext cx="1592845" cy="5781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F4EABB11-6A68-43FC-82C0-F65FF06E6204}"/>
              </a:ext>
            </a:extLst>
          </p:cNvPr>
          <p:cNvCxnSpPr/>
          <p:nvPr/>
        </p:nvCxnSpPr>
        <p:spPr>
          <a:xfrm>
            <a:off x="7709454" y="3960672"/>
            <a:ext cx="0" cy="38089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8043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16" grpId="0" animBg="1"/>
      <p:bldP spid="17" grpId="0" animBg="1"/>
      <p:bldP spid="11" grpId="0" animBg="1"/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801076" y="39946"/>
            <a:ext cx="810131" cy="703385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08910" y="54198"/>
            <a:ext cx="736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00FF"/>
                </a:solidFill>
              </a:rPr>
              <a:t>Quality Service by Design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3546" y="776654"/>
            <a:ext cx="20859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5">
                    <a:lumMod val="50000"/>
                  </a:schemeClr>
                </a:solidFill>
              </a:rPr>
              <a:t>3.Poka-Yoke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4825" y="1260249"/>
            <a:ext cx="912905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Courier New"/>
              <a:buChar char="o"/>
            </a:pP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Error occurs, not because employees </a:t>
            </a:r>
            <a:r>
              <a:rPr lang="en-US" sz="2000" b="1" u="sng" dirty="0">
                <a:solidFill>
                  <a:schemeClr val="accent2">
                    <a:lumMod val="75000"/>
                  </a:schemeClr>
                </a:solidFill>
              </a:rPr>
              <a:t>were incompetent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, but due to </a:t>
            </a:r>
            <a:r>
              <a:rPr lang="en-US" sz="2000" b="1" u="sng" dirty="0">
                <a:solidFill>
                  <a:schemeClr val="accent2">
                    <a:lumMod val="75000"/>
                  </a:schemeClr>
                </a:solidFill>
              </a:rPr>
              <a:t>interruptions in routine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 or lapses in attention</a:t>
            </a:r>
            <a:r>
              <a:rPr lang="en-US" sz="2000" b="1" u="sng" dirty="0">
                <a:solidFill>
                  <a:schemeClr val="accent2">
                    <a:lumMod val="75000"/>
                  </a:schemeClr>
                </a:solidFill>
              </a:rPr>
              <a:t>- foolproof</a:t>
            </a:r>
            <a:r>
              <a:rPr lang="en-US" sz="2000" u="sng" dirty="0">
                <a:solidFill>
                  <a:schemeClr val="accent2">
                    <a:lumMod val="75000"/>
                  </a:schemeClr>
                </a:solidFill>
              </a:rPr>
              <a:t> devices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to prevent employee and customers mistakes.</a:t>
            </a:r>
          </a:p>
        </p:txBody>
      </p:sp>
      <p:pic>
        <p:nvPicPr>
          <p:cNvPr id="5" name="Picture 4" descr="mau slide Powerpoint timeline gioi thieu chuong trinh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321" b="46479"/>
          <a:stretch/>
        </p:blipFill>
        <p:spPr>
          <a:xfrm>
            <a:off x="427549" y="4016942"/>
            <a:ext cx="8342924" cy="627530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453103" y="2306936"/>
            <a:ext cx="413037" cy="375610"/>
          </a:xfrm>
          <a:prstGeom prst="ellipse">
            <a:avLst/>
          </a:prstGeom>
          <a:solidFill>
            <a:srgbClr val="FEA91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1</a:t>
            </a:r>
          </a:p>
        </p:txBody>
      </p:sp>
      <p:sp>
        <p:nvSpPr>
          <p:cNvPr id="9" name="Oval 8"/>
          <p:cNvSpPr/>
          <p:nvPr/>
        </p:nvSpPr>
        <p:spPr>
          <a:xfrm>
            <a:off x="875236" y="4803915"/>
            <a:ext cx="381563" cy="375610"/>
          </a:xfrm>
          <a:prstGeom prst="ellipse">
            <a:avLst/>
          </a:prstGeom>
          <a:solidFill>
            <a:srgbClr val="FF66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1</a:t>
            </a:r>
          </a:p>
        </p:txBody>
      </p:sp>
      <p:sp>
        <p:nvSpPr>
          <p:cNvPr id="10" name="Oval 9"/>
          <p:cNvSpPr/>
          <p:nvPr/>
        </p:nvSpPr>
        <p:spPr>
          <a:xfrm>
            <a:off x="3315704" y="2314719"/>
            <a:ext cx="375962" cy="351485"/>
          </a:xfrm>
          <a:prstGeom prst="ellipse">
            <a:avLst/>
          </a:prstGeom>
          <a:solidFill>
            <a:srgbClr val="FF8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</a:p>
        </p:txBody>
      </p:sp>
      <p:sp>
        <p:nvSpPr>
          <p:cNvPr id="11" name="Oval 10"/>
          <p:cNvSpPr/>
          <p:nvPr/>
        </p:nvSpPr>
        <p:spPr>
          <a:xfrm>
            <a:off x="3631407" y="4769987"/>
            <a:ext cx="487540" cy="444332"/>
          </a:xfrm>
          <a:prstGeom prst="ellipse">
            <a:avLst/>
          </a:prstGeom>
          <a:solidFill>
            <a:srgbClr val="408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</a:p>
        </p:txBody>
      </p:sp>
      <p:sp>
        <p:nvSpPr>
          <p:cNvPr id="12" name="Oval 11"/>
          <p:cNvSpPr/>
          <p:nvPr/>
        </p:nvSpPr>
        <p:spPr>
          <a:xfrm>
            <a:off x="6207832" y="2212004"/>
            <a:ext cx="466775" cy="481047"/>
          </a:xfrm>
          <a:prstGeom prst="ellipse">
            <a:avLst/>
          </a:prstGeom>
          <a:solidFill>
            <a:srgbClr val="0080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3</a:t>
            </a:r>
          </a:p>
        </p:txBody>
      </p:sp>
      <p:sp>
        <p:nvSpPr>
          <p:cNvPr id="15" name="Oval 14"/>
          <p:cNvSpPr/>
          <p:nvPr/>
        </p:nvSpPr>
        <p:spPr>
          <a:xfrm>
            <a:off x="6254342" y="4695121"/>
            <a:ext cx="436220" cy="427301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88648" y="2701832"/>
            <a:ext cx="2335422" cy="1169551"/>
          </a:xfrm>
          <a:prstGeom prst="rect">
            <a:avLst/>
          </a:prstGeom>
          <a:solidFill>
            <a:srgbClr val="FFCC66"/>
          </a:solidFill>
          <a:ln>
            <a:solidFill>
              <a:srgbClr val="FFCC66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sz="1400" dirty="0"/>
              <a:t>Doing work incorrectly 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/>
              <a:t>Doing work not required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/>
              <a:t>Doing work in the wrong order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/>
              <a:t>Doing work too slowly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599148" y="2682546"/>
            <a:ext cx="6970" cy="1082570"/>
          </a:xfrm>
          <a:prstGeom prst="line">
            <a:avLst/>
          </a:prstGeom>
          <a:ln>
            <a:solidFill>
              <a:srgbClr val="FEA91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867268" y="2277755"/>
            <a:ext cx="13008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EA91E"/>
                </a:solidFill>
              </a:rPr>
              <a:t>Task</a:t>
            </a:r>
          </a:p>
        </p:txBody>
      </p:sp>
      <p:sp>
        <p:nvSpPr>
          <p:cNvPr id="19" name="TextBox 18"/>
          <p:cNvSpPr txBox="1"/>
          <p:nvPr/>
        </p:nvSpPr>
        <p:spPr>
          <a:xfrm rot="16200000">
            <a:off x="-766733" y="2949903"/>
            <a:ext cx="1996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2">
                    <a:lumMod val="25000"/>
                  </a:schemeClr>
                </a:solidFill>
              </a:rPr>
              <a:t>Service  Errors</a:t>
            </a:r>
          </a:p>
        </p:txBody>
      </p:sp>
      <p:sp>
        <p:nvSpPr>
          <p:cNvPr id="20" name="TextBox 19"/>
          <p:cNvSpPr txBox="1"/>
          <p:nvPr/>
        </p:nvSpPr>
        <p:spPr>
          <a:xfrm rot="16200000">
            <a:off x="-904541" y="5404646"/>
            <a:ext cx="23610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2">
                    <a:lumMod val="25000"/>
                  </a:schemeClr>
                </a:solidFill>
              </a:rPr>
              <a:t>Customer  Errors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3524219" y="2699628"/>
            <a:ext cx="6970" cy="1082570"/>
          </a:xfrm>
          <a:prstGeom prst="line">
            <a:avLst/>
          </a:prstGeom>
          <a:ln>
            <a:solidFill>
              <a:srgbClr val="FF66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3666744" y="2701832"/>
            <a:ext cx="2335422" cy="116955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FFCC66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sz="1400" dirty="0"/>
              <a:t>Failure to acknowledge the customer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/>
              <a:t>Failure to listen to the customer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/>
              <a:t>Failure to react properly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653530" y="2287142"/>
            <a:ext cx="13008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Treatment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641796" y="2237006"/>
            <a:ext cx="13008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80FF"/>
                </a:solidFill>
              </a:rPr>
              <a:t>Tangible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574652" y="2733806"/>
            <a:ext cx="2335422" cy="1169551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sz="1400" dirty="0"/>
              <a:t>Failure to clean facilities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/>
              <a:t>Failure to provide clean uniforms 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/>
              <a:t>Failure to control environmental factors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6433604" y="2718332"/>
            <a:ext cx="6970" cy="1082570"/>
          </a:xfrm>
          <a:prstGeom prst="line">
            <a:avLst/>
          </a:prstGeom>
          <a:ln>
            <a:solidFill>
              <a:srgbClr val="0080F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1085728" y="5196237"/>
            <a:ext cx="6970" cy="108257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1200230" y="4770491"/>
            <a:ext cx="1589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6666"/>
                </a:solidFill>
              </a:rPr>
              <a:t>Preparation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200230" y="5152836"/>
            <a:ext cx="2335422" cy="138499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sz="1400" dirty="0">
                <a:latin typeface="Arial" charset="0"/>
              </a:rPr>
              <a:t>Failure to bring necessary materials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>
                <a:latin typeface="Arial" charset="0"/>
              </a:rPr>
              <a:t>Failure to understand role in transaction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>
                <a:latin typeface="Arial" charset="0"/>
              </a:rPr>
              <a:t>Failure to engage in correct service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068820" y="4775671"/>
            <a:ext cx="13008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3">
                    <a:lumMod val="75000"/>
                  </a:schemeClr>
                </a:solidFill>
              </a:rPr>
              <a:t>Encounter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026015" y="5147471"/>
            <a:ext cx="2335422" cy="138499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sz="1400" dirty="0">
                <a:latin typeface="Arial" charset="0"/>
              </a:rPr>
              <a:t>Failure to remember steps in process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>
                <a:latin typeface="Arial" charset="0"/>
              </a:rPr>
              <a:t>Failure to follow system flow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>
                <a:latin typeface="Arial" charset="0"/>
              </a:rPr>
              <a:t>Failure to follow instructions</a:t>
            </a:r>
          </a:p>
        </p:txBody>
      </p:sp>
      <p:cxnSp>
        <p:nvCxnSpPr>
          <p:cNvPr id="32" name="Straight Connector 31"/>
          <p:cNvCxnSpPr/>
          <p:nvPr/>
        </p:nvCxnSpPr>
        <p:spPr>
          <a:xfrm>
            <a:off x="3904598" y="5221615"/>
            <a:ext cx="6970" cy="1082570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6500715" y="5214319"/>
            <a:ext cx="6970" cy="108257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6674607" y="5029130"/>
            <a:ext cx="2395223" cy="1815882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sz="1400" dirty="0">
                <a:latin typeface="Arial" charset="0"/>
              </a:rPr>
              <a:t>Failure to signal service failure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>
                <a:latin typeface="Arial" charset="0"/>
              </a:rPr>
              <a:t>Failure to learn from experience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>
                <a:latin typeface="Arial" charset="0"/>
              </a:rPr>
              <a:t>Failure to adjust expectations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>
                <a:latin typeface="Arial" charset="0"/>
              </a:rPr>
              <a:t>Failure to execute post –encounter action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679104" y="4677387"/>
            <a:ext cx="1589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808000"/>
                </a:solidFill>
              </a:rPr>
              <a:t>Resolution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10</a:t>
            </a:fld>
            <a:endParaRPr lang="en-US"/>
          </a:p>
        </p:txBody>
      </p:sp>
      <p:sp>
        <p:nvSpPr>
          <p:cNvPr id="36" name="Rectangle 35"/>
          <p:cNvSpPr/>
          <p:nvPr/>
        </p:nvSpPr>
        <p:spPr>
          <a:xfrm>
            <a:off x="489565" y="6551765"/>
            <a:ext cx="527359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09625">
              <a:spcBef>
                <a:spcPct val="20000"/>
              </a:spcBef>
              <a:buClr>
                <a:srgbClr val="800000"/>
              </a:buClr>
              <a:buSzPct val="75000"/>
              <a:buFont typeface="Wingdings" charset="0"/>
              <a:buNone/>
            </a:pPr>
            <a:r>
              <a:rPr lang="en-US" sz="1600" b="1" dirty="0">
                <a:solidFill>
                  <a:srgbClr val="000000"/>
                </a:solidFill>
              </a:rPr>
              <a:t>Source</a:t>
            </a:r>
            <a:r>
              <a:rPr lang="en-US" sz="1600" dirty="0">
                <a:solidFill>
                  <a:srgbClr val="000000"/>
                </a:solidFill>
              </a:rPr>
              <a:t>: Fitzsimmons and Fitzsimmons: Service Management</a:t>
            </a:r>
          </a:p>
        </p:txBody>
      </p:sp>
    </p:spTree>
    <p:extLst>
      <p:ext uri="{BB962C8B-B14F-4D97-AF65-F5344CB8AC3E}">
        <p14:creationId xmlns:p14="http://schemas.microsoft.com/office/powerpoint/2010/main" val="1904378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2" grpId="0" animBg="1"/>
      <p:bldP spid="25" grpId="0" animBg="1"/>
      <p:bldP spid="29" grpId="0" animBg="1"/>
      <p:bldP spid="31" grpId="0" animBg="1"/>
      <p:bldP spid="3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801076" y="56658"/>
            <a:ext cx="810131" cy="703385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08910" y="54198"/>
            <a:ext cx="65818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00FF"/>
                </a:solidFill>
              </a:rPr>
              <a:t>Quality Service by Design (Cont.)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8841" y="765409"/>
            <a:ext cx="5492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660066"/>
                </a:solidFill>
              </a:rPr>
              <a:t>4. Quality Function Deployment</a:t>
            </a:r>
          </a:p>
        </p:txBody>
      </p:sp>
      <p:sp>
        <p:nvSpPr>
          <p:cNvPr id="4" name="Rectangle 3"/>
          <p:cNvSpPr/>
          <p:nvPr/>
        </p:nvSpPr>
        <p:spPr>
          <a:xfrm>
            <a:off x="481428" y="1332718"/>
            <a:ext cx="8662572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en-US" b="1" dirty="0">
                <a:solidFill>
                  <a:srgbClr val="0000FF"/>
                </a:solidFill>
              </a:rPr>
              <a:t>Quality Function Deployment is a planning process for products and services that starts with the voice of the customer by using </a:t>
            </a:r>
            <a:r>
              <a:rPr lang="en-US" sz="2400" b="1" u="sng" dirty="0">
                <a:solidFill>
                  <a:srgbClr val="FF6FCF"/>
                </a:solidFill>
              </a:rPr>
              <a:t>the house of quality too</a:t>
            </a:r>
            <a:r>
              <a:rPr lang="en-US" sz="2800" b="1" u="sng" dirty="0">
                <a:solidFill>
                  <a:srgbClr val="FF6FCF"/>
                </a:solidFill>
              </a:rPr>
              <a:t>l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t="2920" b="6432"/>
          <a:stretch/>
        </p:blipFill>
        <p:spPr>
          <a:xfrm>
            <a:off x="1892709" y="2490020"/>
            <a:ext cx="5191907" cy="436798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>
            <a:off x="1611207" y="2974655"/>
            <a:ext cx="911852" cy="267385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Oval 11"/>
          <p:cNvSpPr/>
          <p:nvPr/>
        </p:nvSpPr>
        <p:spPr>
          <a:xfrm>
            <a:off x="883665" y="2490020"/>
            <a:ext cx="504403" cy="484635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1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10830" y="3108345"/>
            <a:ext cx="18606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808000"/>
                </a:solidFill>
              </a:rPr>
              <a:t>Establish the aim of the project </a:t>
            </a:r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54719" y="4384071"/>
            <a:ext cx="255789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808000"/>
                </a:solidFill>
              </a:rPr>
              <a:t>Determine customer expectations : </a:t>
            </a:r>
          </a:p>
          <a:p>
            <a:r>
              <a:rPr lang="en-US" b="1" dirty="0">
                <a:solidFill>
                  <a:srgbClr val="808000"/>
                </a:solidFill>
              </a:rPr>
              <a:t>interview</a:t>
            </a:r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1388068" y="4411848"/>
            <a:ext cx="800811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Oval 21"/>
          <p:cNvSpPr/>
          <p:nvPr/>
        </p:nvSpPr>
        <p:spPr>
          <a:xfrm>
            <a:off x="631463" y="3927213"/>
            <a:ext cx="504403" cy="484635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</a:p>
        </p:txBody>
      </p:sp>
      <p:cxnSp>
        <p:nvCxnSpPr>
          <p:cNvPr id="24" name="Straight Arrow Connector 23"/>
          <p:cNvCxnSpPr/>
          <p:nvPr/>
        </p:nvCxnSpPr>
        <p:spPr>
          <a:xfrm flipH="1">
            <a:off x="5313462" y="3362150"/>
            <a:ext cx="1771154" cy="73217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Oval 24"/>
          <p:cNvSpPr/>
          <p:nvPr/>
        </p:nvSpPr>
        <p:spPr>
          <a:xfrm>
            <a:off x="7228008" y="3270041"/>
            <a:ext cx="504403" cy="484635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3</a:t>
            </a:r>
          </a:p>
        </p:txBody>
      </p:sp>
      <p:sp>
        <p:nvSpPr>
          <p:cNvPr id="26" name="Rectangle 25"/>
          <p:cNvSpPr/>
          <p:nvPr/>
        </p:nvSpPr>
        <p:spPr>
          <a:xfrm>
            <a:off x="6874010" y="3488518"/>
            <a:ext cx="21958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dirty="0">
              <a:solidFill>
                <a:srgbClr val="808000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7305287" y="3760322"/>
            <a:ext cx="17645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808000"/>
                </a:solidFill>
              </a:rPr>
              <a:t>Describe the elements of the service </a:t>
            </a:r>
          </a:p>
        </p:txBody>
      </p:sp>
      <p:cxnSp>
        <p:nvCxnSpPr>
          <p:cNvPr id="33" name="Straight Arrow Connector 32"/>
          <p:cNvCxnSpPr/>
          <p:nvPr/>
        </p:nvCxnSpPr>
        <p:spPr>
          <a:xfrm flipH="1">
            <a:off x="4895738" y="2490020"/>
            <a:ext cx="1503809" cy="618325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Oval 35"/>
          <p:cNvSpPr/>
          <p:nvPr/>
        </p:nvSpPr>
        <p:spPr>
          <a:xfrm>
            <a:off x="6412400" y="2183073"/>
            <a:ext cx="504403" cy="484635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4</a:t>
            </a:r>
          </a:p>
        </p:txBody>
      </p:sp>
      <p:sp>
        <p:nvSpPr>
          <p:cNvPr id="37" name="Rectangle 36"/>
          <p:cNvSpPr/>
          <p:nvPr/>
        </p:nvSpPr>
        <p:spPr>
          <a:xfrm>
            <a:off x="6984362" y="2111685"/>
            <a:ext cx="240995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808000"/>
                </a:solidFill>
              </a:rPr>
              <a:t>Roof of the house - </a:t>
            </a:r>
            <a:r>
              <a:rPr lang="en-US" dirty="0">
                <a:solidFill>
                  <a:srgbClr val="808000"/>
                </a:solidFill>
              </a:rPr>
              <a:t>Note the strength of relationship between the service elements </a:t>
            </a:r>
          </a:p>
        </p:txBody>
      </p:sp>
      <p:cxnSp>
        <p:nvCxnSpPr>
          <p:cNvPr id="39" name="Straight Arrow Connector 38"/>
          <p:cNvCxnSpPr/>
          <p:nvPr/>
        </p:nvCxnSpPr>
        <p:spPr>
          <a:xfrm flipH="1" flipV="1">
            <a:off x="5157264" y="5190420"/>
            <a:ext cx="868868" cy="89258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0" name="Oval 39"/>
          <p:cNvSpPr/>
          <p:nvPr/>
        </p:nvSpPr>
        <p:spPr>
          <a:xfrm>
            <a:off x="6026132" y="5632403"/>
            <a:ext cx="504403" cy="484635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5</a:t>
            </a:r>
          </a:p>
        </p:txBody>
      </p:sp>
      <p:sp>
        <p:nvSpPr>
          <p:cNvPr id="41" name="Rectangle 40"/>
          <p:cNvSpPr/>
          <p:nvPr/>
        </p:nvSpPr>
        <p:spPr>
          <a:xfrm>
            <a:off x="6530535" y="5672630"/>
            <a:ext cx="261346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808000"/>
                </a:solidFill>
              </a:rPr>
              <a:t>Body of matrix: </a:t>
            </a:r>
          </a:p>
          <a:p>
            <a:r>
              <a:rPr lang="en-US" dirty="0">
                <a:solidFill>
                  <a:srgbClr val="808000"/>
                </a:solidFill>
              </a:rPr>
              <a:t>Relationship between service elements and customer expectations</a:t>
            </a:r>
            <a:endParaRPr lang="en-US" b="1" dirty="0">
              <a:solidFill>
                <a:srgbClr val="808000"/>
              </a:solidFill>
            </a:endParaRPr>
          </a:p>
        </p:txBody>
      </p:sp>
      <p:sp>
        <p:nvSpPr>
          <p:cNvPr id="42" name="Oval 41"/>
          <p:cNvSpPr/>
          <p:nvPr/>
        </p:nvSpPr>
        <p:spPr>
          <a:xfrm>
            <a:off x="1575877" y="5575909"/>
            <a:ext cx="504403" cy="484635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6</a:t>
            </a:r>
          </a:p>
        </p:txBody>
      </p:sp>
      <p:sp>
        <p:nvSpPr>
          <p:cNvPr id="44" name="Rectangle 43"/>
          <p:cNvSpPr/>
          <p:nvPr/>
        </p:nvSpPr>
        <p:spPr>
          <a:xfrm>
            <a:off x="-34831" y="5575909"/>
            <a:ext cx="25578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808000"/>
                </a:solidFill>
              </a:rPr>
              <a:t>Weighted score</a:t>
            </a:r>
          </a:p>
        </p:txBody>
      </p:sp>
      <p:cxnSp>
        <p:nvCxnSpPr>
          <p:cNvPr id="45" name="Straight Arrow Connector 44"/>
          <p:cNvCxnSpPr/>
          <p:nvPr/>
        </p:nvCxnSpPr>
        <p:spPr>
          <a:xfrm>
            <a:off x="1307681" y="5985727"/>
            <a:ext cx="911852" cy="267385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6" name="Oval 45"/>
          <p:cNvSpPr/>
          <p:nvPr/>
        </p:nvSpPr>
        <p:spPr>
          <a:xfrm>
            <a:off x="1307681" y="6196845"/>
            <a:ext cx="504403" cy="484635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7</a:t>
            </a:r>
          </a:p>
        </p:txBody>
      </p:sp>
      <p:cxnSp>
        <p:nvCxnSpPr>
          <p:cNvPr id="49" name="Straight Arrow Connector 48"/>
          <p:cNvCxnSpPr>
            <a:stCxn id="46" idx="5"/>
          </p:cNvCxnSpPr>
          <p:nvPr/>
        </p:nvCxnSpPr>
        <p:spPr>
          <a:xfrm flipV="1">
            <a:off x="1738216" y="6534214"/>
            <a:ext cx="481317" cy="76293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0" name="Rectangle 49"/>
          <p:cNvSpPr/>
          <p:nvPr/>
        </p:nvSpPr>
        <p:spPr>
          <a:xfrm>
            <a:off x="0" y="6222683"/>
            <a:ext cx="25578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808000"/>
                </a:solidFill>
              </a:rPr>
              <a:t>Basement</a:t>
            </a:r>
          </a:p>
        </p:txBody>
      </p:sp>
      <p:sp>
        <p:nvSpPr>
          <p:cNvPr id="51" name="Oval 50"/>
          <p:cNvSpPr/>
          <p:nvPr/>
        </p:nvSpPr>
        <p:spPr>
          <a:xfrm>
            <a:off x="6984362" y="4705785"/>
            <a:ext cx="504403" cy="484635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8</a:t>
            </a:r>
          </a:p>
        </p:txBody>
      </p:sp>
      <p:sp>
        <p:nvSpPr>
          <p:cNvPr id="52" name="Rectangle 51"/>
          <p:cNvSpPr/>
          <p:nvPr/>
        </p:nvSpPr>
        <p:spPr>
          <a:xfrm>
            <a:off x="7512061" y="4776826"/>
            <a:ext cx="176454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808000"/>
                </a:solidFill>
              </a:rPr>
              <a:t>Assessment of competition </a:t>
            </a:r>
          </a:p>
        </p:txBody>
      </p:sp>
      <p:cxnSp>
        <p:nvCxnSpPr>
          <p:cNvPr id="56" name="Straight Arrow Connector 55"/>
          <p:cNvCxnSpPr/>
          <p:nvPr/>
        </p:nvCxnSpPr>
        <p:spPr>
          <a:xfrm flipH="1" flipV="1">
            <a:off x="6399547" y="4980040"/>
            <a:ext cx="474463" cy="1671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11</a:t>
            </a:fld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-43382" y="6585189"/>
            <a:ext cx="573796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09625">
              <a:spcBef>
                <a:spcPct val="20000"/>
              </a:spcBef>
              <a:buClr>
                <a:srgbClr val="800000"/>
              </a:buClr>
              <a:buSzPct val="75000"/>
              <a:buFont typeface="Wingdings" charset="0"/>
              <a:buNone/>
            </a:pPr>
            <a:r>
              <a:rPr lang="en-US" sz="1600" b="1" dirty="0">
                <a:solidFill>
                  <a:srgbClr val="000000"/>
                </a:solidFill>
              </a:rPr>
              <a:t>Source</a:t>
            </a:r>
            <a:r>
              <a:rPr lang="en-US" sz="1600" dirty="0">
                <a:solidFill>
                  <a:srgbClr val="000000"/>
                </a:solidFill>
              </a:rPr>
              <a:t>: Fitzsimmons and Fitzsimmons: Service Management, P156</a:t>
            </a:r>
          </a:p>
        </p:txBody>
      </p:sp>
    </p:spTree>
    <p:extLst>
      <p:ext uri="{BB962C8B-B14F-4D97-AF65-F5344CB8AC3E}">
        <p14:creationId xmlns:p14="http://schemas.microsoft.com/office/powerpoint/2010/main" val="4073188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2" grpId="0" animBg="1"/>
      <p:bldP spid="16" grpId="0"/>
      <p:bldP spid="19" grpId="0"/>
      <p:bldP spid="22" grpId="0" animBg="1"/>
      <p:bldP spid="25" grpId="0" animBg="1"/>
      <p:bldP spid="27" grpId="0"/>
      <p:bldP spid="36" grpId="0" animBg="1"/>
      <p:bldP spid="37" grpId="0"/>
      <p:bldP spid="40" grpId="0" animBg="1"/>
      <p:bldP spid="41" grpId="0"/>
      <p:bldP spid="42" grpId="0" animBg="1"/>
      <p:bldP spid="44" grpId="0"/>
      <p:bldP spid="46" grpId="0" animBg="1"/>
      <p:bldP spid="50" grpId="0"/>
      <p:bldP spid="51" grpId="0" animBg="1"/>
      <p:bldP spid="5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801076" y="6522"/>
            <a:ext cx="810131" cy="703385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08910" y="87622"/>
            <a:ext cx="736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accent4">
                    <a:lumMod val="75000"/>
                  </a:schemeClr>
                </a:solidFill>
              </a:rPr>
              <a:t>Achieving Service Quality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9962" y="714746"/>
            <a:ext cx="5492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3">
                    <a:lumMod val="75000"/>
                  </a:schemeClr>
                </a:solidFill>
              </a:rPr>
              <a:t>1. Cost of Quality </a:t>
            </a:r>
          </a:p>
        </p:txBody>
      </p:sp>
      <p:sp>
        <p:nvSpPr>
          <p:cNvPr id="2" name="Rectangle 1"/>
          <p:cNvSpPr/>
          <p:nvPr/>
        </p:nvSpPr>
        <p:spPr>
          <a:xfrm>
            <a:off x="0" y="1180510"/>
            <a:ext cx="903641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latin typeface="Arial" charset="0"/>
              </a:rPr>
              <a:t>Products can be returned or exchanged if faulty; </a:t>
            </a:r>
            <a:r>
              <a:rPr lang="en-US" sz="2000" b="1" dirty="0"/>
              <a:t>but what recourse does customer have to faulty services?</a:t>
            </a:r>
            <a:endParaRPr lang="en-US" b="1" dirty="0"/>
          </a:p>
        </p:txBody>
      </p:sp>
      <p:pic>
        <p:nvPicPr>
          <p:cNvPr id="8" name="Picture 7" descr="6971-01-gartner-magic-quadrant-powerpoint-template-3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412" t="78329" r="9182" b="8350"/>
          <a:stretch/>
        </p:blipFill>
        <p:spPr>
          <a:xfrm>
            <a:off x="8039171" y="4495395"/>
            <a:ext cx="768615" cy="685174"/>
          </a:xfrm>
          <a:prstGeom prst="rect">
            <a:avLst/>
          </a:prstGeom>
        </p:spPr>
      </p:pic>
      <p:pic>
        <p:nvPicPr>
          <p:cNvPr id="17" name="Picture 16" descr="6971-01-gartner-magic-quadrant-powerpoint-template-3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94" t="78291" r="81200" b="6764"/>
          <a:stretch/>
        </p:blipFill>
        <p:spPr>
          <a:xfrm>
            <a:off x="334180" y="4495395"/>
            <a:ext cx="768614" cy="768732"/>
          </a:xfrm>
          <a:prstGeom prst="rect">
            <a:avLst/>
          </a:prstGeom>
        </p:spPr>
      </p:pic>
      <p:pic>
        <p:nvPicPr>
          <p:cNvPr id="18" name="Picture 17" descr="6971-01-gartner-magic-quadrant-powerpoint-template-3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368" t="16519" r="9044" b="68210"/>
          <a:stretch/>
        </p:blipFill>
        <p:spPr>
          <a:xfrm>
            <a:off x="8039171" y="1925811"/>
            <a:ext cx="785324" cy="785448"/>
          </a:xfrm>
          <a:prstGeom prst="rect">
            <a:avLst/>
          </a:prstGeom>
        </p:spPr>
      </p:pic>
      <p:pic>
        <p:nvPicPr>
          <p:cNvPr id="19" name="Picture 18" descr="6971-01-gartner-magic-quadrant-powerpoint-template-3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94" t="16645" r="81201" b="67712"/>
          <a:stretch/>
        </p:blipFill>
        <p:spPr>
          <a:xfrm>
            <a:off x="416769" y="2005380"/>
            <a:ext cx="768614" cy="804614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185383" y="1978258"/>
            <a:ext cx="3242502" cy="417794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Prevention cost</a:t>
            </a:r>
          </a:p>
        </p:txBody>
      </p:sp>
      <p:sp>
        <p:nvSpPr>
          <p:cNvPr id="20" name="Rectangle 19"/>
          <p:cNvSpPr/>
          <p:nvPr/>
        </p:nvSpPr>
        <p:spPr>
          <a:xfrm>
            <a:off x="1185383" y="2540153"/>
            <a:ext cx="3242502" cy="150403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/>
            <a:r>
              <a:rPr lang="en-US" sz="1700" b="1" dirty="0"/>
              <a:t>Costs associated with activities that keep failure from happening and minimize detection cost.</a:t>
            </a:r>
          </a:p>
          <a:p>
            <a:pPr marL="0" lvl="1"/>
            <a:r>
              <a:rPr lang="en-US" sz="1700" u="sng" dirty="0"/>
              <a:t>Example</a:t>
            </a:r>
            <a:r>
              <a:rPr lang="en-US" sz="1700" dirty="0"/>
              <a:t>: Quality Planning, Training Program, Recruitment and Selection</a:t>
            </a:r>
          </a:p>
        </p:txBody>
      </p:sp>
      <p:sp>
        <p:nvSpPr>
          <p:cNvPr id="21" name="Pentagon 20"/>
          <p:cNvSpPr/>
          <p:nvPr/>
        </p:nvSpPr>
        <p:spPr>
          <a:xfrm rot="5400000">
            <a:off x="1435645" y="4018522"/>
            <a:ext cx="351120" cy="402461"/>
          </a:xfrm>
          <a:prstGeom prst="homePlat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1102794" y="4395313"/>
            <a:ext cx="3242502" cy="1758519"/>
          </a:xfrm>
          <a:prstGeom prst="rect">
            <a:avLst/>
          </a:prstGeom>
          <a:solidFill>
            <a:srgbClr val="FF66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/>
            <a:r>
              <a:rPr lang="en-US" sz="1700" b="1" dirty="0"/>
              <a:t>Costs incurred to ascertain the condition of a service whether it conforms to safety standards.</a:t>
            </a:r>
          </a:p>
          <a:p>
            <a:pPr marL="0" lvl="1"/>
            <a:r>
              <a:rPr lang="en-US" sz="1700" dirty="0"/>
              <a:t>Example: Periodic inspection, Process Control, Collecting quality data</a:t>
            </a:r>
          </a:p>
        </p:txBody>
      </p:sp>
      <p:sp>
        <p:nvSpPr>
          <p:cNvPr id="23" name="Rectangle 22"/>
          <p:cNvSpPr/>
          <p:nvPr/>
        </p:nvSpPr>
        <p:spPr>
          <a:xfrm>
            <a:off x="1102794" y="6235398"/>
            <a:ext cx="3242502" cy="41779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Detection Cost</a:t>
            </a:r>
          </a:p>
        </p:txBody>
      </p:sp>
      <p:sp>
        <p:nvSpPr>
          <p:cNvPr id="24" name="Pentagon 23"/>
          <p:cNvSpPr/>
          <p:nvPr/>
        </p:nvSpPr>
        <p:spPr>
          <a:xfrm>
            <a:off x="4345296" y="5481381"/>
            <a:ext cx="351119" cy="402461"/>
          </a:xfrm>
          <a:prstGeom prst="homePlate">
            <a:avLst/>
          </a:prstGeom>
          <a:solidFill>
            <a:srgbClr val="FF66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4800817" y="1978258"/>
            <a:ext cx="3242502" cy="417794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External Failure Cost </a:t>
            </a:r>
          </a:p>
        </p:txBody>
      </p:sp>
      <p:sp>
        <p:nvSpPr>
          <p:cNvPr id="26" name="Rectangle 25"/>
          <p:cNvSpPr/>
          <p:nvPr/>
        </p:nvSpPr>
        <p:spPr>
          <a:xfrm>
            <a:off x="4813378" y="2540153"/>
            <a:ext cx="3242502" cy="1504039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/>
            <a:r>
              <a:rPr lang="en-US" sz="1700" b="1" dirty="0"/>
              <a:t>Costs incurred to correct nonconforming work after delivery to customer.</a:t>
            </a:r>
          </a:p>
          <a:p>
            <a:pPr marL="0" lvl="1"/>
            <a:r>
              <a:rPr lang="en-US" altLang="ja-JP" sz="1700" u="sng" dirty="0"/>
              <a:t>Example</a:t>
            </a:r>
            <a:r>
              <a:rPr lang="en-US" altLang="ja-JP" sz="1700" dirty="0"/>
              <a:t>: Legal judgment, Negative-word of month, Investigation time</a:t>
            </a:r>
          </a:p>
        </p:txBody>
      </p:sp>
      <p:sp>
        <p:nvSpPr>
          <p:cNvPr id="27" name="Rectangle 26"/>
          <p:cNvSpPr/>
          <p:nvPr/>
        </p:nvSpPr>
        <p:spPr>
          <a:xfrm>
            <a:off x="4796669" y="4495395"/>
            <a:ext cx="3242502" cy="1658437"/>
          </a:xfrm>
          <a:prstGeom prst="rect">
            <a:avLst/>
          </a:prstGeom>
          <a:solidFill>
            <a:srgbClr val="FFCC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/>
            <a:r>
              <a:rPr lang="en-US" sz="17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Costs incurred to correct nonconforming work prior to delivery to the customer</a:t>
            </a:r>
          </a:p>
          <a:p>
            <a:pPr marL="0" lvl="1"/>
            <a:r>
              <a:rPr lang="en-US" sz="17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Example: Rework, Machine downtime</a:t>
            </a:r>
          </a:p>
          <a:p>
            <a:pPr marL="0" lvl="1"/>
            <a:endParaRPr lang="en-US" sz="17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8" name="Pentagon 27"/>
          <p:cNvSpPr/>
          <p:nvPr/>
        </p:nvSpPr>
        <p:spPr>
          <a:xfrm rot="10800000">
            <a:off x="4462259" y="2809994"/>
            <a:ext cx="351119" cy="402461"/>
          </a:xfrm>
          <a:prstGeom prst="homePlat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Pentagon 28"/>
          <p:cNvSpPr/>
          <p:nvPr/>
        </p:nvSpPr>
        <p:spPr>
          <a:xfrm rot="16200000">
            <a:off x="7271390" y="4101893"/>
            <a:ext cx="351119" cy="402461"/>
          </a:xfrm>
          <a:prstGeom prst="homePlate">
            <a:avLst/>
          </a:prstGeom>
          <a:solidFill>
            <a:srgbClr val="FFCC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>
            <a:off x="4813378" y="6220680"/>
            <a:ext cx="3242502" cy="417794"/>
          </a:xfrm>
          <a:prstGeom prst="rect">
            <a:avLst/>
          </a:prstGeom>
          <a:solidFill>
            <a:srgbClr val="EDC50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Internal Failure Cost</a:t>
            </a:r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>
          <a:xfrm>
            <a:off x="8278586" y="6356350"/>
            <a:ext cx="408214" cy="365125"/>
          </a:xfrm>
        </p:spPr>
        <p:txBody>
          <a:bodyPr/>
          <a:lstStyle/>
          <a:p>
            <a:r>
              <a:rPr lang="en-US" dirty="0"/>
              <a:t> </a:t>
            </a:r>
            <a:fld id="{2CB5D92F-E709-9C43-92FC-FB79BA3BA43F}" type="slidenum">
              <a:rPr lang="en-US" smtClean="0"/>
              <a:t>12</a:t>
            </a:fld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-61832" y="6585189"/>
            <a:ext cx="527359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09625">
              <a:spcBef>
                <a:spcPct val="20000"/>
              </a:spcBef>
              <a:buClr>
                <a:srgbClr val="800000"/>
              </a:buClr>
              <a:buSzPct val="75000"/>
              <a:buFont typeface="Wingdings" charset="0"/>
              <a:buNone/>
            </a:pPr>
            <a:r>
              <a:rPr lang="en-US" sz="1600" b="1" dirty="0">
                <a:solidFill>
                  <a:srgbClr val="000000"/>
                </a:solidFill>
              </a:rPr>
              <a:t>Source</a:t>
            </a:r>
            <a:r>
              <a:rPr lang="en-US" sz="1600" dirty="0">
                <a:solidFill>
                  <a:srgbClr val="000000"/>
                </a:solidFill>
              </a:rPr>
              <a:t>: Fitzsimmons and Fitzsimmons: Service Management</a:t>
            </a:r>
          </a:p>
        </p:txBody>
      </p:sp>
    </p:spTree>
    <p:extLst>
      <p:ext uri="{BB962C8B-B14F-4D97-AF65-F5344CB8AC3E}">
        <p14:creationId xmlns:p14="http://schemas.microsoft.com/office/powerpoint/2010/main" val="1818782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801076" y="-10190"/>
            <a:ext cx="810131" cy="703385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08910" y="87622"/>
            <a:ext cx="736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accent4">
                    <a:lumMod val="75000"/>
                  </a:schemeClr>
                </a:solidFill>
              </a:rPr>
              <a:t>Achieving Service Quality (Cont.)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9962" y="714746"/>
            <a:ext cx="5492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6">
                    <a:lumMod val="75000"/>
                  </a:schemeClr>
                </a:solidFill>
              </a:rPr>
              <a:t>2. Statistical Process Control </a:t>
            </a:r>
          </a:p>
        </p:txBody>
      </p:sp>
      <p:sp>
        <p:nvSpPr>
          <p:cNvPr id="2" name="Rectangle 1"/>
          <p:cNvSpPr/>
          <p:nvPr/>
        </p:nvSpPr>
        <p:spPr>
          <a:xfrm>
            <a:off x="68855" y="1234565"/>
            <a:ext cx="905312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sz="2400" b="1" dirty="0">
                <a:solidFill>
                  <a:srgbClr val="0000FF"/>
                </a:solidFill>
              </a:rPr>
              <a:t>The performance of a service is judged by key indicators</a:t>
            </a:r>
            <a:r>
              <a:rPr lang="en-US" sz="2400" dirty="0">
                <a:solidFill>
                  <a:srgbClr val="0000FF"/>
                </a:solidFill>
              </a:rPr>
              <a:t>. 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13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46541" y="2303874"/>
            <a:ext cx="922134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sz="2400" b="1" dirty="0">
                <a:solidFill>
                  <a:srgbClr val="0000FF"/>
                </a:solidFill>
              </a:rPr>
              <a:t>A control chart </a:t>
            </a:r>
            <a:r>
              <a:rPr lang="en-US" b="1" dirty="0"/>
              <a:t>is used to plot average values of a measure performance over time if the process remains in control. </a:t>
            </a:r>
          </a:p>
        </p:txBody>
      </p:sp>
      <p:sp>
        <p:nvSpPr>
          <p:cNvPr id="3" name="Rectangle 2"/>
          <p:cNvSpPr/>
          <p:nvPr/>
        </p:nvSpPr>
        <p:spPr>
          <a:xfrm>
            <a:off x="455912" y="1636864"/>
            <a:ext cx="84026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/>
              <a:t>For example, the educational performance of a high school is measured by SAT. The effectiveness of a police department is judged by the crime rate. </a:t>
            </a:r>
            <a:endParaRPr lang="en-US" b="1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1911969" y="3208617"/>
            <a:ext cx="16709" cy="2991366"/>
          </a:xfrm>
          <a:prstGeom prst="line">
            <a:avLst/>
          </a:prstGeom>
          <a:ln w="28575" cmpd="sng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945387" y="6199983"/>
            <a:ext cx="4671377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940784" y="6268583"/>
            <a:ext cx="22390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Times, days</a:t>
            </a:r>
          </a:p>
        </p:txBody>
      </p:sp>
      <p:sp>
        <p:nvSpPr>
          <p:cNvPr id="12" name="TextBox 11"/>
          <p:cNvSpPr txBox="1"/>
          <p:nvPr/>
        </p:nvSpPr>
        <p:spPr>
          <a:xfrm rot="16200000">
            <a:off x="-205011" y="4436596"/>
            <a:ext cx="31574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Mean response time, minutes</a:t>
            </a:r>
          </a:p>
        </p:txBody>
      </p:sp>
      <p:cxnSp>
        <p:nvCxnSpPr>
          <p:cNvPr id="33" name="Straight Connector 32"/>
          <p:cNvCxnSpPr/>
          <p:nvPr/>
        </p:nvCxnSpPr>
        <p:spPr>
          <a:xfrm>
            <a:off x="1945387" y="4697940"/>
            <a:ext cx="4671377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470392" y="4497396"/>
            <a:ext cx="5418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5.0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489120" y="5318276"/>
            <a:ext cx="5418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3.1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491139" y="3532084"/>
            <a:ext cx="5418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6.9</a:t>
            </a:r>
          </a:p>
        </p:txBody>
      </p:sp>
      <p:cxnSp>
        <p:nvCxnSpPr>
          <p:cNvPr id="36" name="Straight Connector 35"/>
          <p:cNvCxnSpPr/>
          <p:nvPr/>
        </p:nvCxnSpPr>
        <p:spPr>
          <a:xfrm>
            <a:off x="1945387" y="5541194"/>
            <a:ext cx="4671377" cy="0"/>
          </a:xfrm>
          <a:prstGeom prst="line">
            <a:avLst/>
          </a:prstGeom>
          <a:ln>
            <a:prstDash val="sys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1881823" y="3745967"/>
            <a:ext cx="4671377" cy="0"/>
          </a:xfrm>
          <a:prstGeom prst="line">
            <a:avLst/>
          </a:prstGeom>
          <a:ln>
            <a:prstDash val="sys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6683600" y="5356528"/>
            <a:ext cx="23862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Lower control limit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616764" y="3477744"/>
            <a:ext cx="23862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Upper control limit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683600" y="4497396"/>
            <a:ext cx="11696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Average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032970" y="4380412"/>
            <a:ext cx="423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00FF"/>
                </a:solidFill>
              </a:rPr>
              <a:t>x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233963" y="4856320"/>
            <a:ext cx="423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00FF"/>
                </a:solidFill>
              </a:rPr>
              <a:t>x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2337770" y="3732628"/>
            <a:ext cx="423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00FF"/>
                </a:solidFill>
              </a:rPr>
              <a:t>x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506879" y="4837612"/>
            <a:ext cx="423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00FF"/>
                </a:solidFill>
              </a:rPr>
              <a:t>x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998987" y="4086082"/>
            <a:ext cx="423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00FF"/>
                </a:solidFill>
              </a:rPr>
              <a:t>x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3515880" y="4803884"/>
            <a:ext cx="423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00FF"/>
                </a:solidFill>
              </a:rPr>
              <a:t>x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233963" y="3901416"/>
            <a:ext cx="423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00FF"/>
                </a:solidFill>
              </a:rPr>
              <a:t>x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702819" y="3917294"/>
            <a:ext cx="423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00FF"/>
                </a:solidFill>
              </a:rPr>
              <a:t>x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4968163" y="3836047"/>
            <a:ext cx="423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00FF"/>
                </a:solidFill>
              </a:rPr>
              <a:t>x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5910920" y="3180298"/>
            <a:ext cx="423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00FF"/>
                </a:solidFill>
              </a:rPr>
              <a:t>x</a:t>
            </a:r>
          </a:p>
        </p:txBody>
      </p:sp>
      <p:sp>
        <p:nvSpPr>
          <p:cNvPr id="50" name="Rectangle 49"/>
          <p:cNvSpPr/>
          <p:nvPr/>
        </p:nvSpPr>
        <p:spPr>
          <a:xfrm>
            <a:off x="-26673" y="6551765"/>
            <a:ext cx="573796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09625">
              <a:spcBef>
                <a:spcPct val="20000"/>
              </a:spcBef>
              <a:buClr>
                <a:srgbClr val="800000"/>
              </a:buClr>
              <a:buSzPct val="75000"/>
              <a:buFont typeface="Wingdings" charset="0"/>
              <a:buNone/>
            </a:pPr>
            <a:r>
              <a:rPr lang="en-US" sz="1600" b="1" dirty="0">
                <a:solidFill>
                  <a:srgbClr val="000000"/>
                </a:solidFill>
              </a:rPr>
              <a:t>Source</a:t>
            </a:r>
            <a:r>
              <a:rPr lang="en-US" sz="1600" dirty="0">
                <a:solidFill>
                  <a:srgbClr val="000000"/>
                </a:solidFill>
              </a:rPr>
              <a:t>: Fitzsimmons and Fitzsimmons: Service Management, P162</a:t>
            </a:r>
          </a:p>
        </p:txBody>
      </p:sp>
    </p:spTree>
    <p:extLst>
      <p:ext uri="{BB962C8B-B14F-4D97-AF65-F5344CB8AC3E}">
        <p14:creationId xmlns:p14="http://schemas.microsoft.com/office/powerpoint/2010/main" val="6147180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801076" y="-10190"/>
            <a:ext cx="810131" cy="703385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08910" y="87622"/>
            <a:ext cx="736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accent4">
                    <a:lumMod val="75000"/>
                  </a:schemeClr>
                </a:solidFill>
              </a:rPr>
              <a:t>Achieving Service Quality (Cont.)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9962" y="764882"/>
            <a:ext cx="5492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3">
                    <a:lumMod val="50000"/>
                  </a:schemeClr>
                </a:solidFill>
              </a:rPr>
              <a:t>3. Unconditional Service Guarantee </a:t>
            </a:r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>
          <a:xfrm>
            <a:off x="6534980" y="6408483"/>
            <a:ext cx="2133600" cy="365125"/>
          </a:xfrm>
        </p:spPr>
        <p:txBody>
          <a:bodyPr/>
          <a:lstStyle/>
          <a:p>
            <a:fld id="{2CB5D92F-E709-9C43-92FC-FB79BA3BA43F}" type="slidenum">
              <a:rPr lang="en-US" smtClean="0"/>
              <a:t>14</a:t>
            </a:fld>
            <a:endParaRPr lang="en-US"/>
          </a:p>
        </p:txBody>
      </p:sp>
      <p:sp>
        <p:nvSpPr>
          <p:cNvPr id="50" name="Rectangle 49"/>
          <p:cNvSpPr/>
          <p:nvPr/>
        </p:nvSpPr>
        <p:spPr>
          <a:xfrm>
            <a:off x="202527" y="1302621"/>
            <a:ext cx="621372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sz="2000" b="1" dirty="0">
                <a:solidFill>
                  <a:srgbClr val="FF0080"/>
                </a:solidFill>
              </a:rPr>
              <a:t>There are five important feature to guarantee service</a:t>
            </a:r>
          </a:p>
        </p:txBody>
      </p:sp>
      <p:sp>
        <p:nvSpPr>
          <p:cNvPr id="5" name="Pentagon 4"/>
          <p:cNvSpPr/>
          <p:nvPr/>
        </p:nvSpPr>
        <p:spPr>
          <a:xfrm>
            <a:off x="50127" y="1954328"/>
            <a:ext cx="9069830" cy="369499"/>
          </a:xfrm>
          <a:prstGeom prst="homePlat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383351" y="1754705"/>
            <a:ext cx="907834" cy="818866"/>
          </a:xfrm>
          <a:prstGeom prst="ellipse">
            <a:avLst/>
          </a:prstGeom>
          <a:solidFill>
            <a:srgbClr val="3366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1</a:t>
            </a:r>
          </a:p>
        </p:txBody>
      </p:sp>
      <p:sp>
        <p:nvSpPr>
          <p:cNvPr id="51" name="Oval 50"/>
          <p:cNvSpPr/>
          <p:nvPr/>
        </p:nvSpPr>
        <p:spPr>
          <a:xfrm>
            <a:off x="2248190" y="1737993"/>
            <a:ext cx="907834" cy="818866"/>
          </a:xfrm>
          <a:prstGeom prst="ellipse">
            <a:avLst/>
          </a:prstGeom>
          <a:solidFill>
            <a:srgbClr val="00804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2</a:t>
            </a:r>
          </a:p>
        </p:txBody>
      </p:sp>
      <p:sp>
        <p:nvSpPr>
          <p:cNvPr id="52" name="Oval 51"/>
          <p:cNvSpPr/>
          <p:nvPr/>
        </p:nvSpPr>
        <p:spPr>
          <a:xfrm>
            <a:off x="4021363" y="1737984"/>
            <a:ext cx="907834" cy="818866"/>
          </a:xfrm>
          <a:prstGeom prst="ellipse">
            <a:avLst/>
          </a:prstGeom>
          <a:solidFill>
            <a:srgbClr val="FF8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3</a:t>
            </a:r>
          </a:p>
        </p:txBody>
      </p:sp>
      <p:sp>
        <p:nvSpPr>
          <p:cNvPr id="53" name="Oval 52"/>
          <p:cNvSpPr/>
          <p:nvPr/>
        </p:nvSpPr>
        <p:spPr>
          <a:xfrm>
            <a:off x="5892729" y="1721281"/>
            <a:ext cx="907834" cy="818866"/>
          </a:xfrm>
          <a:prstGeom prst="ellipse">
            <a:avLst/>
          </a:prstGeom>
          <a:solidFill>
            <a:srgbClr val="6600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4</a:t>
            </a:r>
          </a:p>
        </p:txBody>
      </p:sp>
      <p:sp>
        <p:nvSpPr>
          <p:cNvPr id="54" name="Oval 53"/>
          <p:cNvSpPr/>
          <p:nvPr/>
        </p:nvSpPr>
        <p:spPr>
          <a:xfrm>
            <a:off x="7699320" y="1721281"/>
            <a:ext cx="907834" cy="818866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5</a:t>
            </a:r>
          </a:p>
        </p:txBody>
      </p:sp>
      <p:sp>
        <p:nvSpPr>
          <p:cNvPr id="8" name="Rectangle 7"/>
          <p:cNvSpPr/>
          <p:nvPr/>
        </p:nvSpPr>
        <p:spPr>
          <a:xfrm>
            <a:off x="0" y="2690556"/>
            <a:ext cx="1708910" cy="584904"/>
          </a:xfrm>
          <a:prstGeom prst="rect">
            <a:avLst/>
          </a:prstGeom>
          <a:solidFill>
            <a:srgbClr val="3366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Unconditional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781863" y="2602386"/>
            <a:ext cx="1704319" cy="761243"/>
          </a:xfrm>
          <a:prstGeom prst="rect">
            <a:avLst/>
          </a:prstGeom>
          <a:solidFill>
            <a:srgbClr val="00804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/>
              <a:t>Easy to </a:t>
            </a:r>
          </a:p>
          <a:p>
            <a:pPr algn="ctr"/>
            <a:r>
              <a:rPr lang="en-US" sz="1600" b="1" dirty="0"/>
              <a:t>Understand and communicate</a:t>
            </a:r>
          </a:p>
        </p:txBody>
      </p:sp>
      <p:sp>
        <p:nvSpPr>
          <p:cNvPr id="56" name="Rectangle 55"/>
          <p:cNvSpPr/>
          <p:nvPr/>
        </p:nvSpPr>
        <p:spPr>
          <a:xfrm>
            <a:off x="3564066" y="2690556"/>
            <a:ext cx="1699269" cy="599620"/>
          </a:xfrm>
          <a:prstGeom prst="rect">
            <a:avLst/>
          </a:prstGeom>
          <a:solidFill>
            <a:srgbClr val="FF8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Meaningful</a:t>
            </a:r>
          </a:p>
        </p:txBody>
      </p:sp>
      <p:sp>
        <p:nvSpPr>
          <p:cNvPr id="57" name="Rectangle 56"/>
          <p:cNvSpPr/>
          <p:nvPr/>
        </p:nvSpPr>
        <p:spPr>
          <a:xfrm>
            <a:off x="5360059" y="2692552"/>
            <a:ext cx="1837991" cy="599620"/>
          </a:xfrm>
          <a:prstGeom prst="rect">
            <a:avLst/>
          </a:prstGeom>
          <a:solidFill>
            <a:srgbClr val="6600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Easy to Invoke</a:t>
            </a:r>
          </a:p>
        </p:txBody>
      </p:sp>
      <p:sp>
        <p:nvSpPr>
          <p:cNvPr id="58" name="Rectangle 57"/>
          <p:cNvSpPr/>
          <p:nvPr/>
        </p:nvSpPr>
        <p:spPr>
          <a:xfrm>
            <a:off x="7300322" y="2694544"/>
            <a:ext cx="1837991" cy="59962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Easy to collect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0126" y="3225318"/>
            <a:ext cx="1854700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sz="1700" dirty="0"/>
              <a:t>Customer satisfaction is unconditional without exceptions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-39918" y="4672786"/>
            <a:ext cx="1820795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en-US" sz="1700" b="1" dirty="0">
                <a:solidFill>
                  <a:srgbClr val="0000FF"/>
                </a:solidFill>
              </a:rPr>
              <a:t>L.L Bean, a Maine mail-order house accepts all returns by providing refunds and credits.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589373" y="3369011"/>
            <a:ext cx="1854700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sz="1700" dirty="0"/>
              <a:t>Customer should know precisely what to expect from a guarantee measure term.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577937" y="4982962"/>
            <a:ext cx="2004856" cy="19236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en-US" sz="1700" b="1" dirty="0" err="1">
                <a:solidFill>
                  <a:srgbClr val="006600"/>
                </a:solidFill>
              </a:rPr>
              <a:t>Bennigan’s</a:t>
            </a:r>
            <a:r>
              <a:rPr lang="en-US" sz="1700" b="1" dirty="0">
                <a:solidFill>
                  <a:srgbClr val="006600"/>
                </a:solidFill>
              </a:rPr>
              <a:t> promises that if  a lunch is not served in 15 minutes, the diner receives a free meal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429381" y="3246014"/>
            <a:ext cx="2101298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sz="1700" dirty="0"/>
              <a:t>The guarantee should be important to the customer in financial as well as in service terms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270814" y="4868392"/>
            <a:ext cx="2413841" cy="19236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en-US" sz="1700" b="1" dirty="0">
                <a:solidFill>
                  <a:srgbClr val="FF6600"/>
                </a:solidFill>
              </a:rPr>
              <a:t>Domino’s Pizza guarantee that if an order is not delivered within 30 minutes, the customer gets $3 off rather than a free pizza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313462" y="3342731"/>
            <a:ext cx="2101298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sz="1700" dirty="0"/>
              <a:t>A dissatisfied customer should not hassled with writing letters to invoke a guarantee.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332190" y="4932363"/>
            <a:ext cx="2101298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700" b="1" dirty="0" err="1">
                <a:solidFill>
                  <a:srgbClr val="7030A0"/>
                </a:solidFill>
              </a:rPr>
              <a:t>Cititravel</a:t>
            </a:r>
            <a:r>
              <a:rPr lang="en-US" sz="1700" b="1" dirty="0">
                <a:solidFill>
                  <a:srgbClr val="7030A0"/>
                </a:solidFill>
              </a:rPr>
              <a:t> guarantees the lowest airfares and a refund of the difference.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261348" y="3344723"/>
            <a:ext cx="1943294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sz="1700" dirty="0"/>
              <a:t>The best guarantees are resolved on the spot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198050" y="4942331"/>
            <a:ext cx="187178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700" b="1" dirty="0" err="1">
                <a:solidFill>
                  <a:srgbClr val="C00000"/>
                </a:solidFill>
              </a:rPr>
              <a:t>Bennigan’s</a:t>
            </a:r>
            <a:r>
              <a:rPr lang="en-US" sz="1700" b="1" dirty="0">
                <a:solidFill>
                  <a:srgbClr val="C00000"/>
                </a:solidFill>
              </a:rPr>
              <a:t>  and Domino’s Pizza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4475280" y="6574844"/>
            <a:ext cx="458664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09625">
              <a:spcBef>
                <a:spcPct val="20000"/>
              </a:spcBef>
              <a:buClr>
                <a:srgbClr val="800000"/>
              </a:buClr>
              <a:buSzPct val="75000"/>
              <a:buFont typeface="Wingdings" charset="0"/>
              <a:buNone/>
            </a:pPr>
            <a:r>
              <a:rPr lang="en-US" sz="1400" b="1" dirty="0">
                <a:solidFill>
                  <a:srgbClr val="000000"/>
                </a:solidFill>
              </a:rPr>
              <a:t>Source</a:t>
            </a:r>
            <a:r>
              <a:rPr lang="en-US" sz="1400" dirty="0">
                <a:solidFill>
                  <a:srgbClr val="000000"/>
                </a:solidFill>
              </a:rPr>
              <a:t>: Fitzsimmons and Fitzsimmons: Service Management</a:t>
            </a:r>
          </a:p>
        </p:txBody>
      </p:sp>
    </p:spTree>
    <p:extLst>
      <p:ext uri="{BB962C8B-B14F-4D97-AF65-F5344CB8AC3E}">
        <p14:creationId xmlns:p14="http://schemas.microsoft.com/office/powerpoint/2010/main" val="3175070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5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801076" y="6522"/>
            <a:ext cx="810131" cy="703385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08910" y="87622"/>
            <a:ext cx="736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accent4">
                    <a:lumMod val="75000"/>
                  </a:schemeClr>
                </a:solidFill>
              </a:rPr>
              <a:t>Achieving Service Quality (Cont.)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9962" y="764882"/>
            <a:ext cx="5492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3">
                    <a:lumMod val="50000"/>
                  </a:schemeClr>
                </a:solidFill>
              </a:rPr>
              <a:t>3. Unconditional Service Guarantee </a:t>
            </a:r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15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02527" y="1402893"/>
            <a:ext cx="894147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</a:rPr>
              <a:t>However, the service guarantee can be redefined as the management view</a:t>
            </a:r>
          </a:p>
        </p:txBody>
      </p:sp>
      <p:sp>
        <p:nvSpPr>
          <p:cNvPr id="2" name="Oval 1"/>
          <p:cNvSpPr/>
          <p:nvPr/>
        </p:nvSpPr>
        <p:spPr>
          <a:xfrm>
            <a:off x="120045" y="2425167"/>
            <a:ext cx="1338230" cy="1377945"/>
          </a:xfrm>
          <a:prstGeom prst="ellipse">
            <a:avLst/>
          </a:prstGeom>
          <a:noFill/>
          <a:ln w="130175" cmpd="sng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204144" y="2690553"/>
            <a:ext cx="12207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063525" y="4645506"/>
            <a:ext cx="12207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accent5">
                    <a:lumMod val="75000"/>
                  </a:schemeClr>
                </a:solidFill>
              </a:rPr>
              <a:t>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052279" y="2684122"/>
            <a:ext cx="12207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accent3">
                    <a:lumMod val="75000"/>
                  </a:schemeClr>
                </a:solidFill>
              </a:rPr>
              <a:t>3</a:t>
            </a:r>
          </a:p>
        </p:txBody>
      </p:sp>
      <p:sp>
        <p:nvSpPr>
          <p:cNvPr id="17" name="Oval 16"/>
          <p:cNvSpPr/>
          <p:nvPr/>
        </p:nvSpPr>
        <p:spPr>
          <a:xfrm>
            <a:off x="3990198" y="2441880"/>
            <a:ext cx="1282794" cy="1297838"/>
          </a:xfrm>
          <a:prstGeom prst="ellipse">
            <a:avLst/>
          </a:prstGeom>
          <a:noFill/>
          <a:ln w="130175" cmpd="sng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-50127" y="4081602"/>
            <a:ext cx="2447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b="1" dirty="0">
                <a:solidFill>
                  <a:schemeClr val="bg1">
                    <a:lumMod val="50000"/>
                  </a:schemeClr>
                </a:solidFill>
              </a:rPr>
              <a:t>Focus on customer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019" y="4698571"/>
            <a:ext cx="2036479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A guarantee forces a company to identify its customer expectation.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476047" y="1987914"/>
            <a:ext cx="2447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Set clear standards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492756" y="2512118"/>
            <a:ext cx="26263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en-US" dirty="0">
                <a:solidFill>
                  <a:srgbClr val="215968"/>
                </a:solidFill>
              </a:rPr>
              <a:t>A company should set clear standards to knows when the service has failed.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200693" y="4114190"/>
            <a:ext cx="2447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b="1" dirty="0">
                <a:solidFill>
                  <a:schemeClr val="accent3">
                    <a:lumMod val="50000"/>
                  </a:schemeClr>
                </a:solidFill>
              </a:rPr>
              <a:t>Guarantee feedback</a:t>
            </a:r>
          </a:p>
        </p:txBody>
      </p:sp>
      <p:sp>
        <p:nvSpPr>
          <p:cNvPr id="10" name="Rectangle 9"/>
          <p:cNvSpPr/>
          <p:nvPr/>
        </p:nvSpPr>
        <p:spPr>
          <a:xfrm>
            <a:off x="3255519" y="4503037"/>
            <a:ext cx="234199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ct val="50000"/>
              </a:spcBef>
              <a:buFont typeface="Wingdings" charset="2"/>
              <a:buChar char="§"/>
            </a:pPr>
            <a:r>
              <a:rPr lang="en-US" dirty="0">
                <a:solidFill>
                  <a:srgbClr val="4F6228"/>
                </a:solidFill>
              </a:rPr>
              <a:t>Customers invoking a guarantee provide valuable information for quality assessment.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289701" y="1873671"/>
            <a:ext cx="24478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b="1" dirty="0">
                <a:solidFill>
                  <a:srgbClr val="FF6666"/>
                </a:solidFill>
              </a:rPr>
              <a:t>Promotes an understanding of the service delivery system </a:t>
            </a:r>
          </a:p>
        </p:txBody>
      </p:sp>
      <p:sp>
        <p:nvSpPr>
          <p:cNvPr id="27" name="Oval 26"/>
          <p:cNvSpPr/>
          <p:nvPr/>
        </p:nvSpPr>
        <p:spPr>
          <a:xfrm>
            <a:off x="5794840" y="4436851"/>
            <a:ext cx="1282794" cy="1297838"/>
          </a:xfrm>
          <a:prstGeom prst="ellipse">
            <a:avLst/>
          </a:prstGeom>
          <a:noFill/>
          <a:ln w="130175" cmpd="sng">
            <a:solidFill>
              <a:srgbClr val="FF66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6666"/>
              </a:solidFill>
            </a:endParaRPr>
          </a:p>
        </p:txBody>
      </p:sp>
      <p:sp>
        <p:nvSpPr>
          <p:cNvPr id="28" name="Oval 27"/>
          <p:cNvSpPr/>
          <p:nvPr/>
        </p:nvSpPr>
        <p:spPr>
          <a:xfrm>
            <a:off x="7737533" y="2306727"/>
            <a:ext cx="1282794" cy="1297838"/>
          </a:xfrm>
          <a:prstGeom prst="ellipse">
            <a:avLst/>
          </a:prstGeom>
          <a:noFill/>
          <a:ln w="130175" cmpd="sng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5823503" y="4609195"/>
            <a:ext cx="12207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FF6666"/>
                </a:solidFill>
              </a:rPr>
              <a:t>4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321136" y="3073876"/>
            <a:ext cx="26263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en-US" dirty="0">
                <a:solidFill>
                  <a:srgbClr val="FF6666"/>
                </a:solidFill>
              </a:rPr>
              <a:t>Before a guarantee is made, managers must identify the possible failure in their system.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737533" y="2472918"/>
            <a:ext cx="12207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accent4">
                    <a:lumMod val="75000"/>
                  </a:schemeClr>
                </a:solidFill>
              </a:rPr>
              <a:t>5</a:t>
            </a:r>
          </a:p>
        </p:txBody>
      </p:sp>
      <p:sp>
        <p:nvSpPr>
          <p:cNvPr id="34" name="Oval 33"/>
          <p:cNvSpPr/>
          <p:nvPr/>
        </p:nvSpPr>
        <p:spPr>
          <a:xfrm>
            <a:off x="2024872" y="4486350"/>
            <a:ext cx="1282794" cy="1297838"/>
          </a:xfrm>
          <a:prstGeom prst="ellipse">
            <a:avLst/>
          </a:prstGeom>
          <a:noFill/>
          <a:ln w="130175" cmpd="sng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TextBox 34"/>
          <p:cNvSpPr txBox="1"/>
          <p:nvPr/>
        </p:nvSpPr>
        <p:spPr>
          <a:xfrm>
            <a:off x="7144470" y="4252185"/>
            <a:ext cx="2447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b="1" dirty="0">
                <a:solidFill>
                  <a:srgbClr val="604A7B"/>
                </a:solidFill>
              </a:rPr>
              <a:t>Build customer loyalty</a:t>
            </a:r>
          </a:p>
        </p:txBody>
      </p:sp>
      <p:sp>
        <p:nvSpPr>
          <p:cNvPr id="36" name="Rectangle 35"/>
          <p:cNvSpPr/>
          <p:nvPr/>
        </p:nvSpPr>
        <p:spPr>
          <a:xfrm>
            <a:off x="7018811" y="5156145"/>
            <a:ext cx="247872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ct val="50000"/>
              </a:spcBef>
              <a:buFont typeface="Wingdings" charset="2"/>
              <a:buChar char="§"/>
            </a:pPr>
            <a:r>
              <a:rPr lang="en-US" dirty="0">
                <a:solidFill>
                  <a:srgbClr val="604A7B"/>
                </a:solidFill>
              </a:rPr>
              <a:t>A guarantee builds markets share by keeping the loyal customers.</a:t>
            </a:r>
          </a:p>
        </p:txBody>
      </p:sp>
      <p:sp>
        <p:nvSpPr>
          <p:cNvPr id="37" name="Rectangle 36"/>
          <p:cNvSpPr/>
          <p:nvPr/>
        </p:nvSpPr>
        <p:spPr>
          <a:xfrm>
            <a:off x="-19526" y="6484917"/>
            <a:ext cx="5222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09625">
              <a:spcBef>
                <a:spcPct val="20000"/>
              </a:spcBef>
              <a:buClr>
                <a:srgbClr val="800000"/>
              </a:buClr>
              <a:buSzPct val="75000"/>
              <a:buFont typeface="Wingdings" charset="0"/>
              <a:buNone/>
            </a:pPr>
            <a:r>
              <a:rPr lang="en-US" sz="1600" b="1" dirty="0">
                <a:solidFill>
                  <a:srgbClr val="000000"/>
                </a:solidFill>
              </a:rPr>
              <a:t>Source</a:t>
            </a:r>
            <a:r>
              <a:rPr lang="en-US" sz="1600" dirty="0">
                <a:solidFill>
                  <a:srgbClr val="000000"/>
                </a:solidFill>
              </a:rPr>
              <a:t>: Fitzsimmons and Fitzsimmons: Service Management</a:t>
            </a:r>
          </a:p>
        </p:txBody>
      </p:sp>
    </p:spTree>
    <p:extLst>
      <p:ext uri="{BB962C8B-B14F-4D97-AF65-F5344CB8AC3E}">
        <p14:creationId xmlns:p14="http://schemas.microsoft.com/office/powerpoint/2010/main" val="140767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/>
      <p:bldP spid="12" grpId="0"/>
      <p:bldP spid="16" grpId="0"/>
      <p:bldP spid="17" grpId="0" animBg="1"/>
      <p:bldP spid="8" grpId="0"/>
      <p:bldP spid="9" grpId="0"/>
      <p:bldP spid="21" grpId="0"/>
      <p:bldP spid="23" grpId="0"/>
      <p:bldP spid="24" grpId="0"/>
      <p:bldP spid="10" grpId="0"/>
      <p:bldP spid="26" grpId="0"/>
      <p:bldP spid="27" grpId="0" animBg="1"/>
      <p:bldP spid="28" grpId="0" animBg="1"/>
      <p:bldP spid="30" grpId="0"/>
      <p:bldP spid="32" grpId="0"/>
      <p:bldP spid="33" grpId="0"/>
      <p:bldP spid="34" grpId="0" animBg="1"/>
      <p:bldP spid="35" grpId="0"/>
      <p:bldP spid="3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801076" y="73370"/>
            <a:ext cx="810131" cy="703385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6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474984" y="121046"/>
            <a:ext cx="67124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F8000"/>
                </a:solidFill>
              </a:rPr>
              <a:t>Service Recovery Framework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16</a:t>
            </a:fld>
            <a:endParaRPr lang="en-US" dirty="0"/>
          </a:p>
        </p:txBody>
      </p:sp>
      <p:pic>
        <p:nvPicPr>
          <p:cNvPr id="11" name="Picture 4" descr="6-2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55" b="4116"/>
          <a:stretch/>
        </p:blipFill>
        <p:spPr bwMode="auto">
          <a:xfrm>
            <a:off x="13402" y="1203219"/>
            <a:ext cx="8382000" cy="4495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-26673" y="6551765"/>
            <a:ext cx="573796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09625">
              <a:spcBef>
                <a:spcPct val="20000"/>
              </a:spcBef>
              <a:buClr>
                <a:srgbClr val="800000"/>
              </a:buClr>
              <a:buSzPct val="75000"/>
              <a:buFont typeface="Wingdings" charset="0"/>
              <a:buNone/>
            </a:pPr>
            <a:r>
              <a:rPr lang="en-US" sz="1600" b="1" dirty="0">
                <a:solidFill>
                  <a:srgbClr val="000000"/>
                </a:solidFill>
              </a:rPr>
              <a:t>Source</a:t>
            </a:r>
            <a:r>
              <a:rPr lang="en-US" sz="1600" dirty="0">
                <a:solidFill>
                  <a:srgbClr val="000000"/>
                </a:solidFill>
              </a:rPr>
              <a:t>: Fitzsimmons and Fitzsimmons: Service Management, P165</a:t>
            </a:r>
          </a:p>
        </p:txBody>
      </p:sp>
      <p:sp>
        <p:nvSpPr>
          <p:cNvPr id="15" name="Rectangle 14"/>
          <p:cNvSpPr/>
          <p:nvPr/>
        </p:nvSpPr>
        <p:spPr>
          <a:xfrm>
            <a:off x="0" y="864665"/>
            <a:ext cx="901015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</a:rPr>
              <a:t>Even with the best quality intentions, service failures do occur. What to do then?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888117" y="5652779"/>
            <a:ext cx="53564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1</a:t>
            </a:r>
            <a:endParaRPr lang="en-US" sz="24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" name="Picture 9" descr="club-med-assignment-1-1-638.jp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729"/>
          <a:stretch/>
        </p:blipFill>
        <p:spPr>
          <a:xfrm>
            <a:off x="6926214" y="1617654"/>
            <a:ext cx="1697085" cy="102277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759458" y="5872010"/>
            <a:ext cx="664307" cy="646331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1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979443" y="5872010"/>
            <a:ext cx="664307" cy="646331"/>
          </a:xfrm>
          <a:prstGeom prst="rect">
            <a:avLst/>
          </a:prstGeom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2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888893" y="5872010"/>
            <a:ext cx="664307" cy="646331"/>
          </a:xfrm>
          <a:prstGeom prst="rect">
            <a:avLst/>
          </a:prstGeom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708761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801076" y="73370"/>
            <a:ext cx="810131" cy="703385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6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474984" y="121046"/>
            <a:ext cx="75351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F8000"/>
                </a:solidFill>
              </a:rPr>
              <a:t>Service Recovery Framework (Cont.)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17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205512" y="6551765"/>
            <a:ext cx="527359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09625">
              <a:spcBef>
                <a:spcPct val="20000"/>
              </a:spcBef>
              <a:buClr>
                <a:srgbClr val="800000"/>
              </a:buClr>
              <a:buSzPct val="75000"/>
              <a:buFont typeface="Wingdings" charset="0"/>
              <a:buNone/>
            </a:pPr>
            <a:r>
              <a:rPr lang="en-US" sz="1600" b="1" dirty="0">
                <a:solidFill>
                  <a:srgbClr val="000000"/>
                </a:solidFill>
              </a:rPr>
              <a:t>Source</a:t>
            </a:r>
            <a:r>
              <a:rPr lang="en-US" sz="1600" dirty="0">
                <a:solidFill>
                  <a:srgbClr val="000000"/>
                </a:solidFill>
              </a:rPr>
              <a:t>: Fitzsimmons and Fitzsimmons: Service Management</a:t>
            </a:r>
          </a:p>
        </p:txBody>
      </p:sp>
      <p:sp>
        <p:nvSpPr>
          <p:cNvPr id="15" name="Rectangle 14"/>
          <p:cNvSpPr/>
          <p:nvPr/>
        </p:nvSpPr>
        <p:spPr>
          <a:xfrm>
            <a:off x="0" y="1048497"/>
            <a:ext cx="901015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en-US" sz="2000" b="1" dirty="0">
                <a:solidFill>
                  <a:schemeClr val="accent3">
                    <a:lumMod val="50000"/>
                  </a:schemeClr>
                </a:solidFill>
              </a:rPr>
              <a:t>There are four basic approaches address to service recovery.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92014" y="1575162"/>
            <a:ext cx="53564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>
                <a:solidFill>
                  <a:schemeClr val="accent2">
                    <a:lumMod val="75000"/>
                  </a:schemeClr>
                </a:solidFill>
              </a:rPr>
              <a:t>1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249748" y="1550713"/>
            <a:ext cx="53564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>
                <a:solidFill>
                  <a:schemeClr val="accent5">
                    <a:lumMod val="75000"/>
                  </a:schemeClr>
                </a:solidFill>
              </a:rPr>
              <a:t>2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503241" y="1558450"/>
            <a:ext cx="53564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>
                <a:solidFill>
                  <a:schemeClr val="accent4">
                    <a:lumMod val="75000"/>
                  </a:schemeClr>
                </a:solidFill>
              </a:rPr>
              <a:t>3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668950" y="1543730"/>
            <a:ext cx="53564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>
                <a:solidFill>
                  <a:schemeClr val="accent3">
                    <a:lumMod val="75000"/>
                  </a:schemeClr>
                </a:solidFill>
              </a:rPr>
              <a:t>4</a:t>
            </a:r>
          </a:p>
        </p:txBody>
      </p:sp>
      <p:cxnSp>
        <p:nvCxnSpPr>
          <p:cNvPr id="28" name="Straight Connector 27"/>
          <p:cNvCxnSpPr/>
          <p:nvPr/>
        </p:nvCxnSpPr>
        <p:spPr>
          <a:xfrm>
            <a:off x="363357" y="2556864"/>
            <a:ext cx="1925776" cy="16711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2654509" y="2575568"/>
            <a:ext cx="1925776" cy="16711"/>
          </a:xfrm>
          <a:prstGeom prst="line">
            <a:avLst/>
          </a:prstGeom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4878825" y="2594272"/>
            <a:ext cx="1925776" cy="16711"/>
          </a:xfrm>
          <a:prstGeom prst="line">
            <a:avLst/>
          </a:prstGeom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7017577" y="2594272"/>
            <a:ext cx="1925776" cy="16711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32" name="Rectangle 31"/>
          <p:cNvSpPr/>
          <p:nvPr/>
        </p:nvSpPr>
        <p:spPr>
          <a:xfrm>
            <a:off x="136574" y="2588911"/>
            <a:ext cx="2286000" cy="830997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lvl="0" algn="ctr"/>
            <a:r>
              <a:rPr lang="en-US" sz="2400" b="1" dirty="0">
                <a:solidFill>
                  <a:srgbClr val="800000"/>
                </a:solidFill>
              </a:rPr>
              <a:t>The case-by-case approach</a:t>
            </a:r>
          </a:p>
        </p:txBody>
      </p:sp>
      <p:sp>
        <p:nvSpPr>
          <p:cNvPr id="33" name="Rectangle 32"/>
          <p:cNvSpPr/>
          <p:nvPr/>
        </p:nvSpPr>
        <p:spPr>
          <a:xfrm>
            <a:off x="363357" y="3787572"/>
            <a:ext cx="1792104" cy="2769322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/>
            <a:r>
              <a:rPr lang="en-US" sz="2000" dirty="0"/>
              <a:t>Addresses each customer</a:t>
            </a:r>
            <a:r>
              <a:rPr lang="ja-JP" altLang="en-US" sz="2000" dirty="0"/>
              <a:t>’</a:t>
            </a:r>
            <a:r>
              <a:rPr lang="en-US" altLang="ja-JP" sz="2000" dirty="0"/>
              <a:t>s complaint individually but could lead to perception of unfairness.</a:t>
            </a:r>
          </a:p>
          <a:p>
            <a:pPr marL="0" lvl="1"/>
            <a:endParaRPr lang="en-US" altLang="ja-JP" sz="2000" dirty="0"/>
          </a:p>
          <a:p>
            <a:pPr marL="0" lvl="1"/>
            <a:endParaRPr lang="en-US" altLang="ja-JP" sz="2000" dirty="0"/>
          </a:p>
        </p:txBody>
      </p:sp>
      <p:sp>
        <p:nvSpPr>
          <p:cNvPr id="34" name="Rectangle 33"/>
          <p:cNvSpPr/>
          <p:nvPr/>
        </p:nvSpPr>
        <p:spPr>
          <a:xfrm>
            <a:off x="2654509" y="2572199"/>
            <a:ext cx="1838222" cy="1200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accent5">
                    <a:lumMod val="50000"/>
                  </a:schemeClr>
                </a:solidFill>
              </a:rPr>
              <a:t>Systematic response approach </a:t>
            </a:r>
          </a:p>
        </p:txBody>
      </p:sp>
      <p:sp>
        <p:nvSpPr>
          <p:cNvPr id="35" name="Rectangle 34"/>
          <p:cNvSpPr/>
          <p:nvPr/>
        </p:nvSpPr>
        <p:spPr>
          <a:xfrm>
            <a:off x="2654509" y="3789239"/>
            <a:ext cx="1792104" cy="276932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/>
            <a:r>
              <a:rPr lang="en-US" sz="2000" dirty="0"/>
              <a:t>Uses a protocol to handle complaints but needs prior identification of critical failure points and continuous updating</a:t>
            </a:r>
            <a:endParaRPr lang="en-US" altLang="ja-JP" sz="2000" dirty="0"/>
          </a:p>
        </p:txBody>
      </p:sp>
      <p:sp>
        <p:nvSpPr>
          <p:cNvPr id="36" name="Rectangle 35"/>
          <p:cNvSpPr/>
          <p:nvPr/>
        </p:nvSpPr>
        <p:spPr>
          <a:xfrm>
            <a:off x="4845407" y="2657746"/>
            <a:ext cx="19257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660066"/>
                </a:solidFill>
              </a:rPr>
              <a:t>Early intervention </a:t>
            </a:r>
          </a:p>
        </p:txBody>
      </p:sp>
      <p:sp>
        <p:nvSpPr>
          <p:cNvPr id="37" name="Rectangle 36"/>
          <p:cNvSpPr/>
          <p:nvPr/>
        </p:nvSpPr>
        <p:spPr>
          <a:xfrm>
            <a:off x="4995788" y="3736818"/>
            <a:ext cx="1792104" cy="2769322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/>
            <a:r>
              <a:rPr lang="en-US" sz="2000" dirty="0"/>
              <a:t>Attempts to fix problem before the customer is affected.</a:t>
            </a:r>
          </a:p>
          <a:p>
            <a:pPr marL="0" lvl="1"/>
            <a:endParaRPr lang="en-US" sz="2000" dirty="0"/>
          </a:p>
          <a:p>
            <a:pPr marL="0" lvl="1"/>
            <a:endParaRPr lang="en-US" sz="2000" dirty="0"/>
          </a:p>
          <a:p>
            <a:pPr marL="0" lvl="1"/>
            <a:endParaRPr lang="en-US" sz="2000" dirty="0"/>
          </a:p>
          <a:p>
            <a:pPr marL="0" lvl="1"/>
            <a:endParaRPr lang="en-US" altLang="ja-JP" sz="2000" dirty="0"/>
          </a:p>
        </p:txBody>
      </p:sp>
      <p:sp>
        <p:nvSpPr>
          <p:cNvPr id="38" name="Rectangle 37"/>
          <p:cNvSpPr/>
          <p:nvPr/>
        </p:nvSpPr>
        <p:spPr>
          <a:xfrm>
            <a:off x="7221016" y="2741306"/>
            <a:ext cx="154932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Substitute service</a:t>
            </a:r>
          </a:p>
        </p:txBody>
      </p:sp>
      <p:sp>
        <p:nvSpPr>
          <p:cNvPr id="39" name="Rectangle 38"/>
          <p:cNvSpPr/>
          <p:nvPr/>
        </p:nvSpPr>
        <p:spPr>
          <a:xfrm>
            <a:off x="7103141" y="3722098"/>
            <a:ext cx="1792104" cy="2769322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/>
            <a:r>
              <a:rPr lang="en-US" sz="2000" dirty="0"/>
              <a:t>Allows rival firm to provide service but could lead to loss of customer.</a:t>
            </a:r>
          </a:p>
          <a:p>
            <a:pPr marL="0" lvl="1"/>
            <a:endParaRPr lang="en-US" sz="2000" dirty="0"/>
          </a:p>
          <a:p>
            <a:pPr marL="0" lvl="1"/>
            <a:endParaRPr lang="en-US" sz="2000" dirty="0"/>
          </a:p>
          <a:p>
            <a:pPr marL="0" lvl="1"/>
            <a:endParaRPr lang="en-US" altLang="ja-JP" sz="2000" dirty="0"/>
          </a:p>
        </p:txBody>
      </p:sp>
    </p:spTree>
    <p:extLst>
      <p:ext uri="{BB962C8B-B14F-4D97-AF65-F5344CB8AC3E}">
        <p14:creationId xmlns:p14="http://schemas.microsoft.com/office/powerpoint/2010/main" val="3887486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 animBg="1"/>
      <p:bldP spid="35" grpId="0" animBg="1"/>
      <p:bldP spid="36" grpId="0"/>
      <p:bldP spid="37" grpId="0" animBg="1"/>
      <p:bldP spid="38" grpId="0"/>
      <p:bldP spid="3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สี่เหลี่ยมผืนผ้า 15"/>
          <p:cNvSpPr/>
          <p:nvPr/>
        </p:nvSpPr>
        <p:spPr>
          <a:xfrm>
            <a:off x="393616" y="1334509"/>
            <a:ext cx="8483936" cy="4690841"/>
          </a:xfrm>
          <a:prstGeom prst="rect">
            <a:avLst/>
          </a:prstGeom>
          <a:solidFill>
            <a:schemeClr val="bg2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>
              <a:defRPr/>
            </a:pPr>
            <a:endParaRPr lang="en-US" sz="2000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  <a:defRPr/>
            </a:pPr>
            <a:r>
              <a:rPr lang="en-US" sz="2400" dirty="0">
                <a:solidFill>
                  <a:schemeClr val="tx1"/>
                </a:solidFill>
              </a:rPr>
              <a:t>Base on the concept of five dimensions of service quality, give examples of at least two concerns in each dimension of your group service industry.</a:t>
            </a:r>
          </a:p>
          <a:p>
            <a:pPr marL="342900" indent="-342900">
              <a:buFont typeface="+mj-lt"/>
              <a:buAutoNum type="arabicPeriod"/>
              <a:defRPr/>
            </a:pPr>
            <a:endParaRPr lang="en-US" sz="2000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  <a:defRPr/>
            </a:pPr>
            <a:r>
              <a:rPr lang="en-US" sz="2400" dirty="0">
                <a:solidFill>
                  <a:schemeClr val="tx1"/>
                </a:solidFill>
              </a:rPr>
              <a:t>Base on the service quality</a:t>
            </a:r>
            <a:r>
              <a:rPr lang="th-TH" sz="2400" dirty="0">
                <a:solidFill>
                  <a:schemeClr val="tx1"/>
                </a:solidFill>
              </a:rPr>
              <a:t> </a:t>
            </a:r>
            <a:r>
              <a:rPr lang="en-GB" sz="2400" dirty="0">
                <a:solidFill>
                  <a:schemeClr val="tx1"/>
                </a:solidFill>
              </a:rPr>
              <a:t>gap model</a:t>
            </a:r>
            <a:r>
              <a:rPr lang="en-US" sz="2400" dirty="0">
                <a:solidFill>
                  <a:schemeClr val="tx1"/>
                </a:solidFill>
              </a:rPr>
              <a:t>, give examples of possible service quality gap (for all 5 GAPs) in your group service industry.</a:t>
            </a:r>
          </a:p>
          <a:p>
            <a:pPr marL="342900" indent="-342900">
              <a:buFont typeface="+mj-lt"/>
              <a:buAutoNum type="arabicPeriod"/>
              <a:defRPr/>
            </a:pPr>
            <a:endParaRPr lang="en-US" sz="2000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  <a:defRPr/>
            </a:pPr>
            <a:r>
              <a:rPr lang="en-US" sz="2400" dirty="0">
                <a:solidFill>
                  <a:schemeClr val="tx1"/>
                </a:solidFill>
              </a:rPr>
              <a:t>Design questionnaires to measure quality of your group service industry in both in the form of customer satisfaction survey and walk-through audit.</a:t>
            </a:r>
          </a:p>
          <a:p>
            <a:pPr>
              <a:defRPr/>
            </a:pPr>
            <a:endParaRPr lang="en-GB" sz="2000" dirty="0">
              <a:solidFill>
                <a:schemeClr val="tx1"/>
              </a:solidFill>
            </a:endParaRPr>
          </a:p>
          <a:p>
            <a:pPr>
              <a:defRPr/>
            </a:pPr>
            <a:endParaRPr lang="en-US" sz="2400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  <a:defRPr/>
            </a:pPr>
            <a:endParaRPr lang="en-GB" sz="2400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  <a:defRPr/>
            </a:pPr>
            <a:endParaRPr lang="en-US" sz="2400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  <a:defRPr/>
            </a:pPr>
            <a:endParaRPr lang="en-US" sz="2400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  <a:defRPr/>
            </a:pPr>
            <a:endParaRPr lang="en-US" sz="2400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  <a:defRPr/>
            </a:pPr>
            <a:endParaRPr lang="en-US" sz="2400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  <a:defRPr/>
            </a:pPr>
            <a:endParaRPr lang="en-US" sz="2400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  <a:defRPr/>
            </a:pPr>
            <a:endParaRPr lang="th-TH" sz="2400" dirty="0">
              <a:solidFill>
                <a:schemeClr val="tx1"/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18</a:t>
            </a:fld>
            <a:endParaRPr lang="th-TH"/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1752600" y="317709"/>
            <a:ext cx="5715000" cy="685800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Discussion</a:t>
            </a:r>
            <a:endParaRPr lang="th-TH" sz="3600" b="1" dirty="0"/>
          </a:p>
        </p:txBody>
      </p:sp>
    </p:spTree>
    <p:extLst>
      <p:ext uri="{BB962C8B-B14F-4D97-AF65-F5344CB8AC3E}">
        <p14:creationId xmlns:p14="http://schemas.microsoft.com/office/powerpoint/2010/main" val="29319992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สี่เหลี่ยมผืนผ้า 15"/>
          <p:cNvSpPr/>
          <p:nvPr/>
        </p:nvSpPr>
        <p:spPr>
          <a:xfrm>
            <a:off x="641897" y="1381607"/>
            <a:ext cx="8099404" cy="4454672"/>
          </a:xfrm>
          <a:prstGeom prst="rect">
            <a:avLst/>
          </a:prstGeom>
          <a:solidFill>
            <a:schemeClr val="bg2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>
              <a:defRPr/>
            </a:pPr>
            <a:endParaRPr lang="en-US" sz="1000" dirty="0">
              <a:solidFill>
                <a:schemeClr val="tx1"/>
              </a:solidFill>
            </a:endParaRPr>
          </a:p>
          <a:p>
            <a:pPr>
              <a:defRPr/>
            </a:pPr>
            <a:endParaRPr lang="en-GB" sz="2000" dirty="0">
              <a:solidFill>
                <a:schemeClr val="tx1"/>
              </a:solidFill>
            </a:endParaRPr>
          </a:p>
          <a:p>
            <a:pPr marL="457200" indent="-457200">
              <a:buFont typeface="+mj-lt"/>
              <a:buAutoNum type="arabicPeriod" startAt="4"/>
              <a:defRPr/>
            </a:pPr>
            <a:r>
              <a:rPr lang="en-GB" sz="2400" dirty="0">
                <a:solidFill>
                  <a:schemeClr val="tx1"/>
                </a:solidFill>
              </a:rPr>
              <a:t>G</a:t>
            </a:r>
            <a:r>
              <a:rPr lang="en-US" sz="2400" dirty="0" err="1">
                <a:solidFill>
                  <a:schemeClr val="tx1"/>
                </a:solidFill>
              </a:rPr>
              <a:t>ive</a:t>
            </a:r>
            <a:r>
              <a:rPr lang="en-US" sz="2400" dirty="0">
                <a:solidFill>
                  <a:schemeClr val="tx1"/>
                </a:solidFill>
              </a:rPr>
              <a:t> examples of cost of quality of your group service industry in terms of prevention cost, detection cost, internal failure cost and external failure cost.</a:t>
            </a:r>
          </a:p>
          <a:p>
            <a:pPr marL="457200" indent="-457200">
              <a:buFont typeface="+mj-lt"/>
              <a:buAutoNum type="arabicPeriod" startAt="4"/>
              <a:defRPr/>
            </a:pPr>
            <a:endParaRPr lang="en-GB" sz="2400" dirty="0">
              <a:solidFill>
                <a:schemeClr val="tx1"/>
              </a:solidFill>
            </a:endParaRPr>
          </a:p>
          <a:p>
            <a:pPr marL="457200" indent="-457200">
              <a:buFont typeface="+mj-lt"/>
              <a:buAutoNum type="arabicPeriod" startAt="4"/>
              <a:defRPr/>
            </a:pPr>
            <a:r>
              <a:rPr lang="en-US" sz="2400" dirty="0">
                <a:solidFill>
                  <a:schemeClr val="tx1"/>
                </a:solidFill>
              </a:rPr>
              <a:t>Give one or more examples of your group industry unconditional service guarantee.</a:t>
            </a:r>
          </a:p>
          <a:p>
            <a:pPr marL="457200" indent="-457200">
              <a:buFont typeface="+mj-lt"/>
              <a:buAutoNum type="arabicPeriod" startAt="4"/>
              <a:defRPr/>
            </a:pPr>
            <a:endParaRPr lang="en-GB" sz="2400" dirty="0">
              <a:solidFill>
                <a:schemeClr val="tx1"/>
              </a:solidFill>
            </a:endParaRPr>
          </a:p>
          <a:p>
            <a:pPr marL="457200" indent="-457200">
              <a:buFont typeface="+mj-lt"/>
              <a:buAutoNum type="arabicPeriod" startAt="4"/>
              <a:defRPr/>
            </a:pPr>
            <a:r>
              <a:rPr lang="en-US" sz="2400" dirty="0">
                <a:solidFill>
                  <a:schemeClr val="tx1"/>
                </a:solidFill>
              </a:rPr>
              <a:t>Give examples of your group industry service recovery when service failures occur.  </a:t>
            </a:r>
          </a:p>
          <a:p>
            <a:pPr marL="457200" indent="-457200">
              <a:buFont typeface="+mj-lt"/>
              <a:buAutoNum type="arabicPeriod" startAt="4"/>
              <a:defRPr/>
            </a:pPr>
            <a:endParaRPr lang="en-US" sz="2400" dirty="0">
              <a:solidFill>
                <a:schemeClr val="tx1"/>
              </a:solidFill>
            </a:endParaRPr>
          </a:p>
          <a:p>
            <a:pPr>
              <a:defRPr/>
            </a:pPr>
            <a:endParaRPr lang="en-GB" sz="2400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 startAt="4"/>
              <a:defRPr/>
            </a:pPr>
            <a:endParaRPr lang="en-US" sz="2400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 startAt="4"/>
              <a:defRPr/>
            </a:pPr>
            <a:endParaRPr lang="en-US" sz="2400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 startAt="4"/>
              <a:defRPr/>
            </a:pPr>
            <a:endParaRPr lang="en-US" sz="2400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 startAt="4"/>
              <a:defRPr/>
            </a:pPr>
            <a:endParaRPr lang="en-US" sz="2400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 startAt="4"/>
              <a:defRPr/>
            </a:pPr>
            <a:endParaRPr lang="en-US" sz="2400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 startAt="4"/>
              <a:defRPr/>
            </a:pPr>
            <a:endParaRPr lang="th-TH" sz="2400" dirty="0">
              <a:solidFill>
                <a:schemeClr val="tx1"/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19</a:t>
            </a:fld>
            <a:endParaRPr lang="th-TH"/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1752600" y="335921"/>
            <a:ext cx="5715000" cy="685800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Discussion</a:t>
            </a:r>
            <a:endParaRPr lang="th-TH" sz="3600" b="1" dirty="0"/>
          </a:p>
        </p:txBody>
      </p:sp>
    </p:spTree>
    <p:extLst>
      <p:ext uri="{BB962C8B-B14F-4D97-AF65-F5344CB8AC3E}">
        <p14:creationId xmlns:p14="http://schemas.microsoft.com/office/powerpoint/2010/main" val="21308605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สี่เหลี่ยมผืนผ้า 15"/>
          <p:cNvSpPr/>
          <p:nvPr/>
        </p:nvSpPr>
        <p:spPr>
          <a:xfrm>
            <a:off x="0" y="1600200"/>
            <a:ext cx="9144000" cy="1389221"/>
          </a:xfrm>
          <a:prstGeom prst="rect">
            <a:avLst/>
          </a:prstGeom>
          <a:solidFill>
            <a:schemeClr val="bg2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20</a:t>
            </a:fld>
            <a:endParaRPr lang="th-TH"/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1752600" y="381000"/>
            <a:ext cx="5715000" cy="685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Reference</a:t>
            </a:r>
            <a:endParaRPr lang="th-TH" sz="36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1789093"/>
            <a:ext cx="9144000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en-US" sz="2400" dirty="0">
                <a:latin typeface="+mj-lt"/>
              </a:rPr>
              <a:t> James A. Fitzsimmons, Mona J. </a:t>
            </a:r>
            <a:r>
              <a:rPr lang="en-US" sz="2400" dirty="0"/>
              <a:t>Fitzsimmons, </a:t>
            </a:r>
            <a:r>
              <a:rPr lang="en-US" sz="2400" b="1" i="1" dirty="0">
                <a:solidFill>
                  <a:srgbClr val="FF0000"/>
                </a:solidFill>
              </a:rPr>
              <a:t>Service Management:  </a:t>
            </a:r>
          </a:p>
          <a:p>
            <a:r>
              <a:rPr lang="en-US" sz="2400" b="1" i="1" dirty="0">
                <a:solidFill>
                  <a:srgbClr val="FF0000"/>
                </a:solidFill>
              </a:rPr>
              <a:t>     Operation. Strategy, Information</a:t>
            </a:r>
            <a:r>
              <a:rPr lang="en-US" sz="2400" dirty="0"/>
              <a:t>, Technology, 8</a:t>
            </a:r>
            <a:r>
              <a:rPr lang="en-US" sz="2400" baseline="30000" dirty="0"/>
              <a:t>th</a:t>
            </a:r>
            <a:r>
              <a:rPr lang="en-US" sz="2400" dirty="0"/>
              <a:t> Edition. McGraw- </a:t>
            </a:r>
          </a:p>
          <a:p>
            <a:r>
              <a:rPr lang="en-US" sz="2400" dirty="0"/>
              <a:t>       Hill (Chapter 6)</a:t>
            </a:r>
            <a:endParaRPr lang="en-US" sz="2400" dirty="0">
              <a:latin typeface="+mj-lt"/>
            </a:endParaRPr>
          </a:p>
        </p:txBody>
      </p:sp>
      <p:pic>
        <p:nvPicPr>
          <p:cNvPr id="17" name="รูปภาพ 16" descr="ดาวน์โหลด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0" y="4724400"/>
            <a:ext cx="3257550" cy="15144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250864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11589</TotalTime>
  <Words>1833</Words>
  <Application>Microsoft Office PowerPoint</Application>
  <PresentationFormat>On-screen Show (4:3)</PresentationFormat>
  <Paragraphs>379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9" baseType="lpstr">
      <vt:lpstr>ＭＳ Ｐゴシック</vt:lpstr>
      <vt:lpstr>Angsana New</vt:lpstr>
      <vt:lpstr>Arial</vt:lpstr>
      <vt:lpstr>Calibri</vt:lpstr>
      <vt:lpstr>Cordia New</vt:lpstr>
      <vt:lpstr>Courier New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Service Quality GAP model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kawin</dc:creator>
  <cp:lastModifiedBy>Nessara  Sukpanich</cp:lastModifiedBy>
  <cp:revision>172</cp:revision>
  <dcterms:created xsi:type="dcterms:W3CDTF">2017-10-16T14:56:37Z</dcterms:created>
  <dcterms:modified xsi:type="dcterms:W3CDTF">2019-09-12T00:46:26Z</dcterms:modified>
</cp:coreProperties>
</file>