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1"/>
  </p:notesMasterIdLst>
  <p:sldIdLst>
    <p:sldId id="277" r:id="rId2"/>
    <p:sldId id="279" r:id="rId3"/>
    <p:sldId id="316" r:id="rId4"/>
    <p:sldId id="332" r:id="rId5"/>
    <p:sldId id="278" r:id="rId6"/>
    <p:sldId id="256" r:id="rId7"/>
    <p:sldId id="257" r:id="rId8"/>
    <p:sldId id="333" r:id="rId9"/>
    <p:sldId id="334" r:id="rId10"/>
    <p:sldId id="335" r:id="rId11"/>
    <p:sldId id="336" r:id="rId12"/>
    <p:sldId id="337" r:id="rId13"/>
    <p:sldId id="258" r:id="rId14"/>
    <p:sldId id="317" r:id="rId15"/>
    <p:sldId id="259" r:id="rId16"/>
    <p:sldId id="318" r:id="rId17"/>
    <p:sldId id="319" r:id="rId18"/>
    <p:sldId id="320" r:id="rId19"/>
    <p:sldId id="260" r:id="rId20"/>
    <p:sldId id="321" r:id="rId21"/>
    <p:sldId id="322" r:id="rId22"/>
    <p:sldId id="261" r:id="rId23"/>
    <p:sldId id="323" r:id="rId24"/>
    <p:sldId id="324" r:id="rId25"/>
    <p:sldId id="262" r:id="rId26"/>
    <p:sldId id="325" r:id="rId27"/>
    <p:sldId id="263" r:id="rId28"/>
    <p:sldId id="280" r:id="rId29"/>
    <p:sldId id="281" r:id="rId30"/>
    <p:sldId id="33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326" r:id="rId39"/>
    <p:sldId id="338" r:id="rId40"/>
    <p:sldId id="290" r:id="rId41"/>
    <p:sldId id="289" r:id="rId42"/>
    <p:sldId id="291" r:id="rId43"/>
    <p:sldId id="292" r:id="rId44"/>
    <p:sldId id="329" r:id="rId45"/>
    <p:sldId id="293" r:id="rId46"/>
    <p:sldId id="294" r:id="rId47"/>
    <p:sldId id="295" r:id="rId48"/>
    <p:sldId id="296" r:id="rId49"/>
    <p:sldId id="297" r:id="rId50"/>
    <p:sldId id="298" r:id="rId51"/>
    <p:sldId id="330" r:id="rId52"/>
    <p:sldId id="300" r:id="rId53"/>
    <p:sldId id="327" r:id="rId54"/>
    <p:sldId id="301" r:id="rId55"/>
    <p:sldId id="302" r:id="rId56"/>
    <p:sldId id="303" r:id="rId57"/>
    <p:sldId id="304" r:id="rId58"/>
    <p:sldId id="305" r:id="rId59"/>
    <p:sldId id="306" r:id="rId60"/>
    <p:sldId id="307" r:id="rId61"/>
    <p:sldId id="308" r:id="rId62"/>
    <p:sldId id="309" r:id="rId63"/>
    <p:sldId id="310" r:id="rId64"/>
    <p:sldId id="311" r:id="rId65"/>
    <p:sldId id="328" r:id="rId66"/>
    <p:sldId id="312" r:id="rId67"/>
    <p:sldId id="313" r:id="rId68"/>
    <p:sldId id="314" r:id="rId69"/>
    <p:sldId id="315" r:id="rId70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3F36FC"/>
    <a:srgbClr val="336600"/>
    <a:srgbClr val="0066CC"/>
    <a:srgbClr val="FF33CC"/>
    <a:srgbClr val="993300"/>
    <a:srgbClr val="306723"/>
    <a:srgbClr val="FD090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8857" autoAdjust="0"/>
  </p:normalViewPr>
  <p:slideViewPr>
    <p:cSldViewPr>
      <p:cViewPr varScale="1">
        <p:scale>
          <a:sx n="86" d="100"/>
          <a:sy n="86" d="100"/>
        </p:scale>
        <p:origin x="-100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J:\EE460%20Jan-April%202008\export%20import%201950-1970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lang="en-US"/>
            </a:pPr>
            <a:r>
              <a:rPr lang="en-US"/>
              <a:t>Investment and Export as % of GNP</a:t>
            </a:r>
          </a:p>
        </c:rich>
      </c:tx>
      <c:layout/>
    </c:title>
    <c:plotArea>
      <c:layout/>
      <c:scatterChart>
        <c:scatterStyle val="lineMarker"/>
        <c:ser>
          <c:idx val="0"/>
          <c:order val="0"/>
          <c:tx>
            <c:strRef>
              <c:f>'I and X'!$D$6</c:f>
              <c:strCache>
                <c:ptCount val="1"/>
                <c:pt idx="0">
                  <c:v>I/GNP</c:v>
                </c:pt>
              </c:strCache>
            </c:strRef>
          </c:tx>
          <c:spPr>
            <a:ln w="50800">
              <a:solidFill>
                <a:srgbClr val="FF0000"/>
              </a:solidFill>
            </a:ln>
          </c:spPr>
          <c:marker>
            <c:symbol val="none"/>
          </c:marker>
          <c:dLbls>
            <c:delete val="1"/>
          </c:dLbls>
          <c:xVal>
            <c:numRef>
              <c:f>'I and X'!$E$5:$Q$5</c:f>
              <c:numCache>
                <c:formatCode>General</c:formatCode>
                <c:ptCount val="13"/>
                <c:pt idx="0">
                  <c:v>1957</c:v>
                </c:pt>
                <c:pt idx="1">
                  <c:v>1958</c:v>
                </c:pt>
                <c:pt idx="2">
                  <c:v>1959</c:v>
                </c:pt>
                <c:pt idx="3">
                  <c:v>1960</c:v>
                </c:pt>
                <c:pt idx="4">
                  <c:v>1961</c:v>
                </c:pt>
                <c:pt idx="5">
                  <c:v>1962</c:v>
                </c:pt>
                <c:pt idx="6">
                  <c:v>1963</c:v>
                </c:pt>
                <c:pt idx="7">
                  <c:v>1964</c:v>
                </c:pt>
                <c:pt idx="8">
                  <c:v>1965</c:v>
                </c:pt>
                <c:pt idx="9">
                  <c:v>1966</c:v>
                </c:pt>
                <c:pt idx="10">
                  <c:v>1967</c:v>
                </c:pt>
                <c:pt idx="11">
                  <c:v>1968</c:v>
                </c:pt>
                <c:pt idx="12">
                  <c:v>1969</c:v>
                </c:pt>
              </c:numCache>
            </c:numRef>
          </c:xVal>
          <c:yVal>
            <c:numRef>
              <c:f>'I and X'!$E$6:$Q$6</c:f>
              <c:numCache>
                <c:formatCode>0.0%</c:formatCode>
                <c:ptCount val="13"/>
                <c:pt idx="0">
                  <c:v>0.13900000000000001</c:v>
                </c:pt>
                <c:pt idx="1">
                  <c:v>0.13200000000000001</c:v>
                </c:pt>
                <c:pt idx="2">
                  <c:v>0.13900000000000001</c:v>
                </c:pt>
                <c:pt idx="3">
                  <c:v>0.13900000000000001</c:v>
                </c:pt>
                <c:pt idx="4">
                  <c:v>0.14100000000000001</c:v>
                </c:pt>
                <c:pt idx="5">
                  <c:v>0.15900000000000036</c:v>
                </c:pt>
                <c:pt idx="6">
                  <c:v>0.17800000000000021</c:v>
                </c:pt>
                <c:pt idx="7">
                  <c:v>0.19400000000000009</c:v>
                </c:pt>
                <c:pt idx="8">
                  <c:v>0.19000000000000009</c:v>
                </c:pt>
                <c:pt idx="9">
                  <c:v>0.20100000000000001</c:v>
                </c:pt>
                <c:pt idx="10">
                  <c:v>0.22900000000000009</c:v>
                </c:pt>
                <c:pt idx="11">
                  <c:v>0.23600000000000004</c:v>
                </c:pt>
                <c:pt idx="12">
                  <c:v>0.23600000000000004</c:v>
                </c:pt>
              </c:numCache>
            </c:numRef>
          </c:yVal>
        </c:ser>
        <c:ser>
          <c:idx val="1"/>
          <c:order val="1"/>
          <c:tx>
            <c:strRef>
              <c:f>'I and X'!$D$7</c:f>
              <c:strCache>
                <c:ptCount val="1"/>
                <c:pt idx="0">
                  <c:v>X/GNP</c:v>
                </c:pt>
              </c:strCache>
            </c:strRef>
          </c:tx>
          <c:spPr>
            <a:ln w="50800">
              <a:solidFill>
                <a:srgbClr val="0070C0"/>
              </a:solidFill>
            </a:ln>
          </c:spPr>
          <c:marker>
            <c:symbol val="none"/>
          </c:marker>
          <c:dLbls>
            <c:delete val="1"/>
          </c:dLbls>
          <c:xVal>
            <c:numRef>
              <c:f>'I and X'!$E$5:$Q$5</c:f>
              <c:numCache>
                <c:formatCode>General</c:formatCode>
                <c:ptCount val="13"/>
                <c:pt idx="0">
                  <c:v>1957</c:v>
                </c:pt>
                <c:pt idx="1">
                  <c:v>1958</c:v>
                </c:pt>
                <c:pt idx="2">
                  <c:v>1959</c:v>
                </c:pt>
                <c:pt idx="3">
                  <c:v>1960</c:v>
                </c:pt>
                <c:pt idx="4">
                  <c:v>1961</c:v>
                </c:pt>
                <c:pt idx="5">
                  <c:v>1962</c:v>
                </c:pt>
                <c:pt idx="6">
                  <c:v>1963</c:v>
                </c:pt>
                <c:pt idx="7">
                  <c:v>1964</c:v>
                </c:pt>
                <c:pt idx="8">
                  <c:v>1965</c:v>
                </c:pt>
                <c:pt idx="9">
                  <c:v>1966</c:v>
                </c:pt>
                <c:pt idx="10">
                  <c:v>1967</c:v>
                </c:pt>
                <c:pt idx="11">
                  <c:v>1968</c:v>
                </c:pt>
                <c:pt idx="12">
                  <c:v>1969</c:v>
                </c:pt>
              </c:numCache>
            </c:numRef>
          </c:xVal>
          <c:yVal>
            <c:numRef>
              <c:f>'I and X'!$E$7:$Q$7</c:f>
              <c:numCache>
                <c:formatCode>0.0%</c:formatCode>
                <c:ptCount val="13"/>
                <c:pt idx="0">
                  <c:v>0.19000000000000009</c:v>
                </c:pt>
                <c:pt idx="1">
                  <c:v>0.15100000000000033</c:v>
                </c:pt>
                <c:pt idx="2">
                  <c:v>0.16100000000000009</c:v>
                </c:pt>
                <c:pt idx="3">
                  <c:v>0.17400000000000004</c:v>
                </c:pt>
                <c:pt idx="4">
                  <c:v>0.18800000000000036</c:v>
                </c:pt>
                <c:pt idx="5">
                  <c:v>0.17</c:v>
                </c:pt>
                <c:pt idx="6">
                  <c:v>0.16500000000000009</c:v>
                </c:pt>
                <c:pt idx="7">
                  <c:v>0.18800000000000036</c:v>
                </c:pt>
                <c:pt idx="8">
                  <c:v>0.18300000000000033</c:v>
                </c:pt>
                <c:pt idx="9">
                  <c:v>0.19100000000000009</c:v>
                </c:pt>
                <c:pt idx="10">
                  <c:v>0.19700000000000009</c:v>
                </c:pt>
                <c:pt idx="11">
                  <c:v>0.18400000000000033</c:v>
                </c:pt>
                <c:pt idx="12">
                  <c:v>0.17</c:v>
                </c:pt>
              </c:numCache>
            </c:numRef>
          </c:yVal>
        </c:ser>
        <c:dLbls>
          <c:showVal val="1"/>
        </c:dLbls>
        <c:axId val="55142656"/>
        <c:axId val="57084928"/>
      </c:scatterChart>
      <c:valAx>
        <c:axId val="55142656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lang="en-US"/>
            </a:pPr>
            <a:endParaRPr lang="en-US"/>
          </a:p>
        </c:txPr>
        <c:crossAx val="57084928"/>
        <c:crosses val="autoZero"/>
        <c:crossBetween val="midCat"/>
      </c:valAx>
      <c:valAx>
        <c:axId val="57084928"/>
        <c:scaling>
          <c:orientation val="minMax"/>
        </c:scaling>
        <c:axPos val="l"/>
        <c:majorGridlines/>
        <c:numFmt formatCode="0.0%" sourceLinked="1"/>
        <c:majorTickMark val="none"/>
        <c:tickLblPos val="nextTo"/>
        <c:txPr>
          <a:bodyPr/>
          <a:lstStyle/>
          <a:p>
            <a:pPr>
              <a:defRPr lang="en-US"/>
            </a:pPr>
            <a:endParaRPr lang="en-US"/>
          </a:p>
        </c:txPr>
        <c:crossAx val="55142656"/>
        <c:crosses val="autoZero"/>
        <c:crossBetween val="midCat"/>
      </c:valAx>
    </c:plotArea>
    <c:legend>
      <c:legendPos val="r"/>
      <c:layout/>
      <c:txPr>
        <a:bodyPr/>
        <a:lstStyle/>
        <a:p>
          <a:pPr>
            <a:defRPr lang="en-US"/>
          </a:pPr>
          <a:endParaRPr lang="en-US"/>
        </a:p>
      </c:txPr>
    </c:legend>
    <c:plotVisOnly val="1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D79653C2-527B-4999-A33E-E67D2B4BC34A}" type="datetimeFigureOut">
              <a:rPr lang="en-US"/>
              <a:pPr>
                <a:defRPr/>
              </a:pPr>
              <a:t>13-Aug-12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E442F784-5616-469F-900E-8C1E0E1C531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>
              <a:cs typeface="Cordia New" pitchFamily="34" charset="-34"/>
            </a:endParaRPr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77911F5-544B-4F44-8D8E-E5A0B7D0B230}" type="slidenum">
              <a:rPr lang="en-US" smtClean="0">
                <a:latin typeface="Arial" pitchFamily="34" charset="0"/>
              </a:rPr>
              <a:pPr/>
              <a:t>1</a:t>
            </a:fld>
            <a:endParaRPr 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>
              <a:cs typeface="Cordia New" pitchFamily="34" charset="-34"/>
            </a:endParaRPr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3E1EC8F-F1D3-4B93-967B-92405BF18DB5}" type="slidenum">
              <a:rPr lang="en-US" smtClean="0">
                <a:latin typeface="Arial" pitchFamily="34" charset="0"/>
              </a:rPr>
              <a:pPr/>
              <a:t>32</a:t>
            </a:fld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E8EA4B-99BD-4D8F-8C5A-CFB0E3A2FA1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C259E0-4EDA-4527-A0A3-2FF655CB52F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E0FDCD-3A1C-4D1D-A8FE-750D176A864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FDBA7-688D-4DCA-9F48-9953796EADE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464848-07B9-489F-B60D-EE83F92BAFE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DB475E-9B87-4021-9751-ED2C9A60E77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8EBF31-2D12-427B-BF3E-99F3FAF13B5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5FE03D-DC40-43FD-BF49-4DFB8BC0E66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7FCADB-66EB-4C01-9A28-085E139817A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12BA0D-4B34-404B-A15A-980B8DB9D7F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0C22C7-FA43-43FA-9771-21BF683BACD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  <a:endParaRPr lang="en-U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  <a:endParaRPr lang="en-US" smtClean="0"/>
          </a:p>
          <a:p>
            <a:pPr lvl="1"/>
            <a:r>
              <a:rPr lang="th-TH" smtClean="0"/>
              <a:t>ระดับที่สอง</a:t>
            </a:r>
            <a:endParaRPr lang="en-US" smtClean="0"/>
          </a:p>
          <a:p>
            <a:pPr lvl="2"/>
            <a:r>
              <a:rPr lang="th-TH" smtClean="0"/>
              <a:t>ระดับที่สาม</a:t>
            </a:r>
            <a:endParaRPr lang="en-US" smtClean="0"/>
          </a:p>
          <a:p>
            <a:pPr lvl="3"/>
            <a:r>
              <a:rPr lang="th-TH" smtClean="0"/>
              <a:t>ระดับที่สี่</a:t>
            </a:r>
            <a:endParaRPr lang="en-US" smtClean="0"/>
          </a:p>
          <a:p>
            <a:pPr lvl="4"/>
            <a:r>
              <a:rPr lang="th-TH" smtClean="0"/>
              <a:t>ระดับที่ห้า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18C7E072-C7C8-467C-BE51-83822386766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2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3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4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5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6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7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z="5400" b="1" dirty="0" smtClean="0">
                <a:latin typeface="Times New Roman" pitchFamily="18" charset="0"/>
                <a:cs typeface="Times New Roman" pitchFamily="18" charset="0"/>
              </a:rPr>
              <a:t>Economic Changes in Thailand 1950 - 1995</a:t>
            </a:r>
            <a:endParaRPr lang="th-TH" sz="5400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19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1C39392-0ED5-4A48-995E-1DB0F83CE6A5}" type="slidenum">
              <a:rPr lang="en-US" smtClean="0">
                <a:latin typeface="Arial" pitchFamily="34" charset="0"/>
              </a:rPr>
              <a:pPr/>
              <a:t>1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533400" y="914400"/>
            <a:ext cx="8305800" cy="4419600"/>
          </a:xfrm>
          <a:noFill/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4000" b="1" u="sng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References</a:t>
            </a:r>
            <a:endParaRPr lang="en-US" sz="4000" b="1" dirty="0" smtClean="0">
              <a:solidFill>
                <a:srgbClr val="6600CC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4000" b="1" i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James Ingram: Economic Change in Thailand during1850- 1970, </a:t>
            </a:r>
            <a:r>
              <a:rPr lang="en-US" sz="4000" b="1" i="1" dirty="0" err="1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Chs</a:t>
            </a:r>
            <a:r>
              <a:rPr lang="en-US" sz="4000" b="1" i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. 11, 12</a:t>
            </a:r>
          </a:p>
          <a:p>
            <a:pPr eaLnBrk="1" hangingPunct="1">
              <a:lnSpc>
                <a:spcPct val="90000"/>
              </a:lnSpc>
            </a:pPr>
            <a:r>
              <a:rPr lang="en-US" sz="4000" b="1" i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Chris Dixon: The Thai Economy: Uneven Development and </a:t>
            </a:r>
            <a:r>
              <a:rPr lang="en-US" sz="4000" b="1" i="1" dirty="0" err="1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Internationalisation</a:t>
            </a:r>
            <a:r>
              <a:rPr lang="en-US" sz="4000" b="1" i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b="1" i="1" dirty="0" err="1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Chs</a:t>
            </a:r>
            <a:r>
              <a:rPr lang="en-US" sz="4000" b="1" i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. 3, 4</a:t>
            </a:r>
          </a:p>
        </p:txBody>
      </p:sp>
      <p:sp>
        <p:nvSpPr>
          <p:cNvPr id="10243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356FB8E-DD25-499F-96E1-974451EA26E1}" type="slidenum">
              <a:rPr lang="en-US" smtClean="0">
                <a:latin typeface="Arial" pitchFamily="34" charset="0"/>
              </a:rPr>
              <a:pPr/>
              <a:t>2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3400" y="914400"/>
            <a:ext cx="8305800" cy="4419600"/>
          </a:xfrm>
          <a:noFill/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4000" b="1" u="sng" smtClean="0">
                <a:solidFill>
                  <a:srgbClr val="306723"/>
                </a:solidFill>
                <a:latin typeface="Times New Roman" pitchFamily="18" charset="0"/>
                <a:cs typeface="Times New Roman" pitchFamily="18" charset="0"/>
              </a:rPr>
              <a:t>References</a:t>
            </a:r>
            <a:endParaRPr lang="en-US" sz="4000" b="1" smtClean="0">
              <a:solidFill>
                <a:srgbClr val="306723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US" sz="4000" b="1" i="1" smtClean="0">
                <a:solidFill>
                  <a:srgbClr val="306723"/>
                </a:solidFill>
                <a:latin typeface="Times New Roman" pitchFamily="18" charset="0"/>
                <a:cs typeface="Times New Roman" pitchFamily="18" charset="0"/>
              </a:rPr>
              <a:t>Peter Warr (ed.)</a:t>
            </a:r>
            <a:r>
              <a:rPr lang="th-TH" sz="4000" b="1" i="1" smtClean="0">
                <a:solidFill>
                  <a:srgbClr val="306723"/>
                </a:solidFill>
                <a:latin typeface="Times New Roman" pitchFamily="18" charset="0"/>
                <a:cs typeface="Times New Roman" pitchFamily="18" charset="0"/>
              </a:rPr>
              <a:t>  (2005), </a:t>
            </a:r>
            <a:r>
              <a:rPr lang="en-US" sz="4000" b="1" i="1" u="sng" smtClean="0">
                <a:solidFill>
                  <a:srgbClr val="306723"/>
                </a:solidFill>
                <a:latin typeface="Times New Roman" pitchFamily="18" charset="0"/>
                <a:cs typeface="Times New Roman" pitchFamily="18" charset="0"/>
              </a:rPr>
              <a:t>Thailand Beyond the Crisis</a:t>
            </a:r>
            <a:r>
              <a:rPr lang="th-TH" sz="4000" smtClean="0">
                <a:solidFill>
                  <a:srgbClr val="30672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smtClean="0">
                <a:solidFill>
                  <a:srgbClr val="30672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smtClean="0">
                <a:solidFill>
                  <a:srgbClr val="306723"/>
                </a:solidFill>
                <a:latin typeface="Times New Roman" pitchFamily="18" charset="0"/>
              </a:rPr>
              <a:t>Ch.1</a:t>
            </a:r>
            <a:endParaRPr lang="en-US" sz="4000" smtClean="0">
              <a:solidFill>
                <a:srgbClr val="306723"/>
              </a:solidFill>
              <a:latin typeface="Times New Roman" pitchFamily="18" charset="0"/>
            </a:endParaRPr>
          </a:p>
        </p:txBody>
      </p:sp>
      <p:sp>
        <p:nvSpPr>
          <p:cNvPr id="11267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91C7538-E5A1-4C0F-92FB-236EC5A56FAB}" type="slidenum">
              <a:rPr lang="en-US" smtClean="0">
                <a:latin typeface="Arial" pitchFamily="34" charset="0"/>
              </a:rPr>
              <a:pPr/>
              <a:t>3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/>
              <a:t>Issues: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525963"/>
          </a:xfrm>
        </p:spPr>
        <p:txBody>
          <a:bodyPr/>
          <a:lstStyle/>
          <a:p>
            <a:pPr>
              <a:buNone/>
            </a:pP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45 years after the end of WW2:</a:t>
            </a:r>
          </a:p>
          <a:p>
            <a:r>
              <a:rPr lang="en-US" sz="3600" b="1" dirty="0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How had the Thai economy changed?</a:t>
            </a:r>
          </a:p>
          <a:p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What are the important factors which explain the economic changes?</a:t>
            </a:r>
          </a:p>
          <a:p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What are important economic problems?</a:t>
            </a:r>
            <a:endParaRPr lang="en-US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C259E0-4EDA-4527-A0A3-2FF655CB52F2}" type="slidenum">
              <a:rPr lang="en-US" smtClean="0"/>
              <a:pPr>
                <a:defRPr/>
              </a:pPr>
              <a:t>4</a:t>
            </a:fld>
            <a:endParaRPr lang="th-TH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z="4400" b="1" dirty="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Period after WW II (1939 – 1945) and before the economic crisis in 1997 can be divided into 4 </a:t>
            </a:r>
            <a:r>
              <a:rPr lang="en-US" sz="4400" b="1" dirty="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sub-periods</a:t>
            </a:r>
            <a:r>
              <a:rPr lang="en-US" sz="4400" b="1" dirty="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, based on major macro-economic changes</a:t>
            </a:r>
            <a:endParaRPr lang="th-TH" sz="4400" b="1" dirty="0" smtClean="0">
              <a:solidFill>
                <a:srgbClr val="FF3300"/>
              </a:solidFill>
              <a:latin typeface="Times New Roman" pitchFamily="18" charset="0"/>
            </a:endParaRPr>
          </a:p>
        </p:txBody>
      </p:sp>
      <p:sp>
        <p:nvSpPr>
          <p:cNvPr id="12291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2FA498-D6B4-4529-8EEF-5D47DD4366B4}" type="slidenum">
              <a:rPr lang="en-US" smtClean="0">
                <a:latin typeface="Arial" pitchFamily="34" charset="0"/>
              </a:rPr>
              <a:pPr/>
              <a:t>5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609600"/>
            <a:ext cx="8610600" cy="5715000"/>
          </a:xfrm>
          <a:noFill/>
        </p:spPr>
        <p:txBody>
          <a:bodyPr wrap="none"/>
          <a:lstStyle/>
          <a:p>
            <a:pPr algn="l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en-US" sz="4400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Sub-period </a:t>
            </a:r>
            <a:r>
              <a:rPr lang="en-US" sz="44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1 : Postwar Recovery </a:t>
            </a:r>
          </a:p>
          <a:p>
            <a:pPr algn="l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44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      (1946 - 1957) </a:t>
            </a:r>
          </a:p>
          <a:p>
            <a:pPr algn="l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en-US" sz="44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Sub-period </a:t>
            </a:r>
            <a:r>
              <a:rPr lang="en-US" sz="44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2 : Stability           </a:t>
            </a:r>
          </a:p>
          <a:p>
            <a:pPr algn="l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44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      (1958 -1972)</a:t>
            </a:r>
          </a:p>
          <a:p>
            <a:pPr algn="l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en-US" sz="44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Sub-period </a:t>
            </a:r>
            <a:r>
              <a:rPr lang="en-US" sz="44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3 : Turbulence     </a:t>
            </a:r>
          </a:p>
          <a:p>
            <a:pPr algn="l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44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     (1973 -1985)</a:t>
            </a:r>
          </a:p>
          <a:p>
            <a:pPr algn="l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en-US" sz="44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Sub-period </a:t>
            </a:r>
            <a:r>
              <a:rPr lang="en-US" sz="44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4 : Boom                    </a:t>
            </a:r>
          </a:p>
          <a:p>
            <a:pPr algn="l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44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      (1986 -1995)</a:t>
            </a:r>
          </a:p>
          <a:p>
            <a:pPr algn="l"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4400" dirty="0" smtClean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5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428AED3-F6D3-4B0E-A56C-724712410DDB}" type="slidenum">
              <a:rPr lang="en-US" smtClean="0">
                <a:latin typeface="Arial" pitchFamily="34" charset="0"/>
              </a:rPr>
              <a:pPr/>
              <a:t>6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Factors Affecting the Thai Economy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95400" y="1600200"/>
            <a:ext cx="7391400" cy="4525963"/>
          </a:xfrm>
        </p:spPr>
        <p:txBody>
          <a:bodyPr/>
          <a:lstStyle/>
          <a:p>
            <a:pPr eaLnBrk="1" hangingPunct="1"/>
            <a:r>
              <a:rPr lang="en-US" sz="400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Natural resources</a:t>
            </a:r>
          </a:p>
          <a:p>
            <a:pPr eaLnBrk="1" hangingPunct="1"/>
            <a:r>
              <a:rPr lang="en-US" sz="40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Human resources</a:t>
            </a:r>
          </a:p>
          <a:p>
            <a:pPr eaLnBrk="1" hangingPunct="1"/>
            <a:r>
              <a:rPr lang="en-US" sz="40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Technology</a:t>
            </a:r>
          </a:p>
          <a:p>
            <a:pPr eaLnBrk="1" hangingPunct="1"/>
            <a:r>
              <a:rPr lang="en-US" sz="40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World economic developments</a:t>
            </a:r>
          </a:p>
          <a:p>
            <a:pPr eaLnBrk="1" hangingPunct="1"/>
            <a:r>
              <a:rPr lang="en-US" sz="40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Economic policies</a:t>
            </a:r>
          </a:p>
          <a:p>
            <a:pPr eaLnBrk="1" hangingPunct="1"/>
            <a:r>
              <a:rPr lang="en-US" sz="40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Political situation</a:t>
            </a:r>
            <a:endParaRPr lang="en-US" sz="4000" smtClean="0">
              <a:solidFill>
                <a:srgbClr val="FF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F392514-C166-4CA5-9926-1F5433AC5434}" type="slidenum">
              <a:rPr lang="en-US" smtClean="0">
                <a:latin typeface="Arial" pitchFamily="34" charset="0"/>
              </a:rPr>
              <a:pPr/>
              <a:t>7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763000" cy="1143000"/>
          </a:xfrm>
        </p:spPr>
        <p:txBody>
          <a:bodyPr/>
          <a:lstStyle/>
          <a:p>
            <a:pPr eaLnBrk="1" hangingPunct="1"/>
            <a:r>
              <a:rPr lang="en-US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Thai Prime Ministers during the period</a:t>
            </a:r>
            <a:endParaRPr lang="en-US" sz="3600" b="1" dirty="0" smtClean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371600"/>
            <a:ext cx="7391400" cy="4724400"/>
          </a:xfrm>
        </p:spPr>
        <p:txBody>
          <a:bodyPr/>
          <a:lstStyle/>
          <a:p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1938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–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1944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: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Field Marshal </a:t>
            </a:r>
            <a:r>
              <a:rPr lang="en-US" sz="4400" b="1" dirty="0" err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Pibunsongkram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(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WW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2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: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1939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–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1945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)</a:t>
            </a:r>
            <a:endParaRPr lang="en-US" sz="4400" b="1" dirty="0" smtClean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1944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–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1947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: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ควง อภัยวงศ์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Kuong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)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         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ทวี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บุณย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เกตุ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Tawee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)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                            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ม.ร.ว.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เสนีย์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ปราโมช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Seni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)                        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ดร.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ปรีดี พนม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ยงค์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Preedee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)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                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ถวัลย์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ธำรงนาวาสวัสดิ์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(</a:t>
            </a:r>
            <a:r>
              <a:rPr lang="en-US" sz="4400" b="1" dirty="0" err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Tawal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)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(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A coup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)</a:t>
            </a:r>
            <a:endParaRPr lang="en-US" sz="4400" b="1" dirty="0" smtClean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  <a:p>
            <a:pPr eaLnBrk="1" hangingPunct="1">
              <a:buNone/>
            </a:pPr>
            <a:endParaRPr lang="en-US" sz="4400" b="1" dirty="0" smtClean="0">
              <a:solidFill>
                <a:srgbClr val="FF33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434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63777EB-1249-48B8-9EF7-B71D768A006A}" type="slidenum">
              <a:rPr lang="en-US" smtClean="0"/>
              <a:pPr/>
              <a:t>8</a:t>
            </a:fld>
            <a:endParaRPr lang="th-TH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371600"/>
            <a:ext cx="7772400" cy="4724400"/>
          </a:xfrm>
        </p:spPr>
        <p:txBody>
          <a:bodyPr/>
          <a:lstStyle/>
          <a:p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1947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–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1951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: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ควง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อภัย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วงศ์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Kuong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)</a:t>
            </a:r>
            <a:endParaRPr lang="en-US" sz="4400" b="1" dirty="0" smtClean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1951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–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1957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: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จอมพล ป. พิบูลสงคราม 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(</a:t>
            </a:r>
            <a:r>
              <a:rPr lang="en-US" sz="4400" b="1" dirty="0" err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Pibunsongkram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 staged a coup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)</a:t>
            </a:r>
            <a:endParaRPr lang="en-US" sz="4400" b="1" dirty="0" smtClean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1957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–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1958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: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นายพจน์ สาร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สิน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Pote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)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,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       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จอม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พลถนอม กิตติ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ขจร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Thanom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)</a:t>
            </a:r>
            <a:endParaRPr lang="en-US" sz="4400" b="1" dirty="0" smtClean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1959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–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1963: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จอมพลสฤษดิ์ ธนะรัชต์ 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(</a:t>
            </a:r>
            <a:r>
              <a:rPr lang="en-US" sz="4400" b="1" dirty="0" err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Sarit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staged a coup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)</a:t>
            </a:r>
            <a:endParaRPr lang="en-US" sz="4400" b="1" dirty="0" smtClean="0">
              <a:solidFill>
                <a:srgbClr val="FF33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434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63777EB-1249-48B8-9EF7-B71D768A006A}" type="slidenum">
              <a:rPr lang="en-US" smtClean="0"/>
              <a:pPr/>
              <a:t>9</a:t>
            </a:fld>
            <a:endParaRPr lang="th-TH" smtClean="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763000" cy="1143000"/>
          </a:xfrm>
        </p:spPr>
        <p:txBody>
          <a:bodyPr/>
          <a:lstStyle/>
          <a:p>
            <a:pPr eaLnBrk="1" hangingPunct="1"/>
            <a:r>
              <a:rPr lang="en-US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Thai Prime Ministers during the period</a:t>
            </a:r>
            <a:endParaRPr lang="en-US" sz="3600" b="1" dirty="0" smtClean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371600"/>
            <a:ext cx="8077200" cy="5105400"/>
          </a:xfrm>
        </p:spPr>
        <p:txBody>
          <a:bodyPr/>
          <a:lstStyle/>
          <a:p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1963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–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1973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: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จอมพลถนอม กิตติ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ขจร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Thanom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)</a:t>
            </a:r>
            <a:endParaRPr lang="en-US" sz="4400" b="1" dirty="0" smtClean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1973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–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1977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: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ศ. สัญญา ธรรม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ศักดิ์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Sanya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)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,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ม.ร.ว. เสนีย์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ปราโมช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Seni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)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,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ม.ร.ว. คึกฤทธิ์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ปราโมช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Kukrit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)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,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นายธานินทร์ กรัย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วิเชียร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Thanin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)</a:t>
            </a:r>
            <a:endParaRPr lang="en-US" sz="4400" b="1" dirty="0" smtClean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1977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–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1980: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พลเอก เกรียงศักดิ์ ชมะนันทน์  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(</a:t>
            </a:r>
            <a:r>
              <a:rPr lang="en-US" sz="4400" b="1" dirty="0" err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Kriengsak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staged a coup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)</a:t>
            </a:r>
            <a:endParaRPr lang="en-US" sz="44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434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63777EB-1249-48B8-9EF7-B71D768A006A}" type="slidenum">
              <a:rPr lang="en-US" smtClean="0"/>
              <a:pPr/>
              <a:t>10</a:t>
            </a:fld>
            <a:endParaRPr lang="th-TH" smtClean="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763000" cy="1143000"/>
          </a:xfrm>
        </p:spPr>
        <p:txBody>
          <a:bodyPr/>
          <a:lstStyle/>
          <a:p>
            <a:pPr eaLnBrk="1" hangingPunct="1"/>
            <a:r>
              <a:rPr lang="en-US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Thai Prime Ministers during the period</a:t>
            </a:r>
            <a:endParaRPr lang="en-US" sz="3600" b="1" dirty="0" smtClean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371600"/>
            <a:ext cx="7772400" cy="4724400"/>
          </a:xfrm>
        </p:spPr>
        <p:txBody>
          <a:bodyPr/>
          <a:lstStyle/>
          <a:p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1980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–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1988: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พลเอก เปรม ติณสูลา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นนท์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Prem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)</a:t>
            </a:r>
            <a:endParaRPr lang="en-US" sz="4400" b="1" dirty="0" smtClean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1988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–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1991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: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พลเอก ชาติชาย ชุณห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วัณ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Chartchai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)</a:t>
            </a:r>
            <a:endParaRPr lang="en-US" sz="4400" b="1" dirty="0" smtClean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1991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–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1992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: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นายอานันท์ ปัณยารชุน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(</a:t>
            </a:r>
            <a:r>
              <a:rPr lang="en-US" sz="4400" b="1" dirty="0" err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Anand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from a coup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)</a:t>
            </a:r>
            <a:endParaRPr lang="en-US" sz="4400" b="1" dirty="0" smtClean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434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63777EB-1249-48B8-9EF7-B71D768A006A}" type="slidenum">
              <a:rPr lang="en-US" smtClean="0"/>
              <a:pPr/>
              <a:t>11</a:t>
            </a:fld>
            <a:endParaRPr lang="th-TH" smtClean="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763000" cy="1143000"/>
          </a:xfrm>
        </p:spPr>
        <p:txBody>
          <a:bodyPr/>
          <a:lstStyle/>
          <a:p>
            <a:pPr eaLnBrk="1" hangingPunct="1"/>
            <a:r>
              <a:rPr lang="en-US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Thai Prime Ministers during the period</a:t>
            </a:r>
            <a:endParaRPr lang="en-US" sz="3600" b="1" dirty="0" smtClean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371600"/>
            <a:ext cx="8001000" cy="4724400"/>
          </a:xfrm>
        </p:spPr>
        <p:txBody>
          <a:bodyPr/>
          <a:lstStyle/>
          <a:p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1992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–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1995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: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นายชวน หลีก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ภัย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(Chuan)</a:t>
            </a:r>
            <a:endParaRPr lang="en-US" sz="4400" b="1" dirty="0" smtClean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1995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–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1996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: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นายบรรหาร ศิลป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อาชา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Banharn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)</a:t>
            </a:r>
            <a:endParaRPr lang="en-US" sz="4400" b="1" dirty="0" smtClean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1996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–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1997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: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พลเอก ชวลิต ยงใจ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ยุทธ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Chawalit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)</a:t>
            </a:r>
            <a:endParaRPr lang="en-US" sz="4400" b="1" dirty="0" smtClean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1997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–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2001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: 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นายชวน หลีก</a:t>
            </a:r>
            <a:r>
              <a:rPr lang="th-TH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ภัย</a:t>
            </a:r>
            <a:r>
              <a:rPr lang="en-US" sz="4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 (Chuan)</a:t>
            </a:r>
            <a:endParaRPr lang="en-US" sz="44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434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63777EB-1249-48B8-9EF7-B71D768A006A}" type="slidenum">
              <a:rPr lang="en-US" smtClean="0"/>
              <a:pPr/>
              <a:t>12</a:t>
            </a:fld>
            <a:endParaRPr lang="th-TH" smtClean="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4638"/>
            <a:ext cx="8763000" cy="1143000"/>
          </a:xfrm>
        </p:spPr>
        <p:txBody>
          <a:bodyPr/>
          <a:lstStyle/>
          <a:p>
            <a:pPr eaLnBrk="1" hangingPunct="1"/>
            <a:r>
              <a:rPr lang="en-US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Thai Prime Ministers during the period</a:t>
            </a:r>
            <a:endParaRPr lang="en-US" sz="3600" b="1" dirty="0" smtClean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en-US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Effects of WW2 : 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en-US" sz="44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Shortages of goods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en-US" sz="44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High inflation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en-US" sz="44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Practically no foreign exchange reserves</a:t>
            </a:r>
          </a:p>
        </p:txBody>
      </p:sp>
      <p:sp>
        <p:nvSpPr>
          <p:cNvPr id="1536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D517C5-7EE8-47F0-9AF1-19A0A3EE1E78}" type="slidenum">
              <a:rPr lang="en-US" smtClean="0">
                <a:latin typeface="Arial" pitchFamily="34" charset="0"/>
              </a:rPr>
              <a:pPr/>
              <a:t>13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en-US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The Allied demanded war reparations in rice from Thailand: </a:t>
            </a:r>
            <a:endParaRPr lang="en-US" sz="4400" b="1" smtClean="0">
              <a:solidFill>
                <a:srgbClr val="3F36FC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buFont typeface="Wingdings" pitchFamily="2" charset="2"/>
              <a:buChar char="§"/>
            </a:pPr>
            <a:r>
              <a:rPr lang="en-US" sz="4400" b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Multiple exchange rates (1947-1955)</a:t>
            </a:r>
          </a:p>
          <a:p>
            <a:pPr lvl="1" eaLnBrk="1" hangingPunct="1">
              <a:buFont typeface="Wingdings" pitchFamily="2" charset="2"/>
              <a:buChar char="§"/>
            </a:pPr>
            <a:r>
              <a:rPr lang="en-US" sz="4000" b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 Rice premium (1955-mid 1980s)</a:t>
            </a:r>
          </a:p>
        </p:txBody>
      </p:sp>
      <p:sp>
        <p:nvSpPr>
          <p:cNvPr id="1638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CF744EB-B255-4AC1-A0AD-D35E2CC750F1}" type="slidenum">
              <a:rPr lang="en-US" smtClean="0">
                <a:latin typeface="Arial" pitchFamily="34" charset="0"/>
              </a:rPr>
              <a:pPr/>
              <a:t>14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en-US" sz="4400" b="1" smtClean="0">
                <a:latin typeface="Times New Roman" pitchFamily="18" charset="0"/>
                <a:cs typeface="Times New Roman" pitchFamily="18" charset="0"/>
              </a:rPr>
              <a:t> Recovery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4400" b="1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   high economic growth of 6.6% during 1951-1969 (available national income data)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4400" b="1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 low inflation ~ 2% p.a.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4400" b="1" smtClean="0">
                <a:latin typeface="Times New Roman" pitchFamily="18" charset="0"/>
                <a:cs typeface="Times New Roman" pitchFamily="18" charset="0"/>
              </a:rPr>
              <a:t>			</a:t>
            </a:r>
          </a:p>
        </p:txBody>
      </p:sp>
      <p:sp>
        <p:nvSpPr>
          <p:cNvPr id="17411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1741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257B6E6-4FF7-4E67-8A70-DB46480CE03D}" type="slidenum">
              <a:rPr lang="en-US" smtClean="0">
                <a:latin typeface="Arial" pitchFamily="34" charset="0"/>
              </a:rPr>
              <a:pPr/>
              <a:t>15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228600" y="1143000"/>
          <a:ext cx="8686800" cy="4114800"/>
        </p:xfrm>
        <a:graphic>
          <a:graphicData uri="http://schemas.openxmlformats.org/presentationml/2006/ole">
            <p:oleObj spid="_x0000_s1026" name="Worksheet" r:id="rId3" imgW="5107680" imgH="1417680" progId="Excel.Sheet.8">
              <p:embed/>
            </p:oleObj>
          </a:graphicData>
        </a:graphic>
      </p:graphicFrame>
      <p:sp>
        <p:nvSpPr>
          <p:cNvPr id="1027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EA81BC5-AAA8-4DBC-9EA0-252479D10401}" type="slidenum">
              <a:rPr lang="en-US" smtClean="0">
                <a:latin typeface="Arial" pitchFamily="34" charset="0"/>
              </a:rPr>
              <a:pPr/>
              <a:t>16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228600" y="1143000"/>
          <a:ext cx="8686800" cy="4114800"/>
        </p:xfrm>
        <a:graphic>
          <a:graphicData uri="http://schemas.openxmlformats.org/presentationml/2006/ole">
            <p:oleObj spid="_x0000_s2050" name="Worksheet" r:id="rId3" imgW="5107680" imgH="1417680" progId="Excel.Sheet.8">
              <p:embed/>
            </p:oleObj>
          </a:graphicData>
        </a:graphic>
      </p:graphicFrame>
      <p:sp>
        <p:nvSpPr>
          <p:cNvPr id="2051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A25C46D-59A0-420E-A551-BB0F43BEE423}" type="slidenum">
              <a:rPr lang="en-US" smtClean="0">
                <a:latin typeface="Arial" pitchFamily="34" charset="0"/>
              </a:rPr>
              <a:pPr/>
              <a:t>17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228600" y="1143000"/>
          <a:ext cx="8686800" cy="4114800"/>
        </p:xfrm>
        <a:graphic>
          <a:graphicData uri="http://schemas.openxmlformats.org/presentationml/2006/ole">
            <p:oleObj spid="_x0000_s3074" name="Worksheet" r:id="rId3" imgW="5107680" imgH="1417680" progId="Excel.Sheet.8">
              <p:embed/>
            </p:oleObj>
          </a:graphicData>
        </a:graphic>
      </p:graphicFrame>
      <p:sp>
        <p:nvSpPr>
          <p:cNvPr id="3075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E16042E-8BB2-4EB7-B29D-DC065E17FBBD}" type="slidenum">
              <a:rPr lang="en-US" smtClean="0">
                <a:latin typeface="Arial" pitchFamily="34" charset="0"/>
              </a:rPr>
              <a:pPr/>
              <a:t>18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44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 Population :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44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 20 mill. In 1951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44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 35 mill. In 1969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44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 3.1% growth per year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44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 Income per capita growth over 3% p.a.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4400" b="1" smtClean="0">
              <a:solidFill>
                <a:srgbClr val="FF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5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1843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9E9FB76-8A4C-4714-81C3-1EAC95094938}" type="slidenum">
              <a:rPr lang="en-US" smtClean="0">
                <a:latin typeface="Arial" pitchFamily="34" charset="0"/>
              </a:rPr>
              <a:pPr/>
              <a:t>19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4"/>
          <p:cNvGraphicFramePr>
            <a:graphicFrameLocks noChangeAspect="1"/>
          </p:cNvGraphicFramePr>
          <p:nvPr/>
        </p:nvGraphicFramePr>
        <p:xfrm>
          <a:off x="533400" y="1066800"/>
          <a:ext cx="8153400" cy="4876800"/>
        </p:xfrm>
        <a:graphic>
          <a:graphicData uri="http://schemas.openxmlformats.org/presentationml/2006/ole">
            <p:oleObj spid="_x0000_s4098" name="แผนภูมิ" r:id="rId3" imgW="5667384" imgH="2828925" progId="Excel.Sheet.8">
              <p:embed/>
            </p:oleObj>
          </a:graphicData>
        </a:graphic>
      </p:graphicFrame>
      <p:sp>
        <p:nvSpPr>
          <p:cNvPr id="4099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41C1EB8-A554-42E4-9361-E5BFB55C47A3}" type="slidenum">
              <a:rPr lang="en-US" smtClean="0">
                <a:latin typeface="Arial" pitchFamily="34" charset="0"/>
              </a:rPr>
              <a:pPr/>
              <a:t>20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ct 4"/>
          <p:cNvGraphicFramePr>
            <a:graphicFrameLocks noChangeAspect="1"/>
          </p:cNvGraphicFramePr>
          <p:nvPr/>
        </p:nvGraphicFramePr>
        <p:xfrm>
          <a:off x="533400" y="762000"/>
          <a:ext cx="8153400" cy="5105400"/>
        </p:xfrm>
        <a:graphic>
          <a:graphicData uri="http://schemas.openxmlformats.org/presentationml/2006/ole">
            <p:oleObj spid="_x0000_s5122" name="แผนภูมิ" r:id="rId3" imgW="5667384" imgH="2828925" progId="Excel.Sheet.8">
              <p:embed/>
            </p:oleObj>
          </a:graphicData>
        </a:graphic>
      </p:graphicFrame>
      <p:sp>
        <p:nvSpPr>
          <p:cNvPr id="5123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EAD1610-BB7E-4708-92E0-C297BC52E2EE}" type="slidenum">
              <a:rPr lang="en-US" smtClean="0">
                <a:latin typeface="Arial" pitchFamily="34" charset="0"/>
              </a:rPr>
              <a:pPr/>
              <a:t>21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Exports more diversified into new crops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But imports of manufactures rose rapidly (esp. capital goods)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continuous trade and current account deficits since late 1950”s</a:t>
            </a:r>
            <a:endParaRPr lang="en-US" sz="4000" b="1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9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1946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3C9636-B67D-4B8B-8462-2BB8CACFC05E}" type="slidenum">
              <a:rPr lang="en-US" smtClean="0">
                <a:latin typeface="Arial" pitchFamily="34" charset="0"/>
              </a:rPr>
              <a:pPr/>
              <a:t>22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Object 4"/>
          <p:cNvGraphicFramePr>
            <a:graphicFrameLocks noChangeAspect="1"/>
          </p:cNvGraphicFramePr>
          <p:nvPr/>
        </p:nvGraphicFramePr>
        <p:xfrm>
          <a:off x="609600" y="914400"/>
          <a:ext cx="8077200" cy="4648200"/>
        </p:xfrm>
        <a:graphic>
          <a:graphicData uri="http://schemas.openxmlformats.org/presentationml/2006/ole">
            <p:oleObj spid="_x0000_s6146" name="แผนภูมิ" r:id="rId3" imgW="5667384" imgH="2828925" progId="Excel.Sheet.8">
              <p:embed/>
            </p:oleObj>
          </a:graphicData>
        </a:graphic>
      </p:graphicFrame>
      <p:sp>
        <p:nvSpPr>
          <p:cNvPr id="6147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B45354B-F14D-47FC-A7F0-7C2B46E4F071}" type="slidenum">
              <a:rPr lang="en-US" smtClean="0">
                <a:latin typeface="Arial" pitchFamily="34" charset="0"/>
              </a:rPr>
              <a:pPr/>
              <a:t>23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Object 5"/>
          <p:cNvGraphicFramePr>
            <a:graphicFrameLocks noChangeAspect="1"/>
          </p:cNvGraphicFramePr>
          <p:nvPr/>
        </p:nvGraphicFramePr>
        <p:xfrm>
          <a:off x="609600" y="762000"/>
          <a:ext cx="7848600" cy="5029200"/>
        </p:xfrm>
        <a:graphic>
          <a:graphicData uri="http://schemas.openxmlformats.org/presentationml/2006/ole">
            <p:oleObj spid="_x0000_s7170" name="แผนภูมิ" r:id="rId3" imgW="4210143" imgH="2828925" progId="Excel.Sheet.8">
              <p:embed/>
            </p:oleObj>
          </a:graphicData>
        </a:graphic>
      </p:graphicFrame>
      <p:sp>
        <p:nvSpPr>
          <p:cNvPr id="7171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6B52C5D-00C9-4E69-AAB9-CDF0E4955774}" type="slidenum">
              <a:rPr lang="en-US" smtClean="0">
                <a:latin typeface="Arial" pitchFamily="34" charset="0"/>
              </a:rPr>
              <a:pPr/>
              <a:t>24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800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36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 Since 1963, domestic investment became larger than exports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 No longer true for export decline being matched by import reduction </a:t>
            </a:r>
            <a:r>
              <a:rPr lang="en-US" sz="36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more balance of payments difficulties when export falls</a:t>
            </a:r>
            <a:endParaRPr lang="en-US" sz="3600" b="1" smtClean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Investment became an important cause of import rise and trade deficits</a:t>
            </a:r>
            <a:endParaRPr lang="en-US" sz="3200" b="1" smtClean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3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2048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D688DAC-915B-4E88-BA28-CD8B7C858039}" type="slidenum">
              <a:rPr lang="en-US" smtClean="0">
                <a:latin typeface="Arial" pitchFamily="34" charset="0"/>
              </a:rPr>
              <a:pPr/>
              <a:t>25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/>
        </p:nvGraphicFramePr>
        <p:xfrm>
          <a:off x="381000" y="914400"/>
          <a:ext cx="8305800" cy="4876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1507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1DCAE4E-C671-4782-8E2C-87B5EEA079AA}" type="slidenum">
              <a:rPr lang="en-US" smtClean="0">
                <a:latin typeface="Arial" pitchFamily="34" charset="0"/>
              </a:rPr>
              <a:pPr/>
              <a:t>26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3581400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Substantial structural changes:</a:t>
            </a:r>
          </a:p>
          <a:p>
            <a:pPr marL="990600" lvl="1" indent="-533400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Declining agriculture’s share in GDP; rapid rise in industry</a:t>
            </a:r>
          </a:p>
          <a:p>
            <a:pPr marL="990600" lvl="1" indent="-533400" eaLnBrk="1" hangingPunct="1">
              <a:lnSpc>
                <a:spcPct val="80000"/>
              </a:lnSpc>
              <a:buFontTx/>
              <a:buNone/>
            </a:pPr>
            <a:r>
              <a:rPr lang="th-TH" altLang="zh-CN" sz="2000" b="1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th-TH" altLang="zh-CN" sz="3200" b="1" smtClean="0">
                <a:latin typeface="Times New Roman" pitchFamily="18" charset="0"/>
                <a:cs typeface="Times New Roman" pitchFamily="18" charset="0"/>
              </a:rPr>
              <a:t>		195</a:t>
            </a:r>
            <a:r>
              <a:rPr lang="en-US" altLang="zh-CN" sz="3200" b="1" smtClean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1</a:t>
            </a:r>
            <a:r>
              <a:rPr lang="th-TH" altLang="zh-CN" sz="3200" b="1" smtClean="0">
                <a:latin typeface="Times New Roman" pitchFamily="18" charset="0"/>
                <a:cs typeface="Times New Roman" pitchFamily="18" charset="0"/>
              </a:rPr>
              <a:t>			1968</a:t>
            </a:r>
          </a:p>
          <a:p>
            <a:pPr marL="990600" lvl="1" indent="-533400" eaLnBrk="1" hangingPunct="1">
              <a:lnSpc>
                <a:spcPct val="80000"/>
              </a:lnSpc>
              <a:buFontTx/>
              <a:buNone/>
            </a:pPr>
            <a:r>
              <a:rPr lang="th-TH" altLang="zh-CN" sz="3200" b="1" smtClean="0">
                <a:latin typeface="Times New Roman" pitchFamily="18" charset="0"/>
                <a:cs typeface="Times New Roman" pitchFamily="18" charset="0"/>
              </a:rPr>
              <a:t>Agriculture	 	 50%		32%</a:t>
            </a:r>
          </a:p>
          <a:p>
            <a:pPr marL="990600" lvl="1" indent="-533400" eaLnBrk="1" hangingPunct="1">
              <a:lnSpc>
                <a:spcPct val="80000"/>
              </a:lnSpc>
              <a:buFontTx/>
              <a:buNone/>
            </a:pPr>
            <a:r>
              <a:rPr lang="th-TH" altLang="zh-CN" sz="3200" b="1" smtClean="0">
                <a:latin typeface="Times New Roman" pitchFamily="18" charset="0"/>
                <a:cs typeface="Times New Roman" pitchFamily="18" charset="0"/>
              </a:rPr>
              <a:t>Industry		 18%		31%</a:t>
            </a:r>
          </a:p>
          <a:p>
            <a:pPr marL="990600" lvl="1" indent="-533400" eaLnBrk="1" hangingPunct="1">
              <a:lnSpc>
                <a:spcPct val="80000"/>
              </a:lnSpc>
              <a:buFontTx/>
              <a:buNone/>
            </a:pPr>
            <a:r>
              <a:rPr lang="th-TH" altLang="zh-CN" sz="3200" b="1" smtClean="0">
                <a:latin typeface="Times New Roman" pitchFamily="18" charset="0"/>
                <a:cs typeface="Times New Roman" pitchFamily="18" charset="0"/>
              </a:rPr>
              <a:t>Services		 32%		37%</a:t>
            </a:r>
            <a:r>
              <a:rPr lang="en-US" sz="32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2531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2253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673FD91-788D-451E-92F5-B792297ED5AB}" type="slidenum">
              <a:rPr lang="en-US" smtClean="0">
                <a:latin typeface="Arial" pitchFamily="34" charset="0"/>
              </a:rPr>
              <a:pPr/>
              <a:t>27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40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Agriculture still important in employment (80% of labor force) and export earnings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40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Diversify from rice to other new crops: maize, cassava, kenaf            + existing crops: rubber, sugar cane, cotton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2355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A864160-49FF-46FD-90C4-46F381ABA31E}" type="slidenum">
              <a:rPr lang="en-US" smtClean="0">
                <a:latin typeface="Arial" pitchFamily="34" charset="0"/>
              </a:rPr>
              <a:pPr/>
              <a:t>28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 Rice: after long-term decline in yield per rai (1,600 sq. meters), reversing trend in 1960’s due to irrigation, improved seeds, and mechanization</a:t>
            </a:r>
          </a:p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Why decline?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2458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5EF3001-1B2F-4DC8-86DC-7A8F9436B5CB}" type="slidenum">
              <a:rPr lang="en-US" smtClean="0">
                <a:latin typeface="Arial" pitchFamily="34" charset="0"/>
              </a:rPr>
              <a:pPr/>
              <a:t>29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1BBD96F-D7C0-4277-A7B3-BC676F19CE59}" type="slidenum">
              <a:rPr lang="en-US" smtClean="0">
                <a:latin typeface="Arial" pitchFamily="34" charset="0"/>
              </a:rPr>
              <a:pPr/>
              <a:t>30</a:t>
            </a:fld>
            <a:endParaRPr lang="th-TH" smtClean="0">
              <a:latin typeface="Arial" pitchFamily="34" charset="0"/>
            </a:endParaRPr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825" y="152400"/>
            <a:ext cx="8791575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Rice Premium (export tax on rice): very controversial tax on rice export during 1955 and mid-1980’s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2662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8795F81-5967-48C5-AC82-5931D70E88F9}" type="slidenum">
              <a:rPr lang="en-US" smtClean="0">
                <a:latin typeface="Arial" pitchFamily="34" charset="0"/>
              </a:rPr>
              <a:pPr/>
              <a:t>31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40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Pros for Rice Premium: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Government revenue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Keep inflation low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Promote agricultural diversification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Increase export prices (market power in the world)</a:t>
            </a:r>
          </a:p>
          <a:p>
            <a:pPr marL="990600" lvl="1" indent="-533400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Reduce middlemen’s excess profit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2765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471268E-A99A-4255-8B29-8E378510DB57}" type="slidenum">
              <a:rPr lang="en-US" smtClean="0">
                <a:latin typeface="Arial" pitchFamily="34" charset="0"/>
              </a:rPr>
              <a:pPr/>
              <a:t>32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 Cons for Rice Premium: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Depress farm price and income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Cannot stabilize domestic prices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Reduce incentive for farm productivity improvement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2867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73CB888-169D-4400-ACA3-65F204BABC63}" type="slidenum">
              <a:rPr lang="en-US" smtClean="0">
                <a:latin typeface="Arial" pitchFamily="34" charset="0"/>
              </a:rPr>
              <a:pPr/>
              <a:t>33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 Other cash crops: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Made possible by road construction into rural areas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Regional specialization (kenaf in NE, maize in Central, rubber in South)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Small farmers responding to price 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2970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AF91C74-907D-4AA1-9A16-F0D10C756A1D}" type="slidenum">
              <a:rPr lang="en-US" smtClean="0">
                <a:latin typeface="Arial" pitchFamily="34" charset="0"/>
              </a:rPr>
              <a:pPr/>
              <a:t>34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36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Other cash crops: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2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Produce in response to external demand (high rubber price during the Korean War in 1950’s); a new source of foreign exchange, reducing shares of traditional exports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2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New crops + continuing rice growing (cultural and risk-reducing reasons)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3072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9BB1F12-196B-440B-964A-24027A426C65}" type="slidenum">
              <a:rPr lang="en-US" smtClean="0">
                <a:latin typeface="Arial" pitchFamily="34" charset="0"/>
              </a:rPr>
              <a:pPr/>
              <a:t>35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Early 1950’s, expanded government role in industrial state enterprises (textiles, paper, glass, sugar, ….):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2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3 motives: (Phibun government 1948-57) </a:t>
            </a:r>
          </a:p>
          <a:p>
            <a:pPr marL="1371600" lvl="2" indent="-457200" eaLnBrk="1" hangingPunct="1">
              <a:buFont typeface="Wingdings" pitchFamily="2" charset="2"/>
              <a:buChar char="Ø"/>
            </a:pPr>
            <a:r>
              <a:rPr lang="en-US" sz="28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Prevent Chinese domination</a:t>
            </a:r>
          </a:p>
          <a:p>
            <a:pPr marL="1371600" lvl="2" indent="-457200" eaLnBrk="1" hangingPunct="1">
              <a:buFont typeface="Wingdings" pitchFamily="2" charset="2"/>
              <a:buChar char="Ø"/>
            </a:pPr>
            <a:r>
              <a:rPr lang="en-US" sz="28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Government initiative needed</a:t>
            </a:r>
          </a:p>
          <a:p>
            <a:pPr marL="1371600" lvl="2" indent="-457200" eaLnBrk="1" hangingPunct="1">
              <a:buFont typeface="Wingdings" pitchFamily="2" charset="2"/>
              <a:buChar char="Ø"/>
            </a:pPr>
            <a:r>
              <a:rPr lang="en-US" sz="28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Private gains by officials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3174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84DA9CD-0665-434F-9562-BE7149E80CBF}" type="slidenum">
              <a:rPr lang="en-US" smtClean="0">
                <a:latin typeface="Arial" pitchFamily="34" charset="0"/>
              </a:rPr>
              <a:pPr/>
              <a:t>36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36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Early 1950’s, expanded government role in industrial state enterprises (textiles, paper, glass, sugar, ….):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2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Inefficiency and losses </a:t>
            </a:r>
            <a:r>
              <a:rPr lang="en-US" sz="32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3200" b="1" dirty="0" err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Sarit’s</a:t>
            </a:r>
            <a:r>
              <a:rPr lang="en-US" sz="32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policy </a:t>
            </a:r>
            <a:r>
              <a:rPr lang="en-US" sz="32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change to encourage investment by private sector; government only invest in infrastructure (power, transport, communication) and “promotion”</a:t>
            </a:r>
            <a:endParaRPr lang="en-US" sz="3200" b="1" dirty="0" smtClean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3277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B31CE36-0D95-40AB-B547-DAC285AA7AEA}" type="slidenum">
              <a:rPr lang="en-US" smtClean="0">
                <a:latin typeface="Arial" pitchFamily="34" charset="0"/>
              </a:rPr>
              <a:pPr/>
              <a:t>37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36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Sarit’s</a:t>
            </a:r>
            <a:r>
              <a:rPr lang="en-US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regime (1958-63) followed World Bank’s advice:</a:t>
            </a:r>
          </a:p>
          <a:p>
            <a:pPr marL="1009650" lvl="1" indent="-609600" eaLnBrk="1" hangingPunct="1">
              <a:buFont typeface="Courier New" pitchFamily="49" charset="0"/>
              <a:buChar char="o"/>
            </a:pPr>
            <a:r>
              <a:rPr lang="en-US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infrastructure invested by government, and promote private </a:t>
            </a:r>
            <a:r>
              <a:rPr lang="en-US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investment</a:t>
            </a:r>
          </a:p>
          <a:p>
            <a:pPr marL="1009650" lvl="1" indent="-609600" eaLnBrk="1" hangingPunct="1">
              <a:buFont typeface="Courier New" pitchFamily="49" charset="0"/>
              <a:buChar char="o"/>
            </a:pPr>
            <a:r>
              <a:rPr lang="en-US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Economic planning</a:t>
            </a:r>
            <a:endParaRPr lang="en-US" b="1" dirty="0" smtClean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b="1" dirty="0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Dr. </a:t>
            </a:r>
            <a:r>
              <a:rPr lang="en-US" b="1" dirty="0" err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Puey</a:t>
            </a:r>
            <a:r>
              <a:rPr lang="en-US" b="1" dirty="0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Ungphakorn’s</a:t>
            </a:r>
            <a:r>
              <a:rPr lang="en-US" b="1" dirty="0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 role as BOT governor and capable bureaucrat</a:t>
            </a:r>
            <a:endParaRPr lang="en-US" b="1" dirty="0" smtClean="0">
              <a:solidFill>
                <a:srgbClr val="3F36F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3379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70A3B98-0F2C-4FE0-888E-6194E0FECB87}" type="slidenum">
              <a:rPr lang="en-US" smtClean="0">
                <a:latin typeface="Arial" pitchFamily="34" charset="0"/>
              </a:rPr>
              <a:pPr/>
              <a:t>38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Sarit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began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modern economic reform, setting up institutions (economic plans by NESDB, Board of Investment, Fiscal Policy Office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Close relationship between military, politicians, government officials, and private investors/bankers led to corruption</a:t>
            </a:r>
            <a:endParaRPr lang="en-US" b="1" dirty="0" smtClean="0">
              <a:solidFill>
                <a:srgbClr val="66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3379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70A3B98-0F2C-4FE0-888E-6194E0FECB87}" type="slidenum">
              <a:rPr lang="en-US" smtClean="0">
                <a:latin typeface="Arial" pitchFamily="34" charset="0"/>
              </a:rPr>
              <a:pPr/>
              <a:t>39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Board of Investment (BOI) created in 1959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4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Promotion incentives: tax exemption, land ownership by foreign firms, no state competition and nationalization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3584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E5C72EC-C44B-4323-B704-734A436045AC}" type="slidenum">
              <a:rPr lang="en-US" smtClean="0">
                <a:latin typeface="Arial" pitchFamily="34" charset="0"/>
              </a:rPr>
              <a:pPr/>
              <a:t>40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343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 Import tariffs and investment promotion </a:t>
            </a:r>
            <a:r>
              <a:rPr lang="en-US" sz="4000" b="1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high growth in manufacturing: 15% of GDP in 1968; food processing and consumer goods</a:t>
            </a:r>
            <a:endParaRPr lang="en-US" sz="4000" b="1" smtClean="0">
              <a:solidFill>
                <a:srgbClr val="33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3482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EFF0AB4-2FE3-4729-AE8F-FEE828BD5FAE}" type="slidenum">
              <a:rPr lang="en-US" smtClean="0">
                <a:latin typeface="Arial" pitchFamily="34" charset="0"/>
              </a:rPr>
              <a:pPr/>
              <a:t>41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Tariff increases to protect local industry and generate government revenue</a:t>
            </a:r>
          </a:p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High rates on consumer goods and low on capital goods </a:t>
            </a:r>
            <a:r>
              <a:rPr lang="en-US" sz="40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high “effective” rates of protection for finished products</a:t>
            </a:r>
            <a:endParaRPr lang="en-US" sz="4000" b="1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3686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6223CC9-DF4B-4F85-8C4F-F98F7237B794}" type="slidenum">
              <a:rPr lang="en-US" smtClean="0">
                <a:latin typeface="Arial" pitchFamily="34" charset="0"/>
              </a:rPr>
              <a:pPr/>
              <a:t>42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Share of capital goods in imports increased (25% to 47%), while share of consumer goods declined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en-US" sz="4000" b="1" smtClean="0">
              <a:solidFill>
                <a:srgbClr val="99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3789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931C2CF-1A06-4903-90A9-71069BF16B26}" type="slidenum">
              <a:rPr lang="en-US" smtClean="0">
                <a:latin typeface="Arial" pitchFamily="34" charset="0"/>
              </a:rPr>
              <a:pPr/>
              <a:t>43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940" name="Group 52"/>
          <p:cNvGraphicFramePr>
            <a:graphicFrameLocks noGrp="1"/>
          </p:cNvGraphicFramePr>
          <p:nvPr/>
        </p:nvGraphicFramePr>
        <p:xfrm>
          <a:off x="457200" y="1524000"/>
          <a:ext cx="8089900" cy="2743200"/>
        </p:xfrm>
        <a:graphic>
          <a:graphicData uri="http://schemas.openxmlformats.org/drawingml/2006/table">
            <a:tbl>
              <a:tblPr/>
              <a:tblGrid>
                <a:gridCol w="3962400"/>
                <a:gridCol w="825500"/>
                <a:gridCol w="825500"/>
                <a:gridCol w="825500"/>
                <a:gridCol w="825500"/>
                <a:gridCol w="8255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Import Classification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1950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1955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1960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1965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1969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Consumer goods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59.0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48.8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39.2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31.3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25.8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Materials for consumer goods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9.4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11.3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12.1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18.2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20.5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Materials for capital goods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6.5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9.2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11.1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7.4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7.2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Capital goods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25.1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30.7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37.6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43.1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46.5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Total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100.0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100.0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100.0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100.0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100.0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/>
                    </a:solidFill>
                  </a:tcPr>
                </a:tc>
              </a:tr>
            </a:tbl>
          </a:graphicData>
        </a:graphic>
      </p:graphicFrame>
      <p:sp>
        <p:nvSpPr>
          <p:cNvPr id="38960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AAB1ABB-8573-4ED2-9FE8-AE0BA37785F2}" type="slidenum">
              <a:rPr lang="en-US" smtClean="0">
                <a:latin typeface="Arial" pitchFamily="34" charset="0"/>
              </a:rPr>
              <a:pPr/>
              <a:t>44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28600" y="1600200"/>
            <a:ext cx="86868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Ingram concludes:         </a:t>
            </a:r>
          </a:p>
          <a:p>
            <a:pPr marL="609600" indent="-609600" eaLnBrk="1" hangingPunct="1">
              <a:buNone/>
            </a:pPr>
            <a:r>
              <a:rPr lang="en-US" sz="4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Industrial investment 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4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     imports of raw material and capital goods substituting for imports of finished consumer goods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4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	 no economies of scale, no export potential</a:t>
            </a:r>
            <a:endParaRPr lang="en-US" sz="4000" b="1" dirty="0" smtClean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3994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1F52CA9-39F9-43E6-810B-66A8619FBB09}" type="slidenum">
              <a:rPr lang="en-US" smtClean="0">
                <a:latin typeface="Arial" pitchFamily="34" charset="0"/>
              </a:rPr>
              <a:pPr/>
              <a:t>45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Adopted a system of multiple exchange rate (1947-1955) to build up reserves and control inflation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Some exports must sell FE at official ER, below market rate     (10 vs 24 baht/$)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4096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ABD00E0-5945-4351-ADED-0868CDCC8326}" type="slidenum">
              <a:rPr lang="en-US" smtClean="0">
                <a:latin typeface="Arial" pitchFamily="34" charset="0"/>
              </a:rPr>
              <a:pPr/>
              <a:t>46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Adopted a system of multiple exchange rate (1947-1955) 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Bank of Thailand sells FE at official ER for “essential” imports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For other transactions, buying and selling FE at market rate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Switched to single rate, fixed with $ since 1955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4198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F7FC02C-1769-4897-B508-2EF161398131}" type="slidenum">
              <a:rPr lang="en-US" smtClean="0">
                <a:latin typeface="Arial" pitchFamily="34" charset="0"/>
              </a:rPr>
              <a:pPr/>
              <a:t>47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Conservative monetary policy: money supply growth consistent with output + large FE reserves holding (current a/c deficits, but foreign aid, loans and FDI)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40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    price stability</a:t>
            </a:r>
            <a:endParaRPr lang="en-US" sz="4000" b="1" smtClean="0">
              <a:solidFill>
                <a:srgbClr val="99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4301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0C9A537-5388-42EC-A6B0-EB440DEE0303}" type="slidenum">
              <a:rPr lang="en-US" smtClean="0">
                <a:latin typeface="Arial" pitchFamily="34" charset="0"/>
              </a:rPr>
              <a:pPr/>
              <a:t>48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large FE reserves holding for fear of temporary BOP surplus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Vietnam war and US military spending in Thailand; future US withdrawal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4403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BE803EF-132F-444A-A766-689AE40B40CF}" type="slidenum">
              <a:rPr lang="en-US" smtClean="0">
                <a:latin typeface="Arial" pitchFamily="34" charset="0"/>
              </a:rPr>
              <a:pPr/>
              <a:t>49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40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First national economic plan (1961-1966) and setting up NESDB: </a:t>
            </a:r>
            <a:r>
              <a:rPr lang="en-US" sz="36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economic target setting and government investment in infrastructure (power, transport, irrigation, education, …..)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en-US" sz="40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Now: beginning of the 11</a:t>
            </a:r>
            <a:r>
              <a:rPr lang="en-US" sz="4000" b="1" baseline="30000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en-US" sz="40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 plan (2012-2016)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Postwar Recovery and Stability (1946-1972)</a:t>
            </a:r>
          </a:p>
        </p:txBody>
      </p:sp>
      <p:sp>
        <p:nvSpPr>
          <p:cNvPr id="4506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7FD6931-7B4F-4353-8931-6E74FDA366AD}" type="slidenum">
              <a:rPr lang="en-US" smtClean="0">
                <a:latin typeface="Arial" pitchFamily="34" charset="0"/>
              </a:rPr>
              <a:pPr/>
              <a:t>50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533400" y="457200"/>
            <a:ext cx="8610600" cy="5715000"/>
          </a:xfrm>
          <a:noFill/>
        </p:spPr>
        <p:txBody>
          <a:bodyPr wrap="none"/>
          <a:lstStyle/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en-US" sz="440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Subperiod 1 : Postwar Recovery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44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      (1946 - 1957)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en-US" sz="44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Subperiod 2 : Stability          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44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      (1958 -1972)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en-US" sz="4400" b="1" smtClean="0">
                <a:solidFill>
                  <a:srgbClr val="FD0903"/>
                </a:solidFill>
                <a:latin typeface="Times New Roman" pitchFamily="18" charset="0"/>
                <a:cs typeface="Times New Roman" pitchFamily="18" charset="0"/>
              </a:rPr>
              <a:t> Subperiod 3 : Turbulence    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4400" b="1" smtClean="0">
                <a:solidFill>
                  <a:srgbClr val="FD0903"/>
                </a:solidFill>
                <a:latin typeface="Times New Roman" pitchFamily="18" charset="0"/>
                <a:cs typeface="Times New Roman" pitchFamily="18" charset="0"/>
              </a:rPr>
              <a:t>      (1973 -1985)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en-US" sz="44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Subperiod 4 : Boom                    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44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      (1986 -1995)</a:t>
            </a:r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4400" smtClean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083" name="Slide Number Placeholder 4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EBC3DD2F-8E7A-48AF-9EF5-8A386FE0A309}" type="slidenum">
              <a:rPr lang="en-US" sz="1400"/>
              <a:pPr algn="r"/>
              <a:t>51</a:t>
            </a:fld>
            <a:endParaRPr lang="th-TH"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Economic growth increased the number of middle class and educated</a:t>
            </a:r>
          </a:p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3F36FC"/>
                </a:solidFill>
                <a:latin typeface="Times New Roman" pitchFamily="18" charset="0"/>
                <a:cs typeface="Times New Roman" pitchFamily="18" charset="0"/>
              </a:rPr>
              <a:t> End of the 1960s: the terrorism problem began in the Northeast</a:t>
            </a:r>
          </a:p>
        </p:txBody>
      </p:sp>
      <p:sp>
        <p:nvSpPr>
          <p:cNvPr id="47107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4710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117D8B1-998F-4626-8253-EA931DE160F2}" type="slidenum">
              <a:rPr lang="en-US" smtClean="0">
                <a:latin typeface="Arial" pitchFamily="34" charset="0"/>
              </a:rPr>
              <a:pPr/>
              <a:t>52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Economic uncertainty and political instability</a:t>
            </a:r>
          </a:p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Two periods of oil crisis:</a:t>
            </a:r>
          </a:p>
          <a:p>
            <a:pPr marL="990600" lvl="1" indent="-533400" eaLnBrk="1" hangingPunct="1">
              <a:buFont typeface="Wingdings" pitchFamily="2" charset="2"/>
              <a:buChar char="Ø"/>
            </a:pPr>
            <a:r>
              <a:rPr lang="en-US" sz="36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1973/74 : four-fold oil price increase</a:t>
            </a:r>
          </a:p>
          <a:p>
            <a:pPr marL="990600" lvl="1" indent="-533400" eaLnBrk="1" hangingPunct="1">
              <a:buFont typeface="Wingdings" pitchFamily="2" charset="2"/>
              <a:buChar char="Ø"/>
            </a:pPr>
            <a:r>
              <a:rPr lang="en-US" sz="36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1979/80: big jump of oil price</a:t>
            </a:r>
          </a:p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90% of commercial energy from imported oil</a:t>
            </a:r>
          </a:p>
        </p:txBody>
      </p:sp>
      <p:sp>
        <p:nvSpPr>
          <p:cNvPr id="48131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4813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34F0555-C3C0-4BBF-8936-C9D7853A43EC}" type="slidenum">
              <a:rPr lang="en-US" smtClean="0">
                <a:latin typeface="Arial" pitchFamily="34" charset="0"/>
              </a:rPr>
              <a:pPr/>
              <a:t>53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Oil share in total imports increased</a:t>
            </a:r>
          </a:p>
          <a:p>
            <a:pPr marL="990600" lvl="1" indent="-533400" eaLnBrk="1" hangingPunct="1">
              <a:buFontTx/>
              <a:buChar char="•"/>
            </a:pPr>
            <a:r>
              <a:rPr lang="en-US" sz="3600" b="1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From 10% to 20% (1973/74)</a:t>
            </a:r>
          </a:p>
          <a:p>
            <a:pPr marL="990600" lvl="1" indent="-533400" eaLnBrk="1" hangingPunct="1">
              <a:buFontTx/>
              <a:buChar char="•"/>
            </a:pPr>
            <a:r>
              <a:rPr lang="en-US" sz="3600" b="1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From 20% to 30% (1979/80)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4915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9CB99E9-B2C4-4D67-A902-A11CF79BFB70}" type="slidenum">
              <a:rPr lang="en-US" smtClean="0">
                <a:latin typeface="Arial" pitchFamily="34" charset="0"/>
              </a:rPr>
              <a:pPr/>
              <a:t>54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GDP growth fell </a:t>
            </a:r>
          </a:p>
          <a:p>
            <a:pPr marL="990600" lvl="1" indent="-533400" eaLnBrk="1" hangingPunct="1">
              <a:buFontTx/>
              <a:buChar char="•"/>
            </a:pP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To 4.1% in 1974</a:t>
            </a:r>
          </a:p>
          <a:p>
            <a:pPr marL="990600" lvl="1" indent="-533400" eaLnBrk="1" hangingPunct="1">
              <a:buFontTx/>
              <a:buChar char="•"/>
            </a:pP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To 4.9% in 1980</a:t>
            </a:r>
          </a:p>
          <a:p>
            <a:pPr marL="990600" lvl="1" indent="-533400" eaLnBrk="1" hangingPunct="1">
              <a:buFontTx/>
              <a:buNone/>
            </a:pP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Average growth = 6.5% p.a. during 1973-1985</a:t>
            </a:r>
            <a:endParaRPr lang="en-US" sz="3600" b="1" smtClean="0">
              <a:solidFill>
                <a:srgbClr val="FF33CC"/>
              </a:solidFill>
              <a:latin typeface="Times New Roman" pitchFamily="18" charset="0"/>
            </a:endParaRP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5018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75E015D-9B6D-41F5-8E58-8B79D9701BFB}" type="slidenum">
              <a:rPr lang="en-US" smtClean="0">
                <a:latin typeface="Arial" pitchFamily="34" charset="0"/>
              </a:rPr>
              <a:pPr/>
              <a:t>55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Economic slowdown created high rates of unemployment (even educated unemployed)</a:t>
            </a:r>
          </a:p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Double-digit inflation in 1973-74 and 1978-81</a:t>
            </a:r>
            <a:endParaRPr lang="en-US" sz="4000" b="1" smtClean="0">
              <a:solidFill>
                <a:schemeClr val="accent2"/>
              </a:solidFill>
              <a:latin typeface="Times New Roman" pitchFamily="18" charset="0"/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5120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D4A5035-CC5C-467A-A6A3-EE50FE3F3FC5}" type="slidenum">
              <a:rPr lang="en-US" smtClean="0">
                <a:latin typeface="Arial" pitchFamily="34" charset="0"/>
              </a:rPr>
              <a:pPr/>
              <a:t>56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Higher current a/c deficits: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6600FF"/>
                </a:solidFill>
                <a:latin typeface="Times New Roman" pitchFamily="18" charset="0"/>
              </a:rPr>
              <a:t>Not so high in 1973/74, being cushioned by high export prices in world markets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6600FF"/>
                </a:solidFill>
                <a:latin typeface="Times New Roman" pitchFamily="18" charset="0"/>
              </a:rPr>
              <a:t>6-7% of GDP in 1979-81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5222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5B67BDF-A6AC-48A2-BB10-FB658113921D}" type="slidenum">
              <a:rPr lang="en-US" smtClean="0">
                <a:latin typeface="Arial" pitchFamily="34" charset="0"/>
              </a:rPr>
              <a:pPr/>
              <a:t>57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dirty="0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Foreign debts went up sharply, reaching 30% of GDP in 1985</a:t>
            </a:r>
          </a:p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dirty="0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Most borrowing by state enterprises and </a:t>
            </a:r>
            <a:r>
              <a:rPr lang="en-US" sz="4000" b="1" dirty="0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military (buying weapons to fight terrorists)</a:t>
            </a:r>
            <a:endParaRPr lang="en-US" sz="4000" b="1" dirty="0" smtClean="0">
              <a:solidFill>
                <a:srgbClr val="3366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Higher impact of the second oil crisis as agri. export prices fell</a:t>
            </a:r>
            <a:endParaRPr lang="en-US" sz="4000" b="1" dirty="0" smtClean="0">
              <a:solidFill>
                <a:srgbClr val="6600CC"/>
              </a:solidFill>
              <a:latin typeface="Times New Roman" pitchFamily="18" charset="0"/>
            </a:endParaRP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5325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4D00C47-6572-48BF-8F88-06786F588300}" type="slidenum">
              <a:rPr lang="en-US" smtClean="0">
                <a:latin typeface="Arial" pitchFamily="34" charset="0"/>
              </a:rPr>
              <a:pPr/>
              <a:t>58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Situation worsened by: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</a:rPr>
              <a:t>US withdrawal from Vietnam war in 1976 </a:t>
            </a: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  <a:sym typeface="Wingdings" pitchFamily="2" charset="2"/>
              </a:rPr>
              <a:t> less military spending in Thailand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FF33CC"/>
                </a:solidFill>
                <a:latin typeface="Times New Roman" pitchFamily="18" charset="0"/>
                <a:sym typeface="Wingdings" pitchFamily="2" charset="2"/>
              </a:rPr>
              <a:t>War in Cambodia and insurgency in Thailand after 1976  need for higher defence budget</a:t>
            </a:r>
            <a:endParaRPr lang="en-US" sz="3600" b="1" smtClean="0">
              <a:solidFill>
                <a:srgbClr val="FF33CC"/>
              </a:solidFill>
              <a:latin typeface="Times New Roman" pitchFamily="18" charset="0"/>
            </a:endParaRP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5427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FECD685-41BB-429D-A0DB-59303496719A}" type="slidenum">
              <a:rPr lang="en-US" smtClean="0">
                <a:latin typeface="Arial" pitchFamily="34" charset="0"/>
              </a:rPr>
              <a:pPr/>
              <a:t>59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Situation worsened by: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6600CC"/>
                </a:solidFill>
                <a:latin typeface="Times New Roman" pitchFamily="18" charset="0"/>
              </a:rPr>
              <a:t>High world interest rates and economic recession in industrialized countries in early 1980’s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6600CC"/>
                </a:solidFill>
                <a:latin typeface="Times New Roman" pitchFamily="18" charset="0"/>
              </a:rPr>
              <a:t>Domestic political upheaval          (14 October 1973, 6 October 1979)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5530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FC6CEFC-B8D1-467B-A8C0-5A64C92411DE}" type="slidenum">
              <a:rPr lang="en-US" smtClean="0">
                <a:latin typeface="Arial" pitchFamily="34" charset="0"/>
              </a:rPr>
              <a:pPr/>
              <a:t>60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Policies coping with the problems: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0066CC"/>
                </a:solidFill>
                <a:latin typeface="Times New Roman" pitchFamily="18" charset="0"/>
              </a:rPr>
              <a:t> more active export promotion in the 1970’s: soft loans by Bank of Thailand; tax rebates for imported inputs used in export production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5632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83A644C-4A28-4E0C-9B22-3A2FCD585BD8}" type="slidenum">
              <a:rPr lang="en-US" smtClean="0">
                <a:latin typeface="Arial" pitchFamily="34" charset="0"/>
              </a:rPr>
              <a:pPr/>
              <a:t>61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Policies coping with the problems: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chemeClr val="accent2"/>
                </a:solidFill>
                <a:latin typeface="Times New Roman" pitchFamily="18" charset="0"/>
              </a:rPr>
              <a:t> price control and subsidies for oil products to contain inflation; but government budget deficits and energy inefficiency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5734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B2E0034-B18F-42AF-93A4-4DEAF5DE166B}" type="slidenum">
              <a:rPr lang="en-US" smtClean="0">
                <a:latin typeface="Arial" pitchFamily="34" charset="0"/>
              </a:rPr>
              <a:pPr/>
              <a:t>62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Policies coping with the problems: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smtClean="0">
                <a:solidFill>
                  <a:srgbClr val="993300"/>
                </a:solidFill>
                <a:latin typeface="Times New Roman" pitchFamily="18" charset="0"/>
              </a:rPr>
              <a:t> Indigenous energy: promote petroleum exploration </a:t>
            </a:r>
            <a:r>
              <a:rPr lang="en-US" sz="3600" b="1" smtClean="0">
                <a:solidFill>
                  <a:srgbClr val="993300"/>
                </a:solidFill>
                <a:latin typeface="Times New Roman" pitchFamily="18" charset="0"/>
                <a:sym typeface="Wingdings" pitchFamily="2" charset="2"/>
              </a:rPr>
              <a:t> natural gas in Gulf of Thailand started flowing in 1981</a:t>
            </a:r>
            <a:endParaRPr lang="en-US" sz="3600" b="1" smtClean="0">
              <a:solidFill>
                <a:srgbClr val="993300"/>
              </a:solidFill>
              <a:latin typeface="Times New Roman" pitchFamily="18" charset="0"/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5837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3821895-FBB2-44F3-8963-AC2F85D6D104}" type="slidenum">
              <a:rPr lang="en-US" smtClean="0">
                <a:latin typeface="Arial" pitchFamily="34" charset="0"/>
              </a:rPr>
              <a:pPr/>
              <a:t>63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Policies coping with the problems: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dirty="0" smtClean="0">
                <a:solidFill>
                  <a:srgbClr val="993300"/>
                </a:solidFill>
                <a:latin typeface="Times New Roman" pitchFamily="18" charset="0"/>
              </a:rPr>
              <a:t> baht devaluation in 1981 and 1984, boosting exports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dirty="0" smtClean="0">
                <a:solidFill>
                  <a:srgbClr val="993300"/>
                </a:solidFill>
                <a:latin typeface="Times New Roman" pitchFamily="18" charset="0"/>
              </a:rPr>
              <a:t>Three economic plans (nos. 3, 4, 5) aim for rural development, poverty reduction, and economic restructuring/recovery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dirty="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5939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9AE87A8-BDCB-43BF-823B-D5B1C96138E2}" type="slidenum">
              <a:rPr lang="en-US" smtClean="0">
                <a:latin typeface="Arial" pitchFamily="34" charset="0"/>
              </a:rPr>
              <a:pPr/>
              <a:t>64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Policies coping with the problems: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dirty="0" smtClean="0">
                <a:solidFill>
                  <a:srgbClr val="6600CC"/>
                </a:solidFill>
                <a:latin typeface="Times New Roman" pitchFamily="18" charset="0"/>
              </a:rPr>
              <a:t> Fiscal discipline and spending cuts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dirty="0" smtClean="0">
                <a:solidFill>
                  <a:srgbClr val="6600CC"/>
                </a:solidFill>
                <a:latin typeface="Times New Roman" pitchFamily="18" charset="0"/>
              </a:rPr>
              <a:t>Financial Institution Development Fund (FIDF) to cope with failure in financial institutions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dirty="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6042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387EF60-A132-499F-B30D-0F9DF2CD4778}" type="slidenum">
              <a:rPr lang="en-US" smtClean="0">
                <a:latin typeface="Arial" pitchFamily="34" charset="0"/>
              </a:rPr>
              <a:pPr/>
              <a:t>65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dirty="0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Policies coping with the problems: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dirty="0" smtClean="0">
                <a:solidFill>
                  <a:srgbClr val="336600"/>
                </a:solidFill>
                <a:latin typeface="Times New Roman" pitchFamily="18" charset="0"/>
              </a:rPr>
              <a:t> Eastern seaboard development: </a:t>
            </a:r>
            <a:r>
              <a:rPr lang="en-US" sz="3600" b="1" dirty="0" smtClean="0">
                <a:solidFill>
                  <a:srgbClr val="336600"/>
                </a:solidFill>
                <a:latin typeface="Times New Roman" pitchFamily="18" charset="0"/>
              </a:rPr>
              <a:t>natural gas-related </a:t>
            </a:r>
            <a:r>
              <a:rPr lang="en-US" sz="3600" b="1" dirty="0" smtClean="0">
                <a:solidFill>
                  <a:srgbClr val="336600"/>
                </a:solidFill>
                <a:latin typeface="Times New Roman" pitchFamily="18" charset="0"/>
              </a:rPr>
              <a:t>industrial complex; deep sea ports in 2 eastern provinces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dirty="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6144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0C12157-4759-48DE-A3F3-1C5BAC5DE774}" type="slidenum">
              <a:rPr lang="en-US" smtClean="0">
                <a:latin typeface="Arial" pitchFamily="34" charset="0"/>
              </a:rPr>
              <a:pPr/>
              <a:t>66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Manufacturing continued to increase its share in GDP and export (over 20% in 1980):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dirty="0" smtClean="0">
                <a:solidFill>
                  <a:srgbClr val="FF33CC"/>
                </a:solidFill>
                <a:latin typeface="Times New Roman" pitchFamily="18" charset="0"/>
              </a:rPr>
              <a:t>  more diversified industries:    agro-business (chickens, canned pineapple), textiles, motor vehicle (highly protected)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dirty="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6246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2E64F53-B075-4EDB-B0E1-FD416FE13FAF}" type="slidenum">
              <a:rPr lang="en-US" smtClean="0">
                <a:latin typeface="Arial" pitchFamily="34" charset="0"/>
              </a:rPr>
              <a:pPr/>
              <a:t>67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Manufacturing continued to increase its share in GDP and export (over 20% in 1980):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dirty="0" smtClean="0">
                <a:solidFill>
                  <a:srgbClr val="0066CC"/>
                </a:solidFill>
                <a:latin typeface="Times New Roman" pitchFamily="18" charset="0"/>
              </a:rPr>
              <a:t>  Development of manufactured exports during the 1970’s: processed food, garments, wood products, leather, and electrical products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dirty="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6349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9D666EE-88C3-4AB1-87F7-32A22B13559A}" type="slidenum">
              <a:rPr lang="en-US" smtClean="0">
                <a:latin typeface="Arial" pitchFamily="34" charset="0"/>
              </a:rPr>
              <a:pPr/>
              <a:t>68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Char char="q"/>
            </a:pPr>
            <a:r>
              <a:rPr lang="en-US" sz="40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Agriculture: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dirty="0" smtClean="0">
                <a:solidFill>
                  <a:srgbClr val="6600CC"/>
                </a:solidFill>
                <a:latin typeface="Times New Roman" pitchFamily="18" charset="0"/>
              </a:rPr>
              <a:t>Increased importance in marine and livestock (e.g. CP)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dirty="0" smtClean="0">
                <a:solidFill>
                  <a:srgbClr val="6600CC"/>
                </a:solidFill>
                <a:latin typeface="Times New Roman" pitchFamily="18" charset="0"/>
              </a:rPr>
              <a:t>Fluctuating and falling crop prices after first oil crisis</a:t>
            </a:r>
          </a:p>
          <a:p>
            <a:pPr marL="990600" lvl="1" indent="-533400" eaLnBrk="1" hangingPunct="1">
              <a:buFont typeface="Wingdings" pitchFamily="2" charset="2"/>
              <a:buChar char="§"/>
            </a:pPr>
            <a:r>
              <a:rPr lang="en-US" sz="3600" b="1" dirty="0" smtClean="0">
                <a:solidFill>
                  <a:srgbClr val="6600CC"/>
                </a:solidFill>
                <a:latin typeface="Times New Roman" pitchFamily="18" charset="0"/>
              </a:rPr>
              <a:t>Slow growth, and declining share in the economy  (15% of GDP in 1985)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/>
            <a:r>
              <a:rPr lang="en-US" sz="3600" b="1" dirty="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Turbulence (1973-1985)</a:t>
            </a:r>
          </a:p>
        </p:txBody>
      </p:sp>
      <p:sp>
        <p:nvSpPr>
          <p:cNvPr id="6451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4B71C60-D60C-4AEB-9B61-C27A9C2332D0}" type="slidenum">
              <a:rPr lang="en-US" smtClean="0">
                <a:latin typeface="Arial" pitchFamily="34" charset="0"/>
              </a:rPr>
              <a:pPr/>
              <a:t>69</a:t>
            </a:fld>
            <a:endParaRPr lang="th-TH" smtClean="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803</TotalTime>
  <Words>2302</Words>
  <Application>Microsoft Office PowerPoint</Application>
  <PresentationFormat>On-screen Show (4:3)</PresentationFormat>
  <Paragraphs>345</Paragraphs>
  <Slides>69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69</vt:i4>
      </vt:variant>
    </vt:vector>
  </HeadingPairs>
  <TitlesOfParts>
    <vt:vector size="72" baseType="lpstr">
      <vt:lpstr>การออกแบบเริ่มต้น</vt:lpstr>
      <vt:lpstr>Worksheet</vt:lpstr>
      <vt:lpstr>แผนภูมิ</vt:lpstr>
      <vt:lpstr>Economic Changes in Thailand 1950 - 1995</vt:lpstr>
      <vt:lpstr>Slide 2</vt:lpstr>
      <vt:lpstr>Slide 3</vt:lpstr>
      <vt:lpstr>Issues:</vt:lpstr>
      <vt:lpstr>Slide 5</vt:lpstr>
      <vt:lpstr>Slide 6</vt:lpstr>
      <vt:lpstr>Factors Affecting the Thai Economy</vt:lpstr>
      <vt:lpstr>Thai Prime Ministers during the period</vt:lpstr>
      <vt:lpstr>Thai Prime Ministers during the period</vt:lpstr>
      <vt:lpstr>Thai Prime Ministers during the period</vt:lpstr>
      <vt:lpstr>Thai Prime Ministers during the period</vt:lpstr>
      <vt:lpstr>Thai Prime Ministers during the period</vt:lpstr>
      <vt:lpstr>Postwar Recovery and Stability (1946-1972)</vt:lpstr>
      <vt:lpstr>Postwar Recovery and Stability (1946-1972)</vt:lpstr>
      <vt:lpstr>Postwar Recovery and Stability (1946-1972)</vt:lpstr>
      <vt:lpstr>Slide 16</vt:lpstr>
      <vt:lpstr>Slide 17</vt:lpstr>
      <vt:lpstr>Slide 18</vt:lpstr>
      <vt:lpstr>Postwar Recovery and Stability (1946-1972)</vt:lpstr>
      <vt:lpstr>Slide 20</vt:lpstr>
      <vt:lpstr>Slide 21</vt:lpstr>
      <vt:lpstr>Postwar Recovery and Stability (1946-1972)</vt:lpstr>
      <vt:lpstr>Slide 23</vt:lpstr>
      <vt:lpstr>Slide 24</vt:lpstr>
      <vt:lpstr>Postwar Recovery and Stability (1946-1972)</vt:lpstr>
      <vt:lpstr>Slide 26</vt:lpstr>
      <vt:lpstr>Postwar Recovery and Stability (1946-1972)</vt:lpstr>
      <vt:lpstr>Postwar Recovery and Stability (1946-1972)</vt:lpstr>
      <vt:lpstr>Postwar Recovery and Stability (1946-1972)</vt:lpstr>
      <vt:lpstr>Slide 30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Slide 44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Postwar Recovery and Stability (1946-1972)</vt:lpstr>
      <vt:lpstr>Slide 51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  <vt:lpstr>Turbulence (1973-1985)</vt:lpstr>
    </vt:vector>
  </TitlesOfParts>
  <Company>Thammasat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Five postwar periods of the Thai Economy</dc:title>
  <dc:creator>economic</dc:creator>
  <cp:lastModifiedBy>user</cp:lastModifiedBy>
  <cp:revision>52</cp:revision>
  <dcterms:created xsi:type="dcterms:W3CDTF">2004-08-03T07:19:41Z</dcterms:created>
  <dcterms:modified xsi:type="dcterms:W3CDTF">2012-08-13T09:49:04Z</dcterms:modified>
</cp:coreProperties>
</file>