
<file path=[Content_Types].xml><?xml version="1.0" encoding="utf-8"?>
<Types xmlns="http://schemas.openxmlformats.org/package/2006/content-types">
  <Default Extension="doc" ContentType="application/msword"/>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53" r:id="rId2"/>
    <p:sldId id="258" r:id="rId3"/>
    <p:sldId id="357" r:id="rId4"/>
    <p:sldId id="354" r:id="rId5"/>
    <p:sldId id="355" r:id="rId6"/>
    <p:sldId id="260" r:id="rId7"/>
    <p:sldId id="259" r:id="rId8"/>
    <p:sldId id="262" r:id="rId9"/>
    <p:sldId id="264" r:id="rId10"/>
    <p:sldId id="265" r:id="rId11"/>
    <p:sldId id="266" r:id="rId12"/>
    <p:sldId id="269" r:id="rId13"/>
    <p:sldId id="358" r:id="rId14"/>
    <p:sldId id="270" r:id="rId15"/>
    <p:sldId id="271" r:id="rId16"/>
    <p:sldId id="361" r:id="rId17"/>
    <p:sldId id="273" r:id="rId18"/>
    <p:sldId id="359" r:id="rId19"/>
    <p:sldId id="279" r:id="rId20"/>
    <p:sldId id="360" r:id="rId21"/>
    <p:sldId id="280" r:id="rId22"/>
    <p:sldId id="362" r:id="rId23"/>
    <p:sldId id="281" r:id="rId24"/>
    <p:sldId id="282" r:id="rId25"/>
    <p:sldId id="275" r:id="rId26"/>
    <p:sldId id="364" r:id="rId27"/>
    <p:sldId id="363" r:id="rId28"/>
    <p:sldId id="365"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AEB89A-24A1-4A21-9275-7F5991AE0EEA}"/>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3" name="Date Placeholder 2">
            <a:extLst>
              <a:ext uri="{FF2B5EF4-FFF2-40B4-BE49-F238E27FC236}">
                <a16:creationId xmlns:a16="http://schemas.microsoft.com/office/drawing/2014/main" id="{5BDCA533-4687-43BD-88EF-8D49C8670C35}"/>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0F8AD0D5-172F-4C99-83B3-C3EC1C4C8D56}" type="datetimeFigureOut">
              <a:rPr lang="en-US"/>
              <a:pPr>
                <a:defRPr/>
              </a:pPr>
              <a:t>10/30/2019</a:t>
            </a:fld>
            <a:endParaRPr lang="en-US" dirty="0"/>
          </a:p>
        </p:txBody>
      </p:sp>
      <p:sp>
        <p:nvSpPr>
          <p:cNvPr id="4" name="Slide Image Placeholder 3">
            <a:extLst>
              <a:ext uri="{FF2B5EF4-FFF2-40B4-BE49-F238E27FC236}">
                <a16:creationId xmlns:a16="http://schemas.microsoft.com/office/drawing/2014/main" id="{BDB021B2-DC02-4E15-A70D-3163FF6D2D08}"/>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2571FB3B-F686-4A98-99B1-8CB8E8BDD57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5E4368A5-9716-467A-9299-D257B6361B23}"/>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ADFBED77-A29B-4CE6-8EB1-7A41FE60CED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BEDB01B0-BDCD-41B6-A08D-9BED28ECE529}" type="slidenum">
              <a:rPr lang="en-US" altLang="th-TH"/>
              <a:pPr/>
              <a:t>‹#›</a:t>
            </a:fld>
            <a:endParaRPr lang="en-US" alt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28AF0DD7-1330-43D1-9AAC-55BD941C03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D46B4A-7FF0-4488-AA85-91125137B2E5}" type="slidenum">
              <a:rPr lang="en-US" altLang="en-US"/>
              <a:pPr>
                <a:spcBef>
                  <a:spcPct val="0"/>
                </a:spcBef>
              </a:pPr>
              <a:t>1</a:t>
            </a:fld>
            <a:endParaRPr lang="en-US" altLang="en-US"/>
          </a:p>
        </p:txBody>
      </p:sp>
      <p:sp>
        <p:nvSpPr>
          <p:cNvPr id="4099" name="Rectangle 2">
            <a:extLst>
              <a:ext uri="{FF2B5EF4-FFF2-40B4-BE49-F238E27FC236}">
                <a16:creationId xmlns:a16="http://schemas.microsoft.com/office/drawing/2014/main" id="{63D2EB64-D43A-4E09-9EA4-D310ABB1ACC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0" name="Rectangle 3">
            <a:extLst>
              <a:ext uri="{FF2B5EF4-FFF2-40B4-BE49-F238E27FC236}">
                <a16:creationId xmlns:a16="http://schemas.microsoft.com/office/drawing/2014/main" id="{6847C64F-678D-4140-A314-08EFC7DED391}"/>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A336EDAA-9CDA-4495-856F-A421074B82C2}"/>
              </a:ext>
            </a:extLst>
          </p:cNvPr>
          <p:cNvSpPr>
            <a:spLocks noGrp="1"/>
          </p:cNvSpPr>
          <p:nvPr>
            <p:ph type="dt" sz="half" idx="10"/>
          </p:nvPr>
        </p:nvSpPr>
        <p:spPr/>
        <p:txBody>
          <a:bodyPr/>
          <a:lstStyle>
            <a:lvl1pPr>
              <a:defRPr/>
            </a:lvl1pPr>
          </a:lstStyle>
          <a:p>
            <a:pPr>
              <a:defRPr/>
            </a:pPr>
            <a:fld id="{9CBD0540-CCB6-4300-982B-B41A3495C037}" type="datetimeFigureOut">
              <a:rPr lang="en-US"/>
              <a:pPr>
                <a:defRPr/>
              </a:pPr>
              <a:t>10/30/2019</a:t>
            </a:fld>
            <a:endParaRPr lang="en-US" dirty="0"/>
          </a:p>
        </p:txBody>
      </p:sp>
      <p:sp>
        <p:nvSpPr>
          <p:cNvPr id="5" name="Footer Placeholder 4">
            <a:extLst>
              <a:ext uri="{FF2B5EF4-FFF2-40B4-BE49-F238E27FC236}">
                <a16:creationId xmlns:a16="http://schemas.microsoft.com/office/drawing/2014/main" id="{8298109E-ACD8-4C7F-89AB-95E10301FFC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573F484-A4AF-4E63-9B7C-25DD688CC01A}"/>
              </a:ext>
            </a:extLst>
          </p:cNvPr>
          <p:cNvSpPr>
            <a:spLocks noGrp="1"/>
          </p:cNvSpPr>
          <p:nvPr>
            <p:ph type="sldNum" sz="quarter" idx="12"/>
          </p:nvPr>
        </p:nvSpPr>
        <p:spPr/>
        <p:txBody>
          <a:bodyPr/>
          <a:lstStyle>
            <a:lvl1pPr>
              <a:defRPr/>
            </a:lvl1pPr>
          </a:lstStyle>
          <a:p>
            <a:fld id="{C42252C9-97CF-4B73-9072-02ACFE5AB811}" type="slidenum">
              <a:rPr lang="en-US" altLang="th-TH"/>
              <a:pPr/>
              <a:t>‹#›</a:t>
            </a:fld>
            <a:endParaRPr lang="en-US" altLang="th-TH"/>
          </a:p>
        </p:txBody>
      </p:sp>
    </p:spTree>
    <p:extLst>
      <p:ext uri="{BB962C8B-B14F-4D97-AF65-F5344CB8AC3E}">
        <p14:creationId xmlns:p14="http://schemas.microsoft.com/office/powerpoint/2010/main" val="2366488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011C2C-9ECD-4334-AF7F-813C2173FF1C}"/>
              </a:ext>
            </a:extLst>
          </p:cNvPr>
          <p:cNvSpPr>
            <a:spLocks noGrp="1"/>
          </p:cNvSpPr>
          <p:nvPr>
            <p:ph type="dt" sz="half" idx="10"/>
          </p:nvPr>
        </p:nvSpPr>
        <p:spPr/>
        <p:txBody>
          <a:bodyPr/>
          <a:lstStyle>
            <a:lvl1pPr>
              <a:defRPr/>
            </a:lvl1pPr>
          </a:lstStyle>
          <a:p>
            <a:pPr>
              <a:defRPr/>
            </a:pPr>
            <a:fld id="{84EC0873-7B8E-4197-AA6E-065AB9C18C30}" type="datetimeFigureOut">
              <a:rPr lang="en-US"/>
              <a:pPr>
                <a:defRPr/>
              </a:pPr>
              <a:t>10/30/2019</a:t>
            </a:fld>
            <a:endParaRPr lang="en-US" dirty="0"/>
          </a:p>
        </p:txBody>
      </p:sp>
      <p:sp>
        <p:nvSpPr>
          <p:cNvPr id="5" name="Footer Placeholder 4">
            <a:extLst>
              <a:ext uri="{FF2B5EF4-FFF2-40B4-BE49-F238E27FC236}">
                <a16:creationId xmlns:a16="http://schemas.microsoft.com/office/drawing/2014/main" id="{7E4A8A66-E2C9-4293-9C3D-7BCB5702EB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E355953-A7A4-4473-A1D4-CE2706C6B6BA}"/>
              </a:ext>
            </a:extLst>
          </p:cNvPr>
          <p:cNvSpPr>
            <a:spLocks noGrp="1"/>
          </p:cNvSpPr>
          <p:nvPr>
            <p:ph type="sldNum" sz="quarter" idx="12"/>
          </p:nvPr>
        </p:nvSpPr>
        <p:spPr/>
        <p:txBody>
          <a:bodyPr/>
          <a:lstStyle>
            <a:lvl1pPr>
              <a:defRPr/>
            </a:lvl1pPr>
          </a:lstStyle>
          <a:p>
            <a:fld id="{74D1FCC9-0E33-42FE-9FBE-53AFE1EAD49B}" type="slidenum">
              <a:rPr lang="en-US" altLang="th-TH"/>
              <a:pPr/>
              <a:t>‹#›</a:t>
            </a:fld>
            <a:endParaRPr lang="en-US" altLang="th-TH"/>
          </a:p>
        </p:txBody>
      </p:sp>
    </p:spTree>
    <p:extLst>
      <p:ext uri="{BB962C8B-B14F-4D97-AF65-F5344CB8AC3E}">
        <p14:creationId xmlns:p14="http://schemas.microsoft.com/office/powerpoint/2010/main" val="455945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A383B18-F5DC-465E-9FBC-34E3BBFB71BB}"/>
              </a:ext>
            </a:extLst>
          </p:cNvPr>
          <p:cNvSpPr>
            <a:spLocks noGrp="1"/>
          </p:cNvSpPr>
          <p:nvPr>
            <p:ph type="dt" sz="half" idx="10"/>
          </p:nvPr>
        </p:nvSpPr>
        <p:spPr/>
        <p:txBody>
          <a:bodyPr/>
          <a:lstStyle>
            <a:lvl1pPr>
              <a:defRPr/>
            </a:lvl1pPr>
          </a:lstStyle>
          <a:p>
            <a:pPr>
              <a:defRPr/>
            </a:pPr>
            <a:fld id="{CC28F355-1983-4B3E-8EC2-19C008396BC4}" type="datetimeFigureOut">
              <a:rPr lang="en-US"/>
              <a:pPr>
                <a:defRPr/>
              </a:pPr>
              <a:t>10/30/2019</a:t>
            </a:fld>
            <a:endParaRPr lang="en-US" dirty="0"/>
          </a:p>
        </p:txBody>
      </p:sp>
      <p:sp>
        <p:nvSpPr>
          <p:cNvPr id="5" name="Footer Placeholder 4">
            <a:extLst>
              <a:ext uri="{FF2B5EF4-FFF2-40B4-BE49-F238E27FC236}">
                <a16:creationId xmlns:a16="http://schemas.microsoft.com/office/drawing/2014/main" id="{946723BF-A814-484E-B35A-407BE5351C4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2F6768F-AD9C-4246-91C1-A0957CF0C479}"/>
              </a:ext>
            </a:extLst>
          </p:cNvPr>
          <p:cNvSpPr>
            <a:spLocks noGrp="1"/>
          </p:cNvSpPr>
          <p:nvPr>
            <p:ph type="sldNum" sz="quarter" idx="12"/>
          </p:nvPr>
        </p:nvSpPr>
        <p:spPr/>
        <p:txBody>
          <a:bodyPr/>
          <a:lstStyle>
            <a:lvl1pPr>
              <a:defRPr/>
            </a:lvl1pPr>
          </a:lstStyle>
          <a:p>
            <a:fld id="{834B9191-D627-44D6-8BC8-35FD0722324F}" type="slidenum">
              <a:rPr lang="en-US" altLang="th-TH"/>
              <a:pPr/>
              <a:t>‹#›</a:t>
            </a:fld>
            <a:endParaRPr lang="en-US" altLang="th-TH"/>
          </a:p>
        </p:txBody>
      </p:sp>
    </p:spTree>
    <p:extLst>
      <p:ext uri="{BB962C8B-B14F-4D97-AF65-F5344CB8AC3E}">
        <p14:creationId xmlns:p14="http://schemas.microsoft.com/office/powerpoint/2010/main" val="1085374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2F2F31C-8323-4FBB-A577-E192A092A3FE}"/>
              </a:ext>
            </a:extLst>
          </p:cNvPr>
          <p:cNvSpPr>
            <a:spLocks noGrp="1"/>
          </p:cNvSpPr>
          <p:nvPr>
            <p:ph type="dt" sz="half" idx="10"/>
          </p:nvPr>
        </p:nvSpPr>
        <p:spPr/>
        <p:txBody>
          <a:bodyPr/>
          <a:lstStyle>
            <a:lvl1pPr>
              <a:defRPr/>
            </a:lvl1pPr>
          </a:lstStyle>
          <a:p>
            <a:pPr>
              <a:defRPr/>
            </a:pPr>
            <a:fld id="{DCB9FE9B-84BC-41F0-BB67-3C9FB28AAA15}" type="datetimeFigureOut">
              <a:rPr lang="en-US"/>
              <a:pPr>
                <a:defRPr/>
              </a:pPr>
              <a:t>10/30/2019</a:t>
            </a:fld>
            <a:endParaRPr lang="en-US" dirty="0"/>
          </a:p>
        </p:txBody>
      </p:sp>
      <p:sp>
        <p:nvSpPr>
          <p:cNvPr id="6" name="Footer Placeholder 4">
            <a:extLst>
              <a:ext uri="{FF2B5EF4-FFF2-40B4-BE49-F238E27FC236}">
                <a16:creationId xmlns:a16="http://schemas.microsoft.com/office/drawing/2014/main" id="{8085AE64-CC50-457D-83E5-AE36D53B787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FFB618C-A60B-4095-88BB-09811243C6E5}"/>
              </a:ext>
            </a:extLst>
          </p:cNvPr>
          <p:cNvSpPr>
            <a:spLocks noGrp="1"/>
          </p:cNvSpPr>
          <p:nvPr>
            <p:ph type="sldNum" sz="quarter" idx="12"/>
          </p:nvPr>
        </p:nvSpPr>
        <p:spPr/>
        <p:txBody>
          <a:bodyPr/>
          <a:lstStyle>
            <a:lvl1pPr>
              <a:defRPr/>
            </a:lvl1pPr>
          </a:lstStyle>
          <a:p>
            <a:fld id="{0A3DE7BF-550C-4376-B47C-3C261CD1EB01}" type="slidenum">
              <a:rPr lang="en-US" altLang="th-TH"/>
              <a:pPr/>
              <a:t>‹#›</a:t>
            </a:fld>
            <a:endParaRPr lang="en-US" altLang="th-TH"/>
          </a:p>
        </p:txBody>
      </p:sp>
    </p:spTree>
    <p:extLst>
      <p:ext uri="{BB962C8B-B14F-4D97-AF65-F5344CB8AC3E}">
        <p14:creationId xmlns:p14="http://schemas.microsoft.com/office/powerpoint/2010/main" val="1605720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2BB34D02-B5C0-47DC-BC5B-5B4E63F0962F}"/>
              </a:ext>
            </a:extLst>
          </p:cNvPr>
          <p:cNvSpPr>
            <a:spLocks noGrp="1"/>
          </p:cNvSpPr>
          <p:nvPr>
            <p:ph type="dt" sz="half" idx="10"/>
          </p:nvPr>
        </p:nvSpPr>
        <p:spPr/>
        <p:txBody>
          <a:bodyPr/>
          <a:lstStyle>
            <a:lvl1pPr>
              <a:defRPr/>
            </a:lvl1pPr>
          </a:lstStyle>
          <a:p>
            <a:pPr>
              <a:defRPr/>
            </a:pPr>
            <a:fld id="{CFEA3B3C-CD06-4736-B33A-62A5CD9FE787}" type="datetimeFigureOut">
              <a:rPr lang="en-US"/>
              <a:pPr>
                <a:defRPr/>
              </a:pPr>
              <a:t>10/30/2019</a:t>
            </a:fld>
            <a:endParaRPr lang="en-US" dirty="0"/>
          </a:p>
        </p:txBody>
      </p:sp>
      <p:sp>
        <p:nvSpPr>
          <p:cNvPr id="8" name="Footer Placeholder 4">
            <a:extLst>
              <a:ext uri="{FF2B5EF4-FFF2-40B4-BE49-F238E27FC236}">
                <a16:creationId xmlns:a16="http://schemas.microsoft.com/office/drawing/2014/main" id="{AF7A4C36-E4DF-4AE4-88D7-6606DA30A5E4}"/>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A5F03DD2-3E36-4E1E-AD19-68F26F5C9B49}"/>
              </a:ext>
            </a:extLst>
          </p:cNvPr>
          <p:cNvSpPr>
            <a:spLocks noGrp="1"/>
          </p:cNvSpPr>
          <p:nvPr>
            <p:ph type="sldNum" sz="quarter" idx="12"/>
          </p:nvPr>
        </p:nvSpPr>
        <p:spPr/>
        <p:txBody>
          <a:bodyPr/>
          <a:lstStyle>
            <a:lvl1pPr>
              <a:defRPr/>
            </a:lvl1pPr>
          </a:lstStyle>
          <a:p>
            <a:fld id="{17ECED4F-8267-4549-9FAB-FE2722B32600}" type="slidenum">
              <a:rPr lang="en-US" altLang="th-TH"/>
              <a:pPr/>
              <a:t>‹#›</a:t>
            </a:fld>
            <a:endParaRPr lang="en-US" altLang="th-TH"/>
          </a:p>
        </p:txBody>
      </p:sp>
    </p:spTree>
    <p:extLst>
      <p:ext uri="{BB962C8B-B14F-4D97-AF65-F5344CB8AC3E}">
        <p14:creationId xmlns:p14="http://schemas.microsoft.com/office/powerpoint/2010/main" val="363288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34F3FE2E-2C5A-441C-A7FE-CE428F5B9558}"/>
              </a:ext>
            </a:extLst>
          </p:cNvPr>
          <p:cNvSpPr>
            <a:spLocks noGrp="1"/>
          </p:cNvSpPr>
          <p:nvPr>
            <p:ph type="dt" sz="half" idx="10"/>
          </p:nvPr>
        </p:nvSpPr>
        <p:spPr/>
        <p:txBody>
          <a:bodyPr/>
          <a:lstStyle>
            <a:lvl1pPr>
              <a:defRPr/>
            </a:lvl1pPr>
          </a:lstStyle>
          <a:p>
            <a:pPr>
              <a:defRPr/>
            </a:pPr>
            <a:fld id="{E9FA99EA-DFAD-48A3-800A-3D552E42158B}" type="datetimeFigureOut">
              <a:rPr lang="en-US"/>
              <a:pPr>
                <a:defRPr/>
              </a:pPr>
              <a:t>10/30/2019</a:t>
            </a:fld>
            <a:endParaRPr lang="en-US" dirty="0"/>
          </a:p>
        </p:txBody>
      </p:sp>
      <p:sp>
        <p:nvSpPr>
          <p:cNvPr id="4" name="Footer Placeholder 4">
            <a:extLst>
              <a:ext uri="{FF2B5EF4-FFF2-40B4-BE49-F238E27FC236}">
                <a16:creationId xmlns:a16="http://schemas.microsoft.com/office/drawing/2014/main" id="{4D07CAA8-F346-4DBE-A2F2-CB89EC9A1DE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9A89326-9BCA-4522-A89E-CF8B0760D72B}"/>
              </a:ext>
            </a:extLst>
          </p:cNvPr>
          <p:cNvSpPr>
            <a:spLocks noGrp="1"/>
          </p:cNvSpPr>
          <p:nvPr>
            <p:ph type="sldNum" sz="quarter" idx="12"/>
          </p:nvPr>
        </p:nvSpPr>
        <p:spPr/>
        <p:txBody>
          <a:bodyPr/>
          <a:lstStyle>
            <a:lvl1pPr>
              <a:defRPr/>
            </a:lvl1pPr>
          </a:lstStyle>
          <a:p>
            <a:fld id="{17EF562B-0B8E-46A3-A1C4-12668542634F}" type="slidenum">
              <a:rPr lang="en-US" altLang="th-TH"/>
              <a:pPr/>
              <a:t>‹#›</a:t>
            </a:fld>
            <a:endParaRPr lang="en-US" altLang="th-TH"/>
          </a:p>
        </p:txBody>
      </p:sp>
    </p:spTree>
    <p:extLst>
      <p:ext uri="{BB962C8B-B14F-4D97-AF65-F5344CB8AC3E}">
        <p14:creationId xmlns:p14="http://schemas.microsoft.com/office/powerpoint/2010/main" val="3172331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AF73BE-D4AB-4864-A9F3-B6813C55E230}"/>
              </a:ext>
            </a:extLst>
          </p:cNvPr>
          <p:cNvSpPr>
            <a:spLocks noGrp="1"/>
          </p:cNvSpPr>
          <p:nvPr>
            <p:ph type="dt" sz="half" idx="10"/>
          </p:nvPr>
        </p:nvSpPr>
        <p:spPr/>
        <p:txBody>
          <a:bodyPr/>
          <a:lstStyle>
            <a:lvl1pPr>
              <a:defRPr/>
            </a:lvl1pPr>
          </a:lstStyle>
          <a:p>
            <a:pPr>
              <a:defRPr/>
            </a:pPr>
            <a:fld id="{3E316899-4A39-4D80-941B-45248AB27F38}" type="datetimeFigureOut">
              <a:rPr lang="en-US"/>
              <a:pPr>
                <a:defRPr/>
              </a:pPr>
              <a:t>10/30/2019</a:t>
            </a:fld>
            <a:endParaRPr lang="en-US" dirty="0"/>
          </a:p>
        </p:txBody>
      </p:sp>
      <p:sp>
        <p:nvSpPr>
          <p:cNvPr id="3" name="Footer Placeholder 4">
            <a:extLst>
              <a:ext uri="{FF2B5EF4-FFF2-40B4-BE49-F238E27FC236}">
                <a16:creationId xmlns:a16="http://schemas.microsoft.com/office/drawing/2014/main" id="{A6FDAE91-C57F-45F4-8DCE-F46C613204F9}"/>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3555327E-9142-4852-8282-F4BA22A332E3}"/>
              </a:ext>
            </a:extLst>
          </p:cNvPr>
          <p:cNvSpPr>
            <a:spLocks noGrp="1"/>
          </p:cNvSpPr>
          <p:nvPr>
            <p:ph type="sldNum" sz="quarter" idx="12"/>
          </p:nvPr>
        </p:nvSpPr>
        <p:spPr/>
        <p:txBody>
          <a:bodyPr/>
          <a:lstStyle>
            <a:lvl1pPr>
              <a:defRPr/>
            </a:lvl1pPr>
          </a:lstStyle>
          <a:p>
            <a:fld id="{90B61B2C-B03F-4841-9CE9-5C1105BA4FFF}" type="slidenum">
              <a:rPr lang="en-US" altLang="th-TH"/>
              <a:pPr/>
              <a:t>‹#›</a:t>
            </a:fld>
            <a:endParaRPr lang="en-US" altLang="th-TH"/>
          </a:p>
        </p:txBody>
      </p:sp>
    </p:spTree>
    <p:extLst>
      <p:ext uri="{BB962C8B-B14F-4D97-AF65-F5344CB8AC3E}">
        <p14:creationId xmlns:p14="http://schemas.microsoft.com/office/powerpoint/2010/main" val="2443883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DBD89EE-1866-468E-B245-601A9A018058}"/>
              </a:ext>
            </a:extLst>
          </p:cNvPr>
          <p:cNvSpPr>
            <a:spLocks noGrp="1"/>
          </p:cNvSpPr>
          <p:nvPr>
            <p:ph type="dt" sz="half" idx="10"/>
          </p:nvPr>
        </p:nvSpPr>
        <p:spPr/>
        <p:txBody>
          <a:bodyPr/>
          <a:lstStyle>
            <a:lvl1pPr>
              <a:defRPr/>
            </a:lvl1pPr>
          </a:lstStyle>
          <a:p>
            <a:pPr>
              <a:defRPr/>
            </a:pPr>
            <a:fld id="{EFDA12CF-D5CE-4002-AA2E-D2DF1F5B0D9E}" type="datetimeFigureOut">
              <a:rPr lang="en-US"/>
              <a:pPr>
                <a:defRPr/>
              </a:pPr>
              <a:t>10/30/2019</a:t>
            </a:fld>
            <a:endParaRPr lang="en-US" dirty="0"/>
          </a:p>
        </p:txBody>
      </p:sp>
      <p:sp>
        <p:nvSpPr>
          <p:cNvPr id="6" name="Footer Placeholder 4">
            <a:extLst>
              <a:ext uri="{FF2B5EF4-FFF2-40B4-BE49-F238E27FC236}">
                <a16:creationId xmlns:a16="http://schemas.microsoft.com/office/drawing/2014/main" id="{BBEBBEDE-F159-4CB0-BD28-DAD3FD77437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678C97E-472E-4611-B731-5443DDA05FD2}"/>
              </a:ext>
            </a:extLst>
          </p:cNvPr>
          <p:cNvSpPr>
            <a:spLocks noGrp="1"/>
          </p:cNvSpPr>
          <p:nvPr>
            <p:ph type="sldNum" sz="quarter" idx="12"/>
          </p:nvPr>
        </p:nvSpPr>
        <p:spPr/>
        <p:txBody>
          <a:bodyPr/>
          <a:lstStyle>
            <a:lvl1pPr>
              <a:defRPr/>
            </a:lvl1pPr>
          </a:lstStyle>
          <a:p>
            <a:fld id="{D71AACE3-07DE-4DC7-97FA-0E2C3A2A8D1B}" type="slidenum">
              <a:rPr lang="en-US" altLang="th-TH"/>
              <a:pPr/>
              <a:t>‹#›</a:t>
            </a:fld>
            <a:endParaRPr lang="en-US" altLang="th-TH"/>
          </a:p>
        </p:txBody>
      </p:sp>
    </p:spTree>
    <p:extLst>
      <p:ext uri="{BB962C8B-B14F-4D97-AF65-F5344CB8AC3E}">
        <p14:creationId xmlns:p14="http://schemas.microsoft.com/office/powerpoint/2010/main" val="918018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4174F2C-E69B-45BA-9ACE-33A54ED4D95C}"/>
              </a:ext>
            </a:extLst>
          </p:cNvPr>
          <p:cNvSpPr>
            <a:spLocks noGrp="1"/>
          </p:cNvSpPr>
          <p:nvPr>
            <p:ph type="dt" sz="half" idx="10"/>
          </p:nvPr>
        </p:nvSpPr>
        <p:spPr/>
        <p:txBody>
          <a:bodyPr/>
          <a:lstStyle>
            <a:lvl1pPr>
              <a:defRPr/>
            </a:lvl1pPr>
          </a:lstStyle>
          <a:p>
            <a:pPr>
              <a:defRPr/>
            </a:pPr>
            <a:fld id="{BCB4A534-C5E9-41AB-A3E3-FA6CEFF8BC26}" type="datetimeFigureOut">
              <a:rPr lang="en-US"/>
              <a:pPr>
                <a:defRPr/>
              </a:pPr>
              <a:t>10/30/2019</a:t>
            </a:fld>
            <a:endParaRPr lang="en-US" dirty="0"/>
          </a:p>
        </p:txBody>
      </p:sp>
      <p:sp>
        <p:nvSpPr>
          <p:cNvPr id="6" name="Footer Placeholder 4">
            <a:extLst>
              <a:ext uri="{FF2B5EF4-FFF2-40B4-BE49-F238E27FC236}">
                <a16:creationId xmlns:a16="http://schemas.microsoft.com/office/drawing/2014/main" id="{A0358E16-E388-4204-975C-3C02AE520FA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C01B75B-3417-4C80-A452-B708FA4D4EA3}"/>
              </a:ext>
            </a:extLst>
          </p:cNvPr>
          <p:cNvSpPr>
            <a:spLocks noGrp="1"/>
          </p:cNvSpPr>
          <p:nvPr>
            <p:ph type="sldNum" sz="quarter" idx="12"/>
          </p:nvPr>
        </p:nvSpPr>
        <p:spPr/>
        <p:txBody>
          <a:bodyPr/>
          <a:lstStyle>
            <a:lvl1pPr>
              <a:defRPr/>
            </a:lvl1pPr>
          </a:lstStyle>
          <a:p>
            <a:fld id="{1FB9EF47-DCDD-4A9E-84C5-9DDAA555AB33}" type="slidenum">
              <a:rPr lang="en-US" altLang="th-TH"/>
              <a:pPr/>
              <a:t>‹#›</a:t>
            </a:fld>
            <a:endParaRPr lang="en-US" altLang="th-TH"/>
          </a:p>
        </p:txBody>
      </p:sp>
    </p:spTree>
    <p:extLst>
      <p:ext uri="{BB962C8B-B14F-4D97-AF65-F5344CB8AC3E}">
        <p14:creationId xmlns:p14="http://schemas.microsoft.com/office/powerpoint/2010/main" val="2056509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DD3106-A4CF-4FE6-BC5D-1FBA26C86E18}"/>
              </a:ext>
            </a:extLst>
          </p:cNvPr>
          <p:cNvSpPr>
            <a:spLocks noGrp="1"/>
          </p:cNvSpPr>
          <p:nvPr>
            <p:ph type="dt" sz="half" idx="10"/>
          </p:nvPr>
        </p:nvSpPr>
        <p:spPr/>
        <p:txBody>
          <a:bodyPr/>
          <a:lstStyle>
            <a:lvl1pPr>
              <a:defRPr/>
            </a:lvl1pPr>
          </a:lstStyle>
          <a:p>
            <a:pPr>
              <a:defRPr/>
            </a:pPr>
            <a:fld id="{F3538617-F4F8-438E-8E66-884C7616DB3B}" type="datetimeFigureOut">
              <a:rPr lang="en-US"/>
              <a:pPr>
                <a:defRPr/>
              </a:pPr>
              <a:t>10/30/2019</a:t>
            </a:fld>
            <a:endParaRPr lang="en-US" dirty="0"/>
          </a:p>
        </p:txBody>
      </p:sp>
      <p:sp>
        <p:nvSpPr>
          <p:cNvPr id="5" name="Footer Placeholder 4">
            <a:extLst>
              <a:ext uri="{FF2B5EF4-FFF2-40B4-BE49-F238E27FC236}">
                <a16:creationId xmlns:a16="http://schemas.microsoft.com/office/drawing/2014/main" id="{2715E3BF-06F3-4888-A15A-24C6F239362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A4A0525-196D-4FD8-A8C3-BA4FE9B67EE5}"/>
              </a:ext>
            </a:extLst>
          </p:cNvPr>
          <p:cNvSpPr>
            <a:spLocks noGrp="1"/>
          </p:cNvSpPr>
          <p:nvPr>
            <p:ph type="sldNum" sz="quarter" idx="12"/>
          </p:nvPr>
        </p:nvSpPr>
        <p:spPr/>
        <p:txBody>
          <a:bodyPr/>
          <a:lstStyle>
            <a:lvl1pPr>
              <a:defRPr/>
            </a:lvl1pPr>
          </a:lstStyle>
          <a:p>
            <a:fld id="{E42C339F-28A3-42CE-B16B-706F6C8EA8F0}" type="slidenum">
              <a:rPr lang="en-US" altLang="th-TH"/>
              <a:pPr/>
              <a:t>‹#›</a:t>
            </a:fld>
            <a:endParaRPr lang="en-US" altLang="th-TH"/>
          </a:p>
        </p:txBody>
      </p:sp>
    </p:spTree>
    <p:extLst>
      <p:ext uri="{BB962C8B-B14F-4D97-AF65-F5344CB8AC3E}">
        <p14:creationId xmlns:p14="http://schemas.microsoft.com/office/powerpoint/2010/main" val="3230324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454136-7093-49C0-A129-452375B0D7D2}"/>
              </a:ext>
            </a:extLst>
          </p:cNvPr>
          <p:cNvSpPr>
            <a:spLocks noGrp="1"/>
          </p:cNvSpPr>
          <p:nvPr>
            <p:ph type="dt" sz="half" idx="10"/>
          </p:nvPr>
        </p:nvSpPr>
        <p:spPr/>
        <p:txBody>
          <a:bodyPr/>
          <a:lstStyle>
            <a:lvl1pPr>
              <a:defRPr/>
            </a:lvl1pPr>
          </a:lstStyle>
          <a:p>
            <a:pPr>
              <a:defRPr/>
            </a:pPr>
            <a:fld id="{BBD93100-A34F-4A86-AC66-84945223E711}" type="datetimeFigureOut">
              <a:rPr lang="en-US"/>
              <a:pPr>
                <a:defRPr/>
              </a:pPr>
              <a:t>10/30/2019</a:t>
            </a:fld>
            <a:endParaRPr lang="en-US" dirty="0"/>
          </a:p>
        </p:txBody>
      </p:sp>
      <p:sp>
        <p:nvSpPr>
          <p:cNvPr id="5" name="Footer Placeholder 4">
            <a:extLst>
              <a:ext uri="{FF2B5EF4-FFF2-40B4-BE49-F238E27FC236}">
                <a16:creationId xmlns:a16="http://schemas.microsoft.com/office/drawing/2014/main" id="{1A51353C-68A7-4D1C-A5EB-3C6BB29C52D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324A536-A925-4C7D-8EB0-095C826F670C}"/>
              </a:ext>
            </a:extLst>
          </p:cNvPr>
          <p:cNvSpPr>
            <a:spLocks noGrp="1"/>
          </p:cNvSpPr>
          <p:nvPr>
            <p:ph type="sldNum" sz="quarter" idx="12"/>
          </p:nvPr>
        </p:nvSpPr>
        <p:spPr/>
        <p:txBody>
          <a:bodyPr/>
          <a:lstStyle>
            <a:lvl1pPr>
              <a:defRPr/>
            </a:lvl1pPr>
          </a:lstStyle>
          <a:p>
            <a:fld id="{5E93256A-5487-434B-9E74-2B51E93DC99F}" type="slidenum">
              <a:rPr lang="en-US" altLang="th-TH"/>
              <a:pPr/>
              <a:t>‹#›</a:t>
            </a:fld>
            <a:endParaRPr lang="en-US" altLang="th-TH"/>
          </a:p>
        </p:txBody>
      </p:sp>
    </p:spTree>
    <p:extLst>
      <p:ext uri="{BB962C8B-B14F-4D97-AF65-F5344CB8AC3E}">
        <p14:creationId xmlns:p14="http://schemas.microsoft.com/office/powerpoint/2010/main" val="182081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5602" name="Title Placeholder 1">
            <a:extLst>
              <a:ext uri="{FF2B5EF4-FFF2-40B4-BE49-F238E27FC236}">
                <a16:creationId xmlns:a16="http://schemas.microsoft.com/office/drawing/2014/main" id="{10E1E21A-5622-4875-8925-66B2B53DE401}"/>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25603" name="Text Placeholder 2">
            <a:extLst>
              <a:ext uri="{FF2B5EF4-FFF2-40B4-BE49-F238E27FC236}">
                <a16:creationId xmlns:a16="http://schemas.microsoft.com/office/drawing/2014/main" id="{A694F4EA-0A79-4A3C-9F40-14B41CA6A42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8907D0BF-9C2A-4C7B-AEBD-0F8DCEA38098}"/>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defRPr>
            </a:lvl1pPr>
          </a:lstStyle>
          <a:p>
            <a:pPr>
              <a:defRPr/>
            </a:pPr>
            <a:fld id="{49ED96ED-9873-43A2-A289-3DE356A59B22}" type="datetimeFigureOut">
              <a:rPr lang="en-US"/>
              <a:pPr>
                <a:defRPr/>
              </a:pPr>
              <a:t>10/30/2019</a:t>
            </a:fld>
            <a:endParaRPr lang="en-US" dirty="0"/>
          </a:p>
        </p:txBody>
      </p:sp>
      <p:sp>
        <p:nvSpPr>
          <p:cNvPr id="5" name="Footer Placeholder 4">
            <a:extLst>
              <a:ext uri="{FF2B5EF4-FFF2-40B4-BE49-F238E27FC236}">
                <a16:creationId xmlns:a16="http://schemas.microsoft.com/office/drawing/2014/main" id="{83D3D030-FD42-404B-A932-E29D014872ED}"/>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dirty="0" smtClean="0">
                <a:solidFill>
                  <a:srgbClr val="898989"/>
                </a:solidFill>
                <a:latin typeface="Calibri"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8F05AFDC-E4D3-48DB-BBE5-B8AB54D990EB}"/>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AAD9E925-4D9F-44E6-85E8-B19D1D844885}" type="slidenum">
              <a:rPr lang="en-US" altLang="th-TH"/>
              <a:pPr/>
              <a:t>‹#›</a:t>
            </a:fld>
            <a:endParaRPr lang="en-US" alt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oleObject" Target="../embeddings/Microsoft_Word_97_-_2003_Document.doc"/><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Microsoft_Word_97_-_2003_Document1.doc"/><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a:extLst>
              <a:ext uri="{FF2B5EF4-FFF2-40B4-BE49-F238E27FC236}">
                <a16:creationId xmlns:a16="http://schemas.microsoft.com/office/drawing/2014/main" id="{99FB2063-4C54-4D86-A521-B838C66360A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6443BD7-68B9-4D8A-81EE-3B33EB301255}" type="slidenum">
              <a:rPr lang="en-US" altLang="en-US" sz="1200">
                <a:solidFill>
                  <a:srgbClr val="898989"/>
                </a:solidFill>
              </a:rPr>
              <a:pPr>
                <a:spcBef>
                  <a:spcPct val="0"/>
                </a:spcBef>
                <a:buFontTx/>
                <a:buNone/>
              </a:pPr>
              <a:t>1</a:t>
            </a:fld>
            <a:endParaRPr lang="en-US" altLang="en-US" sz="1200">
              <a:solidFill>
                <a:srgbClr val="898989"/>
              </a:solidFill>
            </a:endParaRPr>
          </a:p>
        </p:txBody>
      </p:sp>
      <p:sp>
        <p:nvSpPr>
          <p:cNvPr id="3075" name="Rectangle 2" descr="Recycled paper">
            <a:extLst>
              <a:ext uri="{FF2B5EF4-FFF2-40B4-BE49-F238E27FC236}">
                <a16:creationId xmlns:a16="http://schemas.microsoft.com/office/drawing/2014/main" id="{5B3C2436-C3E2-4735-8CA3-60D1345167CF}"/>
              </a:ext>
            </a:extLst>
          </p:cNvPr>
          <p:cNvSpPr>
            <a:spLocks noChangeArrowheads="1"/>
          </p:cNvSpPr>
          <p:nvPr/>
        </p:nvSpPr>
        <p:spPr bwMode="auto">
          <a:xfrm>
            <a:off x="1331913" y="3206750"/>
            <a:ext cx="64770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4400" b="1" dirty="0"/>
              <a:t>Game Theory</a:t>
            </a:r>
          </a:p>
          <a:p>
            <a:pPr algn="ctr" eaLnBrk="1" hangingPunct="1">
              <a:spcBef>
                <a:spcPct val="0"/>
              </a:spcBef>
              <a:buFontTx/>
              <a:buNone/>
            </a:pPr>
            <a:r>
              <a:rPr lang="en-US" altLang="en-US" sz="4400" b="1" dirty="0"/>
              <a:t>(Chapter 14)</a:t>
            </a:r>
          </a:p>
        </p:txBody>
      </p:sp>
      <p:sp>
        <p:nvSpPr>
          <p:cNvPr id="15" name="Title 14">
            <a:extLst>
              <a:ext uri="{FF2B5EF4-FFF2-40B4-BE49-F238E27FC236}">
                <a16:creationId xmlns:a16="http://schemas.microsoft.com/office/drawing/2014/main" id="{12760996-B193-43E8-8525-78B61574361E}"/>
              </a:ext>
            </a:extLst>
          </p:cNvPr>
          <p:cNvSpPr txBox="1">
            <a:spLocks/>
          </p:cNvSpPr>
          <p:nvPr/>
        </p:nvSpPr>
        <p:spPr>
          <a:xfrm>
            <a:off x="2627313" y="1752600"/>
            <a:ext cx="3886200" cy="914400"/>
          </a:xfrm>
          <a:prstGeom prst="rect">
            <a:avLst/>
          </a:prstGeom>
          <a:solidFill>
            <a:srgbClr val="C00000"/>
          </a:solidFill>
        </p:spPr>
        <p:txBody>
          <a:bodyPr/>
          <a:lstStyle/>
          <a:p>
            <a:pPr algn="ctr" eaLnBrk="1" hangingPunct="1">
              <a:defRPr/>
            </a:pPr>
            <a:r>
              <a:rPr lang="en-US" sz="4400" b="1" dirty="0">
                <a:solidFill>
                  <a:schemeClr val="bg1"/>
                </a:solidFill>
                <a:latin typeface="+mj-lt"/>
                <a:ea typeface="+mj-ea"/>
                <a:cs typeface="+mj-cs"/>
              </a:rPr>
              <a:t>Topic 10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lide Number Placeholder 3">
            <a:extLst>
              <a:ext uri="{FF2B5EF4-FFF2-40B4-BE49-F238E27FC236}">
                <a16:creationId xmlns:a16="http://schemas.microsoft.com/office/drawing/2014/main" id="{5A462BAB-3C0E-4766-8874-6A982638D97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AAEDBAF-6174-4DC3-9612-CA4A288C035A}" type="slidenum">
              <a:rPr lang="en-US" altLang="th-TH">
                <a:solidFill>
                  <a:srgbClr val="898989"/>
                </a:solidFill>
                <a:latin typeface="Calibri" panose="020F0502020204030204" pitchFamily="34" charset="0"/>
              </a:rPr>
              <a:pPr eaLnBrk="1" hangingPunct="1"/>
              <a:t>2</a:t>
            </a:fld>
            <a:endParaRPr lang="en-US" altLang="th-TH">
              <a:solidFill>
                <a:srgbClr val="898989"/>
              </a:solidFill>
              <a:latin typeface="Calibri" panose="020F0502020204030204" pitchFamily="34" charset="0"/>
            </a:endParaRPr>
          </a:p>
        </p:txBody>
      </p:sp>
      <p:sp>
        <p:nvSpPr>
          <p:cNvPr id="1160194" name="AutoShape 2">
            <a:extLst>
              <a:ext uri="{FF2B5EF4-FFF2-40B4-BE49-F238E27FC236}">
                <a16:creationId xmlns:a16="http://schemas.microsoft.com/office/drawing/2014/main" id="{E110AE6F-EE16-4466-B9B8-0875704F8F7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Game Theory Overview</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160195" name="Text Box 3" descr="Newsprint">
            <a:extLst>
              <a:ext uri="{FF2B5EF4-FFF2-40B4-BE49-F238E27FC236}">
                <a16:creationId xmlns:a16="http://schemas.microsoft.com/office/drawing/2014/main" id="{D0C5D97B-E61A-4362-A5E6-911C99FFE801}"/>
              </a:ext>
            </a:extLst>
          </p:cNvPr>
          <p:cNvSpPr txBox="1">
            <a:spLocks noChangeArrowheads="1"/>
          </p:cNvSpPr>
          <p:nvPr/>
        </p:nvSpPr>
        <p:spPr bwMode="auto">
          <a:xfrm>
            <a:off x="425758" y="1449417"/>
            <a:ext cx="8292483" cy="4524315"/>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400" b="1" dirty="0">
                <a:latin typeface="+mj-lt"/>
              </a:rPr>
              <a:t>What is Game Theory?</a:t>
            </a:r>
          </a:p>
          <a:p>
            <a:pPr>
              <a:defRPr/>
            </a:pPr>
            <a:r>
              <a:rPr lang="en-US" sz="2400" b="1" dirty="0">
                <a:latin typeface="+mj-lt"/>
              </a:rPr>
              <a:t>	</a:t>
            </a:r>
            <a:r>
              <a:rPr lang="en-US" sz="2400" dirty="0">
                <a:latin typeface="+mj-lt"/>
              </a:rPr>
              <a:t>Game Theory is the study of mathematical models of </a:t>
            </a:r>
            <a:r>
              <a:rPr lang="en-US" sz="2400" u="sng" dirty="0">
                <a:latin typeface="+mj-lt"/>
              </a:rPr>
              <a:t>strategic interaction</a:t>
            </a:r>
            <a:r>
              <a:rPr lang="en-US" sz="2400" dirty="0">
                <a:latin typeface="+mj-lt"/>
              </a:rPr>
              <a:t> among </a:t>
            </a:r>
            <a:r>
              <a:rPr lang="en-US" sz="2400" u="sng" dirty="0">
                <a:latin typeface="+mj-lt"/>
              </a:rPr>
              <a:t>rational</a:t>
            </a:r>
            <a:r>
              <a:rPr lang="en-US" sz="2400" dirty="0">
                <a:latin typeface="+mj-lt"/>
              </a:rPr>
              <a:t> decision-makers.</a:t>
            </a:r>
          </a:p>
          <a:p>
            <a:pPr>
              <a:defRPr/>
            </a:pPr>
            <a:endParaRPr lang="en-US" sz="2400" dirty="0">
              <a:latin typeface="+mj-lt"/>
            </a:endParaRPr>
          </a:p>
          <a:p>
            <a:pPr>
              <a:defRPr/>
            </a:pPr>
            <a:r>
              <a:rPr lang="en-US" sz="2400" dirty="0">
                <a:latin typeface="+mj-lt"/>
              </a:rPr>
              <a:t>	The key pioneers of game theory were mathematicians John von Neumann and </a:t>
            </a:r>
            <a:r>
              <a:rPr lang="en-US" sz="2400" b="1" dirty="0">
                <a:latin typeface="+mj-lt"/>
              </a:rPr>
              <a:t>John Nash</a:t>
            </a:r>
            <a:r>
              <a:rPr lang="en-US" sz="2400" dirty="0">
                <a:latin typeface="+mj-lt"/>
              </a:rPr>
              <a:t>.</a:t>
            </a:r>
          </a:p>
          <a:p>
            <a:pPr>
              <a:defRPr/>
            </a:pPr>
            <a:endParaRPr lang="en-US" sz="2400" dirty="0">
              <a:latin typeface="+mj-lt"/>
            </a:endParaRPr>
          </a:p>
          <a:p>
            <a:r>
              <a:rPr lang="en-US" sz="2400" b="1" dirty="0">
                <a:latin typeface="+mj-lt"/>
              </a:rPr>
              <a:t>What is a Game?</a:t>
            </a:r>
          </a:p>
          <a:p>
            <a:r>
              <a:rPr lang="en-US" sz="2400" dirty="0">
                <a:latin typeface="+mj-lt"/>
              </a:rPr>
              <a:t>	Games are defined as </a:t>
            </a:r>
            <a:r>
              <a:rPr lang="en-US" sz="2400" u="sng" dirty="0">
                <a:latin typeface="+mj-lt"/>
              </a:rPr>
              <a:t>strategic situations</a:t>
            </a:r>
            <a:r>
              <a:rPr lang="en-US" sz="2400" dirty="0">
                <a:latin typeface="+mj-lt"/>
              </a:rPr>
              <a:t> in which there are multiple participants. Furthermore, the outcome of the decision any individual makes is dependent on the decisions made by all of the other participants.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lide Number Placeholder 3">
            <a:extLst>
              <a:ext uri="{FF2B5EF4-FFF2-40B4-BE49-F238E27FC236}">
                <a16:creationId xmlns:a16="http://schemas.microsoft.com/office/drawing/2014/main" id="{5A462BAB-3C0E-4766-8874-6A982638D97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AAEDBAF-6174-4DC3-9612-CA4A288C035A}" type="slidenum">
              <a:rPr lang="en-US" altLang="th-TH">
                <a:solidFill>
                  <a:srgbClr val="898989"/>
                </a:solidFill>
                <a:latin typeface="Calibri" panose="020F0502020204030204" pitchFamily="34" charset="0"/>
              </a:rPr>
              <a:pPr eaLnBrk="1" hangingPunct="1"/>
              <a:t>3</a:t>
            </a:fld>
            <a:endParaRPr lang="en-US" altLang="th-TH">
              <a:solidFill>
                <a:srgbClr val="898989"/>
              </a:solidFill>
              <a:latin typeface="Calibri" panose="020F0502020204030204" pitchFamily="34" charset="0"/>
            </a:endParaRPr>
          </a:p>
        </p:txBody>
      </p:sp>
      <p:sp>
        <p:nvSpPr>
          <p:cNvPr id="1160194" name="AutoShape 2">
            <a:extLst>
              <a:ext uri="{FF2B5EF4-FFF2-40B4-BE49-F238E27FC236}">
                <a16:creationId xmlns:a16="http://schemas.microsoft.com/office/drawing/2014/main" id="{E110AE6F-EE16-4466-B9B8-0875704F8F7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Game Theory Overview</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2" name="Rectangle 1">
            <a:extLst>
              <a:ext uri="{FF2B5EF4-FFF2-40B4-BE49-F238E27FC236}">
                <a16:creationId xmlns:a16="http://schemas.microsoft.com/office/drawing/2014/main" id="{D74BDC64-F776-475A-BC29-44E451263AD7}"/>
              </a:ext>
            </a:extLst>
          </p:cNvPr>
          <p:cNvSpPr/>
          <p:nvPr/>
        </p:nvSpPr>
        <p:spPr>
          <a:xfrm>
            <a:off x="838200" y="2003415"/>
            <a:ext cx="7467600" cy="3416320"/>
          </a:xfrm>
          <a:prstGeom prst="rect">
            <a:avLst/>
          </a:prstGeom>
        </p:spPr>
        <p:txBody>
          <a:bodyPr wrap="square">
            <a:spAutoFit/>
          </a:bodyPr>
          <a:lstStyle/>
          <a:p>
            <a:r>
              <a:rPr lang="en-US" sz="2400" b="1" dirty="0">
                <a:latin typeface="+mj-lt"/>
              </a:rPr>
              <a:t>Is Sudoku a “game?”</a:t>
            </a:r>
          </a:p>
          <a:p>
            <a:r>
              <a:rPr lang="en-US" sz="2400" dirty="0">
                <a:latin typeface="+mj-lt"/>
              </a:rPr>
              <a:t>	No, not the way we defined “game.” Sudoku is not a “game” because what you do when solving the game is </a:t>
            </a:r>
            <a:r>
              <a:rPr lang="en-US" sz="2400" u="sng" dirty="0">
                <a:latin typeface="+mj-lt"/>
              </a:rPr>
              <a:t>independent</a:t>
            </a:r>
            <a:r>
              <a:rPr lang="en-US" sz="2400" dirty="0">
                <a:latin typeface="+mj-lt"/>
              </a:rPr>
              <a:t> of what anyone else does.</a:t>
            </a:r>
          </a:p>
          <a:p>
            <a:endParaRPr lang="en-US" sz="2400" b="1" dirty="0">
              <a:latin typeface="+mj-lt"/>
            </a:endParaRPr>
          </a:p>
          <a:p>
            <a:r>
              <a:rPr lang="en-US" sz="2400" b="1" dirty="0">
                <a:latin typeface="+mj-lt"/>
              </a:rPr>
              <a:t>Is Chess a “game?”</a:t>
            </a:r>
          </a:p>
          <a:p>
            <a:r>
              <a:rPr lang="en-US" sz="2400" dirty="0">
                <a:latin typeface="+mj-lt"/>
              </a:rPr>
              <a:t>	Yes! Imagine that you are playing a game of chess with a friend. Whether you win or not will be dependent on the moves you make and the moves your friend makes.</a:t>
            </a:r>
            <a:endParaRPr lang="th-TH" sz="2400" dirty="0">
              <a:latin typeface="+mj-lt"/>
            </a:endParaRPr>
          </a:p>
        </p:txBody>
      </p:sp>
    </p:spTree>
    <p:extLst>
      <p:ext uri="{BB962C8B-B14F-4D97-AF65-F5344CB8AC3E}">
        <p14:creationId xmlns:p14="http://schemas.microsoft.com/office/powerpoint/2010/main" val="7452238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lide Number Placeholder 3">
            <a:extLst>
              <a:ext uri="{FF2B5EF4-FFF2-40B4-BE49-F238E27FC236}">
                <a16:creationId xmlns:a16="http://schemas.microsoft.com/office/drawing/2014/main" id="{5A462BAB-3C0E-4766-8874-6A982638D97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AAEDBAF-6174-4DC3-9612-CA4A288C035A}" type="slidenum">
              <a:rPr lang="en-US" altLang="th-TH">
                <a:solidFill>
                  <a:srgbClr val="898989"/>
                </a:solidFill>
                <a:latin typeface="Calibri" panose="020F0502020204030204" pitchFamily="34" charset="0"/>
              </a:rPr>
              <a:pPr eaLnBrk="1" hangingPunct="1"/>
              <a:t>4</a:t>
            </a:fld>
            <a:endParaRPr lang="en-US" altLang="th-TH">
              <a:solidFill>
                <a:srgbClr val="898989"/>
              </a:solidFill>
              <a:latin typeface="Calibri" panose="020F0502020204030204" pitchFamily="34" charset="0"/>
            </a:endParaRPr>
          </a:p>
        </p:txBody>
      </p:sp>
      <p:sp>
        <p:nvSpPr>
          <p:cNvPr id="1160194" name="AutoShape 2">
            <a:extLst>
              <a:ext uri="{FF2B5EF4-FFF2-40B4-BE49-F238E27FC236}">
                <a16:creationId xmlns:a16="http://schemas.microsoft.com/office/drawing/2014/main" id="{E110AE6F-EE16-4466-B9B8-0875704F8F7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Types of Games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160195" name="Text Box 3" descr="Newsprint">
            <a:extLst>
              <a:ext uri="{FF2B5EF4-FFF2-40B4-BE49-F238E27FC236}">
                <a16:creationId xmlns:a16="http://schemas.microsoft.com/office/drawing/2014/main" id="{D0C5D97B-E61A-4362-A5E6-911C99FFE801}"/>
              </a:ext>
            </a:extLst>
          </p:cNvPr>
          <p:cNvSpPr txBox="1">
            <a:spLocks noChangeArrowheads="1"/>
          </p:cNvSpPr>
          <p:nvPr/>
        </p:nvSpPr>
        <p:spPr bwMode="auto">
          <a:xfrm>
            <a:off x="400050" y="1818749"/>
            <a:ext cx="8343900" cy="3785652"/>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400" b="1" dirty="0">
                <a:latin typeface="+mj-lt"/>
              </a:rPr>
              <a:t>Types of Games</a:t>
            </a:r>
          </a:p>
          <a:p>
            <a:pPr>
              <a:defRPr/>
            </a:pPr>
            <a:endParaRPr lang="en-US" sz="2400" b="1" dirty="0">
              <a:latin typeface="+mj-lt"/>
            </a:endParaRPr>
          </a:p>
          <a:p>
            <a:pPr marL="342900" indent="-342900">
              <a:buFontTx/>
              <a:buChar char="-"/>
              <a:defRPr/>
            </a:pPr>
            <a:r>
              <a:rPr lang="en-US" sz="2400" dirty="0">
                <a:latin typeface="+mj-lt"/>
              </a:rPr>
              <a:t>One-shot:	a game that is played once.</a:t>
            </a:r>
          </a:p>
          <a:p>
            <a:pPr marL="342900" indent="-342900">
              <a:buFontTx/>
              <a:buChar char="-"/>
              <a:defRPr/>
            </a:pPr>
            <a:r>
              <a:rPr lang="en-US" sz="2400" dirty="0">
                <a:latin typeface="+mj-lt"/>
              </a:rPr>
              <a:t>Repeated:	a game that is played more than once.</a:t>
            </a:r>
          </a:p>
          <a:p>
            <a:pPr marL="342900" indent="-342900">
              <a:buFontTx/>
              <a:buChar char="-"/>
              <a:defRPr/>
            </a:pPr>
            <a:endParaRPr lang="en-US" sz="2400" dirty="0">
              <a:latin typeface="+mj-lt"/>
            </a:endParaRPr>
          </a:p>
          <a:p>
            <a:pPr marL="342900" indent="-342900">
              <a:buFontTx/>
              <a:buChar char="-"/>
              <a:defRPr/>
            </a:pPr>
            <a:r>
              <a:rPr lang="en-US" sz="2400" dirty="0">
                <a:latin typeface="+mj-lt"/>
              </a:rPr>
              <a:t>Simultaneous-move:   players make decisions at the same time.</a:t>
            </a:r>
          </a:p>
          <a:p>
            <a:pPr marL="342900" indent="-342900">
              <a:buFontTx/>
              <a:buChar char="-"/>
              <a:defRPr/>
            </a:pPr>
            <a:r>
              <a:rPr lang="en-US" sz="2400" dirty="0">
                <a:latin typeface="+mj-lt"/>
              </a:rPr>
              <a:t>Sequential-move:	     players takes turns to make decisions.</a:t>
            </a:r>
          </a:p>
          <a:p>
            <a:pPr marL="342900" indent="-342900">
              <a:buFontTx/>
              <a:buChar char="-"/>
              <a:defRPr/>
            </a:pPr>
            <a:endParaRPr lang="en-US" sz="2400" dirty="0">
              <a:latin typeface="+mj-lt"/>
            </a:endParaRPr>
          </a:p>
          <a:p>
            <a:pPr>
              <a:defRPr/>
            </a:pPr>
            <a:r>
              <a:rPr lang="en-US" sz="2400" dirty="0">
                <a:latin typeface="+mj-lt"/>
              </a:rPr>
              <a:t>Most games that we will study are 2-player games, but they can be extended to n-player game (i.e. more than 2 players).</a:t>
            </a:r>
          </a:p>
        </p:txBody>
      </p:sp>
    </p:spTree>
    <p:extLst>
      <p:ext uri="{BB962C8B-B14F-4D97-AF65-F5344CB8AC3E}">
        <p14:creationId xmlns:p14="http://schemas.microsoft.com/office/powerpoint/2010/main" val="2463197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lide Number Placeholder 3">
            <a:extLst>
              <a:ext uri="{FF2B5EF4-FFF2-40B4-BE49-F238E27FC236}">
                <a16:creationId xmlns:a16="http://schemas.microsoft.com/office/drawing/2014/main" id="{5A462BAB-3C0E-4766-8874-6A982638D97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AAEDBAF-6174-4DC3-9612-CA4A288C035A}" type="slidenum">
              <a:rPr lang="en-US" altLang="th-TH">
                <a:solidFill>
                  <a:srgbClr val="898989"/>
                </a:solidFill>
                <a:latin typeface="Calibri" panose="020F0502020204030204" pitchFamily="34" charset="0"/>
              </a:rPr>
              <a:pPr eaLnBrk="1" hangingPunct="1"/>
              <a:t>5</a:t>
            </a:fld>
            <a:endParaRPr lang="en-US" altLang="th-TH">
              <a:solidFill>
                <a:srgbClr val="898989"/>
              </a:solidFill>
              <a:latin typeface="Calibri" panose="020F0502020204030204" pitchFamily="34" charset="0"/>
            </a:endParaRPr>
          </a:p>
        </p:txBody>
      </p:sp>
      <p:sp>
        <p:nvSpPr>
          <p:cNvPr id="1160194" name="AutoShape 2">
            <a:extLst>
              <a:ext uri="{FF2B5EF4-FFF2-40B4-BE49-F238E27FC236}">
                <a16:creationId xmlns:a16="http://schemas.microsoft.com/office/drawing/2014/main" id="{E110AE6F-EE16-4466-B9B8-0875704F8F7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An Example</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2" name="TextBox 1">
            <a:extLst>
              <a:ext uri="{FF2B5EF4-FFF2-40B4-BE49-F238E27FC236}">
                <a16:creationId xmlns:a16="http://schemas.microsoft.com/office/drawing/2014/main" id="{E739B48B-B832-44E5-8C0A-D9A6D7E1ED26}"/>
              </a:ext>
            </a:extLst>
          </p:cNvPr>
          <p:cNvSpPr txBox="1"/>
          <p:nvPr/>
        </p:nvSpPr>
        <p:spPr>
          <a:xfrm>
            <a:off x="1447800" y="1169146"/>
            <a:ext cx="6248400" cy="1015663"/>
          </a:xfrm>
          <a:prstGeom prst="rect">
            <a:avLst/>
          </a:prstGeom>
          <a:noFill/>
        </p:spPr>
        <p:txBody>
          <a:bodyPr wrap="square" rtlCol="0">
            <a:spAutoFit/>
          </a:bodyPr>
          <a:lstStyle/>
          <a:p>
            <a:r>
              <a:rPr lang="en-US" sz="3000" dirty="0">
                <a:latin typeface="+mj-lt"/>
              </a:rPr>
              <a:t>This is a </a:t>
            </a:r>
            <a:r>
              <a:rPr lang="en-US" sz="3000" b="1" dirty="0">
                <a:latin typeface="+mj-lt"/>
              </a:rPr>
              <a:t>one-shot</a:t>
            </a:r>
            <a:r>
              <a:rPr lang="en-US" sz="3000" dirty="0">
                <a:latin typeface="+mj-lt"/>
              </a:rPr>
              <a:t>, </a:t>
            </a:r>
            <a:r>
              <a:rPr lang="en-US" sz="3000" b="1" dirty="0">
                <a:latin typeface="+mj-lt"/>
              </a:rPr>
              <a:t>simultaneous-move</a:t>
            </a:r>
            <a:r>
              <a:rPr lang="en-US" sz="3000" dirty="0">
                <a:latin typeface="+mj-lt"/>
              </a:rPr>
              <a:t> game, called “Battle of the Sexes”.</a:t>
            </a:r>
            <a:endParaRPr lang="th-TH" sz="3000" dirty="0">
              <a:latin typeface="+mj-lt"/>
            </a:endParaRPr>
          </a:p>
        </p:txBody>
      </p:sp>
      <p:grpSp>
        <p:nvGrpSpPr>
          <p:cNvPr id="4" name="Group 3">
            <a:extLst>
              <a:ext uri="{FF2B5EF4-FFF2-40B4-BE49-F238E27FC236}">
                <a16:creationId xmlns:a16="http://schemas.microsoft.com/office/drawing/2014/main" id="{563E8D43-10F0-4505-80C7-76154B876516}"/>
              </a:ext>
            </a:extLst>
          </p:cNvPr>
          <p:cNvGrpSpPr/>
          <p:nvPr/>
        </p:nvGrpSpPr>
        <p:grpSpPr>
          <a:xfrm>
            <a:off x="1077428" y="2184809"/>
            <a:ext cx="6989144" cy="4256210"/>
            <a:chOff x="1077428" y="2184809"/>
            <a:chExt cx="6989144" cy="4256210"/>
          </a:xfrm>
        </p:grpSpPr>
        <p:pic>
          <p:nvPicPr>
            <p:cNvPr id="41986" name="Picture 2">
              <a:extLst>
                <a:ext uri="{FF2B5EF4-FFF2-40B4-BE49-F238E27FC236}">
                  <a16:creationId xmlns:a16="http://schemas.microsoft.com/office/drawing/2014/main" id="{CFAA73E7-4475-4875-957A-B5B8142C62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7428" y="2184809"/>
              <a:ext cx="6989144" cy="425621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011779E-CC6F-477E-BE81-A95DBCC82D38}"/>
                </a:ext>
              </a:extLst>
            </p:cNvPr>
            <p:cNvSpPr/>
            <p:nvPr/>
          </p:nvSpPr>
          <p:spPr>
            <a:xfrm>
              <a:off x="4038600" y="4307580"/>
              <a:ext cx="914400" cy="117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a:extLst>
                <a:ext uri="{FF2B5EF4-FFF2-40B4-BE49-F238E27FC236}">
                  <a16:creationId xmlns:a16="http://schemas.microsoft.com/office/drawing/2014/main" id="{E7F9E8D3-7C3E-4E61-9199-5B3DAD86FAAA}"/>
                </a:ext>
              </a:extLst>
            </p:cNvPr>
            <p:cNvSpPr/>
            <p:nvPr/>
          </p:nvSpPr>
          <p:spPr>
            <a:xfrm>
              <a:off x="6315722" y="5791200"/>
              <a:ext cx="914400" cy="117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extLst>
      <p:ext uri="{BB962C8B-B14F-4D97-AF65-F5344CB8AC3E}">
        <p14:creationId xmlns:p14="http://schemas.microsoft.com/office/powerpoint/2010/main" val="1830335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Slide Number Placeholder 3">
            <a:extLst>
              <a:ext uri="{FF2B5EF4-FFF2-40B4-BE49-F238E27FC236}">
                <a16:creationId xmlns:a16="http://schemas.microsoft.com/office/drawing/2014/main" id="{2F1FD705-D9E8-4A3E-AB20-DB3F4C793CC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B6139DB-F6E1-49B1-89B7-C0FDB41BC94F}" type="slidenum">
              <a:rPr lang="en-US" altLang="th-TH">
                <a:solidFill>
                  <a:srgbClr val="898989"/>
                </a:solidFill>
                <a:latin typeface="Calibri" panose="020F0502020204030204" pitchFamily="34" charset="0"/>
              </a:rPr>
              <a:pPr eaLnBrk="1" hangingPunct="1"/>
              <a:t>6</a:t>
            </a:fld>
            <a:endParaRPr lang="en-US" altLang="th-TH">
              <a:solidFill>
                <a:srgbClr val="898989"/>
              </a:solidFill>
              <a:latin typeface="Calibri" panose="020F0502020204030204" pitchFamily="34" charset="0"/>
            </a:endParaRPr>
          </a:p>
        </p:txBody>
      </p:sp>
      <p:sp>
        <p:nvSpPr>
          <p:cNvPr id="746507" name="AutoShape 11">
            <a:extLst>
              <a:ext uri="{FF2B5EF4-FFF2-40B4-BE49-F238E27FC236}">
                <a16:creationId xmlns:a16="http://schemas.microsoft.com/office/drawing/2014/main" id="{D964CCF0-BDD1-4F0E-8888-271F51A46BFB}"/>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Game Elements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3084" name="Rectangle 12">
            <a:extLst>
              <a:ext uri="{FF2B5EF4-FFF2-40B4-BE49-F238E27FC236}">
                <a16:creationId xmlns:a16="http://schemas.microsoft.com/office/drawing/2014/main" id="{75C48C2B-A55B-41FC-A3EB-45C3E1D2ED24}"/>
              </a:ext>
            </a:extLst>
          </p:cNvPr>
          <p:cNvSpPr>
            <a:spLocks noChangeArrowheads="1"/>
          </p:cNvSpPr>
          <p:nvPr/>
        </p:nvSpPr>
        <p:spPr bwMode="auto">
          <a:xfrm>
            <a:off x="152400" y="1462703"/>
            <a:ext cx="88392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b="1" dirty="0">
                <a:latin typeface="Calibri" panose="020F0502020204030204" pitchFamily="34" charset="0"/>
              </a:rPr>
              <a:t>Players</a:t>
            </a:r>
            <a:r>
              <a:rPr lang="en-GB" altLang="th-TH" sz="2400" dirty="0">
                <a:latin typeface="Calibri" panose="020F0502020204030204" pitchFamily="34" charset="0"/>
              </a:rPr>
              <a:t>:   Agents participating in the game (Man, Woman)</a:t>
            </a:r>
          </a:p>
          <a:p>
            <a:pPr eaLnBrk="1" hangingPunct="1"/>
            <a:endParaRPr lang="en-GB" altLang="th-TH" sz="2400" dirty="0">
              <a:latin typeface="Calibri" panose="020F0502020204030204" pitchFamily="34" charset="0"/>
            </a:endParaRPr>
          </a:p>
          <a:p>
            <a:pPr eaLnBrk="1" hangingPunct="1"/>
            <a:r>
              <a:rPr lang="en-GB" altLang="th-TH" sz="2400" b="1" dirty="0">
                <a:latin typeface="Calibri" panose="020F0502020204030204" pitchFamily="34" charset="0"/>
              </a:rPr>
              <a:t>Strategies</a:t>
            </a:r>
            <a:r>
              <a:rPr lang="en-GB" altLang="th-TH" sz="2400" dirty="0">
                <a:latin typeface="Calibri" panose="020F0502020204030204" pitchFamily="34" charset="0"/>
              </a:rPr>
              <a:t>:   Actions that each player may take under any possible circumstance (Boxing, Shopping)</a:t>
            </a:r>
          </a:p>
          <a:p>
            <a:pPr eaLnBrk="1" hangingPunct="1"/>
            <a:endParaRPr lang="en-GB" altLang="th-TH" sz="2400" dirty="0">
              <a:latin typeface="Calibri" panose="020F0502020204030204" pitchFamily="34" charset="0"/>
            </a:endParaRPr>
          </a:p>
          <a:p>
            <a:pPr eaLnBrk="1" hangingPunct="1"/>
            <a:r>
              <a:rPr lang="en-GB" altLang="th-TH" sz="2400" b="1" dirty="0">
                <a:latin typeface="Calibri" panose="020F0502020204030204" pitchFamily="34" charset="0"/>
              </a:rPr>
              <a:t>Outcomes</a:t>
            </a:r>
            <a:r>
              <a:rPr lang="en-GB" altLang="th-TH" sz="2400" dirty="0">
                <a:latin typeface="Calibri" panose="020F0502020204030204" pitchFamily="34" charset="0"/>
              </a:rPr>
              <a:t>:   The various possible results of the game (four, each represented by one cell of matrix)</a:t>
            </a:r>
          </a:p>
          <a:p>
            <a:pPr eaLnBrk="1" hangingPunct="1"/>
            <a:endParaRPr lang="en-GB" altLang="th-TH" sz="2400" dirty="0">
              <a:latin typeface="Calibri" panose="020F0502020204030204" pitchFamily="34" charset="0"/>
            </a:endParaRPr>
          </a:p>
          <a:p>
            <a:pPr eaLnBrk="1" hangingPunct="1"/>
            <a:r>
              <a:rPr lang="en-GB" altLang="th-TH" sz="2400" b="1" dirty="0">
                <a:latin typeface="Calibri" panose="020F0502020204030204" pitchFamily="34" charset="0"/>
              </a:rPr>
              <a:t>Payoffs</a:t>
            </a:r>
            <a:r>
              <a:rPr lang="en-GB" altLang="th-TH" sz="2400" dirty="0">
                <a:latin typeface="Calibri" panose="020F0502020204030204" pitchFamily="34" charset="0"/>
              </a:rPr>
              <a:t>:   The benefit that each player gets from each possible outcome of the game (the numbers entered in each cell of the matrix)</a:t>
            </a:r>
          </a:p>
          <a:p>
            <a:pPr eaLnBrk="1" hangingPunct="1"/>
            <a:endParaRPr lang="en-GB" altLang="th-TH" sz="2400" dirty="0">
              <a:latin typeface="Calibri" panose="020F0502020204030204" pitchFamily="34" charset="0"/>
            </a:endParaRPr>
          </a:p>
          <a:p>
            <a:pPr eaLnBrk="1" hangingPunct="1"/>
            <a:r>
              <a:rPr lang="en-GB" altLang="th-TH" sz="2400" u="sng" dirty="0">
                <a:latin typeface="Calibri" panose="020F0502020204030204" pitchFamily="34" charset="0"/>
              </a:rPr>
              <a:t>For example</a:t>
            </a:r>
            <a:r>
              <a:rPr lang="en-GB" altLang="th-TH" sz="2400" dirty="0">
                <a:latin typeface="Calibri" panose="020F0502020204030204" pitchFamily="34" charset="0"/>
              </a:rPr>
              <a:t>, if both players choose Boxing, (2, 1) will be the outcome with 2 being the payoff of Man and 1 being the payoff of Woman.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Slide Number Placeholder 3">
            <a:extLst>
              <a:ext uri="{FF2B5EF4-FFF2-40B4-BE49-F238E27FC236}">
                <a16:creationId xmlns:a16="http://schemas.microsoft.com/office/drawing/2014/main" id="{799CCB0F-01E9-458C-B982-50E4877C9BF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8AF541B-0856-416B-957B-073E279496D4}" type="slidenum">
              <a:rPr lang="en-US" altLang="th-TH">
                <a:solidFill>
                  <a:srgbClr val="898989"/>
                </a:solidFill>
                <a:latin typeface="Calibri" panose="020F0502020204030204" pitchFamily="34" charset="0"/>
              </a:rPr>
              <a:pPr eaLnBrk="1" hangingPunct="1"/>
              <a:t>7</a:t>
            </a:fld>
            <a:endParaRPr lang="en-US" altLang="th-TH">
              <a:solidFill>
                <a:srgbClr val="898989"/>
              </a:solidFill>
              <a:latin typeface="Calibri" panose="020F0502020204030204" pitchFamily="34" charset="0"/>
            </a:endParaRPr>
          </a:p>
        </p:txBody>
      </p:sp>
      <p:grpSp>
        <p:nvGrpSpPr>
          <p:cNvPr id="2054" name="Group 17">
            <a:extLst>
              <a:ext uri="{FF2B5EF4-FFF2-40B4-BE49-F238E27FC236}">
                <a16:creationId xmlns:a16="http://schemas.microsoft.com/office/drawing/2014/main" id="{2FD124BC-D8C2-4B66-8DC3-69C2831C276A}"/>
              </a:ext>
            </a:extLst>
          </p:cNvPr>
          <p:cNvGrpSpPr>
            <a:grpSpLocks/>
          </p:cNvGrpSpPr>
          <p:nvPr/>
        </p:nvGrpSpPr>
        <p:grpSpPr bwMode="auto">
          <a:xfrm>
            <a:off x="1316831" y="2743834"/>
            <a:ext cx="6510338" cy="3451225"/>
            <a:chOff x="531" y="1472"/>
            <a:chExt cx="4101" cy="2174"/>
          </a:xfrm>
        </p:grpSpPr>
        <p:graphicFrame>
          <p:nvGraphicFramePr>
            <p:cNvPr id="2052" name="Object 4">
              <a:extLst>
                <a:ext uri="{FF2B5EF4-FFF2-40B4-BE49-F238E27FC236}">
                  <a16:creationId xmlns:a16="http://schemas.microsoft.com/office/drawing/2014/main" id="{54861602-92AB-47D6-8AEE-A0C870B7B71F}"/>
                </a:ext>
              </a:extLst>
            </p:cNvPr>
            <p:cNvGraphicFramePr>
              <a:graphicFrameLocks noChangeAspect="1"/>
            </p:cNvGraphicFramePr>
            <p:nvPr>
              <p:extLst>
                <p:ext uri="{D42A27DB-BD31-4B8C-83A1-F6EECF244321}">
                  <p14:modId xmlns:p14="http://schemas.microsoft.com/office/powerpoint/2010/main" val="821736323"/>
                </p:ext>
              </p:extLst>
            </p:nvPr>
          </p:nvGraphicFramePr>
          <p:xfrm>
            <a:off x="1229" y="1859"/>
            <a:ext cx="3403" cy="1787"/>
          </p:xfrm>
          <a:graphic>
            <a:graphicData uri="http://schemas.openxmlformats.org/presentationml/2006/ole">
              <mc:AlternateContent xmlns:mc="http://schemas.openxmlformats.org/markup-compatibility/2006">
                <mc:Choice xmlns:v="urn:schemas-microsoft-com:vml" Requires="v">
                  <p:oleObj spid="_x0000_s2081" name="Document" r:id="rId3" imgW="5616290" imgH="2957332" progId="Word.Document.8">
                    <p:embed/>
                  </p:oleObj>
                </mc:Choice>
                <mc:Fallback>
                  <p:oleObj name="Document" r:id="rId3" imgW="5616290" imgH="2957332" progId="Word.Document.8">
                    <p:embed/>
                    <p:pic>
                      <p:nvPicPr>
                        <p:cNvPr id="0" name="Object 4"/>
                        <p:cNvPicPr>
                          <a:picLocks noChangeAspect="1" noChangeArrowheads="1"/>
                        </p:cNvPicPr>
                        <p:nvPr/>
                      </p:nvPicPr>
                      <p:blipFill>
                        <a:blip r:embed="rId4"/>
                        <a:srcRect r="3862" b="3806"/>
                        <a:stretch>
                          <a:fillRect/>
                        </a:stretch>
                      </p:blipFill>
                      <p:spPr bwMode="auto">
                        <a:xfrm>
                          <a:off x="1229" y="1859"/>
                          <a:ext cx="3403" cy="1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45477" name="Text Box 5">
              <a:extLst>
                <a:ext uri="{FF2B5EF4-FFF2-40B4-BE49-F238E27FC236}">
                  <a16:creationId xmlns:a16="http://schemas.microsoft.com/office/drawing/2014/main" id="{2611C908-A1FA-4C83-9A2A-85C4423ADAA9}"/>
                </a:ext>
              </a:extLst>
            </p:cNvPr>
            <p:cNvSpPr txBox="1">
              <a:spLocks noChangeArrowheads="1"/>
            </p:cNvSpPr>
            <p:nvPr/>
          </p:nvSpPr>
          <p:spPr bwMode="auto">
            <a:xfrm>
              <a:off x="531" y="2913"/>
              <a:ext cx="664" cy="28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eaLnBrk="0" hangingPunct="0">
                <a:defRPr/>
              </a:pPr>
              <a:r>
                <a:rPr lang="en-GB" sz="2400" dirty="0">
                  <a:latin typeface="Tahoma" pitchFamily="34" charset="0"/>
                </a:rPr>
                <a:t>Honda</a:t>
              </a:r>
              <a:endParaRPr lang="en-US" sz="2400" dirty="0">
                <a:latin typeface="Tahoma" pitchFamily="34" charset="0"/>
              </a:endParaRPr>
            </a:p>
          </p:txBody>
        </p:sp>
        <p:sp>
          <p:nvSpPr>
            <p:cNvPr id="745478" name="Text Box 6">
              <a:extLst>
                <a:ext uri="{FF2B5EF4-FFF2-40B4-BE49-F238E27FC236}">
                  <a16:creationId xmlns:a16="http://schemas.microsoft.com/office/drawing/2014/main" id="{7419EEB0-8EAC-4947-A44B-60E230F1CB40}"/>
                </a:ext>
              </a:extLst>
            </p:cNvPr>
            <p:cNvSpPr txBox="1">
              <a:spLocks noChangeArrowheads="1"/>
            </p:cNvSpPr>
            <p:nvPr/>
          </p:nvSpPr>
          <p:spPr bwMode="auto">
            <a:xfrm>
              <a:off x="3127" y="1472"/>
              <a:ext cx="697" cy="28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eaLnBrk="0" hangingPunct="0">
                <a:defRPr/>
              </a:pPr>
              <a:r>
                <a:rPr lang="en-GB" sz="2400" dirty="0">
                  <a:latin typeface="Tahoma" pitchFamily="34" charset="0"/>
                </a:rPr>
                <a:t>Toyota</a:t>
              </a:r>
              <a:endParaRPr lang="en-US" sz="2400" dirty="0">
                <a:latin typeface="Tahoma" pitchFamily="34" charset="0"/>
              </a:endParaRPr>
            </a:p>
          </p:txBody>
        </p:sp>
      </p:grpSp>
      <p:sp>
        <p:nvSpPr>
          <p:cNvPr id="745487" name="AutoShape 15">
            <a:extLst>
              <a:ext uri="{FF2B5EF4-FFF2-40B4-BE49-F238E27FC236}">
                <a16:creationId xmlns:a16="http://schemas.microsoft.com/office/drawing/2014/main" id="{6B5F18E9-4ABC-47F4-B13A-FA18FBBC778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Capacity Expansion Game</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2062" name="Rectangle 16">
            <a:extLst>
              <a:ext uri="{FF2B5EF4-FFF2-40B4-BE49-F238E27FC236}">
                <a16:creationId xmlns:a16="http://schemas.microsoft.com/office/drawing/2014/main" id="{94BE5186-947B-402E-BC67-A2B0495CDC21}"/>
              </a:ext>
            </a:extLst>
          </p:cNvPr>
          <p:cNvSpPr>
            <a:spLocks noChangeArrowheads="1"/>
          </p:cNvSpPr>
          <p:nvPr/>
        </p:nvSpPr>
        <p:spPr bwMode="auto">
          <a:xfrm>
            <a:off x="1425972" y="1382214"/>
            <a:ext cx="6292056" cy="120032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b="1" dirty="0">
                <a:latin typeface="Calibri" panose="020F0502020204030204" pitchFamily="34" charset="0"/>
              </a:rPr>
              <a:t>What is the likely outcome of this game?</a:t>
            </a:r>
          </a:p>
          <a:p>
            <a:pPr eaLnBrk="1" hangingPunct="1"/>
            <a:endParaRPr lang="en-GB" altLang="th-TH" sz="2400" dirty="0">
              <a:latin typeface="Calibri" panose="020F0502020204030204" pitchFamily="34" charset="0"/>
            </a:endParaRPr>
          </a:p>
          <a:p>
            <a:pPr eaLnBrk="1" hangingPunct="1"/>
            <a:r>
              <a:rPr lang="en-GB" altLang="th-TH" sz="2400" dirty="0">
                <a:latin typeface="Calibri" panose="020F0502020204030204" pitchFamily="34" charset="0"/>
              </a:rPr>
              <a:t>We study Game Theory to answer such question.</a:t>
            </a:r>
            <a:endParaRPr lang="en-US" altLang="th-TH" sz="2400" dirty="0">
              <a:latin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Slide Number Placeholder 3">
            <a:extLst>
              <a:ext uri="{FF2B5EF4-FFF2-40B4-BE49-F238E27FC236}">
                <a16:creationId xmlns:a16="http://schemas.microsoft.com/office/drawing/2014/main" id="{11849561-FC31-4DD1-856B-F773E88F563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C8DA7F5-2FBB-4D94-B9F0-C6117FF00CB0}" type="slidenum">
              <a:rPr lang="en-US" altLang="th-TH">
                <a:solidFill>
                  <a:srgbClr val="898989"/>
                </a:solidFill>
                <a:latin typeface="Calibri" panose="020F0502020204030204" pitchFamily="34" charset="0"/>
              </a:rPr>
              <a:pPr eaLnBrk="1" hangingPunct="1"/>
              <a:t>8</a:t>
            </a:fld>
            <a:endParaRPr lang="en-US" altLang="th-TH">
              <a:solidFill>
                <a:srgbClr val="898989"/>
              </a:solidFill>
              <a:latin typeface="Calibri" panose="020F0502020204030204" pitchFamily="34" charset="0"/>
            </a:endParaRPr>
          </a:p>
        </p:txBody>
      </p:sp>
      <p:sp>
        <p:nvSpPr>
          <p:cNvPr id="748556" name="AutoShape 12">
            <a:extLst>
              <a:ext uri="{FF2B5EF4-FFF2-40B4-BE49-F238E27FC236}">
                <a16:creationId xmlns:a16="http://schemas.microsoft.com/office/drawing/2014/main" id="{17FE327E-BA9D-48C0-AF2C-DECB96DEA9A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Nash Equilibrium</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748557" name="Rectangle 13">
            <a:extLst>
              <a:ext uri="{FF2B5EF4-FFF2-40B4-BE49-F238E27FC236}">
                <a16:creationId xmlns:a16="http://schemas.microsoft.com/office/drawing/2014/main" id="{00BDDD8E-FEFE-484B-ACBA-F1891D34085B}"/>
              </a:ext>
            </a:extLst>
          </p:cNvPr>
          <p:cNvSpPr>
            <a:spLocks noChangeArrowheads="1"/>
          </p:cNvSpPr>
          <p:nvPr/>
        </p:nvSpPr>
        <p:spPr bwMode="auto">
          <a:xfrm>
            <a:off x="472736" y="1462703"/>
            <a:ext cx="8198528" cy="4893647"/>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GB" sz="2400" u="sng" dirty="0">
                <a:solidFill>
                  <a:srgbClr val="000066"/>
                </a:solidFill>
                <a:latin typeface="+mj-lt"/>
              </a:rPr>
              <a:t>Definition:</a:t>
            </a:r>
            <a:r>
              <a:rPr lang="en-GB" sz="2400" dirty="0">
                <a:latin typeface="+mj-lt"/>
              </a:rPr>
              <a:t> A </a:t>
            </a:r>
            <a:r>
              <a:rPr lang="en-GB" sz="2400" b="1" dirty="0">
                <a:latin typeface="+mj-lt"/>
              </a:rPr>
              <a:t>Nash Equilibrium (NE) </a:t>
            </a:r>
            <a:r>
              <a:rPr lang="en-GB" sz="2400" dirty="0">
                <a:latin typeface="+mj-lt"/>
              </a:rPr>
              <a:t>occurs when each player chooses a strategy that gives him/her the highest payoff, given the strategy chosen by the other player(s).</a:t>
            </a:r>
          </a:p>
          <a:p>
            <a:pPr>
              <a:defRPr/>
            </a:pPr>
            <a:endParaRPr lang="en-GB" sz="2400" dirty="0">
              <a:latin typeface="+mj-lt"/>
            </a:endParaRPr>
          </a:p>
          <a:p>
            <a:pPr>
              <a:defRPr/>
            </a:pPr>
            <a:r>
              <a:rPr lang="en-GB" sz="2400" u="sng" dirty="0">
                <a:latin typeface="+mj-lt"/>
              </a:rPr>
              <a:t>NE of Toyota vs. Honda Game:</a:t>
            </a:r>
            <a:r>
              <a:rPr lang="en-GB" sz="2400" dirty="0">
                <a:latin typeface="+mj-lt"/>
              </a:rPr>
              <a:t> </a:t>
            </a:r>
            <a:r>
              <a:rPr lang="en-GB" sz="2400" b="1" dirty="0">
                <a:latin typeface="+mj-lt"/>
              </a:rPr>
              <a:t>Each Firm Builds a New Plant</a:t>
            </a:r>
            <a:r>
              <a:rPr lang="en-GB" sz="2400" dirty="0">
                <a:latin typeface="+mj-lt"/>
              </a:rPr>
              <a:t>.</a:t>
            </a:r>
            <a:endParaRPr lang="en-GB" altLang="th-TH" sz="2400" dirty="0">
              <a:latin typeface="+mj-lt"/>
            </a:endParaRPr>
          </a:p>
          <a:p>
            <a:pPr marL="342900" indent="-342900">
              <a:buFont typeface="Arial" panose="020B0604020202020204" pitchFamily="34" charset="0"/>
              <a:buChar char="•"/>
              <a:defRPr/>
            </a:pPr>
            <a:r>
              <a:rPr lang="en-GB" altLang="th-TH" sz="2400" dirty="0">
                <a:latin typeface="+mj-lt"/>
              </a:rPr>
              <a:t>Given Toyota builds a new plant, Honda's best response is to build a new plant.</a:t>
            </a:r>
          </a:p>
          <a:p>
            <a:pPr marL="342900" indent="-342900">
              <a:buFont typeface="Arial" panose="020B0604020202020204" pitchFamily="34" charset="0"/>
              <a:buChar char="•"/>
              <a:defRPr/>
            </a:pPr>
            <a:r>
              <a:rPr lang="en-GB" altLang="th-TH" sz="2400" dirty="0">
                <a:latin typeface="+mj-lt"/>
              </a:rPr>
              <a:t>Given Honda builds a new plant, Toyota's best response is to build a plant.</a:t>
            </a:r>
          </a:p>
          <a:p>
            <a:pPr>
              <a:defRPr/>
            </a:pPr>
            <a:endParaRPr lang="en-GB" altLang="th-TH" sz="2400" dirty="0">
              <a:latin typeface="+mj-lt"/>
            </a:endParaRPr>
          </a:p>
          <a:p>
            <a:pPr>
              <a:defRPr/>
            </a:pPr>
            <a:r>
              <a:rPr lang="en-GB" altLang="th-TH" sz="2400" u="sng" dirty="0">
                <a:latin typeface="+mj-lt"/>
              </a:rPr>
              <a:t>Why is the Nash Equilibrium plausible?</a:t>
            </a:r>
          </a:p>
          <a:p>
            <a:pPr>
              <a:defRPr/>
            </a:pPr>
            <a:r>
              <a:rPr lang="en-GB" altLang="th-TH" sz="2400" dirty="0">
                <a:latin typeface="+mj-lt"/>
              </a:rPr>
              <a:t>	It is "</a:t>
            </a:r>
            <a:r>
              <a:rPr lang="en-GB" altLang="th-TH" sz="2400" b="1" dirty="0">
                <a:latin typeface="+mj-lt"/>
              </a:rPr>
              <a:t>self enforcing</a:t>
            </a:r>
            <a:r>
              <a:rPr lang="en-GB" altLang="th-TH" sz="2400" dirty="0">
                <a:latin typeface="+mj-lt"/>
              </a:rPr>
              <a:t>”, and no player would want to deviate from the NE. If a player deviates, he/she will get a lower payoff.</a:t>
            </a:r>
            <a:endParaRPr lang="en-GB" sz="2400"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Slide Number Placeholder 3">
            <a:extLst>
              <a:ext uri="{FF2B5EF4-FFF2-40B4-BE49-F238E27FC236}">
                <a16:creationId xmlns:a16="http://schemas.microsoft.com/office/drawing/2014/main" id="{A1387672-5911-4926-90DE-B4064135DC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E0ACFA4-8759-48EF-94FA-69A3EBAB2A3F}" type="slidenum">
              <a:rPr lang="en-US" altLang="th-TH">
                <a:solidFill>
                  <a:srgbClr val="898989"/>
                </a:solidFill>
                <a:latin typeface="Calibri" panose="020F0502020204030204" pitchFamily="34" charset="0"/>
              </a:rPr>
              <a:pPr eaLnBrk="1" hangingPunct="1"/>
              <a:t>9</a:t>
            </a:fld>
            <a:endParaRPr lang="en-US" altLang="th-TH">
              <a:solidFill>
                <a:srgbClr val="898989"/>
              </a:solidFill>
              <a:latin typeface="Calibri" panose="020F0502020204030204" pitchFamily="34" charset="0"/>
            </a:endParaRPr>
          </a:p>
        </p:txBody>
      </p:sp>
      <p:sp>
        <p:nvSpPr>
          <p:cNvPr id="750607" name="AutoShape 15">
            <a:extLst>
              <a:ext uri="{FF2B5EF4-FFF2-40B4-BE49-F238E27FC236}">
                <a16:creationId xmlns:a16="http://schemas.microsoft.com/office/drawing/2014/main" id="{520D2CCB-14D1-4274-B626-D674A9BE818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Prisoner's Dilemma</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750608" name="Rectangle 16">
            <a:extLst>
              <a:ext uri="{FF2B5EF4-FFF2-40B4-BE49-F238E27FC236}">
                <a16:creationId xmlns:a16="http://schemas.microsoft.com/office/drawing/2014/main" id="{BF278174-3A37-4C96-A572-37173D2BF2AF}"/>
              </a:ext>
            </a:extLst>
          </p:cNvPr>
          <p:cNvSpPr>
            <a:spLocks noChangeArrowheads="1"/>
          </p:cNvSpPr>
          <p:nvPr/>
        </p:nvSpPr>
        <p:spPr bwMode="auto">
          <a:xfrm>
            <a:off x="533400" y="1164830"/>
            <a:ext cx="8077200" cy="1200329"/>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eaLnBrk="0" fontAlgn="auto" hangingPunct="0">
              <a:spcBef>
                <a:spcPts val="0"/>
              </a:spcBef>
              <a:spcAft>
                <a:spcPts val="0"/>
              </a:spcAft>
              <a:defRPr/>
            </a:pPr>
            <a:r>
              <a:rPr lang="en-GB" sz="2400" u="sng" dirty="0">
                <a:solidFill>
                  <a:srgbClr val="000066"/>
                </a:solidFill>
                <a:latin typeface="+mj-lt"/>
              </a:rPr>
              <a:t>Definition:</a:t>
            </a:r>
            <a:r>
              <a:rPr lang="en-GB" sz="2400" dirty="0">
                <a:latin typeface="+mj-lt"/>
              </a:rPr>
              <a:t>  A game situation in which there is </a:t>
            </a:r>
            <a:r>
              <a:rPr lang="en-US" sz="2400" dirty="0">
                <a:latin typeface="+mj-lt"/>
              </a:rPr>
              <a:t>a conflict </a:t>
            </a:r>
            <a:r>
              <a:rPr lang="en-GB" sz="2400" dirty="0">
                <a:latin typeface="+mj-lt"/>
              </a:rPr>
              <a:t>between the collective interest of all of the players and the self-interest of individual players is called a </a:t>
            </a:r>
            <a:r>
              <a:rPr lang="en-GB" sz="2400" b="1" dirty="0">
                <a:latin typeface="+mj-lt"/>
              </a:rPr>
              <a:t>Prisoner's Dilemma</a:t>
            </a:r>
            <a:r>
              <a:rPr lang="en-GB" sz="2400" dirty="0">
                <a:latin typeface="+mj-lt"/>
              </a:rPr>
              <a:t>. </a:t>
            </a:r>
          </a:p>
        </p:txBody>
      </p:sp>
      <p:pic>
        <p:nvPicPr>
          <p:cNvPr id="7194" name="Picture 26" descr="Image result for prisoner dilemma">
            <a:extLst>
              <a:ext uri="{FF2B5EF4-FFF2-40B4-BE49-F238E27FC236}">
                <a16:creationId xmlns:a16="http://schemas.microsoft.com/office/drawing/2014/main" id="{F7501EF5-97B9-4A1A-BB2B-C9C79BA358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5647" y="2463189"/>
            <a:ext cx="6852706" cy="38332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Slide Number Placeholder 3">
            <a:extLst>
              <a:ext uri="{FF2B5EF4-FFF2-40B4-BE49-F238E27FC236}">
                <a16:creationId xmlns:a16="http://schemas.microsoft.com/office/drawing/2014/main" id="{449AB38F-1F46-4D02-9EBC-A806F0A855D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E302349-A937-40DE-8048-10DB122EBE63}" type="slidenum">
              <a:rPr lang="en-US" altLang="th-TH">
                <a:solidFill>
                  <a:srgbClr val="898989"/>
                </a:solidFill>
                <a:latin typeface="Calibri" panose="020F0502020204030204" pitchFamily="34" charset="0"/>
              </a:rPr>
              <a:pPr eaLnBrk="1" hangingPunct="1"/>
              <a:t>10</a:t>
            </a:fld>
            <a:endParaRPr lang="en-US" altLang="th-TH">
              <a:solidFill>
                <a:srgbClr val="898989"/>
              </a:solidFill>
              <a:latin typeface="Calibri" panose="020F0502020204030204" pitchFamily="34" charset="0"/>
            </a:endParaRPr>
          </a:p>
        </p:txBody>
      </p:sp>
      <p:sp>
        <p:nvSpPr>
          <p:cNvPr id="751628" name="AutoShape 12">
            <a:extLst>
              <a:ext uri="{FF2B5EF4-FFF2-40B4-BE49-F238E27FC236}">
                <a16:creationId xmlns:a16="http://schemas.microsoft.com/office/drawing/2014/main" id="{297EF0B5-6E76-480B-8831-1A89211DD3E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Dominant and Dominated Strategies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8204" name="Rectangle 13">
            <a:extLst>
              <a:ext uri="{FF2B5EF4-FFF2-40B4-BE49-F238E27FC236}">
                <a16:creationId xmlns:a16="http://schemas.microsoft.com/office/drawing/2014/main" id="{6E52A991-913E-46C3-8F4E-4C7047E787EA}"/>
              </a:ext>
            </a:extLst>
          </p:cNvPr>
          <p:cNvSpPr>
            <a:spLocks noChangeArrowheads="1"/>
          </p:cNvSpPr>
          <p:nvPr/>
        </p:nvSpPr>
        <p:spPr bwMode="auto">
          <a:xfrm>
            <a:off x="414013" y="1462703"/>
            <a:ext cx="8315973"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u="sng" dirty="0">
                <a:solidFill>
                  <a:srgbClr val="000066"/>
                </a:solidFill>
                <a:latin typeface="+mj-lt"/>
              </a:rPr>
              <a:t>Definition:</a:t>
            </a:r>
            <a:r>
              <a:rPr lang="en-GB" altLang="th-TH" sz="2400" dirty="0">
                <a:latin typeface="+mj-lt"/>
              </a:rPr>
              <a:t>  A </a:t>
            </a:r>
            <a:r>
              <a:rPr lang="en-GB" altLang="th-TH" sz="2400" b="1" dirty="0">
                <a:latin typeface="+mj-lt"/>
              </a:rPr>
              <a:t>dominant strategy</a:t>
            </a:r>
            <a:r>
              <a:rPr lang="en-GB" altLang="th-TH" sz="2400" dirty="0">
                <a:latin typeface="+mj-lt"/>
              </a:rPr>
              <a:t> is a strategy that is better than any other strategy that a player might choose, </a:t>
            </a:r>
            <a:r>
              <a:rPr lang="en-GB" altLang="th-TH" sz="2400" u="sng" dirty="0">
                <a:latin typeface="+mj-lt"/>
              </a:rPr>
              <a:t>no matter what strategy the other player follows.</a:t>
            </a:r>
          </a:p>
          <a:p>
            <a:pPr eaLnBrk="1" hangingPunct="1"/>
            <a:endParaRPr lang="en-GB" altLang="th-TH" sz="2400" dirty="0">
              <a:latin typeface="+mj-lt"/>
            </a:endParaRPr>
          </a:p>
          <a:p>
            <a:pPr eaLnBrk="1" hangingPunct="1"/>
            <a:r>
              <a:rPr lang="en-GB" altLang="th-TH" sz="2400" b="1" dirty="0">
                <a:latin typeface="+mj-lt"/>
              </a:rPr>
              <a:t>Note</a:t>
            </a:r>
            <a:r>
              <a:rPr lang="en-GB" altLang="th-TH" sz="2400" dirty="0">
                <a:latin typeface="+mj-lt"/>
              </a:rPr>
              <a:t>:  When a player has a dominant strategy, that strategy will be the player's Nash Equilibrium strategy.</a:t>
            </a:r>
          </a:p>
          <a:p>
            <a:pPr eaLnBrk="1" hangingPunct="1"/>
            <a:endParaRPr lang="en-GB" altLang="th-TH" sz="2400" b="1" dirty="0">
              <a:latin typeface="+mj-lt"/>
            </a:endParaRPr>
          </a:p>
          <a:p>
            <a:pPr lvl="0" eaLnBrk="1" hangingPunct="1"/>
            <a:r>
              <a:rPr lang="en-GB" altLang="th-TH" sz="2400" u="sng" dirty="0">
                <a:solidFill>
                  <a:srgbClr val="000066"/>
                </a:solidFill>
                <a:latin typeface="+mj-lt"/>
              </a:rPr>
              <a:t>Definition:</a:t>
            </a:r>
            <a:r>
              <a:rPr lang="en-GB" altLang="th-TH" sz="2400" dirty="0">
                <a:solidFill>
                  <a:prstClr val="black"/>
                </a:solidFill>
                <a:latin typeface="+mj-lt"/>
              </a:rPr>
              <a:t>  A </a:t>
            </a:r>
            <a:r>
              <a:rPr lang="en-GB" altLang="th-TH" sz="2400" b="1" dirty="0">
                <a:solidFill>
                  <a:prstClr val="black"/>
                </a:solidFill>
                <a:latin typeface="+mj-lt"/>
              </a:rPr>
              <a:t>dominated strategy</a:t>
            </a:r>
            <a:r>
              <a:rPr lang="en-GB" altLang="th-TH" sz="2400" dirty="0">
                <a:solidFill>
                  <a:prstClr val="black"/>
                </a:solidFill>
                <a:latin typeface="+mj-lt"/>
              </a:rPr>
              <a:t> is a strategy such that the player has another strategy that gives a higher payoff, </a:t>
            </a:r>
            <a:r>
              <a:rPr lang="en-GB" altLang="th-TH" sz="2400" u="sng" dirty="0">
                <a:solidFill>
                  <a:prstClr val="black"/>
                </a:solidFill>
                <a:latin typeface="+mj-lt"/>
              </a:rPr>
              <a:t>no matter what the other player does</a:t>
            </a:r>
            <a:r>
              <a:rPr lang="en-GB" altLang="th-TH" sz="2400" dirty="0">
                <a:solidFill>
                  <a:prstClr val="black"/>
                </a:solidFill>
                <a:latin typeface="+mj-lt"/>
              </a:rPr>
              <a:t>.</a:t>
            </a:r>
          </a:p>
          <a:p>
            <a:pPr lvl="0" eaLnBrk="1" hangingPunct="1"/>
            <a:endParaRPr lang="en-GB" altLang="th-TH" sz="2400" b="1" dirty="0">
              <a:solidFill>
                <a:prstClr val="black"/>
              </a:solidFill>
              <a:latin typeface="+mj-lt"/>
            </a:endParaRPr>
          </a:p>
          <a:p>
            <a:pPr lvl="0" eaLnBrk="1" hangingPunct="1"/>
            <a:r>
              <a:rPr lang="en-GB" sz="2400" b="1" dirty="0">
                <a:latin typeface="+mj-lt"/>
              </a:rPr>
              <a:t>Note</a:t>
            </a:r>
            <a:r>
              <a:rPr lang="en-GB" sz="2400" dirty="0">
                <a:latin typeface="+mj-lt"/>
              </a:rPr>
              <a:t>: Dominated strategies can be eliminated from consideration in order to solve the game more easily.</a:t>
            </a:r>
            <a:endParaRPr lang="en-US" altLang="th-TH" sz="2400" b="1" dirty="0">
              <a:latin typeface="+mj-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Slide Number Placeholder 3">
            <a:extLst>
              <a:ext uri="{FF2B5EF4-FFF2-40B4-BE49-F238E27FC236}">
                <a16:creationId xmlns:a16="http://schemas.microsoft.com/office/drawing/2014/main" id="{67A2B389-428A-4039-B9E7-C255DFB537B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A1FC538-B44A-41CD-9F24-10D9B58C24CD}" type="slidenum">
              <a:rPr lang="en-US" altLang="th-TH">
                <a:solidFill>
                  <a:srgbClr val="898989"/>
                </a:solidFill>
                <a:latin typeface="Calibri" panose="020F0502020204030204" pitchFamily="34" charset="0"/>
              </a:rPr>
              <a:pPr eaLnBrk="1" hangingPunct="1"/>
              <a:t>11</a:t>
            </a:fld>
            <a:endParaRPr lang="en-US" altLang="th-TH">
              <a:solidFill>
                <a:srgbClr val="898989"/>
              </a:solidFill>
              <a:latin typeface="Calibri" panose="020F0502020204030204" pitchFamily="34" charset="0"/>
            </a:endParaRPr>
          </a:p>
        </p:txBody>
      </p:sp>
      <p:sp>
        <p:nvSpPr>
          <p:cNvPr id="753677" name="AutoShape 13">
            <a:extLst>
              <a:ext uri="{FF2B5EF4-FFF2-40B4-BE49-F238E27FC236}">
                <a16:creationId xmlns:a16="http://schemas.microsoft.com/office/drawing/2014/main" id="{EC85ACB4-4971-415D-827E-0A67C37040C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Dominant Strategy</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9229" name="Rectangle 14">
            <a:extLst>
              <a:ext uri="{FF2B5EF4-FFF2-40B4-BE49-F238E27FC236}">
                <a16:creationId xmlns:a16="http://schemas.microsoft.com/office/drawing/2014/main" id="{95F5044A-CC32-455D-AD24-B98EE349F635}"/>
              </a:ext>
            </a:extLst>
          </p:cNvPr>
          <p:cNvSpPr>
            <a:spLocks noChangeArrowheads="1"/>
          </p:cNvSpPr>
          <p:nvPr/>
        </p:nvSpPr>
        <p:spPr bwMode="auto">
          <a:xfrm>
            <a:off x="1346200" y="1473923"/>
            <a:ext cx="6451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u="sng" dirty="0">
                <a:solidFill>
                  <a:srgbClr val="000066"/>
                </a:solidFill>
                <a:latin typeface="Calibri" panose="020F0502020204030204" pitchFamily="34" charset="0"/>
              </a:rPr>
              <a:t>Definition:</a:t>
            </a:r>
            <a:r>
              <a:rPr lang="en-GB" altLang="th-TH" sz="2400" dirty="0">
                <a:latin typeface="Calibri" panose="020F0502020204030204" pitchFamily="34" charset="0"/>
              </a:rPr>
              <a:t> A </a:t>
            </a:r>
            <a:r>
              <a:rPr lang="en-GB" altLang="th-TH" sz="2400" b="1" dirty="0">
                <a:latin typeface="Calibri" panose="020F0502020204030204" pitchFamily="34" charset="0"/>
              </a:rPr>
              <a:t>Dominant Strategy Equilibrium </a:t>
            </a:r>
            <a:r>
              <a:rPr lang="en-GB" altLang="th-TH" sz="2400" dirty="0">
                <a:latin typeface="Calibri" panose="020F0502020204030204" pitchFamily="34" charset="0"/>
              </a:rPr>
              <a:t>occurs when each player uses a dominant strategy.</a:t>
            </a:r>
          </a:p>
        </p:txBody>
      </p:sp>
      <p:grpSp>
        <p:nvGrpSpPr>
          <p:cNvPr id="17" name="Group 17">
            <a:extLst>
              <a:ext uri="{FF2B5EF4-FFF2-40B4-BE49-F238E27FC236}">
                <a16:creationId xmlns:a16="http://schemas.microsoft.com/office/drawing/2014/main" id="{5B0CFBA2-5B7A-4307-B7EC-9CF9FECCF0BB}"/>
              </a:ext>
            </a:extLst>
          </p:cNvPr>
          <p:cNvGrpSpPr>
            <a:grpSpLocks/>
          </p:cNvGrpSpPr>
          <p:nvPr/>
        </p:nvGrpSpPr>
        <p:grpSpPr bwMode="auto">
          <a:xfrm>
            <a:off x="1316831" y="2605022"/>
            <a:ext cx="6510338" cy="3451225"/>
            <a:chOff x="531" y="1472"/>
            <a:chExt cx="4101" cy="2174"/>
          </a:xfrm>
        </p:grpSpPr>
        <p:graphicFrame>
          <p:nvGraphicFramePr>
            <p:cNvPr id="18" name="Object 4">
              <a:extLst>
                <a:ext uri="{FF2B5EF4-FFF2-40B4-BE49-F238E27FC236}">
                  <a16:creationId xmlns:a16="http://schemas.microsoft.com/office/drawing/2014/main" id="{D5969044-9417-4424-BB6D-E4135B97BA08}"/>
                </a:ext>
              </a:extLst>
            </p:cNvPr>
            <p:cNvGraphicFramePr>
              <a:graphicFrameLocks noChangeAspect="1"/>
            </p:cNvGraphicFramePr>
            <p:nvPr>
              <p:extLst>
                <p:ext uri="{D42A27DB-BD31-4B8C-83A1-F6EECF244321}">
                  <p14:modId xmlns:p14="http://schemas.microsoft.com/office/powerpoint/2010/main" val="1461920972"/>
                </p:ext>
              </p:extLst>
            </p:nvPr>
          </p:nvGraphicFramePr>
          <p:xfrm>
            <a:off x="1229" y="1859"/>
            <a:ext cx="3403" cy="1787"/>
          </p:xfrm>
          <a:graphic>
            <a:graphicData uri="http://schemas.openxmlformats.org/presentationml/2006/ole">
              <mc:AlternateContent xmlns:mc="http://schemas.openxmlformats.org/markup-compatibility/2006">
                <mc:Choice xmlns:v="urn:schemas-microsoft-com:vml" Requires="v">
                  <p:oleObj spid="_x0000_s9248" name="Document" r:id="rId3" imgW="5616290" imgH="2957332" progId="Word.Document.8">
                    <p:embed/>
                  </p:oleObj>
                </mc:Choice>
                <mc:Fallback>
                  <p:oleObj name="Document" r:id="rId3" imgW="5616290" imgH="2957332" progId="Word.Document.8">
                    <p:embed/>
                    <p:pic>
                      <p:nvPicPr>
                        <p:cNvPr id="2052" name="Object 4">
                          <a:extLst>
                            <a:ext uri="{FF2B5EF4-FFF2-40B4-BE49-F238E27FC236}">
                              <a16:creationId xmlns:a16="http://schemas.microsoft.com/office/drawing/2014/main" id="{54861602-92AB-47D6-8AEE-A0C870B7B71F}"/>
                            </a:ext>
                          </a:extLst>
                        </p:cNvPr>
                        <p:cNvPicPr>
                          <a:picLocks noChangeAspect="1" noChangeArrowheads="1"/>
                        </p:cNvPicPr>
                        <p:nvPr/>
                      </p:nvPicPr>
                      <p:blipFill>
                        <a:blip r:embed="rId4"/>
                        <a:srcRect r="3862" b="3806"/>
                        <a:stretch>
                          <a:fillRect/>
                        </a:stretch>
                      </p:blipFill>
                      <p:spPr bwMode="auto">
                        <a:xfrm>
                          <a:off x="1229" y="1859"/>
                          <a:ext cx="3403" cy="1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 name="Text Box 5">
              <a:extLst>
                <a:ext uri="{FF2B5EF4-FFF2-40B4-BE49-F238E27FC236}">
                  <a16:creationId xmlns:a16="http://schemas.microsoft.com/office/drawing/2014/main" id="{942D5972-3C8C-40B5-8D66-8CD18F770E4E}"/>
                </a:ext>
              </a:extLst>
            </p:cNvPr>
            <p:cNvSpPr txBox="1">
              <a:spLocks noChangeArrowheads="1"/>
            </p:cNvSpPr>
            <p:nvPr/>
          </p:nvSpPr>
          <p:spPr bwMode="auto">
            <a:xfrm>
              <a:off x="531" y="2913"/>
              <a:ext cx="664" cy="28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eaLnBrk="0" hangingPunct="0">
                <a:defRPr/>
              </a:pPr>
              <a:r>
                <a:rPr lang="en-GB" sz="2400" dirty="0">
                  <a:latin typeface="Tahoma" pitchFamily="34" charset="0"/>
                </a:rPr>
                <a:t>Honda</a:t>
              </a:r>
              <a:endParaRPr lang="en-US" sz="2400" dirty="0">
                <a:latin typeface="Tahoma" pitchFamily="34" charset="0"/>
              </a:endParaRPr>
            </a:p>
          </p:txBody>
        </p:sp>
        <p:sp>
          <p:nvSpPr>
            <p:cNvPr id="22" name="Text Box 6">
              <a:extLst>
                <a:ext uri="{FF2B5EF4-FFF2-40B4-BE49-F238E27FC236}">
                  <a16:creationId xmlns:a16="http://schemas.microsoft.com/office/drawing/2014/main" id="{060EB5F5-D032-4217-A9B6-8A20E4F21666}"/>
                </a:ext>
              </a:extLst>
            </p:cNvPr>
            <p:cNvSpPr txBox="1">
              <a:spLocks noChangeArrowheads="1"/>
            </p:cNvSpPr>
            <p:nvPr/>
          </p:nvSpPr>
          <p:spPr bwMode="auto">
            <a:xfrm>
              <a:off x="3127" y="1472"/>
              <a:ext cx="697" cy="28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eaLnBrk="0" hangingPunct="0">
                <a:defRPr/>
              </a:pPr>
              <a:r>
                <a:rPr lang="en-GB" sz="2400" dirty="0">
                  <a:latin typeface="Tahoma" pitchFamily="34" charset="0"/>
                </a:rPr>
                <a:t>Toyota</a:t>
              </a:r>
              <a:endParaRPr lang="en-US" sz="2400" dirty="0">
                <a:latin typeface="Tahoma" pitchFamily="34" charset="0"/>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Slide Number Placeholder 3">
            <a:extLst>
              <a:ext uri="{FF2B5EF4-FFF2-40B4-BE49-F238E27FC236}">
                <a16:creationId xmlns:a16="http://schemas.microsoft.com/office/drawing/2014/main" id="{A8477923-C0A6-4C6E-AED9-0C9BBF68D99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1B8BD5C-AB3A-4F51-8CA3-5A2942EDFBE7}" type="slidenum">
              <a:rPr lang="en-US" altLang="th-TH">
                <a:solidFill>
                  <a:srgbClr val="898989"/>
                </a:solidFill>
                <a:latin typeface="Calibri" panose="020F0502020204030204" pitchFamily="34" charset="0"/>
              </a:rPr>
              <a:pPr eaLnBrk="1" hangingPunct="1"/>
              <a:t>12</a:t>
            </a:fld>
            <a:endParaRPr lang="en-US" altLang="th-TH">
              <a:solidFill>
                <a:srgbClr val="898989"/>
              </a:solidFill>
              <a:latin typeface="Calibri" panose="020F0502020204030204" pitchFamily="34" charset="0"/>
            </a:endParaRPr>
          </a:p>
        </p:txBody>
      </p:sp>
      <p:sp>
        <p:nvSpPr>
          <p:cNvPr id="756750" name="AutoShape 14">
            <a:extLst>
              <a:ext uri="{FF2B5EF4-FFF2-40B4-BE49-F238E27FC236}">
                <a16:creationId xmlns:a16="http://schemas.microsoft.com/office/drawing/2014/main" id="{EF68541D-8D90-43AE-A969-0B8BB965C8E0}"/>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Dominated Strategy</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2304" name="Rectangle 17">
            <a:extLst>
              <a:ext uri="{FF2B5EF4-FFF2-40B4-BE49-F238E27FC236}">
                <a16:creationId xmlns:a16="http://schemas.microsoft.com/office/drawing/2014/main" id="{4DEEBB20-7F63-4323-8E2B-57D9DB747CBD}"/>
              </a:ext>
            </a:extLst>
          </p:cNvPr>
          <p:cNvSpPr>
            <a:spLocks noChangeArrowheads="1"/>
          </p:cNvSpPr>
          <p:nvPr/>
        </p:nvSpPr>
        <p:spPr bwMode="auto">
          <a:xfrm>
            <a:off x="1305222" y="4807434"/>
            <a:ext cx="653355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b="1" dirty="0">
                <a:latin typeface="Calibri" panose="020F0502020204030204" pitchFamily="34" charset="0"/>
              </a:rPr>
              <a:t>"Build Large" is dominated for each player</a:t>
            </a:r>
            <a:r>
              <a:rPr lang="en-GB" altLang="th-TH" sz="2400" dirty="0">
                <a:latin typeface="Calibri" panose="020F0502020204030204" pitchFamily="34" charset="0"/>
              </a:rPr>
              <a:t>, so this strategy will not be chosen by both players. We can eliminate it from our consideration.</a:t>
            </a:r>
          </a:p>
        </p:txBody>
      </p:sp>
      <p:graphicFrame>
        <p:nvGraphicFramePr>
          <p:cNvPr id="2" name="Table 1">
            <a:extLst>
              <a:ext uri="{FF2B5EF4-FFF2-40B4-BE49-F238E27FC236}">
                <a16:creationId xmlns:a16="http://schemas.microsoft.com/office/drawing/2014/main" id="{3BA5B9ED-85AB-47D4-B6B3-6614BD9E2643}"/>
              </a:ext>
            </a:extLst>
          </p:cNvPr>
          <p:cNvGraphicFramePr>
            <a:graphicFrameLocks noGrp="1"/>
          </p:cNvGraphicFramePr>
          <p:nvPr>
            <p:extLst>
              <p:ext uri="{D42A27DB-BD31-4B8C-83A1-F6EECF244321}">
                <p14:modId xmlns:p14="http://schemas.microsoft.com/office/powerpoint/2010/main" val="368997701"/>
              </p:ext>
            </p:extLst>
          </p:nvPr>
        </p:nvGraphicFramePr>
        <p:xfrm>
          <a:off x="1548000" y="2235781"/>
          <a:ext cx="6048000" cy="2229600"/>
        </p:xfrm>
        <a:graphic>
          <a:graphicData uri="http://schemas.openxmlformats.org/drawingml/2006/table">
            <a:tbl>
              <a:tblPr>
                <a:tableStyleId>{5C22544A-7EE6-4342-B048-85BDC9FD1C3A}</a:tableStyleId>
              </a:tblPr>
              <a:tblGrid>
                <a:gridCol w="1512000">
                  <a:extLst>
                    <a:ext uri="{9D8B030D-6E8A-4147-A177-3AD203B41FA5}">
                      <a16:colId xmlns:a16="http://schemas.microsoft.com/office/drawing/2014/main" val="253401642"/>
                    </a:ext>
                  </a:extLst>
                </a:gridCol>
                <a:gridCol w="1512000">
                  <a:extLst>
                    <a:ext uri="{9D8B030D-6E8A-4147-A177-3AD203B41FA5}">
                      <a16:colId xmlns:a16="http://schemas.microsoft.com/office/drawing/2014/main" val="4085481893"/>
                    </a:ext>
                  </a:extLst>
                </a:gridCol>
                <a:gridCol w="1512000">
                  <a:extLst>
                    <a:ext uri="{9D8B030D-6E8A-4147-A177-3AD203B41FA5}">
                      <a16:colId xmlns:a16="http://schemas.microsoft.com/office/drawing/2014/main" val="356577756"/>
                    </a:ext>
                  </a:extLst>
                </a:gridCol>
                <a:gridCol w="1512000">
                  <a:extLst>
                    <a:ext uri="{9D8B030D-6E8A-4147-A177-3AD203B41FA5}">
                      <a16:colId xmlns:a16="http://schemas.microsoft.com/office/drawing/2014/main" val="2902437783"/>
                    </a:ext>
                  </a:extLst>
                </a:gridCol>
              </a:tblGrid>
              <a:tr h="540000">
                <a:tc>
                  <a:txBody>
                    <a:bodyPr/>
                    <a:lstStyle/>
                    <a:p>
                      <a:pPr>
                        <a:spcAft>
                          <a:spcPts val="0"/>
                        </a:spcAft>
                      </a:pPr>
                      <a:r>
                        <a:rPr lang="en-GB" sz="2000" dirty="0">
                          <a:effectLst/>
                        </a:rPr>
                        <a:t>		</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dirty="0">
                          <a:effectLst/>
                        </a:rPr>
                        <a:t>Build Large</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dirty="0">
                          <a:effectLst/>
                        </a:rPr>
                        <a:t>Build Small</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dirty="0">
                          <a:effectLst/>
                        </a:rPr>
                        <a:t>Do Not Build</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7361749"/>
                  </a:ext>
                </a:extLst>
              </a:tr>
              <a:tr h="540000">
                <a:tc>
                  <a:txBody>
                    <a:bodyPr/>
                    <a:lstStyle/>
                    <a:p>
                      <a:pPr>
                        <a:spcAft>
                          <a:spcPts val="0"/>
                        </a:spcAft>
                      </a:pPr>
                      <a:r>
                        <a:rPr lang="en-US" sz="2000">
                          <a:effectLst/>
                        </a:rPr>
                        <a:t>Build Large</a:t>
                      </a:r>
                      <a:endParaRPr lang="en-US"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dirty="0">
                          <a:effectLst/>
                        </a:rPr>
                        <a:t>0, 0</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dirty="0">
                          <a:effectLst/>
                        </a:rPr>
                        <a:t>12, 8</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dirty="0">
                          <a:effectLst/>
                        </a:rPr>
                        <a:t>18, 9</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81105541"/>
                  </a:ext>
                </a:extLst>
              </a:tr>
              <a:tr h="540000">
                <a:tc>
                  <a:txBody>
                    <a:bodyPr/>
                    <a:lstStyle/>
                    <a:p>
                      <a:pPr>
                        <a:spcAft>
                          <a:spcPts val="0"/>
                        </a:spcAft>
                      </a:pPr>
                      <a:r>
                        <a:rPr lang="en-US" sz="2000">
                          <a:effectLst/>
                        </a:rPr>
                        <a:t>Build Small</a:t>
                      </a:r>
                      <a:endParaRPr lang="en-US"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a:effectLst/>
                        </a:rPr>
                        <a:t>8, 12</a:t>
                      </a:r>
                      <a:endParaRPr lang="en-US"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dirty="0">
                          <a:effectLst/>
                        </a:rPr>
                        <a:t>16, 16</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dirty="0">
                          <a:effectLst/>
                        </a:rPr>
                        <a:t>20, 15</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6669283"/>
                  </a:ext>
                </a:extLst>
              </a:tr>
              <a:tr h="540000">
                <a:tc>
                  <a:txBody>
                    <a:bodyPr/>
                    <a:lstStyle/>
                    <a:p>
                      <a:pPr>
                        <a:spcAft>
                          <a:spcPts val="0"/>
                        </a:spcAft>
                      </a:pPr>
                      <a:r>
                        <a:rPr lang="en-US" sz="2000">
                          <a:effectLst/>
                        </a:rPr>
                        <a:t>Do Not Build</a:t>
                      </a:r>
                      <a:endParaRPr lang="en-US"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a:effectLst/>
                        </a:rPr>
                        <a:t>9, 18</a:t>
                      </a:r>
                      <a:endParaRPr lang="en-US"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a:effectLst/>
                        </a:rPr>
                        <a:t>15, 20</a:t>
                      </a:r>
                      <a:endParaRPr lang="en-US"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US" sz="2000" dirty="0">
                          <a:effectLst/>
                        </a:rPr>
                        <a:t>18, 18</a:t>
                      </a:r>
                      <a:endParaRPr lang="en-US"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60830676"/>
                  </a:ext>
                </a:extLst>
              </a:tr>
            </a:tbl>
          </a:graphicData>
        </a:graphic>
      </p:graphicFrame>
      <p:sp>
        <p:nvSpPr>
          <p:cNvPr id="4" name="TextBox 3">
            <a:extLst>
              <a:ext uri="{FF2B5EF4-FFF2-40B4-BE49-F238E27FC236}">
                <a16:creationId xmlns:a16="http://schemas.microsoft.com/office/drawing/2014/main" id="{2CE1CE21-0EED-40F3-8928-87F0845F775E}"/>
              </a:ext>
            </a:extLst>
          </p:cNvPr>
          <p:cNvSpPr txBox="1"/>
          <p:nvPr/>
        </p:nvSpPr>
        <p:spPr>
          <a:xfrm>
            <a:off x="4791722" y="1748135"/>
            <a:ext cx="1066800" cy="461665"/>
          </a:xfrm>
          <a:prstGeom prst="rect">
            <a:avLst/>
          </a:prstGeom>
          <a:noFill/>
        </p:spPr>
        <p:txBody>
          <a:bodyPr wrap="square" rtlCol="0">
            <a:spAutoFit/>
          </a:bodyPr>
          <a:lstStyle/>
          <a:p>
            <a:r>
              <a:rPr lang="en-US" sz="2400" b="1" dirty="0">
                <a:latin typeface="+mj-lt"/>
              </a:rPr>
              <a:t>Toyota</a:t>
            </a:r>
            <a:endParaRPr lang="th-TH" sz="2400" b="1" dirty="0">
              <a:latin typeface="+mj-lt"/>
            </a:endParaRPr>
          </a:p>
        </p:txBody>
      </p:sp>
      <p:sp>
        <p:nvSpPr>
          <p:cNvPr id="21" name="TextBox 20">
            <a:extLst>
              <a:ext uri="{FF2B5EF4-FFF2-40B4-BE49-F238E27FC236}">
                <a16:creationId xmlns:a16="http://schemas.microsoft.com/office/drawing/2014/main" id="{783AA51E-0811-4C74-9692-88FD7BC20108}"/>
              </a:ext>
            </a:extLst>
          </p:cNvPr>
          <p:cNvSpPr txBox="1"/>
          <p:nvPr/>
        </p:nvSpPr>
        <p:spPr>
          <a:xfrm>
            <a:off x="502241" y="3429000"/>
            <a:ext cx="1066800" cy="461665"/>
          </a:xfrm>
          <a:prstGeom prst="rect">
            <a:avLst/>
          </a:prstGeom>
          <a:noFill/>
        </p:spPr>
        <p:txBody>
          <a:bodyPr wrap="square" rtlCol="0">
            <a:spAutoFit/>
          </a:bodyPr>
          <a:lstStyle/>
          <a:p>
            <a:r>
              <a:rPr lang="en-US" sz="2400" b="1" dirty="0">
                <a:latin typeface="+mj-lt"/>
              </a:rPr>
              <a:t>Honda</a:t>
            </a:r>
            <a:endParaRPr lang="th-TH" sz="2400" b="1" dirty="0">
              <a:latin typeface="+mj-lt"/>
            </a:endParaRPr>
          </a:p>
        </p:txBody>
      </p:sp>
      <p:cxnSp>
        <p:nvCxnSpPr>
          <p:cNvPr id="6" name="Straight Connector 5">
            <a:extLst>
              <a:ext uri="{FF2B5EF4-FFF2-40B4-BE49-F238E27FC236}">
                <a16:creationId xmlns:a16="http://schemas.microsoft.com/office/drawing/2014/main" id="{566E1159-900C-4ACF-9902-9C2118F59DA2}"/>
              </a:ext>
            </a:extLst>
          </p:cNvPr>
          <p:cNvCxnSpPr>
            <a:cxnSpLocks/>
          </p:cNvCxnSpPr>
          <p:nvPr/>
        </p:nvCxnSpPr>
        <p:spPr>
          <a:xfrm>
            <a:off x="3810000" y="1893727"/>
            <a:ext cx="0" cy="2913707"/>
          </a:xfrm>
          <a:prstGeom prst="line">
            <a:avLst/>
          </a:prstGeom>
          <a:ln w="38100">
            <a:solidFill>
              <a:srgbClr val="FF0000"/>
            </a:solidFill>
            <a:prstDash val="lg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43DD4BE-2C75-406E-943B-461BCD539221}"/>
              </a:ext>
            </a:extLst>
          </p:cNvPr>
          <p:cNvCxnSpPr>
            <a:cxnSpLocks/>
          </p:cNvCxnSpPr>
          <p:nvPr/>
        </p:nvCxnSpPr>
        <p:spPr>
          <a:xfrm flipH="1">
            <a:off x="1219199" y="3124200"/>
            <a:ext cx="6619578" cy="0"/>
          </a:xfrm>
          <a:prstGeom prst="line">
            <a:avLst/>
          </a:prstGeom>
          <a:ln w="38100">
            <a:solidFill>
              <a:srgbClr val="FF0000"/>
            </a:solidFill>
            <a:prstDash val="lgDash"/>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Slide Number Placeholder 3">
            <a:extLst>
              <a:ext uri="{FF2B5EF4-FFF2-40B4-BE49-F238E27FC236}">
                <a16:creationId xmlns:a16="http://schemas.microsoft.com/office/drawing/2014/main" id="{A8477923-C0A6-4C6E-AED9-0C9BBF68D99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1B8BD5C-AB3A-4F51-8CA3-5A2942EDFBE7}" type="slidenum">
              <a:rPr lang="en-US" altLang="th-TH">
                <a:solidFill>
                  <a:srgbClr val="898989"/>
                </a:solidFill>
                <a:latin typeface="Calibri" panose="020F0502020204030204" pitchFamily="34" charset="0"/>
              </a:rPr>
              <a:pPr eaLnBrk="1" hangingPunct="1"/>
              <a:t>13</a:t>
            </a:fld>
            <a:endParaRPr lang="en-US" altLang="th-TH">
              <a:solidFill>
                <a:srgbClr val="898989"/>
              </a:solidFill>
              <a:latin typeface="Calibri" panose="020F0502020204030204" pitchFamily="34" charset="0"/>
            </a:endParaRPr>
          </a:p>
        </p:txBody>
      </p:sp>
      <p:sp>
        <p:nvSpPr>
          <p:cNvPr id="756750" name="AutoShape 14">
            <a:extLst>
              <a:ext uri="{FF2B5EF4-FFF2-40B4-BE49-F238E27FC236}">
                <a16:creationId xmlns:a16="http://schemas.microsoft.com/office/drawing/2014/main" id="{EF68541D-8D90-43AE-A969-0B8BB965C8E0}"/>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Finding the NE</a:t>
            </a:r>
            <a:endParaRPr lang="en-US" sz="2400" dirty="0">
              <a:solidFill>
                <a:srgbClr val="000066"/>
              </a:solidFill>
              <a:effectLst>
                <a:outerShdw blurRad="38100" dist="38100" dir="2700000" algn="tl">
                  <a:srgbClr val="000000"/>
                </a:outerShdw>
              </a:effectLst>
              <a:latin typeface="Calibri" pitchFamily="34" charset="0"/>
            </a:endParaRPr>
          </a:p>
        </p:txBody>
      </p:sp>
      <p:pic>
        <p:nvPicPr>
          <p:cNvPr id="3" name="Picture 2">
            <a:extLst>
              <a:ext uri="{FF2B5EF4-FFF2-40B4-BE49-F238E27FC236}">
                <a16:creationId xmlns:a16="http://schemas.microsoft.com/office/drawing/2014/main" id="{952E199D-E836-4262-A504-B5B39F04A9ED}"/>
              </a:ext>
            </a:extLst>
          </p:cNvPr>
          <p:cNvPicPr>
            <a:picLocks noChangeAspect="1"/>
          </p:cNvPicPr>
          <p:nvPr/>
        </p:nvPicPr>
        <p:blipFill>
          <a:blip r:embed="rId2"/>
          <a:stretch>
            <a:fillRect/>
          </a:stretch>
        </p:blipFill>
        <p:spPr>
          <a:xfrm>
            <a:off x="1080000" y="1323737"/>
            <a:ext cx="6984000" cy="2196000"/>
          </a:xfrm>
          <a:prstGeom prst="rect">
            <a:avLst/>
          </a:prstGeom>
        </p:spPr>
      </p:pic>
      <p:pic>
        <p:nvPicPr>
          <p:cNvPr id="5" name="Picture 4">
            <a:extLst>
              <a:ext uri="{FF2B5EF4-FFF2-40B4-BE49-F238E27FC236}">
                <a16:creationId xmlns:a16="http://schemas.microsoft.com/office/drawing/2014/main" id="{71775228-3E99-43D3-8ADF-184A1E7EA38F}"/>
              </a:ext>
            </a:extLst>
          </p:cNvPr>
          <p:cNvPicPr>
            <a:picLocks noChangeAspect="1"/>
          </p:cNvPicPr>
          <p:nvPr/>
        </p:nvPicPr>
        <p:blipFill>
          <a:blip r:embed="rId3"/>
          <a:stretch>
            <a:fillRect/>
          </a:stretch>
        </p:blipFill>
        <p:spPr>
          <a:xfrm>
            <a:off x="2232000" y="3776675"/>
            <a:ext cx="4680000" cy="2232000"/>
          </a:xfrm>
          <a:prstGeom prst="rect">
            <a:avLst/>
          </a:prstGeom>
        </p:spPr>
      </p:pic>
      <p:sp>
        <p:nvSpPr>
          <p:cNvPr id="6" name="Rectangle 5">
            <a:extLst>
              <a:ext uri="{FF2B5EF4-FFF2-40B4-BE49-F238E27FC236}">
                <a16:creationId xmlns:a16="http://schemas.microsoft.com/office/drawing/2014/main" id="{2F642218-8D5B-4B5B-85D0-3EC8DBBD6DD5}"/>
              </a:ext>
            </a:extLst>
          </p:cNvPr>
          <p:cNvSpPr/>
          <p:nvPr/>
        </p:nvSpPr>
        <p:spPr>
          <a:xfrm>
            <a:off x="6096000" y="2286000"/>
            <a:ext cx="1968000" cy="12337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388557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Slide Number Placeholder 3">
            <a:extLst>
              <a:ext uri="{FF2B5EF4-FFF2-40B4-BE49-F238E27FC236}">
                <a16:creationId xmlns:a16="http://schemas.microsoft.com/office/drawing/2014/main" id="{9D442123-7CCB-48DF-9744-96BEFE2AA57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CE5DEBB-1276-4BE4-B8CE-05CB6DDD7D30}" type="slidenum">
              <a:rPr lang="en-US" altLang="th-TH">
                <a:solidFill>
                  <a:srgbClr val="898989"/>
                </a:solidFill>
                <a:latin typeface="Calibri" panose="020F0502020204030204" pitchFamily="34" charset="0"/>
              </a:rPr>
              <a:pPr eaLnBrk="1" hangingPunct="1"/>
              <a:t>14</a:t>
            </a:fld>
            <a:endParaRPr lang="en-US" altLang="th-TH">
              <a:solidFill>
                <a:srgbClr val="898989"/>
              </a:solidFill>
              <a:latin typeface="Calibri" panose="020F0502020204030204" pitchFamily="34" charset="0"/>
            </a:endParaRPr>
          </a:p>
        </p:txBody>
      </p:sp>
      <p:sp>
        <p:nvSpPr>
          <p:cNvPr id="758800" name="AutoShape 16">
            <a:extLst>
              <a:ext uri="{FF2B5EF4-FFF2-40B4-BE49-F238E27FC236}">
                <a16:creationId xmlns:a16="http://schemas.microsoft.com/office/drawing/2014/main" id="{92123FF3-2E0D-455B-BCA8-847D6292E5F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Nash Equilibrium Limitations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3327" name="Rectangle 17">
            <a:extLst>
              <a:ext uri="{FF2B5EF4-FFF2-40B4-BE49-F238E27FC236}">
                <a16:creationId xmlns:a16="http://schemas.microsoft.com/office/drawing/2014/main" id="{06C860A0-29BF-47AF-8F62-AD375BF4C42E}"/>
              </a:ext>
            </a:extLst>
          </p:cNvPr>
          <p:cNvSpPr>
            <a:spLocks noChangeArrowheads="1"/>
          </p:cNvSpPr>
          <p:nvPr/>
        </p:nvSpPr>
        <p:spPr bwMode="auto">
          <a:xfrm>
            <a:off x="1133078" y="1442774"/>
            <a:ext cx="68778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3000" b="1" dirty="0">
                <a:latin typeface="Calibri" panose="020F0502020204030204" pitchFamily="34" charset="0"/>
              </a:rPr>
              <a:t>The Nash Equilibrium need not be unique.</a:t>
            </a:r>
          </a:p>
        </p:txBody>
      </p:sp>
      <p:sp>
        <p:nvSpPr>
          <p:cNvPr id="2" name="Rectangle 1">
            <a:extLst>
              <a:ext uri="{FF2B5EF4-FFF2-40B4-BE49-F238E27FC236}">
                <a16:creationId xmlns:a16="http://schemas.microsoft.com/office/drawing/2014/main" id="{B1B7C4EB-BAAF-4279-9703-0E7901B97C0A}"/>
              </a:ext>
            </a:extLst>
          </p:cNvPr>
          <p:cNvSpPr/>
          <p:nvPr/>
        </p:nvSpPr>
        <p:spPr>
          <a:xfrm>
            <a:off x="336796" y="2372746"/>
            <a:ext cx="8470407" cy="3785652"/>
          </a:xfrm>
          <a:prstGeom prst="rect">
            <a:avLst/>
          </a:prstGeom>
        </p:spPr>
        <p:txBody>
          <a:bodyPr wrap="square">
            <a:spAutoFit/>
          </a:bodyPr>
          <a:lstStyle/>
          <a:p>
            <a:r>
              <a:rPr lang="en-US" sz="2400" dirty="0">
                <a:latin typeface="+mj-lt"/>
              </a:rPr>
              <a:t>The </a:t>
            </a:r>
            <a:r>
              <a:rPr lang="en-US" sz="2400" b="1" dirty="0">
                <a:latin typeface="+mj-lt"/>
              </a:rPr>
              <a:t>Game of Chicken</a:t>
            </a:r>
            <a:r>
              <a:rPr lang="en-US" sz="2400" dirty="0">
                <a:latin typeface="+mj-lt"/>
              </a:rPr>
              <a:t>, also known as the </a:t>
            </a:r>
            <a:r>
              <a:rPr lang="en-US" sz="2400" b="1" dirty="0">
                <a:latin typeface="+mj-lt"/>
              </a:rPr>
              <a:t>Hawk–Dove Game</a:t>
            </a:r>
            <a:r>
              <a:rPr lang="en-US" sz="2400" dirty="0">
                <a:latin typeface="+mj-lt"/>
              </a:rPr>
              <a:t>, is a model of conflict for two players in game theory.</a:t>
            </a:r>
          </a:p>
          <a:p>
            <a:endParaRPr lang="en-US" sz="2400" dirty="0">
              <a:latin typeface="+mj-lt"/>
            </a:endParaRPr>
          </a:p>
          <a:p>
            <a:r>
              <a:rPr lang="en-US" sz="2400" dirty="0">
                <a:latin typeface="+mj-lt"/>
              </a:rPr>
              <a:t>The principle of the game is that while it is to both players’ benefit if one player yields, the other player's optimal choice depends on what their opponent is doing: if the player opponent yields, they should not, but if the opponent fails to yield, the player should.</a:t>
            </a:r>
          </a:p>
          <a:p>
            <a:endParaRPr lang="en-US" sz="2400" dirty="0">
              <a:latin typeface="+mj-lt"/>
            </a:endParaRPr>
          </a:p>
          <a:p>
            <a:r>
              <a:rPr lang="en-US" sz="2400" b="1" dirty="0">
                <a:latin typeface="+mj-lt"/>
              </a:rPr>
              <a:t>The game of chicken has TWO NEs, which show that one player will win and one player will lose, but we cannot say who will win.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Slide Number Placeholder 3">
            <a:extLst>
              <a:ext uri="{FF2B5EF4-FFF2-40B4-BE49-F238E27FC236}">
                <a16:creationId xmlns:a16="http://schemas.microsoft.com/office/drawing/2014/main" id="{FAA6F236-671C-4872-8987-08062C78121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B03FB9D-75DA-4FDD-92A6-575993287484}" type="slidenum">
              <a:rPr lang="en-US" altLang="th-TH">
                <a:solidFill>
                  <a:srgbClr val="898989"/>
                </a:solidFill>
                <a:latin typeface="Calibri" panose="020F0502020204030204" pitchFamily="34" charset="0"/>
              </a:rPr>
              <a:pPr eaLnBrk="1" hangingPunct="1"/>
              <a:t>15</a:t>
            </a:fld>
            <a:endParaRPr lang="en-US" altLang="th-TH">
              <a:solidFill>
                <a:srgbClr val="898989"/>
              </a:solidFill>
              <a:latin typeface="Calibri" panose="020F0502020204030204" pitchFamily="34" charset="0"/>
            </a:endParaRPr>
          </a:p>
        </p:txBody>
      </p:sp>
      <p:sp>
        <p:nvSpPr>
          <p:cNvPr id="759823" name="AutoShape 15">
            <a:extLst>
              <a:ext uri="{FF2B5EF4-FFF2-40B4-BE49-F238E27FC236}">
                <a16:creationId xmlns:a16="http://schemas.microsoft.com/office/drawing/2014/main" id="{EE6DA9E2-DF99-4BD6-9BA1-CAB9C6B9C873}"/>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Nash Equilibrium Limitations</a:t>
            </a:r>
            <a:endParaRPr lang="en-US" sz="2400" dirty="0">
              <a:solidFill>
                <a:srgbClr val="000066"/>
              </a:solidFill>
              <a:effectLst>
                <a:outerShdw blurRad="38100" dist="38100" dir="2700000" algn="tl">
                  <a:srgbClr val="000000"/>
                </a:outerShdw>
              </a:effectLst>
              <a:latin typeface="Calibri" pitchFamily="34" charset="0"/>
            </a:endParaRPr>
          </a:p>
        </p:txBody>
      </p:sp>
      <p:pic>
        <p:nvPicPr>
          <p:cNvPr id="14362" name="Picture 26" descr="Image result for game of chicken">
            <a:extLst>
              <a:ext uri="{FF2B5EF4-FFF2-40B4-BE49-F238E27FC236}">
                <a16:creationId xmlns:a16="http://schemas.microsoft.com/office/drawing/2014/main" id="{3CD17997-D192-4D64-ADE0-F0AA77E783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6802" y="4171558"/>
            <a:ext cx="6210395" cy="19389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8A2A35F-2504-428E-BF47-BC8EA9976672}"/>
              </a:ext>
            </a:extLst>
          </p:cNvPr>
          <p:cNvSpPr/>
          <p:nvPr/>
        </p:nvSpPr>
        <p:spPr>
          <a:xfrm>
            <a:off x="904872" y="2114669"/>
            <a:ext cx="7334253" cy="1938992"/>
          </a:xfrm>
          <a:prstGeom prst="rect">
            <a:avLst/>
          </a:prstGeom>
        </p:spPr>
        <p:txBody>
          <a:bodyPr wrap="square">
            <a:spAutoFit/>
          </a:bodyPr>
          <a:lstStyle/>
          <a:p>
            <a:r>
              <a:rPr lang="en-US" sz="2400" dirty="0">
                <a:latin typeface="+mj-lt"/>
              </a:rPr>
              <a:t>The name "chicken" has its origins in a game in which two drivers drive towards each other on a collision course: one must swerve, or both may die in the crash, but if one driver swerves and the other does not, the one who swerved will be called a "chicken", meaning a coward.</a:t>
            </a:r>
          </a:p>
        </p:txBody>
      </p:sp>
      <p:sp>
        <p:nvSpPr>
          <p:cNvPr id="19" name="Rectangle 17">
            <a:extLst>
              <a:ext uri="{FF2B5EF4-FFF2-40B4-BE49-F238E27FC236}">
                <a16:creationId xmlns:a16="http://schemas.microsoft.com/office/drawing/2014/main" id="{CAD19BFF-12F4-4A20-B7D6-99BB5E241EDC}"/>
              </a:ext>
            </a:extLst>
          </p:cNvPr>
          <p:cNvSpPr>
            <a:spLocks noChangeArrowheads="1"/>
          </p:cNvSpPr>
          <p:nvPr/>
        </p:nvSpPr>
        <p:spPr bwMode="auto">
          <a:xfrm>
            <a:off x="1133078" y="1442774"/>
            <a:ext cx="68778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3000" b="1" dirty="0">
                <a:latin typeface="Calibri" panose="020F0502020204030204" pitchFamily="34" charset="0"/>
              </a:rPr>
              <a:t>The Nash Equilibrium need not be unique.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Slide Number Placeholder 3">
            <a:extLst>
              <a:ext uri="{FF2B5EF4-FFF2-40B4-BE49-F238E27FC236}">
                <a16:creationId xmlns:a16="http://schemas.microsoft.com/office/drawing/2014/main" id="{63B916CA-B973-4180-B83B-F8107EC7B96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7348361-F4ED-4795-B447-03686A92BB35}" type="slidenum">
              <a:rPr lang="en-US" altLang="th-TH">
                <a:solidFill>
                  <a:srgbClr val="898989"/>
                </a:solidFill>
                <a:latin typeface="Calibri" panose="020F0502020204030204" pitchFamily="34" charset="0"/>
              </a:rPr>
              <a:pPr eaLnBrk="1" hangingPunct="1"/>
              <a:t>16</a:t>
            </a:fld>
            <a:endParaRPr lang="en-US" altLang="th-TH">
              <a:solidFill>
                <a:srgbClr val="898989"/>
              </a:solidFill>
              <a:latin typeface="Calibri" panose="020F0502020204030204" pitchFamily="34" charset="0"/>
            </a:endParaRPr>
          </a:p>
        </p:txBody>
      </p:sp>
      <p:sp>
        <p:nvSpPr>
          <p:cNvPr id="761870" name="AutoShape 14">
            <a:extLst>
              <a:ext uri="{FF2B5EF4-FFF2-40B4-BE49-F238E27FC236}">
                <a16:creationId xmlns:a16="http://schemas.microsoft.com/office/drawing/2014/main" id="{B7DA4AF2-B851-4C23-B2CA-77FBD72C4B10}"/>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Finding the NEs</a:t>
            </a:r>
            <a:endParaRPr lang="en-US" sz="24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2637D688-E323-47C4-B0CE-95B6B2BE520B}"/>
              </a:ext>
            </a:extLst>
          </p:cNvPr>
          <p:cNvPicPr>
            <a:picLocks noChangeAspect="1"/>
          </p:cNvPicPr>
          <p:nvPr/>
        </p:nvPicPr>
        <p:blipFill>
          <a:blip r:embed="rId2"/>
          <a:stretch>
            <a:fillRect/>
          </a:stretch>
        </p:blipFill>
        <p:spPr>
          <a:xfrm>
            <a:off x="1314000" y="1503000"/>
            <a:ext cx="6516000" cy="1539000"/>
          </a:xfrm>
          <a:prstGeom prst="rect">
            <a:avLst/>
          </a:prstGeom>
        </p:spPr>
      </p:pic>
      <p:pic>
        <p:nvPicPr>
          <p:cNvPr id="3" name="Picture 2">
            <a:extLst>
              <a:ext uri="{FF2B5EF4-FFF2-40B4-BE49-F238E27FC236}">
                <a16:creationId xmlns:a16="http://schemas.microsoft.com/office/drawing/2014/main" id="{FA921F00-80B7-47EE-8A4F-A2930B453A34}"/>
              </a:ext>
            </a:extLst>
          </p:cNvPr>
          <p:cNvPicPr>
            <a:picLocks noChangeAspect="1"/>
          </p:cNvPicPr>
          <p:nvPr/>
        </p:nvPicPr>
        <p:blipFill>
          <a:blip r:embed="rId3"/>
          <a:stretch>
            <a:fillRect/>
          </a:stretch>
        </p:blipFill>
        <p:spPr>
          <a:xfrm>
            <a:off x="828000" y="3429000"/>
            <a:ext cx="7488000" cy="1926000"/>
          </a:xfrm>
          <a:prstGeom prst="rect">
            <a:avLst/>
          </a:prstGeom>
        </p:spPr>
      </p:pic>
      <p:sp>
        <p:nvSpPr>
          <p:cNvPr id="5" name="Rectangle 4">
            <a:extLst>
              <a:ext uri="{FF2B5EF4-FFF2-40B4-BE49-F238E27FC236}">
                <a16:creationId xmlns:a16="http://schemas.microsoft.com/office/drawing/2014/main" id="{7BC60CE1-63FA-44D2-A478-35ABD66F8436}"/>
              </a:ext>
            </a:extLst>
          </p:cNvPr>
          <p:cNvSpPr/>
          <p:nvPr/>
        </p:nvSpPr>
        <p:spPr>
          <a:xfrm>
            <a:off x="6324600" y="2438400"/>
            <a:ext cx="1505400" cy="603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891777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Slide Number Placeholder 3">
            <a:extLst>
              <a:ext uri="{FF2B5EF4-FFF2-40B4-BE49-F238E27FC236}">
                <a16:creationId xmlns:a16="http://schemas.microsoft.com/office/drawing/2014/main" id="{63B916CA-B973-4180-B83B-F8107EC7B96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7348361-F4ED-4795-B447-03686A92BB35}" type="slidenum">
              <a:rPr lang="en-US" altLang="th-TH">
                <a:solidFill>
                  <a:srgbClr val="898989"/>
                </a:solidFill>
                <a:latin typeface="Calibri" panose="020F0502020204030204" pitchFamily="34" charset="0"/>
              </a:rPr>
              <a:pPr eaLnBrk="1" hangingPunct="1"/>
              <a:t>17</a:t>
            </a:fld>
            <a:endParaRPr lang="en-US" altLang="th-TH">
              <a:solidFill>
                <a:srgbClr val="898989"/>
              </a:solidFill>
              <a:latin typeface="Calibri" panose="020F0502020204030204" pitchFamily="34" charset="0"/>
            </a:endParaRPr>
          </a:p>
        </p:txBody>
      </p:sp>
      <p:sp>
        <p:nvSpPr>
          <p:cNvPr id="16397" name="Rectangle 13">
            <a:extLst>
              <a:ext uri="{FF2B5EF4-FFF2-40B4-BE49-F238E27FC236}">
                <a16:creationId xmlns:a16="http://schemas.microsoft.com/office/drawing/2014/main" id="{FDF98ED9-7D80-428A-B9F4-CDFDCE1D7BA2}"/>
              </a:ext>
            </a:extLst>
          </p:cNvPr>
          <p:cNvSpPr>
            <a:spLocks noChangeArrowheads="1"/>
          </p:cNvSpPr>
          <p:nvPr/>
        </p:nvSpPr>
        <p:spPr bwMode="auto">
          <a:xfrm>
            <a:off x="1909762" y="1398588"/>
            <a:ext cx="532923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3000" b="1" dirty="0">
                <a:latin typeface="Calibri" panose="020F0502020204030204" pitchFamily="34" charset="0"/>
              </a:rPr>
              <a:t>Nash Equilibrium need not exist.</a:t>
            </a:r>
          </a:p>
        </p:txBody>
      </p:sp>
      <p:sp>
        <p:nvSpPr>
          <p:cNvPr id="761870" name="AutoShape 14">
            <a:extLst>
              <a:ext uri="{FF2B5EF4-FFF2-40B4-BE49-F238E27FC236}">
                <a16:creationId xmlns:a16="http://schemas.microsoft.com/office/drawing/2014/main" id="{B7DA4AF2-B851-4C23-B2CA-77FBD72C4B10}"/>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Nash Equilibrium Limitations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7" name="Rectangle 16">
            <a:extLst>
              <a:ext uri="{FF2B5EF4-FFF2-40B4-BE49-F238E27FC236}">
                <a16:creationId xmlns:a16="http://schemas.microsoft.com/office/drawing/2014/main" id="{06D530A8-2F2D-48C1-B739-DAA8D05F72F4}"/>
              </a:ext>
            </a:extLst>
          </p:cNvPr>
          <p:cNvSpPr/>
          <p:nvPr/>
        </p:nvSpPr>
        <p:spPr>
          <a:xfrm>
            <a:off x="561212" y="2284374"/>
            <a:ext cx="8021576" cy="4154984"/>
          </a:xfrm>
          <a:prstGeom prst="rect">
            <a:avLst/>
          </a:prstGeom>
        </p:spPr>
        <p:txBody>
          <a:bodyPr wrap="square">
            <a:spAutoFit/>
          </a:bodyPr>
          <a:lstStyle/>
          <a:p>
            <a:r>
              <a:rPr lang="en-US" sz="2400" dirty="0">
                <a:latin typeface="+mj-lt"/>
              </a:rPr>
              <a:t>Matching pennies is a game, played by 2 players (A and B):</a:t>
            </a:r>
          </a:p>
          <a:p>
            <a:pPr marL="342900" indent="-342900">
              <a:buFont typeface="Arial" panose="020B0604020202020204" pitchFamily="34" charset="0"/>
              <a:buChar char="•"/>
            </a:pPr>
            <a:r>
              <a:rPr lang="en-US" sz="2400" dirty="0">
                <a:latin typeface="+mj-lt"/>
              </a:rPr>
              <a:t>Each player has a penny and must secretly turn the penny to heads or tails.</a:t>
            </a:r>
          </a:p>
          <a:p>
            <a:pPr marL="342900" indent="-342900">
              <a:buFont typeface="Arial" panose="020B0604020202020204" pitchFamily="34" charset="0"/>
              <a:buChar char="•"/>
            </a:pPr>
            <a:r>
              <a:rPr lang="en-US" sz="2400" dirty="0">
                <a:latin typeface="+mj-lt"/>
              </a:rPr>
              <a:t>The players then reveal their choices simultaneously.</a:t>
            </a:r>
          </a:p>
          <a:p>
            <a:pPr marL="342900" indent="-342900">
              <a:buFont typeface="Arial" panose="020B0604020202020204" pitchFamily="34" charset="0"/>
              <a:buChar char="•"/>
            </a:pPr>
            <a:r>
              <a:rPr lang="en-US" sz="2400" dirty="0">
                <a:latin typeface="+mj-lt"/>
              </a:rPr>
              <a:t>If the pennies match (both heads or both tails), then one player (e.g. Player B) keeps both pennies.</a:t>
            </a:r>
          </a:p>
          <a:p>
            <a:pPr marL="342900" indent="-342900">
              <a:buFont typeface="Arial" panose="020B0604020202020204" pitchFamily="34" charset="0"/>
              <a:buChar char="•"/>
            </a:pPr>
            <a:r>
              <a:rPr lang="en-US" sz="2400" dirty="0">
                <a:latin typeface="+mj-lt"/>
              </a:rPr>
              <a:t>If the pennies do not match (one head and one tail), then the other player (e.g. Player A) keeps both pennies.</a:t>
            </a:r>
          </a:p>
          <a:p>
            <a:endParaRPr lang="en-US" sz="2400" dirty="0">
              <a:latin typeface="+mj-lt"/>
            </a:endParaRPr>
          </a:p>
          <a:p>
            <a:r>
              <a:rPr lang="en-US" sz="2400" dirty="0">
                <a:latin typeface="+mj-lt"/>
              </a:rPr>
              <a:t>Matching Pennies is a</a:t>
            </a:r>
            <a:r>
              <a:rPr lang="en-US" sz="2400" b="1" dirty="0">
                <a:latin typeface="+mj-lt"/>
              </a:rPr>
              <a:t> zero-sum </a:t>
            </a:r>
            <a:r>
              <a:rPr lang="en-US" sz="2400" dirty="0">
                <a:latin typeface="+mj-lt"/>
              </a:rPr>
              <a:t>game, which does not have NE.</a:t>
            </a:r>
          </a:p>
          <a:p>
            <a:r>
              <a:rPr lang="en-US" sz="2400" dirty="0">
                <a:latin typeface="+mj-lt"/>
              </a:rPr>
              <a:t>Another example of a zero-sum game is Rock-Paper-Scissors.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Slide Number Placeholder 3">
            <a:extLst>
              <a:ext uri="{FF2B5EF4-FFF2-40B4-BE49-F238E27FC236}">
                <a16:creationId xmlns:a16="http://schemas.microsoft.com/office/drawing/2014/main" id="{63B916CA-B973-4180-B83B-F8107EC7B96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7348361-F4ED-4795-B447-03686A92BB35}" type="slidenum">
              <a:rPr lang="en-US" altLang="th-TH">
                <a:solidFill>
                  <a:srgbClr val="898989"/>
                </a:solidFill>
                <a:latin typeface="Calibri" panose="020F0502020204030204" pitchFamily="34" charset="0"/>
              </a:rPr>
              <a:pPr eaLnBrk="1" hangingPunct="1"/>
              <a:t>18</a:t>
            </a:fld>
            <a:endParaRPr lang="en-US" altLang="th-TH">
              <a:solidFill>
                <a:srgbClr val="898989"/>
              </a:solidFill>
              <a:latin typeface="Calibri" panose="020F0502020204030204" pitchFamily="34" charset="0"/>
            </a:endParaRPr>
          </a:p>
        </p:txBody>
      </p:sp>
      <p:sp>
        <p:nvSpPr>
          <p:cNvPr id="16397" name="Rectangle 13">
            <a:extLst>
              <a:ext uri="{FF2B5EF4-FFF2-40B4-BE49-F238E27FC236}">
                <a16:creationId xmlns:a16="http://schemas.microsoft.com/office/drawing/2014/main" id="{FDF98ED9-7D80-428A-B9F4-CDFDCE1D7BA2}"/>
              </a:ext>
            </a:extLst>
          </p:cNvPr>
          <p:cNvSpPr>
            <a:spLocks noChangeArrowheads="1"/>
          </p:cNvSpPr>
          <p:nvPr/>
        </p:nvSpPr>
        <p:spPr bwMode="auto">
          <a:xfrm>
            <a:off x="1909762" y="1398588"/>
            <a:ext cx="532923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3000" b="1" dirty="0">
                <a:latin typeface="Calibri" panose="020F0502020204030204" pitchFamily="34" charset="0"/>
              </a:rPr>
              <a:t>Nash Equilibrium need not exist.</a:t>
            </a:r>
          </a:p>
        </p:txBody>
      </p:sp>
      <p:sp>
        <p:nvSpPr>
          <p:cNvPr id="761870" name="AutoShape 14">
            <a:extLst>
              <a:ext uri="{FF2B5EF4-FFF2-40B4-BE49-F238E27FC236}">
                <a16:creationId xmlns:a16="http://schemas.microsoft.com/office/drawing/2014/main" id="{B7DA4AF2-B851-4C23-B2CA-77FBD72C4B10}"/>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Nash Equilibrium Limitations</a:t>
            </a:r>
            <a:endParaRPr lang="en-US" sz="2400" dirty="0">
              <a:solidFill>
                <a:srgbClr val="000066"/>
              </a:solidFill>
              <a:effectLst>
                <a:outerShdw blurRad="38100" dist="38100" dir="2700000" algn="tl">
                  <a:srgbClr val="000000"/>
                </a:outerShdw>
              </a:effectLst>
              <a:latin typeface="Calibri" pitchFamily="34" charset="0"/>
            </a:endParaRPr>
          </a:p>
        </p:txBody>
      </p:sp>
      <p:pic>
        <p:nvPicPr>
          <p:cNvPr id="16413" name="Picture 29" descr="Image result for matching pennies">
            <a:extLst>
              <a:ext uri="{FF2B5EF4-FFF2-40B4-BE49-F238E27FC236}">
                <a16:creationId xmlns:a16="http://schemas.microsoft.com/office/drawing/2014/main" id="{8534726E-E9C5-4E61-B573-EB1FD16EBB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0725" y="2158980"/>
            <a:ext cx="5162550" cy="399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688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Slide Number Placeholder 3">
            <a:extLst>
              <a:ext uri="{FF2B5EF4-FFF2-40B4-BE49-F238E27FC236}">
                <a16:creationId xmlns:a16="http://schemas.microsoft.com/office/drawing/2014/main" id="{336154C1-1249-4484-B7E1-5D29DCCB6DC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2711955-2739-4A0D-A3FC-3D4BBF747F58}" type="slidenum">
              <a:rPr lang="en-US" altLang="th-TH">
                <a:solidFill>
                  <a:srgbClr val="898989"/>
                </a:solidFill>
                <a:latin typeface="Calibri" panose="020F0502020204030204" pitchFamily="34" charset="0"/>
              </a:rPr>
              <a:pPr eaLnBrk="1" hangingPunct="1"/>
              <a:t>19</a:t>
            </a:fld>
            <a:endParaRPr lang="en-US" altLang="th-TH">
              <a:solidFill>
                <a:srgbClr val="898989"/>
              </a:solidFill>
              <a:latin typeface="Calibri" panose="020F0502020204030204" pitchFamily="34" charset="0"/>
            </a:endParaRPr>
          </a:p>
        </p:txBody>
      </p:sp>
      <p:sp>
        <p:nvSpPr>
          <p:cNvPr id="761870" name="AutoShape 14">
            <a:extLst>
              <a:ext uri="{FF2B5EF4-FFF2-40B4-BE49-F238E27FC236}">
                <a16:creationId xmlns:a16="http://schemas.microsoft.com/office/drawing/2014/main" id="{1E8AEC5C-D385-49B2-9BDA-E66FA48C65E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Pure Strategies and Mixed Strategies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7421" name="Rectangle 13">
            <a:extLst>
              <a:ext uri="{FF2B5EF4-FFF2-40B4-BE49-F238E27FC236}">
                <a16:creationId xmlns:a16="http://schemas.microsoft.com/office/drawing/2014/main" id="{2B049053-98AF-4DF0-BDA1-B9E30C24B61E}"/>
              </a:ext>
            </a:extLst>
          </p:cNvPr>
          <p:cNvSpPr>
            <a:spLocks noChangeArrowheads="1"/>
          </p:cNvSpPr>
          <p:nvPr/>
        </p:nvSpPr>
        <p:spPr bwMode="auto">
          <a:xfrm>
            <a:off x="342900" y="1634083"/>
            <a:ext cx="84582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b="1" dirty="0">
                <a:latin typeface="+mj-lt"/>
              </a:rPr>
              <a:t>Pure Strategy </a:t>
            </a:r>
            <a:r>
              <a:rPr lang="en-GB" altLang="th-TH" sz="2400" dirty="0">
                <a:latin typeface="+mj-lt"/>
              </a:rPr>
              <a:t>– A specific choice of a strategy from the player’s possible strategies in a game.</a:t>
            </a:r>
          </a:p>
          <a:p>
            <a:pPr eaLnBrk="1" hangingPunct="1"/>
            <a:endParaRPr lang="en-GB" altLang="th-TH" sz="2400" dirty="0">
              <a:latin typeface="+mj-lt"/>
            </a:endParaRPr>
          </a:p>
          <a:p>
            <a:pPr eaLnBrk="1" hangingPunct="1"/>
            <a:r>
              <a:rPr lang="en-GB" altLang="th-TH" sz="2400" b="1" dirty="0">
                <a:latin typeface="+mj-lt"/>
              </a:rPr>
              <a:t>Note</a:t>
            </a:r>
            <a:r>
              <a:rPr lang="en-GB" altLang="th-TH" sz="2400" dirty="0">
                <a:latin typeface="+mj-lt"/>
              </a:rPr>
              <a:t>: The games with the NE(s) so far has a pure strategy NE, i.e. players select their strategies from the choices they have.</a:t>
            </a:r>
          </a:p>
          <a:p>
            <a:pPr eaLnBrk="1" hangingPunct="1"/>
            <a:endParaRPr lang="en-GB" altLang="th-TH" sz="2400" dirty="0">
              <a:latin typeface="+mj-lt"/>
            </a:endParaRPr>
          </a:p>
          <a:p>
            <a:pPr eaLnBrk="1" hangingPunct="1"/>
            <a:r>
              <a:rPr lang="en-GB" altLang="th-TH" sz="2400" b="1" dirty="0">
                <a:latin typeface="+mj-lt"/>
              </a:rPr>
              <a:t>Mixed Strategy </a:t>
            </a:r>
            <a:r>
              <a:rPr lang="en-GB" altLang="th-TH" sz="2400" dirty="0">
                <a:latin typeface="+mj-lt"/>
              </a:rPr>
              <a:t>– </a:t>
            </a:r>
            <a:r>
              <a:rPr lang="en-US" altLang="th-TH" sz="2400" dirty="0">
                <a:latin typeface="+mj-lt"/>
              </a:rPr>
              <a:t>A</a:t>
            </a:r>
            <a:r>
              <a:rPr lang="en-US" sz="2400" dirty="0">
                <a:latin typeface="+mj-lt"/>
              </a:rPr>
              <a:t>n assignment of a probability to each pure strategy. This allows for a player to randomly select a pure strategy.</a:t>
            </a:r>
          </a:p>
          <a:p>
            <a:pPr eaLnBrk="1" hangingPunct="1"/>
            <a:endParaRPr lang="en-US" altLang="th-TH" sz="2400" dirty="0">
              <a:latin typeface="+mj-lt"/>
            </a:endParaRPr>
          </a:p>
          <a:p>
            <a:pPr eaLnBrk="1" hangingPunct="1"/>
            <a:r>
              <a:rPr lang="en-US" altLang="th-TH" sz="2400" b="1" dirty="0">
                <a:latin typeface="+mj-lt"/>
              </a:rPr>
              <a:t>Note</a:t>
            </a:r>
            <a:r>
              <a:rPr lang="en-US" altLang="th-TH" sz="2400" dirty="0">
                <a:latin typeface="+mj-lt"/>
              </a:rPr>
              <a:t>: A game without a pure strategy NE, e.g. matching pennies, will always have </a:t>
            </a:r>
            <a:r>
              <a:rPr lang="en-US" altLang="th-TH" sz="2400" u="sng" dirty="0">
                <a:latin typeface="+mj-lt"/>
              </a:rPr>
              <a:t>at least one NE that involves a mixed strategy</a:t>
            </a:r>
            <a:r>
              <a:rPr lang="en-US" altLang="th-TH" sz="2400" dirty="0">
                <a:latin typeface="+mj-lt"/>
              </a:rPr>
              <a:t>.</a:t>
            </a:r>
            <a:endParaRPr lang="en-GB" altLang="th-TH" sz="2400" dirty="0">
              <a:latin typeface="+mj-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Slide Number Placeholder 3">
            <a:extLst>
              <a:ext uri="{FF2B5EF4-FFF2-40B4-BE49-F238E27FC236}">
                <a16:creationId xmlns:a16="http://schemas.microsoft.com/office/drawing/2014/main" id="{336154C1-1249-4484-B7E1-5D29DCCB6DC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2711955-2739-4A0D-A3FC-3D4BBF747F58}" type="slidenum">
              <a:rPr lang="en-US" altLang="th-TH">
                <a:solidFill>
                  <a:srgbClr val="898989"/>
                </a:solidFill>
                <a:latin typeface="Calibri" panose="020F0502020204030204" pitchFamily="34" charset="0"/>
              </a:rPr>
              <a:pPr eaLnBrk="1" hangingPunct="1"/>
              <a:t>20</a:t>
            </a:fld>
            <a:endParaRPr lang="en-US" altLang="th-TH">
              <a:solidFill>
                <a:srgbClr val="898989"/>
              </a:solidFill>
              <a:latin typeface="Calibri" panose="020F0502020204030204" pitchFamily="34" charset="0"/>
            </a:endParaRPr>
          </a:p>
        </p:txBody>
      </p:sp>
      <p:sp>
        <p:nvSpPr>
          <p:cNvPr id="761870" name="AutoShape 14">
            <a:extLst>
              <a:ext uri="{FF2B5EF4-FFF2-40B4-BE49-F238E27FC236}">
                <a16:creationId xmlns:a16="http://schemas.microsoft.com/office/drawing/2014/main" id="{1E8AEC5C-D385-49B2-9BDA-E66FA48C65E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Finding the Mixed Strategy NE</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7421" name="Rectangle 13">
            <a:extLst>
              <a:ext uri="{FF2B5EF4-FFF2-40B4-BE49-F238E27FC236}">
                <a16:creationId xmlns:a16="http://schemas.microsoft.com/office/drawing/2014/main" id="{2B049053-98AF-4DF0-BDA1-B9E30C24B61E}"/>
              </a:ext>
            </a:extLst>
          </p:cNvPr>
          <p:cNvSpPr>
            <a:spLocks noChangeArrowheads="1"/>
          </p:cNvSpPr>
          <p:nvPr/>
        </p:nvSpPr>
        <p:spPr bwMode="auto">
          <a:xfrm>
            <a:off x="552450" y="1490008"/>
            <a:ext cx="80391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dirty="0">
                <a:latin typeface="+mj-lt"/>
              </a:rPr>
              <a:t>This involves at least one player randomizing between the pure strategies, i.e. he/she will assign probabilities to the choices.</a:t>
            </a:r>
          </a:p>
          <a:p>
            <a:pPr eaLnBrk="1" hangingPunct="1"/>
            <a:endParaRPr lang="en-US" altLang="th-TH" sz="2400" dirty="0">
              <a:latin typeface="+mj-lt"/>
            </a:endParaRPr>
          </a:p>
          <a:p>
            <a:pPr eaLnBrk="1" hangingPunct="1"/>
            <a:r>
              <a:rPr lang="en-US" altLang="th-TH" sz="2400" dirty="0">
                <a:latin typeface="+mj-lt"/>
              </a:rPr>
              <a:t>In matching pennies, each player will play Head with 50% probability and Tail with 50% probability.</a:t>
            </a:r>
          </a:p>
          <a:p>
            <a:pPr eaLnBrk="1" hangingPunct="1"/>
            <a:endParaRPr lang="en-US" altLang="th-TH" sz="2400" dirty="0">
              <a:latin typeface="+mj-lt"/>
            </a:endParaRPr>
          </a:p>
          <a:p>
            <a:pPr eaLnBrk="1" hangingPunct="1"/>
            <a:r>
              <a:rPr lang="en-US" altLang="th-TH" sz="2400" b="1" u="sng" dirty="0">
                <a:latin typeface="+mj-lt"/>
              </a:rPr>
              <a:t>Example</a:t>
            </a:r>
            <a:r>
              <a:rPr lang="en-US" altLang="th-TH" sz="2400" b="1" dirty="0">
                <a:latin typeface="+mj-lt"/>
              </a:rPr>
              <a:t>:   Matching Pennies</a:t>
            </a:r>
            <a:endParaRPr lang="en-GB" altLang="th-TH" sz="2400" b="1" dirty="0">
              <a:latin typeface="+mj-lt"/>
            </a:endParaRPr>
          </a:p>
        </p:txBody>
      </p:sp>
    </p:spTree>
    <p:extLst>
      <p:ext uri="{BB962C8B-B14F-4D97-AF65-F5344CB8AC3E}">
        <p14:creationId xmlns:p14="http://schemas.microsoft.com/office/powerpoint/2010/main" val="2502162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Slide Number Placeholder 3">
            <a:extLst>
              <a:ext uri="{FF2B5EF4-FFF2-40B4-BE49-F238E27FC236}">
                <a16:creationId xmlns:a16="http://schemas.microsoft.com/office/drawing/2014/main" id="{6D123C13-9CF1-4661-A63F-359A70FBDD9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1204F37-C7C6-40D7-AEF4-2531B089739E}" type="slidenum">
              <a:rPr lang="en-US" altLang="th-TH">
                <a:solidFill>
                  <a:srgbClr val="898989"/>
                </a:solidFill>
                <a:latin typeface="Calibri" panose="020F0502020204030204" pitchFamily="34" charset="0"/>
              </a:rPr>
              <a:pPr eaLnBrk="1" hangingPunct="1"/>
              <a:t>21</a:t>
            </a:fld>
            <a:endParaRPr lang="en-US" altLang="th-TH">
              <a:solidFill>
                <a:srgbClr val="898989"/>
              </a:solidFill>
              <a:latin typeface="Calibri" panose="020F0502020204030204" pitchFamily="34" charset="0"/>
            </a:endParaRPr>
          </a:p>
        </p:txBody>
      </p:sp>
      <p:sp>
        <p:nvSpPr>
          <p:cNvPr id="766987" name="AutoShape 11">
            <a:extLst>
              <a:ext uri="{FF2B5EF4-FFF2-40B4-BE49-F238E27FC236}">
                <a16:creationId xmlns:a16="http://schemas.microsoft.com/office/drawing/2014/main" id="{ABA0C6E8-E11F-499F-B543-ED30CF0AF9B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Repeated Prisoner’s Dilemma</a:t>
            </a:r>
            <a:endParaRPr lang="en-US" sz="4000" i="1" dirty="0">
              <a:solidFill>
                <a:srgbClr val="000066"/>
              </a:solidFill>
              <a:effectLst>
                <a:outerShdw blurRad="38100" dist="38100" dir="2700000" algn="tl">
                  <a:srgbClr val="000000"/>
                </a:outerShdw>
              </a:effectLst>
              <a:latin typeface="Calibri" pitchFamily="34" charset="0"/>
            </a:endParaRPr>
          </a:p>
        </p:txBody>
      </p:sp>
      <p:sp>
        <p:nvSpPr>
          <p:cNvPr id="18444" name="Rectangle 13">
            <a:extLst>
              <a:ext uri="{FF2B5EF4-FFF2-40B4-BE49-F238E27FC236}">
                <a16:creationId xmlns:a16="http://schemas.microsoft.com/office/drawing/2014/main" id="{E820D3DD-8846-45D2-BE4B-9294739B99AC}"/>
              </a:ext>
            </a:extLst>
          </p:cNvPr>
          <p:cNvSpPr>
            <a:spLocks noChangeArrowheads="1"/>
          </p:cNvSpPr>
          <p:nvPr/>
        </p:nvSpPr>
        <p:spPr bwMode="auto">
          <a:xfrm>
            <a:off x="552450" y="1264751"/>
            <a:ext cx="80391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b="1" dirty="0">
                <a:latin typeface="Calibri" panose="020F0502020204030204" pitchFamily="34" charset="0"/>
              </a:rPr>
              <a:t>So far, we considered only “one-shot” games, where players cannot cooperate, cooperation can arise in “repeated” games. </a:t>
            </a:r>
          </a:p>
          <a:p>
            <a:pPr eaLnBrk="1" hangingPunct="1"/>
            <a:endParaRPr lang="en-GB" altLang="th-TH" sz="2400" dirty="0">
              <a:latin typeface="Calibri" panose="020F0502020204030204" pitchFamily="34" charset="0"/>
            </a:endParaRPr>
          </a:p>
          <a:p>
            <a:pPr eaLnBrk="1" hangingPunct="1"/>
            <a:r>
              <a:rPr lang="en-GB" altLang="th-TH" sz="2400" dirty="0">
                <a:latin typeface="Calibri" panose="020F0502020204030204" pitchFamily="34" charset="0"/>
              </a:rPr>
              <a:t>Cooperation can result from </a:t>
            </a:r>
            <a:r>
              <a:rPr lang="en-GB" altLang="th-TH" sz="2400" u="sng" dirty="0">
                <a:latin typeface="Calibri" panose="020F0502020204030204" pitchFamily="34" charset="0"/>
              </a:rPr>
              <a:t>self-interested</a:t>
            </a:r>
            <a:r>
              <a:rPr lang="en-GB" altLang="th-TH" sz="2400" dirty="0">
                <a:latin typeface="Calibri" panose="020F0502020204030204" pitchFamily="34" charset="0"/>
              </a:rPr>
              <a:t> behaviour on the part of each player under certain circumstances:</a:t>
            </a:r>
          </a:p>
          <a:p>
            <a:pPr eaLnBrk="1" hangingPunct="1"/>
            <a:endParaRPr lang="en-GB" altLang="th-TH" sz="2400" dirty="0">
              <a:latin typeface="Calibri" panose="020F0502020204030204" pitchFamily="34" charset="0"/>
            </a:endParaRPr>
          </a:p>
          <a:p>
            <a:pPr eaLnBrk="1" hangingPunct="1"/>
            <a:r>
              <a:rPr lang="en-GB" altLang="th-TH" sz="2400" dirty="0">
                <a:latin typeface="Calibri" panose="020F0502020204030204" pitchFamily="34" charset="0"/>
              </a:rPr>
              <a:t>“Grim Trigger” Strategy – One-time cheating by one player triggers the grim prospect of a permanent breakdown in cooperation for the remainder of the game.</a:t>
            </a:r>
          </a:p>
          <a:p>
            <a:pPr eaLnBrk="1" hangingPunct="1"/>
            <a:endParaRPr lang="en-GB" altLang="th-TH" sz="2400" dirty="0">
              <a:latin typeface="Calibri" panose="020F0502020204030204" pitchFamily="34" charset="0"/>
            </a:endParaRPr>
          </a:p>
          <a:p>
            <a:pPr eaLnBrk="1" hangingPunct="1"/>
            <a:r>
              <a:rPr lang="en-GB" altLang="th-TH" sz="2400" dirty="0">
                <a:latin typeface="Calibri" panose="020F0502020204030204" pitchFamily="34" charset="0"/>
              </a:rPr>
              <a:t>“Tit-for-Tat” Strategy – A strategy in which you do to your opponent in this period what your opponent did to you in the last period.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Slide Number Placeholder 3">
            <a:extLst>
              <a:ext uri="{FF2B5EF4-FFF2-40B4-BE49-F238E27FC236}">
                <a16:creationId xmlns:a16="http://schemas.microsoft.com/office/drawing/2014/main" id="{1B24CD0A-8200-4176-B4E3-8A31048B205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AE50F50-DE22-4799-AE79-81EFC1629074}" type="slidenum">
              <a:rPr lang="en-US" altLang="th-TH">
                <a:solidFill>
                  <a:srgbClr val="898989"/>
                </a:solidFill>
                <a:latin typeface="Calibri" panose="020F0502020204030204" pitchFamily="34" charset="0"/>
              </a:rPr>
              <a:pPr eaLnBrk="1" hangingPunct="1"/>
              <a:t>22</a:t>
            </a:fld>
            <a:endParaRPr lang="en-US" altLang="th-TH">
              <a:solidFill>
                <a:srgbClr val="898989"/>
              </a:solidFill>
              <a:latin typeface="Calibri" panose="020F0502020204030204" pitchFamily="34" charset="0"/>
            </a:endParaRPr>
          </a:p>
        </p:txBody>
      </p:sp>
      <p:sp>
        <p:nvSpPr>
          <p:cNvPr id="766987" name="AutoShape 11">
            <a:extLst>
              <a:ext uri="{FF2B5EF4-FFF2-40B4-BE49-F238E27FC236}">
                <a16:creationId xmlns:a16="http://schemas.microsoft.com/office/drawing/2014/main" id="{A108AEE9-1042-4FD1-B0CB-105002FDC9E1}"/>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Repeated Prisoner’s Dilemma</a:t>
            </a:r>
            <a:endParaRPr lang="en-US" sz="4000" i="1"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5E522DF8-E522-46BA-B49D-6B46B66FFADC}"/>
              </a:ext>
            </a:extLst>
          </p:cNvPr>
          <p:cNvPicPr>
            <a:picLocks noChangeAspect="1"/>
          </p:cNvPicPr>
          <p:nvPr/>
        </p:nvPicPr>
        <p:blipFill>
          <a:blip r:embed="rId2"/>
          <a:stretch>
            <a:fillRect/>
          </a:stretch>
        </p:blipFill>
        <p:spPr>
          <a:xfrm>
            <a:off x="0" y="2875395"/>
            <a:ext cx="9144000" cy="3480955"/>
          </a:xfrm>
          <a:prstGeom prst="rect">
            <a:avLst/>
          </a:prstGeom>
        </p:spPr>
      </p:pic>
      <p:pic>
        <p:nvPicPr>
          <p:cNvPr id="3" name="Picture 2">
            <a:extLst>
              <a:ext uri="{FF2B5EF4-FFF2-40B4-BE49-F238E27FC236}">
                <a16:creationId xmlns:a16="http://schemas.microsoft.com/office/drawing/2014/main" id="{A48CDA64-5525-4B6E-BC9E-53B5884B4EFA}"/>
              </a:ext>
            </a:extLst>
          </p:cNvPr>
          <p:cNvPicPr>
            <a:picLocks noChangeAspect="1"/>
          </p:cNvPicPr>
          <p:nvPr/>
        </p:nvPicPr>
        <p:blipFill>
          <a:blip r:embed="rId3"/>
          <a:stretch>
            <a:fillRect/>
          </a:stretch>
        </p:blipFill>
        <p:spPr>
          <a:xfrm>
            <a:off x="2520000" y="1341097"/>
            <a:ext cx="4104000" cy="1260000"/>
          </a:xfrm>
          <a:prstGeom prst="rect">
            <a:avLst/>
          </a:prstGeom>
        </p:spPr>
      </p:pic>
    </p:spTree>
    <p:extLst>
      <p:ext uri="{BB962C8B-B14F-4D97-AF65-F5344CB8AC3E}">
        <p14:creationId xmlns:p14="http://schemas.microsoft.com/office/powerpoint/2010/main" val="25311783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Slide Number Placeholder 3">
            <a:extLst>
              <a:ext uri="{FF2B5EF4-FFF2-40B4-BE49-F238E27FC236}">
                <a16:creationId xmlns:a16="http://schemas.microsoft.com/office/drawing/2014/main" id="{1B24CD0A-8200-4176-B4E3-8A31048B205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AE50F50-DE22-4799-AE79-81EFC1629074}" type="slidenum">
              <a:rPr lang="en-US" altLang="th-TH">
                <a:solidFill>
                  <a:srgbClr val="898989"/>
                </a:solidFill>
                <a:latin typeface="Calibri" panose="020F0502020204030204" pitchFamily="34" charset="0"/>
              </a:rPr>
              <a:pPr eaLnBrk="1" hangingPunct="1"/>
              <a:t>23</a:t>
            </a:fld>
            <a:endParaRPr lang="en-US" altLang="th-TH">
              <a:solidFill>
                <a:srgbClr val="898989"/>
              </a:solidFill>
              <a:latin typeface="Calibri" panose="020F0502020204030204" pitchFamily="34" charset="0"/>
            </a:endParaRPr>
          </a:p>
        </p:txBody>
      </p:sp>
      <p:sp>
        <p:nvSpPr>
          <p:cNvPr id="766987" name="AutoShape 11">
            <a:extLst>
              <a:ext uri="{FF2B5EF4-FFF2-40B4-BE49-F238E27FC236}">
                <a16:creationId xmlns:a16="http://schemas.microsoft.com/office/drawing/2014/main" id="{A108AEE9-1042-4FD1-B0CB-105002FDC9E1}"/>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Repeated Prisoner’s Dilemma</a:t>
            </a:r>
            <a:endParaRPr lang="en-US" sz="4000" i="1" dirty="0">
              <a:solidFill>
                <a:srgbClr val="000066"/>
              </a:solidFill>
              <a:effectLst>
                <a:outerShdw blurRad="38100" dist="38100" dir="2700000" algn="tl">
                  <a:srgbClr val="000000"/>
                </a:outerShdw>
              </a:effectLst>
              <a:latin typeface="Calibri" pitchFamily="34" charset="0"/>
            </a:endParaRPr>
          </a:p>
        </p:txBody>
      </p:sp>
      <p:sp>
        <p:nvSpPr>
          <p:cNvPr id="19468" name="Rectangle 13">
            <a:extLst>
              <a:ext uri="{FF2B5EF4-FFF2-40B4-BE49-F238E27FC236}">
                <a16:creationId xmlns:a16="http://schemas.microsoft.com/office/drawing/2014/main" id="{70D3B0F6-1A27-447F-BA5C-2DD32A6E064B}"/>
              </a:ext>
            </a:extLst>
          </p:cNvPr>
          <p:cNvSpPr>
            <a:spLocks noChangeArrowheads="1"/>
          </p:cNvSpPr>
          <p:nvPr/>
        </p:nvSpPr>
        <p:spPr bwMode="auto">
          <a:xfrm>
            <a:off x="304800" y="1263032"/>
            <a:ext cx="8534400"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th-TH" sz="2400" u="sng" dirty="0">
                <a:latin typeface="+mj-lt"/>
              </a:rPr>
              <a:t>Likelihood of cooperation increases under these conditions:</a:t>
            </a:r>
          </a:p>
          <a:p>
            <a:pPr eaLnBrk="1" hangingPunct="1"/>
            <a:endParaRPr lang="en-GB" altLang="th-TH" sz="2400" dirty="0">
              <a:latin typeface="+mj-lt"/>
            </a:endParaRPr>
          </a:p>
          <a:p>
            <a:pPr marL="457200" indent="-457200" eaLnBrk="1" hangingPunct="1">
              <a:buFont typeface="+mj-lt"/>
              <a:buAutoNum type="arabicPeriod"/>
            </a:pPr>
            <a:r>
              <a:rPr lang="en-GB" altLang="th-TH" sz="2400" dirty="0">
                <a:latin typeface="+mj-lt"/>
              </a:rPr>
              <a:t>The players are patient.</a:t>
            </a:r>
          </a:p>
          <a:p>
            <a:pPr marL="457200" indent="-457200" eaLnBrk="1" hangingPunct="1">
              <a:buFont typeface="+mj-lt"/>
              <a:buAutoNum type="arabicPeriod"/>
            </a:pPr>
            <a:r>
              <a:rPr lang="en-GB" altLang="th-TH" sz="2400" dirty="0">
                <a:latin typeface="+mj-lt"/>
              </a:rPr>
              <a:t>Interactions between the players are frequent.</a:t>
            </a:r>
          </a:p>
          <a:p>
            <a:pPr marL="457200" indent="-457200" eaLnBrk="1" hangingPunct="1">
              <a:buFont typeface="+mj-lt"/>
              <a:buAutoNum type="arabicPeriod"/>
            </a:pPr>
            <a:r>
              <a:rPr lang="en-GB" altLang="th-TH" sz="2400" dirty="0">
                <a:latin typeface="+mj-lt"/>
              </a:rPr>
              <a:t>Cheating is easy to detect.</a:t>
            </a:r>
          </a:p>
          <a:p>
            <a:pPr marL="457200" indent="-457200" eaLnBrk="1" hangingPunct="1">
              <a:buFont typeface="+mj-lt"/>
              <a:buAutoNum type="arabicPeriod"/>
            </a:pPr>
            <a:r>
              <a:rPr lang="en-GB" altLang="th-TH" sz="2400" dirty="0">
                <a:latin typeface="+mj-lt"/>
              </a:rPr>
              <a:t>The one-time gain from cheating is relatively small.</a:t>
            </a:r>
          </a:p>
          <a:p>
            <a:pPr eaLnBrk="1" hangingPunct="1"/>
            <a:endParaRPr lang="en-GB" altLang="th-TH" sz="2400" dirty="0">
              <a:latin typeface="+mj-lt"/>
            </a:endParaRPr>
          </a:p>
          <a:p>
            <a:pPr eaLnBrk="1" hangingPunct="1"/>
            <a:r>
              <a:rPr lang="en-GB" altLang="th-TH" sz="2400" u="sng" dirty="0">
                <a:latin typeface="+mj-lt"/>
              </a:rPr>
              <a:t>Likelihood of cooperation diminishes under these conditions:</a:t>
            </a:r>
          </a:p>
          <a:p>
            <a:pPr eaLnBrk="1" hangingPunct="1"/>
            <a:endParaRPr lang="en-GB" altLang="th-TH" sz="2400" dirty="0">
              <a:latin typeface="+mj-lt"/>
            </a:endParaRPr>
          </a:p>
          <a:p>
            <a:pPr marL="457200" indent="-457200" eaLnBrk="1" hangingPunct="1">
              <a:buFont typeface="+mj-lt"/>
              <a:buAutoNum type="arabicPeriod"/>
            </a:pPr>
            <a:r>
              <a:rPr lang="en-GB" altLang="th-TH" sz="2400" dirty="0">
                <a:latin typeface="+mj-lt"/>
              </a:rPr>
              <a:t>The players are impatient.</a:t>
            </a:r>
          </a:p>
          <a:p>
            <a:pPr marL="457200" indent="-457200" eaLnBrk="1" hangingPunct="1">
              <a:buFont typeface="+mj-lt"/>
              <a:buAutoNum type="arabicPeriod"/>
            </a:pPr>
            <a:r>
              <a:rPr lang="en-GB" altLang="th-TH" sz="2400" dirty="0">
                <a:latin typeface="+mj-lt"/>
              </a:rPr>
              <a:t>Interactions between the players are infrequent.</a:t>
            </a:r>
          </a:p>
          <a:p>
            <a:pPr marL="457200" indent="-457200" eaLnBrk="1" hangingPunct="1">
              <a:buFont typeface="+mj-lt"/>
              <a:buAutoNum type="arabicPeriod"/>
            </a:pPr>
            <a:r>
              <a:rPr lang="en-GB" altLang="th-TH" sz="2400" dirty="0">
                <a:latin typeface="+mj-lt"/>
              </a:rPr>
              <a:t>Cheating is hard to detect.</a:t>
            </a:r>
          </a:p>
          <a:p>
            <a:pPr marL="457200" indent="-457200" eaLnBrk="1" hangingPunct="1">
              <a:buFont typeface="+mj-lt"/>
              <a:buAutoNum type="arabicPeriod"/>
            </a:pPr>
            <a:r>
              <a:rPr lang="en-GB" altLang="th-TH" sz="2400" dirty="0">
                <a:latin typeface="+mj-lt"/>
              </a:rPr>
              <a:t>The one-time gain from cheating is large in comparison to the eventual cost of cheating.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Slide Number Placeholder 3">
            <a:extLst>
              <a:ext uri="{FF2B5EF4-FFF2-40B4-BE49-F238E27FC236}">
                <a16:creationId xmlns:a16="http://schemas.microsoft.com/office/drawing/2014/main" id="{143C89EB-3DC4-4C37-9301-C04F91F7713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67C7205-DB64-4EFC-96DC-1D64FD721B9E}" type="slidenum">
              <a:rPr lang="en-US" altLang="th-TH">
                <a:solidFill>
                  <a:srgbClr val="898989"/>
                </a:solidFill>
                <a:latin typeface="Calibri" panose="020F0502020204030204" pitchFamily="34" charset="0"/>
              </a:rPr>
              <a:pPr eaLnBrk="1" hangingPunct="1"/>
              <a:t>24</a:t>
            </a:fld>
            <a:endParaRPr lang="en-US" altLang="th-TH">
              <a:solidFill>
                <a:srgbClr val="898989"/>
              </a:solidFill>
              <a:latin typeface="Calibri" panose="020F0502020204030204" pitchFamily="34" charset="0"/>
            </a:endParaRPr>
          </a:p>
        </p:txBody>
      </p:sp>
      <p:sp>
        <p:nvSpPr>
          <p:cNvPr id="762892" name="AutoShape 12">
            <a:extLst>
              <a:ext uri="{FF2B5EF4-FFF2-40B4-BE49-F238E27FC236}">
                <a16:creationId xmlns:a16="http://schemas.microsoft.com/office/drawing/2014/main" id="{049EB15A-5EA1-4FCA-B1D0-1FFEA55F6A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3600" b="1" dirty="0">
                <a:solidFill>
                  <a:srgbClr val="000066"/>
                </a:solidFill>
                <a:latin typeface="Calibri" pitchFamily="34" charset="0"/>
              </a:rPr>
              <a:t>Sequential-Move Games</a:t>
            </a:r>
            <a:endParaRPr lang="en-US" sz="3600" dirty="0">
              <a:solidFill>
                <a:srgbClr val="000066"/>
              </a:solidFill>
              <a:effectLst>
                <a:outerShdw blurRad="38100" dist="38100" dir="2700000" algn="tl">
                  <a:srgbClr val="000000"/>
                </a:outerShdw>
              </a:effectLst>
              <a:latin typeface="Calibri" pitchFamily="34" charset="0"/>
            </a:endParaRPr>
          </a:p>
        </p:txBody>
      </p:sp>
      <p:sp>
        <p:nvSpPr>
          <p:cNvPr id="762893" name="Rectangle 13">
            <a:extLst>
              <a:ext uri="{FF2B5EF4-FFF2-40B4-BE49-F238E27FC236}">
                <a16:creationId xmlns:a16="http://schemas.microsoft.com/office/drawing/2014/main" id="{12AC90D0-0DBF-465C-90A6-A5F3067808EB}"/>
              </a:ext>
            </a:extLst>
          </p:cNvPr>
          <p:cNvSpPr>
            <a:spLocks noChangeArrowheads="1"/>
          </p:cNvSpPr>
          <p:nvPr/>
        </p:nvSpPr>
        <p:spPr bwMode="auto">
          <a:xfrm>
            <a:off x="152400" y="1634083"/>
            <a:ext cx="8839200" cy="4154984"/>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fontAlgn="auto">
              <a:spcBef>
                <a:spcPts val="0"/>
              </a:spcBef>
              <a:spcAft>
                <a:spcPts val="0"/>
              </a:spcAft>
              <a:defRPr/>
            </a:pPr>
            <a:r>
              <a:rPr lang="en-US" sz="2400" b="1" dirty="0">
                <a:latin typeface="+mj-lt"/>
              </a:rPr>
              <a:t>Sequential-Move Games </a:t>
            </a:r>
            <a:r>
              <a:rPr lang="en-US" sz="2400" dirty="0">
                <a:latin typeface="+mj-lt"/>
              </a:rPr>
              <a:t>are games</a:t>
            </a:r>
            <a:r>
              <a:rPr lang="en-GB" sz="2400" dirty="0">
                <a:latin typeface="+mj-lt"/>
              </a:rPr>
              <a:t> in which one player (the first mover) takes an action before another player (the second mover). The second mover observes the action taken by the first mover before deciding what action it should take.</a:t>
            </a:r>
          </a:p>
          <a:p>
            <a:pPr fontAlgn="auto">
              <a:spcBef>
                <a:spcPts val="0"/>
              </a:spcBef>
              <a:spcAft>
                <a:spcPts val="0"/>
              </a:spcAft>
              <a:defRPr/>
            </a:pPr>
            <a:endParaRPr lang="en-GB" sz="2400" dirty="0">
              <a:latin typeface="+mj-lt"/>
            </a:endParaRPr>
          </a:p>
          <a:p>
            <a:pPr>
              <a:defRPr/>
            </a:pPr>
            <a:r>
              <a:rPr lang="en-GB" sz="2400" dirty="0">
                <a:latin typeface="+mj-lt"/>
              </a:rPr>
              <a:t>A </a:t>
            </a:r>
            <a:r>
              <a:rPr lang="en-GB" sz="2400" b="1" dirty="0">
                <a:latin typeface="+mj-lt"/>
              </a:rPr>
              <a:t>game tree</a:t>
            </a:r>
            <a:r>
              <a:rPr lang="en-GB" sz="2400" dirty="0">
                <a:latin typeface="+mj-lt"/>
              </a:rPr>
              <a:t> shows the different strategies that each player can follow in the game and the order in which those strategies get chosen.</a:t>
            </a:r>
          </a:p>
          <a:p>
            <a:pPr>
              <a:defRPr/>
            </a:pPr>
            <a:endParaRPr lang="en-GB" sz="2400" dirty="0">
              <a:latin typeface="+mj-lt"/>
            </a:endParaRPr>
          </a:p>
          <a:p>
            <a:pPr>
              <a:defRPr/>
            </a:pPr>
            <a:r>
              <a:rPr lang="en-GB" sz="2400" b="1" dirty="0">
                <a:latin typeface="+mj-lt"/>
              </a:rPr>
              <a:t>Backward Induction</a:t>
            </a:r>
            <a:r>
              <a:rPr lang="en-GB" sz="2400" dirty="0">
                <a:latin typeface="+mj-lt"/>
              </a:rPr>
              <a:t> is a procedure for solving a sequential-move game by starting at the end of the game tree and finding the optimal decision for the player at each decision point.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Slide Number Placeholder 3">
            <a:extLst>
              <a:ext uri="{FF2B5EF4-FFF2-40B4-BE49-F238E27FC236}">
                <a16:creationId xmlns:a16="http://schemas.microsoft.com/office/drawing/2014/main" id="{569CB703-AB98-49D4-9502-9F682097301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F163C57-9FBC-4D93-A0F2-99DB2410F9BD}" type="slidenum">
              <a:rPr lang="en-US" altLang="th-TH">
                <a:solidFill>
                  <a:srgbClr val="898989"/>
                </a:solidFill>
                <a:latin typeface="Calibri" panose="020F0502020204030204" pitchFamily="34" charset="0"/>
              </a:rPr>
              <a:pPr eaLnBrk="1" hangingPunct="1"/>
              <a:t>25</a:t>
            </a:fld>
            <a:endParaRPr lang="en-US" altLang="th-TH">
              <a:solidFill>
                <a:srgbClr val="898989"/>
              </a:solidFill>
              <a:latin typeface="Calibri" panose="020F0502020204030204" pitchFamily="34" charset="0"/>
            </a:endParaRPr>
          </a:p>
        </p:txBody>
      </p:sp>
      <p:sp>
        <p:nvSpPr>
          <p:cNvPr id="763916" name="AutoShape 12">
            <a:extLst>
              <a:ext uri="{FF2B5EF4-FFF2-40B4-BE49-F238E27FC236}">
                <a16:creationId xmlns:a16="http://schemas.microsoft.com/office/drawing/2014/main" id="{90D5B181-EB7C-416B-BE68-9BA8F0A8C58D}"/>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3600" b="1" dirty="0">
                <a:solidFill>
                  <a:srgbClr val="000066"/>
                </a:solidFill>
                <a:latin typeface="Calibri" pitchFamily="34" charset="0"/>
              </a:rPr>
              <a:t>Sequential-Move Games</a:t>
            </a:r>
            <a:endParaRPr lang="en-US" sz="36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8D5A3C0B-1A52-47FB-BA53-141D1398EA8D}"/>
              </a:ext>
            </a:extLst>
          </p:cNvPr>
          <p:cNvPicPr>
            <a:picLocks noChangeAspect="1"/>
          </p:cNvPicPr>
          <p:nvPr/>
        </p:nvPicPr>
        <p:blipFill>
          <a:blip r:embed="rId2"/>
          <a:stretch>
            <a:fillRect/>
          </a:stretch>
        </p:blipFill>
        <p:spPr>
          <a:xfrm>
            <a:off x="1350000" y="3233350"/>
            <a:ext cx="6444000" cy="3123000"/>
          </a:xfrm>
          <a:prstGeom prst="rect">
            <a:avLst/>
          </a:prstGeom>
        </p:spPr>
      </p:pic>
      <p:sp>
        <p:nvSpPr>
          <p:cNvPr id="3" name="TextBox 2">
            <a:extLst>
              <a:ext uri="{FF2B5EF4-FFF2-40B4-BE49-F238E27FC236}">
                <a16:creationId xmlns:a16="http://schemas.microsoft.com/office/drawing/2014/main" id="{ED9C04C7-3521-4FAA-A8D5-E16ADA295953}"/>
              </a:ext>
            </a:extLst>
          </p:cNvPr>
          <p:cNvSpPr txBox="1"/>
          <p:nvPr/>
        </p:nvSpPr>
        <p:spPr>
          <a:xfrm>
            <a:off x="1589400" y="1563209"/>
            <a:ext cx="5965200" cy="830997"/>
          </a:xfrm>
          <a:prstGeom prst="rect">
            <a:avLst/>
          </a:prstGeom>
          <a:noFill/>
        </p:spPr>
        <p:txBody>
          <a:bodyPr wrap="square" rtlCol="0">
            <a:spAutoFit/>
          </a:bodyPr>
          <a:lstStyle/>
          <a:p>
            <a:r>
              <a:rPr lang="en-US" sz="2400" dirty="0">
                <a:latin typeface="+mj-lt"/>
              </a:rPr>
              <a:t>Here, Honda moves first. After Honda chooses its strategy, Toyota then decides its strategy.</a:t>
            </a:r>
            <a:endParaRPr lang="th-TH" sz="2400" dirty="0">
              <a:latin typeface="+mj-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Slide Number Placeholder 3">
            <a:extLst>
              <a:ext uri="{FF2B5EF4-FFF2-40B4-BE49-F238E27FC236}">
                <a16:creationId xmlns:a16="http://schemas.microsoft.com/office/drawing/2014/main" id="{569CB703-AB98-49D4-9502-9F682097301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F163C57-9FBC-4D93-A0F2-99DB2410F9BD}" type="slidenum">
              <a:rPr lang="en-US" altLang="th-TH">
                <a:solidFill>
                  <a:srgbClr val="898989"/>
                </a:solidFill>
                <a:latin typeface="Calibri" panose="020F0502020204030204" pitchFamily="34" charset="0"/>
              </a:rPr>
              <a:pPr eaLnBrk="1" hangingPunct="1"/>
              <a:t>26</a:t>
            </a:fld>
            <a:endParaRPr lang="en-US" altLang="th-TH">
              <a:solidFill>
                <a:srgbClr val="898989"/>
              </a:solidFill>
              <a:latin typeface="Calibri" panose="020F0502020204030204" pitchFamily="34" charset="0"/>
            </a:endParaRPr>
          </a:p>
        </p:txBody>
      </p:sp>
      <p:sp>
        <p:nvSpPr>
          <p:cNvPr id="763916" name="AutoShape 12">
            <a:extLst>
              <a:ext uri="{FF2B5EF4-FFF2-40B4-BE49-F238E27FC236}">
                <a16:creationId xmlns:a16="http://schemas.microsoft.com/office/drawing/2014/main" id="{90D5B181-EB7C-416B-BE68-9BA8F0A8C58D}"/>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3600" b="1" dirty="0">
                <a:solidFill>
                  <a:srgbClr val="000066"/>
                </a:solidFill>
                <a:latin typeface="Calibri" pitchFamily="34" charset="0"/>
              </a:rPr>
              <a:t>Sequential-Move Games</a:t>
            </a:r>
            <a:endParaRPr lang="en-US" sz="3600" dirty="0">
              <a:solidFill>
                <a:srgbClr val="000066"/>
              </a:solidFill>
              <a:effectLst>
                <a:outerShdw blurRad="38100" dist="38100" dir="2700000" algn="tl">
                  <a:srgbClr val="000000"/>
                </a:outerShdw>
              </a:effectLst>
              <a:latin typeface="Calibri" pitchFamily="34" charset="0"/>
            </a:endParaRPr>
          </a:p>
        </p:txBody>
      </p:sp>
      <p:pic>
        <p:nvPicPr>
          <p:cNvPr id="4" name="Picture 3">
            <a:extLst>
              <a:ext uri="{FF2B5EF4-FFF2-40B4-BE49-F238E27FC236}">
                <a16:creationId xmlns:a16="http://schemas.microsoft.com/office/drawing/2014/main" id="{3A38A38F-5583-44BF-9B18-EB7C1FAB6226}"/>
              </a:ext>
            </a:extLst>
          </p:cNvPr>
          <p:cNvPicPr>
            <a:picLocks noChangeAspect="1"/>
          </p:cNvPicPr>
          <p:nvPr/>
        </p:nvPicPr>
        <p:blipFill>
          <a:blip r:embed="rId2"/>
          <a:stretch>
            <a:fillRect/>
          </a:stretch>
        </p:blipFill>
        <p:spPr>
          <a:xfrm>
            <a:off x="0" y="3317109"/>
            <a:ext cx="9144000" cy="3039241"/>
          </a:xfrm>
          <a:prstGeom prst="rect">
            <a:avLst/>
          </a:prstGeom>
        </p:spPr>
      </p:pic>
      <p:sp>
        <p:nvSpPr>
          <p:cNvPr id="5" name="TextBox 4">
            <a:extLst>
              <a:ext uri="{FF2B5EF4-FFF2-40B4-BE49-F238E27FC236}">
                <a16:creationId xmlns:a16="http://schemas.microsoft.com/office/drawing/2014/main" id="{EA2B1FFF-BC6E-47DD-ACC0-F0BEB0F17A6D}"/>
              </a:ext>
            </a:extLst>
          </p:cNvPr>
          <p:cNvSpPr txBox="1"/>
          <p:nvPr/>
        </p:nvSpPr>
        <p:spPr>
          <a:xfrm>
            <a:off x="723900" y="1222458"/>
            <a:ext cx="7696200" cy="1938992"/>
          </a:xfrm>
          <a:prstGeom prst="rect">
            <a:avLst/>
          </a:prstGeom>
          <a:noFill/>
        </p:spPr>
        <p:txBody>
          <a:bodyPr wrap="square" rtlCol="0">
            <a:spAutoFit/>
          </a:bodyPr>
          <a:lstStyle/>
          <a:p>
            <a:r>
              <a:rPr lang="en-US" sz="2400" b="1" dirty="0">
                <a:latin typeface="+mj-lt"/>
              </a:rPr>
              <a:t>With Backward-Induction</a:t>
            </a:r>
            <a:r>
              <a:rPr lang="en-US" sz="2400" dirty="0">
                <a:latin typeface="+mj-lt"/>
              </a:rPr>
              <a:t>, the NE of the sequential-move game is Build Large for Honda and Do Not Build for Toyota.</a:t>
            </a:r>
          </a:p>
          <a:p>
            <a:endParaRPr lang="en-US" sz="2400" dirty="0">
              <a:latin typeface="+mj-lt"/>
            </a:endParaRPr>
          </a:p>
          <a:p>
            <a:r>
              <a:rPr lang="en-US" sz="2400" u="sng" dirty="0">
                <a:latin typeface="+mj-lt"/>
              </a:rPr>
              <a:t>Recall</a:t>
            </a:r>
            <a:r>
              <a:rPr lang="en-US" sz="2400" dirty="0">
                <a:latin typeface="+mj-lt"/>
              </a:rPr>
              <a:t> (from Page 12) the NE of the simultaneous-move version of this game is Build Small for both companies.</a:t>
            </a:r>
          </a:p>
        </p:txBody>
      </p:sp>
    </p:spTree>
    <p:extLst>
      <p:ext uri="{BB962C8B-B14F-4D97-AF65-F5344CB8AC3E}">
        <p14:creationId xmlns:p14="http://schemas.microsoft.com/office/powerpoint/2010/main" val="42886756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Slide Number Placeholder 3">
            <a:extLst>
              <a:ext uri="{FF2B5EF4-FFF2-40B4-BE49-F238E27FC236}">
                <a16:creationId xmlns:a16="http://schemas.microsoft.com/office/drawing/2014/main" id="{569CB703-AB98-49D4-9502-9F682097301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F163C57-9FBC-4D93-A0F2-99DB2410F9BD}" type="slidenum">
              <a:rPr lang="en-US" altLang="th-TH">
                <a:solidFill>
                  <a:srgbClr val="898989"/>
                </a:solidFill>
                <a:latin typeface="Calibri" panose="020F0502020204030204" pitchFamily="34" charset="0"/>
              </a:rPr>
              <a:pPr eaLnBrk="1" hangingPunct="1"/>
              <a:t>27</a:t>
            </a:fld>
            <a:endParaRPr lang="en-US" altLang="th-TH">
              <a:solidFill>
                <a:srgbClr val="898989"/>
              </a:solidFill>
              <a:latin typeface="Calibri" panose="020F0502020204030204" pitchFamily="34" charset="0"/>
            </a:endParaRPr>
          </a:p>
        </p:txBody>
      </p:sp>
      <p:sp>
        <p:nvSpPr>
          <p:cNvPr id="763916" name="AutoShape 12">
            <a:extLst>
              <a:ext uri="{FF2B5EF4-FFF2-40B4-BE49-F238E27FC236}">
                <a16:creationId xmlns:a16="http://schemas.microsoft.com/office/drawing/2014/main" id="{90D5B181-EB7C-416B-BE68-9BA8F0A8C58D}"/>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3600" b="1" dirty="0">
                <a:solidFill>
                  <a:srgbClr val="000066"/>
                </a:solidFill>
                <a:latin typeface="Calibri" pitchFamily="34" charset="0"/>
              </a:rPr>
              <a:t>Sequential-Move Games</a:t>
            </a:r>
            <a:endParaRPr lang="en-US" sz="3600" dirty="0">
              <a:solidFill>
                <a:srgbClr val="000066"/>
              </a:solidFill>
              <a:effectLst>
                <a:outerShdw blurRad="38100" dist="38100" dir="2700000" algn="tl">
                  <a:srgbClr val="000000"/>
                </a:outerShdw>
              </a:effectLst>
              <a:latin typeface="Calibri" pitchFamily="34" charset="0"/>
            </a:endParaRPr>
          </a:p>
        </p:txBody>
      </p:sp>
      <p:sp>
        <p:nvSpPr>
          <p:cNvPr id="3" name="TextBox 2">
            <a:extLst>
              <a:ext uri="{FF2B5EF4-FFF2-40B4-BE49-F238E27FC236}">
                <a16:creationId xmlns:a16="http://schemas.microsoft.com/office/drawing/2014/main" id="{ED9C04C7-3521-4FAA-A8D5-E16ADA295953}"/>
              </a:ext>
            </a:extLst>
          </p:cNvPr>
          <p:cNvSpPr txBox="1"/>
          <p:nvPr/>
        </p:nvSpPr>
        <p:spPr>
          <a:xfrm>
            <a:off x="475288" y="1264751"/>
            <a:ext cx="8193423" cy="4893647"/>
          </a:xfrm>
          <a:prstGeom prst="rect">
            <a:avLst/>
          </a:prstGeom>
          <a:noFill/>
        </p:spPr>
        <p:txBody>
          <a:bodyPr wrap="square" rtlCol="0">
            <a:spAutoFit/>
          </a:bodyPr>
          <a:lstStyle/>
          <a:p>
            <a:r>
              <a:rPr lang="en-US" sz="2400" dirty="0">
                <a:latin typeface="+mj-lt"/>
              </a:rPr>
              <a:t>Sometimes, in sequential-move games, the first mover can adopt “</a:t>
            </a:r>
            <a:r>
              <a:rPr lang="en-US" sz="2400" b="1" dirty="0">
                <a:latin typeface="+mj-lt"/>
              </a:rPr>
              <a:t>strategic moves</a:t>
            </a:r>
            <a:r>
              <a:rPr lang="en-US" sz="2400" dirty="0">
                <a:latin typeface="+mj-lt"/>
              </a:rPr>
              <a:t>” which are actions taken in an early stage of a game that can alter the second mover’s behavior.</a:t>
            </a:r>
          </a:p>
          <a:p>
            <a:endParaRPr lang="en-US" sz="2400" dirty="0">
              <a:latin typeface="+mj-lt"/>
            </a:endParaRPr>
          </a:p>
          <a:p>
            <a:r>
              <a:rPr lang="en-US" sz="2400" dirty="0">
                <a:latin typeface="+mj-lt"/>
              </a:rPr>
              <a:t>In the above example, the strategic move is for Honda to </a:t>
            </a:r>
            <a:r>
              <a:rPr lang="en-US" sz="2400" u="sng" dirty="0">
                <a:latin typeface="+mj-lt"/>
              </a:rPr>
              <a:t>make commitment</a:t>
            </a:r>
            <a:r>
              <a:rPr lang="en-US" sz="2400" dirty="0">
                <a:latin typeface="+mj-lt"/>
              </a:rPr>
              <a:t> to “Build Large” when Toyota were to choose “Do Not Build”.</a:t>
            </a:r>
          </a:p>
          <a:p>
            <a:endParaRPr lang="en-US" sz="2400" dirty="0">
              <a:latin typeface="+mj-lt"/>
            </a:endParaRPr>
          </a:p>
          <a:p>
            <a:r>
              <a:rPr lang="en-US" sz="2400" dirty="0">
                <a:latin typeface="+mj-lt"/>
              </a:rPr>
              <a:t>In short, strategic moves that seemingly limit options (i.e. by having the commitment) can actually make a player better off.</a:t>
            </a:r>
          </a:p>
          <a:p>
            <a:endParaRPr lang="en-US" sz="2400" dirty="0">
              <a:latin typeface="+mj-lt"/>
            </a:endParaRPr>
          </a:p>
          <a:p>
            <a:r>
              <a:rPr lang="en-US" sz="2400" dirty="0">
                <a:latin typeface="+mj-lt"/>
              </a:rPr>
              <a:t>For a strategic move to work, it must be visible, understandable, and hard to reverse.</a:t>
            </a:r>
            <a:endParaRPr lang="th-TH" sz="2400" dirty="0">
              <a:latin typeface="+mj-lt"/>
            </a:endParaRPr>
          </a:p>
        </p:txBody>
      </p:sp>
    </p:spTree>
    <p:extLst>
      <p:ext uri="{BB962C8B-B14F-4D97-AF65-F5344CB8AC3E}">
        <p14:creationId xmlns:p14="http://schemas.microsoft.com/office/powerpoint/2010/main" val="22863414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Slide Number Placeholder 3">
            <a:extLst>
              <a:ext uri="{FF2B5EF4-FFF2-40B4-BE49-F238E27FC236}">
                <a16:creationId xmlns:a16="http://schemas.microsoft.com/office/drawing/2014/main" id="{569CB703-AB98-49D4-9502-9F682097301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F163C57-9FBC-4D93-A0F2-99DB2410F9BD}" type="slidenum">
              <a:rPr lang="en-US" altLang="th-TH">
                <a:solidFill>
                  <a:srgbClr val="898989"/>
                </a:solidFill>
                <a:latin typeface="Calibri" panose="020F0502020204030204" pitchFamily="34" charset="0"/>
              </a:rPr>
              <a:pPr eaLnBrk="1" hangingPunct="1"/>
              <a:t>28</a:t>
            </a:fld>
            <a:endParaRPr lang="en-US" altLang="th-TH">
              <a:solidFill>
                <a:srgbClr val="898989"/>
              </a:solidFill>
              <a:latin typeface="Calibri" panose="020F0502020204030204" pitchFamily="34" charset="0"/>
            </a:endParaRPr>
          </a:p>
        </p:txBody>
      </p:sp>
      <p:grpSp>
        <p:nvGrpSpPr>
          <p:cNvPr id="7" name="Group 6">
            <a:extLst>
              <a:ext uri="{FF2B5EF4-FFF2-40B4-BE49-F238E27FC236}">
                <a16:creationId xmlns:a16="http://schemas.microsoft.com/office/drawing/2014/main" id="{CCC65423-06D5-43A2-867A-D67BC8966060}"/>
              </a:ext>
            </a:extLst>
          </p:cNvPr>
          <p:cNvGrpSpPr/>
          <p:nvPr/>
        </p:nvGrpSpPr>
        <p:grpSpPr>
          <a:xfrm>
            <a:off x="1350000" y="136525"/>
            <a:ext cx="6444000" cy="5040000"/>
            <a:chOff x="1350000" y="1191575"/>
            <a:chExt cx="6444000" cy="5040000"/>
          </a:xfrm>
        </p:grpSpPr>
        <p:pic>
          <p:nvPicPr>
            <p:cNvPr id="2" name="Picture 1">
              <a:extLst>
                <a:ext uri="{FF2B5EF4-FFF2-40B4-BE49-F238E27FC236}">
                  <a16:creationId xmlns:a16="http://schemas.microsoft.com/office/drawing/2014/main" id="{D6C537D4-81B2-409D-B4DA-A4E9F635E3F4}"/>
                </a:ext>
              </a:extLst>
            </p:cNvPr>
            <p:cNvPicPr>
              <a:picLocks noChangeAspect="1"/>
            </p:cNvPicPr>
            <p:nvPr/>
          </p:nvPicPr>
          <p:blipFill>
            <a:blip r:embed="rId2"/>
            <a:stretch>
              <a:fillRect/>
            </a:stretch>
          </p:blipFill>
          <p:spPr>
            <a:xfrm>
              <a:off x="1350000" y="1191575"/>
              <a:ext cx="6444000" cy="5040000"/>
            </a:xfrm>
            <a:prstGeom prst="rect">
              <a:avLst/>
            </a:prstGeom>
          </p:spPr>
        </p:pic>
        <p:sp>
          <p:nvSpPr>
            <p:cNvPr id="3" name="Rectangle 2">
              <a:extLst>
                <a:ext uri="{FF2B5EF4-FFF2-40B4-BE49-F238E27FC236}">
                  <a16:creationId xmlns:a16="http://schemas.microsoft.com/office/drawing/2014/main" id="{D3A15A89-3E3E-4A45-8FFA-3962DC3A8F73}"/>
                </a:ext>
              </a:extLst>
            </p:cNvPr>
            <p:cNvSpPr/>
            <p:nvPr/>
          </p:nvSpPr>
          <p:spPr>
            <a:xfrm>
              <a:off x="6346200" y="2040575"/>
              <a:ext cx="1447800" cy="419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pic>
        <p:nvPicPr>
          <p:cNvPr id="6" name="Picture 5">
            <a:extLst>
              <a:ext uri="{FF2B5EF4-FFF2-40B4-BE49-F238E27FC236}">
                <a16:creationId xmlns:a16="http://schemas.microsoft.com/office/drawing/2014/main" id="{6EE83FA5-636F-4743-9C6E-82B6A4AC3D06}"/>
              </a:ext>
            </a:extLst>
          </p:cNvPr>
          <p:cNvPicPr>
            <a:picLocks noChangeAspect="1"/>
          </p:cNvPicPr>
          <p:nvPr/>
        </p:nvPicPr>
        <p:blipFill>
          <a:blip r:embed="rId3"/>
          <a:stretch>
            <a:fillRect/>
          </a:stretch>
        </p:blipFill>
        <p:spPr>
          <a:xfrm>
            <a:off x="2286000" y="5176525"/>
            <a:ext cx="4572000" cy="1278000"/>
          </a:xfrm>
          <a:prstGeom prst="rect">
            <a:avLst/>
          </a:prstGeom>
        </p:spPr>
      </p:pic>
    </p:spTree>
    <p:extLst>
      <p:ext uri="{BB962C8B-B14F-4D97-AF65-F5344CB8AC3E}">
        <p14:creationId xmlns:p14="http://schemas.microsoft.com/office/powerpoint/2010/main" val="31051700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261</TotalTime>
  <Words>1335</Words>
  <Application>Microsoft Office PowerPoint</Application>
  <PresentationFormat>On-screen Show (4:3)</PresentationFormat>
  <Paragraphs>198</Paragraphs>
  <Slides>28</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3" baseType="lpstr">
      <vt:lpstr>Arial</vt:lpstr>
      <vt:lpstr>Calibri</vt:lpstr>
      <vt:lpstr>Tahoma</vt:lpstr>
      <vt:lpstr>Office Theme</vt:lpstr>
      <vt:lpstr>Microsoft Word 97 - 2003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LENOVO</cp:lastModifiedBy>
  <cp:revision>33</cp:revision>
  <dcterms:created xsi:type="dcterms:W3CDTF">2010-03-18T16:42:14Z</dcterms:created>
  <dcterms:modified xsi:type="dcterms:W3CDTF">2019-10-30T02:43:32Z</dcterms:modified>
</cp:coreProperties>
</file>