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embeddedFontLst>
    <p:embeddedFont>
      <p:font typeface="Raleway" panose="020B0604020202020204" charset="0"/>
      <p:regular r:id="rId27"/>
      <p:bold r:id="rId28"/>
      <p:italic r:id="rId29"/>
      <p:boldItalic r:id="rId30"/>
    </p:embeddedFont>
    <p:embeddedFont>
      <p:font typeface="Georgia" panose="02040502050405020303" pitchFamily="18" charset="0"/>
      <p:regular r:id="rId31"/>
      <p:bold r:id="rId32"/>
      <p:italic r:id="rId33"/>
      <p:boldItalic r:id="rId34"/>
    </p:embeddedFont>
    <p:embeddedFont>
      <p:font typeface="Verdana" panose="020B0604030504040204" pitchFamily="34" charset="0"/>
      <p:regular r:id="rId35"/>
      <p:bold r:id="rId36"/>
      <p:italic r:id="rId37"/>
      <p:boldItalic r:id="rId38"/>
    </p:embeddedFont>
    <p:embeddedFont>
      <p:font typeface="Montserrat" panose="020B0604020202020204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1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47CB17-6E5C-4270-A303-5C3902FE0006}">
  <a:tblStyle styleId="{7D47CB17-6E5C-4270-A303-5C3902FE000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2" y="198"/>
      </p:cViewPr>
      <p:guideLst>
        <p:guide pos="144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2181963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Time_deposit" TargetMode="External"/><Relationship Id="rId13" Type="http://schemas.openxmlformats.org/officeDocument/2006/relationships/hyperlink" Target="https://en.wikipedia.org/wiki/Bond_(finance)" TargetMode="External"/><Relationship Id="rId3" Type="http://schemas.openxmlformats.org/officeDocument/2006/relationships/hyperlink" Target="https://en.wikipedia.org/wiki/Financial_instrument" TargetMode="External"/><Relationship Id="rId7" Type="http://schemas.openxmlformats.org/officeDocument/2006/relationships/hyperlink" Target="https://en.wikipedia.org/wiki/Term_deposit" TargetMode="External"/><Relationship Id="rId12" Type="http://schemas.openxmlformats.org/officeDocument/2006/relationships/hyperlink" Target="https://en.wikipedia.org/wiki/US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avings_account" TargetMode="External"/><Relationship Id="rId11" Type="http://schemas.openxmlformats.org/officeDocument/2006/relationships/hyperlink" Target="https://en.wikipedia.org/wiki/New_Zealand" TargetMode="External"/><Relationship Id="rId5" Type="http://schemas.openxmlformats.org/officeDocument/2006/relationships/hyperlink" Target="https://en.wikipedia.org/wiki/Interest" TargetMode="External"/><Relationship Id="rId15" Type="http://schemas.openxmlformats.org/officeDocument/2006/relationships/hyperlink" Target="https://en.wikipedia.org/wiki/India" TargetMode="External"/><Relationship Id="rId10" Type="http://schemas.openxmlformats.org/officeDocument/2006/relationships/hyperlink" Target="https://en.wikipedia.org/wiki/Australia" TargetMode="External"/><Relationship Id="rId4" Type="http://schemas.openxmlformats.org/officeDocument/2006/relationships/hyperlink" Target="https://en.wikipedia.org/wiki/Non-bank_financial_institution" TargetMode="External"/><Relationship Id="rId9" Type="http://schemas.openxmlformats.org/officeDocument/2006/relationships/hyperlink" Target="https://en.wikipedia.org/wiki/Canada" TargetMode="External"/><Relationship Id="rId14" Type="http://schemas.openxmlformats.org/officeDocument/2006/relationships/hyperlink" Target="https://en.wikipedia.org/wiki/United_Kingdom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Debit_cards" TargetMode="External"/><Relationship Id="rId7" Type="http://schemas.openxmlformats.org/officeDocument/2006/relationships/hyperlink" Target="https://en.wikipedia.org/wiki/Cash_and_cash_equivalents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Accounting" TargetMode="External"/><Relationship Id="rId5" Type="http://schemas.openxmlformats.org/officeDocument/2006/relationships/hyperlink" Target="https://en.wikipedia.org/wiki/Liquidity" TargetMode="External"/><Relationship Id="rId4" Type="http://schemas.openxmlformats.org/officeDocument/2006/relationships/hyperlink" Target="https://en.wikipedia.org/wiki/Cheque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0c47d1b16_4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0c47d1b16_4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91833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40c47d1b16_2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40c47d1b16_2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5790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40c47d1b16_4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40c47d1b16_4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1240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40c47d1b1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40c47d1b1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725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40d44e2821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40d44e2821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5323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40c47d1b16_2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40c47d1b16_2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093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40ded11c43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40ded11c43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Tax 15% ของดอกเบี้ยที่ได้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ดอกเบี้ยรายปี annual percentage rate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ดอกเบี้ยทบต้น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compound interest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A </a:t>
            </a:r>
            <a:r>
              <a:rPr lang="en" sz="1050" b="1">
                <a:solidFill>
                  <a:srgbClr val="222222"/>
                </a:solidFill>
                <a:highlight>
                  <a:srgbClr val="FFFFFF"/>
                </a:highlight>
              </a:rPr>
              <a:t>fixed deposit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(</a:t>
            </a:r>
            <a:r>
              <a:rPr lang="en" sz="1050" b="1">
                <a:solidFill>
                  <a:srgbClr val="222222"/>
                </a:solidFill>
                <a:highlight>
                  <a:srgbClr val="FFFFFF"/>
                </a:highlight>
              </a:rPr>
              <a:t>FD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) is a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3"/>
              </a:rPr>
              <a:t>financial instrument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provided by banks or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4"/>
              </a:rPr>
              <a:t>NBFCs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which provides investors a higher rate of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5"/>
              </a:rPr>
              <a:t>interest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than a regular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6"/>
              </a:rPr>
              <a:t>savings account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until the given maturity date. It may or may not require the creation of a separate account. It is known as a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7"/>
              </a:rPr>
              <a:t>term deposit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or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8"/>
              </a:rPr>
              <a:t>time deposit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in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9"/>
              </a:rPr>
              <a:t>Canada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0"/>
              </a:rPr>
              <a:t>Australia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1"/>
              </a:rPr>
              <a:t>New Zealand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and the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2"/>
              </a:rPr>
              <a:t>US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and as a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3"/>
              </a:rPr>
              <a:t>bond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in the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4"/>
              </a:rPr>
              <a:t>United Kingdom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and </a:t>
            </a:r>
            <a:r>
              <a:rPr lang="en" sz="1050" u="sng">
                <a:solidFill>
                  <a:srgbClr val="0B0080"/>
                </a:solidFill>
                <a:highlight>
                  <a:srgbClr val="FFFFFF"/>
                </a:highlight>
                <a:hlinkClick r:id="rId15"/>
              </a:rPr>
              <a:t>India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. </a:t>
            </a:r>
            <a:endParaRPr sz="105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They are considered to be very safe investments</a:t>
            </a:r>
            <a:endParaRPr sz="105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rgbClr val="616161"/>
                </a:solidFill>
                <a:highlight>
                  <a:srgbClr val="F2F2F2"/>
                </a:highlight>
              </a:rPr>
              <a:t>เป็นบัญชีที่เหมาะสำหรับการออมแบบมีกำหนดระยะเวลาแน่นอน เช่น ระยะเวลาฝาก 3,6 เดือน 1 ปี เป็นต้น โดยปกติในการฝากแต่ละครั้งธนาคารจะกำหนดจำนวนเงินขั้นต่ำไว้ประมาณ 1,000 - 5,000 บาทและบัญชีเงินฝากประจำจะได้รับดอกเบี้ยสูงกว่าเงินฝากออมทรัพย์ เพราะเป็นเงินฝากที่มีระยะเวลานาน ทำให้ธนาคารสามารถนำไปหาผลประโยชน์ได้สะดวกกว่าเงินฝากประเภทอื่น แต่ดอกเบี้ยที่ได้รับต้องเสียภาษีในอัตราร้อยละ 15 ต่อปี (ในกรณีเป็นบุคคลธรรมดา) เว้นแต่จะเข้าข้อยกเว้น ในการถอนเงินผู้ฝากสามารถถอนเมื่อไหร่ก็ได้แต่ในกรณีที่ถอนก่อนครบกำหนด ผู้ฝากอาจไม่ได้รับดอกเบี้ย หรือได้รับดอกเบี้ยน้อยลงแล้วแต่เงื่อนไขที่ธนาคารกำหนด</a:t>
            </a:r>
            <a:endParaRPr sz="105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5875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40d44e282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40d44e282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77030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40c47d1b16_4_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40c47d1b16_4_1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242729"/>
                </a:solidFill>
                <a:latin typeface="Raleway"/>
                <a:ea typeface="Raleway"/>
                <a:cs typeface="Raleway"/>
                <a:sym typeface="Raleway"/>
              </a:rPr>
              <a:t>This account give HIGHE</a:t>
            </a:r>
            <a:r>
              <a:rPr lang="en" sz="12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R RATE OF INTEREST</a:t>
            </a:r>
            <a:r>
              <a:rPr lang="en"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: this returns are generally over the returns offered by a saving account.</a:t>
            </a:r>
            <a:endParaRPr sz="12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SAFE INVESTMENT </a:t>
            </a:r>
            <a:r>
              <a:rPr lang="en"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: FDs are risk free investment bc </a:t>
            </a:r>
            <a:r>
              <a:rPr lang="en" sz="1350">
                <a:solidFill>
                  <a:srgbClr val="505050"/>
                </a:solidFill>
                <a:highlight>
                  <a:schemeClr val="lt1"/>
                </a:highlight>
              </a:rPr>
              <a:t>at the end of the maturity period</a:t>
            </a:r>
            <a:r>
              <a:rPr lang="en"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</a:t>
            </a:r>
            <a:r>
              <a:rPr lang="en" sz="1350">
                <a:solidFill>
                  <a:srgbClr val="505050"/>
                </a:solidFill>
                <a:highlight>
                  <a:srgbClr val="FFFFFF"/>
                </a:highlight>
              </a:rPr>
              <a:t>you get an assured sum of money.</a:t>
            </a:r>
            <a:endParaRPr sz="12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TAX EXEMPTION </a:t>
            </a:r>
            <a:r>
              <a:rPr lang="en"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: Tax can be exempted if conditions are followed. deposit more than 1 year , age is over 55 years old and  the sum of interest from all fixed deposit account is not over  30,000. </a:t>
            </a:r>
            <a:endParaRPr sz="12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COMPOUND INTEREST calculation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307702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40c47d1b16_4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40c47d1b16_4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Access may be in a variety of ways, such as cash withdrawals, use of </a:t>
            </a:r>
            <a:r>
              <a:rPr lang="en" sz="1050">
                <a:solidFill>
                  <a:srgbClr val="0B0080"/>
                </a:solidFill>
                <a:uFill>
                  <a:noFill/>
                </a:uFill>
                <a:hlinkClick r:id="rId3"/>
              </a:rPr>
              <a:t>debit cards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, </a:t>
            </a:r>
            <a:r>
              <a:rPr lang="en" sz="1050">
                <a:solidFill>
                  <a:srgbClr val="0B0080"/>
                </a:solidFill>
                <a:uFill>
                  <a:noFill/>
                </a:uFill>
                <a:hlinkClick r:id="rId4"/>
              </a:rPr>
              <a:t>cheques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(checks) and electronic transfer. In economic terms, the funds held in a transaction account are regarded as </a:t>
            </a:r>
            <a:r>
              <a:rPr lang="en" sz="1050">
                <a:solidFill>
                  <a:srgbClr val="0B0080"/>
                </a:solidFill>
                <a:uFill>
                  <a:noFill/>
                </a:uFill>
                <a:hlinkClick r:id="rId5"/>
              </a:rPr>
              <a:t>liquid funds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and in </a:t>
            </a:r>
            <a:r>
              <a:rPr lang="en" sz="1050">
                <a:solidFill>
                  <a:srgbClr val="0B0080"/>
                </a:solidFill>
                <a:uFill>
                  <a:noFill/>
                </a:uFill>
                <a:hlinkClick r:id="rId6"/>
              </a:rPr>
              <a:t>accounting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 terms they are considered as </a:t>
            </a:r>
            <a:r>
              <a:rPr lang="en" sz="1050">
                <a:solidFill>
                  <a:srgbClr val="0B0080"/>
                </a:solidFill>
                <a:uFill>
                  <a:noFill/>
                </a:uFill>
                <a:hlinkClick r:id="rId7"/>
              </a:rPr>
              <a:t>cash</a:t>
            </a:r>
            <a:r>
              <a:rPr lang="en" sz="1050">
                <a:solidFill>
                  <a:srgbClr val="222222"/>
                </a:solidFill>
                <a:highlight>
                  <a:srgbClr val="FFFFFF"/>
                </a:highlight>
              </a:rPr>
              <a:t>.</a:t>
            </a:r>
            <a:endParaRPr sz="1350" b="1">
              <a:solidFill>
                <a:srgbClr val="1B1B1B"/>
              </a:solidFill>
              <a:latin typeface="Thonburi"/>
              <a:ea typeface="Thonburi"/>
              <a:cs typeface="Thonburi"/>
              <a:sym typeface="Thonbu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 b="1">
              <a:solidFill>
                <a:srgbClr val="1B1B1B"/>
              </a:solidFill>
              <a:latin typeface="Thonburi"/>
              <a:ea typeface="Thonburi"/>
              <a:cs typeface="Thonburi"/>
              <a:sym typeface="Thonbu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 b="1">
                <a:solidFill>
                  <a:srgbClr val="1B1B1B"/>
                </a:solidFill>
                <a:latin typeface="Thonburi"/>
                <a:ea typeface="Thonburi"/>
                <a:cs typeface="Thonburi"/>
                <a:sym typeface="Thonburi"/>
              </a:rPr>
              <a:t>การใช้เช็ค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Why paying check cause this account so liquid?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50">
                <a:solidFill>
                  <a:srgbClr val="242729"/>
                </a:solidFill>
                <a:highlight>
                  <a:srgbClr val="FFFFFF"/>
                </a:highlight>
              </a:rPr>
              <a:t>This account Can use ATM/Debit cards </a:t>
            </a:r>
            <a:endParaRPr sz="1150">
              <a:solidFill>
                <a:srgbClr val="242729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highlight>
                  <a:srgbClr val="D9D2E9"/>
                </a:highlight>
                <a:latin typeface="Raleway"/>
                <a:ea typeface="Raleway"/>
                <a:cs typeface="Raleway"/>
                <a:sym typeface="Raleway"/>
              </a:rPr>
              <a:t>Can have unlimited transactions 	like you can withdraw or deposits many time as much as you want</a:t>
            </a:r>
            <a:r>
              <a:rPr lang="en" sz="1300">
                <a:solidFill>
                  <a:srgbClr val="222222"/>
                </a:solidFill>
                <a:highlight>
                  <a:srgbClr val="D9D2E9"/>
                </a:highlight>
                <a:latin typeface="Georgia"/>
                <a:ea typeface="Georgia"/>
                <a:cs typeface="Georgia"/>
                <a:sym typeface="Georgia"/>
              </a:rPr>
              <a:t> in day-to-day activity.</a:t>
            </a:r>
            <a:endParaRPr sz="1200">
              <a:solidFill>
                <a:srgbClr val="434343"/>
              </a:solidFill>
              <a:highlight>
                <a:srgbClr val="D9D2E9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200">
                <a:latin typeface="Raleway"/>
                <a:ea typeface="Raleway"/>
                <a:cs typeface="Raleway"/>
                <a:sym typeface="Raleway"/>
              </a:rPr>
              <a:t>Customer can ask for overdraft mean that you </a:t>
            </a:r>
            <a:r>
              <a:rPr lang="en" sz="1200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Can have negative balance  (if your </a:t>
            </a:r>
            <a:r>
              <a:rPr lang="en" sz="1200" b="1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bank</a:t>
            </a:r>
            <a:r>
              <a:rPr lang="en" sz="1200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 agrees and they usually charge you huge fees also.</a:t>
            </a:r>
            <a:endParaRPr sz="1200">
              <a:solidFill>
                <a:srgbClr val="43434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latin typeface="Georgia"/>
                <a:ea typeface="Georgia"/>
                <a:cs typeface="Georgia"/>
                <a:sym typeface="Georgia"/>
              </a:rPr>
              <a:t>current account is meant for individuals,</a:t>
            </a:r>
            <a:r>
              <a:rPr lang="en" sz="1300">
                <a:solidFill>
                  <a:srgbClr val="0000FF"/>
                </a:solidFill>
                <a:latin typeface="Georgia"/>
                <a:ea typeface="Georgia"/>
                <a:cs typeface="Georgia"/>
                <a:sym typeface="Georgia"/>
              </a:rPr>
              <a:t> business entities</a:t>
            </a:r>
            <a:r>
              <a:rPr lang="en" sz="1300">
                <a:solidFill>
                  <a:srgbClr val="222222"/>
                </a:solidFill>
                <a:latin typeface="Georgia"/>
                <a:ea typeface="Georgia"/>
                <a:cs typeface="Georgia"/>
                <a:sym typeface="Georgia"/>
              </a:rPr>
              <a:t>, government bodies, societies, trusts, institutions suit forสำหรับ องค์กร หน่วยงาน ธุรกิจ ประมานนี้</a:t>
            </a:r>
            <a:endParaRPr sz="1300">
              <a:solidFill>
                <a:srgbClr val="222222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F0000"/>
                </a:highlight>
                <a:latin typeface="Georgia"/>
                <a:ea typeface="Georgia"/>
                <a:cs typeface="Georgia"/>
                <a:sym typeface="Georgia"/>
              </a:rPr>
              <a:t>Suitable for Businessman or company</a:t>
            </a:r>
            <a:endParaRPr sz="1300">
              <a:solidFill>
                <a:srgbClr val="222222"/>
              </a:solidFill>
              <a:highlight>
                <a:srgbClr val="FF0000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D9D2E9"/>
                </a:highlight>
                <a:latin typeface="Georgia"/>
                <a:ea typeface="Georgia"/>
                <a:cs typeface="Georgia"/>
                <a:sym typeface="Georgia"/>
              </a:rPr>
              <a:t>Current account refers to a running account, in which there is no limit on the operation, during a working day.</a:t>
            </a:r>
            <a:endParaRPr sz="1300">
              <a:solidFill>
                <a:srgbClr val="222222"/>
              </a:solidFill>
              <a:highlight>
                <a:srgbClr val="D9D2E9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222222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3F3F3"/>
                </a:highlight>
                <a:latin typeface="Georgia"/>
                <a:ea typeface="Georgia"/>
                <a:cs typeface="Georgia"/>
                <a:sym typeface="Georgia"/>
              </a:rPr>
              <a:t>When you open the account they usually required you Huge amount of  money</a:t>
            </a:r>
            <a:endParaRPr sz="1300">
              <a:solidFill>
                <a:srgbClr val="222222"/>
              </a:solidFill>
              <a:highlight>
                <a:srgbClr val="F3F3F3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3F3F3"/>
                </a:highlight>
                <a:latin typeface="Georgia"/>
                <a:ea typeface="Georgia"/>
                <a:cs typeface="Georgia"/>
                <a:sym typeface="Georgia"/>
              </a:rPr>
              <a:t>สามารถ </a:t>
            </a:r>
            <a:r>
              <a:rPr lang="en" sz="1300">
                <a:solidFill>
                  <a:srgbClr val="222222"/>
                </a:solidFill>
                <a:latin typeface="Georgia"/>
                <a:ea typeface="Georgia"/>
                <a:cs typeface="Georgia"/>
                <a:sym typeface="Georgia"/>
              </a:rPr>
              <a:t> transfers, overdraft facility, direct debits, no limit on the number of withdrawals/deposits, Internet Banking</a:t>
            </a:r>
            <a:endParaRPr sz="1300">
              <a:solidFill>
                <a:srgbClr val="222222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5F8D2"/>
                </a:highlight>
                <a:latin typeface="Georgia"/>
                <a:ea typeface="Georgia"/>
                <a:cs typeface="Georgia"/>
                <a:sym typeface="Georgia"/>
              </a:rPr>
              <a:t> Current (Checking) account is an active account which is meant for day to day monetary transactions.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5F8D2"/>
                </a:highlight>
                <a:latin typeface="Georgia"/>
                <a:ea typeface="Georgia"/>
                <a:cs typeface="Georgia"/>
                <a:sym typeface="Georgia"/>
              </a:rPr>
              <a:t>Current Account is perfect for business entities, government departments, societies, institutions, etc. because they have to deal with daily money transactions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5F8D2"/>
                </a:highlight>
                <a:latin typeface="Georgia"/>
                <a:ea typeface="Georgia"/>
                <a:cs typeface="Georgia"/>
                <a:sym typeface="Georgia"/>
              </a:rPr>
              <a:t>there is no restriction on the number and amount of transaction.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5F8D2"/>
                </a:highlight>
                <a:latin typeface="Georgia"/>
                <a:ea typeface="Georgia"/>
                <a:cs typeface="Georgia"/>
                <a:sym typeface="Georgia"/>
              </a:rPr>
              <a:t> no passbook is issued by the bank to the current account holders.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222222"/>
                </a:solidFill>
                <a:highlight>
                  <a:srgbClr val="F5F8D2"/>
                </a:highlight>
                <a:latin typeface="Georgia"/>
                <a:ea typeface="Georgia"/>
                <a:cs typeface="Georgia"/>
                <a:sym typeface="Georgia"/>
              </a:rPr>
              <a:t>current account requires high amount as the opening balance, to start the account.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Raleway"/>
              <a:buChar char="▫"/>
            </a:pPr>
            <a:r>
              <a:rPr lang="en" sz="2200">
                <a:solidFill>
                  <a:schemeClr val="lt1"/>
                </a:solidFill>
                <a:highlight>
                  <a:srgbClr val="F4CCCC"/>
                </a:highlight>
                <a:latin typeface="Raleway"/>
                <a:ea typeface="Raleway"/>
                <a:cs typeface="Raleway"/>
                <a:sym typeface="Raleway"/>
              </a:rPr>
              <a:t>Suitable for Businessman or company</a:t>
            </a:r>
            <a:endParaRPr sz="1300">
              <a:solidFill>
                <a:srgbClr val="222222"/>
              </a:solidFill>
              <a:highlight>
                <a:srgbClr val="F5F8D2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1706169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40ded11c43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40ded11c43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Liquidity in business sense as i mentioned before that a businessman can have unlimited time of deposit and withdraw.</a:t>
            </a:r>
            <a:r>
              <a:rPr lang="en" sz="1000">
                <a:solidFill>
                  <a:schemeClr val="lt1"/>
                </a:solidFill>
                <a:highlight>
                  <a:srgbClr val="F4CCCC"/>
                </a:highlight>
                <a:latin typeface="Raleway"/>
                <a:ea typeface="Raleway"/>
                <a:cs typeface="Raleway"/>
                <a:sym typeface="Raleway"/>
              </a:rPr>
              <a:t>To run a business transactions smoothly</a:t>
            </a:r>
            <a:endParaRPr sz="1000">
              <a:solidFill>
                <a:schemeClr val="lt1"/>
              </a:solidFill>
              <a:highlight>
                <a:srgbClr val="F4CCCC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highlight>
                  <a:srgbClr val="F4CCCC"/>
                </a:highlight>
                <a:latin typeface="Raleway"/>
                <a:ea typeface="Raleway"/>
                <a:cs typeface="Raleway"/>
                <a:sym typeface="Raleway"/>
              </a:rPr>
              <a:t>ง่าย สะดวก เช่น สามารถให้ messengerไปรับเงินค่าของได้ แต่ไม่ต้องกังวลว่าเค้าจะขโมยหรือป่าว เพราะหน้าเช็ค ก็เขียนชื่ออยู่แล้ว ว่าสั่งจ่ายใคร</a:t>
            </a:r>
            <a:endParaRPr sz="1000">
              <a:highlight>
                <a:srgbClr val="F4CCCC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2921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Raleway"/>
              <a:buChar char="▫"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Receiving and spending money without carrying cash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914400" lvl="0" indent="-292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aleway"/>
              <a:buChar char="▫"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Credit purchase ในเรื่อง บางทีเงินไม่พอ สั่งจ่ายเช็คไปก่อนแล้วอีก  15 วัน ค่อยให้ เจ้าหนี้เบิกได้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2921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aleway"/>
              <a:buChar char="▫"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Money safety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And lastly Collateral it is the legal process in term of borrow money in a short period of time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Check will act as a collateral in the sense</a:t>
            </a: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 that you have a close friend or you relative like you uncle say you want to borrow your uncle 100.000 baht and you know that you can pay back him next month you will </a:t>
            </a:r>
            <a:r>
              <a:rPr lang="en" sz="1000">
                <a:solidFill>
                  <a:srgbClr val="545454"/>
                </a:solidFill>
                <a:highlight>
                  <a:srgbClr val="FFFFFF"/>
                </a:highlight>
              </a:rPr>
              <a:t>Prepaid Cheque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for example check act as a collateral in the sense of when you want huge amount of money to borrow in a short period of time 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000">
                <a:latin typeface="Raleway"/>
                <a:ea typeface="Raleway"/>
                <a:cs typeface="Raleway"/>
                <a:sym typeface="Raleway"/>
              </a:rPr>
              <a:t>Legal process 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Cheque act  as a collateral in term of legal process of confirmation that money borrowed from creditors would be fully paid by the debtors. </a:t>
            </a:r>
            <a:endParaRPr sz="1000"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latin typeface="Raleway"/>
                <a:ea typeface="Raleway"/>
                <a:cs typeface="Raleway"/>
                <a:sym typeface="Raleway"/>
              </a:rPr>
              <a:t>http://www.pattanakit.net/รวมบทความการจัดการธุรกิจ/ทำไมต้องมีบัญชีกระแสรายวัน.html</a:t>
            </a:r>
            <a:endParaRPr sz="2400"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4543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40ded11c43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40ded11c43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Raleway"/>
              <a:buChar char="-"/>
            </a:pPr>
            <a:r>
              <a:rPr lang="en" sz="24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The principal and interest are not protected by Deposit Protection Agency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61272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40ded11c43_1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40ded11c43_1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Great for those who have payments in foreign currency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27210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425abd79d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425abd79d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9959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25abd79d2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25abd79d2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0676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425abd79d2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425abd79d2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2566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425b1af7b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425b1af7bb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7264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425b1af7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425b1af7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87256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4179360835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4179360835_2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04352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4179360835_2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4179360835_2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2440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4179360835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4179360835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12452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42528c38d6_2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42528c38d6_2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92148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42528c38d6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42528c38d6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38815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425abd79d2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425abd79d2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8178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 descr="buildings4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" name="Google Shape;12;p2"/>
          <p:cNvCxnSpPr/>
          <p:nvPr/>
        </p:nvCxnSpPr>
        <p:spPr>
          <a:xfrm>
            <a:off x="802058" y="179124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685800" y="1839425"/>
            <a:ext cx="60366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3" descr="buildings3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3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" name="Google Shape;17;p3"/>
          <p:cNvCxnSpPr/>
          <p:nvPr/>
        </p:nvCxnSpPr>
        <p:spPr>
          <a:xfrm>
            <a:off x="802058" y="171504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685800" y="1811950"/>
            <a:ext cx="49884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685800" y="3068650"/>
            <a:ext cx="4988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4" descr="buildings1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4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3" name="Google Shape;23;p4"/>
          <p:cNvCxnSpPr/>
          <p:nvPr/>
        </p:nvCxnSpPr>
        <p:spPr>
          <a:xfrm>
            <a:off x="1915850" y="865200"/>
            <a:ext cx="0" cy="34131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2529950" y="1013250"/>
            <a:ext cx="5803500" cy="311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SzPts val="3000"/>
              <a:buChar char="▫"/>
              <a:defRPr sz="3000" i="1"/>
            </a:lvl1pPr>
            <a:lvl2pPr marL="914400" lvl="1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2pPr>
            <a:lvl3pPr marL="1371600" lvl="2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3pPr>
            <a:lvl4pPr marL="1828800" lvl="3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4pPr>
            <a:lvl5pPr marL="2286000" lvl="4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5pPr>
            <a:lvl6pPr marL="2743200" lvl="5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6pPr>
            <a:lvl7pPr marL="3200400" lvl="6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7pPr>
            <a:lvl8pPr marL="3657600" lvl="7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8pPr>
            <a:lvl9pPr marL="4114800" lvl="8" indent="-41910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283500" y="1864150"/>
            <a:ext cx="16323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“</a:t>
            </a:r>
            <a:endParaRPr sz="12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5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5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0" name="Google Shape;30;p5"/>
          <p:cNvCxnSpPr/>
          <p:nvPr/>
        </p:nvCxnSpPr>
        <p:spPr>
          <a:xfrm>
            <a:off x="579050" y="108509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2961550" y="1146025"/>
            <a:ext cx="5502900" cy="3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>
                <a:latin typeface="Raleway"/>
                <a:ea typeface="Raleway"/>
                <a:cs typeface="Raleway"/>
                <a:sym typeface="Raleway"/>
              </a:defRPr>
            </a:lvl1pPr>
            <a:lvl2pPr lvl="1">
              <a:buNone/>
              <a:defRPr>
                <a:latin typeface="Raleway"/>
                <a:ea typeface="Raleway"/>
                <a:cs typeface="Raleway"/>
                <a:sym typeface="Raleway"/>
              </a:defRPr>
            </a:lvl2pPr>
            <a:lvl3pPr lvl="2">
              <a:buNone/>
              <a:defRPr>
                <a:latin typeface="Raleway"/>
                <a:ea typeface="Raleway"/>
                <a:cs typeface="Raleway"/>
                <a:sym typeface="Raleway"/>
              </a:defRPr>
            </a:lvl3pPr>
            <a:lvl4pPr lvl="3">
              <a:buNone/>
              <a:defRPr>
                <a:latin typeface="Raleway"/>
                <a:ea typeface="Raleway"/>
                <a:cs typeface="Raleway"/>
                <a:sym typeface="Raleway"/>
              </a:defRPr>
            </a:lvl4pPr>
            <a:lvl5pPr lvl="4">
              <a:buNone/>
              <a:defRPr>
                <a:latin typeface="Raleway"/>
                <a:ea typeface="Raleway"/>
                <a:cs typeface="Raleway"/>
                <a:sym typeface="Raleway"/>
              </a:defRPr>
            </a:lvl5pPr>
            <a:lvl6pPr lvl="5">
              <a:buNone/>
              <a:defRPr>
                <a:latin typeface="Raleway"/>
                <a:ea typeface="Raleway"/>
                <a:cs typeface="Raleway"/>
                <a:sym typeface="Raleway"/>
              </a:defRPr>
            </a:lvl6pPr>
            <a:lvl7pPr lvl="6">
              <a:buNone/>
              <a:defRPr>
                <a:latin typeface="Raleway"/>
                <a:ea typeface="Raleway"/>
                <a:cs typeface="Raleway"/>
                <a:sym typeface="Raleway"/>
              </a:defRPr>
            </a:lvl7pPr>
            <a:lvl8pPr lvl="7">
              <a:buNone/>
              <a:defRPr>
                <a:latin typeface="Raleway"/>
                <a:ea typeface="Raleway"/>
                <a:cs typeface="Raleway"/>
                <a:sym typeface="Raleway"/>
              </a:defRPr>
            </a:lvl8pPr>
            <a:lvl9pPr lvl="8">
              <a:buNone/>
              <a:defRPr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oogle Shape;35;p6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6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7" name="Google Shape;37;p6"/>
          <p:cNvCxnSpPr/>
          <p:nvPr/>
        </p:nvCxnSpPr>
        <p:spPr>
          <a:xfrm>
            <a:off x="579050" y="108509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2949200" y="1146025"/>
            <a:ext cx="2740200" cy="3780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▫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5854441" y="1146025"/>
            <a:ext cx="2740200" cy="3780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▫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7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7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5" name="Google Shape;45;p7"/>
          <p:cNvCxnSpPr/>
          <p:nvPr/>
        </p:nvCxnSpPr>
        <p:spPr>
          <a:xfrm>
            <a:off x="579050" y="108509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2739575" y="1085100"/>
            <a:ext cx="1896300" cy="3840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▫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2"/>
          </p:nvPr>
        </p:nvSpPr>
        <p:spPr>
          <a:xfrm>
            <a:off x="4732984" y="1085100"/>
            <a:ext cx="1896300" cy="3840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▫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3"/>
          </p:nvPr>
        </p:nvSpPr>
        <p:spPr>
          <a:xfrm>
            <a:off x="6726393" y="1085100"/>
            <a:ext cx="1896300" cy="3840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▫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8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8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4" name="Google Shape;54;p8"/>
          <p:cNvCxnSpPr/>
          <p:nvPr/>
        </p:nvCxnSpPr>
        <p:spPr>
          <a:xfrm>
            <a:off x="579050" y="1085093"/>
            <a:ext cx="2352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" name="Google Shape;55;p8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9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9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0" name="Google Shape;60;p9"/>
          <p:cNvCxnSpPr/>
          <p:nvPr/>
        </p:nvCxnSpPr>
        <p:spPr>
          <a:xfrm>
            <a:off x="556950" y="4189168"/>
            <a:ext cx="80301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457200" y="4189175"/>
            <a:ext cx="8229600" cy="61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1200"/>
              <a:buNone/>
              <a:defRPr sz="1200"/>
            </a:lvl1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0" descr="buildings2.jpg"/>
          <p:cNvPicPr preferRelativeResize="0"/>
          <p:nvPr/>
        </p:nvPicPr>
        <p:blipFill>
          <a:blip r:embed="rId2">
            <a:alphaModFix am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0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no photo">
  <p:cSld name="BLANK_1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/>
          <p:nvPr/>
        </p:nvSpPr>
        <p:spPr>
          <a:xfrm>
            <a:off x="283500" y="289525"/>
            <a:ext cx="8577000" cy="4564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6486DB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961550" y="1146025"/>
            <a:ext cx="5502900" cy="3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Raleway"/>
              <a:buChar char="▫"/>
              <a:defRPr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57200" y="4189182"/>
            <a:ext cx="548700" cy="5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6DB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ctrTitle"/>
          </p:nvPr>
        </p:nvSpPr>
        <p:spPr>
          <a:xfrm>
            <a:off x="625850" y="1548325"/>
            <a:ext cx="60366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F1C232"/>
                </a:solidFill>
              </a:rPr>
              <a:t>DEPOSIT</a:t>
            </a:r>
            <a:endParaRPr sz="9600">
              <a:solidFill>
                <a:srgbClr val="F1C232"/>
              </a:solidFill>
            </a:endParaRPr>
          </a:p>
        </p:txBody>
      </p:sp>
      <p:grpSp>
        <p:nvGrpSpPr>
          <p:cNvPr id="75" name="Google Shape;75;p12"/>
          <p:cNvGrpSpPr/>
          <p:nvPr/>
        </p:nvGrpSpPr>
        <p:grpSpPr>
          <a:xfrm>
            <a:off x="6177890" y="2696694"/>
            <a:ext cx="2551689" cy="2020373"/>
            <a:chOff x="513468" y="3686775"/>
            <a:chExt cx="472500" cy="362900"/>
          </a:xfrm>
        </p:grpSpPr>
        <p:sp>
          <p:nvSpPr>
            <p:cNvPr id="76" name="Google Shape;76;p12"/>
            <p:cNvSpPr/>
            <p:nvPr/>
          </p:nvSpPr>
          <p:spPr>
            <a:xfrm>
              <a:off x="513468" y="3686775"/>
              <a:ext cx="472500" cy="362900"/>
            </a:xfrm>
            <a:custGeom>
              <a:avLst/>
              <a:gdLst/>
              <a:ahLst/>
              <a:cxnLst/>
              <a:rect l="l" t="t" r="r" b="b"/>
              <a:pathLst>
                <a:path w="18900" h="14516" fill="none" extrusionOk="0">
                  <a:moveTo>
                    <a:pt x="18900" y="7989"/>
                  </a:moveTo>
                  <a:lnTo>
                    <a:pt x="18900" y="7989"/>
                  </a:lnTo>
                  <a:lnTo>
                    <a:pt x="18705" y="8111"/>
                  </a:lnTo>
                  <a:lnTo>
                    <a:pt x="18510" y="8184"/>
                  </a:lnTo>
                  <a:lnTo>
                    <a:pt x="18291" y="8232"/>
                  </a:lnTo>
                  <a:lnTo>
                    <a:pt x="18072" y="8232"/>
                  </a:lnTo>
                  <a:lnTo>
                    <a:pt x="17852" y="8184"/>
                  </a:lnTo>
                  <a:lnTo>
                    <a:pt x="17658" y="8111"/>
                  </a:lnTo>
                  <a:lnTo>
                    <a:pt x="17487" y="8013"/>
                  </a:lnTo>
                  <a:lnTo>
                    <a:pt x="17341" y="7891"/>
                  </a:lnTo>
                  <a:lnTo>
                    <a:pt x="17341" y="7891"/>
                  </a:lnTo>
                  <a:lnTo>
                    <a:pt x="17243" y="7745"/>
                  </a:lnTo>
                  <a:lnTo>
                    <a:pt x="17170" y="7575"/>
                  </a:lnTo>
                  <a:lnTo>
                    <a:pt x="17170" y="7404"/>
                  </a:lnTo>
                  <a:lnTo>
                    <a:pt x="17195" y="7234"/>
                  </a:lnTo>
                  <a:lnTo>
                    <a:pt x="17243" y="7088"/>
                  </a:lnTo>
                  <a:lnTo>
                    <a:pt x="17341" y="6942"/>
                  </a:lnTo>
                  <a:lnTo>
                    <a:pt x="17487" y="6844"/>
                  </a:lnTo>
                  <a:lnTo>
                    <a:pt x="17658" y="6795"/>
                  </a:lnTo>
                  <a:lnTo>
                    <a:pt x="17658" y="6795"/>
                  </a:lnTo>
                  <a:lnTo>
                    <a:pt x="17755" y="6771"/>
                  </a:lnTo>
                  <a:lnTo>
                    <a:pt x="17828" y="6771"/>
                  </a:lnTo>
                  <a:lnTo>
                    <a:pt x="17901" y="6795"/>
                  </a:lnTo>
                  <a:lnTo>
                    <a:pt x="17974" y="6820"/>
                  </a:lnTo>
                  <a:lnTo>
                    <a:pt x="18023" y="6869"/>
                  </a:lnTo>
                  <a:lnTo>
                    <a:pt x="18047" y="6917"/>
                  </a:lnTo>
                  <a:lnTo>
                    <a:pt x="18096" y="7063"/>
                  </a:lnTo>
                  <a:lnTo>
                    <a:pt x="18072" y="7210"/>
                  </a:lnTo>
                  <a:lnTo>
                    <a:pt x="18023" y="7356"/>
                  </a:lnTo>
                  <a:lnTo>
                    <a:pt x="17950" y="7477"/>
                  </a:lnTo>
                  <a:lnTo>
                    <a:pt x="17828" y="7599"/>
                  </a:lnTo>
                  <a:lnTo>
                    <a:pt x="17828" y="7599"/>
                  </a:lnTo>
                  <a:lnTo>
                    <a:pt x="17633" y="7697"/>
                  </a:lnTo>
                  <a:lnTo>
                    <a:pt x="17438" y="7770"/>
                  </a:lnTo>
                  <a:lnTo>
                    <a:pt x="17219" y="7794"/>
                  </a:lnTo>
                  <a:lnTo>
                    <a:pt x="17000" y="7794"/>
                  </a:lnTo>
                  <a:lnTo>
                    <a:pt x="17000" y="7794"/>
                  </a:lnTo>
                  <a:lnTo>
                    <a:pt x="16878" y="7794"/>
                  </a:lnTo>
                  <a:lnTo>
                    <a:pt x="16781" y="7770"/>
                  </a:lnTo>
                  <a:lnTo>
                    <a:pt x="16708" y="7745"/>
                  </a:lnTo>
                  <a:lnTo>
                    <a:pt x="16635" y="7697"/>
                  </a:lnTo>
                  <a:lnTo>
                    <a:pt x="16586" y="7648"/>
                  </a:lnTo>
                  <a:lnTo>
                    <a:pt x="16562" y="7550"/>
                  </a:lnTo>
                  <a:lnTo>
                    <a:pt x="16537" y="7331"/>
                  </a:lnTo>
                  <a:lnTo>
                    <a:pt x="16537" y="7331"/>
                  </a:lnTo>
                  <a:lnTo>
                    <a:pt x="16513" y="7015"/>
                  </a:lnTo>
                  <a:lnTo>
                    <a:pt x="16488" y="6698"/>
                  </a:lnTo>
                  <a:lnTo>
                    <a:pt x="16440" y="6381"/>
                  </a:lnTo>
                  <a:lnTo>
                    <a:pt x="16367" y="6065"/>
                  </a:lnTo>
                  <a:lnTo>
                    <a:pt x="16269" y="5748"/>
                  </a:lnTo>
                  <a:lnTo>
                    <a:pt x="16172" y="5456"/>
                  </a:lnTo>
                  <a:lnTo>
                    <a:pt x="16050" y="5164"/>
                  </a:lnTo>
                  <a:lnTo>
                    <a:pt x="15904" y="4871"/>
                  </a:lnTo>
                  <a:lnTo>
                    <a:pt x="15758" y="4604"/>
                  </a:lnTo>
                  <a:lnTo>
                    <a:pt x="15587" y="4311"/>
                  </a:lnTo>
                  <a:lnTo>
                    <a:pt x="15393" y="4068"/>
                  </a:lnTo>
                  <a:lnTo>
                    <a:pt x="15198" y="3800"/>
                  </a:lnTo>
                  <a:lnTo>
                    <a:pt x="14978" y="3556"/>
                  </a:lnTo>
                  <a:lnTo>
                    <a:pt x="14759" y="3313"/>
                  </a:lnTo>
                  <a:lnTo>
                    <a:pt x="14516" y="3094"/>
                  </a:lnTo>
                  <a:lnTo>
                    <a:pt x="14272" y="2874"/>
                  </a:lnTo>
                  <a:lnTo>
                    <a:pt x="14004" y="2655"/>
                  </a:lnTo>
                  <a:lnTo>
                    <a:pt x="13712" y="2460"/>
                  </a:lnTo>
                  <a:lnTo>
                    <a:pt x="13420" y="2265"/>
                  </a:lnTo>
                  <a:lnTo>
                    <a:pt x="13128" y="2095"/>
                  </a:lnTo>
                  <a:lnTo>
                    <a:pt x="12811" y="1924"/>
                  </a:lnTo>
                  <a:lnTo>
                    <a:pt x="12494" y="1778"/>
                  </a:lnTo>
                  <a:lnTo>
                    <a:pt x="12178" y="1632"/>
                  </a:lnTo>
                  <a:lnTo>
                    <a:pt x="11837" y="1510"/>
                  </a:lnTo>
                  <a:lnTo>
                    <a:pt x="11496" y="1389"/>
                  </a:lnTo>
                  <a:lnTo>
                    <a:pt x="11130" y="1291"/>
                  </a:lnTo>
                  <a:lnTo>
                    <a:pt x="10765" y="1218"/>
                  </a:lnTo>
                  <a:lnTo>
                    <a:pt x="10400" y="1145"/>
                  </a:lnTo>
                  <a:lnTo>
                    <a:pt x="10034" y="1096"/>
                  </a:lnTo>
                  <a:lnTo>
                    <a:pt x="9645" y="1048"/>
                  </a:lnTo>
                  <a:lnTo>
                    <a:pt x="9255" y="1023"/>
                  </a:lnTo>
                  <a:lnTo>
                    <a:pt x="8865" y="1023"/>
                  </a:lnTo>
                  <a:lnTo>
                    <a:pt x="8865" y="1023"/>
                  </a:lnTo>
                  <a:lnTo>
                    <a:pt x="8330" y="1023"/>
                  </a:lnTo>
                  <a:lnTo>
                    <a:pt x="7794" y="1072"/>
                  </a:lnTo>
                  <a:lnTo>
                    <a:pt x="7258" y="1145"/>
                  </a:lnTo>
                  <a:lnTo>
                    <a:pt x="6747" y="1267"/>
                  </a:lnTo>
                  <a:lnTo>
                    <a:pt x="6747" y="1267"/>
                  </a:lnTo>
                  <a:lnTo>
                    <a:pt x="6600" y="1048"/>
                  </a:lnTo>
                  <a:lnTo>
                    <a:pt x="6454" y="877"/>
                  </a:lnTo>
                  <a:lnTo>
                    <a:pt x="6284" y="707"/>
                  </a:lnTo>
                  <a:lnTo>
                    <a:pt x="6138" y="561"/>
                  </a:lnTo>
                  <a:lnTo>
                    <a:pt x="5967" y="439"/>
                  </a:lnTo>
                  <a:lnTo>
                    <a:pt x="5821" y="341"/>
                  </a:lnTo>
                  <a:lnTo>
                    <a:pt x="5504" y="195"/>
                  </a:lnTo>
                  <a:lnTo>
                    <a:pt x="5237" y="98"/>
                  </a:lnTo>
                  <a:lnTo>
                    <a:pt x="5017" y="49"/>
                  </a:lnTo>
                  <a:lnTo>
                    <a:pt x="4822" y="0"/>
                  </a:lnTo>
                  <a:lnTo>
                    <a:pt x="4822" y="0"/>
                  </a:lnTo>
                  <a:lnTo>
                    <a:pt x="4725" y="195"/>
                  </a:lnTo>
                  <a:lnTo>
                    <a:pt x="4628" y="390"/>
                  </a:lnTo>
                  <a:lnTo>
                    <a:pt x="4530" y="682"/>
                  </a:lnTo>
                  <a:lnTo>
                    <a:pt x="4433" y="999"/>
                  </a:lnTo>
                  <a:lnTo>
                    <a:pt x="4384" y="1389"/>
                  </a:lnTo>
                  <a:lnTo>
                    <a:pt x="4360" y="1778"/>
                  </a:lnTo>
                  <a:lnTo>
                    <a:pt x="4360" y="1998"/>
                  </a:lnTo>
                  <a:lnTo>
                    <a:pt x="4408" y="2217"/>
                  </a:lnTo>
                  <a:lnTo>
                    <a:pt x="4408" y="2217"/>
                  </a:lnTo>
                  <a:lnTo>
                    <a:pt x="4067" y="2436"/>
                  </a:lnTo>
                  <a:lnTo>
                    <a:pt x="3678" y="2728"/>
                  </a:lnTo>
                  <a:lnTo>
                    <a:pt x="3264" y="3142"/>
                  </a:lnTo>
                  <a:lnTo>
                    <a:pt x="2825" y="3605"/>
                  </a:lnTo>
                  <a:lnTo>
                    <a:pt x="2411" y="4116"/>
                  </a:lnTo>
                  <a:lnTo>
                    <a:pt x="2022" y="4652"/>
                  </a:lnTo>
                  <a:lnTo>
                    <a:pt x="1851" y="4945"/>
                  </a:lnTo>
                  <a:lnTo>
                    <a:pt x="1705" y="5237"/>
                  </a:lnTo>
                  <a:lnTo>
                    <a:pt x="1559" y="5529"/>
                  </a:lnTo>
                  <a:lnTo>
                    <a:pt x="1461" y="5797"/>
                  </a:lnTo>
                  <a:lnTo>
                    <a:pt x="560" y="5797"/>
                  </a:lnTo>
                  <a:lnTo>
                    <a:pt x="560" y="5797"/>
                  </a:lnTo>
                  <a:lnTo>
                    <a:pt x="463" y="5821"/>
                  </a:lnTo>
                  <a:lnTo>
                    <a:pt x="341" y="5846"/>
                  </a:lnTo>
                  <a:lnTo>
                    <a:pt x="244" y="5894"/>
                  </a:lnTo>
                  <a:lnTo>
                    <a:pt x="171" y="5967"/>
                  </a:lnTo>
                  <a:lnTo>
                    <a:pt x="98" y="6040"/>
                  </a:lnTo>
                  <a:lnTo>
                    <a:pt x="49" y="6138"/>
                  </a:lnTo>
                  <a:lnTo>
                    <a:pt x="25" y="6260"/>
                  </a:lnTo>
                  <a:lnTo>
                    <a:pt x="0" y="6357"/>
                  </a:lnTo>
                  <a:lnTo>
                    <a:pt x="0" y="8598"/>
                  </a:lnTo>
                  <a:lnTo>
                    <a:pt x="0" y="8598"/>
                  </a:lnTo>
                  <a:lnTo>
                    <a:pt x="25" y="8720"/>
                  </a:lnTo>
                  <a:lnTo>
                    <a:pt x="49" y="8817"/>
                  </a:lnTo>
                  <a:lnTo>
                    <a:pt x="98" y="8914"/>
                  </a:lnTo>
                  <a:lnTo>
                    <a:pt x="171" y="8987"/>
                  </a:lnTo>
                  <a:lnTo>
                    <a:pt x="244" y="9060"/>
                  </a:lnTo>
                  <a:lnTo>
                    <a:pt x="341" y="9109"/>
                  </a:lnTo>
                  <a:lnTo>
                    <a:pt x="463" y="9158"/>
                  </a:lnTo>
                  <a:lnTo>
                    <a:pt x="560" y="9158"/>
                  </a:lnTo>
                  <a:lnTo>
                    <a:pt x="1510" y="9158"/>
                  </a:lnTo>
                  <a:lnTo>
                    <a:pt x="1510" y="9158"/>
                  </a:lnTo>
                  <a:lnTo>
                    <a:pt x="1583" y="9353"/>
                  </a:lnTo>
                  <a:lnTo>
                    <a:pt x="1681" y="9572"/>
                  </a:lnTo>
                  <a:lnTo>
                    <a:pt x="1924" y="9986"/>
                  </a:lnTo>
                  <a:lnTo>
                    <a:pt x="2216" y="10376"/>
                  </a:lnTo>
                  <a:lnTo>
                    <a:pt x="2582" y="10765"/>
                  </a:lnTo>
                  <a:lnTo>
                    <a:pt x="2972" y="11131"/>
                  </a:lnTo>
                  <a:lnTo>
                    <a:pt x="3410" y="11472"/>
                  </a:lnTo>
                  <a:lnTo>
                    <a:pt x="3897" y="11788"/>
                  </a:lnTo>
                  <a:lnTo>
                    <a:pt x="4408" y="12032"/>
                  </a:lnTo>
                  <a:lnTo>
                    <a:pt x="4408" y="14516"/>
                  </a:lnTo>
                  <a:lnTo>
                    <a:pt x="5090" y="14516"/>
                  </a:lnTo>
                  <a:lnTo>
                    <a:pt x="6308" y="12860"/>
                  </a:lnTo>
                  <a:lnTo>
                    <a:pt x="6308" y="12860"/>
                  </a:lnTo>
                  <a:lnTo>
                    <a:pt x="6917" y="13030"/>
                  </a:lnTo>
                  <a:lnTo>
                    <a:pt x="7550" y="13128"/>
                  </a:lnTo>
                  <a:lnTo>
                    <a:pt x="8208" y="13201"/>
                  </a:lnTo>
                  <a:lnTo>
                    <a:pt x="8865" y="13225"/>
                  </a:lnTo>
                  <a:lnTo>
                    <a:pt x="8865" y="13225"/>
                  </a:lnTo>
                  <a:lnTo>
                    <a:pt x="9523" y="13201"/>
                  </a:lnTo>
                  <a:lnTo>
                    <a:pt x="10181" y="13128"/>
                  </a:lnTo>
                  <a:lnTo>
                    <a:pt x="10814" y="13030"/>
                  </a:lnTo>
                  <a:lnTo>
                    <a:pt x="11423" y="12860"/>
                  </a:lnTo>
                  <a:lnTo>
                    <a:pt x="12592" y="14516"/>
                  </a:lnTo>
                  <a:lnTo>
                    <a:pt x="13347" y="14516"/>
                  </a:lnTo>
                  <a:lnTo>
                    <a:pt x="13347" y="12032"/>
                  </a:lnTo>
                  <a:lnTo>
                    <a:pt x="13347" y="12032"/>
                  </a:lnTo>
                  <a:lnTo>
                    <a:pt x="13688" y="11886"/>
                  </a:lnTo>
                  <a:lnTo>
                    <a:pt x="14004" y="11715"/>
                  </a:lnTo>
                  <a:lnTo>
                    <a:pt x="14297" y="11545"/>
                  </a:lnTo>
                  <a:lnTo>
                    <a:pt x="14589" y="11350"/>
                  </a:lnTo>
                  <a:lnTo>
                    <a:pt x="14857" y="11131"/>
                  </a:lnTo>
                  <a:lnTo>
                    <a:pt x="15100" y="10911"/>
                  </a:lnTo>
                  <a:lnTo>
                    <a:pt x="15344" y="10668"/>
                  </a:lnTo>
                  <a:lnTo>
                    <a:pt x="15563" y="10400"/>
                  </a:lnTo>
                  <a:lnTo>
                    <a:pt x="15733" y="10132"/>
                  </a:lnTo>
                  <a:lnTo>
                    <a:pt x="15904" y="9864"/>
                  </a:lnTo>
                  <a:lnTo>
                    <a:pt x="16074" y="9572"/>
                  </a:lnTo>
                  <a:lnTo>
                    <a:pt x="16196" y="9255"/>
                  </a:lnTo>
                  <a:lnTo>
                    <a:pt x="16318" y="8939"/>
                  </a:lnTo>
                  <a:lnTo>
                    <a:pt x="16391" y="8598"/>
                  </a:lnTo>
                  <a:lnTo>
                    <a:pt x="16464" y="8257"/>
                  </a:lnTo>
                  <a:lnTo>
                    <a:pt x="16513" y="7916"/>
                  </a:lnTo>
                  <a:lnTo>
                    <a:pt x="16513" y="7916"/>
                  </a:lnTo>
                  <a:lnTo>
                    <a:pt x="16513" y="7599"/>
                  </a:lnTo>
                </a:path>
              </a:pathLst>
            </a:custGeom>
            <a:noFill/>
            <a:ln w="285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12"/>
            <p:cNvSpPr/>
            <p:nvPr/>
          </p:nvSpPr>
          <p:spPr>
            <a:xfrm>
              <a:off x="645650" y="3820725"/>
              <a:ext cx="34125" cy="34125"/>
            </a:xfrm>
            <a:custGeom>
              <a:avLst/>
              <a:gdLst/>
              <a:ahLst/>
              <a:cxnLst/>
              <a:rect l="l" t="t" r="r" b="b"/>
              <a:pathLst>
                <a:path w="1365" h="1365" fill="none" extrusionOk="0">
                  <a:moveTo>
                    <a:pt x="683" y="1364"/>
                  </a:moveTo>
                  <a:lnTo>
                    <a:pt x="683" y="1364"/>
                  </a:lnTo>
                  <a:lnTo>
                    <a:pt x="537" y="1340"/>
                  </a:lnTo>
                  <a:lnTo>
                    <a:pt x="415" y="1316"/>
                  </a:lnTo>
                  <a:lnTo>
                    <a:pt x="293" y="1243"/>
                  </a:lnTo>
                  <a:lnTo>
                    <a:pt x="196" y="1170"/>
                  </a:lnTo>
                  <a:lnTo>
                    <a:pt x="123" y="1072"/>
                  </a:lnTo>
                  <a:lnTo>
                    <a:pt x="50" y="950"/>
                  </a:lnTo>
                  <a:lnTo>
                    <a:pt x="25" y="829"/>
                  </a:lnTo>
                  <a:lnTo>
                    <a:pt x="1" y="682"/>
                  </a:lnTo>
                  <a:lnTo>
                    <a:pt x="1" y="682"/>
                  </a:lnTo>
                  <a:lnTo>
                    <a:pt x="25" y="536"/>
                  </a:lnTo>
                  <a:lnTo>
                    <a:pt x="50" y="415"/>
                  </a:lnTo>
                  <a:lnTo>
                    <a:pt x="123" y="317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415" y="74"/>
                  </a:lnTo>
                  <a:lnTo>
                    <a:pt x="537" y="25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805" y="25"/>
                  </a:lnTo>
                  <a:lnTo>
                    <a:pt x="951" y="74"/>
                  </a:lnTo>
                  <a:lnTo>
                    <a:pt x="1048" y="122"/>
                  </a:lnTo>
                  <a:lnTo>
                    <a:pt x="1170" y="195"/>
                  </a:lnTo>
                  <a:lnTo>
                    <a:pt x="1243" y="317"/>
                  </a:lnTo>
                  <a:lnTo>
                    <a:pt x="1292" y="415"/>
                  </a:lnTo>
                  <a:lnTo>
                    <a:pt x="1340" y="536"/>
                  </a:lnTo>
                  <a:lnTo>
                    <a:pt x="1365" y="682"/>
                  </a:lnTo>
                  <a:lnTo>
                    <a:pt x="1365" y="682"/>
                  </a:lnTo>
                  <a:lnTo>
                    <a:pt x="1340" y="829"/>
                  </a:lnTo>
                  <a:lnTo>
                    <a:pt x="1292" y="950"/>
                  </a:lnTo>
                  <a:lnTo>
                    <a:pt x="1243" y="1072"/>
                  </a:lnTo>
                  <a:lnTo>
                    <a:pt x="1170" y="1170"/>
                  </a:lnTo>
                  <a:lnTo>
                    <a:pt x="1048" y="1243"/>
                  </a:lnTo>
                  <a:lnTo>
                    <a:pt x="951" y="1316"/>
                  </a:lnTo>
                  <a:lnTo>
                    <a:pt x="805" y="1340"/>
                  </a:lnTo>
                  <a:lnTo>
                    <a:pt x="683" y="1364"/>
                  </a:lnTo>
                  <a:lnTo>
                    <a:pt x="683" y="1364"/>
                  </a:lnTo>
                </a:path>
              </a:pathLst>
            </a:custGeom>
            <a:noFill/>
            <a:ln w="285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2"/>
            <p:cNvSpPr/>
            <p:nvPr/>
          </p:nvSpPr>
          <p:spPr>
            <a:xfrm>
              <a:off x="747950" y="3753750"/>
              <a:ext cx="85275" cy="12200"/>
            </a:xfrm>
            <a:custGeom>
              <a:avLst/>
              <a:gdLst/>
              <a:ahLst/>
              <a:cxnLst/>
              <a:rect l="l" t="t" r="r" b="b"/>
              <a:pathLst>
                <a:path w="3411" h="488" fill="none" extrusionOk="0">
                  <a:moveTo>
                    <a:pt x="3410" y="488"/>
                  </a:moveTo>
                  <a:lnTo>
                    <a:pt x="3410" y="488"/>
                  </a:lnTo>
                  <a:lnTo>
                    <a:pt x="3215" y="366"/>
                  </a:lnTo>
                  <a:lnTo>
                    <a:pt x="3021" y="268"/>
                  </a:lnTo>
                  <a:lnTo>
                    <a:pt x="2826" y="195"/>
                  </a:lnTo>
                  <a:lnTo>
                    <a:pt x="2607" y="122"/>
                  </a:lnTo>
                  <a:lnTo>
                    <a:pt x="2387" y="74"/>
                  </a:lnTo>
                  <a:lnTo>
                    <a:pt x="2168" y="25"/>
                  </a:lnTo>
                  <a:lnTo>
                    <a:pt x="1925" y="0"/>
                  </a:lnTo>
                  <a:lnTo>
                    <a:pt x="1705" y="0"/>
                  </a:lnTo>
                  <a:lnTo>
                    <a:pt x="1462" y="0"/>
                  </a:lnTo>
                  <a:lnTo>
                    <a:pt x="1243" y="25"/>
                  </a:lnTo>
                  <a:lnTo>
                    <a:pt x="1023" y="74"/>
                  </a:lnTo>
                  <a:lnTo>
                    <a:pt x="804" y="122"/>
                  </a:lnTo>
                  <a:lnTo>
                    <a:pt x="585" y="195"/>
                  </a:lnTo>
                  <a:lnTo>
                    <a:pt x="366" y="268"/>
                  </a:lnTo>
                  <a:lnTo>
                    <a:pt x="171" y="366"/>
                  </a:lnTo>
                  <a:lnTo>
                    <a:pt x="1" y="488"/>
                  </a:lnTo>
                </a:path>
              </a:pathLst>
            </a:custGeom>
            <a:noFill/>
            <a:ln w="285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" name="Google Shape;79;p12"/>
          <p:cNvGrpSpPr/>
          <p:nvPr/>
        </p:nvGrpSpPr>
        <p:grpSpPr>
          <a:xfrm>
            <a:off x="808504" y="986170"/>
            <a:ext cx="527418" cy="449800"/>
            <a:chOff x="4604550" y="3714775"/>
            <a:chExt cx="439625" cy="319075"/>
          </a:xfrm>
        </p:grpSpPr>
        <p:sp>
          <p:nvSpPr>
            <p:cNvPr id="80" name="Google Shape;80;p12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12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>
            <a:off x="2529950" y="1013250"/>
            <a:ext cx="5803500" cy="311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Deposit is a finance transaction that transfers fund to another party such as bank for safekeeping or using as a collateral for securing loans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10339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TYPE</a:t>
            </a:r>
            <a:endParaRPr sz="4800"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2764775" y="1033925"/>
            <a:ext cx="6077700" cy="378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700"/>
              <a:t>There are four main types of deposit</a:t>
            </a:r>
            <a:r>
              <a:rPr lang="en" sz="3000"/>
              <a:t> </a:t>
            </a:r>
            <a:endParaRPr sz="3000"/>
          </a:p>
          <a:p>
            <a:pPr marL="457200" lvl="0" indent="-3810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 sz="2400">
                <a:solidFill>
                  <a:srgbClr val="FFFFFF"/>
                </a:solidFill>
              </a:rPr>
              <a:t>Saving Account</a:t>
            </a:r>
            <a:endParaRPr sz="2400"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 sz="2400">
                <a:solidFill>
                  <a:srgbClr val="FFFFFF"/>
                </a:solidFill>
              </a:rPr>
              <a:t>Fixed Deposit Account</a:t>
            </a:r>
            <a:endParaRPr sz="2400"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 sz="2400">
                <a:solidFill>
                  <a:srgbClr val="FFFFFF"/>
                </a:solidFill>
              </a:rPr>
              <a:t>Current Account </a:t>
            </a:r>
            <a:endParaRPr sz="2400"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 sz="2400">
                <a:solidFill>
                  <a:srgbClr val="FFFFFF"/>
                </a:solidFill>
              </a:rPr>
              <a:t>Foreign Currency Deposit Account </a:t>
            </a:r>
            <a:endParaRPr sz="2400">
              <a:solidFill>
                <a:srgbClr val="FFFFFF"/>
              </a:solidFill>
            </a:endParaRPr>
          </a:p>
        </p:txBody>
      </p:sp>
      <p:grpSp>
        <p:nvGrpSpPr>
          <p:cNvPr id="93" name="Google Shape;93;p14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94" name="Google Shape;94;p14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14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14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4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14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4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3775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is 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</a:rPr>
              <a:t>SAVING </a:t>
            </a:r>
            <a:endParaRPr sz="3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</a:rPr>
              <a:t>ACCOUNT</a:t>
            </a:r>
            <a:endParaRPr sz="3000">
              <a:solidFill>
                <a:srgbClr val="000000"/>
              </a:solidFill>
            </a:endParaRPr>
          </a:p>
        </p:txBody>
      </p:sp>
      <p:sp>
        <p:nvSpPr>
          <p:cNvPr id="105" name="Google Shape;105;p15"/>
          <p:cNvSpPr txBox="1">
            <a:spLocks noGrp="1"/>
          </p:cNvSpPr>
          <p:nvPr>
            <p:ph type="body" idx="1"/>
          </p:nvPr>
        </p:nvSpPr>
        <p:spPr>
          <a:xfrm>
            <a:off x="2689650" y="702450"/>
            <a:ext cx="6150600" cy="438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erdana"/>
              <a:buChar char="❏"/>
            </a:pPr>
            <a:r>
              <a:rPr lang="en" sz="1800">
                <a:solidFill>
                  <a:srgbClr val="FFFFFF"/>
                </a:solidFill>
              </a:rPr>
              <a:t>A savings account is the account that commercial banks make out for </a:t>
            </a:r>
            <a:r>
              <a:rPr lang="en" sz="1800" b="1">
                <a:solidFill>
                  <a:srgbClr val="000000"/>
                </a:solidFill>
              </a:rPr>
              <a:t>retail customers </a:t>
            </a:r>
            <a:r>
              <a:rPr lang="en" sz="1800">
                <a:solidFill>
                  <a:srgbClr val="FFFFFF"/>
                </a:solidFill>
              </a:rPr>
              <a:t>,which focuses on the  comfortab</a:t>
            </a:r>
            <a:r>
              <a:rPr lang="en" sz="1800"/>
              <a:t>ility</a:t>
            </a:r>
            <a:r>
              <a:rPr lang="en" sz="1800">
                <a:solidFill>
                  <a:srgbClr val="FFFFFF"/>
                </a:solidFill>
              </a:rPr>
              <a:t> of customer  </a:t>
            </a:r>
            <a:endParaRPr sz="1800">
              <a:solidFill>
                <a:srgbClr val="FFFFFF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❏"/>
            </a:pPr>
            <a:r>
              <a:rPr lang="en" sz="1800"/>
              <a:t>I</a:t>
            </a:r>
            <a:r>
              <a:rPr lang="en" sz="1800">
                <a:solidFill>
                  <a:srgbClr val="FFFFFF"/>
                </a:solidFill>
              </a:rPr>
              <a:t>nterest rate are paid to deposito</a:t>
            </a:r>
            <a:r>
              <a:rPr lang="en" sz="1800"/>
              <a:t>rs</a:t>
            </a:r>
            <a:r>
              <a:rPr lang="en" sz="1800">
                <a:solidFill>
                  <a:srgbClr val="FFFFFF"/>
                </a:solidFill>
              </a:rPr>
              <a:t> ,</a:t>
            </a:r>
            <a:r>
              <a:rPr lang="en" sz="1800"/>
              <a:t>which is </a:t>
            </a:r>
            <a:r>
              <a:rPr lang="en" sz="1800">
                <a:solidFill>
                  <a:srgbClr val="FFFFFF"/>
                </a:solidFill>
              </a:rPr>
              <a:t>computed </a:t>
            </a:r>
            <a:r>
              <a:rPr lang="en" sz="1800"/>
              <a:t>on </a:t>
            </a:r>
            <a:r>
              <a:rPr lang="en" sz="1800">
                <a:solidFill>
                  <a:srgbClr val="FFFFFF"/>
                </a:solidFill>
              </a:rPr>
              <a:t>daily basis </a:t>
            </a:r>
            <a:r>
              <a:rPr lang="en" sz="1800"/>
              <a:t>and</a:t>
            </a:r>
            <a:r>
              <a:rPr lang="en" sz="1800">
                <a:solidFill>
                  <a:srgbClr val="FFFFFF"/>
                </a:solidFill>
              </a:rPr>
              <a:t> compounded interest rate</a:t>
            </a:r>
            <a:r>
              <a:rPr lang="en" sz="1800"/>
              <a:t> to </a:t>
            </a:r>
            <a:r>
              <a:rPr lang="en" sz="1800">
                <a:solidFill>
                  <a:schemeClr val="lt1"/>
                </a:solidFill>
              </a:rPr>
              <a:t>paid on the last day of June and December. </a:t>
            </a:r>
            <a:endParaRPr sz="1800">
              <a:solidFill>
                <a:schemeClr val="lt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❏"/>
            </a:pPr>
            <a:r>
              <a:rPr lang="en" sz="1800">
                <a:solidFill>
                  <a:srgbClr val="FFFFFF"/>
                </a:solidFill>
              </a:rPr>
              <a:t>Suitable for short term depositor who required liquidity</a:t>
            </a:r>
            <a:endParaRPr sz="1800">
              <a:solidFill>
                <a:srgbClr val="FFFFFF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800"/>
          </a:p>
          <a:p>
            <a:pPr marL="45720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</a:endParaRPr>
          </a:p>
        </p:txBody>
      </p:sp>
      <p:grpSp>
        <p:nvGrpSpPr>
          <p:cNvPr id="106" name="Google Shape;106;p15"/>
          <p:cNvGrpSpPr/>
          <p:nvPr/>
        </p:nvGrpSpPr>
        <p:grpSpPr>
          <a:xfrm>
            <a:off x="541323" y="649034"/>
            <a:ext cx="392664" cy="296558"/>
            <a:chOff x="1244800" y="3717225"/>
            <a:chExt cx="449375" cy="302025"/>
          </a:xfrm>
        </p:grpSpPr>
        <p:sp>
          <p:nvSpPr>
            <p:cNvPr id="107" name="Google Shape;107;p15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5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5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5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15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15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375" y="692600"/>
            <a:ext cx="8031124" cy="361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6"/>
          <p:cNvSpPr/>
          <p:nvPr/>
        </p:nvSpPr>
        <p:spPr>
          <a:xfrm>
            <a:off x="2990200" y="1286575"/>
            <a:ext cx="9618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6"/>
          <p:cNvSpPr/>
          <p:nvPr/>
        </p:nvSpPr>
        <p:spPr>
          <a:xfrm>
            <a:off x="2990200" y="3783075"/>
            <a:ext cx="9618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>
            <a:spLocks noGrp="1"/>
          </p:cNvSpPr>
          <p:nvPr>
            <p:ph type="title"/>
          </p:nvPr>
        </p:nvSpPr>
        <p:spPr>
          <a:xfrm>
            <a:off x="356525" y="1125875"/>
            <a:ext cx="2726400" cy="18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Benefit of </a:t>
            </a:r>
            <a:r>
              <a:rPr lang="en" sz="3000">
                <a:solidFill>
                  <a:srgbClr val="000000"/>
                </a:solidFill>
              </a:rPr>
              <a:t>SAVING ACCOUNT</a:t>
            </a:r>
            <a:endParaRPr sz="3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7"/>
          <p:cNvSpPr txBox="1">
            <a:spLocks noGrp="1"/>
          </p:cNvSpPr>
          <p:nvPr>
            <p:ph type="body" idx="1"/>
          </p:nvPr>
        </p:nvSpPr>
        <p:spPr>
          <a:xfrm>
            <a:off x="2972675" y="755100"/>
            <a:ext cx="5502900" cy="3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800"/>
              <a:buChar char="❏"/>
            </a:pPr>
            <a:r>
              <a:rPr lang="en" sz="1800" b="1">
                <a:solidFill>
                  <a:srgbClr val="000000"/>
                </a:solidFill>
              </a:rPr>
              <a:t>Liquidity</a:t>
            </a:r>
            <a:r>
              <a:rPr lang="en" sz="1800" b="1">
                <a:solidFill>
                  <a:srgbClr val="FFFFFF"/>
                </a:solidFill>
              </a:rPr>
              <a:t> : </a:t>
            </a:r>
            <a:r>
              <a:rPr lang="en" sz="1800">
                <a:solidFill>
                  <a:srgbClr val="FFFFFF"/>
                </a:solidFill>
              </a:rPr>
              <a:t>as saver can deposit and withdraw the money in account anytime</a:t>
            </a:r>
            <a:r>
              <a:rPr lang="en" sz="1800" b="1">
                <a:solidFill>
                  <a:srgbClr val="FFFFFF"/>
                </a:solidFill>
              </a:rPr>
              <a:t> </a:t>
            </a:r>
            <a:endParaRPr sz="1800" b="1">
              <a:solidFill>
                <a:srgbClr val="FFFFFF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❏"/>
            </a:pPr>
            <a:r>
              <a:rPr lang="en" sz="1800" b="1">
                <a:solidFill>
                  <a:srgbClr val="000000"/>
                </a:solidFill>
              </a:rPr>
              <a:t>Convenience</a:t>
            </a:r>
            <a:r>
              <a:rPr lang="en" sz="1800" b="1">
                <a:solidFill>
                  <a:srgbClr val="FFFFFF"/>
                </a:solidFill>
              </a:rPr>
              <a:t> : </a:t>
            </a:r>
            <a:r>
              <a:rPr lang="en" sz="1800">
                <a:solidFill>
                  <a:srgbClr val="FFFFFF"/>
                </a:solidFill>
              </a:rPr>
              <a:t>ATM </a:t>
            </a:r>
            <a:r>
              <a:rPr lang="en" sz="1200">
                <a:solidFill>
                  <a:srgbClr val="FFFFFF"/>
                </a:solidFill>
              </a:rPr>
              <a:t>(</a:t>
            </a:r>
            <a:r>
              <a:rPr lang="en" sz="1200">
                <a:solidFill>
                  <a:srgbClr val="F3F3F3"/>
                </a:solidFill>
              </a:rPr>
              <a:t>automated teller machine</a:t>
            </a:r>
            <a:r>
              <a:rPr lang="en" sz="1200">
                <a:solidFill>
                  <a:srgbClr val="FFFFFF"/>
                </a:solidFill>
              </a:rPr>
              <a:t>)</a:t>
            </a:r>
            <a:r>
              <a:rPr lang="en" sz="1200"/>
              <a:t>, </a:t>
            </a:r>
            <a:r>
              <a:rPr lang="en" sz="1800"/>
              <a:t>Debit card</a:t>
            </a:r>
            <a:r>
              <a:rPr lang="en" sz="1800">
                <a:solidFill>
                  <a:srgbClr val="FFFFFF"/>
                </a:solidFill>
              </a:rPr>
              <a:t>,</a:t>
            </a:r>
            <a:r>
              <a:rPr lang="en" sz="1800"/>
              <a:t> and </a:t>
            </a:r>
            <a:r>
              <a:rPr lang="en" sz="1800">
                <a:solidFill>
                  <a:srgbClr val="FFFFFF"/>
                </a:solidFill>
              </a:rPr>
              <a:t>Internet Banking </a:t>
            </a:r>
            <a:endParaRPr sz="1800">
              <a:solidFill>
                <a:srgbClr val="FFFFFF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❏"/>
            </a:pPr>
            <a:r>
              <a:rPr lang="en" sz="1800" b="1">
                <a:solidFill>
                  <a:srgbClr val="000000"/>
                </a:solidFill>
              </a:rPr>
              <a:t>No time specification 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erdana"/>
              <a:buChar char="❏"/>
            </a:pPr>
            <a:r>
              <a:rPr lang="en" sz="1800" b="1">
                <a:solidFill>
                  <a:srgbClr val="000000"/>
                </a:solidFill>
              </a:rPr>
              <a:t>No determination or very low requires of the minimum amount</a:t>
            </a:r>
            <a:r>
              <a:rPr lang="en" sz="1800">
                <a:solidFill>
                  <a:srgbClr val="FFFFFF"/>
                </a:solidFill>
              </a:rPr>
              <a:t> of deposit</a:t>
            </a:r>
            <a:r>
              <a:rPr lang="en" sz="1800"/>
              <a:t>.</a:t>
            </a:r>
            <a:endParaRPr sz="18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150" b="1">
              <a:solidFill>
                <a:srgbClr val="22222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6" name="Google Shape;12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7541050" y="4079000"/>
            <a:ext cx="536900" cy="53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80650" y="3544625"/>
            <a:ext cx="1071276" cy="10712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" name="Google Shape;128;p17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129" name="Google Shape;129;p17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17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17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17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17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17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201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is </a:t>
            </a:r>
            <a:endParaRPr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FIXED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DEPOSIT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ACCOUNT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body" idx="1"/>
          </p:nvPr>
        </p:nvSpPr>
        <p:spPr>
          <a:xfrm>
            <a:off x="2919900" y="475550"/>
            <a:ext cx="5502900" cy="3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1800"/>
              <a:buChar char="▫"/>
            </a:pPr>
            <a:r>
              <a:rPr lang="en" sz="1800"/>
              <a:t>Also known as </a:t>
            </a:r>
            <a:r>
              <a:rPr lang="en" sz="1800" b="1">
                <a:solidFill>
                  <a:srgbClr val="000000"/>
                </a:solidFill>
              </a:rPr>
              <a:t>term deposit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▫"/>
            </a:pPr>
            <a:r>
              <a:rPr lang="en" sz="1800">
                <a:solidFill>
                  <a:schemeClr val="lt1"/>
                </a:solidFill>
              </a:rPr>
              <a:t>Minimum deposit of </a:t>
            </a:r>
            <a:r>
              <a:rPr lang="en" sz="1800" b="1">
                <a:solidFill>
                  <a:schemeClr val="dk1"/>
                </a:solidFill>
              </a:rPr>
              <a:t>1,000 - 5,000 THB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▫"/>
            </a:pPr>
            <a:r>
              <a:rPr lang="en" sz="1800"/>
              <a:t>A fixed account is an</a:t>
            </a:r>
            <a:r>
              <a:rPr lang="en" sz="1800" b="1">
                <a:solidFill>
                  <a:srgbClr val="000000"/>
                </a:solidFill>
              </a:rPr>
              <a:t> investment account</a:t>
            </a:r>
            <a:r>
              <a:rPr lang="en" sz="1800"/>
              <a:t> and of which is a type of saving account providing a </a:t>
            </a:r>
            <a:r>
              <a:rPr lang="en" sz="1800" b="1">
                <a:solidFill>
                  <a:srgbClr val="000000"/>
                </a:solidFill>
              </a:rPr>
              <a:t>higher rate of interest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▫"/>
            </a:pPr>
            <a:r>
              <a:rPr lang="en" sz="1800"/>
              <a:t>Having low liquidity, so it is compensated by the higher interest rate provided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▫"/>
            </a:pPr>
            <a:r>
              <a:rPr lang="en" sz="1800"/>
              <a:t>Depositing money for a </a:t>
            </a:r>
            <a:r>
              <a:rPr lang="en" sz="1800" b="1">
                <a:solidFill>
                  <a:srgbClr val="000000"/>
                </a:solidFill>
              </a:rPr>
              <a:t>fixed period of time</a:t>
            </a:r>
            <a:r>
              <a:rPr lang="en" sz="1800"/>
              <a:t> is 3, 6, 9, 12, 24, and 36 months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▫"/>
            </a:pPr>
            <a:r>
              <a:rPr lang="en" sz="1800"/>
              <a:t>Tax 15%</a:t>
            </a:r>
            <a:endParaRPr sz="1800"/>
          </a:p>
          <a:p>
            <a:pPr marL="45720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800"/>
          </a:p>
        </p:txBody>
      </p:sp>
      <p:grpSp>
        <p:nvGrpSpPr>
          <p:cNvPr id="141" name="Google Shape;141;p18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142" name="Google Shape;142;p18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18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8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8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18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18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499" y="692600"/>
            <a:ext cx="7945000" cy="361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/>
          <p:nvPr/>
        </p:nvSpPr>
        <p:spPr>
          <a:xfrm>
            <a:off x="5816475" y="1287275"/>
            <a:ext cx="9618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9"/>
          <p:cNvSpPr/>
          <p:nvPr/>
        </p:nvSpPr>
        <p:spPr>
          <a:xfrm>
            <a:off x="4124250" y="3792800"/>
            <a:ext cx="10296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9"/>
          <p:cNvSpPr/>
          <p:nvPr/>
        </p:nvSpPr>
        <p:spPr>
          <a:xfrm>
            <a:off x="5244963" y="3792800"/>
            <a:ext cx="10296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19"/>
          <p:cNvSpPr/>
          <p:nvPr/>
        </p:nvSpPr>
        <p:spPr>
          <a:xfrm>
            <a:off x="6365675" y="3792800"/>
            <a:ext cx="10296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9"/>
          <p:cNvSpPr/>
          <p:nvPr/>
        </p:nvSpPr>
        <p:spPr>
          <a:xfrm>
            <a:off x="7514900" y="3792800"/>
            <a:ext cx="1029600" cy="357900"/>
          </a:xfrm>
          <a:prstGeom prst="ellipse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0"/>
          <p:cNvSpPr txBox="1">
            <a:spLocks noGrp="1"/>
          </p:cNvSpPr>
          <p:nvPr>
            <p:ph type="title"/>
          </p:nvPr>
        </p:nvSpPr>
        <p:spPr>
          <a:xfrm>
            <a:off x="367200" y="1198500"/>
            <a:ext cx="2678700" cy="211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Benefit of </a:t>
            </a:r>
            <a:r>
              <a:rPr lang="en" sz="3000">
                <a:solidFill>
                  <a:srgbClr val="242729"/>
                </a:solidFill>
              </a:rPr>
              <a:t>FIXED DEPOSIT ACCOUNT</a:t>
            </a:r>
            <a:endParaRPr sz="3000">
              <a:solidFill>
                <a:srgbClr val="242729"/>
              </a:solidFill>
            </a:endParaRPr>
          </a:p>
        </p:txBody>
      </p:sp>
      <p:sp>
        <p:nvSpPr>
          <p:cNvPr id="163" name="Google Shape;163;p20"/>
          <p:cNvSpPr txBox="1">
            <a:spLocks noGrp="1"/>
          </p:cNvSpPr>
          <p:nvPr>
            <p:ph type="body" idx="1"/>
          </p:nvPr>
        </p:nvSpPr>
        <p:spPr>
          <a:xfrm>
            <a:off x="3045900" y="798000"/>
            <a:ext cx="5853600" cy="3547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>
                <a:solidFill>
                  <a:srgbClr val="FFFFFF"/>
                </a:solidFill>
              </a:rPr>
              <a:t>H</a:t>
            </a:r>
            <a:r>
              <a:rPr lang="en"/>
              <a:t>igher interest rate</a:t>
            </a:r>
            <a:endParaRPr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>
                <a:solidFill>
                  <a:srgbClr val="FFFFFF"/>
                </a:solidFill>
              </a:rPr>
              <a:t>S</a:t>
            </a:r>
            <a:r>
              <a:rPr lang="en"/>
              <a:t>afe</a:t>
            </a:r>
            <a:r>
              <a:rPr lang="en">
                <a:solidFill>
                  <a:srgbClr val="FFFFFF"/>
                </a:solidFill>
              </a:rPr>
              <a:t>  investment</a:t>
            </a:r>
            <a:endParaRPr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>
                <a:solidFill>
                  <a:srgbClr val="FFFFFF"/>
                </a:solidFill>
              </a:rPr>
              <a:t>Tax </a:t>
            </a:r>
            <a:r>
              <a:rPr lang="en"/>
              <a:t>exemption        </a:t>
            </a:r>
            <a:r>
              <a:rPr lang="en" sz="1400"/>
              <a:t>Deposit : 1 year</a:t>
            </a:r>
            <a:endParaRPr sz="14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Char char="▫"/>
            </a:pPr>
            <a:r>
              <a:rPr lang="en">
                <a:solidFill>
                  <a:srgbClr val="FFFFFF"/>
                </a:solidFill>
              </a:rPr>
              <a:t>Co</a:t>
            </a:r>
            <a:r>
              <a:rPr lang="en"/>
              <a:t>mpound interest</a:t>
            </a:r>
            <a:endParaRPr/>
          </a:p>
        </p:txBody>
      </p:sp>
      <p:grpSp>
        <p:nvGrpSpPr>
          <p:cNvPr id="164" name="Google Shape;164;p20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165" name="Google Shape;165;p20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0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0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0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0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0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71" name="Google Shape;171;p20"/>
          <p:cNvCxnSpPr/>
          <p:nvPr/>
        </p:nvCxnSpPr>
        <p:spPr>
          <a:xfrm rot="-10739438" flipH="1">
            <a:off x="5725754" y="2567790"/>
            <a:ext cx="493877" cy="8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" name="Google Shape;172;p20"/>
          <p:cNvCxnSpPr/>
          <p:nvPr/>
        </p:nvCxnSpPr>
        <p:spPr>
          <a:xfrm rot="98195">
            <a:off x="5727977" y="2275107"/>
            <a:ext cx="10504" cy="593493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3" name="Google Shape;173;p20"/>
          <p:cNvSpPr txBox="1"/>
          <p:nvPr/>
        </p:nvSpPr>
        <p:spPr>
          <a:xfrm>
            <a:off x="6173250" y="2378125"/>
            <a:ext cx="1863600" cy="2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Age : 55 years old</a:t>
            </a:r>
            <a:endParaRPr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74" name="Google Shape;174;p20"/>
          <p:cNvSpPr txBox="1"/>
          <p:nvPr/>
        </p:nvSpPr>
        <p:spPr>
          <a:xfrm>
            <a:off x="6173250" y="2662550"/>
            <a:ext cx="1697100" cy="2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Interest : </a:t>
            </a:r>
            <a:r>
              <a:rPr lang="en" sz="1100">
                <a:solidFill>
                  <a:srgbClr val="FFFFFF"/>
                </a:solidFill>
              </a:rPr>
              <a:t>฿ </a:t>
            </a: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30,000</a:t>
            </a:r>
            <a:endParaRPr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75" name="Google Shape;175;p20"/>
          <p:cNvSpPr txBox="1"/>
          <p:nvPr/>
        </p:nvSpPr>
        <p:spPr>
          <a:xfrm>
            <a:off x="6433500" y="1791550"/>
            <a:ext cx="13431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condition</a:t>
            </a:r>
            <a:endParaRPr u="sng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176" name="Google Shape;176;p20"/>
          <p:cNvCxnSpPr/>
          <p:nvPr/>
        </p:nvCxnSpPr>
        <p:spPr>
          <a:xfrm rot="10800000">
            <a:off x="7681725" y="2126550"/>
            <a:ext cx="0" cy="260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7" name="Google Shape;177;p20"/>
          <p:cNvCxnSpPr/>
          <p:nvPr/>
        </p:nvCxnSpPr>
        <p:spPr>
          <a:xfrm rot="10800000">
            <a:off x="7902275" y="2402450"/>
            <a:ext cx="0" cy="260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8" name="Google Shape;178;p20"/>
          <p:cNvCxnSpPr/>
          <p:nvPr/>
        </p:nvCxnSpPr>
        <p:spPr>
          <a:xfrm>
            <a:off x="7897025" y="2761150"/>
            <a:ext cx="10500" cy="2643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9" name="Google Shape;179;p20"/>
          <p:cNvCxnSpPr/>
          <p:nvPr/>
        </p:nvCxnSpPr>
        <p:spPr>
          <a:xfrm rot="-10739438" flipH="1">
            <a:off x="5725754" y="2279340"/>
            <a:ext cx="493877" cy="8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0" name="Google Shape;180;p20"/>
          <p:cNvCxnSpPr/>
          <p:nvPr/>
        </p:nvCxnSpPr>
        <p:spPr>
          <a:xfrm rot="-10739438" flipH="1">
            <a:off x="5725754" y="2856240"/>
            <a:ext cx="493877" cy="8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1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481900" cy="293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is 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22222"/>
                </a:solidFill>
              </a:rPr>
              <a:t>CURRENT ACCOUNT</a:t>
            </a:r>
            <a:endParaRPr sz="3000">
              <a:solidFill>
                <a:srgbClr val="22222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22222"/>
                </a:solidFill>
              </a:rPr>
              <a:t>Or</a:t>
            </a:r>
            <a:endParaRPr sz="3000">
              <a:solidFill>
                <a:srgbClr val="22222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22222"/>
                </a:solidFill>
              </a:rPr>
              <a:t>CHECKING</a:t>
            </a:r>
            <a:endParaRPr sz="3000">
              <a:solidFill>
                <a:srgbClr val="22222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22222"/>
                </a:solidFill>
              </a:rPr>
              <a:t>ACCOUNT</a:t>
            </a:r>
            <a:endParaRPr sz="3000">
              <a:solidFill>
                <a:srgbClr val="222222"/>
              </a:solidFill>
            </a:endParaRPr>
          </a:p>
        </p:txBody>
      </p:sp>
      <p:sp>
        <p:nvSpPr>
          <p:cNvPr id="186" name="Google Shape;186;p21"/>
          <p:cNvSpPr txBox="1">
            <a:spLocks noGrp="1"/>
          </p:cNvSpPr>
          <p:nvPr>
            <p:ph type="body" idx="1"/>
          </p:nvPr>
        </p:nvSpPr>
        <p:spPr>
          <a:xfrm>
            <a:off x="2802125" y="572825"/>
            <a:ext cx="6139800" cy="410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200"/>
          </a:p>
          <a:p>
            <a:pPr marL="457200" lvl="0" indent="-3683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200"/>
              <a:buChar char="▫"/>
            </a:pPr>
            <a:r>
              <a:rPr lang="en" sz="2200"/>
              <a:t>Transaction can be done by paying check</a:t>
            </a:r>
            <a:endParaRPr sz="2200"/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▫"/>
            </a:pPr>
            <a:r>
              <a:rPr lang="en" sz="2200">
                <a:solidFill>
                  <a:schemeClr val="lt1"/>
                </a:solidFill>
              </a:rPr>
              <a:t>High level of liquidity</a:t>
            </a:r>
            <a:endParaRPr sz="2200"/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▫"/>
            </a:pPr>
            <a:r>
              <a:rPr lang="en" sz="2200"/>
              <a:t>Customer can ask for overdraft</a:t>
            </a:r>
            <a:endParaRPr sz="2200"/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▫"/>
            </a:pPr>
            <a:r>
              <a:rPr lang="en" sz="2200"/>
              <a:t>Required high amount of beginning balance</a:t>
            </a:r>
            <a:endParaRPr sz="2200"/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▫"/>
            </a:pPr>
            <a:r>
              <a:rPr lang="en" sz="2200">
                <a:solidFill>
                  <a:srgbClr val="FFFFFF"/>
                </a:solidFill>
              </a:rPr>
              <a:t>Non-interest bearing bank account.</a:t>
            </a:r>
            <a:endParaRPr sz="2200">
              <a:solidFill>
                <a:srgbClr val="FFFFFF"/>
              </a:solidFill>
              <a:highlight>
                <a:srgbClr val="F4CCCC"/>
              </a:highlight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▫"/>
            </a:pPr>
            <a:r>
              <a:rPr lang="en" sz="2200">
                <a:solidFill>
                  <a:srgbClr val="FFFFFF"/>
                </a:solidFill>
              </a:rPr>
              <a:t>Can have unlimited transactions</a:t>
            </a:r>
            <a:endParaRPr sz="2200">
              <a:solidFill>
                <a:srgbClr val="FFFFFF"/>
              </a:solidFill>
              <a:highlight>
                <a:srgbClr val="F4CCCC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2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200"/>
          </a:p>
          <a:p>
            <a:pPr marL="45720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grpSp>
        <p:nvGrpSpPr>
          <p:cNvPr id="187" name="Google Shape;187;p21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188" name="Google Shape;188;p21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1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1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1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1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1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94" name="Google Shape;19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1875" y="3967775"/>
            <a:ext cx="660350" cy="66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2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576100" cy="286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Benefit of</a:t>
            </a: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CURRENT ACCOUNT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or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CHECKING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242729"/>
                </a:solidFill>
                <a:latin typeface="Arial"/>
                <a:ea typeface="Arial"/>
                <a:cs typeface="Arial"/>
                <a:sym typeface="Arial"/>
              </a:rPr>
              <a:t>ACCOUNT</a:t>
            </a:r>
            <a:endParaRPr sz="3000">
              <a:solidFill>
                <a:srgbClr val="24272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2"/>
          <p:cNvSpPr txBox="1">
            <a:spLocks noGrp="1"/>
          </p:cNvSpPr>
          <p:nvPr>
            <p:ph type="body" idx="1"/>
          </p:nvPr>
        </p:nvSpPr>
        <p:spPr>
          <a:xfrm>
            <a:off x="2948875" y="281450"/>
            <a:ext cx="5502900" cy="413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  <a:p>
            <a:pPr marL="457200" lvl="0" indent="-3810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Unlimited transactions</a:t>
            </a: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Receiving and spending money without carrying cash</a:t>
            </a: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Money safety</a:t>
            </a: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Credit purchase </a:t>
            </a: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Overdraft facility</a:t>
            </a:r>
            <a:endParaRPr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Collateral</a:t>
            </a:r>
            <a:endParaRPr/>
          </a:p>
        </p:txBody>
      </p:sp>
      <p:grpSp>
        <p:nvGrpSpPr>
          <p:cNvPr id="201" name="Google Shape;201;p22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202" name="Google Shape;202;p22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2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2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2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2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2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3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504400" cy="168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is 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42729"/>
                </a:solidFill>
              </a:rPr>
              <a:t>FOREIGN CURRENCY DEPOSIT ACCOUNT</a:t>
            </a:r>
            <a:endParaRPr sz="3000">
              <a:solidFill>
                <a:srgbClr val="242729"/>
              </a:solidFill>
            </a:endParaRPr>
          </a:p>
        </p:txBody>
      </p:sp>
      <p:sp>
        <p:nvSpPr>
          <p:cNvPr id="213" name="Google Shape;213;p23"/>
          <p:cNvSpPr txBox="1">
            <a:spLocks noGrp="1"/>
          </p:cNvSpPr>
          <p:nvPr>
            <p:ph type="body" idx="1"/>
          </p:nvPr>
        </p:nvSpPr>
        <p:spPr>
          <a:xfrm>
            <a:off x="2691250" y="659875"/>
            <a:ext cx="6225900" cy="455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000"/>
              <a:buChar char="▫"/>
            </a:pPr>
            <a:r>
              <a:rPr lang="en" sz="2000"/>
              <a:t>Deposit is foreign currency</a:t>
            </a:r>
            <a:endParaRPr sz="2000"/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▫"/>
            </a:pPr>
            <a:r>
              <a:rPr lang="en" sz="2000"/>
              <a:t>To lessen the cost of exchanging the currency and Risk management in transactions with foreign currency</a:t>
            </a:r>
            <a:endParaRPr sz="2000"/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▫"/>
            </a:pPr>
            <a:r>
              <a:rPr lang="en" sz="2000"/>
              <a:t>Interest rate depends on currency</a:t>
            </a:r>
            <a:endParaRPr sz="2000"/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▫"/>
            </a:pPr>
            <a:r>
              <a:rPr lang="en" sz="2000"/>
              <a:t>Suitable for those who have payment in foreign currency 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▫"/>
            </a:pPr>
            <a:r>
              <a:rPr lang="en" sz="2000">
                <a:solidFill>
                  <a:schemeClr val="lt1"/>
                </a:solidFill>
              </a:rPr>
              <a:t>Fees</a:t>
            </a:r>
            <a:endParaRPr sz="2000">
              <a:solidFill>
                <a:schemeClr val="lt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▫"/>
            </a:pPr>
            <a:r>
              <a:rPr lang="en" sz="2000">
                <a:solidFill>
                  <a:schemeClr val="lt1"/>
                </a:solidFill>
              </a:rPr>
              <a:t>The principal and interest are not protected by Deposit Protection Agency</a:t>
            </a:r>
            <a:endParaRPr sz="2000">
              <a:solidFill>
                <a:schemeClr val="lt1"/>
              </a:solidFill>
            </a:endParaRPr>
          </a:p>
        </p:txBody>
      </p:sp>
      <p:grpSp>
        <p:nvGrpSpPr>
          <p:cNvPr id="214" name="Google Shape;214;p23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215" name="Google Shape;215;p23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3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3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3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3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3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4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678700" cy="16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Benefit of 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242729"/>
                </a:solidFill>
              </a:rPr>
              <a:t>FOREIGN CURRENCY DEPOSIT ACCOUNT</a:t>
            </a:r>
            <a:endParaRPr sz="3000">
              <a:solidFill>
                <a:srgbClr val="242729"/>
              </a:solidFill>
            </a:endParaRPr>
          </a:p>
        </p:txBody>
      </p:sp>
      <p:sp>
        <p:nvSpPr>
          <p:cNvPr id="226" name="Google Shape;226;p24"/>
          <p:cNvSpPr txBox="1">
            <a:spLocks noGrp="1"/>
          </p:cNvSpPr>
          <p:nvPr>
            <p:ph type="body" idx="1"/>
          </p:nvPr>
        </p:nvSpPr>
        <p:spPr>
          <a:xfrm>
            <a:off x="2988975" y="697700"/>
            <a:ext cx="5865900" cy="3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457200" lvl="0" indent="-381000" algn="l" rtl="0">
              <a:spcBef>
                <a:spcPts val="60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Mitigating incurred expenses in converting one currency to another</a:t>
            </a:r>
            <a:endParaRPr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▫"/>
            </a:pPr>
            <a:r>
              <a:rPr lang="en"/>
              <a:t>Minimizing risk over exchange rate fluctuation</a:t>
            </a:r>
            <a:endParaRPr/>
          </a:p>
        </p:txBody>
      </p:sp>
      <p:grpSp>
        <p:nvGrpSpPr>
          <p:cNvPr id="227" name="Google Shape;227;p24"/>
          <p:cNvGrpSpPr/>
          <p:nvPr/>
        </p:nvGrpSpPr>
        <p:grpSpPr>
          <a:xfrm>
            <a:off x="541323" y="572834"/>
            <a:ext cx="392664" cy="296558"/>
            <a:chOff x="1244800" y="3717225"/>
            <a:chExt cx="449375" cy="302025"/>
          </a:xfrm>
        </p:grpSpPr>
        <p:sp>
          <p:nvSpPr>
            <p:cNvPr id="228" name="Google Shape;228;p24"/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4"/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4"/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4"/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4"/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4"/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5"/>
          <p:cNvSpPr txBox="1">
            <a:spLocks noGrp="1"/>
          </p:cNvSpPr>
          <p:nvPr>
            <p:ph type="ctrTitle"/>
          </p:nvPr>
        </p:nvSpPr>
        <p:spPr>
          <a:xfrm>
            <a:off x="1553700" y="1888050"/>
            <a:ext cx="60366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1C232"/>
                </a:solidFill>
              </a:rPr>
              <a:t>EXAMPLE</a:t>
            </a:r>
            <a:endParaRPr>
              <a:solidFill>
                <a:srgbClr val="F1C23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6"/>
          <p:cNvSpPr txBox="1">
            <a:spLocks noGrp="1"/>
          </p:cNvSpPr>
          <p:nvPr>
            <p:ph type="title"/>
          </p:nvPr>
        </p:nvSpPr>
        <p:spPr>
          <a:xfrm>
            <a:off x="707250" y="362950"/>
            <a:ext cx="7729500" cy="77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1C232"/>
                </a:solidFill>
              </a:rPr>
              <a:t>Compare the return</a:t>
            </a:r>
            <a:endParaRPr>
              <a:solidFill>
                <a:srgbClr val="F1C23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1C232"/>
                </a:solidFill>
              </a:rPr>
              <a:t>From deposit between saving account and fixed account  </a:t>
            </a:r>
            <a:endParaRPr>
              <a:solidFill>
                <a:srgbClr val="F1C232"/>
              </a:solidFill>
            </a:endParaRPr>
          </a:p>
        </p:txBody>
      </p:sp>
      <p:pic>
        <p:nvPicPr>
          <p:cNvPr id="244" name="Google Shape;2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03175" y="1133950"/>
            <a:ext cx="3294474" cy="2081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03175" y="3215350"/>
            <a:ext cx="3294475" cy="1343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6"/>
          <p:cNvSpPr/>
          <p:nvPr/>
        </p:nvSpPr>
        <p:spPr>
          <a:xfrm>
            <a:off x="4797575" y="3468150"/>
            <a:ext cx="3294600" cy="1944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26"/>
          <p:cNvSpPr/>
          <p:nvPr/>
        </p:nvSpPr>
        <p:spPr>
          <a:xfrm>
            <a:off x="4826663" y="2542625"/>
            <a:ext cx="3247500" cy="1944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6"/>
          <p:cNvSpPr txBox="1"/>
          <p:nvPr/>
        </p:nvSpPr>
        <p:spPr>
          <a:xfrm>
            <a:off x="641725" y="1434750"/>
            <a:ext cx="37338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</a:pPr>
            <a:r>
              <a:rPr lang="en">
                <a:solidFill>
                  <a:srgbClr val="FFFFFF"/>
                </a:solidFill>
              </a:rPr>
              <a:t>Kasikorn banK interest rate on 16 august 2018</a:t>
            </a:r>
            <a:endParaRPr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7"/>
          <p:cNvSpPr txBox="1">
            <a:spLocks noGrp="1"/>
          </p:cNvSpPr>
          <p:nvPr>
            <p:ph type="title"/>
          </p:nvPr>
        </p:nvSpPr>
        <p:spPr>
          <a:xfrm>
            <a:off x="457200" y="1146025"/>
            <a:ext cx="2154600" cy="81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SAVING ACCOUNT </a:t>
            </a:r>
            <a:endParaRPr/>
          </a:p>
        </p:txBody>
      </p:sp>
      <p:sp>
        <p:nvSpPr>
          <p:cNvPr id="254" name="Google Shape;254;p27"/>
          <p:cNvSpPr txBox="1"/>
          <p:nvPr/>
        </p:nvSpPr>
        <p:spPr>
          <a:xfrm>
            <a:off x="1895975" y="546075"/>
            <a:ext cx="6747600" cy="3198900"/>
          </a:xfrm>
          <a:prstGeom prst="rect">
            <a:avLst/>
          </a:prstGeom>
          <a:solidFill>
            <a:srgbClr val="FFF2CC"/>
          </a:solidFill>
          <a:ln w="28575" cap="flat" cmpd="sng">
            <a:solidFill>
              <a:srgbClr val="F1C23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55" name="Google Shape;255;p27"/>
          <p:cNvCxnSpPr/>
          <p:nvPr/>
        </p:nvCxnSpPr>
        <p:spPr>
          <a:xfrm rot="10800000" flipH="1">
            <a:off x="2785625" y="1295100"/>
            <a:ext cx="5104500" cy="960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256" name="Google Shape;256;p27"/>
          <p:cNvSpPr/>
          <p:nvPr/>
        </p:nvSpPr>
        <p:spPr>
          <a:xfrm>
            <a:off x="5264975" y="1241550"/>
            <a:ext cx="145800" cy="116700"/>
          </a:xfrm>
          <a:prstGeom prst="ellipse">
            <a:avLst/>
          </a:prstGeom>
          <a:solidFill>
            <a:srgbClr val="6666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27"/>
          <p:cNvSpPr txBox="1"/>
          <p:nvPr/>
        </p:nvSpPr>
        <p:spPr>
          <a:xfrm>
            <a:off x="2226575" y="748825"/>
            <a:ext cx="14583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Beginning to save 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On 1st of january</a:t>
            </a:r>
            <a:endParaRPr sz="1200"/>
          </a:p>
        </p:txBody>
      </p:sp>
      <p:sp>
        <p:nvSpPr>
          <p:cNvPr id="258" name="Google Shape;258;p27"/>
          <p:cNvSpPr txBox="1"/>
          <p:nvPr/>
        </p:nvSpPr>
        <p:spPr>
          <a:xfrm>
            <a:off x="2148800" y="1453775"/>
            <a:ext cx="1944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Deposit 12,000 baht</a:t>
            </a:r>
            <a:endParaRPr sz="1200"/>
          </a:p>
        </p:txBody>
      </p:sp>
      <p:sp>
        <p:nvSpPr>
          <p:cNvPr id="259" name="Google Shape;259;p27"/>
          <p:cNvSpPr/>
          <p:nvPr/>
        </p:nvSpPr>
        <p:spPr>
          <a:xfrm>
            <a:off x="3772550" y="1584850"/>
            <a:ext cx="816600" cy="1167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27"/>
          <p:cNvSpPr txBox="1"/>
          <p:nvPr/>
        </p:nvSpPr>
        <p:spPr>
          <a:xfrm>
            <a:off x="4667075" y="748825"/>
            <a:ext cx="1458300" cy="301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Value of money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 on 30th june</a:t>
            </a:r>
            <a:endParaRPr sz="1200"/>
          </a:p>
        </p:txBody>
      </p:sp>
      <p:sp>
        <p:nvSpPr>
          <p:cNvPr id="261" name="Google Shape;261;p27"/>
          <p:cNvSpPr txBox="1"/>
          <p:nvPr/>
        </p:nvSpPr>
        <p:spPr>
          <a:xfrm>
            <a:off x="7010325" y="748825"/>
            <a:ext cx="1633200" cy="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Value of money</a:t>
            </a:r>
            <a:endParaRPr sz="12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 on 31th December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7"/>
          <p:cNvSpPr txBox="1"/>
          <p:nvPr/>
        </p:nvSpPr>
        <p:spPr>
          <a:xfrm>
            <a:off x="3684875" y="2343125"/>
            <a:ext cx="2022600" cy="573900"/>
          </a:xfrm>
          <a:prstGeom prst="rect">
            <a:avLst/>
          </a:prstGeom>
          <a:solidFill>
            <a:srgbClr val="D9EAD3"/>
          </a:solidFill>
          <a:ln w="28575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                 12,000x0.5%x6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=12,000+              12</a:t>
            </a:r>
            <a:endParaRPr sz="1200"/>
          </a:p>
        </p:txBody>
      </p:sp>
      <p:cxnSp>
        <p:nvCxnSpPr>
          <p:cNvPr id="263" name="Google Shape;263;p27"/>
          <p:cNvCxnSpPr/>
          <p:nvPr/>
        </p:nvCxnSpPr>
        <p:spPr>
          <a:xfrm>
            <a:off x="4511350" y="2630075"/>
            <a:ext cx="10986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4" name="Google Shape;264;p27"/>
          <p:cNvSpPr txBox="1"/>
          <p:nvPr/>
        </p:nvSpPr>
        <p:spPr>
          <a:xfrm>
            <a:off x="4764275" y="1492438"/>
            <a:ext cx="1263900" cy="3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12,030 baht</a:t>
            </a:r>
            <a:endParaRPr sz="1200"/>
          </a:p>
        </p:txBody>
      </p:sp>
      <p:sp>
        <p:nvSpPr>
          <p:cNvPr id="265" name="Google Shape;265;p27"/>
          <p:cNvSpPr/>
          <p:nvPr/>
        </p:nvSpPr>
        <p:spPr>
          <a:xfrm>
            <a:off x="5969850" y="1584850"/>
            <a:ext cx="816600" cy="1167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66" name="Google Shape;266;p27"/>
          <p:cNvCxnSpPr>
            <a:stCxn id="264" idx="2"/>
          </p:cNvCxnSpPr>
          <p:nvPr/>
        </p:nvCxnSpPr>
        <p:spPr>
          <a:xfrm>
            <a:off x="5396225" y="1793938"/>
            <a:ext cx="0" cy="50070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267" name="Google Shape;267;p27"/>
          <p:cNvSpPr txBox="1"/>
          <p:nvPr/>
        </p:nvSpPr>
        <p:spPr>
          <a:xfrm>
            <a:off x="6076775" y="2728875"/>
            <a:ext cx="2022600" cy="573900"/>
          </a:xfrm>
          <a:prstGeom prst="rect">
            <a:avLst/>
          </a:prstGeom>
          <a:solidFill>
            <a:srgbClr val="D9EAD3"/>
          </a:solidFill>
          <a:ln w="28575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                 12,030x0.5%x6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=12,030+              12</a:t>
            </a:r>
            <a:endParaRPr sz="1200"/>
          </a:p>
        </p:txBody>
      </p:sp>
      <p:cxnSp>
        <p:nvCxnSpPr>
          <p:cNvPr id="268" name="Google Shape;268;p27"/>
          <p:cNvCxnSpPr/>
          <p:nvPr/>
        </p:nvCxnSpPr>
        <p:spPr>
          <a:xfrm>
            <a:off x="6870875" y="3015825"/>
            <a:ext cx="10986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9" name="Google Shape;269;p27"/>
          <p:cNvCxnSpPr/>
          <p:nvPr/>
        </p:nvCxnSpPr>
        <p:spPr>
          <a:xfrm>
            <a:off x="7720100" y="1720975"/>
            <a:ext cx="6600" cy="100800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270" name="Google Shape;270;p27"/>
          <p:cNvSpPr txBox="1"/>
          <p:nvPr/>
        </p:nvSpPr>
        <p:spPr>
          <a:xfrm>
            <a:off x="7121925" y="1453775"/>
            <a:ext cx="1410000" cy="301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12,060.075 baht</a:t>
            </a:r>
            <a:endParaRPr sz="1200"/>
          </a:p>
        </p:txBody>
      </p:sp>
      <p:sp>
        <p:nvSpPr>
          <p:cNvPr id="271" name="Google Shape;271;p27"/>
          <p:cNvSpPr txBox="1"/>
          <p:nvPr/>
        </p:nvSpPr>
        <p:spPr>
          <a:xfrm>
            <a:off x="1361225" y="3901900"/>
            <a:ext cx="8070000" cy="6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So, the interest  that customer will get is 12,060.075 - 12,000 = 60.075 baht</a:t>
            </a:r>
            <a:r>
              <a:rPr lang="en"/>
              <a:t>  </a:t>
            </a:r>
            <a:endParaRPr/>
          </a:p>
        </p:txBody>
      </p:sp>
      <p:sp>
        <p:nvSpPr>
          <p:cNvPr id="272" name="Google Shape;272;p27"/>
          <p:cNvSpPr txBox="1"/>
          <p:nvPr/>
        </p:nvSpPr>
        <p:spPr>
          <a:xfrm>
            <a:off x="457200" y="1881450"/>
            <a:ext cx="1341600" cy="13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CCCCCC"/>
                </a:solidFill>
              </a:rPr>
              <a:t>Assume that customer not withdraw the money along the year</a:t>
            </a:r>
            <a:endParaRPr>
              <a:solidFill>
                <a:srgbClr val="CCCCCC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2100" y="2141075"/>
            <a:ext cx="39814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2100" y="750541"/>
            <a:ext cx="3981450" cy="1432184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8"/>
          <p:cNvSpPr/>
          <p:nvPr/>
        </p:nvSpPr>
        <p:spPr>
          <a:xfrm>
            <a:off x="2875175" y="2467625"/>
            <a:ext cx="3750600" cy="2082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28"/>
          <p:cNvSpPr/>
          <p:nvPr/>
        </p:nvSpPr>
        <p:spPr>
          <a:xfrm>
            <a:off x="2938550" y="2196925"/>
            <a:ext cx="1645200" cy="2082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28"/>
          <p:cNvSpPr txBox="1"/>
          <p:nvPr/>
        </p:nvSpPr>
        <p:spPr>
          <a:xfrm>
            <a:off x="458575" y="977025"/>
            <a:ext cx="1707000" cy="13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FIXED DEPOSIT ACCOUNT</a:t>
            </a:r>
            <a:endParaRPr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" name="Google Shape;286;p29"/>
          <p:cNvGraphicFramePr/>
          <p:nvPr/>
        </p:nvGraphicFramePr>
        <p:xfrm>
          <a:off x="2338800" y="35644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{7D47CB17-6E5C-4270-A303-5C3902FE0006}</a:tableStyleId>
              </a:tblPr>
              <a:tblGrid>
                <a:gridCol w="959950"/>
                <a:gridCol w="959950"/>
                <a:gridCol w="959950"/>
                <a:gridCol w="959950"/>
              </a:tblGrid>
              <a:tr h="240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Month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Deposit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Compounding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Interest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chemeClr val="lt1"/>
                          </a:solidFill>
                        </a:rPr>
                        <a:t>1</a:t>
                      </a:r>
                      <a:endParaRPr sz="900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1.083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6666"/>
                    </a:solidFill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2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2,000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2.167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3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3,000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3.254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4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4,000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4.340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5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5,000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5.428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6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6,000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6.518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7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7,000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7.608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8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8,000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8.700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9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9,000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9.792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10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10,000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10.886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11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11.981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12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฿1,000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12,000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solidFill>
                            <a:srgbClr val="FFFFFF"/>
                          </a:solidFill>
                        </a:rPr>
                        <a:t>฿ 13.078</a:t>
                      </a: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 b="1">
                          <a:solidFill>
                            <a:srgbClr val="FFFFFF"/>
                          </a:solidFill>
                        </a:rPr>
                        <a:t>฿ 12,000</a:t>
                      </a:r>
                      <a:endParaRPr sz="900" b="1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C458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>
                          <a:solidFill>
                            <a:srgbClr val="FFFFFF"/>
                          </a:solidFill>
                        </a:rPr>
                        <a:t>฿ 84.835</a:t>
                      </a:r>
                      <a:endParaRPr sz="900" b="1">
                        <a:solidFill>
                          <a:srgbClr val="FFFFFF"/>
                        </a:solidFill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C4587"/>
                    </a:solidFill>
                  </a:tcPr>
                </a:tc>
              </a:tr>
            </a:tbl>
          </a:graphicData>
        </a:graphic>
      </p:graphicFrame>
      <p:sp>
        <p:nvSpPr>
          <p:cNvPr id="287" name="Google Shape;287;p29"/>
          <p:cNvSpPr/>
          <p:nvPr/>
        </p:nvSpPr>
        <p:spPr>
          <a:xfrm>
            <a:off x="5330925" y="1007350"/>
            <a:ext cx="760200" cy="291300"/>
          </a:xfrm>
          <a:prstGeom prst="ellipse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CC0000"/>
              </a:solidFill>
            </a:endParaRPr>
          </a:p>
        </p:txBody>
      </p:sp>
      <p:cxnSp>
        <p:nvCxnSpPr>
          <p:cNvPr id="288" name="Google Shape;288;p29"/>
          <p:cNvCxnSpPr>
            <a:stCxn id="287" idx="6"/>
          </p:cNvCxnSpPr>
          <p:nvPr/>
        </p:nvCxnSpPr>
        <p:spPr>
          <a:xfrm>
            <a:off x="6091125" y="1153000"/>
            <a:ext cx="572400" cy="10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9" name="Google Shape;289;p29"/>
          <p:cNvSpPr txBox="1"/>
          <p:nvPr/>
        </p:nvSpPr>
        <p:spPr>
          <a:xfrm>
            <a:off x="6663525" y="935750"/>
            <a:ext cx="701100" cy="3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1.3%</a:t>
            </a:r>
            <a:r>
              <a:rPr lang="en"/>
              <a:t>     </a:t>
            </a:r>
            <a:endParaRPr/>
          </a:p>
        </p:txBody>
      </p:sp>
      <p:sp>
        <p:nvSpPr>
          <p:cNvPr id="290" name="Google Shape;290;p29"/>
          <p:cNvSpPr/>
          <p:nvPr/>
        </p:nvSpPr>
        <p:spPr>
          <a:xfrm>
            <a:off x="7218775" y="1150450"/>
            <a:ext cx="145800" cy="161700"/>
          </a:xfrm>
          <a:prstGeom prst="mathMultiply">
            <a:avLst>
              <a:gd name="adj1" fmla="val 23520"/>
            </a:avLst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cxnSp>
        <p:nvCxnSpPr>
          <p:cNvPr id="291" name="Google Shape;291;p29"/>
          <p:cNvCxnSpPr/>
          <p:nvPr/>
        </p:nvCxnSpPr>
        <p:spPr>
          <a:xfrm>
            <a:off x="6763725" y="1231150"/>
            <a:ext cx="413400" cy="3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2" name="Google Shape;292;p29"/>
          <p:cNvSpPr txBox="1"/>
          <p:nvPr/>
        </p:nvSpPr>
        <p:spPr>
          <a:xfrm>
            <a:off x="6763725" y="1148050"/>
            <a:ext cx="413400" cy="3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12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93" name="Google Shape;293;p29"/>
          <p:cNvSpPr txBox="1"/>
          <p:nvPr/>
        </p:nvSpPr>
        <p:spPr>
          <a:xfrm>
            <a:off x="7312525" y="1027450"/>
            <a:ext cx="1131600" cy="4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2001.083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94" name="Google Shape;294;p29"/>
          <p:cNvSpPr/>
          <p:nvPr/>
        </p:nvSpPr>
        <p:spPr>
          <a:xfrm>
            <a:off x="6663525" y="946150"/>
            <a:ext cx="1624500" cy="5703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9"/>
          <p:cNvSpPr/>
          <p:nvPr/>
        </p:nvSpPr>
        <p:spPr>
          <a:xfrm>
            <a:off x="2363500" y="4487550"/>
            <a:ext cx="1895100" cy="2913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</a:rPr>
              <a:t>Maturity period</a:t>
            </a:r>
            <a:endParaRPr sz="1200">
              <a:solidFill>
                <a:srgbClr val="FFFFFF"/>
              </a:solidFill>
            </a:endParaRPr>
          </a:p>
        </p:txBody>
      </p:sp>
      <p:sp>
        <p:nvSpPr>
          <p:cNvPr id="296" name="Google Shape;296;p29"/>
          <p:cNvSpPr txBox="1"/>
          <p:nvPr/>
        </p:nvSpPr>
        <p:spPr>
          <a:xfrm>
            <a:off x="448150" y="1027450"/>
            <a:ext cx="1707000" cy="13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FIXED DEPOSIT ACCOUNT</a:t>
            </a:r>
            <a:endParaRPr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97" name="Google Shape;297;p29"/>
          <p:cNvSpPr txBox="1"/>
          <p:nvPr/>
        </p:nvSpPr>
        <p:spPr>
          <a:xfrm>
            <a:off x="6663525" y="1621250"/>
            <a:ext cx="1895100" cy="107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Compound interest multiplied with  Interest rate per month</a:t>
            </a:r>
            <a:endParaRPr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98" name="Google Shape;298;p29"/>
          <p:cNvSpPr txBox="1"/>
          <p:nvPr/>
        </p:nvSpPr>
        <p:spPr>
          <a:xfrm>
            <a:off x="517325" y="2318050"/>
            <a:ext cx="1572000" cy="144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Raleway"/>
              <a:buChar char="❏"/>
            </a:pP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Deposit     </a:t>
            </a:r>
            <a:r>
              <a:rPr lang="en" sz="9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฿ </a:t>
            </a: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1000 per month for 12 months</a:t>
            </a:r>
            <a:endParaRPr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Raleway"/>
              <a:buChar char="❏"/>
            </a:pP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1</a:t>
            </a:r>
            <a:r>
              <a:rPr lang="en" sz="18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.</a:t>
            </a:r>
            <a:r>
              <a:rPr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3%</a:t>
            </a:r>
            <a:endParaRPr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0"/>
          <p:cNvSpPr txBox="1">
            <a:spLocks noGrp="1"/>
          </p:cNvSpPr>
          <p:nvPr>
            <p:ph type="ctrTitle"/>
          </p:nvPr>
        </p:nvSpPr>
        <p:spPr>
          <a:xfrm>
            <a:off x="685800" y="1839425"/>
            <a:ext cx="74901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1C232"/>
                </a:solidFill>
              </a:rPr>
              <a:t> RECOMMENDATION</a:t>
            </a:r>
            <a:endParaRPr>
              <a:solidFill>
                <a:srgbClr val="F1C232"/>
              </a:solidFill>
            </a:endParaRPr>
          </a:p>
        </p:txBody>
      </p:sp>
      <p:sp>
        <p:nvSpPr>
          <p:cNvPr id="304" name="Google Shape;304;p30"/>
          <p:cNvSpPr/>
          <p:nvPr/>
        </p:nvSpPr>
        <p:spPr>
          <a:xfrm>
            <a:off x="685798" y="1213527"/>
            <a:ext cx="479412" cy="442861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1"/>
          <p:cNvSpPr txBox="1">
            <a:spLocks noGrp="1"/>
          </p:cNvSpPr>
          <p:nvPr>
            <p:ph type="body" idx="1"/>
          </p:nvPr>
        </p:nvSpPr>
        <p:spPr>
          <a:xfrm>
            <a:off x="536125" y="1146025"/>
            <a:ext cx="3384300" cy="15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SzPts val="2000"/>
              <a:buChar char="▫"/>
            </a:pPr>
            <a:r>
              <a:rPr lang="en" sz="2000"/>
              <a:t>To prevent money from unexpected event ,such as flood,fire and stealing.</a:t>
            </a:r>
            <a:endParaRPr sz="2000"/>
          </a:p>
        </p:txBody>
      </p:sp>
      <p:sp>
        <p:nvSpPr>
          <p:cNvPr id="310" name="Google Shape;310;p31"/>
          <p:cNvSpPr txBox="1">
            <a:spLocks noGrp="1"/>
          </p:cNvSpPr>
          <p:nvPr>
            <p:ph type="body" idx="3"/>
          </p:nvPr>
        </p:nvSpPr>
        <p:spPr>
          <a:xfrm>
            <a:off x="4959200" y="1206300"/>
            <a:ext cx="3454200" cy="11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600"/>
              </a:spcBef>
              <a:spcAft>
                <a:spcPts val="0"/>
              </a:spcAft>
              <a:buSzPts val="2400"/>
              <a:buChar char="▫"/>
            </a:pPr>
            <a:r>
              <a:rPr lang="en" sz="2400"/>
              <a:t>Gain interest on the deposited money </a:t>
            </a:r>
            <a:endParaRPr sz="240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1" name="Google Shape;31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0312" y="2475125"/>
            <a:ext cx="1464925" cy="146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6375" y="3033475"/>
            <a:ext cx="1532875" cy="137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7825" y="3221021"/>
            <a:ext cx="1000650" cy="1000650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1"/>
          <p:cNvSpPr/>
          <p:nvPr/>
        </p:nvSpPr>
        <p:spPr>
          <a:xfrm>
            <a:off x="293200" y="558925"/>
            <a:ext cx="8553000" cy="5445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31"/>
          <p:cNvSpPr txBox="1">
            <a:spLocks noGrp="1"/>
          </p:cNvSpPr>
          <p:nvPr>
            <p:ph type="title"/>
          </p:nvPr>
        </p:nvSpPr>
        <p:spPr>
          <a:xfrm>
            <a:off x="2817088" y="588175"/>
            <a:ext cx="3505200" cy="4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Reason for deposition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2"/>
          <p:cNvSpPr txBox="1">
            <a:spLocks noGrp="1"/>
          </p:cNvSpPr>
          <p:nvPr>
            <p:ph type="body" idx="1"/>
          </p:nvPr>
        </p:nvSpPr>
        <p:spPr>
          <a:xfrm>
            <a:off x="628775" y="1366075"/>
            <a:ext cx="4591800" cy="378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400"/>
              <a:buChar char="▫"/>
            </a:pPr>
            <a:r>
              <a:rPr lang="en" sz="2400">
                <a:solidFill>
                  <a:schemeClr val="lt1"/>
                </a:solidFill>
              </a:rPr>
              <a:t>Deposit Protection </a:t>
            </a:r>
            <a:endParaRPr sz="2400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lt1"/>
                </a:solidFill>
              </a:rPr>
              <a:t>Agency </a:t>
            </a:r>
            <a:endParaRPr sz="2400">
              <a:solidFill>
                <a:schemeClr val="lt1"/>
              </a:solidFill>
            </a:endParaRPr>
          </a:p>
          <a:p>
            <a:pPr marL="45720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</a:pPr>
            <a:r>
              <a:rPr lang="en">
                <a:solidFill>
                  <a:schemeClr val="lt1"/>
                </a:solidFill>
              </a:rPr>
              <a:t> Pay money back when bankrupt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321" name="Google Shape;32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7850" y="1509145"/>
            <a:ext cx="831150" cy="831150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32"/>
          <p:cNvSpPr/>
          <p:nvPr/>
        </p:nvSpPr>
        <p:spPr>
          <a:xfrm>
            <a:off x="295500" y="572575"/>
            <a:ext cx="8553000" cy="5445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 Reason for deposition</a:t>
            </a:r>
            <a:endParaRPr/>
          </a:p>
        </p:txBody>
      </p:sp>
      <p:sp>
        <p:nvSpPr>
          <p:cNvPr id="323" name="Google Shape;323;p32"/>
          <p:cNvSpPr txBox="1"/>
          <p:nvPr/>
        </p:nvSpPr>
        <p:spPr>
          <a:xfrm>
            <a:off x="5159300" y="1394850"/>
            <a:ext cx="3677700" cy="9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Raleway"/>
              <a:buChar char="❏"/>
            </a:pPr>
            <a:r>
              <a:rPr lang="en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Cashless transaction</a:t>
            </a:r>
            <a:endParaRPr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(fintech)</a:t>
            </a:r>
            <a:endParaRPr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324" name="Google Shape;32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9600" y="3103625"/>
            <a:ext cx="3859400" cy="107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99637" y="2292350"/>
            <a:ext cx="1197025" cy="2408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3"/>
          <p:cNvSpPr txBox="1">
            <a:spLocks noGrp="1"/>
          </p:cNvSpPr>
          <p:nvPr>
            <p:ph type="ctrTitle"/>
          </p:nvPr>
        </p:nvSpPr>
        <p:spPr>
          <a:xfrm>
            <a:off x="697525" y="1786800"/>
            <a:ext cx="7890600" cy="156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F1C232"/>
                </a:solidFill>
              </a:rPr>
              <a:t>Q&amp;A</a:t>
            </a:r>
            <a:endParaRPr sz="9600">
              <a:solidFill>
                <a:srgbClr val="F1C232"/>
              </a:solidFill>
            </a:endParaRPr>
          </a:p>
        </p:txBody>
      </p:sp>
      <p:sp>
        <p:nvSpPr>
          <p:cNvPr id="331" name="Google Shape;331;p33"/>
          <p:cNvSpPr/>
          <p:nvPr/>
        </p:nvSpPr>
        <p:spPr>
          <a:xfrm>
            <a:off x="697532" y="1270476"/>
            <a:ext cx="521992" cy="385871"/>
          </a:xfrm>
          <a:custGeom>
            <a:avLst/>
            <a:gdLst/>
            <a:ahLst/>
            <a:cxnLst/>
            <a:rect l="l" t="t" r="r" b="b"/>
            <a:pathLst>
              <a:path w="16221" h="14176" fill="none" extrusionOk="0">
                <a:moveTo>
                  <a:pt x="16075" y="12665"/>
                </a:moveTo>
                <a:lnTo>
                  <a:pt x="8987" y="488"/>
                </a:lnTo>
                <a:lnTo>
                  <a:pt x="8987" y="488"/>
                </a:lnTo>
                <a:lnTo>
                  <a:pt x="8914" y="390"/>
                </a:lnTo>
                <a:lnTo>
                  <a:pt x="8817" y="293"/>
                </a:lnTo>
                <a:lnTo>
                  <a:pt x="8720" y="196"/>
                </a:lnTo>
                <a:lnTo>
                  <a:pt x="8622" y="123"/>
                </a:lnTo>
                <a:lnTo>
                  <a:pt x="8500" y="74"/>
                </a:lnTo>
                <a:lnTo>
                  <a:pt x="8379" y="25"/>
                </a:lnTo>
                <a:lnTo>
                  <a:pt x="8232" y="1"/>
                </a:lnTo>
                <a:lnTo>
                  <a:pt x="8111" y="1"/>
                </a:lnTo>
                <a:lnTo>
                  <a:pt x="8111" y="1"/>
                </a:lnTo>
                <a:lnTo>
                  <a:pt x="7965" y="1"/>
                </a:lnTo>
                <a:lnTo>
                  <a:pt x="7843" y="25"/>
                </a:lnTo>
                <a:lnTo>
                  <a:pt x="7721" y="74"/>
                </a:lnTo>
                <a:lnTo>
                  <a:pt x="7599" y="123"/>
                </a:lnTo>
                <a:lnTo>
                  <a:pt x="7502" y="196"/>
                </a:lnTo>
                <a:lnTo>
                  <a:pt x="7404" y="293"/>
                </a:lnTo>
                <a:lnTo>
                  <a:pt x="7307" y="390"/>
                </a:lnTo>
                <a:lnTo>
                  <a:pt x="7234" y="488"/>
                </a:lnTo>
                <a:lnTo>
                  <a:pt x="147" y="12665"/>
                </a:lnTo>
                <a:lnTo>
                  <a:pt x="147" y="12665"/>
                </a:lnTo>
                <a:lnTo>
                  <a:pt x="74" y="12787"/>
                </a:lnTo>
                <a:lnTo>
                  <a:pt x="25" y="12909"/>
                </a:lnTo>
                <a:lnTo>
                  <a:pt x="0" y="13031"/>
                </a:lnTo>
                <a:lnTo>
                  <a:pt x="0" y="13177"/>
                </a:lnTo>
                <a:lnTo>
                  <a:pt x="0" y="13177"/>
                </a:lnTo>
                <a:lnTo>
                  <a:pt x="0" y="13299"/>
                </a:lnTo>
                <a:lnTo>
                  <a:pt x="25" y="13420"/>
                </a:lnTo>
                <a:lnTo>
                  <a:pt x="74" y="13567"/>
                </a:lnTo>
                <a:lnTo>
                  <a:pt x="147" y="13688"/>
                </a:lnTo>
                <a:lnTo>
                  <a:pt x="147" y="13688"/>
                </a:lnTo>
                <a:lnTo>
                  <a:pt x="220" y="13786"/>
                </a:lnTo>
                <a:lnTo>
                  <a:pt x="293" y="13883"/>
                </a:lnTo>
                <a:lnTo>
                  <a:pt x="390" y="13981"/>
                </a:lnTo>
                <a:lnTo>
                  <a:pt x="512" y="14054"/>
                </a:lnTo>
                <a:lnTo>
                  <a:pt x="634" y="14102"/>
                </a:lnTo>
                <a:lnTo>
                  <a:pt x="755" y="14151"/>
                </a:lnTo>
                <a:lnTo>
                  <a:pt x="877" y="14175"/>
                </a:lnTo>
                <a:lnTo>
                  <a:pt x="1023" y="14175"/>
                </a:lnTo>
                <a:lnTo>
                  <a:pt x="15198" y="14175"/>
                </a:lnTo>
                <a:lnTo>
                  <a:pt x="15198" y="14175"/>
                </a:lnTo>
                <a:lnTo>
                  <a:pt x="15344" y="14175"/>
                </a:lnTo>
                <a:lnTo>
                  <a:pt x="15466" y="14151"/>
                </a:lnTo>
                <a:lnTo>
                  <a:pt x="15588" y="14102"/>
                </a:lnTo>
                <a:lnTo>
                  <a:pt x="15709" y="14054"/>
                </a:lnTo>
                <a:lnTo>
                  <a:pt x="15831" y="13981"/>
                </a:lnTo>
                <a:lnTo>
                  <a:pt x="15929" y="13883"/>
                </a:lnTo>
                <a:lnTo>
                  <a:pt x="16002" y="13786"/>
                </a:lnTo>
                <a:lnTo>
                  <a:pt x="16075" y="13688"/>
                </a:lnTo>
                <a:lnTo>
                  <a:pt x="16075" y="13688"/>
                </a:lnTo>
                <a:lnTo>
                  <a:pt x="16148" y="13567"/>
                </a:lnTo>
                <a:lnTo>
                  <a:pt x="16197" y="13420"/>
                </a:lnTo>
                <a:lnTo>
                  <a:pt x="16221" y="13299"/>
                </a:lnTo>
                <a:lnTo>
                  <a:pt x="16221" y="13177"/>
                </a:lnTo>
                <a:lnTo>
                  <a:pt x="16221" y="13177"/>
                </a:lnTo>
                <a:lnTo>
                  <a:pt x="16221" y="13031"/>
                </a:lnTo>
                <a:lnTo>
                  <a:pt x="16197" y="12909"/>
                </a:lnTo>
                <a:lnTo>
                  <a:pt x="16148" y="12787"/>
                </a:lnTo>
                <a:lnTo>
                  <a:pt x="16075" y="12665"/>
                </a:lnTo>
                <a:lnTo>
                  <a:pt x="16075" y="12665"/>
                </a:lnTo>
                <a:close/>
                <a:moveTo>
                  <a:pt x="8111" y="12349"/>
                </a:moveTo>
                <a:lnTo>
                  <a:pt x="8111" y="12349"/>
                </a:lnTo>
                <a:lnTo>
                  <a:pt x="7916" y="12324"/>
                </a:lnTo>
                <a:lnTo>
                  <a:pt x="7721" y="12276"/>
                </a:lnTo>
                <a:lnTo>
                  <a:pt x="7575" y="12178"/>
                </a:lnTo>
                <a:lnTo>
                  <a:pt x="7429" y="12057"/>
                </a:lnTo>
                <a:lnTo>
                  <a:pt x="7307" y="11910"/>
                </a:lnTo>
                <a:lnTo>
                  <a:pt x="7210" y="11764"/>
                </a:lnTo>
                <a:lnTo>
                  <a:pt x="7161" y="11569"/>
                </a:lnTo>
                <a:lnTo>
                  <a:pt x="7136" y="11375"/>
                </a:lnTo>
                <a:lnTo>
                  <a:pt x="7136" y="11375"/>
                </a:lnTo>
                <a:lnTo>
                  <a:pt x="7161" y="11180"/>
                </a:lnTo>
                <a:lnTo>
                  <a:pt x="7210" y="11009"/>
                </a:lnTo>
                <a:lnTo>
                  <a:pt x="7307" y="10839"/>
                </a:lnTo>
                <a:lnTo>
                  <a:pt x="7429" y="10693"/>
                </a:lnTo>
                <a:lnTo>
                  <a:pt x="7575" y="10571"/>
                </a:lnTo>
                <a:lnTo>
                  <a:pt x="7721" y="10473"/>
                </a:lnTo>
                <a:lnTo>
                  <a:pt x="7916" y="10425"/>
                </a:lnTo>
                <a:lnTo>
                  <a:pt x="8111" y="10400"/>
                </a:lnTo>
                <a:lnTo>
                  <a:pt x="8111" y="10400"/>
                </a:lnTo>
                <a:lnTo>
                  <a:pt x="8306" y="10425"/>
                </a:lnTo>
                <a:lnTo>
                  <a:pt x="8476" y="10473"/>
                </a:lnTo>
                <a:lnTo>
                  <a:pt x="8646" y="10571"/>
                </a:lnTo>
                <a:lnTo>
                  <a:pt x="8793" y="10693"/>
                </a:lnTo>
                <a:lnTo>
                  <a:pt x="8914" y="10839"/>
                </a:lnTo>
                <a:lnTo>
                  <a:pt x="9012" y="11009"/>
                </a:lnTo>
                <a:lnTo>
                  <a:pt x="9061" y="11180"/>
                </a:lnTo>
                <a:lnTo>
                  <a:pt x="9085" y="11375"/>
                </a:lnTo>
                <a:lnTo>
                  <a:pt x="9085" y="11375"/>
                </a:lnTo>
                <a:lnTo>
                  <a:pt x="9061" y="11569"/>
                </a:lnTo>
                <a:lnTo>
                  <a:pt x="9012" y="11764"/>
                </a:lnTo>
                <a:lnTo>
                  <a:pt x="8914" y="11910"/>
                </a:lnTo>
                <a:lnTo>
                  <a:pt x="8793" y="12057"/>
                </a:lnTo>
                <a:lnTo>
                  <a:pt x="8646" y="12178"/>
                </a:lnTo>
                <a:lnTo>
                  <a:pt x="8476" y="12276"/>
                </a:lnTo>
                <a:lnTo>
                  <a:pt x="8306" y="12324"/>
                </a:lnTo>
                <a:lnTo>
                  <a:pt x="8111" y="12349"/>
                </a:lnTo>
                <a:lnTo>
                  <a:pt x="8111" y="12349"/>
                </a:lnTo>
                <a:close/>
                <a:moveTo>
                  <a:pt x="9231" y="5091"/>
                </a:moveTo>
                <a:lnTo>
                  <a:pt x="8939" y="8915"/>
                </a:lnTo>
                <a:lnTo>
                  <a:pt x="8939" y="8915"/>
                </a:lnTo>
                <a:lnTo>
                  <a:pt x="8914" y="9061"/>
                </a:lnTo>
                <a:lnTo>
                  <a:pt x="8866" y="9207"/>
                </a:lnTo>
                <a:lnTo>
                  <a:pt x="8793" y="9304"/>
                </a:lnTo>
                <a:lnTo>
                  <a:pt x="8695" y="9426"/>
                </a:lnTo>
                <a:lnTo>
                  <a:pt x="8573" y="9499"/>
                </a:lnTo>
                <a:lnTo>
                  <a:pt x="8452" y="9572"/>
                </a:lnTo>
                <a:lnTo>
                  <a:pt x="8330" y="9621"/>
                </a:lnTo>
                <a:lnTo>
                  <a:pt x="8184" y="9621"/>
                </a:lnTo>
                <a:lnTo>
                  <a:pt x="8038" y="9621"/>
                </a:lnTo>
                <a:lnTo>
                  <a:pt x="8038" y="9621"/>
                </a:lnTo>
                <a:lnTo>
                  <a:pt x="7891" y="9621"/>
                </a:lnTo>
                <a:lnTo>
                  <a:pt x="7770" y="9572"/>
                </a:lnTo>
                <a:lnTo>
                  <a:pt x="7648" y="9499"/>
                </a:lnTo>
                <a:lnTo>
                  <a:pt x="7526" y="9426"/>
                </a:lnTo>
                <a:lnTo>
                  <a:pt x="7429" y="9304"/>
                </a:lnTo>
                <a:lnTo>
                  <a:pt x="7356" y="9207"/>
                </a:lnTo>
                <a:lnTo>
                  <a:pt x="7307" y="9061"/>
                </a:lnTo>
                <a:lnTo>
                  <a:pt x="7283" y="8915"/>
                </a:lnTo>
                <a:lnTo>
                  <a:pt x="6990" y="5091"/>
                </a:lnTo>
                <a:lnTo>
                  <a:pt x="6990" y="5091"/>
                </a:lnTo>
                <a:lnTo>
                  <a:pt x="7015" y="4945"/>
                </a:lnTo>
                <a:lnTo>
                  <a:pt x="7039" y="4823"/>
                </a:lnTo>
                <a:lnTo>
                  <a:pt x="7088" y="4701"/>
                </a:lnTo>
                <a:lnTo>
                  <a:pt x="7161" y="4604"/>
                </a:lnTo>
                <a:lnTo>
                  <a:pt x="7258" y="4506"/>
                </a:lnTo>
                <a:lnTo>
                  <a:pt x="7380" y="4433"/>
                </a:lnTo>
                <a:lnTo>
                  <a:pt x="7526" y="4409"/>
                </a:lnTo>
                <a:lnTo>
                  <a:pt x="7648" y="4385"/>
                </a:lnTo>
                <a:lnTo>
                  <a:pt x="8573" y="4385"/>
                </a:lnTo>
                <a:lnTo>
                  <a:pt x="8573" y="4385"/>
                </a:lnTo>
                <a:lnTo>
                  <a:pt x="8695" y="4409"/>
                </a:lnTo>
                <a:lnTo>
                  <a:pt x="8841" y="4433"/>
                </a:lnTo>
                <a:lnTo>
                  <a:pt x="8963" y="4506"/>
                </a:lnTo>
                <a:lnTo>
                  <a:pt x="9061" y="4604"/>
                </a:lnTo>
                <a:lnTo>
                  <a:pt x="9134" y="4701"/>
                </a:lnTo>
                <a:lnTo>
                  <a:pt x="9182" y="4823"/>
                </a:lnTo>
                <a:lnTo>
                  <a:pt x="9207" y="4945"/>
                </a:lnTo>
                <a:lnTo>
                  <a:pt x="9231" y="5091"/>
                </a:lnTo>
                <a:lnTo>
                  <a:pt x="9231" y="5091"/>
                </a:lnTo>
                <a:close/>
              </a:path>
            </a:pathLst>
          </a:custGeom>
          <a:noFill/>
          <a:ln w="121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4"/>
          <p:cNvSpPr txBox="1">
            <a:spLocks noGrp="1"/>
          </p:cNvSpPr>
          <p:nvPr>
            <p:ph type="ctrTitle"/>
          </p:nvPr>
        </p:nvSpPr>
        <p:spPr>
          <a:xfrm>
            <a:off x="1241850" y="1798725"/>
            <a:ext cx="6660300" cy="133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0">
                <a:solidFill>
                  <a:srgbClr val="F1C232"/>
                </a:solidFill>
              </a:rPr>
              <a:t>THANK YOU</a:t>
            </a:r>
            <a:endParaRPr sz="7200" b="0">
              <a:solidFill>
                <a:srgbClr val="F1C232"/>
              </a:solidFill>
            </a:endParaRPr>
          </a:p>
        </p:txBody>
      </p:sp>
      <p:grpSp>
        <p:nvGrpSpPr>
          <p:cNvPr id="337" name="Google Shape;337;p34"/>
          <p:cNvGrpSpPr/>
          <p:nvPr/>
        </p:nvGrpSpPr>
        <p:grpSpPr>
          <a:xfrm>
            <a:off x="685832" y="1233099"/>
            <a:ext cx="395042" cy="494088"/>
            <a:chOff x="1988225" y="4286525"/>
            <a:chExt cx="305075" cy="493200"/>
          </a:xfrm>
        </p:grpSpPr>
        <p:sp>
          <p:nvSpPr>
            <p:cNvPr id="338" name="Google Shape;338;p34"/>
            <p:cNvSpPr/>
            <p:nvPr/>
          </p:nvSpPr>
          <p:spPr>
            <a:xfrm>
              <a:off x="2178800" y="4519725"/>
              <a:ext cx="114500" cy="114475"/>
            </a:xfrm>
            <a:custGeom>
              <a:avLst/>
              <a:gdLst/>
              <a:ahLst/>
              <a:cxnLst/>
              <a:rect l="l" t="t" r="r" b="b"/>
              <a:pathLst>
                <a:path w="4580" h="4579" fill="none" extrusionOk="0">
                  <a:moveTo>
                    <a:pt x="731" y="4189"/>
                  </a:moveTo>
                  <a:lnTo>
                    <a:pt x="731" y="4189"/>
                  </a:lnTo>
                  <a:lnTo>
                    <a:pt x="853" y="4286"/>
                  </a:lnTo>
                  <a:lnTo>
                    <a:pt x="999" y="4384"/>
                  </a:lnTo>
                  <a:lnTo>
                    <a:pt x="1170" y="4457"/>
                  </a:lnTo>
                  <a:lnTo>
                    <a:pt x="1316" y="4506"/>
                  </a:lnTo>
                  <a:lnTo>
                    <a:pt x="1486" y="4554"/>
                  </a:lnTo>
                  <a:lnTo>
                    <a:pt x="1657" y="4579"/>
                  </a:lnTo>
                  <a:lnTo>
                    <a:pt x="1827" y="4579"/>
                  </a:lnTo>
                  <a:lnTo>
                    <a:pt x="1973" y="4579"/>
                  </a:lnTo>
                  <a:lnTo>
                    <a:pt x="2144" y="4579"/>
                  </a:lnTo>
                  <a:lnTo>
                    <a:pt x="2314" y="4530"/>
                  </a:lnTo>
                  <a:lnTo>
                    <a:pt x="2485" y="4481"/>
                  </a:lnTo>
                  <a:lnTo>
                    <a:pt x="2631" y="4433"/>
                  </a:lnTo>
                  <a:lnTo>
                    <a:pt x="2777" y="4360"/>
                  </a:lnTo>
                  <a:lnTo>
                    <a:pt x="2923" y="4262"/>
                  </a:lnTo>
                  <a:lnTo>
                    <a:pt x="3069" y="4165"/>
                  </a:lnTo>
                  <a:lnTo>
                    <a:pt x="3191" y="4043"/>
                  </a:lnTo>
                  <a:lnTo>
                    <a:pt x="3191" y="4043"/>
                  </a:lnTo>
                  <a:lnTo>
                    <a:pt x="3337" y="3872"/>
                  </a:lnTo>
                  <a:lnTo>
                    <a:pt x="3483" y="3653"/>
                  </a:lnTo>
                  <a:lnTo>
                    <a:pt x="3605" y="3410"/>
                  </a:lnTo>
                  <a:lnTo>
                    <a:pt x="3751" y="3117"/>
                  </a:lnTo>
                  <a:lnTo>
                    <a:pt x="3995" y="2484"/>
                  </a:lnTo>
                  <a:lnTo>
                    <a:pt x="4214" y="1827"/>
                  </a:lnTo>
                  <a:lnTo>
                    <a:pt x="4409" y="1169"/>
                  </a:lnTo>
                  <a:lnTo>
                    <a:pt x="4531" y="609"/>
                  </a:lnTo>
                  <a:lnTo>
                    <a:pt x="4579" y="219"/>
                  </a:lnTo>
                  <a:lnTo>
                    <a:pt x="4579" y="97"/>
                  </a:lnTo>
                  <a:lnTo>
                    <a:pt x="4579" y="24"/>
                  </a:lnTo>
                  <a:lnTo>
                    <a:pt x="4579" y="24"/>
                  </a:lnTo>
                  <a:lnTo>
                    <a:pt x="4506" y="0"/>
                  </a:lnTo>
                  <a:lnTo>
                    <a:pt x="4385" y="0"/>
                  </a:lnTo>
                  <a:lnTo>
                    <a:pt x="3970" y="73"/>
                  </a:lnTo>
                  <a:lnTo>
                    <a:pt x="3410" y="195"/>
                  </a:lnTo>
                  <a:lnTo>
                    <a:pt x="2777" y="365"/>
                  </a:lnTo>
                  <a:lnTo>
                    <a:pt x="2095" y="609"/>
                  </a:lnTo>
                  <a:lnTo>
                    <a:pt x="1462" y="852"/>
                  </a:lnTo>
                  <a:lnTo>
                    <a:pt x="1194" y="974"/>
                  </a:lnTo>
                  <a:lnTo>
                    <a:pt x="926" y="1120"/>
                  </a:lnTo>
                  <a:lnTo>
                    <a:pt x="707" y="1266"/>
                  </a:lnTo>
                  <a:lnTo>
                    <a:pt x="561" y="1388"/>
                  </a:lnTo>
                  <a:lnTo>
                    <a:pt x="561" y="1388"/>
                  </a:lnTo>
                  <a:lnTo>
                    <a:pt x="439" y="1534"/>
                  </a:lnTo>
                  <a:lnTo>
                    <a:pt x="342" y="1656"/>
                  </a:lnTo>
                  <a:lnTo>
                    <a:pt x="244" y="1802"/>
                  </a:lnTo>
                  <a:lnTo>
                    <a:pt x="171" y="1973"/>
                  </a:lnTo>
                  <a:lnTo>
                    <a:pt x="98" y="2119"/>
                  </a:lnTo>
                  <a:lnTo>
                    <a:pt x="49" y="2289"/>
                  </a:lnTo>
                  <a:lnTo>
                    <a:pt x="25" y="2436"/>
                  </a:lnTo>
                  <a:lnTo>
                    <a:pt x="1" y="2606"/>
                  </a:lnTo>
                  <a:lnTo>
                    <a:pt x="1" y="2776"/>
                  </a:lnTo>
                  <a:lnTo>
                    <a:pt x="25" y="2947"/>
                  </a:lnTo>
                  <a:lnTo>
                    <a:pt x="49" y="3117"/>
                  </a:lnTo>
                  <a:lnTo>
                    <a:pt x="98" y="3264"/>
                  </a:lnTo>
                  <a:lnTo>
                    <a:pt x="147" y="3434"/>
                  </a:lnTo>
                  <a:lnTo>
                    <a:pt x="220" y="3580"/>
                  </a:lnTo>
                  <a:lnTo>
                    <a:pt x="317" y="3726"/>
                  </a:lnTo>
                  <a:lnTo>
                    <a:pt x="415" y="3872"/>
                  </a:lnTo>
                  <a:lnTo>
                    <a:pt x="731" y="418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34"/>
            <p:cNvSpPr/>
            <p:nvPr/>
          </p:nvSpPr>
          <p:spPr>
            <a:xfrm>
              <a:off x="1988225" y="4539200"/>
              <a:ext cx="156500" cy="156500"/>
            </a:xfrm>
            <a:custGeom>
              <a:avLst/>
              <a:gdLst/>
              <a:ahLst/>
              <a:cxnLst/>
              <a:rect l="l" t="t" r="r" b="b"/>
              <a:pathLst>
                <a:path w="6260" h="6260" fill="none" extrusionOk="0">
                  <a:moveTo>
                    <a:pt x="5675" y="5334"/>
                  </a:moveTo>
                  <a:lnTo>
                    <a:pt x="5675" y="5334"/>
                  </a:lnTo>
                  <a:lnTo>
                    <a:pt x="5821" y="5139"/>
                  </a:lnTo>
                  <a:lnTo>
                    <a:pt x="5943" y="4944"/>
                  </a:lnTo>
                  <a:lnTo>
                    <a:pt x="6041" y="4725"/>
                  </a:lnTo>
                  <a:lnTo>
                    <a:pt x="6138" y="4506"/>
                  </a:lnTo>
                  <a:lnTo>
                    <a:pt x="6187" y="4287"/>
                  </a:lnTo>
                  <a:lnTo>
                    <a:pt x="6235" y="4043"/>
                  </a:lnTo>
                  <a:lnTo>
                    <a:pt x="6260" y="3824"/>
                  </a:lnTo>
                  <a:lnTo>
                    <a:pt x="6260" y="3581"/>
                  </a:lnTo>
                  <a:lnTo>
                    <a:pt x="6235" y="3361"/>
                  </a:lnTo>
                  <a:lnTo>
                    <a:pt x="6187" y="3118"/>
                  </a:lnTo>
                  <a:lnTo>
                    <a:pt x="6138" y="2899"/>
                  </a:lnTo>
                  <a:lnTo>
                    <a:pt x="6041" y="2679"/>
                  </a:lnTo>
                  <a:lnTo>
                    <a:pt x="5943" y="2460"/>
                  </a:lnTo>
                  <a:lnTo>
                    <a:pt x="5821" y="2265"/>
                  </a:lnTo>
                  <a:lnTo>
                    <a:pt x="5675" y="2071"/>
                  </a:lnTo>
                  <a:lnTo>
                    <a:pt x="5505" y="1900"/>
                  </a:lnTo>
                  <a:lnTo>
                    <a:pt x="5505" y="1900"/>
                  </a:lnTo>
                  <a:lnTo>
                    <a:pt x="5286" y="1705"/>
                  </a:lnTo>
                  <a:lnTo>
                    <a:pt x="4993" y="1510"/>
                  </a:lnTo>
                  <a:lnTo>
                    <a:pt x="4652" y="1316"/>
                  </a:lnTo>
                  <a:lnTo>
                    <a:pt x="4263" y="1145"/>
                  </a:lnTo>
                  <a:lnTo>
                    <a:pt x="3849" y="975"/>
                  </a:lnTo>
                  <a:lnTo>
                    <a:pt x="3410" y="804"/>
                  </a:lnTo>
                  <a:lnTo>
                    <a:pt x="2485" y="487"/>
                  </a:lnTo>
                  <a:lnTo>
                    <a:pt x="1608" y="244"/>
                  </a:lnTo>
                  <a:lnTo>
                    <a:pt x="853" y="73"/>
                  </a:lnTo>
                  <a:lnTo>
                    <a:pt x="536" y="25"/>
                  </a:lnTo>
                  <a:lnTo>
                    <a:pt x="293" y="0"/>
                  </a:lnTo>
                  <a:lnTo>
                    <a:pt x="122" y="0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" y="122"/>
                  </a:lnTo>
                  <a:lnTo>
                    <a:pt x="1" y="293"/>
                  </a:lnTo>
                  <a:lnTo>
                    <a:pt x="25" y="536"/>
                  </a:lnTo>
                  <a:lnTo>
                    <a:pt x="74" y="853"/>
                  </a:lnTo>
                  <a:lnTo>
                    <a:pt x="244" y="1608"/>
                  </a:lnTo>
                  <a:lnTo>
                    <a:pt x="488" y="2485"/>
                  </a:lnTo>
                  <a:lnTo>
                    <a:pt x="804" y="3410"/>
                  </a:lnTo>
                  <a:lnTo>
                    <a:pt x="975" y="3848"/>
                  </a:lnTo>
                  <a:lnTo>
                    <a:pt x="1145" y="4262"/>
                  </a:lnTo>
                  <a:lnTo>
                    <a:pt x="1316" y="4652"/>
                  </a:lnTo>
                  <a:lnTo>
                    <a:pt x="1511" y="4993"/>
                  </a:lnTo>
                  <a:lnTo>
                    <a:pt x="1705" y="5285"/>
                  </a:lnTo>
                  <a:lnTo>
                    <a:pt x="1900" y="5505"/>
                  </a:lnTo>
                  <a:lnTo>
                    <a:pt x="1900" y="5505"/>
                  </a:lnTo>
                  <a:lnTo>
                    <a:pt x="2071" y="5675"/>
                  </a:lnTo>
                  <a:lnTo>
                    <a:pt x="2266" y="5821"/>
                  </a:lnTo>
                  <a:lnTo>
                    <a:pt x="2460" y="5943"/>
                  </a:lnTo>
                  <a:lnTo>
                    <a:pt x="2680" y="6040"/>
                  </a:lnTo>
                  <a:lnTo>
                    <a:pt x="2899" y="6138"/>
                  </a:lnTo>
                  <a:lnTo>
                    <a:pt x="3118" y="6187"/>
                  </a:lnTo>
                  <a:lnTo>
                    <a:pt x="3362" y="6235"/>
                  </a:lnTo>
                  <a:lnTo>
                    <a:pt x="3581" y="6260"/>
                  </a:lnTo>
                  <a:lnTo>
                    <a:pt x="3824" y="6260"/>
                  </a:lnTo>
                  <a:lnTo>
                    <a:pt x="4043" y="6235"/>
                  </a:lnTo>
                  <a:lnTo>
                    <a:pt x="4287" y="6187"/>
                  </a:lnTo>
                  <a:lnTo>
                    <a:pt x="4506" y="6138"/>
                  </a:lnTo>
                  <a:lnTo>
                    <a:pt x="4725" y="6040"/>
                  </a:lnTo>
                  <a:lnTo>
                    <a:pt x="4945" y="5943"/>
                  </a:lnTo>
                  <a:lnTo>
                    <a:pt x="5139" y="5821"/>
                  </a:lnTo>
                  <a:lnTo>
                    <a:pt x="5334" y="5675"/>
                  </a:lnTo>
                  <a:lnTo>
                    <a:pt x="5675" y="5334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4"/>
            <p:cNvSpPr/>
            <p:nvPr/>
          </p:nvSpPr>
          <p:spPr>
            <a:xfrm>
              <a:off x="2042425" y="4286525"/>
              <a:ext cx="239300" cy="236250"/>
            </a:xfrm>
            <a:custGeom>
              <a:avLst/>
              <a:gdLst/>
              <a:ahLst/>
              <a:cxnLst/>
              <a:rect l="l" t="t" r="r" b="b"/>
              <a:pathLst>
                <a:path w="9572" h="9450" fill="none" extrusionOk="0">
                  <a:moveTo>
                    <a:pt x="5358" y="9450"/>
                  </a:moveTo>
                  <a:lnTo>
                    <a:pt x="5358" y="9450"/>
                  </a:lnTo>
                  <a:lnTo>
                    <a:pt x="5650" y="9328"/>
                  </a:lnTo>
                  <a:lnTo>
                    <a:pt x="5918" y="9133"/>
                  </a:lnTo>
                  <a:lnTo>
                    <a:pt x="6162" y="8914"/>
                  </a:lnTo>
                  <a:lnTo>
                    <a:pt x="6381" y="8646"/>
                  </a:lnTo>
                  <a:lnTo>
                    <a:pt x="6381" y="8646"/>
                  </a:lnTo>
                  <a:lnTo>
                    <a:pt x="6649" y="8670"/>
                  </a:lnTo>
                  <a:lnTo>
                    <a:pt x="6917" y="8670"/>
                  </a:lnTo>
                  <a:lnTo>
                    <a:pt x="7160" y="8646"/>
                  </a:lnTo>
                  <a:lnTo>
                    <a:pt x="7404" y="8597"/>
                  </a:lnTo>
                  <a:lnTo>
                    <a:pt x="7623" y="8524"/>
                  </a:lnTo>
                  <a:lnTo>
                    <a:pt x="7818" y="8427"/>
                  </a:lnTo>
                  <a:lnTo>
                    <a:pt x="7989" y="8305"/>
                  </a:lnTo>
                  <a:lnTo>
                    <a:pt x="8159" y="8159"/>
                  </a:lnTo>
                  <a:lnTo>
                    <a:pt x="8305" y="7989"/>
                  </a:lnTo>
                  <a:lnTo>
                    <a:pt x="8427" y="7794"/>
                  </a:lnTo>
                  <a:lnTo>
                    <a:pt x="8524" y="7599"/>
                  </a:lnTo>
                  <a:lnTo>
                    <a:pt x="8597" y="7380"/>
                  </a:lnTo>
                  <a:lnTo>
                    <a:pt x="8670" y="7160"/>
                  </a:lnTo>
                  <a:lnTo>
                    <a:pt x="8695" y="6917"/>
                  </a:lnTo>
                  <a:lnTo>
                    <a:pt x="8695" y="6649"/>
                  </a:lnTo>
                  <a:lnTo>
                    <a:pt x="8670" y="6381"/>
                  </a:lnTo>
                  <a:lnTo>
                    <a:pt x="8670" y="6381"/>
                  </a:lnTo>
                  <a:lnTo>
                    <a:pt x="8865" y="6211"/>
                  </a:lnTo>
                  <a:lnTo>
                    <a:pt x="9060" y="6016"/>
                  </a:lnTo>
                  <a:lnTo>
                    <a:pt x="9206" y="5821"/>
                  </a:lnTo>
                  <a:lnTo>
                    <a:pt x="9328" y="5626"/>
                  </a:lnTo>
                  <a:lnTo>
                    <a:pt x="9425" y="5407"/>
                  </a:lnTo>
                  <a:lnTo>
                    <a:pt x="9499" y="5212"/>
                  </a:lnTo>
                  <a:lnTo>
                    <a:pt x="9547" y="4993"/>
                  </a:lnTo>
                  <a:lnTo>
                    <a:pt x="9572" y="4774"/>
                  </a:lnTo>
                  <a:lnTo>
                    <a:pt x="9547" y="4554"/>
                  </a:lnTo>
                  <a:lnTo>
                    <a:pt x="9499" y="4335"/>
                  </a:lnTo>
                  <a:lnTo>
                    <a:pt x="9425" y="4116"/>
                  </a:lnTo>
                  <a:lnTo>
                    <a:pt x="9328" y="3921"/>
                  </a:lnTo>
                  <a:lnTo>
                    <a:pt x="9206" y="3702"/>
                  </a:lnTo>
                  <a:lnTo>
                    <a:pt x="9060" y="3507"/>
                  </a:lnTo>
                  <a:lnTo>
                    <a:pt x="8865" y="3337"/>
                  </a:lnTo>
                  <a:lnTo>
                    <a:pt x="8670" y="3166"/>
                  </a:lnTo>
                  <a:lnTo>
                    <a:pt x="8670" y="3166"/>
                  </a:lnTo>
                  <a:lnTo>
                    <a:pt x="8695" y="2898"/>
                  </a:lnTo>
                  <a:lnTo>
                    <a:pt x="8695" y="2630"/>
                  </a:lnTo>
                  <a:lnTo>
                    <a:pt x="8670" y="2387"/>
                  </a:lnTo>
                  <a:lnTo>
                    <a:pt x="8597" y="2143"/>
                  </a:lnTo>
                  <a:lnTo>
                    <a:pt x="8524" y="1924"/>
                  </a:lnTo>
                  <a:lnTo>
                    <a:pt x="8427" y="1729"/>
                  </a:lnTo>
                  <a:lnTo>
                    <a:pt x="8305" y="1559"/>
                  </a:lnTo>
                  <a:lnTo>
                    <a:pt x="8159" y="1388"/>
                  </a:lnTo>
                  <a:lnTo>
                    <a:pt x="7989" y="1242"/>
                  </a:lnTo>
                  <a:lnTo>
                    <a:pt x="7818" y="1120"/>
                  </a:lnTo>
                  <a:lnTo>
                    <a:pt x="7623" y="1023"/>
                  </a:lnTo>
                  <a:lnTo>
                    <a:pt x="7404" y="950"/>
                  </a:lnTo>
                  <a:lnTo>
                    <a:pt x="7160" y="901"/>
                  </a:lnTo>
                  <a:lnTo>
                    <a:pt x="6917" y="853"/>
                  </a:lnTo>
                  <a:lnTo>
                    <a:pt x="6649" y="853"/>
                  </a:lnTo>
                  <a:lnTo>
                    <a:pt x="6381" y="901"/>
                  </a:lnTo>
                  <a:lnTo>
                    <a:pt x="6381" y="901"/>
                  </a:lnTo>
                  <a:lnTo>
                    <a:pt x="6211" y="682"/>
                  </a:lnTo>
                  <a:lnTo>
                    <a:pt x="6040" y="487"/>
                  </a:lnTo>
                  <a:lnTo>
                    <a:pt x="5845" y="341"/>
                  </a:lnTo>
                  <a:lnTo>
                    <a:pt x="5626" y="219"/>
                  </a:lnTo>
                  <a:lnTo>
                    <a:pt x="5431" y="122"/>
                  </a:lnTo>
                  <a:lnTo>
                    <a:pt x="5212" y="49"/>
                  </a:lnTo>
                  <a:lnTo>
                    <a:pt x="4993" y="0"/>
                  </a:lnTo>
                  <a:lnTo>
                    <a:pt x="4774" y="0"/>
                  </a:lnTo>
                  <a:lnTo>
                    <a:pt x="4555" y="0"/>
                  </a:lnTo>
                  <a:lnTo>
                    <a:pt x="4335" y="49"/>
                  </a:lnTo>
                  <a:lnTo>
                    <a:pt x="4140" y="122"/>
                  </a:lnTo>
                  <a:lnTo>
                    <a:pt x="3921" y="219"/>
                  </a:lnTo>
                  <a:lnTo>
                    <a:pt x="3726" y="341"/>
                  </a:lnTo>
                  <a:lnTo>
                    <a:pt x="3532" y="487"/>
                  </a:lnTo>
                  <a:lnTo>
                    <a:pt x="3337" y="682"/>
                  </a:lnTo>
                  <a:lnTo>
                    <a:pt x="3166" y="901"/>
                  </a:lnTo>
                  <a:lnTo>
                    <a:pt x="3166" y="901"/>
                  </a:lnTo>
                  <a:lnTo>
                    <a:pt x="2898" y="853"/>
                  </a:lnTo>
                  <a:lnTo>
                    <a:pt x="2655" y="853"/>
                  </a:lnTo>
                  <a:lnTo>
                    <a:pt x="2387" y="901"/>
                  </a:lnTo>
                  <a:lnTo>
                    <a:pt x="2168" y="950"/>
                  </a:lnTo>
                  <a:lnTo>
                    <a:pt x="1949" y="1023"/>
                  </a:lnTo>
                  <a:lnTo>
                    <a:pt x="1754" y="1120"/>
                  </a:lnTo>
                  <a:lnTo>
                    <a:pt x="1559" y="1242"/>
                  </a:lnTo>
                  <a:lnTo>
                    <a:pt x="1388" y="1388"/>
                  </a:lnTo>
                  <a:lnTo>
                    <a:pt x="1267" y="1559"/>
                  </a:lnTo>
                  <a:lnTo>
                    <a:pt x="1120" y="1729"/>
                  </a:lnTo>
                  <a:lnTo>
                    <a:pt x="1023" y="1924"/>
                  </a:lnTo>
                  <a:lnTo>
                    <a:pt x="950" y="2143"/>
                  </a:lnTo>
                  <a:lnTo>
                    <a:pt x="901" y="2387"/>
                  </a:lnTo>
                  <a:lnTo>
                    <a:pt x="877" y="2630"/>
                  </a:lnTo>
                  <a:lnTo>
                    <a:pt x="877" y="2898"/>
                  </a:lnTo>
                  <a:lnTo>
                    <a:pt x="901" y="3166"/>
                  </a:lnTo>
                  <a:lnTo>
                    <a:pt x="901" y="3166"/>
                  </a:lnTo>
                  <a:lnTo>
                    <a:pt x="682" y="3337"/>
                  </a:lnTo>
                  <a:lnTo>
                    <a:pt x="512" y="3507"/>
                  </a:lnTo>
                  <a:lnTo>
                    <a:pt x="341" y="3702"/>
                  </a:lnTo>
                  <a:lnTo>
                    <a:pt x="219" y="3921"/>
                  </a:lnTo>
                  <a:lnTo>
                    <a:pt x="122" y="4116"/>
                  </a:lnTo>
                  <a:lnTo>
                    <a:pt x="49" y="4335"/>
                  </a:lnTo>
                  <a:lnTo>
                    <a:pt x="24" y="4554"/>
                  </a:lnTo>
                  <a:lnTo>
                    <a:pt x="0" y="4774"/>
                  </a:lnTo>
                  <a:lnTo>
                    <a:pt x="24" y="4993"/>
                  </a:lnTo>
                  <a:lnTo>
                    <a:pt x="49" y="5212"/>
                  </a:lnTo>
                  <a:lnTo>
                    <a:pt x="122" y="5407"/>
                  </a:lnTo>
                  <a:lnTo>
                    <a:pt x="219" y="5626"/>
                  </a:lnTo>
                  <a:lnTo>
                    <a:pt x="341" y="5821"/>
                  </a:lnTo>
                  <a:lnTo>
                    <a:pt x="512" y="6016"/>
                  </a:lnTo>
                  <a:lnTo>
                    <a:pt x="682" y="6211"/>
                  </a:lnTo>
                  <a:lnTo>
                    <a:pt x="901" y="6381"/>
                  </a:lnTo>
                  <a:lnTo>
                    <a:pt x="901" y="6381"/>
                  </a:lnTo>
                  <a:lnTo>
                    <a:pt x="877" y="6649"/>
                  </a:lnTo>
                  <a:lnTo>
                    <a:pt x="877" y="6917"/>
                  </a:lnTo>
                  <a:lnTo>
                    <a:pt x="901" y="7160"/>
                  </a:lnTo>
                  <a:lnTo>
                    <a:pt x="950" y="7380"/>
                  </a:lnTo>
                  <a:lnTo>
                    <a:pt x="1023" y="7599"/>
                  </a:lnTo>
                  <a:lnTo>
                    <a:pt x="1120" y="7794"/>
                  </a:lnTo>
                  <a:lnTo>
                    <a:pt x="1267" y="7989"/>
                  </a:lnTo>
                  <a:lnTo>
                    <a:pt x="1388" y="8159"/>
                  </a:lnTo>
                  <a:lnTo>
                    <a:pt x="1559" y="8305"/>
                  </a:lnTo>
                  <a:lnTo>
                    <a:pt x="1754" y="8427"/>
                  </a:lnTo>
                  <a:lnTo>
                    <a:pt x="1949" y="8524"/>
                  </a:lnTo>
                  <a:lnTo>
                    <a:pt x="2168" y="8597"/>
                  </a:lnTo>
                  <a:lnTo>
                    <a:pt x="2387" y="8646"/>
                  </a:lnTo>
                  <a:lnTo>
                    <a:pt x="2655" y="8670"/>
                  </a:lnTo>
                  <a:lnTo>
                    <a:pt x="2898" y="8670"/>
                  </a:lnTo>
                  <a:lnTo>
                    <a:pt x="3166" y="8646"/>
                  </a:lnTo>
                  <a:lnTo>
                    <a:pt x="3166" y="8646"/>
                  </a:lnTo>
                  <a:lnTo>
                    <a:pt x="3410" y="8914"/>
                  </a:lnTo>
                  <a:lnTo>
                    <a:pt x="3653" y="9133"/>
                  </a:lnTo>
                  <a:lnTo>
                    <a:pt x="3921" y="9328"/>
                  </a:lnTo>
                  <a:lnTo>
                    <a:pt x="4189" y="945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4"/>
            <p:cNvSpPr/>
            <p:nvPr/>
          </p:nvSpPr>
          <p:spPr>
            <a:xfrm>
              <a:off x="2161750" y="4522750"/>
              <a:ext cx="25" cy="256975"/>
            </a:xfrm>
            <a:custGeom>
              <a:avLst/>
              <a:gdLst/>
              <a:ahLst/>
              <a:cxnLst/>
              <a:rect l="l" t="t" r="r" b="b"/>
              <a:pathLst>
                <a:path w="1" h="10279" fill="none" extrusionOk="0">
                  <a:moveTo>
                    <a:pt x="1" y="10279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4"/>
            <p:cNvSpPr/>
            <p:nvPr/>
          </p:nvSpPr>
          <p:spPr>
            <a:xfrm>
              <a:off x="2133750" y="4377850"/>
              <a:ext cx="56050" cy="56025"/>
            </a:xfrm>
            <a:custGeom>
              <a:avLst/>
              <a:gdLst/>
              <a:ahLst/>
              <a:cxnLst/>
              <a:rect l="l" t="t" r="r" b="b"/>
              <a:pathLst>
                <a:path w="2242" h="2241" fill="none" extrusionOk="0">
                  <a:moveTo>
                    <a:pt x="1121" y="2241"/>
                  </a:moveTo>
                  <a:lnTo>
                    <a:pt x="1121" y="2241"/>
                  </a:lnTo>
                  <a:lnTo>
                    <a:pt x="902" y="2217"/>
                  </a:lnTo>
                  <a:lnTo>
                    <a:pt x="682" y="2144"/>
                  </a:lnTo>
                  <a:lnTo>
                    <a:pt x="512" y="2046"/>
                  </a:lnTo>
                  <a:lnTo>
                    <a:pt x="341" y="1900"/>
                  </a:lnTo>
                  <a:lnTo>
                    <a:pt x="195" y="1754"/>
                  </a:lnTo>
                  <a:lnTo>
                    <a:pt x="98" y="1559"/>
                  </a:lnTo>
                  <a:lnTo>
                    <a:pt x="25" y="1340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901"/>
                  </a:lnTo>
                  <a:lnTo>
                    <a:pt x="98" y="682"/>
                  </a:lnTo>
                  <a:lnTo>
                    <a:pt x="195" y="487"/>
                  </a:lnTo>
                  <a:lnTo>
                    <a:pt x="341" y="317"/>
                  </a:lnTo>
                  <a:lnTo>
                    <a:pt x="512" y="195"/>
                  </a:lnTo>
                  <a:lnTo>
                    <a:pt x="682" y="98"/>
                  </a:lnTo>
                  <a:lnTo>
                    <a:pt x="902" y="25"/>
                  </a:lnTo>
                  <a:lnTo>
                    <a:pt x="1121" y="0"/>
                  </a:lnTo>
                  <a:lnTo>
                    <a:pt x="1121" y="0"/>
                  </a:lnTo>
                  <a:lnTo>
                    <a:pt x="1364" y="25"/>
                  </a:lnTo>
                  <a:lnTo>
                    <a:pt x="1559" y="98"/>
                  </a:lnTo>
                  <a:lnTo>
                    <a:pt x="1754" y="195"/>
                  </a:lnTo>
                  <a:lnTo>
                    <a:pt x="1924" y="317"/>
                  </a:lnTo>
                  <a:lnTo>
                    <a:pt x="2046" y="487"/>
                  </a:lnTo>
                  <a:lnTo>
                    <a:pt x="2168" y="682"/>
                  </a:lnTo>
                  <a:lnTo>
                    <a:pt x="2217" y="901"/>
                  </a:lnTo>
                  <a:lnTo>
                    <a:pt x="2241" y="1121"/>
                  </a:lnTo>
                  <a:lnTo>
                    <a:pt x="2241" y="1121"/>
                  </a:lnTo>
                  <a:lnTo>
                    <a:pt x="2217" y="1340"/>
                  </a:lnTo>
                  <a:lnTo>
                    <a:pt x="2168" y="1559"/>
                  </a:lnTo>
                  <a:lnTo>
                    <a:pt x="2046" y="1754"/>
                  </a:lnTo>
                  <a:lnTo>
                    <a:pt x="1924" y="1900"/>
                  </a:lnTo>
                  <a:lnTo>
                    <a:pt x="1754" y="2046"/>
                  </a:lnTo>
                  <a:lnTo>
                    <a:pt x="1559" y="2144"/>
                  </a:lnTo>
                  <a:lnTo>
                    <a:pt x="1364" y="2217"/>
                  </a:lnTo>
                  <a:lnTo>
                    <a:pt x="1121" y="2241"/>
                  </a:lnTo>
                  <a:lnTo>
                    <a:pt x="1121" y="224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2038150" y="4589125"/>
              <a:ext cx="87100" cy="87100"/>
            </a:xfrm>
            <a:custGeom>
              <a:avLst/>
              <a:gdLst/>
              <a:ahLst/>
              <a:cxnLst/>
              <a:rect l="l" t="t" r="r" b="b"/>
              <a:pathLst>
                <a:path w="3484" h="3484" fill="none" extrusionOk="0">
                  <a:moveTo>
                    <a:pt x="1" y="0"/>
                  </a:moveTo>
                  <a:lnTo>
                    <a:pt x="3483" y="348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4"/>
            <p:cNvSpPr/>
            <p:nvPr/>
          </p:nvSpPr>
          <p:spPr>
            <a:xfrm>
              <a:off x="2194025" y="4564150"/>
              <a:ext cx="54825" cy="54825"/>
            </a:xfrm>
            <a:custGeom>
              <a:avLst/>
              <a:gdLst/>
              <a:ahLst/>
              <a:cxnLst/>
              <a:rect l="l" t="t" r="r" b="b"/>
              <a:pathLst>
                <a:path w="2193" h="2193" fill="none" extrusionOk="0">
                  <a:moveTo>
                    <a:pt x="2192" y="1"/>
                  </a:moveTo>
                  <a:lnTo>
                    <a:pt x="1" y="219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5"/>
          <p:cNvSpPr txBox="1"/>
          <p:nvPr/>
        </p:nvSpPr>
        <p:spPr>
          <a:xfrm>
            <a:off x="2343250" y="1088975"/>
            <a:ext cx="5853300" cy="31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u="sng">
                <a:solidFill>
                  <a:srgbClr val="FFFFFF"/>
                </a:solidFill>
              </a:rPr>
              <a:t>MEMBER</a:t>
            </a:r>
            <a:endParaRPr sz="2000" b="1" u="sng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PATITTA  EKVIRIYAKIJ  		     5904640116</a:t>
            </a:r>
            <a:endParaRPr sz="2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JIDAPA    CHOKKIJ  			     5904640496</a:t>
            </a:r>
            <a:endParaRPr sz="2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NATTARIKA TITHIKUN 		           5904640637</a:t>
            </a:r>
            <a:endParaRPr sz="2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CHANOKNUN  LERTCHOKCHAI   5904640942</a:t>
            </a:r>
            <a:endParaRPr sz="2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NETNAPHA  LETRAKOONKIT       5904641718</a:t>
            </a:r>
            <a:endParaRPr sz="20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SUTIPAT TIYAPANITKUN               5904641890</a:t>
            </a:r>
            <a:endParaRPr sz="2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rin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1160</Words>
  <Application>Microsoft Office PowerPoint</Application>
  <PresentationFormat>On-screen Show (16:9)</PresentationFormat>
  <Paragraphs>223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Raleway</vt:lpstr>
      <vt:lpstr>Georgia</vt:lpstr>
      <vt:lpstr>Verdana</vt:lpstr>
      <vt:lpstr>Arial</vt:lpstr>
      <vt:lpstr>Montserrat</vt:lpstr>
      <vt:lpstr>Thonburi</vt:lpstr>
      <vt:lpstr>Marina template</vt:lpstr>
      <vt:lpstr>DEPOSIT</vt:lpstr>
      <vt:lpstr>PowerPoint Presentation</vt:lpstr>
      <vt:lpstr>TYPE</vt:lpstr>
      <vt:lpstr>What is  SAVING  ACCOUNT</vt:lpstr>
      <vt:lpstr>PowerPoint Presentation</vt:lpstr>
      <vt:lpstr>Benefit of SAVING ACCOUNT </vt:lpstr>
      <vt:lpstr>What is  FIXED DEPOSIT ACCOUNT </vt:lpstr>
      <vt:lpstr>PowerPoint Presentation</vt:lpstr>
      <vt:lpstr>Benefit of FIXED DEPOSIT ACCOUNT</vt:lpstr>
      <vt:lpstr>What is  CURRENT ACCOUNT Or CHECKING ACCOUNT</vt:lpstr>
      <vt:lpstr>Benefit of  CURRENT ACCOUNT or CHECKING ACCOUNT </vt:lpstr>
      <vt:lpstr>What is  FOREIGN CURRENCY DEPOSIT ACCOUNT</vt:lpstr>
      <vt:lpstr>Benefit of  FOREIGN CURRENCY DEPOSIT ACCOUNT</vt:lpstr>
      <vt:lpstr>EXAMPLE</vt:lpstr>
      <vt:lpstr>Compare the return From deposit between saving account and fixed account  </vt:lpstr>
      <vt:lpstr>SAVING ACCOUNT </vt:lpstr>
      <vt:lpstr>PowerPoint Presentation</vt:lpstr>
      <vt:lpstr>PowerPoint Presentation</vt:lpstr>
      <vt:lpstr> RECOMMENDATION</vt:lpstr>
      <vt:lpstr>Reason for deposition</vt:lpstr>
      <vt:lpstr>PowerPoint Presentation</vt:lpstr>
      <vt:lpstr>Q&amp;A</vt:lpstr>
      <vt:lpstr>THANK YOU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DEPOSIT</dc:title>
  <dc:creator>Lecturer</dc:creator>
  <cp:lastModifiedBy>Lecturer</cp:lastModifiedBy>
  <cp:revision>1</cp:revision>
  <dcterms:modified xsi:type="dcterms:W3CDTF">2018-09-13T09:01:52Z</dcterms:modified>
</cp:coreProperties>
</file>