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40" r:id="rId1"/>
    <p:sldMasterId id="2147483698" r:id="rId2"/>
    <p:sldMasterId id="2147483753" r:id="rId3"/>
  </p:sldMasterIdLst>
  <p:notesMasterIdLst>
    <p:notesMasterId r:id="rId20"/>
  </p:notesMasterIdLst>
  <p:handoutMasterIdLst>
    <p:handoutMasterId r:id="rId21"/>
  </p:handoutMasterIdLst>
  <p:sldIdLst>
    <p:sldId id="815" r:id="rId4"/>
    <p:sldId id="847" r:id="rId5"/>
    <p:sldId id="865" r:id="rId6"/>
    <p:sldId id="863" r:id="rId7"/>
    <p:sldId id="851" r:id="rId8"/>
    <p:sldId id="862" r:id="rId9"/>
    <p:sldId id="848" r:id="rId10"/>
    <p:sldId id="864" r:id="rId11"/>
    <p:sldId id="858" r:id="rId12"/>
    <p:sldId id="855" r:id="rId13"/>
    <p:sldId id="852" r:id="rId14"/>
    <p:sldId id="853" r:id="rId15"/>
    <p:sldId id="854" r:id="rId16"/>
    <p:sldId id="856" r:id="rId17"/>
    <p:sldId id="866" r:id="rId18"/>
    <p:sldId id="846" r:id="rId19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15"/>
            <p14:sldId id="847"/>
            <p14:sldId id="865"/>
            <p14:sldId id="863"/>
            <p14:sldId id="851"/>
            <p14:sldId id="862"/>
            <p14:sldId id="848"/>
            <p14:sldId id="864"/>
            <p14:sldId id="858"/>
            <p14:sldId id="855"/>
            <p14:sldId id="852"/>
            <p14:sldId id="853"/>
            <p14:sldId id="854"/>
            <p14:sldId id="856"/>
            <p14:sldId id="866"/>
            <p14:sldId id="846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3C36"/>
    <a:srgbClr val="3A4446"/>
    <a:srgbClr val="24221F"/>
    <a:srgbClr val="DDDAD8"/>
    <a:srgbClr val="FBDED1"/>
    <a:srgbClr val="CAE8F2"/>
    <a:srgbClr val="40A8F1"/>
    <a:srgbClr val="0B5C93"/>
    <a:srgbClr val="ADE2B5"/>
    <a:srgbClr val="63ED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94848" autoAdjust="0"/>
  </p:normalViewPr>
  <p:slideViewPr>
    <p:cSldViewPr>
      <p:cViewPr varScale="1">
        <p:scale>
          <a:sx n="69" d="100"/>
          <a:sy n="69" d="100"/>
        </p:scale>
        <p:origin x="32" y="48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Sheet4!$A$72</c:f>
              <c:strCache>
                <c:ptCount val="1"/>
                <c:pt idx="0">
                  <c:v>Cambodia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Sheet4!$B$72:$AK$72</c:f>
              <c:numCache>
                <c:formatCode>General</c:formatCode>
                <c:ptCount val="36"/>
                <c:pt idx="8" formatCode="_(* #,##0_);_(* \(#,##0\);_(* &quot;-&quot;??_);_(@_)">
                  <c:v>254.11663482800449</c:v>
                </c:pt>
                <c:pt idx="9" formatCode="_(* #,##0_);_(* \(#,##0\);_(* &quot;-&quot;??_);_(@_)">
                  <c:v>270.54294010551672</c:v>
                </c:pt>
                <c:pt idx="10" formatCode="_(* #,##0_);_(* \(#,##0\);_(* &quot;-&quot;??_);_(@_)">
                  <c:v>322.93157543406966</c:v>
                </c:pt>
                <c:pt idx="11" formatCode="_(* #,##0_);_(* \(#,##0\);_(* &quot;-&quot;??_);_(@_)">
                  <c:v>319.28631355394725</c:v>
                </c:pt>
                <c:pt idx="12" formatCode="_(* #,##0_);_(* \(#,##0\);_(* &quot;-&quot;??_);_(@_)">
                  <c:v>304.7647688470575</c:v>
                </c:pt>
                <c:pt idx="13" formatCode="_(* #,##0_);_(* \(#,##0\);_(* &quot;-&quot;??_);_(@_)">
                  <c:v>268.99037219653923</c:v>
                </c:pt>
                <c:pt idx="14" formatCode="_(* #,##0_);_(* \(#,##0\);_(* &quot;-&quot;??_);_(@_)">
                  <c:v>295.9031783744673</c:v>
                </c:pt>
                <c:pt idx="15" formatCode="_(* #,##0_);_(* \(#,##0\);_(* &quot;-&quot;??_);_(@_)">
                  <c:v>300.61367901109418</c:v>
                </c:pt>
                <c:pt idx="16" formatCode="_(* #,##0_);_(* \(#,##0\);_(* &quot;-&quot;??_);_(@_)">
                  <c:v>321.15022364184352</c:v>
                </c:pt>
                <c:pt idx="17" formatCode="_(* #,##0_);_(* \(#,##0\);_(* &quot;-&quot;??_);_(@_)">
                  <c:v>338.98747729314971</c:v>
                </c:pt>
                <c:pt idx="18" formatCode="_(* #,##0_);_(* \(#,##0\);_(* &quot;-&quot;??_);_(@_)">
                  <c:v>362.33548217895839</c:v>
                </c:pt>
                <c:pt idx="19" formatCode="_(* #,##0_);_(* \(#,##0\);_(* &quot;-&quot;??_);_(@_)">
                  <c:v>408.51363876089641</c:v>
                </c:pt>
                <c:pt idx="20" formatCode="_(* #,##0_);_(* \(#,##0\);_(* &quot;-&quot;??_);_(@_)">
                  <c:v>474.11119207061546</c:v>
                </c:pt>
                <c:pt idx="21" formatCode="_(* #,##0_);_(* \(#,##0\);_(* &quot;-&quot;??_);_(@_)">
                  <c:v>539.75032890715045</c:v>
                </c:pt>
                <c:pt idx="22" formatCode="_(* #,##0_);_(* \(#,##0\);_(* &quot;-&quot;??_);_(@_)">
                  <c:v>631.52525759244679</c:v>
                </c:pt>
                <c:pt idx="23" formatCode="_(* #,##0_);_(* \(#,##0\);_(* &quot;-&quot;??_);_(@_)">
                  <c:v>745.60912695682748</c:v>
                </c:pt>
                <c:pt idx="24" formatCode="_(* #,##0_);_(* \(#,##0\);_(* &quot;-&quot;??_);_(@_)">
                  <c:v>738.05473124911839</c:v>
                </c:pt>
                <c:pt idx="25" formatCode="_(* #,##0_);_(* \(#,##0\);_(* &quot;-&quot;??_);_(@_)">
                  <c:v>785.50266705728131</c:v>
                </c:pt>
                <c:pt idx="26" formatCode="_(* #,##0_);_(* \(#,##0\);_(* &quot;-&quot;??_);_(@_)">
                  <c:v>882.27561398693558</c:v>
                </c:pt>
                <c:pt idx="27" formatCode="_(* #,##0_);_(* \(#,##0\);_(* &quot;-&quot;??_);_(@_)">
                  <c:v>950.88034599431774</c:v>
                </c:pt>
                <c:pt idx="28" formatCode="_(* #,##0_);_(* \(#,##0\);_(* &quot;-&quot;??_);_(@_)">
                  <c:v>1013.4205355015807</c:v>
                </c:pt>
                <c:pt idx="29" formatCode="_(* #,##0_);_(* \(#,##0\);_(* &quot;-&quot;??_);_(@_)">
                  <c:v>1093.4959757396116</c:v>
                </c:pt>
                <c:pt idx="30" formatCode="_(* #,##0_);_(* \(#,##0\);_(* &quot;-&quot;??_);_(@_)">
                  <c:v>1162.9049948944835</c:v>
                </c:pt>
                <c:pt idx="31" formatCode="_(* #,##0_);_(* \(#,##0\);_(* &quot;-&quot;??_);_(@_)">
                  <c:v>1269.5914989522119</c:v>
                </c:pt>
                <c:pt idx="32" formatCode="_(* #,##0_);_(* \(#,##0\);_(* &quot;-&quot;??_);_(@_)">
                  <c:v>1385.2600661615886</c:v>
                </c:pt>
                <c:pt idx="33" formatCode="_(* #,##0_);_(* \(#,##0\);_(* &quot;-&quot;??_);_(@_)">
                  <c:v>1512.1269888945662</c:v>
                </c:pt>
                <c:pt idx="34" formatCode="_(* #,##0_);_(* \(#,##0\);_(* &quot;-&quot;??_);_(@_)">
                  <c:v>1643.1213887647523</c:v>
                </c:pt>
                <c:pt idx="35" formatCode="_(* #,##0_);_(* \(#,##0\);_(* &quot;-&quot;??_);_(@_)">
                  <c:v>1512.7277526468504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0F-426C-B040-84DBFDE01817}"/>
            </c:ext>
          </c:extLst>
        </c:ser>
        <c:ser>
          <c:idx val="1"/>
          <c:order val="1"/>
          <c:tx>
            <c:strRef>
              <c:f>Sheet4!$A$73</c:f>
              <c:strCache>
                <c:ptCount val="1"/>
                <c:pt idx="0">
                  <c:v>Lao PDR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Sheet4!$B$73:$AK$73</c:f>
              <c:numCache>
                <c:formatCode>_(* #,##0_);_(* \(#,##0\);_(* "-"??_);_(@_)</c:formatCode>
                <c:ptCount val="36"/>
                <c:pt idx="0">
                  <c:v>641.74019759150974</c:v>
                </c:pt>
                <c:pt idx="1">
                  <c:v>468.30429809589356</c:v>
                </c:pt>
                <c:pt idx="2">
                  <c:v>278.39322798605718</c:v>
                </c:pt>
                <c:pt idx="3">
                  <c:v>148.96506588036178</c:v>
                </c:pt>
                <c:pt idx="4">
                  <c:v>172.52320903387223</c:v>
                </c:pt>
                <c:pt idx="5">
                  <c:v>203.25601751518317</c:v>
                </c:pt>
                <c:pt idx="6">
                  <c:v>234.76433830913072</c:v>
                </c:pt>
                <c:pt idx="7">
                  <c:v>250.60449676872108</c:v>
                </c:pt>
                <c:pt idx="8">
                  <c:v>287.39484285307356</c:v>
                </c:pt>
                <c:pt idx="9">
                  <c:v>325.94161182423227</c:v>
                </c:pt>
                <c:pt idx="10">
                  <c:v>363.88005236373482</c:v>
                </c:pt>
                <c:pt idx="11">
                  <c:v>378.42860580485922</c:v>
                </c:pt>
                <c:pt idx="12">
                  <c:v>345.92184423822641</c:v>
                </c:pt>
                <c:pt idx="13">
                  <c:v>248.83909145122303</c:v>
                </c:pt>
                <c:pt idx="14">
                  <c:v>277.81021295695149</c:v>
                </c:pt>
                <c:pt idx="15">
                  <c:v>325.18693714296461</c:v>
                </c:pt>
                <c:pt idx="16">
                  <c:v>326.94178671529539</c:v>
                </c:pt>
                <c:pt idx="17">
                  <c:v>320.06145965718605</c:v>
                </c:pt>
                <c:pt idx="18">
                  <c:v>362.82141348610583</c:v>
                </c:pt>
                <c:pt idx="19">
                  <c:v>417.92916848773808</c:v>
                </c:pt>
                <c:pt idx="20">
                  <c:v>475.61079620393173</c:v>
                </c:pt>
                <c:pt idx="21">
                  <c:v>590.63260632161882</c:v>
                </c:pt>
                <c:pt idx="22">
                  <c:v>710.34457607525576</c:v>
                </c:pt>
                <c:pt idx="23">
                  <c:v>900.3221828535809</c:v>
                </c:pt>
                <c:pt idx="24">
                  <c:v>948.6542408597121</c:v>
                </c:pt>
                <c:pt idx="25">
                  <c:v>1140.5986572265213</c:v>
                </c:pt>
                <c:pt idx="26">
                  <c:v>1378.3620163875669</c:v>
                </c:pt>
                <c:pt idx="27">
                  <c:v>1581.396139651649</c:v>
                </c:pt>
                <c:pt idx="28">
                  <c:v>1825.6656715030101</c:v>
                </c:pt>
                <c:pt idx="29">
                  <c:v>1998.3331079631027</c:v>
                </c:pt>
                <c:pt idx="30">
                  <c:v>2134.7130623512335</c:v>
                </c:pt>
                <c:pt idx="31">
                  <c:v>2308.799807689617</c:v>
                </c:pt>
                <c:pt idx="32">
                  <c:v>2423.847597603376</c:v>
                </c:pt>
                <c:pt idx="33">
                  <c:v>2542.489768621771</c:v>
                </c:pt>
                <c:pt idx="34">
                  <c:v>2544.9525502687552</c:v>
                </c:pt>
                <c:pt idx="35">
                  <c:v>2630.2037739319649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0F-426C-B040-84DBFDE01817}"/>
            </c:ext>
          </c:extLst>
        </c:ser>
        <c:ser>
          <c:idx val="2"/>
          <c:order val="2"/>
          <c:tx>
            <c:strRef>
              <c:f>Sheet4!$A$74</c:f>
              <c:strCache>
                <c:ptCount val="1"/>
                <c:pt idx="0">
                  <c:v>Vietnam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Sheet4!$B$74:$AK$74</c:f>
              <c:numCache>
                <c:formatCode>_(* #,##0_);_(* \(#,##0\);_(* "-"??_);_(@_)</c:formatCode>
                <c:ptCount val="36"/>
                <c:pt idx="0">
                  <c:v>231.45228582618338</c:v>
                </c:pt>
                <c:pt idx="1">
                  <c:v>422.7802976604753</c:v>
                </c:pt>
                <c:pt idx="2">
                  <c:v>575.46268268413235</c:v>
                </c:pt>
                <c:pt idx="3">
                  <c:v>390.41222344154755</c:v>
                </c:pt>
                <c:pt idx="4">
                  <c:v>94.564735238770638</c:v>
                </c:pt>
                <c:pt idx="5">
                  <c:v>95.18825998128429</c:v>
                </c:pt>
                <c:pt idx="6">
                  <c:v>138.44745038101684</c:v>
                </c:pt>
                <c:pt idx="7">
                  <c:v>139.20012283306198</c:v>
                </c:pt>
                <c:pt idx="8">
                  <c:v>182.30840175911277</c:v>
                </c:pt>
                <c:pt idx="9">
                  <c:v>221.12917523053594</c:v>
                </c:pt>
                <c:pt idx="10">
                  <c:v>276.81266281538166</c:v>
                </c:pt>
                <c:pt idx="11">
                  <c:v>324.14722393058372</c:v>
                </c:pt>
                <c:pt idx="12">
                  <c:v>348.01740710017623</c:v>
                </c:pt>
                <c:pt idx="13">
                  <c:v>348.32431726469093</c:v>
                </c:pt>
                <c:pt idx="14">
                  <c:v>362.91950280114224</c:v>
                </c:pt>
                <c:pt idx="15">
                  <c:v>390.09333093426619</c:v>
                </c:pt>
                <c:pt idx="16">
                  <c:v>404.80786122928225</c:v>
                </c:pt>
                <c:pt idx="17">
                  <c:v>430.05287241357286</c:v>
                </c:pt>
                <c:pt idx="18">
                  <c:v>480.57983425694897</c:v>
                </c:pt>
                <c:pt idx="19">
                  <c:v>546.90961901082881</c:v>
                </c:pt>
                <c:pt idx="20">
                  <c:v>687.47972739161128</c:v>
                </c:pt>
                <c:pt idx="21">
                  <c:v>784.37237593035377</c:v>
                </c:pt>
                <c:pt idx="22">
                  <c:v>906.28422993851439</c:v>
                </c:pt>
                <c:pt idx="23">
                  <c:v>1149.4244952418335</c:v>
                </c:pt>
                <c:pt idx="24">
                  <c:v>1217.2685832576626</c:v>
                </c:pt>
                <c:pt idx="25">
                  <c:v>1317.8906462522066</c:v>
                </c:pt>
                <c:pt idx="26">
                  <c:v>1525.11902548642</c:v>
                </c:pt>
                <c:pt idx="27">
                  <c:v>1735.1521160079756</c:v>
                </c:pt>
                <c:pt idx="28">
                  <c:v>1886.6901700250137</c:v>
                </c:pt>
                <c:pt idx="29">
                  <c:v>2030.2784467369122</c:v>
                </c:pt>
                <c:pt idx="30">
                  <c:v>2085.10134910739</c:v>
                </c:pt>
                <c:pt idx="31">
                  <c:v>2192.1744824754542</c:v>
                </c:pt>
                <c:pt idx="32">
                  <c:v>2365.5216150611423</c:v>
                </c:pt>
                <c:pt idx="33">
                  <c:v>2566.4474870062982</c:v>
                </c:pt>
                <c:pt idx="34">
                  <c:v>2715.2759801099546</c:v>
                </c:pt>
                <c:pt idx="35">
                  <c:v>2785.7241568750019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0F-426C-B040-84DBFDE01817}"/>
            </c:ext>
          </c:extLst>
        </c:ser>
        <c:ser>
          <c:idx val="3"/>
          <c:order val="3"/>
          <c:tx>
            <c:strRef>
              <c:f>Sheet4!$A$75</c:f>
              <c:strCache>
                <c:ptCount val="1"/>
                <c:pt idx="0">
                  <c:v>Myanmar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Sheet4!$B$75:$AK$75</c:f>
              <c:numCache>
                <c:formatCode>General</c:formatCode>
                <c:ptCount val="36"/>
                <c:pt idx="15">
                  <c:v>165.45327708934403</c:v>
                </c:pt>
                <c:pt idx="16">
                  <c:v>99.744919585704267</c:v>
                </c:pt>
                <c:pt idx="17">
                  <c:v>90.532428935506331</c:v>
                </c:pt>
                <c:pt idx="18">
                  <c:v>159.95727835311584</c:v>
                </c:pt>
                <c:pt idx="19">
                  <c:v>186.54006775003404</c:v>
                </c:pt>
                <c:pt idx="20">
                  <c:v>182.38440993244015</c:v>
                </c:pt>
                <c:pt idx="21">
                  <c:v>216.00260325921971</c:v>
                </c:pt>
                <c:pt idx="22">
                  <c:v>295.63835858423192</c:v>
                </c:pt>
                <c:pt idx="23">
                  <c:v>512.58008609192041</c:v>
                </c:pt>
                <c:pt idx="24">
                  <c:v>637.52173938438716</c:v>
                </c:pt>
                <c:pt idx="25">
                  <c:v>840.07443931461819</c:v>
                </c:pt>
                <c:pt idx="26">
                  <c:v>1018.1317297113412</c:v>
                </c:pt>
                <c:pt idx="27">
                  <c:v>1061.9234109035274</c:v>
                </c:pt>
                <c:pt idx="28">
                  <c:v>1035.8042399222945</c:v>
                </c:pt>
                <c:pt idx="29">
                  <c:v>1121.9420494596122</c:v>
                </c:pt>
                <c:pt idx="30">
                  <c:v>1140.7665198220564</c:v>
                </c:pt>
                <c:pt idx="31">
                  <c:v>1144.4743412019106</c:v>
                </c:pt>
                <c:pt idx="32">
                  <c:v>1158.434565513626</c:v>
                </c:pt>
                <c:pt idx="33">
                  <c:v>1257.8035763911428</c:v>
                </c:pt>
                <c:pt idx="34">
                  <c:v>1279.0897559151074</c:v>
                </c:pt>
                <c:pt idx="35">
                  <c:v>1477.3553677879447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A0F-426C-B040-84DBFDE01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8345823"/>
        <c:axId val="1978342911"/>
      </c:lineChart>
      <c:catAx>
        <c:axId val="1978345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2911"/>
        <c:crosses val="autoZero"/>
        <c:auto val="1"/>
        <c:lblAlgn val="ctr"/>
        <c:lblOffset val="100"/>
        <c:noMultiLvlLbl val="0"/>
      </c:catAx>
      <c:valAx>
        <c:axId val="1978342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5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1/10/2023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1/10/2023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6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Free PowerPoint Templates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5641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4064000" y="5029200"/>
            <a:ext cx="4064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8128000" y="5029200"/>
            <a:ext cx="4064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225452"/>
            <a:ext cx="8128000" cy="1067644"/>
          </a:xfrm>
          <a:prstGeom prst="rect">
            <a:avLst/>
          </a:prstGeom>
        </p:spPr>
        <p:txBody>
          <a:bodyPr lIns="274320" rIns="457200" anchor="b">
            <a:noAutofit/>
          </a:bodyPr>
          <a:lstStyle>
            <a:lvl1pPr algn="l"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9EC4EC58-E209-4174-A49C-C3FF021902BB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4323604"/>
            <a:ext cx="8128000" cy="407890"/>
          </a:xfrm>
          <a:prstGeom prst="rect">
            <a:avLst/>
          </a:prstGeom>
        </p:spPr>
        <p:txBody>
          <a:bodyPr lIns="274320"/>
          <a:lstStyle>
            <a:lvl1pPr marL="0" indent="0" algn="l">
              <a:buNone/>
              <a:defRPr sz="24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801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4757682" y="4074661"/>
            <a:ext cx="6964465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32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4757682" y="5172813"/>
            <a:ext cx="6964465" cy="407890"/>
          </a:xfrm>
          <a:prstGeom prst="rect">
            <a:avLst/>
          </a:prstGeom>
        </p:spPr>
        <p:txBody>
          <a:bodyPr lIns="274320" rIns="0"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" name="Freeform: Shape 30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5" name="Freeform: Shape 3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282580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4F317D23-EACD-41BF-9ABB-A4190A34CA99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6074434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</p:spTree>
    <p:extLst>
      <p:ext uri="{BB962C8B-B14F-4D97-AF65-F5344CB8AC3E}">
        <p14:creationId xmlns:p14="http://schemas.microsoft.com/office/powerpoint/2010/main" val="417406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4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D81CD946-4422-4698-971B-E02A85C17AC3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4064000" y="3200400"/>
            <a:ext cx="8128000" cy="36576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35"/>
          <p:cNvSpPr>
            <a:spLocks noGrp="1"/>
          </p:cNvSpPr>
          <p:nvPr>
            <p:ph type="pic" sz="quarter" idx="13"/>
          </p:nvPr>
        </p:nvSpPr>
        <p:spPr>
          <a:xfrm>
            <a:off x="0" y="1371600"/>
            <a:ext cx="8129016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8000 w 8129016"/>
              <a:gd name="connsiteY3" fmla="*/ 1828800 h 3657600"/>
              <a:gd name="connsiteX4" fmla="*/ 4064000 w 8129016"/>
              <a:gd name="connsiteY4" fmla="*/ 1828800 h 3657600"/>
              <a:gd name="connsiteX5" fmla="*/ 4064000 w 8129016"/>
              <a:gd name="connsiteY5" fmla="*/ 3657600 h 3657600"/>
              <a:gd name="connsiteX6" fmla="*/ 0 w 8129016"/>
              <a:gd name="connsiteY6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128000" y="1371600"/>
            <a:ext cx="40640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0" y="3975732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3CC8D87-FD92-477D-9D42-FD26D8CC150F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0" y="5296049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396312" y="1673729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8184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4397394"/>
            <a:ext cx="8128000" cy="1067644"/>
          </a:xfrm>
          <a:prstGeom prst="rect">
            <a:avLst/>
          </a:prstGeom>
        </p:spPr>
        <p:txBody>
          <a:bodyPr lIns="274320" rIns="274320" anchor="b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28000" y="6356349"/>
            <a:ext cx="4064000" cy="365125"/>
          </a:xfrm>
          <a:prstGeom prst="rect">
            <a:avLst/>
          </a:prstGeom>
        </p:spPr>
        <p:txBody>
          <a:bodyPr rIns="457200"/>
          <a:lstStyle>
            <a:lvl1pPr algn="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2E976BE8-3C7A-4A45-8C03-9533C5D97AE8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4000" y="6356350"/>
            <a:ext cx="4064000" cy="365125"/>
          </a:xfrm>
          <a:prstGeom prst="rect">
            <a:avLst/>
          </a:prstGeom>
        </p:spPr>
        <p:txBody>
          <a:bodyPr/>
          <a:lstStyle>
            <a:lvl1pPr>
              <a:defRPr cap="none" baseline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356350"/>
            <a:ext cx="406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cap="none" baseline="0" smtClean="0"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5717711"/>
            <a:ext cx="8128000" cy="480131"/>
          </a:xfrm>
          <a:prstGeom prst="rect">
            <a:avLst/>
          </a:prstGeom>
        </p:spPr>
        <p:txBody>
          <a:bodyPr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331804" y="3345071"/>
            <a:ext cx="3528392" cy="1223963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</p:spTree>
    <p:extLst>
      <p:ext uri="{BB962C8B-B14F-4D97-AF65-F5344CB8AC3E}">
        <p14:creationId xmlns:p14="http://schemas.microsoft.com/office/powerpoint/2010/main" val="320047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D7402BA7-B477-46B3-A558-6082A77A9839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9" name="Freeform: Shape 18"/>
          <p:cNvSpPr/>
          <p:nvPr userDrawn="1"/>
        </p:nvSpPr>
        <p:spPr>
          <a:xfrm flipV="1">
            <a:off x="7333860" y="-1"/>
            <a:ext cx="4858141" cy="2684911"/>
          </a:xfrm>
          <a:custGeom>
            <a:avLst/>
            <a:gdLst>
              <a:gd name="connsiteX0" fmla="*/ 1229424 w 4858141"/>
              <a:gd name="connsiteY0" fmla="*/ 2684911 h 2684911"/>
              <a:gd name="connsiteX1" fmla="*/ 4858141 w 4858141"/>
              <a:gd name="connsiteY1" fmla="*/ 2684911 h 2684911"/>
              <a:gd name="connsiteX2" fmla="*/ 4858141 w 4858141"/>
              <a:gd name="connsiteY2" fmla="*/ 1794066 h 2684911"/>
              <a:gd name="connsiteX3" fmla="*/ 2452345 w 4858141"/>
              <a:gd name="connsiteY3" fmla="*/ 0 h 2684911"/>
              <a:gd name="connsiteX4" fmla="*/ 0 w 4858141"/>
              <a:gd name="connsiteY4" fmla="*/ 1773905 h 2684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8141" h="2684911">
                <a:moveTo>
                  <a:pt x="1229424" y="2684911"/>
                </a:moveTo>
                <a:lnTo>
                  <a:pt x="4858141" y="2684911"/>
                </a:lnTo>
                <a:lnTo>
                  <a:pt x="4858141" y="1794066"/>
                </a:lnTo>
                <a:lnTo>
                  <a:pt x="2452345" y="0"/>
                </a:lnTo>
                <a:lnTo>
                  <a:pt x="0" y="17739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8000322" y="235007"/>
            <a:ext cx="3528392" cy="164343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8800" cap="all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#00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5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863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9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044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0835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0578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5029200"/>
            <a:ext cx="12192000" cy="1828800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0" y="1371601"/>
            <a:ext cx="12192000" cy="3657600"/>
          </a:xfrm>
          <a:custGeom>
            <a:avLst/>
            <a:gdLst>
              <a:gd name="connsiteX0" fmla="*/ 0 w 8129016"/>
              <a:gd name="connsiteY0" fmla="*/ 0 h 3657600"/>
              <a:gd name="connsiteX1" fmla="*/ 8129016 w 8129016"/>
              <a:gd name="connsiteY1" fmla="*/ 0 h 3657600"/>
              <a:gd name="connsiteX2" fmla="*/ 8129016 w 8129016"/>
              <a:gd name="connsiteY2" fmla="*/ 1828800 h 3657600"/>
              <a:gd name="connsiteX3" fmla="*/ 8129016 w 8129016"/>
              <a:gd name="connsiteY3" fmla="*/ 3657600 h 3657600"/>
              <a:gd name="connsiteX4" fmla="*/ 4064000 w 8129016"/>
              <a:gd name="connsiteY4" fmla="*/ 3657600 h 3657600"/>
              <a:gd name="connsiteX5" fmla="*/ 0 w 8129016"/>
              <a:gd name="connsiteY5" fmla="*/ 3657600 h 36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9016" h="3657600">
                <a:moveTo>
                  <a:pt x="0" y="0"/>
                </a:moveTo>
                <a:lnTo>
                  <a:pt x="8129016" y="0"/>
                </a:lnTo>
                <a:lnTo>
                  <a:pt x="8129016" y="1828800"/>
                </a:lnTo>
                <a:lnTo>
                  <a:pt x="8129016" y="3657600"/>
                </a:lnTo>
                <a:lnTo>
                  <a:pt x="4064000" y="3657600"/>
                </a:lnTo>
                <a:lnTo>
                  <a:pt x="0" y="3657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3452" y="5207651"/>
            <a:ext cx="9865096" cy="1067644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54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3452" y="6165304"/>
            <a:ext cx="9865096" cy="480131"/>
          </a:xfrm>
          <a:prstGeom prst="rect">
            <a:avLst/>
          </a:prstGeom>
        </p:spPr>
        <p:txBody>
          <a:bodyPr wrap="square" lIns="274320" rIns="274320">
            <a:spAutoFit/>
          </a:bodyPr>
          <a:lstStyle>
            <a:lvl1pPr marL="0" indent="0" algn="ctr">
              <a:buNone/>
              <a:defRPr sz="2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7901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1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1"/>
          <p:cNvSpPr>
            <a:spLocks noGrp="1"/>
          </p:cNvSpPr>
          <p:nvPr>
            <p:ph type="ctrTitle"/>
          </p:nvPr>
        </p:nvSpPr>
        <p:spPr>
          <a:xfrm>
            <a:off x="3287688" y="4074661"/>
            <a:ext cx="8434459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9" name="Subtitle 2"/>
          <p:cNvSpPr>
            <a:spLocks noGrp="1"/>
          </p:cNvSpPr>
          <p:nvPr>
            <p:ph type="subTitle" idx="1"/>
          </p:nvPr>
        </p:nvSpPr>
        <p:spPr>
          <a:xfrm>
            <a:off x="3287688" y="5172813"/>
            <a:ext cx="8434459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Freeform: Shape 11"/>
          <p:cNvSpPr/>
          <p:nvPr userDrawn="1"/>
        </p:nvSpPr>
        <p:spPr>
          <a:xfrm rot="5400000">
            <a:off x="-267349" y="4414555"/>
            <a:ext cx="1674590" cy="1139894"/>
          </a:xfrm>
          <a:custGeom>
            <a:avLst/>
            <a:gdLst>
              <a:gd name="connsiteX0" fmla="*/ 0 w 1674590"/>
              <a:gd name="connsiteY0" fmla="*/ 1139893 h 1139894"/>
              <a:gd name="connsiteX1" fmla="*/ 824542 w 1674590"/>
              <a:gd name="connsiteY1" fmla="*/ 0 h 1139894"/>
              <a:gd name="connsiteX2" fmla="*/ 1674590 w 1674590"/>
              <a:gd name="connsiteY2" fmla="*/ 1139894 h 113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74590" h="1139894">
                <a:moveTo>
                  <a:pt x="0" y="1139893"/>
                </a:moveTo>
                <a:lnTo>
                  <a:pt x="824542" y="0"/>
                </a:lnTo>
                <a:lnTo>
                  <a:pt x="1674590" y="1139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806889" cy="4723331"/>
          </a:xfrm>
          <a:custGeom>
            <a:avLst/>
            <a:gdLst>
              <a:gd name="connsiteX0" fmla="*/ 0 w 7806889"/>
              <a:gd name="connsiteY0" fmla="*/ 0 h 4723331"/>
              <a:gd name="connsiteX1" fmla="*/ 7806889 w 7806889"/>
              <a:gd name="connsiteY1" fmla="*/ 0 h 4723331"/>
              <a:gd name="connsiteX2" fmla="*/ 1473016 w 7806889"/>
              <a:gd name="connsiteY2" fmla="*/ 4723331 h 4723331"/>
              <a:gd name="connsiteX3" fmla="*/ 0 w 7806889"/>
              <a:gd name="connsiteY3" fmla="*/ 365782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6889" h="4723331">
                <a:moveTo>
                  <a:pt x="0" y="0"/>
                </a:moveTo>
                <a:lnTo>
                  <a:pt x="7806889" y="0"/>
                </a:lnTo>
                <a:lnTo>
                  <a:pt x="1473016" y="4723331"/>
                </a:lnTo>
                <a:lnTo>
                  <a:pt x="0" y="36578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4" name="Freeform: Shape 13"/>
          <p:cNvSpPr/>
          <p:nvPr userDrawn="1"/>
        </p:nvSpPr>
        <p:spPr>
          <a:xfrm rot="10800000" flipV="1">
            <a:off x="0" y="5213253"/>
            <a:ext cx="3747554" cy="1644747"/>
          </a:xfrm>
          <a:custGeom>
            <a:avLst/>
            <a:gdLst>
              <a:gd name="connsiteX0" fmla="*/ 2273790 w 3747554"/>
              <a:gd name="connsiteY0" fmla="*/ 0 h 1644747"/>
              <a:gd name="connsiteX1" fmla="*/ 0 w 3747554"/>
              <a:gd name="connsiteY1" fmla="*/ 1644747 h 1644747"/>
              <a:gd name="connsiteX2" fmla="*/ 3747554 w 3747554"/>
              <a:gd name="connsiteY2" fmla="*/ 1644747 h 1644747"/>
              <a:gd name="connsiteX3" fmla="*/ 3747554 w 3747554"/>
              <a:gd name="connsiteY3" fmla="*/ 1099025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7554" h="1644747">
                <a:moveTo>
                  <a:pt x="2273790" y="0"/>
                </a:moveTo>
                <a:lnTo>
                  <a:pt x="0" y="1644747"/>
                </a:lnTo>
                <a:lnTo>
                  <a:pt x="3747554" y="1644747"/>
                </a:lnTo>
                <a:lnTo>
                  <a:pt x="3747554" y="109902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Date Placeholder 3"/>
          <p:cNvSpPr>
            <a:spLocks noGrp="1"/>
          </p:cNvSpPr>
          <p:nvPr>
            <p:ph type="dt" sz="half" idx="11"/>
          </p:nvPr>
        </p:nvSpPr>
        <p:spPr>
          <a:xfrm>
            <a:off x="569946" y="6356349"/>
            <a:ext cx="1931877" cy="365125"/>
          </a:xfrm>
          <a:prstGeom prst="rect">
            <a:avLst/>
          </a:prstGeom>
        </p:spPr>
        <p:txBody>
          <a:bodyPr lIns="0" rIns="0"/>
          <a:lstStyle>
            <a:lvl1pPr algn="ctr"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B1201326-3A28-419C-98E4-6CD8393408AE}" type="datetime1">
              <a:rPr lang="en-US" smtClean="0"/>
              <a:t>1/10/2023</a:t>
            </a:fld>
            <a:endParaRPr lang="en-US"/>
          </a:p>
        </p:txBody>
      </p:sp>
      <p:sp>
        <p:nvSpPr>
          <p:cNvPr id="41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747555" y="6356350"/>
            <a:ext cx="5647713" cy="365125"/>
          </a:xfrm>
          <a:prstGeom prst="rect">
            <a:avLst/>
          </a:prstGeom>
        </p:spPr>
        <p:txBody>
          <a:bodyPr/>
          <a:lstStyle>
            <a:lvl1pPr algn="l">
              <a:defRPr cap="none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10856835" y="6356350"/>
            <a:ext cx="86531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3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D1893D57-7D84-4C2B-83EE-2223AB1A24AC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77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46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A6BDFDD0-7308-48FC-BA3B-430802DEF514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589240"/>
            <a:ext cx="10515600" cy="626368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>
              <a:spcBef>
                <a:spcPts val="1200"/>
              </a:spcBef>
            </a:pPr>
            <a:r>
              <a:rPr lang="en-US"/>
              <a:t>Insert a short description here</a:t>
            </a:r>
          </a:p>
        </p:txBody>
      </p:sp>
    </p:spTree>
    <p:extLst>
      <p:ext uri="{BB962C8B-B14F-4D97-AF65-F5344CB8AC3E}">
        <p14:creationId xmlns:p14="http://schemas.microsoft.com/office/powerpoint/2010/main" val="3243084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5DD7EA11-12B1-427C-8D5B-C09DF13CB98E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accent2"/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825625"/>
            <a:ext cx="504177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spcAft>
                <a:spcPts val="1800"/>
              </a:spcAft>
              <a:defRPr lang="en-US" sz="3200">
                <a:solidFill>
                  <a:schemeClr val="accent3"/>
                </a:solidFill>
                <a:latin typeface="+mj-lt"/>
              </a:defRPr>
            </a:lvl1pPr>
            <a:lvl2pPr>
              <a:spcAft>
                <a:spcPts val="1800"/>
              </a:spcAft>
              <a:defRPr lang="en-US" sz="2800">
                <a:solidFill>
                  <a:schemeClr val="accent3"/>
                </a:solidFill>
                <a:latin typeface="+mj-lt"/>
              </a:defRPr>
            </a:lvl2pPr>
            <a:lvl3pPr>
              <a:spcAft>
                <a:spcPts val="1800"/>
              </a:spcAft>
              <a:defRPr lang="en-US" sz="2400">
                <a:solidFill>
                  <a:schemeClr val="accent3"/>
                </a:solidFill>
                <a:latin typeface="+mj-lt"/>
              </a:defRPr>
            </a:lvl3pPr>
            <a:lvl4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4pPr>
            <a:lvl5pPr>
              <a:spcAft>
                <a:spcPts val="1800"/>
              </a:spcAft>
              <a:defRPr lang="en-US" sz="2000">
                <a:solidFill>
                  <a:schemeClr val="accent3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0095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lIns="0">
            <a:normAutofit/>
          </a:bodyPr>
          <a:lstStyle>
            <a:lvl1pPr>
              <a:spcAft>
                <a:spcPts val="1200"/>
              </a:spcAft>
              <a:defRPr sz="4000">
                <a:solidFill>
                  <a:schemeClr val="bg1"/>
                </a:solidFill>
                <a:latin typeface="+mj-lt"/>
              </a:defRPr>
            </a:lvl1pPr>
            <a:lvl2pPr>
              <a:spcAft>
                <a:spcPts val="1200"/>
              </a:spcAft>
              <a:defRPr sz="3600">
                <a:solidFill>
                  <a:schemeClr val="bg1"/>
                </a:solidFill>
                <a:latin typeface="+mj-lt"/>
              </a:defRPr>
            </a:lvl2pPr>
            <a:lvl3pPr>
              <a:spcAft>
                <a:spcPts val="1200"/>
              </a:spcAft>
              <a:defRPr sz="3200">
                <a:solidFill>
                  <a:schemeClr val="bg1"/>
                </a:solidFill>
                <a:latin typeface="+mj-lt"/>
              </a:defRPr>
            </a:lvl3pPr>
            <a:lvl4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4pPr>
            <a:lvl5pPr>
              <a:spcAft>
                <a:spcPts val="1200"/>
              </a:spcAft>
              <a:defRPr sz="280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9122B550-256E-4E58-B7C1-307E50F1326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549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0337"/>
            <a:ext cx="9578280" cy="1325563"/>
          </a:xfrm>
          <a:prstGeom prst="rect">
            <a:avLst/>
          </a:prstGeom>
        </p:spPr>
        <p:txBody>
          <a:bodyPr lIns="0"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D8221334-D253-428F-8899-BB42B685F836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076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036486"/>
            <a:ext cx="10515600" cy="3379551"/>
          </a:xfrm>
          <a:prstGeom prst="rect">
            <a:avLst/>
          </a:prstGeom>
        </p:spPr>
        <p:txBody>
          <a:bodyPr lIns="0" tIns="274320" rIns="0" bIns="0" anchor="ctr">
            <a:normAutofit/>
          </a:bodyPr>
          <a:lstStyle>
            <a:lvl1pPr marL="0" indent="0" algn="r">
              <a:spcBef>
                <a:spcPts val="1200"/>
              </a:spcBef>
              <a:buNone/>
              <a:defRPr sz="720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200" indent="0" algn="ct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 algn="ctr">
              <a:spcBef>
                <a:spcPts val="1200"/>
              </a:spcBef>
              <a:buNone/>
              <a:defRPr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 algn="ctr">
              <a:spcBef>
                <a:spcPts val="1200"/>
              </a:spcBef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Your Quote Goes Here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5416037"/>
            <a:ext cx="10515599" cy="504849"/>
          </a:xfrm>
          <a:prstGeom prst="rect">
            <a:avLst/>
          </a:prstGeom>
        </p:spPr>
        <p:txBody>
          <a:bodyPr anchor="b"/>
          <a:lstStyle>
            <a:lvl1pPr marL="0" indent="0" algn="r">
              <a:buNone/>
              <a:defRPr i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14" name="Freeform: Shape 13"/>
          <p:cNvSpPr/>
          <p:nvPr userDrawn="1"/>
        </p:nvSpPr>
        <p:spPr>
          <a:xfrm>
            <a:off x="8820597" y="548680"/>
            <a:ext cx="2533203" cy="1745300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133D3B97-DE9D-4811-B2A9-5A1C754B4053}" type="datetime1">
              <a:rPr lang="en-US" smtClean="0"/>
              <a:t>1/10/2023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831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/>
          <p:cNvSpPr/>
          <p:nvPr userDrawn="1"/>
        </p:nvSpPr>
        <p:spPr>
          <a:xfrm>
            <a:off x="0" y="1"/>
            <a:ext cx="9962166" cy="4723331"/>
          </a:xfrm>
          <a:custGeom>
            <a:avLst/>
            <a:gdLst>
              <a:gd name="connsiteX0" fmla="*/ 0 w 9962166"/>
              <a:gd name="connsiteY0" fmla="*/ 0 h 4723331"/>
              <a:gd name="connsiteX1" fmla="*/ 9962166 w 9962166"/>
              <a:gd name="connsiteY1" fmla="*/ 0 h 4723331"/>
              <a:gd name="connsiteX2" fmla="*/ 3628293 w 9962166"/>
              <a:gd name="connsiteY2" fmla="*/ 4723331 h 4723331"/>
              <a:gd name="connsiteX3" fmla="*/ 0 w 9962166"/>
              <a:gd name="connsiteY3" fmla="*/ 2098805 h 472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2166" h="4723331">
                <a:moveTo>
                  <a:pt x="0" y="0"/>
                </a:moveTo>
                <a:lnTo>
                  <a:pt x="9962166" y="0"/>
                </a:lnTo>
                <a:lnTo>
                  <a:pt x="3628293" y="4723331"/>
                </a:lnTo>
                <a:lnTo>
                  <a:pt x="0" y="2098805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/>
          <p:nvPr userDrawn="1"/>
        </p:nvSpPr>
        <p:spPr>
          <a:xfrm rot="5400000">
            <a:off x="-487322" y="3075509"/>
            <a:ext cx="4269815" cy="3295170"/>
          </a:xfrm>
          <a:custGeom>
            <a:avLst/>
            <a:gdLst>
              <a:gd name="connsiteX0" fmla="*/ 0 w 4269815"/>
              <a:gd name="connsiteY0" fmla="*/ 3295170 h 3295170"/>
              <a:gd name="connsiteX1" fmla="*/ 2383562 w 4269815"/>
              <a:gd name="connsiteY1" fmla="*/ 0 h 3295170"/>
              <a:gd name="connsiteX2" fmla="*/ 4269815 w 4269815"/>
              <a:gd name="connsiteY2" fmla="*/ 2529419 h 3295170"/>
              <a:gd name="connsiteX3" fmla="*/ 4269815 w 4269815"/>
              <a:gd name="connsiteY3" fmla="*/ 3295170 h 32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69815" h="3295170">
                <a:moveTo>
                  <a:pt x="0" y="3295170"/>
                </a:moveTo>
                <a:lnTo>
                  <a:pt x="2383562" y="0"/>
                </a:lnTo>
                <a:lnTo>
                  <a:pt x="4269815" y="2529419"/>
                </a:lnTo>
                <a:lnTo>
                  <a:pt x="4269815" y="3295170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/>
          <p:cNvSpPr/>
          <p:nvPr userDrawn="1"/>
        </p:nvSpPr>
        <p:spPr>
          <a:xfrm rot="10800000" flipV="1">
            <a:off x="1423477" y="5213253"/>
            <a:ext cx="4479354" cy="1644747"/>
          </a:xfrm>
          <a:custGeom>
            <a:avLst/>
            <a:gdLst>
              <a:gd name="connsiteX0" fmla="*/ 2273790 w 4479354"/>
              <a:gd name="connsiteY0" fmla="*/ 0 h 1644747"/>
              <a:gd name="connsiteX1" fmla="*/ 0 w 4479354"/>
              <a:gd name="connsiteY1" fmla="*/ 1644747 h 1644747"/>
              <a:gd name="connsiteX2" fmla="*/ 4479354 w 4479354"/>
              <a:gd name="connsiteY2" fmla="*/ 1644747 h 164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79354" h="1644747">
                <a:moveTo>
                  <a:pt x="2273790" y="0"/>
                </a:moveTo>
                <a:lnTo>
                  <a:pt x="0" y="1644747"/>
                </a:lnTo>
                <a:lnTo>
                  <a:pt x="4479354" y="1644747"/>
                </a:lnTo>
                <a:close/>
              </a:path>
            </a:pathLst>
          </a:custGeom>
          <a:solidFill>
            <a:schemeClr val="bg1">
              <a:lumMod val="95000"/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838200" y="6268542"/>
            <a:ext cx="10515600" cy="0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97360" cy="365125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20111492-5F16-44F1-9A1F-2C3EFA341EAC}" type="datetime1">
              <a:rPr lang="en-US" smtClean="0"/>
              <a:t>1/10/2023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38638" y="6356350"/>
            <a:ext cx="6914724" cy="365125"/>
          </a:xfrm>
          <a:prstGeom prst="rect">
            <a:avLst/>
          </a:prstGeom>
        </p:spPr>
        <p:txBody>
          <a:bodyPr rIns="365760"/>
          <a:lstStyle>
            <a:lvl1pPr algn="ct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88488" y="63563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>
              <a:defRPr lang="en-US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 userDrawn="1"/>
        </p:nvCxnSpPr>
        <p:spPr>
          <a:xfrm>
            <a:off x="10374766" y="6356350"/>
            <a:ext cx="0" cy="365125"/>
          </a:xfrm>
          <a:prstGeom prst="line">
            <a:avLst/>
          </a:prstGeom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36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12191999" cy="6858003"/>
          </a:xfrm>
          <a:custGeom>
            <a:avLst/>
            <a:gdLst>
              <a:gd name="connsiteX0" fmla="*/ 3629041 w 12191999"/>
              <a:gd name="connsiteY0" fmla="*/ 5213254 h 6858003"/>
              <a:gd name="connsiteX1" fmla="*/ 5902830 w 12191999"/>
              <a:gd name="connsiteY1" fmla="*/ 6858001 h 6858003"/>
              <a:gd name="connsiteX2" fmla="*/ 1423476 w 12191999"/>
              <a:gd name="connsiteY2" fmla="*/ 6858001 h 6858003"/>
              <a:gd name="connsiteX3" fmla="*/ 0 w 12191999"/>
              <a:gd name="connsiteY3" fmla="*/ 2588188 h 6858003"/>
              <a:gd name="connsiteX4" fmla="*/ 3295170 w 12191999"/>
              <a:gd name="connsiteY4" fmla="*/ 4971750 h 6858003"/>
              <a:gd name="connsiteX5" fmla="*/ 765751 w 12191999"/>
              <a:gd name="connsiteY5" fmla="*/ 6858003 h 6858003"/>
              <a:gd name="connsiteX6" fmla="*/ 0 w 12191999"/>
              <a:gd name="connsiteY6" fmla="*/ 6858003 h 6858003"/>
              <a:gd name="connsiteX7" fmla="*/ 0 w 12191999"/>
              <a:gd name="connsiteY7" fmla="*/ 1 h 6858003"/>
              <a:gd name="connsiteX8" fmla="*/ 9962165 w 12191999"/>
              <a:gd name="connsiteY8" fmla="*/ 1 h 6858003"/>
              <a:gd name="connsiteX9" fmla="*/ 3628293 w 12191999"/>
              <a:gd name="connsiteY9" fmla="*/ 4723332 h 6858003"/>
              <a:gd name="connsiteX10" fmla="*/ 0 w 12191999"/>
              <a:gd name="connsiteY10" fmla="*/ 2098807 h 6858003"/>
              <a:gd name="connsiteX11" fmla="*/ 10628317 w 12191999"/>
              <a:gd name="connsiteY11" fmla="*/ 0 h 6858003"/>
              <a:gd name="connsiteX12" fmla="*/ 12191999 w 12191999"/>
              <a:gd name="connsiteY12" fmla="*/ 0 h 6858003"/>
              <a:gd name="connsiteX13" fmla="*/ 12191999 w 12191999"/>
              <a:gd name="connsiteY13" fmla="*/ 6858002 h 6858003"/>
              <a:gd name="connsiteX14" fmla="*/ 6601008 w 12191999"/>
              <a:gd name="connsiteY14" fmla="*/ 6858002 h 6858003"/>
              <a:gd name="connsiteX15" fmla="*/ 3959920 w 12191999"/>
              <a:gd name="connsiteY15" fmla="*/ 4953147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91999" h="6858003">
                <a:moveTo>
                  <a:pt x="3629041" y="5213254"/>
                </a:moveTo>
                <a:lnTo>
                  <a:pt x="5902830" y="6858001"/>
                </a:lnTo>
                <a:lnTo>
                  <a:pt x="1423476" y="6858001"/>
                </a:lnTo>
                <a:close/>
                <a:moveTo>
                  <a:pt x="0" y="2588188"/>
                </a:moveTo>
                <a:lnTo>
                  <a:pt x="3295170" y="4971750"/>
                </a:lnTo>
                <a:lnTo>
                  <a:pt x="765751" y="6858003"/>
                </a:lnTo>
                <a:lnTo>
                  <a:pt x="0" y="6858003"/>
                </a:lnTo>
                <a:close/>
                <a:moveTo>
                  <a:pt x="0" y="1"/>
                </a:moveTo>
                <a:lnTo>
                  <a:pt x="9962165" y="1"/>
                </a:lnTo>
                <a:lnTo>
                  <a:pt x="3628293" y="4723332"/>
                </a:lnTo>
                <a:lnTo>
                  <a:pt x="0" y="2098807"/>
                </a:lnTo>
                <a:close/>
                <a:moveTo>
                  <a:pt x="10628317" y="0"/>
                </a:moveTo>
                <a:lnTo>
                  <a:pt x="12191999" y="0"/>
                </a:lnTo>
                <a:lnTo>
                  <a:pt x="12191999" y="6858002"/>
                </a:lnTo>
                <a:lnTo>
                  <a:pt x="6601008" y="6858002"/>
                </a:lnTo>
                <a:lnTo>
                  <a:pt x="3959920" y="49531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5879976" y="4851128"/>
            <a:ext cx="5842171" cy="1067644"/>
          </a:xfrm>
          <a:prstGeom prst="rect">
            <a:avLst/>
          </a:prstGeom>
        </p:spPr>
        <p:txBody>
          <a:bodyPr lIns="274320" rIns="0" anchor="b">
            <a:noAutofit/>
          </a:bodyPr>
          <a:lstStyle>
            <a:lvl1pPr algn="l">
              <a:defRPr sz="5400" b="1" cap="all" baseline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>
          <a:xfrm>
            <a:off x="5879976" y="5949280"/>
            <a:ext cx="5842171" cy="480131"/>
          </a:xfrm>
          <a:prstGeom prst="rect">
            <a:avLst/>
          </a:prstGeom>
        </p:spPr>
        <p:txBody>
          <a:bodyPr wrap="square" lIns="274320" rIns="0">
            <a:spAutoFit/>
          </a:bodyPr>
          <a:lstStyle>
            <a:lvl1pPr marL="0" indent="0" algn="l">
              <a:buNone/>
              <a:defRPr sz="28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29140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6614601" y="5029201"/>
                </a:lnTo>
                <a:lnTo>
                  <a:pt x="6096000" y="4524815"/>
                </a:lnTo>
                <a:lnTo>
                  <a:pt x="5577400" y="5029201"/>
                </a:lnTo>
                <a:lnTo>
                  <a:pt x="0" y="502920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84991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A789C-2492-47F6-9B46-C8DD83D28F9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EE361 Semester 2 2022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CF07D-8B3F-4D32-B059-0039CEA46DB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009425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7" r:id="rId2"/>
    <p:sldLayoutId id="2147483861" r:id="rId3"/>
    <p:sldLayoutId id="2147483858" r:id="rId4"/>
    <p:sldLayoutId id="2147483860" r:id="rId5"/>
    <p:sldLayoutId id="2147483859" r:id="rId6"/>
    <p:sldLayoutId id="2147483862" r:id="rId7"/>
    <p:sldLayoutId id="2147483864" r:id="rId8"/>
    <p:sldLayoutId id="2147483863" r:id="rId9"/>
    <p:sldLayoutId id="2147483865" r:id="rId10"/>
    <p:sldLayoutId id="2147483866" r:id="rId11"/>
    <p:sldLayoutId id="2147483883" r:id="rId12"/>
    <p:sldLayoutId id="2147483874" r:id="rId13"/>
    <p:sldLayoutId id="2147483875" r:id="rId14"/>
    <p:sldLayoutId id="2147483877" r:id="rId15"/>
    <p:sldLayoutId id="2147483882" r:id="rId16"/>
    <p:sldLayoutId id="2147483876" r:id="rId17"/>
    <p:sldLayoutId id="2147483872" r:id="rId18"/>
    <p:sldLayoutId id="2147483878" r:id="rId19"/>
    <p:sldLayoutId id="2147483856" r:id="rId20"/>
    <p:sldLayoutId id="2147483880" r:id="rId21"/>
    <p:sldLayoutId id="2147483879" r:id="rId22"/>
    <p:sldLayoutId id="2147483881" r:id="rId2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januar_be@econ.tu.ac.th" TargetMode="Externa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Welcome!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EE361 ECONOMIES OF CLMV COUNTRIES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69784" y="276656"/>
            <a:ext cx="955262" cy="1092923"/>
            <a:chOff x="269784" y="116632"/>
            <a:chExt cx="955262" cy="1092923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91185" y="116632"/>
              <a:ext cx="695014" cy="761157"/>
              <a:chOff x="3975101" y="449263"/>
              <a:chExt cx="4237037" cy="4640262"/>
            </a:xfrm>
            <a:solidFill>
              <a:schemeClr val="bg1">
                <a:lumMod val="50000"/>
                <a:alpha val="40000"/>
              </a:schemeClr>
            </a:solidFill>
          </p:grpSpPr>
          <p:sp>
            <p:nvSpPr>
              <p:cNvPr id="14" name="Freeform 10241"/>
              <p:cNvSpPr>
                <a:spLocks/>
              </p:cNvSpPr>
              <p:nvPr/>
            </p:nvSpPr>
            <p:spPr bwMode="auto">
              <a:xfrm>
                <a:off x="6211888" y="1746250"/>
                <a:ext cx="2000250" cy="3343275"/>
              </a:xfrm>
              <a:custGeom>
                <a:avLst/>
                <a:gdLst>
                  <a:gd name="T0" fmla="*/ 1260 w 1260"/>
                  <a:gd name="T1" fmla="*/ 0 h 2106"/>
                  <a:gd name="T2" fmla="*/ 1260 w 1260"/>
                  <a:gd name="T3" fmla="*/ 1383 h 2106"/>
                  <a:gd name="T4" fmla="*/ 1021 w 1260"/>
                  <a:gd name="T5" fmla="*/ 1520 h 2106"/>
                  <a:gd name="T6" fmla="*/ 1021 w 1260"/>
                  <a:gd name="T7" fmla="*/ 418 h 2106"/>
                  <a:gd name="T8" fmla="*/ 239 w 1260"/>
                  <a:gd name="T9" fmla="*/ 881 h 2106"/>
                  <a:gd name="T10" fmla="*/ 239 w 1260"/>
                  <a:gd name="T11" fmla="*/ 1155 h 2106"/>
                  <a:gd name="T12" fmla="*/ 863 w 1260"/>
                  <a:gd name="T13" fmla="*/ 786 h 2106"/>
                  <a:gd name="T14" fmla="*/ 863 w 1260"/>
                  <a:gd name="T15" fmla="*/ 1063 h 2106"/>
                  <a:gd name="T16" fmla="*/ 239 w 1260"/>
                  <a:gd name="T17" fmla="*/ 1432 h 2106"/>
                  <a:gd name="T18" fmla="*/ 239 w 1260"/>
                  <a:gd name="T19" fmla="*/ 1969 h 2106"/>
                  <a:gd name="T20" fmla="*/ 0 w 1260"/>
                  <a:gd name="T21" fmla="*/ 2106 h 2106"/>
                  <a:gd name="T22" fmla="*/ 0 w 1260"/>
                  <a:gd name="T23" fmla="*/ 744 h 2106"/>
                  <a:gd name="T24" fmla="*/ 126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1260" y="0"/>
                    </a:moveTo>
                    <a:lnTo>
                      <a:pt x="1260" y="1383"/>
                    </a:lnTo>
                    <a:lnTo>
                      <a:pt x="1021" y="1520"/>
                    </a:lnTo>
                    <a:lnTo>
                      <a:pt x="1021" y="418"/>
                    </a:lnTo>
                    <a:lnTo>
                      <a:pt x="239" y="881"/>
                    </a:lnTo>
                    <a:lnTo>
                      <a:pt x="239" y="1155"/>
                    </a:lnTo>
                    <a:lnTo>
                      <a:pt x="863" y="786"/>
                    </a:lnTo>
                    <a:lnTo>
                      <a:pt x="863" y="1063"/>
                    </a:lnTo>
                    <a:lnTo>
                      <a:pt x="239" y="1432"/>
                    </a:lnTo>
                    <a:lnTo>
                      <a:pt x="239" y="1969"/>
                    </a:lnTo>
                    <a:lnTo>
                      <a:pt x="0" y="2106"/>
                    </a:lnTo>
                    <a:lnTo>
                      <a:pt x="0" y="744"/>
                    </a:lnTo>
                    <a:lnTo>
                      <a:pt x="126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10242"/>
              <p:cNvSpPr>
                <a:spLocks/>
              </p:cNvSpPr>
              <p:nvPr/>
            </p:nvSpPr>
            <p:spPr bwMode="auto">
              <a:xfrm>
                <a:off x="3975101" y="1746250"/>
                <a:ext cx="2000250" cy="3343275"/>
              </a:xfrm>
              <a:custGeom>
                <a:avLst/>
                <a:gdLst>
                  <a:gd name="T0" fmla="*/ 0 w 1260"/>
                  <a:gd name="T1" fmla="*/ 0 h 2106"/>
                  <a:gd name="T2" fmla="*/ 1260 w 1260"/>
                  <a:gd name="T3" fmla="*/ 744 h 2106"/>
                  <a:gd name="T4" fmla="*/ 1260 w 1260"/>
                  <a:gd name="T5" fmla="*/ 2106 h 2106"/>
                  <a:gd name="T6" fmla="*/ 1021 w 1260"/>
                  <a:gd name="T7" fmla="*/ 1969 h 2106"/>
                  <a:gd name="T8" fmla="*/ 1021 w 1260"/>
                  <a:gd name="T9" fmla="*/ 1432 h 2106"/>
                  <a:gd name="T10" fmla="*/ 398 w 1260"/>
                  <a:gd name="T11" fmla="*/ 1063 h 2106"/>
                  <a:gd name="T12" fmla="*/ 398 w 1260"/>
                  <a:gd name="T13" fmla="*/ 786 h 2106"/>
                  <a:gd name="T14" fmla="*/ 1021 w 1260"/>
                  <a:gd name="T15" fmla="*/ 1155 h 2106"/>
                  <a:gd name="T16" fmla="*/ 1021 w 1260"/>
                  <a:gd name="T17" fmla="*/ 881 h 2106"/>
                  <a:gd name="T18" fmla="*/ 238 w 1260"/>
                  <a:gd name="T19" fmla="*/ 418 h 2106"/>
                  <a:gd name="T20" fmla="*/ 238 w 1260"/>
                  <a:gd name="T21" fmla="*/ 1520 h 2106"/>
                  <a:gd name="T22" fmla="*/ 0 w 1260"/>
                  <a:gd name="T23" fmla="*/ 1383 h 2106"/>
                  <a:gd name="T24" fmla="*/ 0 w 1260"/>
                  <a:gd name="T25" fmla="*/ 0 h 2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0" h="2106">
                    <a:moveTo>
                      <a:pt x="0" y="0"/>
                    </a:moveTo>
                    <a:lnTo>
                      <a:pt x="1260" y="744"/>
                    </a:lnTo>
                    <a:lnTo>
                      <a:pt x="1260" y="2106"/>
                    </a:lnTo>
                    <a:lnTo>
                      <a:pt x="1021" y="1969"/>
                    </a:lnTo>
                    <a:lnTo>
                      <a:pt x="1021" y="1432"/>
                    </a:lnTo>
                    <a:lnTo>
                      <a:pt x="398" y="1063"/>
                    </a:lnTo>
                    <a:lnTo>
                      <a:pt x="398" y="786"/>
                    </a:lnTo>
                    <a:lnTo>
                      <a:pt x="1021" y="1155"/>
                    </a:lnTo>
                    <a:lnTo>
                      <a:pt x="1021" y="881"/>
                    </a:lnTo>
                    <a:lnTo>
                      <a:pt x="238" y="418"/>
                    </a:lnTo>
                    <a:lnTo>
                      <a:pt x="238" y="1520"/>
                    </a:lnTo>
                    <a:lnTo>
                      <a:pt x="0" y="138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Freeform 10243"/>
              <p:cNvSpPr>
                <a:spLocks/>
              </p:cNvSpPr>
              <p:nvPr/>
            </p:nvSpPr>
            <p:spPr bwMode="auto">
              <a:xfrm>
                <a:off x="4070351" y="449263"/>
                <a:ext cx="3940175" cy="2265363"/>
              </a:xfrm>
              <a:custGeom>
                <a:avLst/>
                <a:gdLst>
                  <a:gd name="T0" fmla="*/ 1227 w 2482"/>
                  <a:gd name="T1" fmla="*/ 0 h 1427"/>
                  <a:gd name="T2" fmla="*/ 1464 w 2482"/>
                  <a:gd name="T3" fmla="*/ 138 h 1427"/>
                  <a:gd name="T4" fmla="*/ 482 w 2482"/>
                  <a:gd name="T5" fmla="*/ 704 h 1427"/>
                  <a:gd name="T6" fmla="*/ 1274 w 2482"/>
                  <a:gd name="T7" fmla="*/ 1152 h 1427"/>
                  <a:gd name="T8" fmla="*/ 1511 w 2482"/>
                  <a:gd name="T9" fmla="*/ 1015 h 1427"/>
                  <a:gd name="T10" fmla="*/ 880 w 2482"/>
                  <a:gd name="T11" fmla="*/ 659 h 1427"/>
                  <a:gd name="T12" fmla="*/ 1120 w 2482"/>
                  <a:gd name="T13" fmla="*/ 519 h 1427"/>
                  <a:gd name="T14" fmla="*/ 1751 w 2482"/>
                  <a:gd name="T15" fmla="*/ 876 h 1427"/>
                  <a:gd name="T16" fmla="*/ 2245 w 2482"/>
                  <a:gd name="T17" fmla="*/ 591 h 1427"/>
                  <a:gd name="T18" fmla="*/ 2482 w 2482"/>
                  <a:gd name="T19" fmla="*/ 729 h 1427"/>
                  <a:gd name="T20" fmla="*/ 1275 w 2482"/>
                  <a:gd name="T21" fmla="*/ 1427 h 1427"/>
                  <a:gd name="T22" fmla="*/ 0 w 2482"/>
                  <a:gd name="T23" fmla="*/ 708 h 1427"/>
                  <a:gd name="T24" fmla="*/ 1227 w 2482"/>
                  <a:gd name="T25" fmla="*/ 0 h 1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2" h="1427">
                    <a:moveTo>
                      <a:pt x="1227" y="0"/>
                    </a:moveTo>
                    <a:lnTo>
                      <a:pt x="1464" y="138"/>
                    </a:lnTo>
                    <a:lnTo>
                      <a:pt x="482" y="704"/>
                    </a:lnTo>
                    <a:lnTo>
                      <a:pt x="1274" y="1152"/>
                    </a:lnTo>
                    <a:lnTo>
                      <a:pt x="1511" y="1015"/>
                    </a:lnTo>
                    <a:lnTo>
                      <a:pt x="880" y="659"/>
                    </a:lnTo>
                    <a:lnTo>
                      <a:pt x="1120" y="519"/>
                    </a:lnTo>
                    <a:lnTo>
                      <a:pt x="1751" y="876"/>
                    </a:lnTo>
                    <a:lnTo>
                      <a:pt x="2245" y="591"/>
                    </a:lnTo>
                    <a:lnTo>
                      <a:pt x="2482" y="729"/>
                    </a:lnTo>
                    <a:lnTo>
                      <a:pt x="1275" y="1427"/>
                    </a:lnTo>
                    <a:lnTo>
                      <a:pt x="0" y="708"/>
                    </a:lnTo>
                    <a:lnTo>
                      <a:pt x="122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69784" y="932556"/>
              <a:ext cx="9552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2">
                      <a:lumMod val="90000"/>
                    </a:schemeClr>
                  </a:solidFill>
                  <a:latin typeface="Calibri" panose="020F0502020204030204" pitchFamily="34" charset="0"/>
                  <a:ea typeface="Roboto Light" panose="02000000000000000000" pitchFamily="2" charset="0"/>
                </a:rPr>
                <a:t>YOUR LOGO</a:t>
              </a:r>
            </a:p>
          </p:txBody>
        </p:sp>
      </p:grp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24D87B7-2615-4023-ACD2-C78989334F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42" b="27542"/>
          <a:stretch/>
        </p:blipFill>
        <p:spPr>
          <a:xfrm>
            <a:off x="0" y="1371601"/>
            <a:ext cx="12192000" cy="3657600"/>
          </a:xfrm>
        </p:spPr>
      </p:pic>
    </p:spTree>
    <p:extLst>
      <p:ext uri="{BB962C8B-B14F-4D97-AF65-F5344CB8AC3E}">
        <p14:creationId xmlns:p14="http://schemas.microsoft.com/office/powerpoint/2010/main" val="1386057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181B0-D848-46FA-B013-C15E8030E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Description 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E9890A-8D19-4BCE-9C71-DC629FC2E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D67B2-CF01-4CD2-833B-DFD309E79053}" type="datetime1">
              <a:rPr lang="en-US" smtClean="0"/>
              <a:t>1/10/2023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1C3D9A-2C4E-45CD-8094-E747F469E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7F9384-3B29-4C0A-91D4-887DEE783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55E89-55AC-4A18-B2EF-C9AB8A2024F4}"/>
              </a:ext>
            </a:extLst>
          </p:cNvPr>
          <p:cNvSpPr txBox="1"/>
          <p:nvPr/>
        </p:nvSpPr>
        <p:spPr>
          <a:xfrm>
            <a:off x="911424" y="1412776"/>
            <a:ext cx="56886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Fenomenal</a:t>
            </a:r>
            <a:r>
              <a:rPr lang="en-US" sz="2400" b="1" dirty="0"/>
              <a:t> growth of CLMV since 1980s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verage economic growth between 5-8% per year since year 2000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One of the world’s best economic performers</a:t>
            </a:r>
          </a:p>
          <a:p>
            <a:endParaRPr lang="en-US" sz="2400" dirty="0">
              <a:solidFill>
                <a:srgbClr val="333333"/>
              </a:solidFill>
            </a:endParaRPr>
          </a:p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S</a:t>
            </a:r>
            <a:r>
              <a:rPr lang="en-US" sz="2400" b="1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hared experiences: similar, </a:t>
            </a:r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yet different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Geography, history,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culture;  </a:t>
            </a: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colonialism, post-independence conflicts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reforms in 1980s and 1990s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government policies and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economic development performance</a:t>
            </a:r>
          </a:p>
        </p:txBody>
      </p:sp>
      <p:pic>
        <p:nvPicPr>
          <p:cNvPr id="1026" name="Picture 2" descr="A Trap on the Road to High Income in ASEAN - T.wai">
            <a:extLst>
              <a:ext uri="{FF2B5EF4-FFF2-40B4-BE49-F238E27FC236}">
                <a16:creationId xmlns:a16="http://schemas.microsoft.com/office/drawing/2014/main" id="{15476CE9-4BAE-4487-B220-C0B652488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721" y="1412776"/>
            <a:ext cx="5520613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DC89151-4A59-44E4-6361-7DC308C3630D}"/>
              </a:ext>
            </a:extLst>
          </p:cNvPr>
          <p:cNvSpPr/>
          <p:nvPr/>
        </p:nvSpPr>
        <p:spPr>
          <a:xfrm>
            <a:off x="6960096" y="3284984"/>
            <a:ext cx="5159238" cy="50405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1426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02583-DCD4-9673-17FB-6E554EDC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946432" cy="1325563"/>
          </a:xfrm>
        </p:spPr>
        <p:txBody>
          <a:bodyPr/>
          <a:lstStyle/>
          <a:p>
            <a:r>
              <a:rPr lang="en-US" dirty="0"/>
              <a:t>Per capita GDP, 1986-2020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EB901F-7615-8B9B-2570-82E64A3D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FB9A21-67B9-3DF7-76AB-F894AA3D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71C58F-2023-1DED-B7BF-4606F36CD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6EE5951-FAF9-FDDA-5DA6-6F8201C933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3370695"/>
              </p:ext>
            </p:extLst>
          </p:nvPr>
        </p:nvGraphicFramePr>
        <p:xfrm>
          <a:off x="911186" y="1412776"/>
          <a:ext cx="943328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A3F298C4-5FD9-C314-52BF-A4DB74188A31}"/>
              </a:ext>
            </a:extLst>
          </p:cNvPr>
          <p:cNvSpPr/>
          <p:nvPr/>
        </p:nvSpPr>
        <p:spPr>
          <a:xfrm>
            <a:off x="2063552" y="1556792"/>
            <a:ext cx="8136904" cy="3888432"/>
          </a:xfrm>
          <a:prstGeom prst="rect">
            <a:avLst/>
          </a:prstGeom>
          <a:solidFill>
            <a:schemeClr val="accent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55910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79E0D-83AD-4DEE-A42A-6CEA284F4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description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27991A-F365-46C0-BAB2-E2E6B407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A6F38-5FED-4B7F-A679-DDD52A4BB9FF}" type="datetime1">
              <a:rPr lang="en-US" smtClean="0"/>
              <a:t>1/10/2023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4A5238-3A04-4210-B1BE-A8D0E063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037D19-74F2-4B08-97C6-3920277F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9B8AD6-A726-4ABA-8E1B-BBE01ACDB8DF}"/>
              </a:ext>
            </a:extLst>
          </p:cNvPr>
          <p:cNvSpPr txBox="1"/>
          <p:nvPr/>
        </p:nvSpPr>
        <p:spPr>
          <a:xfrm>
            <a:off x="911424" y="1412776"/>
            <a:ext cx="4824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Development experiences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development issues and challenges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sector development: agriculture, health, education, urban development, transport,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cross-cutting areas: gender, environment and climate 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International capital flows: foreign aid, foreign direct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relationships with Thailand and the world</a:t>
            </a:r>
          </a:p>
        </p:txBody>
      </p:sp>
      <p:pic>
        <p:nvPicPr>
          <p:cNvPr id="5122" name="Picture 2" descr="Vietnam wants to be top 15 organic farming countries - VnExpress  International">
            <a:extLst>
              <a:ext uri="{FF2B5EF4-FFF2-40B4-BE49-F238E27FC236}">
                <a16:creationId xmlns:a16="http://schemas.microsoft.com/office/drawing/2014/main" id="{4757D9DB-D3EB-4333-A71C-A61066B43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20000"/>
          <a:stretch/>
        </p:blipFill>
        <p:spPr bwMode="auto">
          <a:xfrm>
            <a:off x="6239038" y="1556792"/>
            <a:ext cx="595330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AFB2721-D4C4-484B-BC62-3C48A88FDC6F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26675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BB607-740C-49B3-AB3B-31B29374E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46A6C4-5241-4958-AFB8-B605C16D1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FF9E-E69B-440F-A7F9-471861A606AF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744F50-7844-4D17-AB3F-173F3D264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63A353-51C1-4CFA-8E8C-72E93196B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3940CE-13CC-4147-8150-45DD1E5BD4C1}"/>
              </a:ext>
            </a:extLst>
          </p:cNvPr>
          <p:cNvSpPr txBox="1"/>
          <p:nvPr/>
        </p:nvSpPr>
        <p:spPr>
          <a:xfrm>
            <a:off x="911424" y="1412776"/>
            <a:ext cx="4536504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To understand: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development experiences of CLMV following economic reforms  (1980s and 1990s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</a:rPr>
              <a:t>issues, challenges and policy  responses in key economic sectors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Times New Roman" panose="02020603050405020304" pitchFamily="18" charset="0"/>
              </a:rPr>
              <a:t>how regional and international cooperation contributes to economic growth and development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Greater Mekong Subregion - Alchetron, the free social encyclopedia">
            <a:extLst>
              <a:ext uri="{FF2B5EF4-FFF2-40B4-BE49-F238E27FC236}">
                <a16:creationId xmlns:a16="http://schemas.microsoft.com/office/drawing/2014/main" id="{37BFE7CE-C505-43A2-9681-D6E03EEE53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" t="-641" r="3785" b="9922"/>
          <a:stretch/>
        </p:blipFill>
        <p:spPr bwMode="auto">
          <a:xfrm>
            <a:off x="6240016" y="-53981"/>
            <a:ext cx="5951984" cy="691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CD48392-CC58-4897-A278-B85B842EBBBC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80414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E10CA-4588-44F8-B7BE-7B4E98F10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of events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814297-DA0F-4275-BE23-9DF6A867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EF359-4801-4E4E-ADF0-D230924CAE02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96AF7C-B599-43E0-AA71-06665F61B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426821-E296-4D4A-A549-44BF07CA6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DB663C2-94FC-4363-A3C8-0E5D5FD99A9B}"/>
              </a:ext>
            </a:extLst>
          </p:cNvPr>
          <p:cNvGrpSpPr/>
          <p:nvPr/>
        </p:nvGrpSpPr>
        <p:grpSpPr>
          <a:xfrm>
            <a:off x="831900" y="1772816"/>
            <a:ext cx="10952732" cy="3949407"/>
            <a:chOff x="838200" y="2060848"/>
            <a:chExt cx="10952732" cy="394940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C146785-5CE4-403F-BA07-52F8630ABE80}"/>
                </a:ext>
              </a:extLst>
            </p:cNvPr>
            <p:cNvSpPr txBox="1"/>
            <p:nvPr/>
          </p:nvSpPr>
          <p:spPr>
            <a:xfrm>
              <a:off x="838201" y="2430180"/>
              <a:ext cx="30975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Economic and Political Reforms, 1980s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ED8A068-2D15-4888-9EB5-FC794F8F9568}"/>
                </a:ext>
              </a:extLst>
            </p:cNvPr>
            <p:cNvSpPr txBox="1"/>
            <p:nvPr/>
          </p:nvSpPr>
          <p:spPr>
            <a:xfrm>
              <a:off x="83820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1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20F914A-D72C-48B4-8CE8-6667B307DBD9}"/>
                </a:ext>
              </a:extLst>
            </p:cNvPr>
            <p:cNvSpPr/>
            <p:nvPr/>
          </p:nvSpPr>
          <p:spPr>
            <a:xfrm>
              <a:off x="838200" y="3227690"/>
              <a:ext cx="30975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Gradual shift from central command to free market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A6EA13D-B47C-4381-A144-5BFAD4B52DD6}"/>
                </a:ext>
              </a:extLst>
            </p:cNvPr>
            <p:cNvSpPr txBox="1"/>
            <p:nvPr/>
          </p:nvSpPr>
          <p:spPr>
            <a:xfrm>
              <a:off x="4547221" y="2430180"/>
              <a:ext cx="30975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Political and economic stabilization, 1990s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D319E2D-5546-4308-857A-EDB23187ACF6}"/>
                </a:ext>
              </a:extLst>
            </p:cNvPr>
            <p:cNvSpPr txBox="1"/>
            <p:nvPr/>
          </p:nvSpPr>
          <p:spPr>
            <a:xfrm>
              <a:off x="454722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2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5BCAD65-11A6-4AD3-9BBD-0C0C812E3DB1}"/>
                </a:ext>
              </a:extLst>
            </p:cNvPr>
            <p:cNvSpPr/>
            <p:nvPr/>
          </p:nvSpPr>
          <p:spPr>
            <a:xfrm>
              <a:off x="4547220" y="2889985"/>
              <a:ext cx="30975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ECFDFEB-0238-4194-8072-9774272264E0}"/>
                </a:ext>
              </a:extLst>
            </p:cNvPr>
            <p:cNvSpPr txBox="1"/>
            <p:nvPr/>
          </p:nvSpPr>
          <p:spPr>
            <a:xfrm>
              <a:off x="8256240" y="2060848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3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14FCB2F-0051-47DC-828D-5274855BB223}"/>
                </a:ext>
              </a:extLst>
            </p:cNvPr>
            <p:cNvSpPr/>
            <p:nvPr/>
          </p:nvSpPr>
          <p:spPr>
            <a:xfrm>
              <a:off x="8256240" y="3153742"/>
              <a:ext cx="30975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Greater Mekong region </a:t>
              </a:r>
              <a:r>
                <a:rPr lang="en-US" dirty="0" err="1">
                  <a:solidFill>
                    <a:schemeClr val="bg2">
                      <a:lumMod val="75000"/>
                    </a:schemeClr>
                  </a:solidFill>
                </a:rPr>
                <a:t>Programme</a:t>
              </a:r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; emergency assistance, five-year development planning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2330E51-153D-48A7-B935-AFD48CB24FB0}"/>
                </a:ext>
              </a:extLst>
            </p:cNvPr>
            <p:cNvSpPr txBox="1"/>
            <p:nvPr/>
          </p:nvSpPr>
          <p:spPr>
            <a:xfrm>
              <a:off x="4553520" y="4642452"/>
              <a:ext cx="39250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Foreign investments, </a:t>
              </a:r>
            </a:p>
            <a:p>
              <a:r>
                <a:rPr lang="en-US" sz="2400" b="1" dirty="0"/>
                <a:t>sustainable development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BA8C787-D213-46BE-A6E4-972813924FAC}"/>
                </a:ext>
              </a:extLst>
            </p:cNvPr>
            <p:cNvSpPr txBox="1"/>
            <p:nvPr/>
          </p:nvSpPr>
          <p:spPr>
            <a:xfrm>
              <a:off x="4553520" y="4273120"/>
              <a:ext cx="9108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 5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C1852DE-26E6-4580-A6F8-55DEB6E070F6}"/>
                </a:ext>
              </a:extLst>
            </p:cNvPr>
            <p:cNvSpPr/>
            <p:nvPr/>
          </p:nvSpPr>
          <p:spPr>
            <a:xfrm>
              <a:off x="4553520" y="5363924"/>
              <a:ext cx="30975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2">
                      <a:lumMod val="75000"/>
                    </a:schemeClr>
                  </a:solidFill>
                </a:rPr>
                <a:t>Institutional development,  further sector reforms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914C048-B7A7-4A3E-8625-503E45E4EB0E}"/>
                </a:ext>
              </a:extLst>
            </p:cNvPr>
            <p:cNvSpPr txBox="1"/>
            <p:nvPr/>
          </p:nvSpPr>
          <p:spPr>
            <a:xfrm>
              <a:off x="8262541" y="4642452"/>
              <a:ext cx="34138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Sector development  reforms, 2000-2008</a:t>
              </a:r>
            </a:p>
            <a:p>
              <a:endParaRPr lang="en-US" sz="2400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65BCAB3-FA93-4FEA-91DF-1374A533F23F}"/>
                </a:ext>
              </a:extLst>
            </p:cNvPr>
            <p:cNvSpPr txBox="1"/>
            <p:nvPr/>
          </p:nvSpPr>
          <p:spPr>
            <a:xfrm>
              <a:off x="8262540" y="4273120"/>
              <a:ext cx="8579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Phase4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B8B5300-939B-485E-A372-D36C1C45CF68}"/>
                </a:ext>
              </a:extLst>
            </p:cNvPr>
            <p:cNvSpPr/>
            <p:nvPr/>
          </p:nvSpPr>
          <p:spPr>
            <a:xfrm>
              <a:off x="8256240" y="5403989"/>
              <a:ext cx="30975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2" name="Arrow: Pentagon 21">
              <a:extLst>
                <a:ext uri="{FF2B5EF4-FFF2-40B4-BE49-F238E27FC236}">
                  <a16:creationId xmlns:a16="http://schemas.microsoft.com/office/drawing/2014/main" id="{91441F9B-7225-45B4-964E-0F29C03B0CE8}"/>
                </a:ext>
              </a:extLst>
            </p:cNvPr>
            <p:cNvSpPr/>
            <p:nvPr/>
          </p:nvSpPr>
          <p:spPr>
            <a:xfrm>
              <a:off x="1863731" y="2159408"/>
              <a:ext cx="2641668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Arrow: Pentagon 22">
              <a:extLst>
                <a:ext uri="{FF2B5EF4-FFF2-40B4-BE49-F238E27FC236}">
                  <a16:creationId xmlns:a16="http://schemas.microsoft.com/office/drawing/2014/main" id="{D81A085F-9726-41DC-A3C5-32E29C29882E}"/>
                </a:ext>
              </a:extLst>
            </p:cNvPr>
            <p:cNvSpPr/>
            <p:nvPr/>
          </p:nvSpPr>
          <p:spPr>
            <a:xfrm>
              <a:off x="6439227" y="2153181"/>
              <a:ext cx="1817011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Arrow: Pentagon 23">
              <a:extLst>
                <a:ext uri="{FF2B5EF4-FFF2-40B4-BE49-F238E27FC236}">
                  <a16:creationId xmlns:a16="http://schemas.microsoft.com/office/drawing/2014/main" id="{0811A20B-7AEB-4AB6-8681-84BD468B7363}"/>
                </a:ext>
              </a:extLst>
            </p:cNvPr>
            <p:cNvSpPr/>
            <p:nvPr/>
          </p:nvSpPr>
          <p:spPr>
            <a:xfrm rot="10800000">
              <a:off x="6155241" y="4365453"/>
              <a:ext cx="2100998" cy="184666"/>
            </a:xfrm>
            <a:prstGeom prst="homePlate">
              <a:avLst>
                <a:gd name="adj" fmla="val 61896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220B2B06-7875-4C7A-9274-33326CA2FC0E}"/>
                </a:ext>
              </a:extLst>
            </p:cNvPr>
            <p:cNvSpPr/>
            <p:nvPr/>
          </p:nvSpPr>
          <p:spPr>
            <a:xfrm>
              <a:off x="9984432" y="2153181"/>
              <a:ext cx="1369368" cy="167558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Arrow: Pentagon 25">
              <a:extLst>
                <a:ext uri="{FF2B5EF4-FFF2-40B4-BE49-F238E27FC236}">
                  <a16:creationId xmlns:a16="http://schemas.microsoft.com/office/drawing/2014/main" id="{4C13F7C1-CA9D-49FB-A565-47EC2099B4BD}"/>
                </a:ext>
              </a:extLst>
            </p:cNvPr>
            <p:cNvSpPr/>
            <p:nvPr/>
          </p:nvSpPr>
          <p:spPr>
            <a:xfrm rot="10800000">
              <a:off x="9864260" y="4365453"/>
              <a:ext cx="1489539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Arrow: Pentagon 26">
              <a:extLst>
                <a:ext uri="{FF2B5EF4-FFF2-40B4-BE49-F238E27FC236}">
                  <a16:creationId xmlns:a16="http://schemas.microsoft.com/office/drawing/2014/main" id="{F9126326-0936-4FCA-A386-BD12D664AB49}"/>
                </a:ext>
              </a:extLst>
            </p:cNvPr>
            <p:cNvSpPr/>
            <p:nvPr/>
          </p:nvSpPr>
          <p:spPr>
            <a:xfrm rot="5400000">
              <a:off x="10062997" y="3259319"/>
              <a:ext cx="2396939" cy="184666"/>
            </a:xfrm>
            <a:prstGeom prst="homePlate">
              <a:avLst>
                <a:gd name="adj" fmla="val 0"/>
              </a:avLst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2BBD2C-6A67-44FB-8FE3-E0654E7FA9E3}"/>
                </a:ext>
              </a:extLst>
            </p:cNvPr>
            <p:cNvSpPr txBox="1"/>
            <p:nvPr/>
          </p:nvSpPr>
          <p:spPr>
            <a:xfrm>
              <a:off x="8256241" y="2430180"/>
              <a:ext cx="35346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Foreign aid; regional cooperation, 1990-2000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0CF116B-2706-4F3C-BFC0-08D1D920C869}"/>
              </a:ext>
            </a:extLst>
          </p:cNvPr>
          <p:cNvSpPr/>
          <p:nvPr/>
        </p:nvSpPr>
        <p:spPr>
          <a:xfrm>
            <a:off x="4511824" y="2924944"/>
            <a:ext cx="3097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Consolidation of power, foundations for foreign aid and investments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07BCB3F-0382-4B81-9085-317BA94795F8}"/>
              </a:ext>
            </a:extLst>
          </p:cNvPr>
          <p:cNvSpPr/>
          <p:nvPr/>
        </p:nvSpPr>
        <p:spPr>
          <a:xfrm>
            <a:off x="8249940" y="5043197"/>
            <a:ext cx="3097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Laws on decentralization, land management, construction, environment, trade and tariffs, health and education, business climate improvements</a:t>
            </a:r>
          </a:p>
        </p:txBody>
      </p:sp>
    </p:spTree>
    <p:extLst>
      <p:ext uri="{BB962C8B-B14F-4D97-AF65-F5344CB8AC3E}">
        <p14:creationId xmlns:p14="http://schemas.microsoft.com/office/powerpoint/2010/main" val="138138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CEFAD-DAB9-4430-B136-6161F44DC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 of EE361 class lectures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7FF9E-0941-42C3-AF81-138EDF1E4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3CA53-645E-4F26-8856-CFE75F063FC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79AF20-FC8F-4A0F-8336-2139F9496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051603-D847-4EA6-8602-587ABF4D1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5B151-77D5-4913-9060-8CF138BD3AA3}"/>
              </a:ext>
            </a:extLst>
          </p:cNvPr>
          <p:cNvSpPr txBox="1"/>
          <p:nvPr/>
        </p:nvSpPr>
        <p:spPr>
          <a:xfrm>
            <a:off x="911424" y="1412776"/>
            <a:ext cx="59046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GMS geographical and historical Context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description of the CLMV countries within the wider Greater Mekong Subregion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understanding of the geographical, historical and cultural features</a:t>
            </a:r>
          </a:p>
          <a:p>
            <a:endParaRPr lang="en-US" sz="2400" dirty="0"/>
          </a:p>
          <a:p>
            <a:r>
              <a:rPr lang="en-US" sz="2400" b="1" dirty="0"/>
              <a:t>Economic and political reforms 1980s-1990s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Transition from command-control to market-based economy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Regional cooperation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assistance and investments </a:t>
            </a:r>
          </a:p>
        </p:txBody>
      </p:sp>
      <p:pic>
        <p:nvPicPr>
          <p:cNvPr id="3074" name="Picture 2" descr="Sapa - Everything You Need to Know About Sapa">
            <a:extLst>
              <a:ext uri="{FF2B5EF4-FFF2-40B4-BE49-F238E27FC236}">
                <a16:creationId xmlns:a16="http://schemas.microsoft.com/office/drawing/2014/main" id="{C6154D9D-70DF-43DC-84BC-AAB38853D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1" r="19361"/>
          <a:stretch/>
        </p:blipFill>
        <p:spPr bwMode="auto">
          <a:xfrm>
            <a:off x="7015164" y="1628800"/>
            <a:ext cx="5176836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95B99237-7F77-4CD7-9102-DF7015A94F80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7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87787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1AF70-7B2C-4D42-979F-6E88FC49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 of EE361 lectures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63B2F-6297-4FE9-81B1-8A1CDE4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40895-2D66-4FE7-98DF-FC367F75A848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4B5793-D1A5-4DEB-BF3A-34B16C491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B9133-4CAC-4535-BAFD-8A5E2CAAE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AE2CDB-09F6-4376-984A-427335F90A22}"/>
              </a:ext>
            </a:extLst>
          </p:cNvPr>
          <p:cNvSpPr txBox="1"/>
          <p:nvPr/>
        </p:nvSpPr>
        <p:spPr>
          <a:xfrm>
            <a:off x="911424" y="1412776"/>
            <a:ext cx="59766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Sector development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Issues, challenges in key economic sectors: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agriculture, health, education, urban development, transport, trade; 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Government national policies and strategies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Selected case studies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333333"/>
                </a:solidFill>
                <a:ea typeface="Times New Roman" panose="02020603050405020304" pitchFamily="18" charset="0"/>
              </a:rPr>
              <a:t>Cross-cutting issues in CLMV, </a:t>
            </a:r>
            <a:r>
              <a:rPr lang="en-US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e.g., gender, environment and climate change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b="1" dirty="0"/>
              <a:t>International capital flows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direct investments</a:t>
            </a:r>
          </a:p>
          <a:p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2050" name="Picture 2" descr="Ministry to 'secretly' inspect national road constructions | Phnom Penh Post">
            <a:extLst>
              <a:ext uri="{FF2B5EF4-FFF2-40B4-BE49-F238E27FC236}">
                <a16:creationId xmlns:a16="http://schemas.microsoft.com/office/drawing/2014/main" id="{09DCB3F2-50C2-487D-8033-4479A6501B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88"/>
          <a:stretch/>
        </p:blipFill>
        <p:spPr bwMode="auto">
          <a:xfrm>
            <a:off x="6925752" y="1661917"/>
            <a:ext cx="5232463" cy="519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DC34274D-4CB2-455B-8AFD-A59770406F1B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39127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28A7F-DAD8-4CFD-B099-B4F239802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Expected learning outcomes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915B67-6D6B-44A0-AF4F-BE347C0A0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A498-5F54-46FE-902A-40C98726C1B5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8AA2BC-F5AB-4355-B180-989EC60D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F7FFB-780B-4F61-B8AC-DE7A2FE5E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D92685-61B2-4045-AA4A-D6243C1AF51A}"/>
              </a:ext>
            </a:extLst>
          </p:cNvPr>
          <p:cNvSpPr txBox="1"/>
          <p:nvPr/>
        </p:nvSpPr>
        <p:spPr>
          <a:xfrm>
            <a:off x="838200" y="1412776"/>
            <a:ext cx="5761856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effectLst/>
                <a:ea typeface="Calibri" panose="020F0502020204030204" pitchFamily="34" charset="0"/>
              </a:rPr>
              <a:t>Students will have a good understanding of: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development experiences of CLMV countries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commonalities and variations in CLMV development policies and outcomes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r</a:t>
            </a:r>
            <a:r>
              <a:rPr lang="en-US" sz="2400" dirty="0">
                <a:effectLst/>
                <a:ea typeface="Calibri" panose="020F0502020204030204" pitchFamily="34" charset="0"/>
              </a:rPr>
              <a:t>ole of key economic development sectors</a:t>
            </a:r>
            <a:r>
              <a:rPr lang="en-US" sz="2400" dirty="0">
                <a:ea typeface="Calibri" panose="020F0502020204030204" pitchFamily="34" charset="0"/>
              </a:rPr>
              <a:t> </a:t>
            </a:r>
            <a:r>
              <a:rPr lang="en-US" sz="2400" dirty="0">
                <a:effectLst/>
                <a:ea typeface="Calibri" panose="020F0502020204030204" pitchFamily="34" charset="0"/>
              </a:rPr>
              <a:t>and government policies to address the issues that arise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role of domestic, regional and international actors in economic development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4098" name="Picture 2" descr="Cambodia-US trade valued at $5.8 billion - Khmer Post Asia">
            <a:extLst>
              <a:ext uri="{FF2B5EF4-FFF2-40B4-BE49-F238E27FC236}">
                <a16:creationId xmlns:a16="http://schemas.microsoft.com/office/drawing/2014/main" id="{8ACB7032-3950-4B44-97B2-9190F86BE6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-65" r="40641" b="65"/>
          <a:stretch/>
        </p:blipFill>
        <p:spPr bwMode="auto">
          <a:xfrm>
            <a:off x="6888089" y="1554089"/>
            <a:ext cx="5303912" cy="530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BEC53CA2-6CCD-43A5-A7A8-23471E8A6335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16135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1A569-2D7A-4E0A-BE9B-EB8864642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policy and expectations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49DE9B-1E55-4B84-A523-B55B4F011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5388-AD42-4F05-B103-1EEFBBFDC00A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5036E1-57D8-4F40-86F7-8F9527D49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E08DE-1FA7-4988-B148-E882E9998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CEE425-B2B9-4899-9BE8-C6D0E3AC9EE3}"/>
              </a:ext>
            </a:extLst>
          </p:cNvPr>
          <p:cNvSpPr txBox="1"/>
          <p:nvPr/>
        </p:nvSpPr>
        <p:spPr>
          <a:xfrm>
            <a:off x="838200" y="1412776"/>
            <a:ext cx="5372100" cy="4016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C</a:t>
            </a:r>
            <a:r>
              <a:rPr lang="en-US" sz="2400" dirty="0">
                <a:effectLst/>
                <a:ea typeface="Calibri" panose="020F0502020204030204" pitchFamily="34" charset="0"/>
              </a:rPr>
              <a:t>lasses in semester 2/2021 will be on-site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S</a:t>
            </a:r>
            <a:r>
              <a:rPr lang="en-US" sz="2400" dirty="0">
                <a:effectLst/>
                <a:ea typeface="Calibri" panose="020F0502020204030204" pitchFamily="34" charset="0"/>
              </a:rPr>
              <a:t>tudents are expected to read ahead and </a:t>
            </a:r>
            <a:r>
              <a:rPr lang="en-US" sz="2400" dirty="0">
                <a:ea typeface="Calibri" panose="020F0502020204030204" pitchFamily="34" charset="0"/>
              </a:rPr>
              <a:t>participate in class activities – this includes at least 70% attendance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a typeface="Calibri" panose="020F0502020204030204" pitchFamily="34" charset="0"/>
              </a:rPr>
              <a:t>Students are expected to be on time for class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Further clarifications or queries: students may either e-mail or set up an appointment with the lecturer</a:t>
            </a:r>
            <a:endParaRPr lang="en-ID" sz="2400" dirty="0"/>
          </a:p>
        </p:txBody>
      </p:sp>
      <p:pic>
        <p:nvPicPr>
          <p:cNvPr id="7170" name="Picture 2" descr="Education | UNICEF Lao People's Democratic Republic">
            <a:extLst>
              <a:ext uri="{FF2B5EF4-FFF2-40B4-BE49-F238E27FC236}">
                <a16:creationId xmlns:a16="http://schemas.microsoft.com/office/drawing/2014/main" id="{00B2D929-8D15-4FF8-A730-9BF9323E96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/>
        </p:blipFill>
        <p:spPr bwMode="auto">
          <a:xfrm>
            <a:off x="6787456" y="1485900"/>
            <a:ext cx="5372100" cy="537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B0C7300-522F-4746-B089-65AC8C52013C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09922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8A242-A620-4262-AA3B-41FA8F696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time and logistics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E9A0F2-0562-47F8-9D21-68B97F50C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EAE4-0A8F-42F1-BEAD-E73AE1BBDAB2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8EAA6-3B48-4999-AD16-379AB7DD2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06A888-5233-4466-A4D0-FED93FF53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5D432C-01C3-4A3F-AC5F-72209550FB55}"/>
              </a:ext>
            </a:extLst>
          </p:cNvPr>
          <p:cNvSpPr txBox="1"/>
          <p:nvPr/>
        </p:nvSpPr>
        <p:spPr>
          <a:xfrm>
            <a:off x="812280" y="1485900"/>
            <a:ext cx="6003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Class: Tue and Thu, 9:30-11:00 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Teaching Materials Platform: BE Moodle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Instructor: Januar Hakim, PhD, MURP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E-mail: </a:t>
            </a:r>
            <a:r>
              <a:rPr lang="en-US" sz="2400" dirty="0">
                <a:hlinkClick r:id="rId2"/>
              </a:rPr>
              <a:t>januar_be@econ.tu.ac.th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To facilitate quick responses to your e-mails/queries, all correspondence should include the class section (Subject: EE361)</a:t>
            </a:r>
          </a:p>
          <a:p>
            <a:endParaRPr lang="en-US" sz="2400" dirty="0"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ordia New" panose="020B0304020202020204" pitchFamily="34" charset="-34"/>
              </a:rPr>
              <a:t>Main text: Todaro, M., and S. Smith. 2013. </a:t>
            </a:r>
            <a:r>
              <a:rPr lang="en-US" sz="2400" i="1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Economic Development, 13</a:t>
            </a:r>
            <a:r>
              <a:rPr lang="en-US" sz="2400" i="1" baseline="300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h</a:t>
            </a:r>
            <a:r>
              <a:rPr lang="en-US" sz="2400" i="1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 ed</a:t>
            </a: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. </a:t>
            </a:r>
            <a:r>
              <a:rPr lang="en-US" sz="2400" dirty="0">
                <a:ea typeface="Calibri" panose="020F0502020204030204" pitchFamily="34" charset="0"/>
                <a:cs typeface="Cordia New" panose="020B0304020202020204" pitchFamily="34" charset="-34"/>
              </a:rPr>
              <a:t>Addition-Wesley</a:t>
            </a:r>
            <a:r>
              <a:rPr lang="en-US" sz="2400" dirty="0"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: NY.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6146" name="Picture 2" descr="Special Economic Zones in Myanmar - ASEAN Business News">
            <a:extLst>
              <a:ext uri="{FF2B5EF4-FFF2-40B4-BE49-F238E27FC236}">
                <a16:creationId xmlns:a16="http://schemas.microsoft.com/office/drawing/2014/main" id="{A5D36049-7F00-4001-A751-A499079960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9" r="21429"/>
          <a:stretch/>
        </p:blipFill>
        <p:spPr bwMode="auto">
          <a:xfrm>
            <a:off x="6960096" y="1628800"/>
            <a:ext cx="5231904" cy="523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8CF6FF7E-8A33-475C-B071-63D9C30F76BD}"/>
              </a:ext>
            </a:extLst>
          </p:cNvPr>
          <p:cNvSpPr txBox="1">
            <a:spLocks/>
          </p:cNvSpPr>
          <p:nvPr/>
        </p:nvSpPr>
        <p:spPr>
          <a:xfrm>
            <a:off x="10640888" y="6508750"/>
            <a:ext cx="865312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fr-FR"/>
            </a:defPPr>
            <a:lvl1pPr marL="0" algn="r" defTabSz="914354" rtl="0" eaLnBrk="1" latinLnBrk="0" hangingPunct="1">
              <a:defRPr lang="en-US" sz="1200" kern="120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17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4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86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algn="l" defTabSz="914354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C1CF07D-8B3F-4D32-B059-0039CEA46DB1}" type="slidenum">
              <a:rPr lang="en-ID" smtClean="0"/>
              <a:pPr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4706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193B6-4FF1-4F96-8D43-C109CEDA1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60213E-E4D6-4554-A732-80C965292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9DD38-A617-4BB3-BBE0-47B354226588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AD8F2B-9C15-458C-BD11-925593F75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145C03-797A-4BE1-A4F8-3962FFA36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83D221-C81F-4B70-B1E9-5B444F53B410}"/>
              </a:ext>
            </a:extLst>
          </p:cNvPr>
          <p:cNvSpPr txBox="1"/>
          <p:nvPr/>
        </p:nvSpPr>
        <p:spPr>
          <a:xfrm>
            <a:off x="911424" y="1412776"/>
            <a:ext cx="5904656" cy="4334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Grading Criteria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Final grade: 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points accumulated throughout the semester 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Course requirements: participation; group presentation on a particular topic learned in class; </a:t>
            </a: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individual 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paper; and midterm and final exams 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Late submission of assignments/exam: up to 30 minutes a penalty of 10%, up to 60 minutes a penalty of 25%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95797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0A1A4-A37A-4167-A620-066F773E8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EB21C0-F54B-46C0-AD02-D093D13C1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53968-40A7-4815-B54F-612CEE332F07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36F965-06DD-4A51-8D6C-4844B037D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A35DDA-4977-4AF5-909C-68A015506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8C77E-57D1-40F2-9CCF-6A2672F8532E}"/>
              </a:ext>
            </a:extLst>
          </p:cNvPr>
          <p:cNvSpPr txBox="1"/>
          <p:nvPr/>
        </p:nvSpPr>
        <p:spPr>
          <a:xfrm>
            <a:off x="911424" y="1412776"/>
            <a:ext cx="9145016" cy="2943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a typeface="Calibri" panose="020F0502020204030204" pitchFamily="34" charset="0"/>
                <a:cs typeface="Cordia New" panose="020B0304020202020204" pitchFamily="34" charset="-34"/>
              </a:rPr>
              <a:t>W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eights of each item:  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Participation 	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Group presentation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Issue paper				15%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Midterm exam			25%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Final exam 				30%  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1751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C29EC-42AF-456C-B854-E8D08D06B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Grade conversion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CE44D2-0952-43A2-86AA-F155F924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1BDA-8597-4A70-B909-DA232DEC9BA7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D77308-BA92-45C9-877A-B8FE26D96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FA6E28-DE6F-425A-9E58-70C5EF256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F74DE-3828-45AD-B08C-56BE6B94DF71}"/>
              </a:ext>
            </a:extLst>
          </p:cNvPr>
          <p:cNvSpPr txBox="1"/>
          <p:nvPr/>
        </p:nvSpPr>
        <p:spPr>
          <a:xfrm>
            <a:off x="911424" y="1412776"/>
            <a:ext cx="5760640" cy="4618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Numerical grades will be converted to letter grades as follows: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&gt;85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100				A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&gt;80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‒85				B+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&gt;70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‒80				B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&gt;65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‒70				C+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&gt;60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‒65				C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&gt;55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‒60				D+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&gt;45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‒55				D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marR="0" lvl="0" indent="-342900" algn="thaiDi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-"/>
            </a:pP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ordia New" panose="020B0304020202020204" pitchFamily="34" charset="-34"/>
              </a:rPr>
              <a:t>45</a:t>
            </a:r>
            <a:r>
              <a:rPr lang="en-US" sz="24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and below			F</a:t>
            </a:r>
            <a:endParaRPr lang="en-ID" sz="2400" dirty="0">
              <a:solidFill>
                <a:schemeClr val="bg1"/>
              </a:solidFill>
              <a:effectLst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r>
              <a:rPr lang="en-US" sz="240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0399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55D85-5399-B5AE-05DD-4F96AA1C3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Announcements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055A6B-0938-0927-D46B-EB526AF5C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DCB5C-3D90-4C55-BC9B-0EDFAE2C4373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A08F1E-6F2C-1DB0-D58C-BD83283CA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D8120-52F2-E315-9EA8-95D0ABC33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2FA2C7-0E0C-05FD-23DE-3C67537B43B1}"/>
              </a:ext>
            </a:extLst>
          </p:cNvPr>
          <p:cNvSpPr txBox="1"/>
          <p:nvPr/>
        </p:nvSpPr>
        <p:spPr>
          <a:xfrm>
            <a:off x="838200" y="1628800"/>
            <a:ext cx="69147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No class on Thursday, 12 January 2023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Reading and slides for 17 January will be available, either through e-mail or BE Moodle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 will be present in class starting 17 January 2023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Please start to form groups of 5 students max to work on group project. Details to follow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6730871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Thank You!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46B85B4E-370F-4E09-A407-3D92F2301AC9}" type="datetime1">
              <a:rPr lang="en-US" smtClean="0"/>
              <a:t>1/10/2023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EE361 Semester 2 2022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27" name="Freeform: Shape 26"/>
          <p:cNvSpPr/>
          <p:nvPr/>
        </p:nvSpPr>
        <p:spPr>
          <a:xfrm>
            <a:off x="11471091" y="629392"/>
            <a:ext cx="279328" cy="279328"/>
          </a:xfrm>
          <a:custGeom>
            <a:avLst/>
            <a:gdLst>
              <a:gd name="connsiteX0" fmla="*/ 139664 w 279328"/>
              <a:gd name="connsiteY0" fmla="*/ 0 h 279328"/>
              <a:gd name="connsiteX1" fmla="*/ 279328 w 279328"/>
              <a:gd name="connsiteY1" fmla="*/ 139664 h 279328"/>
              <a:gd name="connsiteX2" fmla="*/ 139664 w 279328"/>
              <a:gd name="connsiteY2" fmla="*/ 279328 h 279328"/>
              <a:gd name="connsiteX3" fmla="*/ 0 w 279328"/>
              <a:gd name="connsiteY3" fmla="*/ 139664 h 279328"/>
              <a:gd name="connsiteX4" fmla="*/ 139664 w 279328"/>
              <a:gd name="connsiteY4" fmla="*/ 0 h 279328"/>
              <a:gd name="connsiteX5" fmla="*/ 139664 w 279328"/>
              <a:gd name="connsiteY5" fmla="*/ 12699 h 279328"/>
              <a:gd name="connsiteX6" fmla="*/ 12699 w 279328"/>
              <a:gd name="connsiteY6" fmla="*/ 139664 h 279328"/>
              <a:gd name="connsiteX7" fmla="*/ 47757 w 279328"/>
              <a:gd name="connsiteY7" fmla="*/ 227109 h 279328"/>
              <a:gd name="connsiteX8" fmla="*/ 96032 w 279328"/>
              <a:gd name="connsiteY8" fmla="*/ 196875 h 279328"/>
              <a:gd name="connsiteX9" fmla="*/ 109985 w 279328"/>
              <a:gd name="connsiteY9" fmla="*/ 166627 h 279328"/>
              <a:gd name="connsiteX10" fmla="*/ 105071 w 279328"/>
              <a:gd name="connsiteY10" fmla="*/ 157122 h 279328"/>
              <a:gd name="connsiteX11" fmla="*/ 88881 w 279328"/>
              <a:gd name="connsiteY11" fmla="*/ 93446 h 279328"/>
              <a:gd name="connsiteX12" fmla="*/ 133146 w 279328"/>
              <a:gd name="connsiteY12" fmla="*/ 42921 h 279328"/>
              <a:gd name="connsiteX13" fmla="*/ 147876 w 279328"/>
              <a:gd name="connsiteY13" fmla="*/ 40360 h 279328"/>
              <a:gd name="connsiteX14" fmla="*/ 159178 w 279328"/>
              <a:gd name="connsiteY14" fmla="*/ 38162 h 279328"/>
              <a:gd name="connsiteX15" fmla="*/ 196603 w 279328"/>
              <a:gd name="connsiteY15" fmla="*/ 95023 h 279328"/>
              <a:gd name="connsiteX16" fmla="*/ 182559 w 279328"/>
              <a:gd name="connsiteY16" fmla="*/ 155544 h 279328"/>
              <a:gd name="connsiteX17" fmla="*/ 176507 w 279328"/>
              <a:gd name="connsiteY17" fmla="*/ 166873 h 279328"/>
              <a:gd name="connsiteX18" fmla="*/ 174464 w 279328"/>
              <a:gd name="connsiteY18" fmla="*/ 181783 h 279328"/>
              <a:gd name="connsiteX19" fmla="*/ 195491 w 279328"/>
              <a:gd name="connsiteY19" fmla="*/ 199319 h 279328"/>
              <a:gd name="connsiteX20" fmla="*/ 232230 w 279328"/>
              <a:gd name="connsiteY20" fmla="*/ 226372 h 279328"/>
              <a:gd name="connsiteX21" fmla="*/ 266629 w 279328"/>
              <a:gd name="connsiteY21" fmla="*/ 139664 h 279328"/>
              <a:gd name="connsiteX22" fmla="*/ 139664 w 279328"/>
              <a:gd name="connsiteY22" fmla="*/ 12699 h 279328"/>
              <a:gd name="connsiteX23" fmla="*/ 159178 w 279328"/>
              <a:gd name="connsiteY23" fmla="*/ 50861 h 279328"/>
              <a:gd name="connsiteX24" fmla="*/ 152117 w 279328"/>
              <a:gd name="connsiteY24" fmla="*/ 52335 h 279328"/>
              <a:gd name="connsiteX25" fmla="*/ 133353 w 279328"/>
              <a:gd name="connsiteY25" fmla="*/ 55607 h 279328"/>
              <a:gd name="connsiteX26" fmla="*/ 101580 w 279328"/>
              <a:gd name="connsiteY26" fmla="*/ 93446 h 279328"/>
              <a:gd name="connsiteX27" fmla="*/ 116180 w 279328"/>
              <a:gd name="connsiteY27" fmla="*/ 150966 h 279328"/>
              <a:gd name="connsiteX28" fmla="*/ 121598 w 279328"/>
              <a:gd name="connsiteY28" fmla="*/ 161506 h 279328"/>
              <a:gd name="connsiteX29" fmla="*/ 101166 w 279328"/>
              <a:gd name="connsiteY29" fmla="*/ 208487 h 279328"/>
              <a:gd name="connsiteX30" fmla="*/ 56991 w 279328"/>
              <a:gd name="connsiteY30" fmla="*/ 235903 h 279328"/>
              <a:gd name="connsiteX31" fmla="*/ 139664 w 279328"/>
              <a:gd name="connsiteY31" fmla="*/ 266629 h 279328"/>
              <a:gd name="connsiteX32" fmla="*/ 223087 w 279328"/>
              <a:gd name="connsiteY32" fmla="*/ 235217 h 279328"/>
              <a:gd name="connsiteX33" fmla="*/ 190047 w 279328"/>
              <a:gd name="connsiteY33" fmla="*/ 210815 h 279328"/>
              <a:gd name="connsiteX34" fmla="*/ 162489 w 279328"/>
              <a:gd name="connsiteY34" fmla="*/ 185960 h 279328"/>
              <a:gd name="connsiteX35" fmla="*/ 165114 w 279328"/>
              <a:gd name="connsiteY35" fmla="*/ 161260 h 279328"/>
              <a:gd name="connsiteX36" fmla="*/ 171489 w 279328"/>
              <a:gd name="connsiteY36" fmla="*/ 149337 h 279328"/>
              <a:gd name="connsiteX37" fmla="*/ 183904 w 279328"/>
              <a:gd name="connsiteY37" fmla="*/ 95023 h 279328"/>
              <a:gd name="connsiteX38" fmla="*/ 159178 w 279328"/>
              <a:gd name="connsiteY38" fmla="*/ 50861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279328" h="279328">
                <a:moveTo>
                  <a:pt x="139664" y="0"/>
                </a:moveTo>
                <a:cubicBezTo>
                  <a:pt x="216803" y="0"/>
                  <a:pt x="279328" y="62526"/>
                  <a:pt x="279328" y="139664"/>
                </a:cubicBezTo>
                <a:cubicBezTo>
                  <a:pt x="279328" y="216790"/>
                  <a:pt x="216803" y="279328"/>
                  <a:pt x="139664" y="279328"/>
                </a:cubicBezTo>
                <a:cubicBezTo>
                  <a:pt x="62526" y="279328"/>
                  <a:pt x="0" y="216790"/>
                  <a:pt x="0" y="139664"/>
                </a:cubicBezTo>
                <a:cubicBezTo>
                  <a:pt x="0" y="62526"/>
                  <a:pt x="62526" y="0"/>
                  <a:pt x="139664" y="0"/>
                </a:cubicBezTo>
                <a:close/>
                <a:moveTo>
                  <a:pt x="139664" y="12699"/>
                </a:moveTo>
                <a:cubicBezTo>
                  <a:pt x="69535" y="12699"/>
                  <a:pt x="12699" y="69535"/>
                  <a:pt x="12699" y="139664"/>
                </a:cubicBezTo>
                <a:cubicBezTo>
                  <a:pt x="12699" y="173584"/>
                  <a:pt x="26084" y="204323"/>
                  <a:pt x="47757" y="227109"/>
                </a:cubicBezTo>
                <a:cubicBezTo>
                  <a:pt x="67090" y="210104"/>
                  <a:pt x="76363" y="205578"/>
                  <a:pt x="96032" y="196875"/>
                </a:cubicBezTo>
                <a:cubicBezTo>
                  <a:pt x="111615" y="190008"/>
                  <a:pt x="116038" y="180386"/>
                  <a:pt x="109985" y="166627"/>
                </a:cubicBezTo>
                <a:cubicBezTo>
                  <a:pt x="108615" y="163523"/>
                  <a:pt x="106895" y="160407"/>
                  <a:pt x="105071" y="157122"/>
                </a:cubicBezTo>
                <a:cubicBezTo>
                  <a:pt x="97946" y="144268"/>
                  <a:pt x="88881" y="128271"/>
                  <a:pt x="88881" y="93446"/>
                </a:cubicBezTo>
                <a:cubicBezTo>
                  <a:pt x="88881" y="43645"/>
                  <a:pt x="118844" y="43154"/>
                  <a:pt x="133146" y="42921"/>
                </a:cubicBezTo>
                <a:cubicBezTo>
                  <a:pt x="141048" y="42792"/>
                  <a:pt x="144513" y="41550"/>
                  <a:pt x="147876" y="40360"/>
                </a:cubicBezTo>
                <a:cubicBezTo>
                  <a:pt x="150941" y="39274"/>
                  <a:pt x="154109" y="38162"/>
                  <a:pt x="159178" y="38162"/>
                </a:cubicBezTo>
                <a:cubicBezTo>
                  <a:pt x="165360" y="38162"/>
                  <a:pt x="196603" y="40891"/>
                  <a:pt x="196603" y="95023"/>
                </a:cubicBezTo>
                <a:cubicBezTo>
                  <a:pt x="196603" y="131194"/>
                  <a:pt x="190486" y="141397"/>
                  <a:pt x="182559" y="155544"/>
                </a:cubicBezTo>
                <a:cubicBezTo>
                  <a:pt x="180684" y="158881"/>
                  <a:pt x="178654" y="162515"/>
                  <a:pt x="176507" y="166873"/>
                </a:cubicBezTo>
                <a:cubicBezTo>
                  <a:pt x="173649" y="172653"/>
                  <a:pt x="172989" y="177529"/>
                  <a:pt x="174464" y="181783"/>
                </a:cubicBezTo>
                <a:cubicBezTo>
                  <a:pt x="176610" y="187913"/>
                  <a:pt x="183490" y="193655"/>
                  <a:pt x="195491" y="199319"/>
                </a:cubicBezTo>
                <a:cubicBezTo>
                  <a:pt x="210039" y="206198"/>
                  <a:pt x="224652" y="219117"/>
                  <a:pt x="232230" y="226372"/>
                </a:cubicBezTo>
                <a:cubicBezTo>
                  <a:pt x="253503" y="203664"/>
                  <a:pt x="266629" y="173222"/>
                  <a:pt x="266629" y="139664"/>
                </a:cubicBezTo>
                <a:cubicBezTo>
                  <a:pt x="266629" y="69535"/>
                  <a:pt x="209793" y="12699"/>
                  <a:pt x="139664" y="12699"/>
                </a:cubicBezTo>
                <a:close/>
                <a:moveTo>
                  <a:pt x="159178" y="50861"/>
                </a:moveTo>
                <a:cubicBezTo>
                  <a:pt x="156294" y="50861"/>
                  <a:pt x="154717" y="51404"/>
                  <a:pt x="152117" y="52335"/>
                </a:cubicBezTo>
                <a:cubicBezTo>
                  <a:pt x="148212" y="53719"/>
                  <a:pt x="143337" y="55439"/>
                  <a:pt x="133353" y="55607"/>
                </a:cubicBezTo>
                <a:cubicBezTo>
                  <a:pt x="119283" y="55840"/>
                  <a:pt x="101580" y="56137"/>
                  <a:pt x="101580" y="93446"/>
                </a:cubicBezTo>
                <a:cubicBezTo>
                  <a:pt x="101580" y="124986"/>
                  <a:pt x="109416" y="138785"/>
                  <a:pt x="116180" y="150966"/>
                </a:cubicBezTo>
                <a:cubicBezTo>
                  <a:pt x="118145" y="154523"/>
                  <a:pt x="119995" y="157872"/>
                  <a:pt x="121598" y="161506"/>
                </a:cubicBezTo>
                <a:cubicBezTo>
                  <a:pt x="130495" y="181705"/>
                  <a:pt x="123047" y="198827"/>
                  <a:pt x="101166" y="208487"/>
                </a:cubicBezTo>
                <a:cubicBezTo>
                  <a:pt x="82272" y="216828"/>
                  <a:pt x="74100" y="220928"/>
                  <a:pt x="56991" y="235903"/>
                </a:cubicBezTo>
                <a:cubicBezTo>
                  <a:pt x="79208" y="255016"/>
                  <a:pt x="108059" y="266629"/>
                  <a:pt x="139664" y="266629"/>
                </a:cubicBezTo>
                <a:cubicBezTo>
                  <a:pt x="171632" y="266629"/>
                  <a:pt x="200767" y="254719"/>
                  <a:pt x="223087" y="235217"/>
                </a:cubicBezTo>
                <a:cubicBezTo>
                  <a:pt x="215962" y="228467"/>
                  <a:pt x="202707" y="216790"/>
                  <a:pt x="190047" y="210815"/>
                </a:cubicBezTo>
                <a:cubicBezTo>
                  <a:pt x="174606" y="203509"/>
                  <a:pt x="165851" y="195607"/>
                  <a:pt x="162489" y="185960"/>
                </a:cubicBezTo>
                <a:cubicBezTo>
                  <a:pt x="159864" y="178434"/>
                  <a:pt x="160743" y="170119"/>
                  <a:pt x="165114" y="161260"/>
                </a:cubicBezTo>
                <a:cubicBezTo>
                  <a:pt x="167377" y="156669"/>
                  <a:pt x="169511" y="152855"/>
                  <a:pt x="171489" y="149337"/>
                </a:cubicBezTo>
                <a:cubicBezTo>
                  <a:pt x="178977" y="135953"/>
                  <a:pt x="183904" y="127870"/>
                  <a:pt x="183904" y="95023"/>
                </a:cubicBezTo>
                <a:cubicBezTo>
                  <a:pt x="183904" y="62461"/>
                  <a:pt x="170933" y="50861"/>
                  <a:pt x="159178" y="50861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Freeform: Shape 27"/>
          <p:cNvSpPr/>
          <p:nvPr/>
        </p:nvSpPr>
        <p:spPr>
          <a:xfrm>
            <a:off x="11471091" y="1916832"/>
            <a:ext cx="279328" cy="279328"/>
          </a:xfrm>
          <a:custGeom>
            <a:avLst/>
            <a:gdLst>
              <a:gd name="connsiteX0" fmla="*/ 101580 w 279328"/>
              <a:gd name="connsiteY0" fmla="*/ 209496 h 279328"/>
              <a:gd name="connsiteX1" fmla="*/ 107916 w 279328"/>
              <a:gd name="connsiteY1" fmla="*/ 215846 h 279328"/>
              <a:gd name="connsiteX2" fmla="*/ 106067 w 279328"/>
              <a:gd name="connsiteY2" fmla="*/ 220333 h 279328"/>
              <a:gd name="connsiteX3" fmla="*/ 87018 w 279328"/>
              <a:gd name="connsiteY3" fmla="*/ 239382 h 279328"/>
              <a:gd name="connsiteX4" fmla="*/ 82531 w 279328"/>
              <a:gd name="connsiteY4" fmla="*/ 241244 h 279328"/>
              <a:gd name="connsiteX5" fmla="*/ 76182 w 279328"/>
              <a:gd name="connsiteY5" fmla="*/ 234894 h 279328"/>
              <a:gd name="connsiteX6" fmla="*/ 78044 w 279328"/>
              <a:gd name="connsiteY6" fmla="*/ 230407 h 279328"/>
              <a:gd name="connsiteX7" fmla="*/ 97079 w 279328"/>
              <a:gd name="connsiteY7" fmla="*/ 211358 h 279328"/>
              <a:gd name="connsiteX8" fmla="*/ 101580 w 279328"/>
              <a:gd name="connsiteY8" fmla="*/ 209496 h 279328"/>
              <a:gd name="connsiteX9" fmla="*/ 95230 w 279328"/>
              <a:gd name="connsiteY9" fmla="*/ 177748 h 279328"/>
              <a:gd name="connsiteX10" fmla="*/ 101580 w 279328"/>
              <a:gd name="connsiteY10" fmla="*/ 184111 h 279328"/>
              <a:gd name="connsiteX11" fmla="*/ 99718 w 279328"/>
              <a:gd name="connsiteY11" fmla="*/ 188585 h 279328"/>
              <a:gd name="connsiteX12" fmla="*/ 36235 w 279328"/>
              <a:gd name="connsiteY12" fmla="*/ 252081 h 279328"/>
              <a:gd name="connsiteX13" fmla="*/ 31748 w 279328"/>
              <a:gd name="connsiteY13" fmla="*/ 253930 h 279328"/>
              <a:gd name="connsiteX14" fmla="*/ 25398 w 279328"/>
              <a:gd name="connsiteY14" fmla="*/ 247580 h 279328"/>
              <a:gd name="connsiteX15" fmla="*/ 27247 w 279328"/>
              <a:gd name="connsiteY15" fmla="*/ 243093 h 279328"/>
              <a:gd name="connsiteX16" fmla="*/ 90743 w 279328"/>
              <a:gd name="connsiteY16" fmla="*/ 179611 h 279328"/>
              <a:gd name="connsiteX17" fmla="*/ 95230 w 279328"/>
              <a:gd name="connsiteY17" fmla="*/ 177748 h 279328"/>
              <a:gd name="connsiteX18" fmla="*/ 63483 w 279328"/>
              <a:gd name="connsiteY18" fmla="*/ 171412 h 279328"/>
              <a:gd name="connsiteX19" fmla="*/ 69833 w 279328"/>
              <a:gd name="connsiteY19" fmla="*/ 177748 h 279328"/>
              <a:gd name="connsiteX20" fmla="*/ 67971 w 279328"/>
              <a:gd name="connsiteY20" fmla="*/ 182249 h 279328"/>
              <a:gd name="connsiteX21" fmla="*/ 61621 w 279328"/>
              <a:gd name="connsiteY21" fmla="*/ 188585 h 279328"/>
              <a:gd name="connsiteX22" fmla="*/ 57134 w 279328"/>
              <a:gd name="connsiteY22" fmla="*/ 190448 h 279328"/>
              <a:gd name="connsiteX23" fmla="*/ 50784 w 279328"/>
              <a:gd name="connsiteY23" fmla="*/ 184111 h 279328"/>
              <a:gd name="connsiteX24" fmla="*/ 52647 w 279328"/>
              <a:gd name="connsiteY24" fmla="*/ 179611 h 279328"/>
              <a:gd name="connsiteX25" fmla="*/ 58996 w 279328"/>
              <a:gd name="connsiteY25" fmla="*/ 173261 h 279328"/>
              <a:gd name="connsiteX26" fmla="*/ 63483 w 279328"/>
              <a:gd name="connsiteY26" fmla="*/ 171412 h 279328"/>
              <a:gd name="connsiteX27" fmla="*/ 254176 w 279328"/>
              <a:gd name="connsiteY27" fmla="*/ 34140 h 279328"/>
              <a:gd name="connsiteX28" fmla="*/ 121728 w 279328"/>
              <a:gd name="connsiteY28" fmla="*/ 166588 h 279328"/>
              <a:gd name="connsiteX29" fmla="*/ 158816 w 279328"/>
              <a:gd name="connsiteY29" fmla="*/ 256646 h 279328"/>
              <a:gd name="connsiteX30" fmla="*/ 254176 w 279328"/>
              <a:gd name="connsiteY30" fmla="*/ 34140 h 279328"/>
              <a:gd name="connsiteX31" fmla="*/ 245188 w 279328"/>
              <a:gd name="connsiteY31" fmla="*/ 25153 h 279328"/>
              <a:gd name="connsiteX32" fmla="*/ 22695 w 279328"/>
              <a:gd name="connsiteY32" fmla="*/ 120525 h 279328"/>
              <a:gd name="connsiteX33" fmla="*/ 112753 w 279328"/>
              <a:gd name="connsiteY33" fmla="*/ 157601 h 279328"/>
              <a:gd name="connsiteX34" fmla="*/ 272978 w 279328"/>
              <a:gd name="connsiteY34" fmla="*/ 0 h 279328"/>
              <a:gd name="connsiteX35" fmla="*/ 279328 w 279328"/>
              <a:gd name="connsiteY35" fmla="*/ 6350 h 279328"/>
              <a:gd name="connsiteX36" fmla="*/ 278643 w 279328"/>
              <a:gd name="connsiteY36" fmla="*/ 9039 h 279328"/>
              <a:gd name="connsiteX37" fmla="*/ 278720 w 279328"/>
              <a:gd name="connsiteY37" fmla="*/ 9078 h 279328"/>
              <a:gd name="connsiteX38" fmla="*/ 164558 w 279328"/>
              <a:gd name="connsiteY38" fmla="*/ 275423 h 279328"/>
              <a:gd name="connsiteX39" fmla="*/ 164532 w 279328"/>
              <a:gd name="connsiteY39" fmla="*/ 275487 h 279328"/>
              <a:gd name="connsiteX40" fmla="*/ 164441 w 279328"/>
              <a:gd name="connsiteY40" fmla="*/ 275707 h 279328"/>
              <a:gd name="connsiteX41" fmla="*/ 164403 w 279328"/>
              <a:gd name="connsiteY41" fmla="*/ 275694 h 279328"/>
              <a:gd name="connsiteX42" fmla="*/ 158713 w 279328"/>
              <a:gd name="connsiteY42" fmla="*/ 279328 h 279328"/>
              <a:gd name="connsiteX43" fmla="*/ 152712 w 279328"/>
              <a:gd name="connsiteY43" fmla="*/ 274737 h 279328"/>
              <a:gd name="connsiteX44" fmla="*/ 152609 w 279328"/>
              <a:gd name="connsiteY44" fmla="*/ 274776 h 279328"/>
              <a:gd name="connsiteX45" fmla="*/ 109429 w 279328"/>
              <a:gd name="connsiteY45" fmla="*/ 169899 h 279328"/>
              <a:gd name="connsiteX46" fmla="*/ 4565 w 279328"/>
              <a:gd name="connsiteY46" fmla="*/ 126719 h 279328"/>
              <a:gd name="connsiteX47" fmla="*/ 4591 w 279328"/>
              <a:gd name="connsiteY47" fmla="*/ 126616 h 279328"/>
              <a:gd name="connsiteX48" fmla="*/ 0 w 279328"/>
              <a:gd name="connsiteY48" fmla="*/ 120615 h 279328"/>
              <a:gd name="connsiteX49" fmla="*/ 3634 w 279328"/>
              <a:gd name="connsiteY49" fmla="*/ 114925 h 279328"/>
              <a:gd name="connsiteX50" fmla="*/ 3621 w 279328"/>
              <a:gd name="connsiteY50" fmla="*/ 114900 h 279328"/>
              <a:gd name="connsiteX51" fmla="*/ 3841 w 279328"/>
              <a:gd name="connsiteY51" fmla="*/ 114796 h 279328"/>
              <a:gd name="connsiteX52" fmla="*/ 3905 w 279328"/>
              <a:gd name="connsiteY52" fmla="*/ 114770 h 279328"/>
              <a:gd name="connsiteX53" fmla="*/ 270250 w 279328"/>
              <a:gd name="connsiteY53" fmla="*/ 621 h 279328"/>
              <a:gd name="connsiteX54" fmla="*/ 270276 w 279328"/>
              <a:gd name="connsiteY54" fmla="*/ 673 h 279328"/>
              <a:gd name="connsiteX55" fmla="*/ 272978 w 279328"/>
              <a:gd name="connsiteY55" fmla="*/ 0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79328" h="279328">
                <a:moveTo>
                  <a:pt x="101580" y="209496"/>
                </a:moveTo>
                <a:cubicBezTo>
                  <a:pt x="105084" y="209496"/>
                  <a:pt x="107916" y="212341"/>
                  <a:pt x="107916" y="215846"/>
                </a:cubicBezTo>
                <a:cubicBezTo>
                  <a:pt x="107916" y="217604"/>
                  <a:pt x="107218" y="219195"/>
                  <a:pt x="106067" y="220333"/>
                </a:cubicBezTo>
                <a:lnTo>
                  <a:pt x="87018" y="239382"/>
                </a:lnTo>
                <a:cubicBezTo>
                  <a:pt x="85867" y="240533"/>
                  <a:pt x="84277" y="241244"/>
                  <a:pt x="82531" y="241244"/>
                </a:cubicBezTo>
                <a:cubicBezTo>
                  <a:pt x="79027" y="241244"/>
                  <a:pt x="76182" y="238399"/>
                  <a:pt x="76182" y="234894"/>
                </a:cubicBezTo>
                <a:cubicBezTo>
                  <a:pt x="76182" y="233148"/>
                  <a:pt x="76893" y="231545"/>
                  <a:pt x="78044" y="230407"/>
                </a:cubicBezTo>
                <a:lnTo>
                  <a:pt x="97079" y="211358"/>
                </a:lnTo>
                <a:cubicBezTo>
                  <a:pt x="98230" y="210207"/>
                  <a:pt x="99821" y="209496"/>
                  <a:pt x="101580" y="209496"/>
                </a:cubicBezTo>
                <a:close/>
                <a:moveTo>
                  <a:pt x="95230" y="177748"/>
                </a:moveTo>
                <a:cubicBezTo>
                  <a:pt x="98735" y="177748"/>
                  <a:pt x="101580" y="180606"/>
                  <a:pt x="101580" y="184111"/>
                </a:cubicBezTo>
                <a:cubicBezTo>
                  <a:pt x="101580" y="185857"/>
                  <a:pt x="100868" y="187447"/>
                  <a:pt x="99718" y="188585"/>
                </a:cubicBezTo>
                <a:lnTo>
                  <a:pt x="36235" y="252081"/>
                </a:lnTo>
                <a:cubicBezTo>
                  <a:pt x="35084" y="253232"/>
                  <a:pt x="33493" y="253930"/>
                  <a:pt x="31748" y="253930"/>
                </a:cubicBezTo>
                <a:cubicBezTo>
                  <a:pt x="28243" y="253930"/>
                  <a:pt x="25398" y="251098"/>
                  <a:pt x="25398" y="247580"/>
                </a:cubicBezTo>
                <a:cubicBezTo>
                  <a:pt x="25398" y="245848"/>
                  <a:pt x="26109" y="244257"/>
                  <a:pt x="27247" y="243093"/>
                </a:cubicBezTo>
                <a:lnTo>
                  <a:pt x="90743" y="179611"/>
                </a:lnTo>
                <a:cubicBezTo>
                  <a:pt x="91881" y="178473"/>
                  <a:pt x="93471" y="177748"/>
                  <a:pt x="95230" y="177748"/>
                </a:cubicBezTo>
                <a:close/>
                <a:moveTo>
                  <a:pt x="63483" y="171412"/>
                </a:moveTo>
                <a:cubicBezTo>
                  <a:pt x="66988" y="171412"/>
                  <a:pt x="69833" y="174257"/>
                  <a:pt x="69833" y="177748"/>
                </a:cubicBezTo>
                <a:cubicBezTo>
                  <a:pt x="69833" y="179507"/>
                  <a:pt x="69122" y="181098"/>
                  <a:pt x="67971" y="182249"/>
                </a:cubicBezTo>
                <a:lnTo>
                  <a:pt x="61621" y="188585"/>
                </a:lnTo>
                <a:cubicBezTo>
                  <a:pt x="60470" y="189749"/>
                  <a:pt x="58893" y="190448"/>
                  <a:pt x="57134" y="190448"/>
                </a:cubicBezTo>
                <a:cubicBezTo>
                  <a:pt x="53629" y="190448"/>
                  <a:pt x="50784" y="187603"/>
                  <a:pt x="50784" y="184111"/>
                </a:cubicBezTo>
                <a:cubicBezTo>
                  <a:pt x="50784" y="182352"/>
                  <a:pt x="51496" y="180774"/>
                  <a:pt x="52647" y="179611"/>
                </a:cubicBezTo>
                <a:lnTo>
                  <a:pt x="58996" y="173261"/>
                </a:lnTo>
                <a:cubicBezTo>
                  <a:pt x="60147" y="172123"/>
                  <a:pt x="61738" y="171412"/>
                  <a:pt x="63483" y="171412"/>
                </a:cubicBezTo>
                <a:close/>
                <a:moveTo>
                  <a:pt x="254176" y="34140"/>
                </a:moveTo>
                <a:lnTo>
                  <a:pt x="121728" y="166588"/>
                </a:lnTo>
                <a:lnTo>
                  <a:pt x="158816" y="256646"/>
                </a:lnTo>
                <a:cubicBezTo>
                  <a:pt x="158816" y="256646"/>
                  <a:pt x="254176" y="34140"/>
                  <a:pt x="254176" y="34140"/>
                </a:cubicBezTo>
                <a:close/>
                <a:moveTo>
                  <a:pt x="245188" y="25153"/>
                </a:moveTo>
                <a:lnTo>
                  <a:pt x="22695" y="120525"/>
                </a:lnTo>
                <a:cubicBezTo>
                  <a:pt x="22695" y="120525"/>
                  <a:pt x="112753" y="157601"/>
                  <a:pt x="112753" y="157601"/>
                </a:cubicBezTo>
                <a:close/>
                <a:moveTo>
                  <a:pt x="272978" y="0"/>
                </a:moveTo>
                <a:cubicBezTo>
                  <a:pt x="276483" y="0"/>
                  <a:pt x="279328" y="2845"/>
                  <a:pt x="279328" y="6350"/>
                </a:cubicBezTo>
                <a:cubicBezTo>
                  <a:pt x="279328" y="7332"/>
                  <a:pt x="279043" y="8225"/>
                  <a:pt x="278643" y="9039"/>
                </a:cubicBezTo>
                <a:lnTo>
                  <a:pt x="278720" y="9078"/>
                </a:lnTo>
                <a:lnTo>
                  <a:pt x="164558" y="275423"/>
                </a:lnTo>
                <a:cubicBezTo>
                  <a:pt x="164558" y="275449"/>
                  <a:pt x="164545" y="275462"/>
                  <a:pt x="164532" y="275487"/>
                </a:cubicBezTo>
                <a:lnTo>
                  <a:pt x="164441" y="275707"/>
                </a:lnTo>
                <a:lnTo>
                  <a:pt x="164403" y="275694"/>
                </a:lnTo>
                <a:cubicBezTo>
                  <a:pt x="163381" y="277828"/>
                  <a:pt x="161234" y="279328"/>
                  <a:pt x="158713" y="279328"/>
                </a:cubicBezTo>
                <a:cubicBezTo>
                  <a:pt x="155829" y="279328"/>
                  <a:pt x="153488" y="277375"/>
                  <a:pt x="152712" y="274737"/>
                </a:cubicBezTo>
                <a:lnTo>
                  <a:pt x="152609" y="274776"/>
                </a:lnTo>
                <a:lnTo>
                  <a:pt x="109429" y="169899"/>
                </a:lnTo>
                <a:lnTo>
                  <a:pt x="4565" y="126719"/>
                </a:lnTo>
                <a:lnTo>
                  <a:pt x="4591" y="126616"/>
                </a:lnTo>
                <a:cubicBezTo>
                  <a:pt x="1953" y="125840"/>
                  <a:pt x="0" y="123499"/>
                  <a:pt x="0" y="120615"/>
                </a:cubicBezTo>
                <a:cubicBezTo>
                  <a:pt x="0" y="118094"/>
                  <a:pt x="1500" y="115960"/>
                  <a:pt x="3634" y="114925"/>
                </a:cubicBezTo>
                <a:lnTo>
                  <a:pt x="3621" y="114900"/>
                </a:lnTo>
                <a:lnTo>
                  <a:pt x="3841" y="114796"/>
                </a:lnTo>
                <a:cubicBezTo>
                  <a:pt x="3867" y="114783"/>
                  <a:pt x="3892" y="114770"/>
                  <a:pt x="3905" y="114770"/>
                </a:cubicBezTo>
                <a:lnTo>
                  <a:pt x="270250" y="621"/>
                </a:lnTo>
                <a:lnTo>
                  <a:pt x="270276" y="673"/>
                </a:lnTo>
                <a:cubicBezTo>
                  <a:pt x="271103" y="259"/>
                  <a:pt x="272009" y="0"/>
                  <a:pt x="272978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Freeform: Shape 28"/>
          <p:cNvSpPr/>
          <p:nvPr/>
        </p:nvSpPr>
        <p:spPr>
          <a:xfrm>
            <a:off x="11471091" y="2369830"/>
            <a:ext cx="279328" cy="253935"/>
          </a:xfrm>
          <a:custGeom>
            <a:avLst/>
            <a:gdLst>
              <a:gd name="connsiteX0" fmla="*/ 101580 w 279328"/>
              <a:gd name="connsiteY0" fmla="*/ 76181 h 253935"/>
              <a:gd name="connsiteX1" fmla="*/ 12699 w 279328"/>
              <a:gd name="connsiteY1" fmla="*/ 149187 h 253935"/>
              <a:gd name="connsiteX2" fmla="*/ 39300 w 279328"/>
              <a:gd name="connsiteY2" fmla="*/ 201126 h 253935"/>
              <a:gd name="connsiteX3" fmla="*/ 43516 w 279328"/>
              <a:gd name="connsiteY3" fmla="*/ 214469 h 253935"/>
              <a:gd name="connsiteX4" fmla="*/ 38239 w 279328"/>
              <a:gd name="connsiteY4" fmla="*/ 232950 h 253935"/>
              <a:gd name="connsiteX5" fmla="*/ 71423 w 279328"/>
              <a:gd name="connsiteY5" fmla="*/ 220183 h 253935"/>
              <a:gd name="connsiteX6" fmla="*/ 75988 w 279328"/>
              <a:gd name="connsiteY6" fmla="*/ 219348 h 253935"/>
              <a:gd name="connsiteX7" fmla="*/ 78703 w 279328"/>
              <a:gd name="connsiteY7" fmla="*/ 219642 h 253935"/>
              <a:gd name="connsiteX8" fmla="*/ 101580 w 279328"/>
              <a:gd name="connsiteY8" fmla="*/ 222193 h 253935"/>
              <a:gd name="connsiteX9" fmla="*/ 190447 w 279328"/>
              <a:gd name="connsiteY9" fmla="*/ 149187 h 253935"/>
              <a:gd name="connsiteX10" fmla="*/ 101580 w 279328"/>
              <a:gd name="connsiteY10" fmla="*/ 76181 h 253935"/>
              <a:gd name="connsiteX11" fmla="*/ 101580 w 279328"/>
              <a:gd name="connsiteY11" fmla="*/ 63484 h 253935"/>
              <a:gd name="connsiteX12" fmla="*/ 203146 w 279328"/>
              <a:gd name="connsiteY12" fmla="*/ 149187 h 253935"/>
              <a:gd name="connsiteX13" fmla="*/ 101580 w 279328"/>
              <a:gd name="connsiteY13" fmla="*/ 234890 h 253935"/>
              <a:gd name="connsiteX14" fmla="*/ 75988 w 279328"/>
              <a:gd name="connsiteY14" fmla="*/ 232045 h 253935"/>
              <a:gd name="connsiteX15" fmla="*/ 19049 w 279328"/>
              <a:gd name="connsiteY15" fmla="*/ 253935 h 253935"/>
              <a:gd name="connsiteX16" fmla="*/ 31321 w 279328"/>
              <a:gd name="connsiteY16" fmla="*/ 210990 h 253935"/>
              <a:gd name="connsiteX17" fmla="*/ 0 w 279328"/>
              <a:gd name="connsiteY17" fmla="*/ 149187 h 253935"/>
              <a:gd name="connsiteX18" fmla="*/ 101580 w 279328"/>
              <a:gd name="connsiteY18" fmla="*/ 63484 h 253935"/>
              <a:gd name="connsiteX19" fmla="*/ 177748 w 279328"/>
              <a:gd name="connsiteY19" fmla="*/ 0 h 253935"/>
              <a:gd name="connsiteX20" fmla="*/ 279328 w 279328"/>
              <a:gd name="connsiteY20" fmla="*/ 85703 h 253935"/>
              <a:gd name="connsiteX21" fmla="*/ 248007 w 279328"/>
              <a:gd name="connsiteY21" fmla="*/ 147506 h 253935"/>
              <a:gd name="connsiteX22" fmla="*/ 260279 w 279328"/>
              <a:gd name="connsiteY22" fmla="*/ 190451 h 253935"/>
              <a:gd name="connsiteX23" fmla="*/ 212225 w 279328"/>
              <a:gd name="connsiteY23" fmla="*/ 171971 h 253935"/>
              <a:gd name="connsiteX24" fmla="*/ 214837 w 279328"/>
              <a:gd name="connsiteY24" fmla="*/ 159368 h 253935"/>
              <a:gd name="connsiteX25" fmla="*/ 241089 w 279328"/>
              <a:gd name="connsiteY25" fmla="*/ 169466 h 253935"/>
              <a:gd name="connsiteX26" fmla="*/ 235799 w 279328"/>
              <a:gd name="connsiteY26" fmla="*/ 150986 h 253935"/>
              <a:gd name="connsiteX27" fmla="*/ 240028 w 279328"/>
              <a:gd name="connsiteY27" fmla="*/ 137631 h 253935"/>
              <a:gd name="connsiteX28" fmla="*/ 266629 w 279328"/>
              <a:gd name="connsiteY28" fmla="*/ 85703 h 253935"/>
              <a:gd name="connsiteX29" fmla="*/ 177748 w 279328"/>
              <a:gd name="connsiteY29" fmla="*/ 12697 h 253935"/>
              <a:gd name="connsiteX30" fmla="*/ 99679 w 279328"/>
              <a:gd name="connsiteY30" fmla="*/ 50858 h 253935"/>
              <a:gd name="connsiteX31" fmla="*/ 84380 w 279328"/>
              <a:gd name="connsiteY31" fmla="*/ 51986 h 253935"/>
              <a:gd name="connsiteX32" fmla="*/ 177748 w 279328"/>
              <a:gd name="connsiteY32" fmla="*/ 0 h 253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79328" h="253935">
                <a:moveTo>
                  <a:pt x="101580" y="76181"/>
                </a:moveTo>
                <a:cubicBezTo>
                  <a:pt x="52568" y="76181"/>
                  <a:pt x="12699" y="108934"/>
                  <a:pt x="12699" y="149187"/>
                </a:cubicBezTo>
                <a:cubicBezTo>
                  <a:pt x="12699" y="168796"/>
                  <a:pt x="22139" y="187230"/>
                  <a:pt x="39300" y="201126"/>
                </a:cubicBezTo>
                <a:cubicBezTo>
                  <a:pt x="43257" y="204324"/>
                  <a:pt x="44925" y="209579"/>
                  <a:pt x="43516" y="214469"/>
                </a:cubicBezTo>
                <a:lnTo>
                  <a:pt x="38239" y="232950"/>
                </a:lnTo>
                <a:lnTo>
                  <a:pt x="71423" y="220183"/>
                </a:lnTo>
                <a:cubicBezTo>
                  <a:pt x="72884" y="219630"/>
                  <a:pt x="74436" y="219348"/>
                  <a:pt x="75988" y="219348"/>
                </a:cubicBezTo>
                <a:cubicBezTo>
                  <a:pt x="76893" y="219348"/>
                  <a:pt x="77811" y="219442"/>
                  <a:pt x="78703" y="219642"/>
                </a:cubicBezTo>
                <a:cubicBezTo>
                  <a:pt x="86437" y="221335"/>
                  <a:pt x="94131" y="222193"/>
                  <a:pt x="101580" y="222193"/>
                </a:cubicBezTo>
                <a:cubicBezTo>
                  <a:pt x="150578" y="222193"/>
                  <a:pt x="190447" y="189440"/>
                  <a:pt x="190447" y="149187"/>
                </a:cubicBezTo>
                <a:cubicBezTo>
                  <a:pt x="190447" y="108934"/>
                  <a:pt x="150578" y="76181"/>
                  <a:pt x="101580" y="76181"/>
                </a:cubicBezTo>
                <a:close/>
                <a:moveTo>
                  <a:pt x="101580" y="63484"/>
                </a:moveTo>
                <a:cubicBezTo>
                  <a:pt x="157665" y="63484"/>
                  <a:pt x="203146" y="101856"/>
                  <a:pt x="203146" y="149187"/>
                </a:cubicBezTo>
                <a:cubicBezTo>
                  <a:pt x="203146" y="196518"/>
                  <a:pt x="157665" y="234890"/>
                  <a:pt x="101580" y="234890"/>
                </a:cubicBezTo>
                <a:cubicBezTo>
                  <a:pt x="92708" y="234890"/>
                  <a:pt x="84173" y="233844"/>
                  <a:pt x="75988" y="232045"/>
                </a:cubicBezTo>
                <a:lnTo>
                  <a:pt x="19049" y="253935"/>
                </a:lnTo>
                <a:lnTo>
                  <a:pt x="31321" y="210990"/>
                </a:lnTo>
                <a:cubicBezTo>
                  <a:pt x="12052" y="195389"/>
                  <a:pt x="0" y="173499"/>
                  <a:pt x="0" y="149187"/>
                </a:cubicBezTo>
                <a:cubicBezTo>
                  <a:pt x="0" y="101856"/>
                  <a:pt x="45481" y="63484"/>
                  <a:pt x="101580" y="63484"/>
                </a:cubicBezTo>
                <a:close/>
                <a:moveTo>
                  <a:pt x="177748" y="0"/>
                </a:moveTo>
                <a:cubicBezTo>
                  <a:pt x="233860" y="0"/>
                  <a:pt x="279328" y="38373"/>
                  <a:pt x="279328" y="85703"/>
                </a:cubicBezTo>
                <a:cubicBezTo>
                  <a:pt x="279328" y="110015"/>
                  <a:pt x="267288" y="131905"/>
                  <a:pt x="248007" y="147506"/>
                </a:cubicBezTo>
                <a:lnTo>
                  <a:pt x="260279" y="190451"/>
                </a:lnTo>
                <a:lnTo>
                  <a:pt x="212225" y="171971"/>
                </a:lnTo>
                <a:cubicBezTo>
                  <a:pt x="213376" y="167856"/>
                  <a:pt x="214320" y="163671"/>
                  <a:pt x="214837" y="159368"/>
                </a:cubicBezTo>
                <a:lnTo>
                  <a:pt x="241089" y="169466"/>
                </a:lnTo>
                <a:lnTo>
                  <a:pt x="235799" y="150986"/>
                </a:lnTo>
                <a:cubicBezTo>
                  <a:pt x="234403" y="146107"/>
                  <a:pt x="236071" y="140840"/>
                  <a:pt x="240028" y="137631"/>
                </a:cubicBezTo>
                <a:cubicBezTo>
                  <a:pt x="257189" y="123746"/>
                  <a:pt x="266629" y="105313"/>
                  <a:pt x="266629" y="85703"/>
                </a:cubicBezTo>
                <a:cubicBezTo>
                  <a:pt x="266629" y="45450"/>
                  <a:pt x="226760" y="12697"/>
                  <a:pt x="177748" y="12697"/>
                </a:cubicBezTo>
                <a:cubicBezTo>
                  <a:pt x="144100" y="12697"/>
                  <a:pt x="114770" y="28145"/>
                  <a:pt x="99679" y="50858"/>
                </a:cubicBezTo>
                <a:cubicBezTo>
                  <a:pt x="94480" y="50928"/>
                  <a:pt x="89385" y="51340"/>
                  <a:pt x="84380" y="51986"/>
                </a:cubicBezTo>
                <a:cubicBezTo>
                  <a:pt x="99899" y="21408"/>
                  <a:pt x="135862" y="0"/>
                  <a:pt x="177748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Freeform: Shape 29"/>
          <p:cNvSpPr/>
          <p:nvPr/>
        </p:nvSpPr>
        <p:spPr>
          <a:xfrm>
            <a:off x="11471091" y="2797435"/>
            <a:ext cx="279328" cy="279328"/>
          </a:xfrm>
          <a:custGeom>
            <a:avLst/>
            <a:gdLst>
              <a:gd name="connsiteX0" fmla="*/ 228545 w 279328"/>
              <a:gd name="connsiteY0" fmla="*/ 0 h 279328"/>
              <a:gd name="connsiteX1" fmla="*/ 279328 w 279328"/>
              <a:gd name="connsiteY1" fmla="*/ 50784 h 279328"/>
              <a:gd name="connsiteX2" fmla="*/ 264443 w 279328"/>
              <a:gd name="connsiteY2" fmla="*/ 86695 h 279328"/>
              <a:gd name="connsiteX3" fmla="*/ 93045 w 279328"/>
              <a:gd name="connsiteY3" fmla="*/ 258107 h 279328"/>
              <a:gd name="connsiteX4" fmla="*/ 0 w 279328"/>
              <a:gd name="connsiteY4" fmla="*/ 279328 h 279328"/>
              <a:gd name="connsiteX5" fmla="*/ 21221 w 279328"/>
              <a:gd name="connsiteY5" fmla="*/ 186283 h 279328"/>
              <a:gd name="connsiteX6" fmla="*/ 192633 w 279328"/>
              <a:gd name="connsiteY6" fmla="*/ 14885 h 279328"/>
              <a:gd name="connsiteX7" fmla="*/ 228545 w 279328"/>
              <a:gd name="connsiteY7" fmla="*/ 0 h 279328"/>
              <a:gd name="connsiteX8" fmla="*/ 228545 w 279328"/>
              <a:gd name="connsiteY8" fmla="*/ 12699 h 279328"/>
              <a:gd name="connsiteX9" fmla="*/ 201608 w 279328"/>
              <a:gd name="connsiteY9" fmla="*/ 23859 h 279328"/>
              <a:gd name="connsiteX10" fmla="*/ 187059 w 279328"/>
              <a:gd name="connsiteY10" fmla="*/ 38408 h 279328"/>
              <a:gd name="connsiteX11" fmla="*/ 240920 w 279328"/>
              <a:gd name="connsiteY11" fmla="*/ 92282 h 279328"/>
              <a:gd name="connsiteX12" fmla="*/ 255469 w 279328"/>
              <a:gd name="connsiteY12" fmla="*/ 77721 h 279328"/>
              <a:gd name="connsiteX13" fmla="*/ 266629 w 279328"/>
              <a:gd name="connsiteY13" fmla="*/ 50784 h 279328"/>
              <a:gd name="connsiteX14" fmla="*/ 228545 w 279328"/>
              <a:gd name="connsiteY14" fmla="*/ 12699 h 279328"/>
              <a:gd name="connsiteX15" fmla="*/ 178072 w 279328"/>
              <a:gd name="connsiteY15" fmla="*/ 47395 h 279328"/>
              <a:gd name="connsiteX16" fmla="*/ 41356 w 279328"/>
              <a:gd name="connsiteY16" fmla="*/ 184098 h 279328"/>
              <a:gd name="connsiteX17" fmla="*/ 88881 w 279328"/>
              <a:gd name="connsiteY17" fmla="*/ 184098 h 279328"/>
              <a:gd name="connsiteX18" fmla="*/ 95230 w 279328"/>
              <a:gd name="connsiteY18" fmla="*/ 190448 h 279328"/>
              <a:gd name="connsiteX19" fmla="*/ 95230 w 279328"/>
              <a:gd name="connsiteY19" fmla="*/ 237972 h 279328"/>
              <a:gd name="connsiteX20" fmla="*/ 231933 w 279328"/>
              <a:gd name="connsiteY20" fmla="*/ 101257 h 279328"/>
              <a:gd name="connsiteX21" fmla="*/ 178072 w 279328"/>
              <a:gd name="connsiteY21" fmla="*/ 47395 h 279328"/>
              <a:gd name="connsiteX22" fmla="*/ 33080 w 279328"/>
              <a:gd name="connsiteY22" fmla="*/ 196797 h 279328"/>
              <a:gd name="connsiteX23" fmla="*/ 22695 w 279328"/>
              <a:gd name="connsiteY23" fmla="*/ 241244 h 279328"/>
              <a:gd name="connsiteX24" fmla="*/ 38084 w 279328"/>
              <a:gd name="connsiteY24" fmla="*/ 241244 h 279328"/>
              <a:gd name="connsiteX25" fmla="*/ 38084 w 279328"/>
              <a:gd name="connsiteY25" fmla="*/ 256633 h 279328"/>
              <a:gd name="connsiteX26" fmla="*/ 82531 w 279328"/>
              <a:gd name="connsiteY26" fmla="*/ 246248 h 279328"/>
              <a:gd name="connsiteX27" fmla="*/ 82531 w 279328"/>
              <a:gd name="connsiteY27" fmla="*/ 196797 h 279328"/>
              <a:gd name="connsiteX28" fmla="*/ 33080 w 279328"/>
              <a:gd name="connsiteY28" fmla="*/ 196797 h 279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79328" h="279328">
                <a:moveTo>
                  <a:pt x="228545" y="0"/>
                </a:moveTo>
                <a:cubicBezTo>
                  <a:pt x="256594" y="0"/>
                  <a:pt x="279328" y="22734"/>
                  <a:pt x="279328" y="50784"/>
                </a:cubicBezTo>
                <a:cubicBezTo>
                  <a:pt x="279328" y="64815"/>
                  <a:pt x="273638" y="77514"/>
                  <a:pt x="264443" y="86695"/>
                </a:cubicBezTo>
                <a:lnTo>
                  <a:pt x="93045" y="258107"/>
                </a:lnTo>
                <a:lnTo>
                  <a:pt x="0" y="279328"/>
                </a:lnTo>
                <a:lnTo>
                  <a:pt x="21221" y="186283"/>
                </a:lnTo>
                <a:lnTo>
                  <a:pt x="192633" y="14885"/>
                </a:lnTo>
                <a:cubicBezTo>
                  <a:pt x="201814" y="5677"/>
                  <a:pt x="214514" y="0"/>
                  <a:pt x="228545" y="0"/>
                </a:cubicBezTo>
                <a:close/>
                <a:moveTo>
                  <a:pt x="228545" y="12699"/>
                </a:moveTo>
                <a:cubicBezTo>
                  <a:pt x="211966" y="12699"/>
                  <a:pt x="201608" y="23859"/>
                  <a:pt x="201608" y="23859"/>
                </a:cubicBezTo>
                <a:lnTo>
                  <a:pt x="187059" y="38408"/>
                </a:lnTo>
                <a:lnTo>
                  <a:pt x="240920" y="92282"/>
                </a:lnTo>
                <a:lnTo>
                  <a:pt x="255469" y="77721"/>
                </a:lnTo>
                <a:cubicBezTo>
                  <a:pt x="262361" y="70828"/>
                  <a:pt x="266629" y="61310"/>
                  <a:pt x="266629" y="50784"/>
                </a:cubicBezTo>
                <a:cubicBezTo>
                  <a:pt x="266629" y="29743"/>
                  <a:pt x="249585" y="12699"/>
                  <a:pt x="228545" y="12699"/>
                </a:cubicBezTo>
                <a:close/>
                <a:moveTo>
                  <a:pt x="178072" y="47395"/>
                </a:moveTo>
                <a:lnTo>
                  <a:pt x="41356" y="184098"/>
                </a:lnTo>
                <a:lnTo>
                  <a:pt x="88881" y="184098"/>
                </a:lnTo>
                <a:cubicBezTo>
                  <a:pt x="92385" y="184098"/>
                  <a:pt x="95230" y="186943"/>
                  <a:pt x="95230" y="190448"/>
                </a:cubicBezTo>
                <a:lnTo>
                  <a:pt x="95230" y="237972"/>
                </a:lnTo>
                <a:cubicBezTo>
                  <a:pt x="95230" y="237972"/>
                  <a:pt x="231933" y="101257"/>
                  <a:pt x="231933" y="101257"/>
                </a:cubicBezTo>
                <a:lnTo>
                  <a:pt x="178072" y="47395"/>
                </a:lnTo>
                <a:close/>
                <a:moveTo>
                  <a:pt x="33080" y="196797"/>
                </a:moveTo>
                <a:lnTo>
                  <a:pt x="22695" y="241244"/>
                </a:lnTo>
                <a:lnTo>
                  <a:pt x="38084" y="241244"/>
                </a:lnTo>
                <a:lnTo>
                  <a:pt x="38084" y="256633"/>
                </a:lnTo>
                <a:lnTo>
                  <a:pt x="82531" y="246248"/>
                </a:lnTo>
                <a:cubicBezTo>
                  <a:pt x="82531" y="246248"/>
                  <a:pt x="82531" y="196797"/>
                  <a:pt x="82531" y="196797"/>
                </a:cubicBezTo>
                <a:lnTo>
                  <a:pt x="33080" y="196797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Freeform: Shape 32"/>
          <p:cNvSpPr/>
          <p:nvPr/>
        </p:nvSpPr>
        <p:spPr>
          <a:xfrm>
            <a:off x="11509183" y="3678030"/>
            <a:ext cx="203146" cy="279300"/>
          </a:xfrm>
          <a:custGeom>
            <a:avLst/>
            <a:gdLst>
              <a:gd name="connsiteX0" fmla="*/ 199640 w 203146"/>
              <a:gd name="connsiteY0" fmla="*/ 631 h 279300"/>
              <a:gd name="connsiteX1" fmla="*/ 202474 w 203146"/>
              <a:gd name="connsiteY1" fmla="*/ 9154 h 279300"/>
              <a:gd name="connsiteX2" fmla="*/ 169535 w 203146"/>
              <a:gd name="connsiteY2" fmla="*/ 41601 h 279300"/>
              <a:gd name="connsiteX3" fmla="*/ 117778 w 203146"/>
              <a:gd name="connsiteY3" fmla="*/ 37398 h 279300"/>
              <a:gd name="connsiteX4" fmla="*/ 88305 w 203146"/>
              <a:gd name="connsiteY4" fmla="*/ 34972 h 279300"/>
              <a:gd name="connsiteX5" fmla="*/ 76950 w 203146"/>
              <a:gd name="connsiteY5" fmla="*/ 51123 h 279300"/>
              <a:gd name="connsiteX6" fmla="*/ 139665 w 203146"/>
              <a:gd name="connsiteY6" fmla="*/ 120583 h 279300"/>
              <a:gd name="connsiteX7" fmla="*/ 139665 w 203146"/>
              <a:gd name="connsiteY7" fmla="*/ 209464 h 279300"/>
              <a:gd name="connsiteX8" fmla="*/ 69837 w 203146"/>
              <a:gd name="connsiteY8" fmla="*/ 279300 h 279300"/>
              <a:gd name="connsiteX9" fmla="*/ 0 w 203146"/>
              <a:gd name="connsiteY9" fmla="*/ 209464 h 279300"/>
              <a:gd name="connsiteX10" fmla="*/ 0 w 203146"/>
              <a:gd name="connsiteY10" fmla="*/ 120583 h 279300"/>
              <a:gd name="connsiteX11" fmla="*/ 64028 w 203146"/>
              <a:gd name="connsiteY11" fmla="*/ 51059 h 279300"/>
              <a:gd name="connsiteX12" fmla="*/ 81636 w 203146"/>
              <a:gd name="connsiteY12" fmla="*/ 24165 h 279300"/>
              <a:gd name="connsiteX13" fmla="*/ 123455 w 203146"/>
              <a:gd name="connsiteY13" fmla="*/ 26033 h 279300"/>
              <a:gd name="connsiteX14" fmla="*/ 191120 w 203146"/>
              <a:gd name="connsiteY14" fmla="*/ 3485 h 279300"/>
              <a:gd name="connsiteX15" fmla="*/ 199640 w 203146"/>
              <a:gd name="connsiteY15" fmla="*/ 631 h 279300"/>
              <a:gd name="connsiteX16" fmla="*/ 63480 w 203146"/>
              <a:gd name="connsiteY16" fmla="*/ 63824 h 279300"/>
              <a:gd name="connsiteX17" fmla="*/ 12696 w 203146"/>
              <a:gd name="connsiteY17" fmla="*/ 120583 h 279300"/>
              <a:gd name="connsiteX18" fmla="*/ 12696 w 203146"/>
              <a:gd name="connsiteY18" fmla="*/ 126940 h 279300"/>
              <a:gd name="connsiteX19" fmla="*/ 63480 w 203146"/>
              <a:gd name="connsiteY19" fmla="*/ 126940 h 279300"/>
              <a:gd name="connsiteX20" fmla="*/ 63480 w 203146"/>
              <a:gd name="connsiteY20" fmla="*/ 63824 h 279300"/>
              <a:gd name="connsiteX21" fmla="*/ 76185 w 203146"/>
              <a:gd name="connsiteY21" fmla="*/ 63824 h 279300"/>
              <a:gd name="connsiteX22" fmla="*/ 76185 w 203146"/>
              <a:gd name="connsiteY22" fmla="*/ 126940 h 279300"/>
              <a:gd name="connsiteX23" fmla="*/ 126969 w 203146"/>
              <a:gd name="connsiteY23" fmla="*/ 126940 h 279300"/>
              <a:gd name="connsiteX24" fmla="*/ 126969 w 203146"/>
              <a:gd name="connsiteY24" fmla="*/ 120583 h 279300"/>
              <a:gd name="connsiteX25" fmla="*/ 76185 w 203146"/>
              <a:gd name="connsiteY25" fmla="*/ 63824 h 279300"/>
              <a:gd name="connsiteX26" fmla="*/ 12696 w 203146"/>
              <a:gd name="connsiteY26" fmla="*/ 139628 h 279300"/>
              <a:gd name="connsiteX27" fmla="*/ 12696 w 203146"/>
              <a:gd name="connsiteY27" fmla="*/ 209464 h 279300"/>
              <a:gd name="connsiteX28" fmla="*/ 69837 w 203146"/>
              <a:gd name="connsiteY28" fmla="*/ 266599 h 279300"/>
              <a:gd name="connsiteX29" fmla="*/ 126969 w 203146"/>
              <a:gd name="connsiteY29" fmla="*/ 209464 h 279300"/>
              <a:gd name="connsiteX30" fmla="*/ 126969 w 203146"/>
              <a:gd name="connsiteY30" fmla="*/ 139628 h 279300"/>
              <a:gd name="connsiteX31" fmla="*/ 12696 w 203146"/>
              <a:gd name="connsiteY31" fmla="*/ 139628 h 27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3146" h="279300">
                <a:moveTo>
                  <a:pt x="199640" y="631"/>
                </a:moveTo>
                <a:cubicBezTo>
                  <a:pt x="202777" y="2214"/>
                  <a:pt x="204042" y="6015"/>
                  <a:pt x="202474" y="9154"/>
                </a:cubicBezTo>
                <a:cubicBezTo>
                  <a:pt x="195068" y="23970"/>
                  <a:pt x="184451" y="35802"/>
                  <a:pt x="169535" y="41601"/>
                </a:cubicBezTo>
                <a:cubicBezTo>
                  <a:pt x="157349" y="46349"/>
                  <a:pt x="141904" y="49450"/>
                  <a:pt x="117778" y="37398"/>
                </a:cubicBezTo>
                <a:cubicBezTo>
                  <a:pt x="103400" y="30210"/>
                  <a:pt x="97374" y="29367"/>
                  <a:pt x="88305" y="34972"/>
                </a:cubicBezTo>
                <a:cubicBezTo>
                  <a:pt x="82089" y="38812"/>
                  <a:pt x="78415" y="45143"/>
                  <a:pt x="76950" y="51123"/>
                </a:cubicBezTo>
                <a:cubicBezTo>
                  <a:pt x="112176" y="54691"/>
                  <a:pt x="139665" y="84426"/>
                  <a:pt x="139665" y="120583"/>
                </a:cubicBezTo>
                <a:lnTo>
                  <a:pt x="139665" y="209464"/>
                </a:lnTo>
                <a:cubicBezTo>
                  <a:pt x="139665" y="248034"/>
                  <a:pt x="108398" y="279300"/>
                  <a:pt x="69837" y="279300"/>
                </a:cubicBezTo>
                <a:cubicBezTo>
                  <a:pt x="31268" y="279300"/>
                  <a:pt x="0" y="248034"/>
                  <a:pt x="0" y="209464"/>
                </a:cubicBezTo>
                <a:lnTo>
                  <a:pt x="0" y="120583"/>
                </a:lnTo>
                <a:cubicBezTo>
                  <a:pt x="0" y="83985"/>
                  <a:pt x="28188" y="54004"/>
                  <a:pt x="64028" y="51059"/>
                </a:cubicBezTo>
                <a:cubicBezTo>
                  <a:pt x="65832" y="40083"/>
                  <a:pt x="72312" y="29938"/>
                  <a:pt x="81636" y="24165"/>
                </a:cubicBezTo>
                <a:cubicBezTo>
                  <a:pt x="90714" y="18573"/>
                  <a:pt x="103844" y="14966"/>
                  <a:pt x="123455" y="26033"/>
                </a:cubicBezTo>
                <a:cubicBezTo>
                  <a:pt x="157906" y="45467"/>
                  <a:pt x="176865" y="25228"/>
                  <a:pt x="191120" y="3485"/>
                </a:cubicBezTo>
                <a:cubicBezTo>
                  <a:pt x="193047" y="540"/>
                  <a:pt x="196495" y="-926"/>
                  <a:pt x="199640" y="631"/>
                </a:cubicBezTo>
                <a:close/>
                <a:moveTo>
                  <a:pt x="63480" y="63824"/>
                </a:moveTo>
                <a:cubicBezTo>
                  <a:pt x="34914" y="66990"/>
                  <a:pt x="12696" y="91185"/>
                  <a:pt x="12696" y="120583"/>
                </a:cubicBezTo>
                <a:lnTo>
                  <a:pt x="12696" y="126940"/>
                </a:lnTo>
                <a:lnTo>
                  <a:pt x="63480" y="126940"/>
                </a:lnTo>
                <a:lnTo>
                  <a:pt x="63480" y="63824"/>
                </a:lnTo>
                <a:close/>
                <a:moveTo>
                  <a:pt x="76185" y="63824"/>
                </a:moveTo>
                <a:lnTo>
                  <a:pt x="76185" y="126940"/>
                </a:lnTo>
                <a:lnTo>
                  <a:pt x="126969" y="126940"/>
                </a:lnTo>
                <a:lnTo>
                  <a:pt x="126969" y="120583"/>
                </a:lnTo>
                <a:cubicBezTo>
                  <a:pt x="126969" y="91185"/>
                  <a:pt x="104751" y="66990"/>
                  <a:pt x="76185" y="63824"/>
                </a:cubicBezTo>
                <a:close/>
                <a:moveTo>
                  <a:pt x="12696" y="139628"/>
                </a:moveTo>
                <a:lnTo>
                  <a:pt x="12696" y="209464"/>
                </a:lnTo>
                <a:cubicBezTo>
                  <a:pt x="12696" y="241029"/>
                  <a:pt x="38277" y="266599"/>
                  <a:pt x="69837" y="266599"/>
                </a:cubicBezTo>
                <a:cubicBezTo>
                  <a:pt x="101388" y="266599"/>
                  <a:pt x="126969" y="241029"/>
                  <a:pt x="126969" y="209464"/>
                </a:cubicBezTo>
                <a:cubicBezTo>
                  <a:pt x="126969" y="209464"/>
                  <a:pt x="126969" y="139628"/>
                  <a:pt x="126969" y="139628"/>
                </a:cubicBezTo>
                <a:lnTo>
                  <a:pt x="12696" y="139628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4" b="46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5742212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Showeet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6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65576</TotalTime>
  <Words>902</Words>
  <Application>Microsoft Office PowerPoint</Application>
  <PresentationFormat>Widescreen</PresentationFormat>
  <Paragraphs>173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Open Sans</vt:lpstr>
      <vt:lpstr>Roboto</vt:lpstr>
      <vt:lpstr>Custom Design - Showeet</vt:lpstr>
      <vt:lpstr>Showeet theme</vt:lpstr>
      <vt:lpstr>showeet</vt:lpstr>
      <vt:lpstr>Welcome!</vt:lpstr>
      <vt:lpstr>Course Description </vt:lpstr>
      <vt:lpstr>Per capita GDP, 1986-2020</vt:lpstr>
      <vt:lpstr>Course description</vt:lpstr>
      <vt:lpstr>Course objectives</vt:lpstr>
      <vt:lpstr>Timeline of events</vt:lpstr>
      <vt:lpstr>Format of EE361 class lectures</vt:lpstr>
      <vt:lpstr>Format of EE361 lectures</vt:lpstr>
      <vt:lpstr>Expected learning outcomes</vt:lpstr>
      <vt:lpstr>Class policy and expectations</vt:lpstr>
      <vt:lpstr>Class time and logistics</vt:lpstr>
      <vt:lpstr>Grading</vt:lpstr>
      <vt:lpstr>Grading</vt:lpstr>
      <vt:lpstr>Grade conversion</vt:lpstr>
      <vt:lpstr>Announcements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- Business PowerPoint Template</dc:title>
  <dc:creator>showeet.com</dc:creator>
  <dc:description>© Copyright Showeet.com</dc:description>
  <cp:lastModifiedBy>januar hakim</cp:lastModifiedBy>
  <cp:revision>22</cp:revision>
  <dcterms:created xsi:type="dcterms:W3CDTF">2011-05-09T14:18:21Z</dcterms:created>
  <dcterms:modified xsi:type="dcterms:W3CDTF">2023-01-10T01:07:14Z</dcterms:modified>
  <cp:category>Templates</cp:category>
</cp:coreProperties>
</file>