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56" r:id="rId2"/>
    <p:sldId id="769" r:id="rId3"/>
    <p:sldId id="770" r:id="rId4"/>
    <p:sldId id="748" r:id="rId5"/>
    <p:sldId id="765" r:id="rId6"/>
    <p:sldId id="766" r:id="rId7"/>
    <p:sldId id="768" r:id="rId8"/>
    <p:sldId id="767" r:id="rId9"/>
    <p:sldId id="771" r:id="rId10"/>
    <p:sldId id="772" r:id="rId11"/>
  </p:sldIdLst>
  <p:sldSz cx="9144000" cy="6858000" type="screen4x3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CCECFF"/>
    <a:srgbClr val="9966FF"/>
    <a:srgbClr val="9999FF"/>
    <a:srgbClr val="6600CC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3519" autoAdjust="0"/>
  </p:normalViewPr>
  <p:slideViewPr>
    <p:cSldViewPr>
      <p:cViewPr varScale="1">
        <p:scale>
          <a:sx n="68" d="100"/>
          <a:sy n="68" d="100"/>
        </p:scale>
        <p:origin x="-12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916" y="-90"/>
      </p:cViewPr>
      <p:guideLst>
        <p:guide orient="horz" pos="3223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18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8C2A600A-85AE-49E6-A274-89E03923E2D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863410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B4EC1F-952A-4967-9D4D-FE5F19D822CC}" type="slidenum">
              <a:rPr lang="en-US" smtClean="0">
                <a:latin typeface="Arial" charset="0"/>
              </a:rPr>
              <a:pPr/>
              <a:t>1</a:t>
            </a:fld>
            <a:endParaRPr lang="th-TH" smtClean="0">
              <a:latin typeface="Arial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84D61-030D-45BE-9777-8D85535EB62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6"/>
          <p:cNvSpPr/>
          <p:nvPr userDrawn="1"/>
        </p:nvSpPr>
        <p:spPr>
          <a:xfrm>
            <a:off x="0" y="6000768"/>
            <a:ext cx="9144000" cy="8572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6332E-930F-42B1-B675-286CEB270B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6"/>
          <p:cNvSpPr/>
          <p:nvPr userDrawn="1"/>
        </p:nvSpPr>
        <p:spPr>
          <a:xfrm>
            <a:off x="0" y="5857892"/>
            <a:ext cx="9144000" cy="10001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34A93-0DED-443E-87C2-8735EA67B90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1C4A3-390D-4C55-B8D4-312D38504B4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84D5D-18DD-4492-97EA-4FAE83B521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F53B9-AAC2-4B66-AED7-90AD834B6AC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93F55-32E2-4B50-B612-72119EDAC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5" name="Rectangle 4"/>
          <p:cNvSpPr/>
          <p:nvPr userDrawn="1"/>
        </p:nvSpPr>
        <p:spPr>
          <a:xfrm>
            <a:off x="0" y="5857892"/>
            <a:ext cx="9144000" cy="10001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80844-933B-4D79-8D8A-5C72427C7AC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7B779-4446-4001-B182-22DE213DF74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5FE20-1F7A-4B55-A95B-16419DB5EB2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B99C2-8D35-4E79-817A-8626E1D938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450C5B07-FCF6-437B-BDD0-E272BC994D5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31" name="Picture 10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6248400"/>
            <a:ext cx="2590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11" descr="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251575"/>
            <a:ext cx="685800" cy="6064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685800"/>
            <a:ext cx="8382000" cy="1470025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Equity Analysis FN 451</a:t>
            </a:r>
            <a:endParaRPr lang="th-TH" dirty="0" smtClean="0">
              <a:solidFill>
                <a:schemeClr val="tx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2590800"/>
            <a:ext cx="7162800" cy="2971800"/>
          </a:xfrm>
        </p:spPr>
        <p:txBody>
          <a:bodyPr/>
          <a:lstStyle/>
          <a:p>
            <a:pPr eaLnBrk="1" hangingPunct="1"/>
            <a:r>
              <a:rPr lang="en-US" b="1" dirty="0" smtClean="0"/>
              <a:t>Equity Research Report Writing 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altLang="zh-CN" dirty="0" smtClean="0">
              <a:ea typeface="SimSun" pitchFamily="2" charset="-122"/>
            </a:endParaRP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609600" y="2209800"/>
            <a:ext cx="77724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dirty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3"/>
          <p:cNvSpPr txBox="1">
            <a:spLocks/>
          </p:cNvSpPr>
          <p:nvPr/>
        </p:nvSpPr>
        <p:spPr>
          <a:xfrm>
            <a:off x="571472" y="1285860"/>
            <a:ext cx="8001056" cy="4143404"/>
          </a:xfrm>
          <a:prstGeom prst="rect">
            <a:avLst/>
          </a:prstGeom>
          <a:noFill/>
          <a:ln>
            <a:noFill/>
          </a:ln>
        </p:spPr>
        <p:txBody>
          <a:bodyPr vert="horz" lIns="45720" rIns="45720">
            <a:normAutofit/>
          </a:bodyPr>
          <a:lstStyle/>
          <a:p>
            <a:pPr marR="64008" lvl="0">
              <a:spcBef>
                <a:spcPts val="1200"/>
              </a:spcBef>
              <a:buClr>
                <a:schemeClr val="accent1"/>
              </a:buClr>
              <a:buSzPct val="68000"/>
              <a:defRPr/>
            </a:pPr>
            <a:r>
              <a:rPr lang="en-US" sz="3000" dirty="0" smtClean="0"/>
              <a:t>- Think about the key messages that you want to communicate. What are the impact that you expect? </a:t>
            </a:r>
          </a:p>
          <a:p>
            <a:pPr marR="64008" lvl="0">
              <a:spcBef>
                <a:spcPts val="1200"/>
              </a:spcBef>
              <a:buClr>
                <a:schemeClr val="accent1"/>
              </a:buClr>
              <a:buSzPct val="68000"/>
              <a:defRPr/>
            </a:pPr>
            <a:r>
              <a:rPr lang="en-US" sz="3000" dirty="0" smtClean="0"/>
              <a:t>- Grouping </a:t>
            </a:r>
            <a:r>
              <a:rPr lang="en-US" sz="3000" dirty="0" smtClean="0"/>
              <a:t>your ideas into main points. </a:t>
            </a:r>
            <a:r>
              <a:rPr lang="en-US" sz="3000" dirty="0" smtClean="0"/>
              <a:t> </a:t>
            </a:r>
            <a:endParaRPr lang="en-US" sz="3000" dirty="0" smtClean="0"/>
          </a:p>
          <a:p>
            <a:pPr marR="64008" lvl="0">
              <a:spcBef>
                <a:spcPts val="1200"/>
              </a:spcBef>
              <a:buClr>
                <a:schemeClr val="accent1"/>
              </a:buClr>
              <a:buSzPct val="68000"/>
              <a:defRPr/>
            </a:pPr>
            <a:r>
              <a:rPr lang="en-US" sz="3000" dirty="0" smtClean="0"/>
              <a:t>- Highlighting each main point in bold. </a:t>
            </a:r>
          </a:p>
          <a:p>
            <a:pPr marR="64008" lvl="0">
              <a:spcBef>
                <a:spcPts val="1200"/>
              </a:spcBef>
              <a:buClr>
                <a:schemeClr val="accent1"/>
              </a:buClr>
              <a:buSzPct val="68000"/>
              <a:defRPr/>
            </a:pPr>
            <a:r>
              <a:rPr lang="en-US" sz="3000" dirty="0" smtClean="0"/>
              <a:t>- Be precise. Not too descriptive.</a:t>
            </a:r>
            <a:r>
              <a:rPr lang="en-US" sz="2700" dirty="0" smtClean="0">
                <a:latin typeface="+mn-lt"/>
                <a:cs typeface="+mn-cs"/>
              </a:rPr>
              <a:t> </a:t>
            </a:r>
          </a:p>
          <a:p>
            <a:pPr marR="64008" lvl="0">
              <a:spcBef>
                <a:spcPts val="1200"/>
              </a:spcBef>
              <a:buClr>
                <a:schemeClr val="accent1"/>
              </a:buClr>
              <a:buSzPct val="68000"/>
              <a:defRPr/>
            </a:pPr>
            <a:r>
              <a:rPr lang="en-US" sz="3000" dirty="0" smtClean="0"/>
              <a:t>- Do not throw out too many ideas. 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572560" cy="9286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Research Writing Tips</a:t>
            </a:r>
            <a:endParaRPr lang="th-T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357158" y="2214554"/>
            <a:ext cx="8572560" cy="1571636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Report Format: 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What should be included?</a:t>
            </a:r>
            <a:endParaRPr lang="th-T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3"/>
          <p:cNvSpPr txBox="1">
            <a:spLocks/>
          </p:cNvSpPr>
          <p:nvPr/>
        </p:nvSpPr>
        <p:spPr>
          <a:xfrm>
            <a:off x="571472" y="1571612"/>
            <a:ext cx="8001056" cy="3071834"/>
          </a:xfrm>
          <a:prstGeom prst="rect">
            <a:avLst/>
          </a:prstGeom>
          <a:noFill/>
          <a:ln>
            <a:noFill/>
          </a:ln>
        </p:spPr>
        <p:txBody>
          <a:bodyPr vert="horz" lIns="45720" rIns="45720">
            <a:norm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Recommendation. </a:t>
            </a:r>
            <a:r>
              <a:rPr lang="en-US" sz="3000" dirty="0" smtClean="0"/>
              <a:t>What is the recommendation? Fair value and justification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3000" b="1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Key investment points.</a:t>
            </a:r>
            <a:r>
              <a:rPr lang="en-US" sz="3000" dirty="0" smtClean="0"/>
              <a:t> Make sure that your key investment points include the reasons supporting your recommendation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572560" cy="92867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Recommendation &amp;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Key investment points</a:t>
            </a:r>
            <a:endParaRPr lang="th-T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3"/>
          <p:cNvSpPr txBox="1">
            <a:spLocks/>
          </p:cNvSpPr>
          <p:nvPr/>
        </p:nvSpPr>
        <p:spPr>
          <a:xfrm>
            <a:off x="571472" y="1571612"/>
            <a:ext cx="8001056" cy="3714776"/>
          </a:xfrm>
          <a:prstGeom prst="rect">
            <a:avLst/>
          </a:prstGeom>
          <a:noFill/>
          <a:ln>
            <a:noFill/>
          </a:ln>
        </p:spPr>
        <p:txBody>
          <a:bodyPr vert="horz" lIns="45720" rIns="45720">
            <a:norm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Company business. </a:t>
            </a:r>
            <a:r>
              <a:rPr lang="en-US" sz="3000" dirty="0" smtClean="0"/>
              <a:t>What do the company do? Revenue structure; Cost / Raw materials; Shareholder structure.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3000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Historical performance. </a:t>
            </a:r>
            <a:r>
              <a:rPr lang="en-US" sz="3000" dirty="0" smtClean="0"/>
              <a:t>Any cycle?  Historical performance and recent performance (in 2011 and 9M12).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572560" cy="92867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Company profile</a:t>
            </a:r>
            <a:endParaRPr lang="th-T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3"/>
          <p:cNvSpPr txBox="1">
            <a:spLocks/>
          </p:cNvSpPr>
          <p:nvPr/>
        </p:nvSpPr>
        <p:spPr>
          <a:xfrm>
            <a:off x="571472" y="1214422"/>
            <a:ext cx="8001056" cy="4357718"/>
          </a:xfrm>
          <a:prstGeom prst="rect">
            <a:avLst/>
          </a:prstGeom>
          <a:noFill/>
          <a:ln>
            <a:noFill/>
          </a:ln>
        </p:spPr>
        <p:txBody>
          <a:bodyPr vert="horz" lIns="45720" rIns="45720">
            <a:normAutofit fontScale="92500" lnSpcReduction="2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Current cycle of the economy, fiscal policy and monetary policy. </a:t>
            </a:r>
            <a:r>
              <a:rPr lang="en-US" sz="3000" dirty="0" smtClean="0"/>
              <a:t>Identify the current cycle of the economy. How does the business cycle relate to fiscal policy and monetary policy / money supply, interest rate, inflation and growth? Your ideas on the turning point.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3000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Impacts of the economic environment on the industry and the stock. </a:t>
            </a:r>
            <a:r>
              <a:rPr lang="en-US" sz="3000" dirty="0" smtClean="0"/>
              <a:t>Highlight the economic indicators that impacts businesses. Impacts of the economic environment on the assigned industry and the assigned stock. 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572560" cy="92867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Economic Analysis &amp; Impacts </a:t>
            </a:r>
            <a:endParaRPr lang="th-T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3"/>
          <p:cNvSpPr txBox="1">
            <a:spLocks/>
          </p:cNvSpPr>
          <p:nvPr/>
        </p:nvSpPr>
        <p:spPr>
          <a:xfrm>
            <a:off x="571472" y="1214422"/>
            <a:ext cx="8001056" cy="4714908"/>
          </a:xfrm>
          <a:prstGeom prst="rect">
            <a:avLst/>
          </a:prstGeom>
          <a:noFill/>
          <a:ln>
            <a:noFill/>
          </a:ln>
        </p:spPr>
        <p:txBody>
          <a:bodyPr vert="horz" lIns="45720" rIns="45720">
            <a:normAutofit fontScale="92500" lnSpcReduction="2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Nature of the industry. </a:t>
            </a:r>
            <a:r>
              <a:rPr lang="en-US" sz="3000" dirty="0" smtClean="0"/>
              <a:t>Industry overview. Regulatory and tax conditions; Can the company differentiate its products? Key risks / Vulnerability to external shocks. Labor conditions; How important are technological developments?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3000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Stage of the industry and competitive structure. </a:t>
            </a:r>
            <a:r>
              <a:rPr lang="en-US" sz="3000" dirty="0" smtClean="0"/>
              <a:t>What is the current industry life cycle? How the growth looks like? Competitive structure. market positioning of the company / threats of new entrants / substitute products; Supply chain analysis (source of raw materials, markets for products).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572560" cy="92867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Industry Analysis</a:t>
            </a:r>
            <a:endParaRPr lang="th-T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3"/>
          <p:cNvSpPr txBox="1">
            <a:spLocks/>
          </p:cNvSpPr>
          <p:nvPr/>
        </p:nvSpPr>
        <p:spPr>
          <a:xfrm>
            <a:off x="571472" y="1357298"/>
            <a:ext cx="8001056" cy="4572032"/>
          </a:xfrm>
          <a:prstGeom prst="rect">
            <a:avLst/>
          </a:prstGeom>
          <a:noFill/>
          <a:ln>
            <a:noFill/>
          </a:ln>
        </p:spPr>
        <p:txBody>
          <a:bodyPr vert="horz" lIns="45720" rIns="45720">
            <a:normAutofit fontScale="85000" lnSpcReduction="20000"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Competitive position, strength and weakness. 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Strategies and targets. </a:t>
            </a:r>
            <a:r>
              <a:rPr lang="en-US" sz="3000" dirty="0" smtClean="0"/>
              <a:t>Do the company’s strategies fit with the stage and nature of its industry?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Key earnings drivers. </a:t>
            </a:r>
            <a:r>
              <a:rPr lang="en-US" sz="3000" dirty="0" smtClean="0"/>
              <a:t>Key drivers and growth in sales. Composition of cost, profit margins. Can also mention earnings outlook, including earnings forecast.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Financing and liquidity. </a:t>
            </a:r>
            <a:r>
              <a:rPr lang="en-US" sz="3000" dirty="0" smtClean="0"/>
              <a:t>Will be applicable in case the company has an expansion or acquisition plan? What are the sources of financing?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Recent performance (DuPont analysis</a:t>
            </a:r>
            <a:r>
              <a:rPr lang="en-US" sz="3000" dirty="0" smtClean="0"/>
              <a:t>). Apply last year performance to DuPont analysis.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572560" cy="92867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Company Analysis: 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Investment Points </a:t>
            </a:r>
            <a:endParaRPr lang="th-T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3"/>
          <p:cNvSpPr txBox="1">
            <a:spLocks/>
          </p:cNvSpPr>
          <p:nvPr/>
        </p:nvSpPr>
        <p:spPr>
          <a:xfrm>
            <a:off x="571472" y="1571612"/>
            <a:ext cx="8001056" cy="4572032"/>
          </a:xfrm>
          <a:prstGeom prst="rect">
            <a:avLst/>
          </a:prstGeom>
          <a:noFill/>
          <a:ln>
            <a:noFill/>
          </a:ln>
        </p:spPr>
        <p:txBody>
          <a:bodyPr vert="horz" lIns="45720" rIns="45720">
            <a:normAutofit/>
          </a:bodyPr>
          <a:lstStyle/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Peers Comparison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The peers group. </a:t>
            </a:r>
            <a:r>
              <a:rPr lang="en-US" sz="3000" dirty="0" smtClean="0"/>
              <a:t>The peer stocks that you choose and reasons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Peers comparison. </a:t>
            </a:r>
            <a:r>
              <a:rPr lang="en-US" sz="3000" dirty="0" smtClean="0"/>
              <a:t>How does the company look like compared to the peers.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3000" b="1" dirty="0" smtClean="0"/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Forecasts and Valuation </a:t>
            </a:r>
          </a:p>
          <a:p>
            <a:pPr marR="64008" lvl="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US" sz="3000" b="1" dirty="0" smtClean="0"/>
              <a:t>Earnings forecast. </a:t>
            </a:r>
            <a:r>
              <a:rPr lang="en-US" sz="3000" dirty="0" smtClean="0"/>
              <a:t>What is your forecast? What are your key assumptions? 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85720" y="0"/>
            <a:ext cx="8572560" cy="1500174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Peers Comparison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Forecasts and Valuation</a:t>
            </a:r>
            <a:endParaRPr lang="th-T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85720" y="2071678"/>
            <a:ext cx="8572560" cy="1500174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Key financial statement 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and key financial ratios  </a:t>
            </a:r>
            <a:endParaRPr lang="th-T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3403</TotalTime>
  <Words>520</Words>
  <Application>Microsoft Office PowerPoint</Application>
  <PresentationFormat>On-screen Show (4:3)</PresentationFormat>
  <Paragraphs>58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Default Design</vt:lpstr>
      <vt:lpstr> Equity Analysis FN 451</vt:lpstr>
      <vt:lpstr>Research Writing Tips</vt:lpstr>
      <vt:lpstr>Report Format:  What should be included?</vt:lpstr>
      <vt:lpstr>Recommendation &amp; Key investment points</vt:lpstr>
      <vt:lpstr>Company profile</vt:lpstr>
      <vt:lpstr>Economic Analysis &amp; Impacts </vt:lpstr>
      <vt:lpstr>Industry Analysis</vt:lpstr>
      <vt:lpstr>Company Analysis:  Investment Points </vt:lpstr>
      <vt:lpstr>Peers Comparison Forecasts and Valuation</vt:lpstr>
      <vt:lpstr>Key financial statement  and key financial ratios  </vt:lpstr>
    </vt:vector>
  </TitlesOfParts>
  <Company>support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Banking Overview</dc:title>
  <dc:creator>technic</dc:creator>
  <cp:lastModifiedBy>COMPAQ</cp:lastModifiedBy>
  <cp:revision>475</cp:revision>
  <dcterms:created xsi:type="dcterms:W3CDTF">2004-10-29T04:51:12Z</dcterms:created>
  <dcterms:modified xsi:type="dcterms:W3CDTF">2013-02-04T05:15:13Z</dcterms:modified>
</cp:coreProperties>
</file>