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8A59B-F58F-47C4-8188-A0E0E9F0F6FE}" type="datetimeFigureOut">
              <a:rPr lang="en-US" smtClean="0"/>
              <a:t>2/23/2012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89613-C110-4300-9E2E-8BEAFBE9F46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8A59B-F58F-47C4-8188-A0E0E9F0F6FE}" type="datetimeFigureOut">
              <a:rPr lang="en-US" smtClean="0"/>
              <a:t>2/23/2012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89613-C110-4300-9E2E-8BEAFBE9F46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8A59B-F58F-47C4-8188-A0E0E9F0F6FE}" type="datetimeFigureOut">
              <a:rPr lang="en-US" smtClean="0"/>
              <a:t>2/23/2012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89613-C110-4300-9E2E-8BEAFBE9F46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8A59B-F58F-47C4-8188-A0E0E9F0F6FE}" type="datetimeFigureOut">
              <a:rPr lang="en-US" smtClean="0"/>
              <a:t>2/23/2012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89613-C110-4300-9E2E-8BEAFBE9F46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8A59B-F58F-47C4-8188-A0E0E9F0F6FE}" type="datetimeFigureOut">
              <a:rPr lang="en-US" smtClean="0"/>
              <a:t>2/23/2012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89613-C110-4300-9E2E-8BEAFBE9F46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8A59B-F58F-47C4-8188-A0E0E9F0F6FE}" type="datetimeFigureOut">
              <a:rPr lang="en-US" smtClean="0"/>
              <a:t>2/23/2012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89613-C110-4300-9E2E-8BEAFBE9F46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8A59B-F58F-47C4-8188-A0E0E9F0F6FE}" type="datetimeFigureOut">
              <a:rPr lang="en-US" smtClean="0"/>
              <a:t>2/23/2012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89613-C110-4300-9E2E-8BEAFBE9F46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8A59B-F58F-47C4-8188-A0E0E9F0F6FE}" type="datetimeFigureOut">
              <a:rPr lang="en-US" smtClean="0"/>
              <a:t>2/23/2012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89613-C110-4300-9E2E-8BEAFBE9F46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8A59B-F58F-47C4-8188-A0E0E9F0F6FE}" type="datetimeFigureOut">
              <a:rPr lang="en-US" smtClean="0"/>
              <a:t>2/23/2012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89613-C110-4300-9E2E-8BEAFBE9F46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8A59B-F58F-47C4-8188-A0E0E9F0F6FE}" type="datetimeFigureOut">
              <a:rPr lang="en-US" smtClean="0"/>
              <a:t>2/23/2012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89613-C110-4300-9E2E-8BEAFBE9F46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8A59B-F58F-47C4-8188-A0E0E9F0F6FE}" type="datetimeFigureOut">
              <a:rPr lang="en-US" smtClean="0"/>
              <a:t>2/23/2012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89613-C110-4300-9E2E-8BEAFBE9F46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F8A59B-F58F-47C4-8188-A0E0E9F0F6FE}" type="datetimeFigureOut">
              <a:rPr lang="en-US" smtClean="0"/>
              <a:t>2/23/2012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189613-C110-4300-9E2E-8BEAFBE9F46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524000"/>
            <a:ext cx="7772400" cy="1470025"/>
          </a:xfrm>
        </p:spPr>
        <p:txBody>
          <a:bodyPr>
            <a:normAutofit/>
          </a:bodyPr>
          <a:lstStyle/>
          <a:p>
            <a:r>
              <a:rPr lang="en-US" sz="5400" b="1" dirty="0" smtClean="0"/>
              <a:t>Question Set #1  </a:t>
            </a:r>
            <a:endParaRPr lang="en-US" sz="54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048000"/>
            <a:ext cx="9144000" cy="1752600"/>
          </a:xfrm>
        </p:spPr>
        <p:txBody>
          <a:bodyPr/>
          <a:lstStyle/>
          <a:p>
            <a:r>
              <a:rPr lang="en-US" dirty="0" smtClean="0"/>
              <a:t>EE212 : Principles of Macroeconomics</a:t>
            </a:r>
          </a:p>
          <a:p>
            <a:r>
              <a:rPr lang="en-US" dirty="0" smtClean="0"/>
              <a:t>Semester 2 / 2012</a:t>
            </a:r>
          </a:p>
          <a:p>
            <a:r>
              <a:rPr lang="en-US" dirty="0" smtClean="0"/>
              <a:t>(Section 046402)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953000" y="5181600"/>
            <a:ext cx="39104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TA: </a:t>
            </a:r>
            <a:r>
              <a:rPr lang="en-US" sz="2800" dirty="0" err="1" smtClean="0"/>
              <a:t>Pitchaya</a:t>
            </a:r>
            <a:r>
              <a:rPr lang="en-US" sz="2800" dirty="0" smtClean="0"/>
              <a:t> </a:t>
            </a:r>
            <a:r>
              <a:rPr lang="en-US" sz="2800" dirty="0" err="1" smtClean="0"/>
              <a:t>Sunthanakul</a:t>
            </a: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145" name="Object 1"/>
          <p:cNvGraphicFramePr>
            <a:graphicFrameLocks noChangeAspect="1"/>
          </p:cNvGraphicFramePr>
          <p:nvPr/>
        </p:nvGraphicFramePr>
        <p:xfrm>
          <a:off x="3733800" y="381000"/>
          <a:ext cx="1371600" cy="1371600"/>
        </p:xfrm>
        <a:graphic>
          <a:graphicData uri="http://schemas.openxmlformats.org/presentationml/2006/ole">
            <p:oleObj spid="_x0000_s6145" r:id="rId3" imgW="4858428" imgH="4858428" progId="Microsoft">
              <p:embed/>
            </p:oleObj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228600"/>
            <a:ext cx="8839200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000" dirty="0" smtClean="0"/>
              <a:t>      (1</a:t>
            </a:r>
            <a:r>
              <a:rPr lang="en-US" sz="2000" dirty="0"/>
              <a:t>) In a two-sector (household and business) model, suppose households receive the following compensation from business: wages $520, interest $30, rent $10, profits $80; consumption spending is $550 and business investment is $90. </a:t>
            </a:r>
            <a:endParaRPr lang="en-US" sz="2000" dirty="0" smtClean="0"/>
          </a:p>
          <a:p>
            <a:pPr>
              <a:buNone/>
            </a:pPr>
            <a:r>
              <a:rPr lang="en-US" sz="2000" dirty="0"/>
              <a:t> </a:t>
            </a:r>
            <a:r>
              <a:rPr lang="en-US" sz="2000" dirty="0" smtClean="0"/>
              <a:t>      Find </a:t>
            </a:r>
            <a:r>
              <a:rPr lang="en-US" sz="2000" dirty="0"/>
              <a:t>(a) the market value of output and household saving. </a:t>
            </a:r>
            <a:endParaRPr lang="en-US" sz="2000" dirty="0" smtClean="0"/>
          </a:p>
          <a:p>
            <a:pPr>
              <a:buNone/>
            </a:pPr>
            <a:r>
              <a:rPr lang="en-US" sz="2000" dirty="0"/>
              <a:t> </a:t>
            </a:r>
            <a:r>
              <a:rPr lang="en-US" sz="2000" dirty="0" smtClean="0"/>
              <a:t>               (</a:t>
            </a:r>
            <a:r>
              <a:rPr lang="en-US" sz="2000" dirty="0"/>
              <a:t>b) What is the relationship of saving and investment?</a:t>
            </a:r>
          </a:p>
          <a:p>
            <a:endParaRPr lang="en-US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81000"/>
            <a:ext cx="92964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000" dirty="0" smtClean="0"/>
              <a:t>  (2</a:t>
            </a:r>
            <a:r>
              <a:rPr lang="en-US" sz="2000" dirty="0"/>
              <a:t>) (a</a:t>
            </a:r>
            <a:r>
              <a:rPr lang="en-US" sz="2000"/>
              <a:t>) </a:t>
            </a:r>
            <a:r>
              <a:rPr lang="en-US" sz="2000" smtClean="0"/>
              <a:t>What </a:t>
            </a:r>
            <a:r>
              <a:rPr lang="en-US" sz="2000" dirty="0"/>
              <a:t>is saving leakage from the circular flow? </a:t>
            </a:r>
            <a:endParaRPr lang="en-US" sz="2000" dirty="0" smtClean="0"/>
          </a:p>
          <a:p>
            <a:pPr>
              <a:buNone/>
            </a:pPr>
            <a:r>
              <a:rPr lang="en-US" sz="2000" dirty="0"/>
              <a:t> </a:t>
            </a:r>
            <a:r>
              <a:rPr lang="en-US" sz="2000" dirty="0" smtClean="0"/>
              <a:t>       (</a:t>
            </a:r>
            <a:r>
              <a:rPr lang="en-US" sz="2000" dirty="0"/>
              <a:t>b) Why is investment spending viewed as a spending injection into the circular flow?</a:t>
            </a:r>
          </a:p>
          <a:p>
            <a:endParaRPr lang="en-US" sz="20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228600" y="41910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(3)  what are direct and indirect taxes?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"/>
            <a:ext cx="9144000" cy="59737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000" dirty="0" smtClean="0"/>
              <a:t>    (4) </a:t>
            </a:r>
            <a:r>
              <a:rPr lang="en-US" sz="2000" dirty="0"/>
              <a:t>From the following data for the U.S., establish the amount of domestic output available for the U.S. purchase and the total amount of goods and services available for U.S. purchase: GNP is $1000; gross exports equal $100 while gross imports are $150. </a:t>
            </a:r>
            <a:endParaRPr lang="en-US" sz="2000" dirty="0" smtClean="0"/>
          </a:p>
          <a:p>
            <a:pPr>
              <a:buNone/>
            </a:pPr>
            <a:r>
              <a:rPr lang="en-US" sz="2000" dirty="0"/>
              <a:t> </a:t>
            </a:r>
            <a:r>
              <a:rPr lang="en-US" sz="2000" dirty="0" smtClean="0"/>
              <a:t>   (</a:t>
            </a:r>
            <a:r>
              <a:rPr lang="en-US" sz="2000" dirty="0"/>
              <a:t>b) Does U.S. GNP always equal U.S. purchases of goods and services when there are international transactions? </a:t>
            </a:r>
            <a:endParaRPr lang="en-US" sz="2000" dirty="0" smtClean="0"/>
          </a:p>
          <a:p>
            <a:pPr>
              <a:buNone/>
            </a:pPr>
            <a:r>
              <a:rPr lang="en-US" sz="2000" dirty="0"/>
              <a:t> </a:t>
            </a:r>
            <a:r>
              <a:rPr lang="en-US" sz="2000" dirty="0" smtClean="0"/>
              <a:t>   (</a:t>
            </a:r>
            <a:r>
              <a:rPr lang="en-US" sz="2000" dirty="0"/>
              <a:t>c) What happened to U.S. GNP when U.S. imports increase </a:t>
            </a:r>
            <a:r>
              <a:rPr lang="en-US" sz="2000" i="1" dirty="0"/>
              <a:t>ceteris paribus</a:t>
            </a:r>
            <a:r>
              <a:rPr lang="en-US" sz="2000" dirty="0" smtClean="0"/>
              <a:t>?</a:t>
            </a:r>
            <a:endParaRPr lang="en-US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"/>
            <a:ext cx="91440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000" dirty="0" smtClean="0"/>
              <a:t>(5) </a:t>
            </a:r>
            <a:r>
              <a:rPr lang="en-US" sz="2000" dirty="0"/>
              <a:t>what is the difference between personal income and national income?</a:t>
            </a:r>
          </a:p>
          <a:p>
            <a:endParaRPr lang="en-US" sz="2000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00" y="4219575"/>
            <a:ext cx="5724525" cy="2638425"/>
          </a:xfrm>
          <a:prstGeom prst="rect">
            <a:avLst/>
          </a:prstGeom>
          <a:noFill/>
        </p:spPr>
      </p:pic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0" y="3048000"/>
            <a:ext cx="914400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000" dirty="0" smtClean="0">
                <a:latin typeface="Calibri" pitchFamily="34" charset="0"/>
                <a:ea typeface="Calibri" pitchFamily="34" charset="0"/>
                <a:cs typeface="Cordia New" pitchFamily="34" charset="-34"/>
              </a:rPr>
              <a:t>(6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ordia New" pitchFamily="34" charset="-34"/>
              </a:rPr>
              <a:t>) Table 2-4 represents the price of and units of aggregate output for 199x and 199y. (a) Present in Table 2-5, nominal GNP for 199x and 199y. (b) Also calculate in Table 2-5 real output for 199y by measuring 199y output in 199x prices. What is the purpose of such a calculation? (c) What is the GNP deflator in 199y?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5638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0" y="75723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0" y="30956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0" y="5029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0480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000" dirty="0" smtClean="0"/>
              <a:t>(7) </a:t>
            </a:r>
            <a:r>
              <a:rPr lang="en-US" sz="2000" dirty="0"/>
              <a:t>what is the GNP deflator?</a:t>
            </a:r>
          </a:p>
          <a:p>
            <a:endParaRPr lang="en-US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0" y="289560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(8) </a:t>
            </a:r>
            <a:r>
              <a:rPr lang="en-US" dirty="0"/>
              <a:t>(a) what is the CPI? (b) Do increases in the CPI always indicate an increase in the consumer’s cost of living?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367</Words>
  <Application>Microsoft Office PowerPoint</Application>
  <PresentationFormat>On-screen Show (4:3)</PresentationFormat>
  <Paragraphs>19</Paragraphs>
  <Slides>7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Office Theme</vt:lpstr>
      <vt:lpstr>Microsoft</vt:lpstr>
      <vt:lpstr>Question Set #1  </vt:lpstr>
      <vt:lpstr>Slide 2</vt:lpstr>
      <vt:lpstr>Slide 3</vt:lpstr>
      <vt:lpstr>Slide 4</vt:lpstr>
      <vt:lpstr>Slide 5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Question Set #1</dc:title>
  <dc:creator>PC</dc:creator>
  <cp:lastModifiedBy>PC</cp:lastModifiedBy>
  <cp:revision>7</cp:revision>
  <dcterms:created xsi:type="dcterms:W3CDTF">2012-02-23T13:07:52Z</dcterms:created>
  <dcterms:modified xsi:type="dcterms:W3CDTF">2012-02-23T13:21:23Z</dcterms:modified>
</cp:coreProperties>
</file>