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9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952" autoAdjust="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426" y="2895600"/>
            <a:ext cx="4572000" cy="13687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0" y="4743451"/>
            <a:ext cx="9144000" cy="21145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0" y="4714875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9E3E3-6916-4DC8-86F3-E13BB2341EC5}" type="datetimeFigureOut">
              <a:rPr lang="th-TH" smtClean="0"/>
              <a:pPr/>
              <a:t>11/09/55</a:t>
            </a:fld>
            <a:endParaRPr lang="th-TH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DF23C8-DAD9-4DC9-A9B3-D6C4D0478472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52426" y="457200"/>
            <a:ext cx="7680960" cy="2438399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kumimoji="0" lang="en-US" sz="6000" b="1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680960" cy="4724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F19E3E3-6916-4DC8-86F3-E13BB2341EC5}" type="datetimeFigureOut">
              <a:rPr lang="th-TH" smtClean="0"/>
              <a:pPr/>
              <a:t>11/09/55</a:t>
            </a:fld>
            <a:endParaRPr lang="th-TH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CDF23C8-DAD9-4DC9-A9B3-D6C4D0478472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52426" y="4003302"/>
            <a:ext cx="4572000" cy="11782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9E3E3-6916-4DC8-86F3-E13BB2341EC5}" type="datetimeFigureOut">
              <a:rPr lang="th-TH" smtClean="0"/>
              <a:pPr/>
              <a:t>11/09/55</a:t>
            </a:fld>
            <a:endParaRPr lang="th-TH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DF23C8-DAD9-4DC9-A9B3-D6C4D0478472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18288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-4439" y="182880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54366" y="1990078"/>
            <a:ext cx="8439912" cy="1984248"/>
          </a:xfrm>
        </p:spPr>
        <p:txBody>
          <a:bodyPr>
            <a:noAutofit/>
          </a:bodyPr>
          <a:lstStyle>
            <a:lvl1pPr>
              <a:defRPr kumimoji="0" lang="en-US" sz="6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901184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F19E3E3-6916-4DC8-86F3-E13BB2341EC5}" type="datetimeFigureOut">
              <a:rPr lang="th-TH" smtClean="0"/>
              <a:pPr/>
              <a:t>11/09/55</a:t>
            </a:fld>
            <a:endParaRPr lang="th-TH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CDF23C8-DAD9-4DC9-A9B3-D6C4D0478472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5"/>
          </p:nvPr>
        </p:nvSpPr>
        <p:spPr>
          <a:xfrm>
            <a:off x="4900613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Content Placeholder 11"/>
          <p:cNvSpPr>
            <a:spLocks noGrp="1"/>
          </p:cNvSpPr>
          <p:nvPr>
            <p:ph sz="quarter" idx="14"/>
          </p:nvPr>
        </p:nvSpPr>
        <p:spPr>
          <a:xfrm>
            <a:off x="4900613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9F19E3E3-6916-4DC8-86F3-E13BB2341EC5}" type="datetimeFigureOut">
              <a:rPr lang="th-TH" smtClean="0"/>
              <a:pPr/>
              <a:t>11/09/55</a:t>
            </a:fld>
            <a:endParaRPr lang="th-TH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ACDF23C8-DAD9-4DC9-A9B3-D6C4D0478472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9E3E3-6916-4DC8-86F3-E13BB2341EC5}" type="datetimeFigureOut">
              <a:rPr lang="th-TH" smtClean="0"/>
              <a:pPr/>
              <a:t>11/09/55</a:t>
            </a:fld>
            <a:endParaRPr lang="th-TH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DF23C8-DAD9-4DC9-A9B3-D6C4D0478472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9E3E3-6916-4DC8-86F3-E13BB2341EC5}" type="datetimeFigureOut">
              <a:rPr lang="th-TH" smtClean="0"/>
              <a:pPr/>
              <a:t>11/09/55</a:t>
            </a:fld>
            <a:endParaRPr lang="th-TH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DF23C8-DAD9-4DC9-A9B3-D6C4D0478472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381375" cy="3967162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 b="0" i="1" spc="0" baseline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105275" y="1463040"/>
            <a:ext cx="4681538" cy="396849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F19E3E3-6916-4DC8-86F3-E13BB2341EC5}" type="datetimeFigureOut">
              <a:rPr lang="th-TH" smtClean="0"/>
              <a:pPr/>
              <a:t>11/09/55</a:t>
            </a:fld>
            <a:endParaRPr lang="th-TH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CDF23C8-DAD9-4DC9-A9B3-D6C4D0478472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29224" y="0"/>
            <a:ext cx="3914775" cy="5657850"/>
          </a:xfr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352426" y="1600199"/>
            <a:ext cx="4572000" cy="3593237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600" i="1">
                <a:solidFill>
                  <a:schemeClr val="tx1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352425" y="275208"/>
            <a:ext cx="4572000" cy="1324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F19E3E3-6916-4DC8-86F3-E13BB2341EC5}" type="datetimeFigureOut">
              <a:rPr lang="th-TH" smtClean="0"/>
              <a:pPr/>
              <a:t>11/09/55</a:t>
            </a:fld>
            <a:endParaRPr lang="th-TH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CDF23C8-DAD9-4DC9-A9B3-D6C4D0478472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9E3E3-6916-4DC8-86F3-E13BB2341EC5}" type="datetimeFigureOut">
              <a:rPr lang="th-TH" smtClean="0"/>
              <a:pPr/>
              <a:t>11/09/55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F23C8-DAD9-4DC9-A9B3-D6C4D047847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9E3E3-6916-4DC8-86F3-E13BB2341EC5}" type="datetimeFigureOut">
              <a:rPr lang="th-TH" smtClean="0"/>
              <a:pPr/>
              <a:t>11/09/55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F23C8-DAD9-4DC9-A9B3-D6C4D047847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426" y="228600"/>
            <a:ext cx="768096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426" y="1463040"/>
            <a:ext cx="76809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426" y="6543676"/>
            <a:ext cx="146685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9F19E3E3-6916-4DC8-86F3-E13BB2341EC5}" type="datetimeFigureOut">
              <a:rPr lang="th-TH" smtClean="0"/>
              <a:pPr/>
              <a:t>11/09/55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09749" y="6543676"/>
            <a:ext cx="4086225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 i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6700" y="6543676"/>
            <a:ext cx="87630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ACDF23C8-DAD9-4DC9-A9B3-D6C4D0478472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4000" b="0" kern="1200" cap="none" spc="0" baseline="0">
          <a:solidFill>
            <a:schemeClr val="tx1"/>
          </a:solidFill>
          <a:latin typeface="+mj-lt"/>
          <a:ea typeface="+mj-ea"/>
          <a:cs typeface="Tunga" pitchFamily="2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spcAft>
          <a:spcPts val="0"/>
        </a:spcAft>
        <a:buClr>
          <a:schemeClr val="accent5"/>
        </a:buClr>
        <a:buFont typeface="Arial" pitchFamily="34" charset="0"/>
        <a:buNone/>
        <a:defRPr sz="18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1450" indent="-17145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2pPr>
      <a:lvl3pPr marL="344488" indent="-16510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517525" indent="-169863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4pPr>
      <a:lvl5pPr marL="688975" indent="-173038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8686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58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40817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Presented by Group 6</a:t>
            </a:r>
            <a:endParaRPr lang="th-T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Lucida Calligraphy" pitchFamily="66" charset="0"/>
              </a:rPr>
              <a:t>Custodian &amp; Trustee Service</a:t>
            </a:r>
            <a:endParaRPr lang="th-TH" dirty="0"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204171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680960" cy="4990296"/>
          </a:xfrm>
        </p:spPr>
        <p:txBody>
          <a:bodyPr>
            <a:norm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/>
              <a:t>Service from brokerage or other financial institution that holds and manages a client’s securities or other assets on his/her behalf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3000" dirty="0" smtClean="0"/>
              <a:t>Help clients to reduce the risk of the their assets from losing and being stolen</a:t>
            </a:r>
          </a:p>
          <a:p>
            <a:pPr marL="285750" indent="-285750">
              <a:buFont typeface="Arial" pitchFamily="34" charset="0"/>
              <a:buChar char="•"/>
            </a:pPr>
            <a:endParaRPr lang="th-TH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FF00"/>
                </a:solidFill>
                <a:latin typeface="Lucida Calligraphy" pitchFamily="66" charset="0"/>
              </a:rPr>
              <a:t>What is Custody </a:t>
            </a:r>
            <a:r>
              <a:rPr lang="en-US" dirty="0">
                <a:solidFill>
                  <a:srgbClr val="FFFF00"/>
                </a:solidFill>
                <a:latin typeface="Lucida Calligraphy" pitchFamily="66" charset="0"/>
              </a:rPr>
              <a:t>S</a:t>
            </a:r>
            <a:r>
              <a:rPr lang="en-US" dirty="0" smtClean="0">
                <a:solidFill>
                  <a:srgbClr val="FFFF00"/>
                </a:solidFill>
                <a:latin typeface="Lucida Calligraphy" pitchFamily="66" charset="0"/>
              </a:rPr>
              <a:t>ervice?</a:t>
            </a:r>
            <a:endParaRPr lang="th-TH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47841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FF00"/>
                </a:solidFill>
                <a:latin typeface="Lucida Calligraphy" pitchFamily="66" charset="0"/>
              </a:rPr>
              <a:t>Example of Custodian Service</a:t>
            </a:r>
            <a:endParaRPr lang="th-TH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467544" y="1428566"/>
            <a:ext cx="7704856" cy="5744850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00B050"/>
                </a:solidFill>
              </a:rPr>
              <a:t>K-Custodian from K-Bank</a:t>
            </a:r>
          </a:p>
          <a:p>
            <a:r>
              <a:rPr lang="en-US" sz="2400" b="1" i="1" u="sng" dirty="0" smtClean="0"/>
              <a:t>Scope of service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/>
              <a:t>U</a:t>
            </a:r>
            <a:r>
              <a:rPr lang="en-US" sz="2400" dirty="0" smtClean="0"/>
              <a:t>ndertake </a:t>
            </a:r>
            <a:r>
              <a:rPr lang="en-US" sz="2400" dirty="0"/>
              <a:t>safekeeping of the customer assets by segregating them from bank assets.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Perform </a:t>
            </a:r>
            <a:r>
              <a:rPr lang="en-US" sz="2400" dirty="0"/>
              <a:t>semi-annual physical counting of customer’s certificate securities.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/>
              <a:t>C</a:t>
            </a:r>
            <a:r>
              <a:rPr lang="en-US" sz="2400" dirty="0" smtClean="0"/>
              <a:t>arry </a:t>
            </a:r>
            <a:r>
              <a:rPr lang="en-US" sz="2400" dirty="0"/>
              <a:t>out corporate actions processing, i.e., dividends, interest payments, rights offerings, capital increases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/>
              <a:t>P</a:t>
            </a:r>
            <a:r>
              <a:rPr lang="en-US" sz="2400" dirty="0" smtClean="0"/>
              <a:t>rovide </a:t>
            </a:r>
            <a:r>
              <a:rPr lang="en-US" sz="2400" dirty="0"/>
              <a:t>other related products and services including proxy voting, </a:t>
            </a:r>
            <a:r>
              <a:rPr lang="en-US" sz="2400" dirty="0" err="1"/>
              <a:t>forex</a:t>
            </a:r>
            <a:r>
              <a:rPr lang="en-US" sz="2400" dirty="0"/>
              <a:t> services, tax rebates, etc.</a:t>
            </a:r>
            <a:br>
              <a:rPr lang="en-US" sz="2400" dirty="0"/>
            </a:br>
            <a:endParaRPr lang="en-US" sz="2400" b="1" i="1" u="sng" dirty="0"/>
          </a:p>
          <a:p>
            <a:r>
              <a:rPr lang="en-US" sz="2600" dirty="0"/>
              <a:t/>
            </a:r>
            <a:br>
              <a:rPr lang="en-US" sz="26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3600" dirty="0"/>
              <a:t/>
            </a:r>
            <a:br>
              <a:rPr lang="en-US" sz="3600" dirty="0"/>
            </a:br>
            <a:endParaRPr lang="en-US" sz="3600" b="1" u="sng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359527"/>
            <a:ext cx="1390650" cy="8191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80778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8108006" cy="4724400"/>
          </a:xfrm>
        </p:spPr>
        <p:txBody>
          <a:bodyPr>
            <a:no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2800" dirty="0" smtClean="0"/>
              <a:t>It looks after and protects the interests of investors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800" dirty="0" smtClean="0"/>
              <a:t>controlling and auditing the systems, they provide customers with support and advice in a continuous manner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800" dirty="0" smtClean="0"/>
              <a:t>The </a:t>
            </a:r>
            <a:r>
              <a:rPr lang="en-US" sz="2800" dirty="0"/>
              <a:t>trustee has a </a:t>
            </a:r>
            <a:r>
              <a:rPr lang="en-US" sz="2800" dirty="0" smtClean="0"/>
              <a:t>responsibility </a:t>
            </a:r>
            <a:r>
              <a:rPr lang="en-US" sz="2800" dirty="0"/>
              <a:t>to act on behalf of the beneficiary </a:t>
            </a:r>
            <a:r>
              <a:rPr lang="en-US" sz="2800" dirty="0" smtClean="0"/>
              <a:t>of </a:t>
            </a:r>
            <a:r>
              <a:rPr lang="en-US" sz="2800" dirty="0"/>
              <a:t>client, rather than in his/her own interests.</a:t>
            </a:r>
            <a:endParaRPr lang="en-US" sz="28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FF00"/>
                </a:solidFill>
                <a:latin typeface="Lucida Calligraphy" pitchFamily="66" charset="0"/>
              </a:rPr>
              <a:t>What is trustee service?</a:t>
            </a:r>
            <a:endParaRPr lang="th-TH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62556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en-US" sz="2800" b="1" i="1" dirty="0" err="1" smtClean="0">
                <a:solidFill>
                  <a:srgbClr val="FFC000"/>
                </a:solidFill>
              </a:rPr>
              <a:t>Thanachart</a:t>
            </a:r>
            <a:r>
              <a:rPr lang="en-US" sz="2800" b="1" i="1" dirty="0" smtClean="0">
                <a:solidFill>
                  <a:srgbClr val="FFC000"/>
                </a:solidFill>
              </a:rPr>
              <a:t> Trustee</a:t>
            </a:r>
          </a:p>
          <a:p>
            <a:r>
              <a:rPr lang="en-US" sz="2400" b="1" i="1" u="sng" dirty="0" smtClean="0"/>
              <a:t>Scope of service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/>
              <a:t>Audit and regulate compositions of investment portfolios in a neutral manner, ensuring that they comply with the notifications of the Office of the Securities and Exchange </a:t>
            </a:r>
            <a:r>
              <a:rPr lang="en-US" sz="2400" dirty="0" smtClean="0"/>
              <a:t>Commission (SEC).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/>
              <a:t>Audit and look after the investment portfolios, aiming at preventing damage to the </a:t>
            </a:r>
            <a:r>
              <a:rPr lang="en-US" sz="2400" dirty="0" smtClean="0"/>
              <a:t>portfolio in the interests of unit holders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/>
              <a:t>Determine the mark-to-market value of the portfolios and endorse the Net Asset Value in compliance with the regulations of the </a:t>
            </a:r>
            <a:r>
              <a:rPr lang="en-US" sz="2400" dirty="0" smtClean="0"/>
              <a:t>SEC</a:t>
            </a:r>
            <a:endParaRPr lang="th-TH" sz="2400" b="1" i="1" u="sn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FF00"/>
                </a:solidFill>
                <a:latin typeface="Lucida Calligraphy" pitchFamily="66" charset="0"/>
              </a:rPr>
              <a:t>Example of Trustee service</a:t>
            </a:r>
            <a:endParaRPr lang="th-TH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468814"/>
            <a:ext cx="1312878" cy="52848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07785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 err="1" smtClean="0"/>
              <a:t>Atthakit</a:t>
            </a:r>
            <a:r>
              <a:rPr lang="en-US" dirty="0" smtClean="0"/>
              <a:t> </a:t>
            </a:r>
            <a:r>
              <a:rPr lang="en-US" dirty="0" err="1" smtClean="0"/>
              <a:t>Phartpachee</a:t>
            </a:r>
            <a:r>
              <a:rPr lang="en-US" dirty="0" smtClean="0"/>
              <a:t> 5204640089</a:t>
            </a:r>
          </a:p>
          <a:p>
            <a:r>
              <a:rPr lang="en-US" dirty="0" err="1" smtClean="0"/>
              <a:t>Bovornwit</a:t>
            </a:r>
            <a:r>
              <a:rPr lang="en-US" dirty="0" smtClean="0"/>
              <a:t> </a:t>
            </a:r>
            <a:r>
              <a:rPr lang="en-US" dirty="0" err="1" smtClean="0"/>
              <a:t>Waikittipong</a:t>
            </a:r>
            <a:r>
              <a:rPr lang="en-US" dirty="0" smtClean="0"/>
              <a:t> 5204640113</a:t>
            </a:r>
          </a:p>
          <a:p>
            <a:r>
              <a:rPr lang="en-US" dirty="0" err="1" smtClean="0"/>
              <a:t>Janeluck</a:t>
            </a:r>
            <a:r>
              <a:rPr lang="en-US" dirty="0" smtClean="0"/>
              <a:t> </a:t>
            </a:r>
            <a:r>
              <a:rPr lang="en-US" dirty="0" err="1" smtClean="0"/>
              <a:t>Aphajarus</a:t>
            </a:r>
            <a:r>
              <a:rPr lang="en-US" dirty="0" smtClean="0"/>
              <a:t> 5204640253</a:t>
            </a:r>
          </a:p>
          <a:p>
            <a:r>
              <a:rPr lang="en-US" dirty="0" err="1" smtClean="0"/>
              <a:t>Passatawan</a:t>
            </a:r>
            <a:r>
              <a:rPr lang="en-US" dirty="0" smtClean="0"/>
              <a:t> </a:t>
            </a:r>
            <a:r>
              <a:rPr lang="en-US" dirty="0" err="1" smtClean="0"/>
              <a:t>Thuchpramook</a:t>
            </a:r>
            <a:r>
              <a:rPr lang="en-US" dirty="0" smtClean="0"/>
              <a:t> 5204640717</a:t>
            </a:r>
          </a:p>
          <a:p>
            <a:r>
              <a:rPr lang="en-US" dirty="0" smtClean="0"/>
              <a:t>Saran </a:t>
            </a:r>
            <a:r>
              <a:rPr lang="en-US" dirty="0" err="1" smtClean="0"/>
              <a:t>Visawapipat</a:t>
            </a:r>
            <a:r>
              <a:rPr lang="en-US" dirty="0" smtClean="0"/>
              <a:t> 5204640923</a:t>
            </a:r>
          </a:p>
          <a:p>
            <a:r>
              <a:rPr lang="en-US" dirty="0" err="1" smtClean="0"/>
              <a:t>Taweepol</a:t>
            </a:r>
            <a:r>
              <a:rPr lang="en-US" dirty="0" smtClean="0"/>
              <a:t> </a:t>
            </a:r>
            <a:r>
              <a:rPr lang="en-US" dirty="0" err="1" smtClean="0"/>
              <a:t>Jantanasaro</a:t>
            </a:r>
            <a:r>
              <a:rPr lang="en-US" smtClean="0"/>
              <a:t> 5204641244</a:t>
            </a:r>
            <a:endParaRPr lang="th-TH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ylar">
  <a:themeElements>
    <a:clrScheme name="Mylar">
      <a:dk1>
        <a:srgbClr val="000000"/>
      </a:dk1>
      <a:lt1>
        <a:srgbClr val="FFFFFF"/>
      </a:lt1>
      <a:dk2>
        <a:srgbClr val="656162"/>
      </a:dk2>
      <a:lt2>
        <a:srgbClr val="E0DACC"/>
      </a:lt2>
      <a:accent1>
        <a:srgbClr val="4A5A7A"/>
      </a:accent1>
      <a:accent2>
        <a:srgbClr val="F7BD40"/>
      </a:accent2>
      <a:accent3>
        <a:srgbClr val="975C00"/>
      </a:accent3>
      <a:accent4>
        <a:srgbClr val="754D41"/>
      </a:accent4>
      <a:accent5>
        <a:srgbClr val="838995"/>
      </a:accent5>
      <a:accent6>
        <a:srgbClr val="687B66"/>
      </a:accent6>
      <a:hlink>
        <a:srgbClr val="B5740B"/>
      </a:hlink>
      <a:folHlink>
        <a:srgbClr val="7483A0"/>
      </a:folHlink>
    </a:clrScheme>
    <a:fontScheme name="Mylar">
      <a:maj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ylar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25400" h="508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tint val="100000"/>
                <a:shade val="30000"/>
                <a:alpha val="100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lumMod val="80000"/>
              </a:schemeClr>
              <a:schemeClr val="phClr">
                <a:tint val="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TC101790491[[fn=Mylar]]</Template>
  <TotalTime>329</TotalTime>
  <Words>269</Words>
  <Application>Microsoft Office PowerPoint</Application>
  <PresentationFormat>On-screen Show (4:3)</PresentationFormat>
  <Paragraphs>29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Mylar</vt:lpstr>
      <vt:lpstr>Custodian &amp; Trustee Service</vt:lpstr>
      <vt:lpstr>What is Custody Service?</vt:lpstr>
      <vt:lpstr>Example of Custodian Service</vt:lpstr>
      <vt:lpstr>What is trustee service?</vt:lpstr>
      <vt:lpstr>Example of Trustee service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Custodian &amp; Trustee Service</dc:title>
  <dc:creator>GateWay</dc:creator>
  <cp:lastModifiedBy>Classroom</cp:lastModifiedBy>
  <cp:revision>31</cp:revision>
  <dcterms:created xsi:type="dcterms:W3CDTF">2012-09-09T13:00:23Z</dcterms:created>
  <dcterms:modified xsi:type="dcterms:W3CDTF">2012-09-11T08:09:59Z</dcterms:modified>
</cp:coreProperties>
</file>