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charts/style2.xml" ContentType="application/vnd.ms-office.chart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charts/colors2.xml" ContentType="application/vnd.ms-office.chartcolorstyle+xml"/>
  <Override PartName="/ppt/charts/colors3.xml" ContentType="application/vnd.ms-office.chartcolorstyl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xlsx" ContentType="application/vnd.openxmlformats-officedocument.spreadsheetml.sheet"/>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charts/style3.xml" ContentType="application/vnd.ms-office.chartstyle+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62" r:id="rId4"/>
    <p:sldId id="258" r:id="rId5"/>
    <p:sldId id="260" r:id="rId6"/>
    <p:sldId id="259" r:id="rId7"/>
    <p:sldId id="266" r:id="rId8"/>
    <p:sldId id="263" r:id="rId9"/>
    <p:sldId id="264" r:id="rId10"/>
    <p:sldId id="267" r:id="rId11"/>
    <p:sldId id="268" r:id="rId12"/>
    <p:sldId id="265" r:id="rId13"/>
    <p:sldId id="26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mc="http://schemas.openxmlformats.org/markup-compatibility/2006" xmlns:mv="urn:schemas-microsoft-com:mac:vml" xmlns:p14="http://schemas.microsoft.com/office/powerpoint/2010/main" xmlns="">
          <a:srgbClr val="FF0000"/>
        </p14:laserClr>
      </p:ext>
      <p:ext uri="{2FDB2607-1784-4EEB-B798-7EB5836EED8A}">
        <p14:showMediaCtrls xmlns:mc="http://schemas.openxmlformats.org/markup-compatibility/2006" xmlns:mv="urn:schemas-microsoft-com:mac:vml" xmlns:p14="http://schemas.microsoft.com/office/powerpoint/2010/main" xmlns="" val="1"/>
      </p:ext>
    </p:extLst>
  </p:showPr>
  <p:extLst>
    <p:ext uri="{E76CE94A-603C-4142-B9EB-6D1370010A27}">
      <p14:discardImageEditData xmlns:mc="http://schemas.openxmlformats.org/markup-compatibility/2006" xmlns:mv="urn:schemas-microsoft-com:mac:vml" xmlns:p14="http://schemas.microsoft.com/office/powerpoint/2010/main" xmlns="" val="0"/>
    </p:ext>
    <p:ext uri="{D31A062A-798A-4329-ABDD-BBA856620510}">
      <p14:defaultImageDpi xmlns:mc="http://schemas.openxmlformats.org/markup-compatibility/2006" xmlns:mv="urn:schemas-microsoft-com:mac:vml" xmlns:p14="http://schemas.microsoft.com/office/powerpoint/2010/main" xmlns="" val="220"/>
    </p:ext>
    <p:ext uri="{FD5EFAAD-0ECE-453E-9831-46B23BE46B34}">
      <p15:chartTrackingRefBased xmlns:mc="http://schemas.openxmlformats.org/markup-compatibility/2006" xmlns:mv="urn:schemas-microsoft-com:mac:vml"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78526" autoAdjust="0"/>
  </p:normalViewPr>
  <p:slideViewPr>
    <p:cSldViewPr snapToGrid="0">
      <p:cViewPr varScale="1">
        <p:scale>
          <a:sx n="57" d="100"/>
          <a:sy n="57" d="100"/>
        </p:scale>
        <p:origin x="-34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Microsoft_Office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chart>
    <c:title>
      <c:tx>
        <c:rich>
          <a:bodyPr rot="0" spcFirstLastPara="1" vertOverflow="ellipsis" vert="horz" wrap="square" anchor="ctr" anchorCtr="1"/>
          <a:lstStyle/>
          <a:p>
            <a:pPr>
              <a:defRPr lang="en-US" sz="2128" b="1" i="0" u="none" strike="noStrike" kern="1200" cap="all" spc="120" normalizeH="0" baseline="0">
                <a:solidFill>
                  <a:schemeClr val="tx1">
                    <a:lumMod val="65000"/>
                    <a:lumOff val="35000"/>
                  </a:schemeClr>
                </a:solidFill>
                <a:latin typeface="+mn-lt"/>
                <a:ea typeface="+mn-ea"/>
                <a:cs typeface="+mn-cs"/>
              </a:defRPr>
            </a:pPr>
            <a:r>
              <a:rPr lang="en-US"/>
              <a:t>Total # account credit card for commercial banks in Thailand</a:t>
            </a:r>
          </a:p>
        </c:rich>
      </c:tx>
      <c:layout/>
      <c:spPr>
        <a:noFill/>
        <a:ln>
          <a:noFill/>
        </a:ln>
        <a:effectLst/>
      </c:spPr>
    </c:title>
    <c:plotArea>
      <c:layout/>
      <c:barChart>
        <c:barDir val="col"/>
        <c:grouping val="clustered"/>
        <c:ser>
          <c:idx val="0"/>
          <c:order val="0"/>
          <c:tx>
            <c:strRef>
              <c:f>Sheet1!$B$1</c:f>
              <c:strCache>
                <c:ptCount val="1"/>
                <c:pt idx="0">
                  <c:v>credit card</c:v>
                </c:pt>
              </c:strCache>
            </c:strRef>
          </c:tx>
          <c:spPr>
            <a:solidFill>
              <a:schemeClr val="accent2"/>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lang="en-US" sz="1064" b="0" i="0" u="none" strike="noStrike" kern="1200" baseline="0">
                    <a:solidFill>
                      <a:schemeClr val="tx1">
                        <a:lumMod val="50000"/>
                        <a:lumOff val="50000"/>
                      </a:schemeClr>
                    </a:solidFill>
                    <a:latin typeface="+mn-lt"/>
                    <a:ea typeface="+mn-ea"/>
                    <a:cs typeface="+mn-cs"/>
                  </a:defRPr>
                </a:pPr>
                <a:endParaRPr lang="th-TH"/>
              </a:p>
            </c:txPr>
            <c:dLblPos val="outEnd"/>
            <c:showVal val="1"/>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Sheet1!$A$2:$A$6</c:f>
              <c:numCache>
                <c:formatCode>General</c:formatCode>
                <c:ptCount val="5"/>
                <c:pt idx="0">
                  <c:v>2007</c:v>
                </c:pt>
                <c:pt idx="1">
                  <c:v>2008</c:v>
                </c:pt>
                <c:pt idx="2">
                  <c:v>2009</c:v>
                </c:pt>
                <c:pt idx="3">
                  <c:v>2010</c:v>
                </c:pt>
                <c:pt idx="4">
                  <c:v>2011</c:v>
                </c:pt>
              </c:numCache>
            </c:numRef>
          </c:cat>
          <c:val>
            <c:numRef>
              <c:f>Sheet1!$B$2:$B$6</c:f>
              <c:numCache>
                <c:formatCode>General</c:formatCode>
                <c:ptCount val="5"/>
                <c:pt idx="0">
                  <c:v>49902127.000000007</c:v>
                </c:pt>
                <c:pt idx="1">
                  <c:v>57247660</c:v>
                </c:pt>
                <c:pt idx="2">
                  <c:v>63073090</c:v>
                </c:pt>
                <c:pt idx="3">
                  <c:v>66156784</c:v>
                </c:pt>
                <c:pt idx="4">
                  <c:v>72578084</c:v>
                </c:pt>
              </c:numCache>
            </c:numRef>
          </c:val>
        </c:ser>
        <c:dLbls>
          <c:showVal val="1"/>
        </c:dLbls>
        <c:gapWidth val="444"/>
        <c:overlap val="-90"/>
        <c:axId val="81447936"/>
        <c:axId val="81453824"/>
      </c:barChart>
      <c:catAx>
        <c:axId val="81447936"/>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64" b="0" i="0" u="none" strike="noStrike" kern="1200" cap="all" spc="120" normalizeH="0" baseline="0">
                <a:solidFill>
                  <a:schemeClr val="tx1">
                    <a:lumMod val="65000"/>
                    <a:lumOff val="35000"/>
                  </a:schemeClr>
                </a:solidFill>
                <a:latin typeface="+mn-lt"/>
                <a:ea typeface="+mn-ea"/>
                <a:cs typeface="+mn-cs"/>
              </a:defRPr>
            </a:pPr>
            <a:endParaRPr lang="th-TH"/>
          </a:p>
        </c:txPr>
        <c:crossAx val="81453824"/>
        <c:crosses val="autoZero"/>
        <c:auto val="1"/>
        <c:lblAlgn val="ctr"/>
        <c:lblOffset val="100"/>
      </c:catAx>
      <c:valAx>
        <c:axId val="81453824"/>
        <c:scaling>
          <c:orientation val="minMax"/>
        </c:scaling>
        <c:delete val="1"/>
        <c:axPos val="l"/>
        <c:numFmt formatCode="General" sourceLinked="1"/>
        <c:majorTickMark val="none"/>
        <c:tickLblPos val="nextTo"/>
        <c:crossAx val="81447936"/>
        <c:crosses val="autoZero"/>
        <c:crossBetween val="between"/>
      </c:valAx>
      <c:spPr>
        <a:noFill/>
        <a:ln>
          <a:noFill/>
        </a:ln>
        <a:effectLst/>
      </c:spPr>
    </c:plotArea>
    <c:plotVisOnly val="1"/>
    <c:dispBlanksAs val="gap"/>
  </c:chart>
  <c:spPr>
    <a:noFill/>
    <a:ln>
      <a:noFill/>
    </a:ln>
    <a:effectLst/>
  </c:spPr>
  <c:txPr>
    <a:bodyPr/>
    <a:lstStyle/>
    <a:p>
      <a:pPr>
        <a:defRPr/>
      </a:pPr>
      <a:endParaRPr lang="th-TH"/>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th-TH"/>
  <c:chart>
    <c:title>
      <c:tx>
        <c:rich>
          <a:bodyPr rot="0" spcFirstLastPara="1" vertOverflow="ellipsis" vert="horz" wrap="square" anchor="ctr" anchorCtr="1"/>
          <a:lstStyle/>
          <a:p>
            <a:pPr>
              <a:defRPr lang="en-US" sz="2128" b="1" i="0" u="none" strike="noStrike" kern="1200" cap="all" baseline="0">
                <a:solidFill>
                  <a:schemeClr val="tx1">
                    <a:lumMod val="65000"/>
                    <a:lumOff val="35000"/>
                  </a:schemeClr>
                </a:solidFill>
                <a:latin typeface="+mn-lt"/>
                <a:ea typeface="+mn-ea"/>
                <a:cs typeface="+mn-cs"/>
              </a:defRPr>
            </a:pPr>
            <a:r>
              <a:rPr lang="en-US" sz="1800" dirty="0"/>
              <a:t>insurance distribution channel</a:t>
            </a:r>
          </a:p>
        </c:rich>
      </c:tx>
      <c:layout/>
      <c:spPr>
        <a:noFill/>
        <a:ln>
          <a:noFill/>
        </a:ln>
        <a:effectLst/>
      </c:spPr>
    </c:title>
    <c:plotArea>
      <c:layout/>
      <c:pieChart>
        <c:varyColors val="1"/>
        <c:ser>
          <c:idx val="0"/>
          <c:order val="0"/>
          <c:tx>
            <c:strRef>
              <c:f>Sheet1!$B$1</c:f>
              <c:strCache>
                <c:ptCount val="1"/>
                <c:pt idx="0">
                  <c:v>insurance distribution channel</c:v>
                </c:pt>
              </c:strCache>
            </c:strRef>
          </c:tx>
          <c:dPt>
            <c:idx val="0"/>
            <c:spPr>
              <a:solidFill>
                <a:schemeClr val="accent1"/>
              </a:solidFill>
              <a:ln>
                <a:noFill/>
              </a:ln>
              <a:effectLst>
                <a:outerShdw blurRad="63500" sx="102000" sy="102000" algn="ctr" rotWithShape="0">
                  <a:prstClr val="black">
                    <a:alpha val="20000"/>
                  </a:prstClr>
                </a:outerShdw>
              </a:effectLst>
            </c:spPr>
          </c:dPt>
          <c:dPt>
            <c:idx val="1"/>
            <c:spPr>
              <a:solidFill>
                <a:schemeClr val="accent2"/>
              </a:solidFill>
              <a:ln>
                <a:noFill/>
              </a:ln>
              <a:effectLst>
                <a:outerShdw blurRad="63500" sx="102000" sy="102000" algn="ctr" rotWithShape="0">
                  <a:prstClr val="black">
                    <a:alpha val="20000"/>
                  </a:prstClr>
                </a:outerShdw>
              </a:effectLst>
            </c:spPr>
          </c:dPt>
          <c:dPt>
            <c:idx val="2"/>
            <c:spPr>
              <a:solidFill>
                <a:schemeClr val="accent3"/>
              </a:solidFill>
              <a:ln>
                <a:noFill/>
              </a:ln>
              <a:effectLst>
                <a:outerShdw blurRad="63500" sx="102000" sy="102000" algn="ctr" rotWithShape="0">
                  <a:prstClr val="black">
                    <a:alpha val="20000"/>
                  </a:prstClr>
                </a:outerShdw>
              </a:effectLst>
            </c:spPr>
          </c:dPt>
          <c:dPt>
            <c:idx val="3"/>
            <c:spPr>
              <a:solidFill>
                <a:schemeClr val="accent4"/>
              </a:solidFill>
              <a:ln>
                <a:noFill/>
              </a:ln>
              <a:effectLst>
                <a:outerShdw blurRad="63500" sx="102000" sy="102000" algn="ctr" rotWithShape="0">
                  <a:prstClr val="black">
                    <a:alpha val="20000"/>
                  </a:prstClr>
                </a:outerShdw>
              </a:effectLst>
            </c:spPr>
          </c:dPt>
          <c:dPt>
            <c:idx val="4"/>
            <c:spPr>
              <a:solidFill>
                <a:schemeClr val="accent5"/>
              </a:solidFill>
              <a:ln>
                <a:noFill/>
              </a:ln>
              <a:effectLst>
                <a:outerShdw blurRad="63500" sx="102000" sy="102000" algn="ctr" rotWithShape="0">
                  <a:prstClr val="black">
                    <a:alpha val="20000"/>
                  </a:prstClr>
                </a:outerShdw>
              </a:effectLst>
            </c:spPr>
          </c:dPt>
          <c:dPt>
            <c:idx val="5"/>
            <c:spPr>
              <a:solidFill>
                <a:schemeClr val="accent6"/>
              </a:solidFill>
              <a:ln>
                <a:noFill/>
              </a:ln>
              <a:effectLst>
                <a:outerShdw blurRad="63500" sx="102000" sy="102000" algn="ctr" rotWithShape="0">
                  <a:prstClr val="black">
                    <a:alpha val="20000"/>
                  </a:prstClr>
                </a:outerShdw>
              </a:effectLst>
            </c:spPr>
          </c:dPt>
          <c:dLbls>
            <c:dLbl>
              <c:idx val="0"/>
              <c:spPr>
                <a:noFill/>
                <a:ln>
                  <a:noFill/>
                </a:ln>
                <a:effectLst/>
              </c:spPr>
              <c:txPr>
                <a:bodyPr rot="0" spcFirstLastPara="1" vertOverflow="ellipsis" vert="horz" wrap="square" lIns="38100" tIns="19050" rIns="38100" bIns="19050" anchor="ctr" anchorCtr="1">
                  <a:spAutoFit/>
                </a:bodyPr>
                <a:lstStyle/>
                <a:p>
                  <a:pPr>
                    <a:defRPr lang="en-US" sz="1330" b="1" i="0" u="none" strike="noStrike" kern="1200" spc="0" baseline="0">
                      <a:solidFill>
                        <a:schemeClr val="accent1"/>
                      </a:solidFill>
                      <a:latin typeface="+mn-lt"/>
                      <a:ea typeface="+mn-ea"/>
                      <a:cs typeface="+mn-cs"/>
                    </a:defRPr>
                  </a:pPr>
                  <a:endParaRPr lang="th-TH"/>
                </a:p>
              </c:txPr>
            </c:dLbl>
            <c:dLbl>
              <c:idx val="1"/>
              <c:spPr>
                <a:noFill/>
                <a:ln>
                  <a:noFill/>
                </a:ln>
                <a:effectLst/>
              </c:spPr>
              <c:txPr>
                <a:bodyPr rot="0" spcFirstLastPara="1" vertOverflow="ellipsis" vert="horz" wrap="square" lIns="38100" tIns="19050" rIns="38100" bIns="19050" anchor="ctr" anchorCtr="1">
                  <a:spAutoFit/>
                </a:bodyPr>
                <a:lstStyle/>
                <a:p>
                  <a:pPr>
                    <a:defRPr lang="en-US" sz="1330" b="1" i="0" u="none" strike="noStrike" kern="1200" spc="0" baseline="0">
                      <a:solidFill>
                        <a:schemeClr val="accent2"/>
                      </a:solidFill>
                      <a:latin typeface="+mn-lt"/>
                      <a:ea typeface="+mn-ea"/>
                      <a:cs typeface="+mn-cs"/>
                    </a:defRPr>
                  </a:pPr>
                  <a:endParaRPr lang="th-TH"/>
                </a:p>
              </c:txPr>
            </c:dLbl>
            <c:dLbl>
              <c:idx val="2"/>
              <c:spPr>
                <a:noFill/>
                <a:ln>
                  <a:noFill/>
                </a:ln>
                <a:effectLst/>
              </c:spPr>
              <c:txPr>
                <a:bodyPr rot="0" spcFirstLastPara="1" vertOverflow="ellipsis" vert="horz" wrap="square" lIns="38100" tIns="19050" rIns="38100" bIns="19050" anchor="ctr" anchorCtr="1">
                  <a:spAutoFit/>
                </a:bodyPr>
                <a:lstStyle/>
                <a:p>
                  <a:pPr>
                    <a:defRPr lang="en-US" sz="1330" b="1" i="0" u="none" strike="noStrike" kern="1200" spc="0" baseline="0">
                      <a:solidFill>
                        <a:schemeClr val="accent3"/>
                      </a:solidFill>
                      <a:latin typeface="+mn-lt"/>
                      <a:ea typeface="+mn-ea"/>
                      <a:cs typeface="+mn-cs"/>
                    </a:defRPr>
                  </a:pPr>
                  <a:endParaRPr lang="th-TH"/>
                </a:p>
              </c:txPr>
            </c:dLbl>
            <c:dLbl>
              <c:idx val="3"/>
              <c:delete val="1"/>
              <c:extLst>
                <c:ext xmlns:c15="http://schemas.microsoft.com/office/drawing/2012/chart" uri="{CE6537A1-D6FC-4f65-9D91-7224C49458BB}">
                  <c15:spPr xmlns:c15="http://schemas.microsoft.com/office/drawing/2012/chart">
                    <a:prstGeom prst="wedgeRectCallout">
                      <a:avLst/>
                    </a:prstGeom>
                    <a:noFill/>
                    <a:ln>
                      <a:noFill/>
                    </a:ln>
                  </c15:spPr>
                  <c15:layout/>
                </c:ext>
              </c:extLst>
            </c:dLbl>
            <c:dLbl>
              <c:idx val="4"/>
              <c:spPr>
                <a:noFill/>
                <a:ln>
                  <a:noFill/>
                </a:ln>
                <a:effectLst/>
              </c:spPr>
              <c:txPr>
                <a:bodyPr rot="0" spcFirstLastPara="1" vertOverflow="ellipsis" vert="horz" wrap="square" lIns="38100" tIns="19050" rIns="38100" bIns="19050" anchor="ctr" anchorCtr="1">
                  <a:spAutoFit/>
                </a:bodyPr>
                <a:lstStyle/>
                <a:p>
                  <a:pPr>
                    <a:defRPr lang="en-US" sz="1330" b="1" i="0" u="none" strike="noStrike" kern="1200" spc="0" baseline="0">
                      <a:solidFill>
                        <a:schemeClr val="accent5"/>
                      </a:solidFill>
                      <a:latin typeface="+mn-lt"/>
                      <a:ea typeface="+mn-ea"/>
                      <a:cs typeface="+mn-cs"/>
                    </a:defRPr>
                  </a:pPr>
                  <a:endParaRPr lang="th-TH"/>
                </a:p>
              </c:txPr>
            </c:dLbl>
            <c:dLbl>
              <c:idx val="5"/>
              <c:spPr>
                <a:noFill/>
                <a:ln>
                  <a:noFill/>
                </a:ln>
                <a:effectLst/>
              </c:spPr>
              <c:txPr>
                <a:bodyPr rot="0" spcFirstLastPara="1" vertOverflow="ellipsis" vert="horz" wrap="square" lIns="38100" tIns="19050" rIns="38100" bIns="19050" anchor="ctr" anchorCtr="1">
                  <a:spAutoFit/>
                </a:bodyPr>
                <a:lstStyle/>
                <a:p>
                  <a:pPr>
                    <a:defRPr lang="en-US" sz="1330" b="1" i="0" u="none" strike="noStrike" kern="1200" spc="0" baseline="0">
                      <a:solidFill>
                        <a:schemeClr val="accent6"/>
                      </a:solidFill>
                      <a:latin typeface="+mn-lt"/>
                      <a:ea typeface="+mn-ea"/>
                      <a:cs typeface="+mn-cs"/>
                    </a:defRPr>
                  </a:pPr>
                  <a:endParaRPr lang="th-TH"/>
                </a:p>
              </c:txPr>
            </c:dLbl>
            <c:spPr>
              <a:solidFill>
                <a:prstClr val="white"/>
              </a:solidFill>
              <a:ln>
                <a:solidFill>
                  <a:srgbClr val="00C6BB"/>
                </a:solidFill>
              </a:ln>
              <a:effectLst/>
            </c:spPr>
            <c:txPr>
              <a:bodyPr/>
              <a:lstStyle/>
              <a:p>
                <a:pPr>
                  <a:defRPr lang="en-US"/>
                </a:pPr>
                <a:endParaRPr lang="th-TH"/>
              </a:p>
            </c:txPr>
            <c:dLblPos val="outEnd"/>
            <c:showCatName val="1"/>
            <c:showPercent val="1"/>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Sheet1!$A$2:$A$7</c:f>
              <c:strCache>
                <c:ptCount val="6"/>
                <c:pt idx="0">
                  <c:v>Agent</c:v>
                </c:pt>
                <c:pt idx="1">
                  <c:v>Broker</c:v>
                </c:pt>
                <c:pt idx="2">
                  <c:v>Bancassurance</c:v>
                </c:pt>
                <c:pt idx="3">
                  <c:v>Direct mail</c:v>
                </c:pt>
                <c:pt idx="4">
                  <c:v>tele marketing</c:v>
                </c:pt>
                <c:pt idx="5">
                  <c:v>others</c:v>
                </c:pt>
              </c:strCache>
            </c:strRef>
          </c:cat>
          <c:val>
            <c:numRef>
              <c:f>Sheet1!$B$2:$B$7</c:f>
              <c:numCache>
                <c:formatCode>General</c:formatCode>
                <c:ptCount val="6"/>
                <c:pt idx="0">
                  <c:v>351694</c:v>
                </c:pt>
                <c:pt idx="1">
                  <c:v>3091</c:v>
                </c:pt>
                <c:pt idx="2">
                  <c:v>77052</c:v>
                </c:pt>
                <c:pt idx="3">
                  <c:v>2</c:v>
                </c:pt>
                <c:pt idx="4">
                  <c:v>31914</c:v>
                </c:pt>
                <c:pt idx="5">
                  <c:v>8582</c:v>
                </c:pt>
              </c:numCache>
            </c:numRef>
          </c:val>
        </c:ser>
        <c:firstSliceAng val="0"/>
      </c:pieChart>
      <c:spPr>
        <a:noFill/>
        <a:ln>
          <a:noFill/>
        </a:ln>
        <a:effectLst/>
      </c:spPr>
    </c:plotArea>
    <c:plotVisOnly val="1"/>
    <c:dispBlanksAs val="zero"/>
  </c:chart>
  <c:spPr>
    <a:noFill/>
    <a:ln>
      <a:noFill/>
    </a:ln>
    <a:effectLst/>
  </c:spPr>
  <c:txPr>
    <a:bodyPr/>
    <a:lstStyle/>
    <a:p>
      <a:pPr>
        <a:defRPr/>
      </a:pPr>
      <a:endParaRPr lang="th-TH"/>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th-TH"/>
  <c:chart>
    <c:title>
      <c:tx>
        <c:rich>
          <a:bodyPr rot="0" spcFirstLastPara="1" vertOverflow="ellipsis" vert="horz" wrap="square" anchor="ctr" anchorCtr="1"/>
          <a:lstStyle/>
          <a:p>
            <a:pPr>
              <a:defRPr lang="en-US" sz="2128" b="1" i="0" u="none" strike="noStrike" kern="1200" cap="all" spc="120" normalizeH="0" baseline="0">
                <a:solidFill>
                  <a:schemeClr val="tx1">
                    <a:lumMod val="65000"/>
                    <a:lumOff val="35000"/>
                  </a:schemeClr>
                </a:solidFill>
                <a:latin typeface="+mn-lt"/>
                <a:ea typeface="+mn-ea"/>
                <a:cs typeface="+mn-cs"/>
              </a:defRPr>
            </a:pPr>
            <a:r>
              <a:rPr lang="en-US" sz="1200" dirty="0" smtClean="0"/>
              <a:t># of life insurance policy through </a:t>
            </a:r>
            <a:r>
              <a:rPr lang="en-US" sz="1200" dirty="0" err="1" smtClean="0"/>
              <a:t>bancassurance</a:t>
            </a:r>
            <a:endParaRPr lang="en-US" sz="1200" dirty="0"/>
          </a:p>
        </c:rich>
      </c:tx>
      <c:layout/>
      <c:spPr>
        <a:noFill/>
        <a:ln>
          <a:noFill/>
        </a:ln>
        <a:effectLst/>
      </c:spPr>
    </c:title>
    <c:plotArea>
      <c:layout/>
      <c:lineChart>
        <c:grouping val="standard"/>
        <c:ser>
          <c:idx val="0"/>
          <c:order val="0"/>
          <c:tx>
            <c:strRef>
              <c:f>Sheet1!$B$1</c:f>
              <c:strCache>
                <c:ptCount val="1"/>
                <c:pt idx="0">
                  <c:v>Life</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cat>
            <c:strRef>
              <c:f>Sheet1!$A$2:$A$6</c:f>
              <c:strCache>
                <c:ptCount val="5"/>
                <c:pt idx="0">
                  <c:v>2012Q1</c:v>
                </c:pt>
                <c:pt idx="1">
                  <c:v>2012Q2</c:v>
                </c:pt>
                <c:pt idx="2">
                  <c:v>2012Q3</c:v>
                </c:pt>
                <c:pt idx="3">
                  <c:v>2012Q4</c:v>
                </c:pt>
                <c:pt idx="4">
                  <c:v>2013Q1</c:v>
                </c:pt>
              </c:strCache>
            </c:strRef>
          </c:cat>
          <c:val>
            <c:numRef>
              <c:f>Sheet1!$B$2:$B$6</c:f>
              <c:numCache>
                <c:formatCode>General</c:formatCode>
                <c:ptCount val="5"/>
                <c:pt idx="0">
                  <c:v>82398</c:v>
                </c:pt>
                <c:pt idx="1">
                  <c:v>87090</c:v>
                </c:pt>
                <c:pt idx="2">
                  <c:v>81664</c:v>
                </c:pt>
                <c:pt idx="3">
                  <c:v>81554</c:v>
                </c:pt>
                <c:pt idx="4">
                  <c:v>97636</c:v>
                </c:pt>
              </c:numCache>
            </c:numRef>
          </c:val>
        </c:ser>
        <c:ser>
          <c:idx val="1"/>
          <c:order val="1"/>
          <c:tx>
            <c:strRef>
              <c:f>Sheet1!$C$1</c:f>
              <c:strCache>
                <c:ptCount val="1"/>
                <c:pt idx="0">
                  <c:v>Column1</c:v>
                </c:pt>
              </c:strCache>
            </c:strRef>
          </c:tx>
          <c:spPr>
            <a:ln w="22225" cap="rnd">
              <a:solidFill>
                <a:schemeClr val="accent2"/>
              </a:solidFill>
              <a:round/>
            </a:ln>
            <a:effectLst/>
          </c:spPr>
          <c:marker>
            <c:symbol val="square"/>
            <c:size val="6"/>
            <c:spPr>
              <a:solidFill>
                <a:schemeClr val="accent2"/>
              </a:solidFill>
              <a:ln w="9525">
                <a:solidFill>
                  <a:schemeClr val="accent2"/>
                </a:solidFill>
                <a:round/>
              </a:ln>
              <a:effectLst/>
            </c:spPr>
          </c:marker>
          <c:cat>
            <c:strRef>
              <c:f>Sheet1!$A$2:$A$6</c:f>
              <c:strCache>
                <c:ptCount val="5"/>
                <c:pt idx="0">
                  <c:v>2012Q1</c:v>
                </c:pt>
                <c:pt idx="1">
                  <c:v>2012Q2</c:v>
                </c:pt>
                <c:pt idx="2">
                  <c:v>2012Q3</c:v>
                </c:pt>
                <c:pt idx="3">
                  <c:v>2012Q4</c:v>
                </c:pt>
                <c:pt idx="4">
                  <c:v>2013Q1</c:v>
                </c:pt>
              </c:strCache>
            </c:strRef>
          </c:cat>
          <c:val>
            <c:numRef>
              <c:f>Sheet1!$C$2:$C$6</c:f>
              <c:numCache>
                <c:formatCode>General</c:formatCode>
                <c:ptCount val="5"/>
              </c:numCache>
            </c:numRef>
          </c:val>
        </c:ser>
        <c:marker val="1"/>
        <c:axId val="94332032"/>
        <c:axId val="94333952"/>
      </c:lineChart>
      <c:catAx>
        <c:axId val="94332032"/>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64" b="0" i="0" u="none" strike="noStrike" kern="1200" cap="all" spc="120" normalizeH="0" baseline="0">
                <a:solidFill>
                  <a:schemeClr val="tx1">
                    <a:lumMod val="65000"/>
                    <a:lumOff val="35000"/>
                  </a:schemeClr>
                </a:solidFill>
                <a:latin typeface="+mn-lt"/>
                <a:ea typeface="+mn-ea"/>
                <a:cs typeface="+mn-cs"/>
              </a:defRPr>
            </a:pPr>
            <a:endParaRPr lang="th-TH"/>
          </a:p>
        </c:txPr>
        <c:crossAx val="94333952"/>
        <c:crosses val="autoZero"/>
        <c:auto val="1"/>
        <c:lblAlgn val="ctr"/>
        <c:lblOffset val="100"/>
      </c:catAx>
      <c:valAx>
        <c:axId val="94333952"/>
        <c:scaling>
          <c:orientation val="minMax"/>
        </c:scaling>
        <c:axPos val="l"/>
        <c:numFmt formatCode="General" sourceLinked="1"/>
        <c:maj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th-TH"/>
          </a:p>
        </c:txPr>
        <c:crossAx val="94332032"/>
        <c:crosses val="autoZero"/>
        <c:crossBetween val="between"/>
      </c:valAx>
      <c:spPr>
        <a:noFill/>
        <a:ln>
          <a:solidFill>
            <a:schemeClr val="tx1"/>
          </a:solidFill>
        </a:ln>
        <a:effectLst/>
      </c:spPr>
    </c:plotArea>
    <c:plotVisOnly val="1"/>
    <c:dispBlanksAs val="gap"/>
  </c:chart>
  <c:spPr>
    <a:noFill/>
    <a:ln>
      <a:solidFill>
        <a:schemeClr val="accent1"/>
      </a:solidFill>
    </a:ln>
    <a:effectLst/>
  </c:spPr>
  <c:txPr>
    <a:bodyPr/>
    <a:lstStyle/>
    <a:p>
      <a:pPr>
        <a:defRPr/>
      </a:pPr>
      <a:endParaRPr lang="th-TH"/>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C9476E-D6D6-2B41-9DA2-3287B2EABB5F}" type="datetimeFigureOut">
              <a:rPr lang="en-US" smtClean="0"/>
              <a:pPr/>
              <a:t>8/31/2013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0D57F3-D7DD-9447-A502-403C506FE29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 val="340681184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smtClean="0"/>
              <a:t>Formally,</a:t>
            </a:r>
            <a:r>
              <a:rPr lang="en-US" b="1" u="sng" baseline="0" dirty="0" smtClean="0"/>
              <a:t> they are services that do not meet legal definition of banks which is make deposit, withdrawal, loans and providing checking and saving account.</a:t>
            </a:r>
            <a:endParaRPr lang="en-US" b="1" u="sng"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1</a:t>
            </a:fld>
            <a:endParaRPr lang="en-US"/>
          </a:p>
        </p:txBody>
      </p:sp>
    </p:spTree>
    <p:extLst>
      <p:ext uri="{BB962C8B-B14F-4D97-AF65-F5344CB8AC3E}">
        <p14:creationId xmlns:mc="http://schemas.openxmlformats.org/markup-compatibility/2006" xmlns:mv="urn:schemas-microsoft-com:mac:vml" xmlns:p14="http://schemas.microsoft.com/office/powerpoint/2010/main" xmlns="" val="2145187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People</a:t>
            </a:r>
            <a:r>
              <a:rPr lang="en-US" baseline="0" dirty="0" smtClean="0"/>
              <a:t> use more credit card every year. This implies </a:t>
            </a:r>
            <a:r>
              <a:rPr lang="en-US" dirty="0" smtClean="0"/>
              <a:t>more convenient to consumer</a:t>
            </a:r>
            <a:r>
              <a:rPr lang="en-US" baseline="0" dirty="0" smtClean="0"/>
              <a:t>’s purchasing power </a:t>
            </a:r>
            <a:r>
              <a:rPr lang="en-US" baseline="0" dirty="0" smtClean="0">
                <a:sym typeface="Wingdings"/>
              </a:rPr>
              <a:t> time value of money (pay in the future is better than paying today) </a:t>
            </a:r>
          </a:p>
          <a:p>
            <a:endParaRPr lang="en-US" baseline="0" dirty="0" smtClean="0">
              <a:sym typeface="Wingdings"/>
            </a:endParaRPr>
          </a:p>
          <a:p>
            <a:endParaRPr lang="en-US" baseline="0" dirty="0" smtClean="0">
              <a:sym typeface="Wingdings"/>
            </a:endParaRPr>
          </a:p>
          <a:p>
            <a:r>
              <a:rPr lang="en-US" b="1" u="sng" baseline="0" dirty="0" smtClean="0">
                <a:solidFill>
                  <a:schemeClr val="accent1">
                    <a:lumMod val="40000"/>
                    <a:lumOff val="60000"/>
                  </a:schemeClr>
                </a:solidFill>
                <a:sym typeface="Wingdings"/>
              </a:rPr>
              <a:t>PS,, I’ve looked again, it happened that Debit card is non bank service </a:t>
            </a:r>
            <a:r>
              <a:rPr lang="en-US" b="1" u="sng" baseline="0" dirty="0" err="1" smtClean="0">
                <a:solidFill>
                  <a:schemeClr val="accent1">
                    <a:lumMod val="40000"/>
                    <a:lumOff val="60000"/>
                  </a:schemeClr>
                </a:solidFill>
                <a:sym typeface="Wingdings"/>
              </a:rPr>
              <a:t>ja</a:t>
            </a:r>
            <a:r>
              <a:rPr lang="en-US" b="1" u="sng" baseline="0" dirty="0" smtClean="0">
                <a:solidFill>
                  <a:schemeClr val="accent1">
                    <a:lumMod val="40000"/>
                    <a:lumOff val="60000"/>
                  </a:schemeClr>
                </a:solidFill>
                <a:sym typeface="Wingdings"/>
              </a:rPr>
              <a:t>.. </a:t>
            </a:r>
          </a:p>
        </p:txBody>
      </p:sp>
      <p:sp>
        <p:nvSpPr>
          <p:cNvPr id="4" name="Slide Number Placeholder 3"/>
          <p:cNvSpPr>
            <a:spLocks noGrp="1"/>
          </p:cNvSpPr>
          <p:nvPr>
            <p:ph type="sldNum" sz="quarter" idx="10"/>
          </p:nvPr>
        </p:nvSpPr>
        <p:spPr/>
        <p:txBody>
          <a:bodyPr/>
          <a:lstStyle/>
          <a:p>
            <a:fld id="{580D57F3-D7DD-9447-A502-403C506FE29E}" type="slidenum">
              <a:rPr lang="en-US" smtClean="0"/>
              <a:pPr/>
              <a:t>2</a:t>
            </a:fld>
            <a:endParaRPr lang="en-US"/>
          </a:p>
        </p:txBody>
      </p:sp>
    </p:spTree>
    <p:extLst>
      <p:ext uri="{BB962C8B-B14F-4D97-AF65-F5344CB8AC3E}">
        <p14:creationId xmlns:mc="http://schemas.openxmlformats.org/markup-compatibility/2006" xmlns:mv="urn:schemas-microsoft-com:mac:vml" xmlns:p14="http://schemas.microsoft.com/office/powerpoint/2010/main" xmlns="" val="648918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Bank makes utilities payment</a:t>
            </a:r>
            <a:r>
              <a:rPr lang="en-US" baseline="0" dirty="0" smtClean="0"/>
              <a:t> for their customer. They charge fee per bills for example make payment of electricity or water bill </a:t>
            </a:r>
            <a:r>
              <a:rPr lang="en-US" baseline="0" dirty="0" smtClean="0">
                <a:sym typeface="Wingdings"/>
              </a:rPr>
              <a:t> fee</a:t>
            </a:r>
            <a:endParaRPr lang="en-US" baseline="0" dirty="0" smtClean="0"/>
          </a:p>
          <a:p>
            <a:r>
              <a:rPr lang="en-US" dirty="0" err="1" smtClean="0"/>
              <a:t>Methodd</a:t>
            </a:r>
            <a:r>
              <a:rPr lang="en-US" dirty="0" smtClean="0"/>
              <a:t> of paying utilities nowadays</a:t>
            </a:r>
            <a:r>
              <a:rPr lang="en-US" baseline="0" dirty="0" smtClean="0"/>
              <a:t> has </a:t>
            </a:r>
            <a:r>
              <a:rPr lang="en-US" baseline="0" dirty="0" err="1" smtClean="0"/>
              <a:t>cdm</a:t>
            </a:r>
            <a:r>
              <a:rPr lang="en-US" baseline="0" dirty="0" smtClean="0"/>
              <a:t>,…. </a:t>
            </a:r>
          </a:p>
        </p:txBody>
      </p:sp>
      <p:sp>
        <p:nvSpPr>
          <p:cNvPr id="4" name="Slide Number Placeholder 3"/>
          <p:cNvSpPr>
            <a:spLocks noGrp="1"/>
          </p:cNvSpPr>
          <p:nvPr>
            <p:ph type="sldNum" sz="quarter" idx="10"/>
          </p:nvPr>
        </p:nvSpPr>
        <p:spPr/>
        <p:txBody>
          <a:bodyPr/>
          <a:lstStyle/>
          <a:p>
            <a:fld id="{580D57F3-D7DD-9447-A502-403C506FE29E}" type="slidenum">
              <a:rPr lang="en-US" smtClean="0"/>
              <a:pPr/>
              <a:t>3</a:t>
            </a:fld>
            <a:endParaRPr lang="en-US"/>
          </a:p>
        </p:txBody>
      </p:sp>
    </p:spTree>
    <p:extLst>
      <p:ext uri="{BB962C8B-B14F-4D97-AF65-F5344CB8AC3E}">
        <p14:creationId xmlns:mc="http://schemas.openxmlformats.org/markup-compatibility/2006" xmlns:mv="urn:schemas-microsoft-com:mac:vml" xmlns:p14="http://schemas.microsoft.com/office/powerpoint/2010/main" xmlns="" val="1755106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Leasing services </a:t>
            </a:r>
            <a:r>
              <a:rPr lang="en-US" dirty="0" smtClean="0">
                <a:sym typeface="Wingdings"/>
              </a:rPr>
              <a:t> facilitate business</a:t>
            </a:r>
            <a:r>
              <a:rPr lang="en-US" baseline="0" dirty="0" smtClean="0">
                <a:sym typeface="Wingdings"/>
              </a:rPr>
              <a:t> owner  </a:t>
            </a:r>
            <a:r>
              <a:rPr lang="en-US" baseline="0" dirty="0" err="1" smtClean="0">
                <a:sym typeface="Wingdings"/>
              </a:rPr>
              <a:t>conveninet</a:t>
            </a:r>
            <a:r>
              <a:rPr lang="en-US" baseline="0" dirty="0" smtClean="0">
                <a:sym typeface="Wingdings"/>
              </a:rPr>
              <a:t> transaction.</a:t>
            </a:r>
          </a:p>
          <a:p>
            <a:r>
              <a:rPr lang="en-US" dirty="0" smtClean="0"/>
              <a:t>Auto hire purchase is _____</a:t>
            </a:r>
          </a:p>
          <a:p>
            <a:r>
              <a:rPr lang="en-US" dirty="0" smtClean="0"/>
              <a:t>Auto refinance is _____ </a:t>
            </a:r>
          </a:p>
          <a:p>
            <a:r>
              <a:rPr lang="en-US" dirty="0" smtClean="0"/>
              <a:t>Ex. Purchase __</a:t>
            </a:r>
            <a:r>
              <a:rPr lang="en-US" baseline="0" dirty="0" smtClean="0"/>
              <a:t> car </a:t>
            </a:r>
            <a:r>
              <a:rPr lang="en-US" baseline="0" dirty="0" smtClean="0">
                <a:sym typeface="Wingdings"/>
              </a:rPr>
              <a:t> pay installment with banks</a:t>
            </a:r>
          </a:p>
          <a:p>
            <a:endParaRPr lang="en-US" dirty="0" smtClean="0"/>
          </a:p>
          <a:p>
            <a:r>
              <a:rPr lang="en-US" dirty="0" smtClean="0"/>
              <a:t>We</a:t>
            </a:r>
            <a:r>
              <a:rPr lang="en-US" baseline="0" dirty="0" smtClean="0"/>
              <a:t> are more familiar with auto leasing whereby the ownership of the automobile is transferred to clients when all the </a:t>
            </a:r>
            <a:r>
              <a:rPr lang="en-US" baseline="0" dirty="0" err="1" smtClean="0"/>
              <a:t>installlment</a:t>
            </a:r>
            <a:r>
              <a:rPr lang="en-US" baseline="0" dirty="0" smtClean="0"/>
              <a:t> is paid in full.</a:t>
            </a:r>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4</a:t>
            </a:fld>
            <a:endParaRPr lang="en-US"/>
          </a:p>
        </p:txBody>
      </p:sp>
    </p:spTree>
    <p:extLst>
      <p:ext uri="{BB962C8B-B14F-4D97-AF65-F5344CB8AC3E}">
        <p14:creationId xmlns:mc="http://schemas.openxmlformats.org/markup-compatibility/2006" xmlns:mv="urn:schemas-microsoft-com:mac:vml" xmlns:p14="http://schemas.microsoft.com/office/powerpoint/2010/main" xmlns="" val="4010360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5</a:t>
            </a:fld>
            <a:endParaRPr lang="en-US"/>
          </a:p>
        </p:txBody>
      </p:sp>
    </p:spTree>
    <p:extLst>
      <p:ext uri="{BB962C8B-B14F-4D97-AF65-F5344CB8AC3E}">
        <p14:creationId xmlns:mc="http://schemas.openxmlformats.org/markup-compatibility/2006" xmlns:mv="urn:schemas-microsoft-com:mac:vml" xmlns:p14="http://schemas.microsoft.com/office/powerpoint/2010/main" xmlns="" val="1615062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Mutual</a:t>
            </a:r>
            <a:r>
              <a:rPr lang="en-US" baseline="0" dirty="0" smtClean="0"/>
              <a:t> Fund – is investment vehicle that allows retail investors to pool their funds to be invested in a portfolio of securities or other assets</a:t>
            </a:r>
          </a:p>
          <a:p>
            <a:r>
              <a:rPr lang="en-US" baseline="0" dirty="0" smtClean="0"/>
              <a:t>Private Fund – engage in a management of fund or asset for a person </a:t>
            </a:r>
            <a:r>
              <a:rPr lang="en-US" baseline="0" dirty="0" err="1" smtClean="0"/>
              <a:t>ir</a:t>
            </a:r>
            <a:r>
              <a:rPr lang="en-US" baseline="0" dirty="0" smtClean="0"/>
              <a:t> group of persons who intend to take part in his/her own investment policies</a:t>
            </a:r>
          </a:p>
          <a:p>
            <a:r>
              <a:rPr lang="en-US" baseline="0" dirty="0" smtClean="0"/>
              <a:t>Provident Fund – </a:t>
            </a:r>
            <a:r>
              <a:rPr lang="th-TH" baseline="0" dirty="0" smtClean="0"/>
              <a:t>กองทุนสำรองเลี้ยงชีพ</a:t>
            </a:r>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6</a:t>
            </a:fld>
            <a:endParaRPr lang="en-US"/>
          </a:p>
        </p:txBody>
      </p:sp>
    </p:spTree>
    <p:extLst>
      <p:ext uri="{BB962C8B-B14F-4D97-AF65-F5344CB8AC3E}">
        <p14:creationId xmlns:mc="http://schemas.openxmlformats.org/markup-compatibility/2006" xmlns:mv="urn:schemas-microsoft-com:mac:vml" xmlns:p14="http://schemas.microsoft.com/office/powerpoint/2010/main" xmlns="" val="1059365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i="1" u="sng" dirty="0" smtClean="0"/>
              <a:t>PS….</a:t>
            </a:r>
            <a:r>
              <a:rPr lang="en-US" b="1" i="1" u="sng" baseline="0" dirty="0" smtClean="0"/>
              <a:t> PLEASE ADD THAT THIS DIAGRAM BELONGS TO MUTUAL FUND NOI JI SINCE I ADJUSTED PREVIOUS SLIDE AND IM AFRAID IF I ADD, IT MAY DAMAGE TRANSITION OF DIAGRAM AHHH…. THANK YOUUU JAAA</a:t>
            </a:r>
          </a:p>
          <a:p>
            <a:endParaRPr lang="en-US" b="1" i="1" u="sng" baseline="0" dirty="0" smtClean="0"/>
          </a:p>
          <a:p>
            <a:endParaRPr lang="en-US" b="1" i="1" u="sng" baseline="0" dirty="0" smtClean="0"/>
          </a:p>
          <a:p>
            <a:r>
              <a:rPr lang="en-US" b="0" i="0" u="none" baseline="0" dirty="0" smtClean="0"/>
              <a:t>-Bank as a asset management company sell INVESTMENT UNITS to retailers and invest the capital received in different types of investment ( based on its plans and purposes of the fund established) to seek return on investment</a:t>
            </a:r>
            <a:endParaRPr lang="en-US" b="0" i="0" u="none"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7</a:t>
            </a:fld>
            <a:endParaRPr lang="en-US"/>
          </a:p>
        </p:txBody>
      </p:sp>
    </p:spTree>
    <p:extLst>
      <p:ext uri="{BB962C8B-B14F-4D97-AF65-F5344CB8AC3E}">
        <p14:creationId xmlns:mc="http://schemas.openxmlformats.org/markup-compatibility/2006" xmlns:mv="urn:schemas-microsoft-com:mac:vml" xmlns:p14="http://schemas.microsoft.com/office/powerpoint/2010/main" xmlns="" val="879360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Customer</a:t>
            </a:r>
            <a:r>
              <a:rPr lang="en-US" baseline="0" dirty="0" smtClean="0"/>
              <a:t> consulting, open portfolio .</a:t>
            </a:r>
          </a:p>
          <a:p>
            <a:r>
              <a:rPr lang="en-US" baseline="0" dirty="0" smtClean="0"/>
              <a:t>-They are MARKET MAKER</a:t>
            </a:r>
          </a:p>
          <a:p>
            <a:pPr>
              <a:buFontTx/>
              <a:buChar char="-"/>
            </a:pPr>
            <a:r>
              <a:rPr lang="en-US" dirty="0" smtClean="0"/>
              <a:t>They quote a buy and sell price and facilitate transactions for financial assets. Such assets include equities, government and corporate debt, derivatives, </a:t>
            </a:r>
          </a:p>
          <a:p>
            <a:pPr>
              <a:buFontTx/>
              <a:buChar char="-"/>
            </a:pPr>
            <a:r>
              <a:rPr lang="en-US" dirty="0" smtClean="0"/>
              <a:t>A major contribution of the market makers is improving the liquidity of financial assets in the market.</a:t>
            </a:r>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8</a:t>
            </a:fld>
            <a:endParaRPr lang="en-US"/>
          </a:p>
        </p:txBody>
      </p:sp>
    </p:spTree>
    <p:extLst>
      <p:ext uri="{BB962C8B-B14F-4D97-AF65-F5344CB8AC3E}">
        <p14:creationId xmlns:mc="http://schemas.openxmlformats.org/markup-compatibility/2006" xmlns:mv="urn:schemas-microsoft-com:mac:vml" xmlns:p14="http://schemas.microsoft.com/office/powerpoint/2010/main" xmlns="" val="463281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a typical factoring arrangement, the client (you) makes a sale, delivers the product or service and generates an invoice. The factor (the funding source) buys the right to collect on that invoice by agreeing to pay (you) the invoice's face value less a discount--typically 2 to 6 percent (Sell at Discount). The factor pays 75 percent to 80 percent of the face value immediately and when your customer pays, factorforwards the remainder (less the discount and commission fee).</a:t>
            </a:r>
          </a:p>
          <a:p>
            <a:endParaRPr lang="en-US" dirty="0" smtClean="0"/>
          </a:p>
          <a:p>
            <a:endParaRPr lang="en-US" dirty="0" smtClean="0"/>
          </a:p>
          <a:p>
            <a:r>
              <a:rPr lang="en-US" dirty="0" smtClean="0"/>
              <a:t>-Factoring is very common in certain industries, such as the clothing industry, where long receivables are part of the business cycle</a:t>
            </a:r>
          </a:p>
          <a:p>
            <a:endParaRPr lang="en-US" dirty="0" smtClean="0"/>
          </a:p>
          <a:p>
            <a:endParaRPr lang="en-US" dirty="0" smtClean="0"/>
          </a:p>
          <a:p>
            <a:r>
              <a:rPr lang="en-US" dirty="0" smtClean="0"/>
              <a:t>http://</a:t>
            </a:r>
            <a:r>
              <a:rPr lang="en-US" dirty="0" err="1" smtClean="0"/>
              <a:t>www.entrepreneur.com</a:t>
            </a:r>
            <a:r>
              <a:rPr lang="en-US" dirty="0" smtClean="0"/>
              <a:t>/encyclopedia/factoring</a:t>
            </a:r>
          </a:p>
          <a:p>
            <a:r>
              <a:rPr lang="en-US" dirty="0" smtClean="0"/>
              <a:t>http://</a:t>
            </a:r>
            <a:r>
              <a:rPr lang="en-US" dirty="0" err="1" smtClean="0"/>
              <a:t>www.businessdictionary.com/definition/factoring.html</a:t>
            </a:r>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9</a:t>
            </a:fld>
            <a:endParaRPr lang="en-US"/>
          </a:p>
        </p:txBody>
      </p:sp>
    </p:spTree>
    <p:extLst>
      <p:ext uri="{BB962C8B-B14F-4D97-AF65-F5344CB8AC3E}">
        <p14:creationId xmlns:mc="http://schemas.openxmlformats.org/markup-compatibility/2006" xmlns:mv="urn:schemas-microsoft-com:mac:vml" xmlns:p14="http://schemas.microsoft.com/office/powerpoint/2010/main" xmlns="" val="1304661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u="sng" dirty="0" smtClean="0"/>
              <a:t>PS… I deleted RISKS out </a:t>
            </a:r>
            <a:r>
              <a:rPr lang="en-US" b="1" u="sng" dirty="0" err="1" smtClean="0"/>
              <a:t>nabecoz</a:t>
            </a:r>
            <a:r>
              <a:rPr lang="en-US" b="1" u="sng" dirty="0" smtClean="0"/>
              <a:t> if there is high risk it’s no</a:t>
            </a:r>
            <a:r>
              <a:rPr lang="en-US" b="1" u="sng" baseline="0" dirty="0" smtClean="0"/>
              <a:t> longer</a:t>
            </a:r>
            <a:r>
              <a:rPr lang="en-US" b="1" u="sng" dirty="0" smtClean="0"/>
              <a:t> called FACTORING, </a:t>
            </a:r>
          </a:p>
          <a:p>
            <a:endParaRPr lang="en-US" b="1" u="sng" dirty="0" smtClean="0"/>
          </a:p>
        </p:txBody>
      </p:sp>
      <p:sp>
        <p:nvSpPr>
          <p:cNvPr id="4" name="Slide Number Placeholder 3"/>
          <p:cNvSpPr>
            <a:spLocks noGrp="1"/>
          </p:cNvSpPr>
          <p:nvPr>
            <p:ph type="sldNum" sz="quarter" idx="10"/>
          </p:nvPr>
        </p:nvSpPr>
        <p:spPr/>
        <p:txBody>
          <a:bodyPr/>
          <a:lstStyle/>
          <a:p>
            <a:fld id="{580D57F3-D7DD-9447-A502-403C506FE29E}" type="slidenum">
              <a:rPr lang="en-US" smtClean="0"/>
              <a:pPr/>
              <a:t>10</a:t>
            </a:fld>
            <a:endParaRPr lang="en-US"/>
          </a:p>
        </p:txBody>
      </p:sp>
    </p:spTree>
    <p:extLst>
      <p:ext uri="{BB962C8B-B14F-4D97-AF65-F5344CB8AC3E}">
        <p14:creationId xmlns:mc="http://schemas.openxmlformats.org/markup-compatibility/2006" xmlns:mv="urn:schemas-microsoft-com:mac:vml" xmlns:p14="http://schemas.microsoft.com/office/powerpoint/2010/main" xmlns="" val="37168396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-In a typical factoring arrangement, the client (you) makes a sale, delivers the product or service and generates an invoice. The factor (the funding source) buys the right to collect on that invoice by agreeing to pay (you) the invoice's face value less a discount--typically 2 to 6 percent (Sell at Discount). The factor pays 75 percent to 80 percent of the face value immediately and when your customer pays, factorforwards the remainder (less the discount and commission fee).</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i="1" dirty="0" smtClean="0"/>
              <a:t>--other way explaining</a:t>
            </a:r>
            <a:r>
              <a:rPr lang="en-US" i="1" baseline="0" dirty="0" smtClean="0"/>
              <a:t> diagram---</a:t>
            </a:r>
            <a:r>
              <a:rPr lang="en-US" i="1" dirty="0" smtClean="0"/>
              <a:t>-To do this, factors purchase your credit-worthy accounts receivable at a small discount and convert your invoices (sales) into immediate cash. Partnering with a factor can relieve the problem that slow paying customers can create.</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-Client</a:t>
            </a:r>
            <a:r>
              <a:rPr lang="en-US" baseline="0" dirty="0" smtClean="0"/>
              <a:t> needs to trade off between having capital earlier on hand and commission fee that has to be paid or deducted </a:t>
            </a:r>
            <a:endParaRPr lang="en-US" dirty="0" smtClean="0"/>
          </a:p>
          <a:p>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11</a:t>
            </a:fld>
            <a:endParaRPr lang="en-US"/>
          </a:p>
        </p:txBody>
      </p:sp>
    </p:spTree>
    <p:extLst>
      <p:ext uri="{BB962C8B-B14F-4D97-AF65-F5344CB8AC3E}">
        <p14:creationId xmlns:mc="http://schemas.openxmlformats.org/markup-compatibility/2006" xmlns:mv="urn:schemas-microsoft-com:mac:vml" xmlns:p14="http://schemas.microsoft.com/office/powerpoint/2010/main" xmlns="" val="1530983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Underwriting refers to process that a large financial service provider uses</a:t>
            </a:r>
            <a:r>
              <a:rPr lang="en-US" baseline="0" dirty="0" smtClean="0"/>
              <a:t> to assess the eligibility of a customer to receive their products. </a:t>
            </a:r>
            <a:r>
              <a:rPr lang="en-US" dirty="0" smtClean="0"/>
              <a:t>Investment</a:t>
            </a:r>
            <a:r>
              <a:rPr lang="en-US" baseline="0" dirty="0" smtClean="0"/>
              <a:t> banker act on behalf of corporations to raise capital by issuing securities (primary market)</a:t>
            </a:r>
          </a:p>
          <a:p>
            <a:endParaRPr lang="en-US" baseline="0" dirty="0" smtClean="0"/>
          </a:p>
          <a:p>
            <a:endParaRPr lang="en-US" baseline="0" dirty="0" smtClean="0"/>
          </a:p>
          <a:p>
            <a:r>
              <a:rPr lang="en-US" baseline="0" dirty="0" smtClean="0"/>
              <a:t>For example, For NOK belonged to </a:t>
            </a:r>
            <a:r>
              <a:rPr lang="en-US" baseline="0" dirty="0" err="1" smtClean="0"/>
              <a:t>Nok</a:t>
            </a:r>
            <a:r>
              <a:rPr lang="en-US" baseline="0" dirty="0" smtClean="0"/>
              <a:t> Air that recently offered IPO. SCBS took a lead in underwriting this stock</a:t>
            </a:r>
          </a:p>
          <a:p>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12</a:t>
            </a:fld>
            <a:endParaRPr lang="en-US"/>
          </a:p>
        </p:txBody>
      </p:sp>
    </p:spTree>
    <p:extLst>
      <p:ext uri="{BB962C8B-B14F-4D97-AF65-F5344CB8AC3E}">
        <p14:creationId xmlns:mc="http://schemas.openxmlformats.org/markup-compatibility/2006" xmlns:mv="urn:schemas-microsoft-com:mac:vml" xmlns:p14="http://schemas.microsoft.com/office/powerpoint/2010/main" xmlns="" val="4050691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0D57F3-D7DD-9447-A502-403C506FE29E}" type="slidenum">
              <a:rPr lang="en-US" smtClean="0"/>
              <a:pPr/>
              <a:t>13</a:t>
            </a:fld>
            <a:endParaRPr lang="en-US"/>
          </a:p>
        </p:txBody>
      </p:sp>
    </p:spTree>
    <p:extLst>
      <p:ext uri="{BB962C8B-B14F-4D97-AF65-F5344CB8AC3E}">
        <p14:creationId xmlns:mc="http://schemas.openxmlformats.org/markup-compatibility/2006" xmlns:mv="urn:schemas-microsoft-com:mac:vml" xmlns:p14="http://schemas.microsoft.com/office/powerpoint/2010/main" xmlns="" val="3207567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8/31/2013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8/31/2013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8/31/2013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8/31/2013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8/31/2013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8/31/2013</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8/31/2013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8/31/2013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mc="http://schemas.openxmlformats.org/markup-compatibility/2006" xmlns:mv="urn:schemas-microsoft-com:mac:vml"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8/31/2013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8/31/2013</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9.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is Non-Bank Services</a:t>
            </a:r>
            <a:endParaRPr lang="en-US" dirty="0"/>
          </a:p>
        </p:txBody>
      </p:sp>
      <p:sp>
        <p:nvSpPr>
          <p:cNvPr id="3" name="Subtitle 2"/>
          <p:cNvSpPr>
            <a:spLocks noGrp="1"/>
          </p:cNvSpPr>
          <p:nvPr>
            <p:ph type="subTitle" idx="1"/>
          </p:nvPr>
        </p:nvSpPr>
        <p:spPr>
          <a:xfrm>
            <a:off x="810001" y="5280847"/>
            <a:ext cx="10572000" cy="695624"/>
          </a:xfrm>
        </p:spPr>
        <p:txBody>
          <a:bodyPr>
            <a:normAutofit/>
          </a:bodyPr>
          <a:lstStyle/>
          <a:p>
            <a:r>
              <a:rPr lang="en-US" dirty="0" smtClean="0"/>
              <a:t>- Services offered by banks other than deposits, withdrawals, loans, and providing checking and savings account.</a:t>
            </a:r>
            <a:endParaRPr lang="en-US" dirty="0"/>
          </a:p>
        </p:txBody>
      </p:sp>
    </p:spTree>
    <p:extLst>
      <p:ext uri="{BB962C8B-B14F-4D97-AF65-F5344CB8AC3E}">
        <p14:creationId xmlns:mc="http://schemas.openxmlformats.org/markup-compatibility/2006" xmlns:mv="urn:schemas-microsoft-com:mac:vml" xmlns:p14="http://schemas.microsoft.com/office/powerpoint/2010/main" xmlns="" val="22585637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9568" y="205282"/>
            <a:ext cx="5869406" cy="1095434"/>
          </a:xfrm>
        </p:spPr>
        <p:txBody>
          <a:bodyPr>
            <a:normAutofit/>
          </a:bodyPr>
          <a:lstStyle/>
          <a:p>
            <a:r>
              <a:rPr lang="en-US" sz="4400" b="1" dirty="0" smtClean="0"/>
              <a:t>CREDIT CARD</a:t>
            </a:r>
            <a:endParaRPr lang="en-US" sz="4400" b="1" dirty="0"/>
          </a:p>
        </p:txBody>
      </p:sp>
      <p:graphicFrame>
        <p:nvGraphicFramePr>
          <p:cNvPr id="10" name="Picture Placeholder 9"/>
          <p:cNvGraphicFramePr>
            <a:graphicFrameLocks noGrp="1"/>
          </p:cNvGraphicFramePr>
          <p:nvPr>
            <p:ph type="pic" sz="quarter" idx="13"/>
            <p:extLst>
              <p:ext uri="{D42A27DB-BD31-4B8C-83A1-F6EECF244321}">
                <p14:modId xmlns:mc="http://schemas.openxmlformats.org/markup-compatibility/2006" xmlns:mv="urn:schemas-microsoft-com:mac:vml" xmlns:p14="http://schemas.microsoft.com/office/powerpoint/2010/main" xmlns="" val="317869180"/>
              </p:ext>
            </p:extLst>
          </p:nvPr>
        </p:nvGraphicFramePr>
        <p:xfrm>
          <a:off x="3567448" y="2344686"/>
          <a:ext cx="8405612" cy="4513314"/>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half" idx="2"/>
          </p:nvPr>
        </p:nvSpPr>
        <p:spPr>
          <a:xfrm>
            <a:off x="1549074" y="6234106"/>
            <a:ext cx="4852988" cy="372758"/>
          </a:xfrm>
        </p:spPr>
        <p:txBody>
          <a:bodyPr>
            <a:normAutofit/>
          </a:bodyPr>
          <a:lstStyle/>
          <a:p>
            <a:r>
              <a:rPr lang="en-US" sz="1400" dirty="0" smtClean="0"/>
              <a:t>Source: www.bot.or.th</a:t>
            </a:r>
            <a:endParaRPr lang="en-US" sz="1400" dirty="0"/>
          </a:p>
        </p:txBody>
      </p:sp>
      <p:pic>
        <p:nvPicPr>
          <p:cNvPr id="7" name="Picture 6"/>
          <p:cNvPicPr>
            <a:picLocks noChangeAspect="1"/>
          </p:cNvPicPr>
          <p:nvPr/>
        </p:nvPicPr>
        <p:blipFill>
          <a:blip r:embed="rId4"/>
          <a:stretch>
            <a:fillRect/>
          </a:stretch>
        </p:blipFill>
        <p:spPr>
          <a:xfrm>
            <a:off x="713308" y="564045"/>
            <a:ext cx="2854785" cy="1819926"/>
          </a:xfrm>
          <a:prstGeom prst="rect">
            <a:avLst/>
          </a:prstGeom>
        </p:spPr>
      </p:pic>
    </p:spTree>
    <p:extLst>
      <p:ext uri="{BB962C8B-B14F-4D97-AF65-F5344CB8AC3E}">
        <p14:creationId xmlns:mc="http://schemas.openxmlformats.org/markup-compatibility/2006" xmlns:mv="urn:schemas-microsoft-com:mac:vml" xmlns:p14="http://schemas.microsoft.com/office/powerpoint/2010/main" xmlns="" val="6755206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UTILITIES PAYMENT</a:t>
            </a:r>
            <a:endParaRPr lang="en-US" dirty="0"/>
          </a:p>
        </p:txBody>
      </p:sp>
      <p:pic>
        <p:nvPicPr>
          <p:cNvPr id="7" name="Picture 6"/>
          <p:cNvPicPr>
            <a:picLocks noChangeAspect="1"/>
          </p:cNvPicPr>
          <p:nvPr/>
        </p:nvPicPr>
        <p:blipFill>
          <a:blip r:embed="rId3">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352351" y="2346492"/>
            <a:ext cx="4247784" cy="2849780"/>
          </a:xfrm>
          <a:prstGeom prst="rect">
            <a:avLst/>
          </a:prstGeom>
        </p:spPr>
      </p:pic>
      <p:sp>
        <p:nvSpPr>
          <p:cNvPr id="8" name="TextBox 7"/>
          <p:cNvSpPr txBox="1"/>
          <p:nvPr/>
        </p:nvSpPr>
        <p:spPr>
          <a:xfrm>
            <a:off x="5541833" y="2346492"/>
            <a:ext cx="5064369" cy="2554545"/>
          </a:xfrm>
          <a:prstGeom prst="rect">
            <a:avLst/>
          </a:prstGeom>
          <a:noFill/>
        </p:spPr>
        <p:txBody>
          <a:bodyPr wrap="square" rtlCol="0">
            <a:spAutoFit/>
          </a:bodyPr>
          <a:lstStyle/>
          <a:p>
            <a:pPr marL="285750" indent="-285750">
              <a:buFontTx/>
              <a:buChar char="-"/>
            </a:pPr>
            <a:r>
              <a:rPr lang="en-US" sz="3200" dirty="0" smtClean="0"/>
              <a:t>CDM</a:t>
            </a:r>
          </a:p>
          <a:p>
            <a:pPr marL="285750" indent="-285750">
              <a:buFontTx/>
              <a:buChar char="-"/>
            </a:pPr>
            <a:r>
              <a:rPr lang="en-US" sz="3200" dirty="0" smtClean="0"/>
              <a:t>ATM</a:t>
            </a:r>
          </a:p>
          <a:p>
            <a:pPr marL="285750" indent="-285750">
              <a:buFontTx/>
              <a:buChar char="-"/>
            </a:pPr>
            <a:r>
              <a:rPr lang="en-US" sz="3200" dirty="0" smtClean="0"/>
              <a:t>Branches</a:t>
            </a:r>
          </a:p>
          <a:p>
            <a:pPr marL="285750" indent="-285750">
              <a:buFontTx/>
              <a:buChar char="-"/>
            </a:pPr>
            <a:r>
              <a:rPr lang="en-US" sz="3200" dirty="0" smtClean="0"/>
              <a:t>Online banking</a:t>
            </a:r>
          </a:p>
          <a:p>
            <a:pPr marL="285750" indent="-285750">
              <a:buFontTx/>
              <a:buChar char="-"/>
            </a:pPr>
            <a:r>
              <a:rPr lang="en-US" sz="3200" dirty="0" smtClean="0"/>
              <a:t>Call center</a:t>
            </a:r>
            <a:endParaRPr lang="en-US" sz="3200" dirty="0"/>
          </a:p>
        </p:txBody>
      </p:sp>
      <p:sp>
        <p:nvSpPr>
          <p:cNvPr id="3" name="TextBox 2"/>
          <p:cNvSpPr txBox="1"/>
          <p:nvPr/>
        </p:nvSpPr>
        <p:spPr>
          <a:xfrm>
            <a:off x="995037" y="5355684"/>
            <a:ext cx="8704134" cy="461665"/>
          </a:xfrm>
          <a:prstGeom prst="rect">
            <a:avLst/>
          </a:prstGeom>
          <a:noFill/>
        </p:spPr>
        <p:txBody>
          <a:bodyPr wrap="square" rtlCol="0">
            <a:spAutoFit/>
          </a:bodyPr>
          <a:lstStyle/>
          <a:p>
            <a:r>
              <a:rPr lang="en-US" sz="2400" dirty="0" smtClean="0"/>
              <a:t>Ex. Electricity bill/ insurance premium/ car installment</a:t>
            </a:r>
            <a:endParaRPr lang="en-US" sz="2400" dirty="0"/>
          </a:p>
        </p:txBody>
      </p:sp>
    </p:spTree>
    <p:extLst>
      <p:ext uri="{BB962C8B-B14F-4D97-AF65-F5344CB8AC3E}">
        <p14:creationId xmlns:mc="http://schemas.openxmlformats.org/markup-compatibility/2006" xmlns:mv="urn:schemas-microsoft-com:mac:vml" xmlns:p14="http://schemas.microsoft.com/office/powerpoint/2010/main" xmlns="" val="5025406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578" y="182880"/>
            <a:ext cx="4852988" cy="991084"/>
          </a:xfrm>
        </p:spPr>
        <p:txBody>
          <a:bodyPr>
            <a:normAutofit/>
          </a:bodyPr>
          <a:lstStyle/>
          <a:p>
            <a:r>
              <a:rPr lang="en-US" sz="3600" dirty="0" smtClean="0"/>
              <a:t>LEASING SERVICES</a:t>
            </a:r>
            <a:endParaRPr lang="en-US" sz="3600" dirty="0"/>
          </a:p>
        </p:txBody>
      </p:sp>
      <p:pic>
        <p:nvPicPr>
          <p:cNvPr id="9" name="Picture Placeholder 8"/>
          <p:cNvPicPr>
            <a:picLocks noGrp="1" noChangeAspect="1"/>
          </p:cNvPicPr>
          <p:nvPr>
            <p:ph type="pic" sz="quarter" idx="13"/>
          </p:nvPr>
        </p:nvPicPr>
        <p:blipFill>
          <a:blip r:embed="rId3">
            <a:extLst>
              <a:ext uri="{28A0092B-C50C-407E-A947-70E740481C1C}">
                <a14:useLocalDpi xmlns:mc="http://schemas.openxmlformats.org/markup-compatibility/2006" xmlns:mv="urn:schemas-microsoft-com:mac:vml" xmlns:a14="http://schemas.microsoft.com/office/drawing/2010/main" xmlns="" val="0"/>
              </a:ext>
            </a:extLst>
          </a:blip>
          <a:srcRect l="20494" r="20494"/>
          <a:stretch>
            <a:fillRect/>
          </a:stretch>
        </p:blipFill>
        <p:spPr/>
      </p:pic>
      <p:pic>
        <p:nvPicPr>
          <p:cNvPr id="7" name="Picture 6"/>
          <p:cNvPicPr>
            <a:picLocks noChangeAspect="1"/>
          </p:cNvPicPr>
          <p:nvPr/>
        </p:nvPicPr>
        <p:blipFill>
          <a:blip r:embed="rId4">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14401" y="4908535"/>
            <a:ext cx="2525735" cy="839321"/>
          </a:xfrm>
          <a:prstGeom prst="rect">
            <a:avLst/>
          </a:prstGeom>
        </p:spPr>
      </p:pic>
      <p:sp>
        <p:nvSpPr>
          <p:cNvPr id="8" name="TextBox 7"/>
          <p:cNvSpPr txBox="1"/>
          <p:nvPr/>
        </p:nvSpPr>
        <p:spPr>
          <a:xfrm>
            <a:off x="278715" y="3112169"/>
            <a:ext cx="3615397" cy="523220"/>
          </a:xfrm>
          <a:prstGeom prst="rect">
            <a:avLst/>
          </a:prstGeom>
          <a:noFill/>
        </p:spPr>
        <p:txBody>
          <a:bodyPr wrap="square" rtlCol="0">
            <a:spAutoFit/>
          </a:bodyPr>
          <a:lstStyle/>
          <a:p>
            <a:r>
              <a:rPr lang="en-US" sz="2800" dirty="0" smtClean="0"/>
              <a:t>Auto- leasing</a:t>
            </a:r>
            <a:endParaRPr lang="en-US" sz="2800" dirty="0"/>
          </a:p>
        </p:txBody>
      </p:sp>
      <p:pic>
        <p:nvPicPr>
          <p:cNvPr id="11" name="Picture 10"/>
          <p:cNvPicPr>
            <a:picLocks noChangeAspect="1"/>
          </p:cNvPicPr>
          <p:nvPr/>
        </p:nvPicPr>
        <p:blipFill>
          <a:blip r:embed="rId5">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762406" y="3860975"/>
            <a:ext cx="3464353" cy="1956963"/>
          </a:xfrm>
          <a:prstGeom prst="rect">
            <a:avLst/>
          </a:prstGeom>
          <a:effectLst>
            <a:softEdge rad="254000"/>
          </a:effectLst>
        </p:spPr>
      </p:pic>
      <p:sp>
        <p:nvSpPr>
          <p:cNvPr id="12" name="TextBox 11"/>
          <p:cNvSpPr txBox="1"/>
          <p:nvPr/>
        </p:nvSpPr>
        <p:spPr>
          <a:xfrm>
            <a:off x="2924032" y="5780835"/>
            <a:ext cx="3291840" cy="400110"/>
          </a:xfrm>
          <a:prstGeom prst="rect">
            <a:avLst/>
          </a:prstGeom>
          <a:noFill/>
        </p:spPr>
        <p:txBody>
          <a:bodyPr wrap="square" rtlCol="0">
            <a:spAutoFit/>
          </a:bodyPr>
          <a:lstStyle/>
          <a:p>
            <a:r>
              <a:rPr lang="en-US" dirty="0" smtClean="0"/>
              <a:t>SCB “auto </a:t>
            </a:r>
            <a:r>
              <a:rPr lang="en-US" sz="2000" dirty="0" smtClean="0"/>
              <a:t>finance</a:t>
            </a:r>
            <a:r>
              <a:rPr lang="en-US" dirty="0" smtClean="0"/>
              <a:t>”</a:t>
            </a:r>
            <a:endParaRPr lang="en-US" dirty="0"/>
          </a:p>
        </p:txBody>
      </p:sp>
      <p:sp>
        <p:nvSpPr>
          <p:cNvPr id="13" name="TextBox 12"/>
          <p:cNvSpPr txBox="1"/>
          <p:nvPr/>
        </p:nvSpPr>
        <p:spPr>
          <a:xfrm>
            <a:off x="305141" y="3726213"/>
            <a:ext cx="3819516" cy="738664"/>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Auto hire purchase</a:t>
            </a:r>
          </a:p>
          <a:p>
            <a:endParaRPr lang="en-US" dirty="0"/>
          </a:p>
        </p:txBody>
      </p:sp>
      <p:sp>
        <p:nvSpPr>
          <p:cNvPr id="10" name="TextBox 9"/>
          <p:cNvSpPr txBox="1"/>
          <p:nvPr/>
        </p:nvSpPr>
        <p:spPr>
          <a:xfrm>
            <a:off x="563054" y="1318102"/>
            <a:ext cx="5044358" cy="1384995"/>
          </a:xfrm>
          <a:prstGeom prst="rect">
            <a:avLst/>
          </a:prstGeom>
          <a:noFill/>
        </p:spPr>
        <p:txBody>
          <a:bodyPr wrap="square" rtlCol="0">
            <a:spAutoFit/>
          </a:bodyPr>
          <a:lstStyle/>
          <a:p>
            <a:r>
              <a:rPr lang="en-US" sz="2100" dirty="0" smtClean="0"/>
              <a:t>Is the primarily method of raising finance to pay for assets. A lesser  purchases assets and leases that assets to lessees.</a:t>
            </a:r>
            <a:endParaRPr lang="en-US" sz="2100" dirty="0"/>
          </a:p>
        </p:txBody>
      </p:sp>
    </p:spTree>
    <p:extLst>
      <p:ext uri="{BB962C8B-B14F-4D97-AF65-F5344CB8AC3E}">
        <p14:creationId xmlns:mc="http://schemas.openxmlformats.org/markup-compatibility/2006" xmlns:mv="urn:schemas-microsoft-com:mac:vml" xmlns:p14="http://schemas.microsoft.com/office/powerpoint/2010/main" xmlns="" val="31189411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SERVICES</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mc="http://schemas.openxmlformats.org/markup-compatibility/2006" xmlns:mv="urn:schemas-microsoft-com:mac:vml" xmlns:p14="http://schemas.microsoft.com/office/powerpoint/2010/main" xmlns="" val="40233672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ular Callout 6"/>
          <p:cNvSpPr/>
          <p:nvPr/>
        </p:nvSpPr>
        <p:spPr>
          <a:xfrm>
            <a:off x="7397094" y="3445330"/>
            <a:ext cx="3788229" cy="2789725"/>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ular Callout 4"/>
          <p:cNvSpPr/>
          <p:nvPr/>
        </p:nvSpPr>
        <p:spPr>
          <a:xfrm flipH="1">
            <a:off x="7218713" y="767443"/>
            <a:ext cx="3966610" cy="2049455"/>
          </a:xfrm>
          <a:prstGeom prst="wedgeRoundRectCallout">
            <a:avLst/>
          </a:prstGeom>
          <a:solidFill>
            <a:schemeClr val="tx1">
              <a:lumMod val="95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83660" y="1990573"/>
            <a:ext cx="5893840" cy="966850"/>
          </a:xfrm>
        </p:spPr>
        <p:txBody>
          <a:bodyPr/>
          <a:lstStyle/>
          <a:p>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FUND MANAGEMENT</a:t>
            </a:r>
            <a:endParaRPr lang="en-US" dirty="0"/>
          </a:p>
        </p:txBody>
      </p:sp>
      <p:sp>
        <p:nvSpPr>
          <p:cNvPr id="4" name="Text Placeholder 3"/>
          <p:cNvSpPr>
            <a:spLocks noGrp="1"/>
          </p:cNvSpPr>
          <p:nvPr>
            <p:ph type="body" sz="quarter" idx="16"/>
          </p:nvPr>
        </p:nvSpPr>
        <p:spPr>
          <a:xfrm>
            <a:off x="7517643" y="3526383"/>
            <a:ext cx="3612446" cy="2660275"/>
          </a:xfrm>
          <a:noFill/>
          <a:ln w="31750">
            <a:solidFill>
              <a:schemeClr val="tx1"/>
            </a:solidFill>
          </a:ln>
          <a:effectLst>
            <a:outerShdw blurRad="50800" dist="38100" dir="5400000" algn="t" rotWithShape="0">
              <a:prstClr val="black">
                <a:alpha val="40000"/>
              </a:prstClr>
            </a:outerShdw>
          </a:effectLst>
        </p:spPr>
        <p:txBody>
          <a:bodyPr>
            <a:normAutofit/>
          </a:bodyPr>
          <a:lstStyle/>
          <a:p>
            <a:endParaRPr lang="en-US" sz="2800" dirty="0" smtClean="0"/>
          </a:p>
          <a:p>
            <a:pPr>
              <a:buFont typeface="Arial"/>
              <a:buChar char="•"/>
            </a:pPr>
            <a:r>
              <a:rPr lang="en-US" sz="2800" dirty="0" smtClean="0"/>
              <a:t> Mutual Funds</a:t>
            </a:r>
          </a:p>
          <a:p>
            <a:pPr>
              <a:buFont typeface="Arial"/>
              <a:buChar char="•"/>
            </a:pPr>
            <a:r>
              <a:rPr lang="en-US" sz="2800" dirty="0" smtClean="0"/>
              <a:t>Private Funds</a:t>
            </a:r>
          </a:p>
          <a:p>
            <a:pPr>
              <a:buFont typeface="Arial"/>
              <a:buChar char="•"/>
            </a:pPr>
            <a:r>
              <a:rPr lang="en-US" sz="2800" dirty="0" smtClean="0"/>
              <a:t>Provident Funds</a:t>
            </a:r>
          </a:p>
        </p:txBody>
      </p:sp>
      <p:sp>
        <p:nvSpPr>
          <p:cNvPr id="6" name="TextBox 5"/>
          <p:cNvSpPr txBox="1"/>
          <p:nvPr/>
        </p:nvSpPr>
        <p:spPr>
          <a:xfrm>
            <a:off x="7572876" y="1222804"/>
            <a:ext cx="2932213" cy="461665"/>
          </a:xfrm>
          <a:prstGeom prst="rect">
            <a:avLst/>
          </a:prstGeom>
          <a:noFill/>
        </p:spPr>
        <p:txBody>
          <a:bodyPr wrap="none" rtlCol="0">
            <a:spAutoFit/>
          </a:bodyPr>
          <a:lstStyle/>
          <a:p>
            <a:r>
              <a:rPr lang="en-US" sz="2400" b="1" dirty="0" smtClean="0">
                <a:solidFill>
                  <a:schemeClr val="accent1">
                    <a:lumMod val="75000"/>
                  </a:schemeClr>
                </a:solidFill>
              </a:rPr>
              <a:t>Open-ended fund</a:t>
            </a:r>
            <a:endParaRPr lang="en-US" sz="2400" b="1" dirty="0">
              <a:solidFill>
                <a:schemeClr val="accent1">
                  <a:lumMod val="75000"/>
                </a:schemeClr>
              </a:solidFill>
            </a:endParaRPr>
          </a:p>
        </p:txBody>
      </p:sp>
      <p:sp>
        <p:nvSpPr>
          <p:cNvPr id="8" name="TextBox 7"/>
          <p:cNvSpPr txBox="1"/>
          <p:nvPr/>
        </p:nvSpPr>
        <p:spPr>
          <a:xfrm>
            <a:off x="7572876" y="1800360"/>
            <a:ext cx="2900153" cy="461665"/>
          </a:xfrm>
          <a:prstGeom prst="rect">
            <a:avLst/>
          </a:prstGeom>
          <a:noFill/>
        </p:spPr>
        <p:txBody>
          <a:bodyPr wrap="none" rtlCol="0">
            <a:spAutoFit/>
          </a:bodyPr>
          <a:lstStyle/>
          <a:p>
            <a:r>
              <a:rPr lang="en-US" sz="2400" b="1" dirty="0" smtClean="0">
                <a:solidFill>
                  <a:schemeClr val="accent1">
                    <a:lumMod val="75000"/>
                  </a:schemeClr>
                </a:solidFill>
              </a:rPr>
              <a:t>Close-ended fund</a:t>
            </a:r>
            <a:endParaRPr lang="en-US" sz="2400" b="1" dirty="0">
              <a:solidFill>
                <a:schemeClr val="accent1">
                  <a:lumMod val="75000"/>
                </a:schemeClr>
              </a:solidFill>
            </a:endParaRPr>
          </a:p>
        </p:txBody>
      </p:sp>
      <p:sp>
        <p:nvSpPr>
          <p:cNvPr id="9" name="Oval 8"/>
          <p:cNvSpPr/>
          <p:nvPr/>
        </p:nvSpPr>
        <p:spPr>
          <a:xfrm>
            <a:off x="983660" y="5894614"/>
            <a:ext cx="355283" cy="34044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625917" y="5510558"/>
            <a:ext cx="578440" cy="5542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491331" y="5693817"/>
            <a:ext cx="774383" cy="74203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781539" y="6049547"/>
            <a:ext cx="387191" cy="37101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mc="http://schemas.openxmlformats.org/markup-compatibility/2006" xmlns:mv="urn:schemas-microsoft-com:mac:vml" xmlns:p14="http://schemas.microsoft.com/office/powerpoint/2010/main" xmlns="" val="4234900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u003722.png"/>
          <p:cNvPicPr>
            <a:picLocks noChangeAspect="1"/>
          </p:cNvPicPr>
          <p:nvPr/>
        </p:nvPicPr>
        <p:blipFill>
          <a:blip r:embed="rId3">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735603" y="892911"/>
            <a:ext cx="821706" cy="2621268"/>
          </a:xfrm>
          <a:prstGeom prst="rect">
            <a:avLst/>
          </a:prstGeom>
          <a:effectLst>
            <a:outerShdw blurRad="76200" dir="18900000" sy="23000" kx="-1200000" algn="bl" rotWithShape="0">
              <a:prstClr val="black">
                <a:alpha val="20000"/>
              </a:prstClr>
            </a:outerShdw>
          </a:effectLst>
        </p:spPr>
      </p:pic>
      <p:pic>
        <p:nvPicPr>
          <p:cNvPr id="10" name="Picture 9" descr="rbso_07.png"/>
          <p:cNvPicPr>
            <a:picLocks noChangeAspect="1"/>
          </p:cNvPicPr>
          <p:nvPr/>
        </p:nvPicPr>
        <p:blipFill>
          <a:blip r:embed="rId4">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092263" y="0"/>
            <a:ext cx="856041" cy="2215057"/>
          </a:xfrm>
          <a:prstGeom prst="rect">
            <a:avLst/>
          </a:prstGeom>
          <a:ln>
            <a:noFill/>
          </a:ln>
          <a:effectLst>
            <a:outerShdw blurRad="76200" dir="18900000" sy="23000" kx="-1200000" algn="bl" rotWithShape="0">
              <a:prstClr val="black">
                <a:alpha val="20000"/>
              </a:prstClr>
            </a:outerShdw>
          </a:effectLst>
        </p:spPr>
      </p:pic>
      <p:pic>
        <p:nvPicPr>
          <p:cNvPr id="12" name="Picture 11" descr="AA053857.png"/>
          <p:cNvPicPr>
            <a:picLocks noChangeAspect="1"/>
          </p:cNvPicPr>
          <p:nvPr/>
        </p:nvPicPr>
        <p:blipFill>
          <a:blip r:embed="rId5">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0" y="4278032"/>
            <a:ext cx="1685136" cy="2457489"/>
          </a:xfrm>
          <a:prstGeom prst="rect">
            <a:avLst/>
          </a:prstGeom>
          <a:effectLst>
            <a:outerShdw blurRad="76200" dir="18900000" sy="23000" kx="-1200000" algn="bl" rotWithShape="0">
              <a:prstClr val="black">
                <a:alpha val="20000"/>
              </a:prstClr>
            </a:outerShdw>
          </a:effectLst>
        </p:spPr>
      </p:pic>
      <p:pic>
        <p:nvPicPr>
          <p:cNvPr id="14" name="Picture 13" descr="73210182.png"/>
          <p:cNvPicPr>
            <a:picLocks noChangeAspect="1"/>
          </p:cNvPicPr>
          <p:nvPr/>
        </p:nvPicPr>
        <p:blipFill>
          <a:blip r:embed="rId6">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112127" y="4372929"/>
            <a:ext cx="1168807" cy="2485071"/>
          </a:xfrm>
          <a:prstGeom prst="rect">
            <a:avLst/>
          </a:prstGeom>
          <a:effectLst>
            <a:outerShdw blurRad="76200" dir="18900000" sy="23000" kx="-1200000" algn="bl" rotWithShape="0">
              <a:prstClr val="black">
                <a:alpha val="20000"/>
              </a:prstClr>
            </a:outerShdw>
          </a:effectLst>
        </p:spPr>
      </p:pic>
      <p:pic>
        <p:nvPicPr>
          <p:cNvPr id="16" name="Picture 15" descr="rbm2_25.png"/>
          <p:cNvPicPr>
            <a:picLocks noChangeAspect="1"/>
          </p:cNvPicPr>
          <p:nvPr/>
        </p:nvPicPr>
        <p:blipFill>
          <a:blip r:embed="rId7">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4179546" y="2012387"/>
            <a:ext cx="3704723" cy="4302387"/>
          </a:xfrm>
          <a:prstGeom prst="rect">
            <a:avLst/>
          </a:prstGeom>
          <a:effectLst>
            <a:outerShdw blurRad="76200" dir="18900000" sy="23000" kx="-1200000" algn="bl" rotWithShape="0">
              <a:prstClr val="black">
                <a:alpha val="20000"/>
              </a:prstClr>
            </a:outerShdw>
          </a:effectLst>
        </p:spPr>
      </p:pic>
      <p:pic>
        <p:nvPicPr>
          <p:cNvPr id="18" name="Picture 17" descr="57437203.png"/>
          <p:cNvPicPr>
            <a:picLocks noChangeAspect="1"/>
          </p:cNvPicPr>
          <p:nvPr/>
        </p:nvPicPr>
        <p:blipFill>
          <a:blip r:embed="rId8">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9771913" y="2943387"/>
            <a:ext cx="1953932" cy="1244663"/>
          </a:xfrm>
          <a:prstGeom prst="rect">
            <a:avLst/>
          </a:prstGeom>
          <a:effectLst>
            <a:outerShdw blurRad="76200" dir="18900000" sy="23000" kx="-1200000" algn="bl" rotWithShape="0">
              <a:prstClr val="black">
                <a:alpha val="20000"/>
              </a:prstClr>
            </a:outerShdw>
          </a:effectLst>
        </p:spPr>
      </p:pic>
      <p:pic>
        <p:nvPicPr>
          <p:cNvPr id="20" name="Picture 19"/>
          <p:cNvPicPr>
            <a:picLocks noChangeAspect="1"/>
          </p:cNvPicPr>
          <p:nvPr/>
        </p:nvPicPr>
        <p:blipFill>
          <a:blip r:embed="rId9"/>
          <a:stretch>
            <a:fillRect/>
          </a:stretch>
        </p:blipFill>
        <p:spPr>
          <a:xfrm>
            <a:off x="9799580" y="1410092"/>
            <a:ext cx="1892325" cy="1260304"/>
          </a:xfrm>
          <a:prstGeom prst="rect">
            <a:avLst/>
          </a:prstGeom>
          <a:ln>
            <a:noFill/>
          </a:ln>
          <a:effectLst>
            <a:outerShdw blurRad="292100" dist="139700" dir="2700000" algn="tl" rotWithShape="0">
              <a:srgbClr val="333333">
                <a:alpha val="65000"/>
              </a:srgbClr>
            </a:outerShdw>
          </a:effectLst>
        </p:spPr>
      </p:pic>
      <p:pic>
        <p:nvPicPr>
          <p:cNvPr id="22" name="Picture 21"/>
          <p:cNvPicPr>
            <a:picLocks noChangeAspect="1"/>
          </p:cNvPicPr>
          <p:nvPr/>
        </p:nvPicPr>
        <p:blipFill>
          <a:blip r:embed="rId10"/>
          <a:stretch>
            <a:fillRect/>
          </a:stretch>
        </p:blipFill>
        <p:spPr>
          <a:xfrm>
            <a:off x="7922012" y="666075"/>
            <a:ext cx="1809932" cy="1176456"/>
          </a:xfrm>
          <a:prstGeom prst="rect">
            <a:avLst/>
          </a:prstGeom>
          <a:ln>
            <a:noFill/>
          </a:ln>
          <a:effectLst>
            <a:outerShdw blurRad="292100" dist="139700" dir="2700000" algn="tl" rotWithShape="0">
              <a:srgbClr val="333333">
                <a:alpha val="65000"/>
              </a:srgbClr>
            </a:outerShdw>
          </a:effectLst>
        </p:spPr>
      </p:pic>
      <p:pic>
        <p:nvPicPr>
          <p:cNvPr id="23" name="Picture 22"/>
          <p:cNvPicPr>
            <a:picLocks noChangeAspect="1"/>
          </p:cNvPicPr>
          <p:nvPr/>
        </p:nvPicPr>
        <p:blipFill>
          <a:blip r:embed="rId11"/>
          <a:stretch>
            <a:fillRect/>
          </a:stretch>
        </p:blipFill>
        <p:spPr>
          <a:xfrm>
            <a:off x="8575699" y="4786468"/>
            <a:ext cx="2584244" cy="1853388"/>
          </a:xfrm>
          <a:prstGeom prst="rect">
            <a:avLst/>
          </a:prstGeom>
          <a:ln>
            <a:noFill/>
          </a:ln>
          <a:effectLst>
            <a:outerShdw blurRad="292100" dist="139700" dir="2700000" algn="tl" rotWithShape="0">
              <a:srgbClr val="333333">
                <a:alpha val="65000"/>
              </a:srgbClr>
            </a:outerShdw>
          </a:effectLst>
        </p:spPr>
      </p:pic>
      <p:cxnSp>
        <p:nvCxnSpPr>
          <p:cNvPr id="26" name="Straight Arrow Connector 25"/>
          <p:cNvCxnSpPr/>
          <p:nvPr/>
        </p:nvCxnSpPr>
        <p:spPr>
          <a:xfrm flipV="1">
            <a:off x="3474077" y="3342633"/>
            <a:ext cx="765795" cy="1509"/>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V="1">
            <a:off x="7838759" y="2091480"/>
            <a:ext cx="410914" cy="1251153"/>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flipV="1">
            <a:off x="7824326" y="2614350"/>
            <a:ext cx="1176708" cy="728283"/>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flipV="1">
            <a:off x="7834514" y="3323959"/>
            <a:ext cx="1307454" cy="18674"/>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p:nvPr/>
        </p:nvCxnSpPr>
        <p:spPr>
          <a:xfrm>
            <a:off x="7834514" y="3357063"/>
            <a:ext cx="896540" cy="989718"/>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pic>
        <p:nvPicPr>
          <p:cNvPr id="39" name="Picture 38" descr="skd188779sdc.png"/>
          <p:cNvPicPr>
            <a:picLocks noChangeAspect="1"/>
          </p:cNvPicPr>
          <p:nvPr/>
        </p:nvPicPr>
        <p:blipFill>
          <a:blip r:embed="rId12">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952759" y="329342"/>
            <a:ext cx="596120" cy="567804"/>
          </a:xfrm>
          <a:prstGeom prst="rect">
            <a:avLst/>
          </a:prstGeom>
          <a:effectLst>
            <a:outerShdw blurRad="50800" dist="38100" dir="5400000" algn="t" rotWithShape="0">
              <a:prstClr val="black">
                <a:alpha val="40000"/>
              </a:prstClr>
            </a:outerShdw>
          </a:effectLst>
        </p:spPr>
      </p:pic>
      <p:pic>
        <p:nvPicPr>
          <p:cNvPr id="40" name="Picture 39" descr="skd188779sdc.png"/>
          <p:cNvPicPr>
            <a:picLocks noChangeAspect="1"/>
          </p:cNvPicPr>
          <p:nvPr/>
        </p:nvPicPr>
        <p:blipFill>
          <a:blip r:embed="rId12">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661057" y="5772397"/>
            <a:ext cx="596120" cy="567804"/>
          </a:xfrm>
          <a:prstGeom prst="rect">
            <a:avLst/>
          </a:prstGeom>
        </p:spPr>
      </p:pic>
      <p:pic>
        <p:nvPicPr>
          <p:cNvPr id="41" name="Picture 40" descr="skd188779sdc.png"/>
          <p:cNvPicPr>
            <a:picLocks noChangeAspect="1"/>
          </p:cNvPicPr>
          <p:nvPr/>
        </p:nvPicPr>
        <p:blipFill>
          <a:blip r:embed="rId12">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218083" y="3637566"/>
            <a:ext cx="596120" cy="567804"/>
          </a:xfrm>
          <a:prstGeom prst="rect">
            <a:avLst/>
          </a:prstGeom>
        </p:spPr>
      </p:pic>
      <p:pic>
        <p:nvPicPr>
          <p:cNvPr id="42" name="Picture 41" descr="skd188779sdc.png"/>
          <p:cNvPicPr>
            <a:picLocks noChangeAspect="1"/>
          </p:cNvPicPr>
          <p:nvPr/>
        </p:nvPicPr>
        <p:blipFill>
          <a:blip r:embed="rId12">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418548" y="1681191"/>
            <a:ext cx="596120" cy="567804"/>
          </a:xfrm>
          <a:prstGeom prst="rect">
            <a:avLst/>
          </a:prstGeom>
        </p:spPr>
      </p:pic>
      <p:sp>
        <p:nvSpPr>
          <p:cNvPr id="46" name="TextBox 45"/>
          <p:cNvSpPr txBox="1"/>
          <p:nvPr/>
        </p:nvSpPr>
        <p:spPr>
          <a:xfrm>
            <a:off x="4347264" y="2969604"/>
            <a:ext cx="3365817" cy="1200329"/>
          </a:xfrm>
          <a:prstGeom prst="rect">
            <a:avLst/>
          </a:prstGeom>
          <a:noFill/>
        </p:spPr>
        <p:txBody>
          <a:bodyPr wrap="square" rtlCol="0">
            <a:spAutoFit/>
          </a:bodyPr>
          <a:lstStyle/>
          <a:p>
            <a:pPr algn="ctr"/>
            <a:r>
              <a:rPr lang="en-US" sz="3600" dirty="0" smtClean="0">
                <a:solidFill>
                  <a:schemeClr val="bg1"/>
                </a:solidFill>
                <a:latin typeface="Academy Engraved LET"/>
                <a:cs typeface="Academy Engraved LET"/>
              </a:rPr>
              <a:t>FUND MANAGER</a:t>
            </a:r>
            <a:endParaRPr lang="en-US" sz="3600" dirty="0">
              <a:solidFill>
                <a:schemeClr val="bg1"/>
              </a:solidFill>
              <a:latin typeface="Academy Engraved LET"/>
              <a:cs typeface="Academy Engraved LET"/>
            </a:endParaRPr>
          </a:p>
        </p:txBody>
      </p:sp>
      <p:pic>
        <p:nvPicPr>
          <p:cNvPr id="15" name="Picture 14" descr="stk19975boj.png"/>
          <p:cNvPicPr>
            <a:picLocks noChangeAspect="1"/>
          </p:cNvPicPr>
          <p:nvPr/>
        </p:nvPicPr>
        <p:blipFill>
          <a:blip r:embed="rId13">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1698631" y="2358951"/>
            <a:ext cx="1486794" cy="1999241"/>
          </a:xfrm>
          <a:prstGeom prst="rect">
            <a:avLst/>
          </a:prstGeom>
          <a:effectLst>
            <a:outerShdw blurRad="76200" dir="18900000" sy="23000" kx="-1200000" algn="bl" rotWithShape="0">
              <a:prstClr val="black">
                <a:alpha val="20000"/>
              </a:prstClr>
            </a:outerShdw>
          </a:effectLst>
        </p:spPr>
      </p:pic>
      <p:sp>
        <p:nvSpPr>
          <p:cNvPr id="2" name="Rounded Rectangle 1"/>
          <p:cNvSpPr/>
          <p:nvPr/>
        </p:nvSpPr>
        <p:spPr>
          <a:xfrm>
            <a:off x="4299782" y="267412"/>
            <a:ext cx="3386357" cy="138162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4589413" y="618404"/>
            <a:ext cx="3581755" cy="584776"/>
          </a:xfrm>
          <a:prstGeom prst="rect">
            <a:avLst/>
          </a:prstGeom>
          <a:noFill/>
        </p:spPr>
        <p:txBody>
          <a:bodyPr wrap="square" rtlCol="0">
            <a:spAutoFit/>
          </a:bodyPr>
          <a:lstStyle/>
          <a:p>
            <a:r>
              <a:rPr lang="en-US" sz="3200" b="1" dirty="0" smtClean="0"/>
              <a:t>MUTUAL FUND</a:t>
            </a:r>
            <a:endParaRPr lang="en-US" sz="3200" b="1" dirty="0"/>
          </a:p>
        </p:txBody>
      </p:sp>
    </p:spTree>
    <p:extLst>
      <p:ext uri="{BB962C8B-B14F-4D97-AF65-F5344CB8AC3E}">
        <p14:creationId xmlns:mc="http://schemas.openxmlformats.org/markup-compatibility/2006" xmlns:mv="urn:schemas-microsoft-com:mac:vml" xmlns:p14="http://schemas.microsoft.com/office/powerpoint/2010/main" xmlns="" val="4199046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450" decel="100000" fill="hold"/>
                                        <p:tgtEl>
                                          <p:spTgt spid="10"/>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450" decel="100000" fill="hold"/>
                                        <p:tgtEl>
                                          <p:spTgt spid="7"/>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anim calcmode="lin" valueType="num">
                                      <p:cBhvr>
                                        <p:cTn id="22" dur="500" fill="hold"/>
                                        <p:tgtEl>
                                          <p:spTgt spid="12"/>
                                        </p:tgtEl>
                                        <p:attrNameLst>
                                          <p:attrName>ppt_x</p:attrName>
                                        </p:attrNameLst>
                                      </p:cBhvr>
                                      <p:tavLst>
                                        <p:tav tm="0">
                                          <p:val>
                                            <p:strVal val="#ppt_x"/>
                                          </p:val>
                                        </p:tav>
                                        <p:tav tm="100000">
                                          <p:val>
                                            <p:strVal val="#ppt_x"/>
                                          </p:val>
                                        </p:tav>
                                      </p:tavLst>
                                    </p:anim>
                                    <p:anim calcmode="lin" valueType="num">
                                      <p:cBhvr>
                                        <p:cTn id="23" dur="450" decel="100000" fill="hold"/>
                                        <p:tgtEl>
                                          <p:spTgt spid="12"/>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12"/>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450" decel="100000" fill="hold"/>
                                        <p:tgtEl>
                                          <p:spTgt spid="14"/>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14"/>
                                        </p:tgtEl>
                                        <p:attrNameLst>
                                          <p:attrName>ppt_y</p:attrName>
                                        </p:attrNameLst>
                                      </p:cBhvr>
                                      <p:tavLst>
                                        <p:tav tm="0">
                                          <p:val>
                                            <p:strVal val="#ppt_y-.03"/>
                                          </p:val>
                                        </p:tav>
                                        <p:tav tm="100000">
                                          <p:val>
                                            <p:strVal val="#ppt_y"/>
                                          </p:val>
                                        </p:tav>
                                      </p:tavLst>
                                    </p:anim>
                                  </p:childTnLst>
                                </p:cTn>
                              </p:par>
                            </p:childTnLst>
                          </p:cTn>
                        </p:par>
                        <p:par>
                          <p:cTn id="32" fill="hold">
                            <p:stCondLst>
                              <p:cond delay="2000"/>
                            </p:stCondLst>
                            <p:childTnLst>
                              <p:par>
                                <p:cTn id="33" presetID="1" presetClass="entr" presetSubtype="0"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childTnLst>
                                </p:cTn>
                              </p:par>
                            </p:childTnLst>
                          </p:cTn>
                        </p:par>
                        <p:par>
                          <p:cTn id="41" fill="hold">
                            <p:stCondLst>
                              <p:cond delay="2000"/>
                            </p:stCondLst>
                            <p:childTnLst>
                              <p:par>
                                <p:cTn id="42" presetID="0" presetClass="path" presetSubtype="0" accel="50000" decel="50000" fill="hold" nodeType="afterEffect">
                                  <p:stCondLst>
                                    <p:cond delay="0"/>
                                  </p:stCondLst>
                                  <p:childTnLst>
                                    <p:animMotion origin="layout" path="M -2.03335E-6 -4.904E-6 C 0.02332 0.0657 0.04664 0.13163 0.03621 0.20565 C 0.02579 0.27967 -0.04585 0.40482 -0.06226 0.4446 " pathEditMode="relative" ptsTypes="aaA">
                                      <p:cBhvr>
                                        <p:cTn id="43" dur="2000" fill="hold"/>
                                        <p:tgtEl>
                                          <p:spTgt spid="39"/>
                                        </p:tgtEl>
                                        <p:attrNameLst>
                                          <p:attrName>ppt_x</p:attrName>
                                          <p:attrName>ppt_y</p:attrName>
                                        </p:attrNameLst>
                                      </p:cBhvr>
                                    </p:animMotion>
                                  </p:childTnLst>
                                </p:cTn>
                              </p:par>
                              <p:par>
                                <p:cTn id="44" presetID="0" presetClass="path" presetSubtype="0" accel="50000" decel="50000" fill="hold" nodeType="withEffect">
                                  <p:stCondLst>
                                    <p:cond delay="0"/>
                                  </p:stCondLst>
                                  <p:childTnLst>
                                    <p:animMotion origin="layout" path="M -2.48274E-6 1.91996E-7 C 0.0383 -0.01273 0.07672 -0.02522 0.09848 0.01295 C 0.12023 0.05112 0.12492 0.19292 0.13026 0.22877 " pathEditMode="relative" ptsTypes="aaA">
                                      <p:cBhvr>
                                        <p:cTn id="45" dur="2000" fill="hold"/>
                                        <p:tgtEl>
                                          <p:spTgt spid="42"/>
                                        </p:tgtEl>
                                        <p:attrNameLst>
                                          <p:attrName>ppt_x</p:attrName>
                                          <p:attrName>ppt_y</p:attrName>
                                        </p:attrNameLst>
                                      </p:cBhvr>
                                    </p:animMotion>
                                  </p:childTnLst>
                                </p:cTn>
                              </p:par>
                              <p:par>
                                <p:cTn id="46" presetID="0" presetClass="path" presetSubtype="0" accel="50000" decel="50000" fill="hold" nodeType="withEffect">
                                  <p:stCondLst>
                                    <p:cond delay="0"/>
                                  </p:stCondLst>
                                  <p:childTnLst>
                                    <p:animMotion origin="layout" path="M 7.92627E-6 -1.50821E-6 C 0.0241 -0.06106 0.04833 -0.1219 0.07243 -0.12075 C 0.09653 -0.11959 0.13261 -0.01411 0.14472 0.00764 " pathEditMode="relative" ptsTypes="aaA">
                                      <p:cBhvr>
                                        <p:cTn id="47" dur="2000" fill="hold"/>
                                        <p:tgtEl>
                                          <p:spTgt spid="41"/>
                                        </p:tgtEl>
                                        <p:attrNameLst>
                                          <p:attrName>ppt_x</p:attrName>
                                          <p:attrName>ppt_y</p:attrName>
                                        </p:attrNameLst>
                                      </p:cBhvr>
                                    </p:animMotion>
                                  </p:childTnLst>
                                </p:cTn>
                              </p:par>
                              <p:par>
                                <p:cTn id="48" presetID="0" presetClass="path" presetSubtype="0" accel="50000" decel="50000" fill="hold" nodeType="withEffect">
                                  <p:stCondLst>
                                    <p:cond delay="0"/>
                                  </p:stCondLst>
                                  <p:childTnLst>
                                    <p:animMotion origin="layout" path="M 2.33294E-6 3.96253E-6 C 0.03204 -0.06223 0.06422 -0.12422 0.0594 -0.17743 C 0.05458 -0.23063 -0.0142 -0.29517 -0.02892 -0.31877 " pathEditMode="relative" ptsTypes="aaA">
                                      <p:cBhvr>
                                        <p:cTn id="49" dur="2000" fill="hold"/>
                                        <p:tgtEl>
                                          <p:spTgt spid="40"/>
                                        </p:tgtEl>
                                        <p:attrNameLst>
                                          <p:attrName>ppt_x</p:attrName>
                                          <p:attrName>ppt_y</p:attrName>
                                        </p:attrNameLst>
                                      </p:cBhvr>
                                    </p:animMotion>
                                  </p:childTnLst>
                                </p:cTn>
                              </p:par>
                              <p:par>
                                <p:cTn id="50" presetID="9" presetClass="entr" presetSubtype="0" fill="hold" nodeType="withEffect">
                                  <p:stCondLst>
                                    <p:cond delay="1000"/>
                                  </p:stCondLst>
                                  <p:childTnLst>
                                    <p:set>
                                      <p:cBhvr>
                                        <p:cTn id="51" dur="1" fill="hold">
                                          <p:stCondLst>
                                            <p:cond delay="0"/>
                                          </p:stCondLst>
                                        </p:cTn>
                                        <p:tgtEl>
                                          <p:spTgt spid="15"/>
                                        </p:tgtEl>
                                        <p:attrNameLst>
                                          <p:attrName>style.visibility</p:attrName>
                                        </p:attrNameLst>
                                      </p:cBhvr>
                                      <p:to>
                                        <p:strVal val="visible"/>
                                      </p:to>
                                    </p:set>
                                    <p:animEffect transition="in" filter="dissolve">
                                      <p:cBhvr>
                                        <p:cTn id="52" dur="500"/>
                                        <p:tgtEl>
                                          <p:spTgt spid="15"/>
                                        </p:tgtEl>
                                      </p:cBhvr>
                                    </p:animEffect>
                                  </p:childTnLst>
                                </p:cTn>
                              </p:par>
                            </p:childTnLst>
                          </p:cTn>
                        </p:par>
                        <p:par>
                          <p:cTn id="53" fill="hold">
                            <p:stCondLst>
                              <p:cond delay="4000"/>
                            </p:stCondLst>
                            <p:childTnLst>
                              <p:par>
                                <p:cTn id="54" presetID="10" presetClass="exit" presetSubtype="0" fill="hold" nodeType="afterEffect">
                                  <p:stCondLst>
                                    <p:cond delay="0"/>
                                  </p:stCondLst>
                                  <p:childTnLst>
                                    <p:animEffect transition="out" filter="fade">
                                      <p:cBhvr>
                                        <p:cTn id="55" dur="500"/>
                                        <p:tgtEl>
                                          <p:spTgt spid="39"/>
                                        </p:tgtEl>
                                      </p:cBhvr>
                                    </p:animEffect>
                                    <p:set>
                                      <p:cBhvr>
                                        <p:cTn id="56" dur="1" fill="hold">
                                          <p:stCondLst>
                                            <p:cond delay="499"/>
                                          </p:stCondLst>
                                        </p:cTn>
                                        <p:tgtEl>
                                          <p:spTgt spid="39"/>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42"/>
                                        </p:tgtEl>
                                      </p:cBhvr>
                                    </p:animEffect>
                                    <p:set>
                                      <p:cBhvr>
                                        <p:cTn id="59" dur="1" fill="hold">
                                          <p:stCondLst>
                                            <p:cond delay="499"/>
                                          </p:stCondLst>
                                        </p:cTn>
                                        <p:tgtEl>
                                          <p:spTgt spid="42"/>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41"/>
                                        </p:tgtEl>
                                      </p:cBhvr>
                                    </p:animEffect>
                                    <p:set>
                                      <p:cBhvr>
                                        <p:cTn id="62" dur="1" fill="hold">
                                          <p:stCondLst>
                                            <p:cond delay="499"/>
                                          </p:stCondLst>
                                        </p:cTn>
                                        <p:tgtEl>
                                          <p:spTgt spid="41"/>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40"/>
                                        </p:tgtEl>
                                      </p:cBhvr>
                                    </p:animEffect>
                                    <p:set>
                                      <p:cBhvr>
                                        <p:cTn id="65" dur="1" fill="hold">
                                          <p:stCondLst>
                                            <p:cond delay="499"/>
                                          </p:stCondLst>
                                        </p:cTn>
                                        <p:tgtEl>
                                          <p:spTgt spid="40"/>
                                        </p:tgtEl>
                                        <p:attrNameLst>
                                          <p:attrName>style.visibility</p:attrName>
                                        </p:attrNameLst>
                                      </p:cBhvr>
                                      <p:to>
                                        <p:strVal val="hidden"/>
                                      </p:to>
                                    </p:set>
                                  </p:childTnLst>
                                </p:cTn>
                              </p:par>
                              <p:par>
                                <p:cTn id="66" presetID="41" presetClass="path" presetSubtype="0" accel="50000" decel="50000" fill="remove" nodeType="withEffect">
                                  <p:stCondLst>
                                    <p:cond delay="0"/>
                                  </p:stCondLst>
                                  <p:childTnLst>
                                    <p:animMotion origin="layout" path="M 1.84447E-6 -3.37497E-6 C 0.00573 -0.01156 0.02566 -0.02313 0.03295 -0.02313 C 0.07724 -0.02313 0.12296 0.15776 0.12296 0.33866 C 0.12296 0.24729 0.14589 0.15753 0.16738 0.15753 C 0.19018 0.15753 0.21167 0.2489 0.21167 0.33866 C 0.21167 0.29378 0.223 0.24729 0.2346 0.24729 C 0.24593 0.24729 0.25739 0.29216 0.25739 0.33866 C 0.25739 0.31529 0.26325 0.29378 0.26885 0.29378 C 0.27458 0.29378 0.28019 0.31691 0.28019 0.33866 C 0.28019 0.32709 0.28292 0.31529 0.28592 0.31529 C 0.28748 0.31529 0.29165 0.32686 0.29165 0.33866 C 0.29165 0.33264 0.29321 0.32709 0.29451 0.32709 C 0.29451 0.32547 0.29725 0.33287 0.29725 0.33866 C 0.29725 0.33565 0.29725 0.33264 0.29881 0.33264 C 0.29881 0.33426 0.30025 0.33542 0.30025 0.33866 C 0.30025 0.33704 0.30025 0.33565 0.30025 0.33426 C 0.30181 0.33426 0.30181 0.33565 0.30181 0.33704 C 0.30324 0.33704 0.30324 0.33542 0.30324 0.33426 C 0.3048 0.33426 0.3048 0.33565 0.3048 0.33704 " pathEditMode="relative" rAng="0" ptsTypes="fffffffffffffffffff">
                                      <p:cBhvr>
                                        <p:cTn id="67" dur="2000" fill="hold"/>
                                        <p:tgtEl>
                                          <p:spTgt spid="15"/>
                                        </p:tgtEl>
                                        <p:attrNameLst>
                                          <p:attrName>ppt_x</p:attrName>
                                          <p:attrName>ppt_y</p:attrName>
                                        </p:attrNameLst>
                                      </p:cBhvr>
                                      <p:rCtr x="15240" y="15776"/>
                                    </p:animMotion>
                                  </p:childTnLst>
                                </p:cTn>
                              </p:par>
                              <p:par>
                                <p:cTn id="68" presetID="23" presetClass="entr" presetSubtype="16"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500" fill="hold"/>
                                        <p:tgtEl>
                                          <p:spTgt spid="16"/>
                                        </p:tgtEl>
                                        <p:attrNameLst>
                                          <p:attrName>ppt_w</p:attrName>
                                        </p:attrNameLst>
                                      </p:cBhvr>
                                      <p:tavLst>
                                        <p:tav tm="0">
                                          <p:val>
                                            <p:fltVal val="0"/>
                                          </p:val>
                                        </p:tav>
                                        <p:tav tm="100000">
                                          <p:val>
                                            <p:strVal val="#ppt_w"/>
                                          </p:val>
                                        </p:tav>
                                      </p:tavLst>
                                    </p:anim>
                                    <p:anim calcmode="lin" valueType="num">
                                      <p:cBhvr>
                                        <p:cTn id="71" dur="500" fill="hold"/>
                                        <p:tgtEl>
                                          <p:spTgt spid="16"/>
                                        </p:tgtEl>
                                        <p:attrNameLst>
                                          <p:attrName>ppt_h</p:attrName>
                                        </p:attrNameLst>
                                      </p:cBhvr>
                                      <p:tavLst>
                                        <p:tav tm="0">
                                          <p:val>
                                            <p:fltVal val="0"/>
                                          </p:val>
                                        </p:tav>
                                        <p:tav tm="100000">
                                          <p:val>
                                            <p:strVal val="#ppt_h"/>
                                          </p:val>
                                        </p:tav>
                                      </p:tavLst>
                                    </p:anim>
                                  </p:childTnLst>
                                </p:cTn>
                              </p:par>
                              <p:par>
                                <p:cTn id="72" presetID="1"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childTnLst>
                                </p:cTn>
                              </p:par>
                              <p:par>
                                <p:cTn id="74" presetID="22" presetClass="entr" presetSubtype="8" fill="hold"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left)">
                                      <p:cBhvr>
                                        <p:cTn id="76" dur="500"/>
                                        <p:tgtEl>
                                          <p:spTgt spid="26"/>
                                        </p:tgtEl>
                                      </p:cBhvr>
                                    </p:animEffect>
                                  </p:childTnLst>
                                </p:cTn>
                              </p:par>
                            </p:childTnLst>
                          </p:cTn>
                        </p:par>
                        <p:par>
                          <p:cTn id="77" fill="hold">
                            <p:stCondLst>
                              <p:cond delay="6000"/>
                            </p:stCondLst>
                            <p:childTnLst>
                              <p:par>
                                <p:cTn id="78" presetID="22" presetClass="entr" presetSubtype="4" fill="hold"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wipe(down)">
                                      <p:cBhvr>
                                        <p:cTn id="80" dur="500"/>
                                        <p:tgtEl>
                                          <p:spTgt spid="28"/>
                                        </p:tgtEl>
                                      </p:cBhvr>
                                    </p:animEffect>
                                  </p:childTnLst>
                                </p:cTn>
                              </p:par>
                            </p:childTnLst>
                          </p:cTn>
                        </p:par>
                        <p:par>
                          <p:cTn id="81" fill="hold">
                            <p:stCondLst>
                              <p:cond delay="6500"/>
                            </p:stCondLst>
                            <p:childTnLst>
                              <p:par>
                                <p:cTn id="82" presetID="1" presetClass="entr" presetSubtype="0" fill="hold" nodeType="afterEffect">
                                  <p:stCondLst>
                                    <p:cond delay="0"/>
                                  </p:stCondLst>
                                  <p:childTnLst>
                                    <p:set>
                                      <p:cBhvr>
                                        <p:cTn id="83" dur="1" fill="hold">
                                          <p:stCondLst>
                                            <p:cond delay="0"/>
                                          </p:stCondLst>
                                        </p:cTn>
                                        <p:tgtEl>
                                          <p:spTgt spid="22"/>
                                        </p:tgtEl>
                                        <p:attrNameLst>
                                          <p:attrName>style.visibility</p:attrName>
                                        </p:attrNameLst>
                                      </p:cBhvr>
                                      <p:to>
                                        <p:strVal val="visible"/>
                                      </p:to>
                                    </p:set>
                                  </p:childTnLst>
                                </p:cTn>
                              </p:par>
                            </p:childTnLst>
                          </p:cTn>
                        </p:par>
                        <p:par>
                          <p:cTn id="84" fill="hold">
                            <p:stCondLst>
                              <p:cond delay="6500"/>
                            </p:stCondLst>
                            <p:childTnLst>
                              <p:par>
                                <p:cTn id="85" presetID="26" presetClass="emph" presetSubtype="0" fill="hold" nodeType="afterEffect">
                                  <p:stCondLst>
                                    <p:cond delay="0"/>
                                  </p:stCondLst>
                                  <p:childTnLst>
                                    <p:animEffect transition="out" filter="fade">
                                      <p:cBhvr>
                                        <p:cTn id="86" dur="500" tmFilter="0, 0; .2, .5; .8, .5; 1, 0"/>
                                        <p:tgtEl>
                                          <p:spTgt spid="22"/>
                                        </p:tgtEl>
                                      </p:cBhvr>
                                    </p:animEffect>
                                    <p:animScale>
                                      <p:cBhvr>
                                        <p:cTn id="87" dur="250" autoRev="1" fill="hold"/>
                                        <p:tgtEl>
                                          <p:spTgt spid="22"/>
                                        </p:tgtEl>
                                      </p:cBhvr>
                                      <p:by x="105000" y="105000"/>
                                    </p:animScale>
                                  </p:childTnLst>
                                </p:cTn>
                              </p:par>
                            </p:childTnLst>
                          </p:cTn>
                        </p:par>
                        <p:par>
                          <p:cTn id="88" fill="hold">
                            <p:stCondLst>
                              <p:cond delay="7000"/>
                            </p:stCondLst>
                            <p:childTnLst>
                              <p:par>
                                <p:cTn id="89" presetID="22" presetClass="entr" presetSubtype="4" fill="hold"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down)">
                                      <p:cBhvr>
                                        <p:cTn id="91" dur="500"/>
                                        <p:tgtEl>
                                          <p:spTgt spid="30"/>
                                        </p:tgtEl>
                                      </p:cBhvr>
                                    </p:animEffect>
                                  </p:childTnLst>
                                </p:cTn>
                              </p:par>
                            </p:childTnLst>
                          </p:cTn>
                        </p:par>
                        <p:par>
                          <p:cTn id="92" fill="hold">
                            <p:stCondLst>
                              <p:cond delay="7500"/>
                            </p:stCondLst>
                            <p:childTnLst>
                              <p:par>
                                <p:cTn id="93" presetID="1" presetClass="entr" presetSubtype="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childTnLst>
                                </p:cTn>
                              </p:par>
                            </p:childTnLst>
                          </p:cTn>
                        </p:par>
                        <p:par>
                          <p:cTn id="95" fill="hold">
                            <p:stCondLst>
                              <p:cond delay="7500"/>
                            </p:stCondLst>
                            <p:childTnLst>
                              <p:par>
                                <p:cTn id="96" presetID="26" presetClass="emph" presetSubtype="0" fill="hold" nodeType="afterEffect">
                                  <p:stCondLst>
                                    <p:cond delay="0"/>
                                  </p:stCondLst>
                                  <p:childTnLst>
                                    <p:animEffect transition="out" filter="fade">
                                      <p:cBhvr>
                                        <p:cTn id="97" dur="500" tmFilter="0, 0; .2, .5; .8, .5; 1, 0"/>
                                        <p:tgtEl>
                                          <p:spTgt spid="20"/>
                                        </p:tgtEl>
                                      </p:cBhvr>
                                    </p:animEffect>
                                    <p:animScale>
                                      <p:cBhvr>
                                        <p:cTn id="98" dur="250" autoRev="1" fill="hold"/>
                                        <p:tgtEl>
                                          <p:spTgt spid="20"/>
                                        </p:tgtEl>
                                      </p:cBhvr>
                                      <p:by x="105000" y="105000"/>
                                    </p:animScale>
                                  </p:childTnLst>
                                </p:cTn>
                              </p:par>
                            </p:childTnLst>
                          </p:cTn>
                        </p:par>
                        <p:par>
                          <p:cTn id="99" fill="hold">
                            <p:stCondLst>
                              <p:cond delay="8000"/>
                            </p:stCondLst>
                            <p:childTnLst>
                              <p:par>
                                <p:cTn id="100" presetID="22" presetClass="entr" presetSubtype="8" fill="hold" nodeType="after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wipe(left)">
                                      <p:cBhvr>
                                        <p:cTn id="102" dur="500"/>
                                        <p:tgtEl>
                                          <p:spTgt spid="32"/>
                                        </p:tgtEl>
                                      </p:cBhvr>
                                    </p:animEffect>
                                  </p:childTnLst>
                                </p:cTn>
                              </p:par>
                            </p:childTnLst>
                          </p:cTn>
                        </p:par>
                        <p:par>
                          <p:cTn id="103" fill="hold">
                            <p:stCondLst>
                              <p:cond delay="8500"/>
                            </p:stCondLst>
                            <p:childTnLst>
                              <p:par>
                                <p:cTn id="104" presetID="1" presetClass="entr" presetSubtype="0" fill="hold" nodeType="afterEffect">
                                  <p:stCondLst>
                                    <p:cond delay="0"/>
                                  </p:stCondLst>
                                  <p:childTnLst>
                                    <p:set>
                                      <p:cBhvr>
                                        <p:cTn id="105" dur="1" fill="hold">
                                          <p:stCondLst>
                                            <p:cond delay="0"/>
                                          </p:stCondLst>
                                        </p:cTn>
                                        <p:tgtEl>
                                          <p:spTgt spid="18"/>
                                        </p:tgtEl>
                                        <p:attrNameLst>
                                          <p:attrName>style.visibility</p:attrName>
                                        </p:attrNameLst>
                                      </p:cBhvr>
                                      <p:to>
                                        <p:strVal val="visible"/>
                                      </p:to>
                                    </p:set>
                                  </p:childTnLst>
                                </p:cTn>
                              </p:par>
                            </p:childTnLst>
                          </p:cTn>
                        </p:par>
                        <p:par>
                          <p:cTn id="106" fill="hold">
                            <p:stCondLst>
                              <p:cond delay="8500"/>
                            </p:stCondLst>
                            <p:childTnLst>
                              <p:par>
                                <p:cTn id="107" presetID="26" presetClass="emph" presetSubtype="0" fill="hold" nodeType="afterEffect">
                                  <p:stCondLst>
                                    <p:cond delay="0"/>
                                  </p:stCondLst>
                                  <p:childTnLst>
                                    <p:animEffect transition="out" filter="fade">
                                      <p:cBhvr>
                                        <p:cTn id="108" dur="500" tmFilter="0, 0; .2, .5; .8, .5; 1, 0"/>
                                        <p:tgtEl>
                                          <p:spTgt spid="18"/>
                                        </p:tgtEl>
                                      </p:cBhvr>
                                    </p:animEffect>
                                    <p:animScale>
                                      <p:cBhvr>
                                        <p:cTn id="109" dur="250" autoRev="1" fill="hold"/>
                                        <p:tgtEl>
                                          <p:spTgt spid="18"/>
                                        </p:tgtEl>
                                      </p:cBhvr>
                                      <p:by x="105000" y="105000"/>
                                    </p:animScale>
                                  </p:childTnLst>
                                </p:cTn>
                              </p:par>
                            </p:childTnLst>
                          </p:cTn>
                        </p:par>
                        <p:par>
                          <p:cTn id="110" fill="hold">
                            <p:stCondLst>
                              <p:cond delay="9000"/>
                            </p:stCondLst>
                            <p:childTnLst>
                              <p:par>
                                <p:cTn id="111" presetID="22" presetClass="entr" presetSubtype="8" fill="hold" nodeType="afterEffect">
                                  <p:stCondLst>
                                    <p:cond delay="0"/>
                                  </p:stCondLst>
                                  <p:childTnLst>
                                    <p:set>
                                      <p:cBhvr>
                                        <p:cTn id="112" dur="1" fill="hold">
                                          <p:stCondLst>
                                            <p:cond delay="0"/>
                                          </p:stCondLst>
                                        </p:cTn>
                                        <p:tgtEl>
                                          <p:spTgt spid="34"/>
                                        </p:tgtEl>
                                        <p:attrNameLst>
                                          <p:attrName>style.visibility</p:attrName>
                                        </p:attrNameLst>
                                      </p:cBhvr>
                                      <p:to>
                                        <p:strVal val="visible"/>
                                      </p:to>
                                    </p:set>
                                    <p:animEffect transition="in" filter="wipe(left)">
                                      <p:cBhvr>
                                        <p:cTn id="113" dur="500"/>
                                        <p:tgtEl>
                                          <p:spTgt spid="34"/>
                                        </p:tgtEl>
                                      </p:cBhvr>
                                    </p:animEffect>
                                  </p:childTnLst>
                                </p:cTn>
                              </p:par>
                            </p:childTnLst>
                          </p:cTn>
                        </p:par>
                        <p:par>
                          <p:cTn id="114" fill="hold">
                            <p:stCondLst>
                              <p:cond delay="9500"/>
                            </p:stCondLst>
                            <p:childTnLst>
                              <p:par>
                                <p:cTn id="115" presetID="1" presetClass="entr" presetSubtype="0" fill="hold" nodeType="afterEffect">
                                  <p:stCondLst>
                                    <p:cond delay="0"/>
                                  </p:stCondLst>
                                  <p:childTnLst>
                                    <p:set>
                                      <p:cBhvr>
                                        <p:cTn id="116" dur="1" fill="hold">
                                          <p:stCondLst>
                                            <p:cond delay="0"/>
                                          </p:stCondLst>
                                        </p:cTn>
                                        <p:tgtEl>
                                          <p:spTgt spid="23"/>
                                        </p:tgtEl>
                                        <p:attrNameLst>
                                          <p:attrName>style.visibility</p:attrName>
                                        </p:attrNameLst>
                                      </p:cBhvr>
                                      <p:to>
                                        <p:strVal val="visible"/>
                                      </p:to>
                                    </p:set>
                                  </p:childTnLst>
                                </p:cTn>
                              </p:par>
                            </p:childTnLst>
                          </p:cTn>
                        </p:par>
                        <p:par>
                          <p:cTn id="117" fill="hold">
                            <p:stCondLst>
                              <p:cond delay="9500"/>
                            </p:stCondLst>
                            <p:childTnLst>
                              <p:par>
                                <p:cTn id="118" presetID="26" presetClass="emph" presetSubtype="0" fill="hold" nodeType="afterEffect">
                                  <p:stCondLst>
                                    <p:cond delay="0"/>
                                  </p:stCondLst>
                                  <p:childTnLst>
                                    <p:animEffect transition="out" filter="fade">
                                      <p:cBhvr>
                                        <p:cTn id="119" dur="500" tmFilter="0, 0; .2, .5; .8, .5; 1, 0"/>
                                        <p:tgtEl>
                                          <p:spTgt spid="23"/>
                                        </p:tgtEl>
                                      </p:cBhvr>
                                    </p:animEffect>
                                    <p:animScale>
                                      <p:cBhvr>
                                        <p:cTn id="120" dur="250" autoRev="1"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3151" y="502359"/>
            <a:ext cx="3547533" cy="1618396"/>
          </a:xfrm>
        </p:spPr>
        <p:txBody>
          <a:bodyPr/>
          <a:lstStyle/>
          <a:p>
            <a:r>
              <a:rPr lang="en-US" sz="4400" dirty="0" smtClean="0"/>
              <a:t>Brokerage services</a:t>
            </a:r>
            <a:endParaRPr lang="en-US" sz="4400" dirty="0"/>
          </a:p>
        </p:txBody>
      </p:sp>
      <p:sp>
        <p:nvSpPr>
          <p:cNvPr id="4" name="Text Placeholder 3"/>
          <p:cNvSpPr>
            <a:spLocks noGrp="1"/>
          </p:cNvSpPr>
          <p:nvPr>
            <p:ph type="body" sz="half" idx="2"/>
          </p:nvPr>
        </p:nvSpPr>
        <p:spPr>
          <a:xfrm>
            <a:off x="1073150" y="1998226"/>
            <a:ext cx="3547533" cy="3600311"/>
          </a:xfrm>
        </p:spPr>
        <p:txBody>
          <a:bodyPr/>
          <a:lstStyle/>
          <a:p>
            <a:pPr marL="285750" indent="-285750">
              <a:buFontTx/>
              <a:buChar char="-"/>
            </a:pPr>
            <a:r>
              <a:rPr lang="en-US" sz="3200" dirty="0" smtClean="0"/>
              <a:t>Derivatives</a:t>
            </a:r>
          </a:p>
          <a:p>
            <a:pPr marL="285750" indent="-285750">
              <a:buFontTx/>
              <a:buChar char="-"/>
            </a:pPr>
            <a:r>
              <a:rPr lang="en-US" sz="3200" dirty="0" smtClean="0"/>
              <a:t>Equities</a:t>
            </a:r>
          </a:p>
          <a:p>
            <a:pPr marL="285750" indent="-285750">
              <a:buFontTx/>
              <a:buChar char="-"/>
            </a:pPr>
            <a:r>
              <a:rPr lang="en-US" sz="3200" dirty="0" smtClean="0"/>
              <a:t>Debts</a:t>
            </a:r>
          </a:p>
          <a:p>
            <a:endParaRPr lang="en-US" dirty="0"/>
          </a:p>
        </p:txBody>
      </p:sp>
      <p:pic>
        <p:nvPicPr>
          <p:cNvPr id="7" name="Content Placeholder 6"/>
          <p:cNvPicPr>
            <a:picLocks noGrp="1" noChangeAspect="1"/>
          </p:cNvPicPr>
          <p:nvPr>
            <p:ph idx="1"/>
          </p:nvPr>
        </p:nvPicPr>
        <p:blipFill>
          <a:blip r:embed="rId3">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4856163" y="0"/>
            <a:ext cx="7335837" cy="6858000"/>
          </a:xfrm>
        </p:spPr>
      </p:pic>
    </p:spTree>
    <p:extLst>
      <p:ext uri="{BB962C8B-B14F-4D97-AF65-F5344CB8AC3E}">
        <p14:creationId xmlns:mc="http://schemas.openxmlformats.org/markup-compatibility/2006" xmlns:mv="urn:schemas-microsoft-com:mac:vml" xmlns:p14="http://schemas.microsoft.com/office/powerpoint/2010/main" xmlns="" val="21751245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Factoring services</a:t>
            </a:r>
            <a:endParaRPr lang="en-US" dirty="0"/>
          </a:p>
        </p:txBody>
      </p:sp>
      <p:sp>
        <p:nvSpPr>
          <p:cNvPr id="4" name="TextBox 3"/>
          <p:cNvSpPr txBox="1"/>
          <p:nvPr/>
        </p:nvSpPr>
        <p:spPr>
          <a:xfrm>
            <a:off x="1351626" y="2510205"/>
            <a:ext cx="8670215" cy="3416320"/>
          </a:xfrm>
          <a:prstGeom prst="rect">
            <a:avLst/>
          </a:prstGeom>
          <a:noFill/>
        </p:spPr>
        <p:txBody>
          <a:bodyPr wrap="square" rtlCol="0">
            <a:spAutoFit/>
          </a:bodyPr>
          <a:lstStyle/>
          <a:p>
            <a:pPr>
              <a:spcAft>
                <a:spcPts val="1200"/>
              </a:spcAft>
              <a:buFont typeface="Arial"/>
              <a:buChar char="•"/>
            </a:pPr>
            <a:r>
              <a:rPr lang="en-US" sz="2300" dirty="0" smtClean="0"/>
              <a:t>One of cash-management tools  </a:t>
            </a:r>
          </a:p>
          <a:p>
            <a:pPr>
              <a:spcAft>
                <a:spcPts val="1200"/>
              </a:spcAft>
              <a:buFont typeface="Arial"/>
              <a:buChar char="•"/>
            </a:pPr>
            <a:r>
              <a:rPr lang="en-US" sz="2300" dirty="0" smtClean="0"/>
              <a:t>Short term, non bank financing of account receivables</a:t>
            </a:r>
          </a:p>
          <a:p>
            <a:pPr>
              <a:spcAft>
                <a:spcPts val="1200"/>
              </a:spcAft>
              <a:buFont typeface="Arial"/>
              <a:buChar char="•"/>
            </a:pPr>
            <a:r>
              <a:rPr lang="en-US" sz="2400" dirty="0" smtClean="0"/>
              <a:t>Factoring is not a loan;</a:t>
            </a:r>
          </a:p>
          <a:p>
            <a:pPr lvl="1">
              <a:spcAft>
                <a:spcPts val="1200"/>
              </a:spcAft>
              <a:buFont typeface="Arial"/>
              <a:buChar char="•"/>
            </a:pPr>
            <a:r>
              <a:rPr lang="en-US" sz="2400" dirty="0" smtClean="0"/>
              <a:t> it does not create a liability on the balance sheet.</a:t>
            </a:r>
          </a:p>
          <a:p>
            <a:pPr lvl="1">
              <a:spcAft>
                <a:spcPts val="1200"/>
              </a:spcAft>
              <a:buFont typeface="Arial"/>
              <a:buChar char="•"/>
            </a:pPr>
            <a:r>
              <a:rPr lang="en-US" sz="2400" dirty="0" smtClean="0"/>
              <a:t> It is the sale of an asset to factor—account receivable</a:t>
            </a:r>
          </a:p>
          <a:p>
            <a:pPr marL="0" lvl="1">
              <a:spcAft>
                <a:spcPts val="1200"/>
              </a:spcAft>
              <a:buFont typeface="Arial"/>
              <a:buChar char="•"/>
            </a:pPr>
            <a:r>
              <a:rPr lang="en-US" sz="2400" dirty="0" smtClean="0"/>
              <a:t> It speeds business cash flow</a:t>
            </a:r>
          </a:p>
        </p:txBody>
      </p:sp>
    </p:spTree>
    <p:extLst>
      <p:ext uri="{BB962C8B-B14F-4D97-AF65-F5344CB8AC3E}">
        <p14:creationId xmlns:mc="http://schemas.openxmlformats.org/markup-compatibility/2006" xmlns:mv="urn:schemas-microsoft-com:mac:vml" xmlns:p14="http://schemas.microsoft.com/office/powerpoint/2010/main" xmlns="" val="4033496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p:cNvPicPr>
            <a:picLocks noChangeAspect="1" noChangeArrowheads="1"/>
          </p:cNvPicPr>
          <p:nvPr/>
        </p:nvPicPr>
        <p:blipFill>
          <a:blip r:embed="rId3"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0" y="1676400"/>
            <a:ext cx="3581400" cy="5181600"/>
          </a:xfrm>
          <a:prstGeom prst="rect">
            <a:avLst/>
          </a:prstGeom>
          <a:effectLst>
            <a:outerShdw blurRad="50800" dist="12700" dir="5400000" algn="ctr" rotWithShape="0">
              <a:srgbClr val="000000">
                <a:alpha val="43137"/>
              </a:srgbClr>
            </a:outerShdw>
            <a:softEdge rad="0"/>
          </a:effectLst>
        </p:spPr>
      </p:pic>
      <p:pic>
        <p:nvPicPr>
          <p:cNvPr id="4" name="Picture 7"/>
          <p:cNvPicPr>
            <a:picLocks noChangeAspect="1" noChangeArrowheads="1"/>
          </p:cNvPicPr>
          <p:nvPr/>
        </p:nvPicPr>
        <p:blipFill>
          <a:blip r:embed="rId4"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282476" y="929004"/>
            <a:ext cx="1905000" cy="1447800"/>
          </a:xfrm>
          <a:prstGeom prst="rect">
            <a:avLst/>
          </a:prstGeom>
        </p:spPr>
      </p:pic>
      <p:pic>
        <p:nvPicPr>
          <p:cNvPr id="6" name="Picture 3"/>
          <p:cNvPicPr>
            <a:picLocks noChangeAspect="1" noChangeArrowheads="1"/>
          </p:cNvPicPr>
          <p:nvPr/>
        </p:nvPicPr>
        <p:blipFill>
          <a:blip r:embed="rId5"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4346441" y="3159704"/>
            <a:ext cx="8026991" cy="3879712"/>
          </a:xfrm>
          <a:prstGeom prst="rect">
            <a:avLst/>
          </a:prstGeom>
          <a:effectLst>
            <a:outerShdw blurRad="50800" dist="12700" dir="5400000" algn="ctr" rotWithShape="0">
              <a:srgbClr val="000000">
                <a:alpha val="55000"/>
              </a:srgbClr>
            </a:outerShdw>
            <a:softEdge rad="0"/>
          </a:effectLst>
        </p:spPr>
      </p:pic>
      <p:sp>
        <p:nvSpPr>
          <p:cNvPr id="9" name="Rectangle 8"/>
          <p:cNvSpPr/>
          <p:nvPr/>
        </p:nvSpPr>
        <p:spPr>
          <a:xfrm rot="1161592">
            <a:off x="-512544" y="4504078"/>
            <a:ext cx="4629467" cy="1938992"/>
          </a:xfrm>
          <a:prstGeom prst="rect">
            <a:avLst/>
          </a:prstGeom>
          <a:noFill/>
        </p:spPr>
        <p:txBody>
          <a:bodyPr wrap="square" lIns="91440" tIns="45720" rIns="91440" bIns="45720">
            <a:spAutoFit/>
          </a:bodyPr>
          <a:lstStyle/>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Business Owner</a:t>
            </a:r>
          </a:p>
        </p:txBody>
      </p:sp>
      <p:sp>
        <p:nvSpPr>
          <p:cNvPr id="10" name="Rectangle 9"/>
          <p:cNvSpPr/>
          <p:nvPr/>
        </p:nvSpPr>
        <p:spPr>
          <a:xfrm>
            <a:off x="6309671" y="5643259"/>
            <a:ext cx="4108516" cy="1015663"/>
          </a:xfrm>
          <a:prstGeom prst="rect">
            <a:avLst/>
          </a:prstGeom>
          <a:noFill/>
        </p:spPr>
        <p:txBody>
          <a:bodyPr wrap="none" lIns="91440" tIns="45720" rIns="91440" bIns="45720">
            <a:spAutoFit/>
          </a:bodyPr>
          <a:lstStyle/>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Customers</a:t>
            </a:r>
          </a:p>
        </p:txBody>
      </p:sp>
      <p:sp>
        <p:nvSpPr>
          <p:cNvPr id="11" name="Rectangle 10"/>
          <p:cNvSpPr/>
          <p:nvPr/>
        </p:nvSpPr>
        <p:spPr>
          <a:xfrm>
            <a:off x="2639281" y="438429"/>
            <a:ext cx="2924701" cy="1077218"/>
          </a:xfrm>
          <a:prstGeom prst="rect">
            <a:avLst/>
          </a:prstGeom>
          <a:noFill/>
        </p:spPr>
        <p:txBody>
          <a:bodyPr wrap="square" lIns="91440" tIns="45720" rIns="91440" bIns="4572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Account </a:t>
            </a:r>
          </a:p>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Receivables</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Curved Down Arrow 11"/>
          <p:cNvSpPr/>
          <p:nvPr/>
        </p:nvSpPr>
        <p:spPr>
          <a:xfrm rot="622074">
            <a:off x="5696300" y="372949"/>
            <a:ext cx="4445158" cy="1504055"/>
          </a:xfrm>
          <a:prstGeom prst="curved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solidFill>
                <a:schemeClr val="tx1"/>
              </a:solidFill>
            </a:endParaRPr>
          </a:p>
        </p:txBody>
      </p:sp>
      <p:sp>
        <p:nvSpPr>
          <p:cNvPr id="14" name="Rectangle 13"/>
          <p:cNvSpPr/>
          <p:nvPr/>
        </p:nvSpPr>
        <p:spPr>
          <a:xfrm>
            <a:off x="8345008" y="2525960"/>
            <a:ext cx="2924701" cy="584776"/>
          </a:xfrm>
          <a:prstGeom prst="rect">
            <a:avLst/>
          </a:prstGeom>
          <a:noFill/>
        </p:spPr>
        <p:txBody>
          <a:bodyPr wrap="square" lIns="91440" tIns="45720" rIns="91440" bIns="4572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CASH</a:t>
            </a:r>
          </a:p>
        </p:txBody>
      </p:sp>
      <p:sp>
        <p:nvSpPr>
          <p:cNvPr id="18" name="Notched Right Arrow 17"/>
          <p:cNvSpPr/>
          <p:nvPr/>
        </p:nvSpPr>
        <p:spPr>
          <a:xfrm flipH="1">
            <a:off x="3581399" y="2376804"/>
            <a:ext cx="5065039" cy="734554"/>
          </a:xfrm>
          <a:prstGeom prst="notchedRightArrow">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Tree>
    <p:extLst>
      <p:ext uri="{BB962C8B-B14F-4D97-AF65-F5344CB8AC3E}">
        <p14:creationId xmlns:mc="http://schemas.openxmlformats.org/markup-compatibility/2006" xmlns:mv="urn:schemas-microsoft-com:mac:vml" xmlns:p14="http://schemas.microsoft.com/office/powerpoint/2010/main" xmlns="" val="1002693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6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 fill="hold"/>
                                        <p:tgtEl>
                                          <p:spTgt spid="4"/>
                                        </p:tgtEl>
                                        <p:attrNameLst>
                                          <p:attrName>ppt_x</p:attrName>
                                        </p:attrNameLst>
                                      </p:cBhvr>
                                      <p:tavLst>
                                        <p:tav tm="0">
                                          <p:val>
                                            <p:strVal val="#ppt_x"/>
                                          </p:val>
                                        </p:tav>
                                        <p:tav tm="100000">
                                          <p:val>
                                            <p:strVal val="#ppt_x"/>
                                          </p:val>
                                        </p:tav>
                                      </p:tavLst>
                                    </p:anim>
                                    <p:anim calcmode="lin" valueType="num">
                                      <p:cBhvr additive="base">
                                        <p:cTn id="12" dur="4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2000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1050"/>
                            </p:stCondLst>
                            <p:childTnLst>
                              <p:par>
                                <p:cTn id="18" presetID="1"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par>
                          <p:cTn id="22" fill="hold">
                            <p:stCondLst>
                              <p:cond delay="10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1"/>
                                        </p:tgtEl>
                                        <p:attrNameLst>
                                          <p:attrName>ppt_y</p:attrName>
                                        </p:attrNameLst>
                                      </p:cBhvr>
                                      <p:tavLst>
                                        <p:tav tm="0">
                                          <p:val>
                                            <p:strVal val="#ppt_y"/>
                                          </p:val>
                                        </p:tav>
                                        <p:tav tm="100000">
                                          <p:val>
                                            <p:strVal val="#ppt_y"/>
                                          </p:val>
                                        </p:tav>
                                      </p:tavLst>
                                    </p:anim>
                                    <p:anim calcmode="lin" valueType="num">
                                      <p:cBhvr>
                                        <p:cTn id="27"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1"/>
                                        </p:tgtEl>
                                      </p:cBhvr>
                                    </p:animEffect>
                                  </p:childTnLst>
                                </p:cTn>
                              </p:par>
                            </p:childTnLst>
                          </p:cTn>
                        </p:par>
                        <p:par>
                          <p:cTn id="30" fill="hold">
                            <p:stCondLst>
                              <p:cond delay="2400"/>
                            </p:stCondLst>
                            <p:childTnLst>
                              <p:par>
                                <p:cTn id="31" presetID="22" presetClass="entr" presetSubtype="8" fill="hold" grpId="0" nodeType="afterEffect">
                                  <p:stCondLst>
                                    <p:cond delay="100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par>
                          <p:cTn id="34" fill="hold">
                            <p:stCondLst>
                              <p:cond delay="3900"/>
                            </p:stCondLst>
                            <p:childTnLst>
                              <p:par>
                                <p:cTn id="35" presetID="41" presetClass="entr" presetSubtype="0" fill="hold" grpId="0" nodeType="afterEffect">
                                  <p:stCondLst>
                                    <p:cond delay="1000"/>
                                  </p:stCondLst>
                                  <p:iterate type="lt">
                                    <p:tmPct val="10000"/>
                                  </p:iterate>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4"/>
                                        </p:tgtEl>
                                        <p:attrNameLst>
                                          <p:attrName>ppt_y</p:attrName>
                                        </p:attrNameLst>
                                      </p:cBhvr>
                                      <p:tavLst>
                                        <p:tav tm="0">
                                          <p:val>
                                            <p:strVal val="#ppt_y"/>
                                          </p:val>
                                        </p:tav>
                                        <p:tav tm="100000">
                                          <p:val>
                                            <p:strVal val="#ppt_y"/>
                                          </p:val>
                                        </p:tav>
                                      </p:tavLst>
                                    </p:anim>
                                    <p:anim calcmode="lin" valueType="num">
                                      <p:cBhvr>
                                        <p:cTn id="3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4"/>
                                        </p:tgtEl>
                                      </p:cBhvr>
                                    </p:animEffect>
                                  </p:childTnLst>
                                </p:cTn>
                              </p:par>
                            </p:childTnLst>
                          </p:cTn>
                        </p:par>
                        <p:par>
                          <p:cTn id="42" fill="hold">
                            <p:stCondLst>
                              <p:cond delay="5550"/>
                            </p:stCondLst>
                            <p:childTnLst>
                              <p:par>
                                <p:cTn id="43" presetID="22" presetClass="entr" presetSubtype="2" fill="hold" grpId="0" nodeType="afterEffect">
                                  <p:stCondLst>
                                    <p:cond delay="1000"/>
                                  </p:stCondLst>
                                  <p:childTnLst>
                                    <p:set>
                                      <p:cBhvr>
                                        <p:cTn id="44" dur="1" fill="hold">
                                          <p:stCondLst>
                                            <p:cond delay="0"/>
                                          </p:stCondLst>
                                        </p:cTn>
                                        <p:tgtEl>
                                          <p:spTgt spid="18"/>
                                        </p:tgtEl>
                                        <p:attrNameLst>
                                          <p:attrName>style.visibility</p:attrName>
                                        </p:attrNameLst>
                                      </p:cBhvr>
                                      <p:to>
                                        <p:strVal val="visible"/>
                                      </p:to>
                                    </p:set>
                                    <p:animEffect transition="in" filter="wipe(righ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animBg="1"/>
      <p:bldP spid="14" grpId="0"/>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p:cNvPicPr>
            <a:picLocks noChangeAspect="1" noChangeArrowheads="1"/>
          </p:cNvPicPr>
          <p:nvPr/>
        </p:nvPicPr>
        <p:blipFill>
          <a:blip r:embed="rId3"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0" y="1676400"/>
            <a:ext cx="3581400" cy="5181600"/>
          </a:xfrm>
          <a:prstGeom prst="rect">
            <a:avLst/>
          </a:prstGeom>
          <a:effectLst>
            <a:outerShdw blurRad="50800" dist="12700" dir="5400000" algn="ctr" rotWithShape="0">
              <a:srgbClr val="000000">
                <a:alpha val="43137"/>
              </a:srgbClr>
            </a:outerShdw>
            <a:softEdge rad="0"/>
          </a:effectLst>
        </p:spPr>
      </p:pic>
      <p:pic>
        <p:nvPicPr>
          <p:cNvPr id="4" name="Picture 7"/>
          <p:cNvPicPr>
            <a:picLocks noChangeAspect="1" noChangeArrowheads="1"/>
          </p:cNvPicPr>
          <p:nvPr/>
        </p:nvPicPr>
        <p:blipFill>
          <a:blip r:embed="rId4"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282476" y="929004"/>
            <a:ext cx="1905000" cy="1447800"/>
          </a:xfrm>
          <a:prstGeom prst="rect">
            <a:avLst/>
          </a:prstGeom>
        </p:spPr>
      </p:pic>
      <p:pic>
        <p:nvPicPr>
          <p:cNvPr id="6" name="Picture 3"/>
          <p:cNvPicPr>
            <a:picLocks noChangeAspect="1" noChangeArrowheads="1"/>
          </p:cNvPicPr>
          <p:nvPr/>
        </p:nvPicPr>
        <p:blipFill>
          <a:blip r:embed="rId5" cstate="email">
            <a:extLst>
              <a:ext uri="{28A0092B-C50C-407E-A947-70E740481C1C}">
                <a14:useLocalDpi xmlns:mc="http://schemas.openxmlformats.org/markup-compatibility/2006" xmlns:mv="urn:schemas-microsoft-com:mac:vml" xmlns:a14="http://schemas.microsoft.com/office/drawing/2010/main" xmlns=""/>
              </a:ext>
            </a:extLst>
          </a:blip>
          <a:srcRect/>
          <a:stretch>
            <a:fillRect/>
          </a:stretch>
        </p:blipFill>
        <p:spPr bwMode="auto">
          <a:xfrm>
            <a:off x="4346441" y="3159704"/>
            <a:ext cx="8026991" cy="3879712"/>
          </a:xfrm>
          <a:prstGeom prst="rect">
            <a:avLst/>
          </a:prstGeom>
          <a:effectLst>
            <a:outerShdw blurRad="50800" dist="12700" dir="5400000" algn="ctr" rotWithShape="0">
              <a:srgbClr val="000000">
                <a:alpha val="55000"/>
              </a:srgbClr>
            </a:outerShdw>
            <a:softEdge rad="0"/>
          </a:effectLst>
        </p:spPr>
      </p:pic>
      <p:sp>
        <p:nvSpPr>
          <p:cNvPr id="9" name="Rectangle 8"/>
          <p:cNvSpPr/>
          <p:nvPr/>
        </p:nvSpPr>
        <p:spPr>
          <a:xfrm rot="1161592">
            <a:off x="-512544" y="4504078"/>
            <a:ext cx="4629467" cy="1938992"/>
          </a:xfrm>
          <a:prstGeom prst="rect">
            <a:avLst/>
          </a:prstGeom>
          <a:noFill/>
        </p:spPr>
        <p:txBody>
          <a:bodyPr wrap="square" lIns="91440" tIns="45720" rIns="91440" bIns="45720">
            <a:spAutoFit/>
          </a:bodyPr>
          <a:lstStyle/>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Business Owner</a:t>
            </a:r>
          </a:p>
        </p:txBody>
      </p:sp>
      <p:sp>
        <p:nvSpPr>
          <p:cNvPr id="10" name="Rectangle 9"/>
          <p:cNvSpPr/>
          <p:nvPr/>
        </p:nvSpPr>
        <p:spPr>
          <a:xfrm>
            <a:off x="6309671" y="5643259"/>
            <a:ext cx="4108516" cy="1015663"/>
          </a:xfrm>
          <a:prstGeom prst="rect">
            <a:avLst/>
          </a:prstGeom>
          <a:noFill/>
        </p:spPr>
        <p:txBody>
          <a:bodyPr wrap="none" lIns="91440" tIns="45720" rIns="91440" bIns="45720">
            <a:spAutoFit/>
          </a:bodyPr>
          <a:lstStyle/>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Customers</a:t>
            </a:r>
          </a:p>
        </p:txBody>
      </p:sp>
      <p:sp>
        <p:nvSpPr>
          <p:cNvPr id="11" name="Rectangle 10"/>
          <p:cNvSpPr/>
          <p:nvPr/>
        </p:nvSpPr>
        <p:spPr>
          <a:xfrm>
            <a:off x="2968530" y="46429"/>
            <a:ext cx="2924701" cy="1077218"/>
          </a:xfrm>
          <a:prstGeom prst="rect">
            <a:avLst/>
          </a:prstGeom>
          <a:noFill/>
        </p:spPr>
        <p:txBody>
          <a:bodyPr wrap="square" lIns="91440" tIns="45720" rIns="91440" bIns="4572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Account </a:t>
            </a:r>
          </a:p>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Receivables</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4" name="Rectangle 13"/>
          <p:cNvSpPr/>
          <p:nvPr/>
        </p:nvSpPr>
        <p:spPr>
          <a:xfrm>
            <a:off x="9267299" y="3074758"/>
            <a:ext cx="2924701" cy="584776"/>
          </a:xfrm>
          <a:prstGeom prst="rect">
            <a:avLst/>
          </a:prstGeom>
          <a:noFill/>
        </p:spPr>
        <p:txBody>
          <a:bodyPr wrap="square" lIns="91440" tIns="45720" rIns="91440" bIns="4572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CASH</a:t>
            </a:r>
          </a:p>
        </p:txBody>
      </p:sp>
      <p:sp>
        <p:nvSpPr>
          <p:cNvPr id="18" name="Notched Right Arrow 17"/>
          <p:cNvSpPr/>
          <p:nvPr/>
        </p:nvSpPr>
        <p:spPr>
          <a:xfrm flipH="1">
            <a:off x="2518002" y="1988039"/>
            <a:ext cx="3520721" cy="556728"/>
          </a:xfrm>
          <a:prstGeom prst="notched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pic>
        <p:nvPicPr>
          <p:cNvPr id="15" name="Picture 5"/>
          <p:cNvPicPr>
            <a:picLocks noChangeAspect="1" noChangeArrowheads="1"/>
          </p:cNvPicPr>
          <p:nvPr/>
        </p:nvPicPr>
        <p:blipFill rotWithShape="1">
          <a:blip r:embed="rId6" cstate="email">
            <a:extLst>
              <a:ext uri="{28A0092B-C50C-407E-A947-70E740481C1C}">
                <a14:useLocalDpi xmlns:mc="http://schemas.openxmlformats.org/markup-compatibility/2006" xmlns:mv="urn:schemas-microsoft-com:mac:vml" xmlns:a14="http://schemas.microsoft.com/office/drawing/2010/main" xmlns=""/>
              </a:ext>
            </a:extLst>
          </a:blip>
          <a:srcRect b="51484"/>
          <a:stretch/>
        </p:blipFill>
        <p:spPr bwMode="auto">
          <a:xfrm flipH="1">
            <a:off x="5968398" y="-314105"/>
            <a:ext cx="3517097" cy="2885609"/>
          </a:xfrm>
          <a:prstGeom prst="rect">
            <a:avLst/>
          </a:prstGeom>
          <a:noFill/>
          <a:ln w="9525">
            <a:noFill/>
            <a:miter lim="800000"/>
            <a:headEnd/>
            <a:tailEnd/>
          </a:ln>
          <a:effectLst/>
        </p:spPr>
      </p:pic>
      <p:sp>
        <p:nvSpPr>
          <p:cNvPr id="16" name="Rectangle 15"/>
          <p:cNvSpPr/>
          <p:nvPr/>
        </p:nvSpPr>
        <p:spPr>
          <a:xfrm>
            <a:off x="6536430" y="1279846"/>
            <a:ext cx="2862307" cy="1938992"/>
          </a:xfrm>
          <a:prstGeom prst="rect">
            <a:avLst/>
          </a:prstGeom>
          <a:noFill/>
        </p:spPr>
        <p:txBody>
          <a:bodyPr wrap="none" lIns="91440" tIns="45720" rIns="91440" bIns="45720">
            <a:spAutoFit/>
          </a:bodyPr>
          <a:lstStyle/>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Factors </a:t>
            </a:r>
          </a:p>
          <a:p>
            <a:pPr algn="ctr"/>
            <a:r>
              <a:rPr lang="en-US" sz="6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(Bank)</a:t>
            </a:r>
          </a:p>
        </p:txBody>
      </p:sp>
      <p:sp>
        <p:nvSpPr>
          <p:cNvPr id="20" name="Notched Right Arrow 19"/>
          <p:cNvSpPr/>
          <p:nvPr/>
        </p:nvSpPr>
        <p:spPr>
          <a:xfrm rot="12864924">
            <a:off x="9438569" y="2228751"/>
            <a:ext cx="1359623" cy="540563"/>
          </a:xfrm>
          <a:prstGeom prst="notched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21" name="Notched Right Arrow 20"/>
          <p:cNvSpPr/>
          <p:nvPr/>
        </p:nvSpPr>
        <p:spPr>
          <a:xfrm>
            <a:off x="2665346" y="1285752"/>
            <a:ext cx="3527665" cy="585291"/>
          </a:xfrm>
          <a:prstGeom prst="notched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22" name="Rectangle 21"/>
          <p:cNvSpPr/>
          <p:nvPr/>
        </p:nvSpPr>
        <p:spPr>
          <a:xfrm>
            <a:off x="3120930" y="2503775"/>
            <a:ext cx="2924701" cy="1077218"/>
          </a:xfrm>
          <a:prstGeom prst="rect">
            <a:avLst/>
          </a:prstGeom>
          <a:noFill/>
        </p:spPr>
        <p:txBody>
          <a:bodyPr wrap="square" lIns="91440" tIns="45720" rIns="91440" bIns="45720">
            <a:spAutoFit/>
          </a:bodyPr>
          <a:lstStyle/>
          <a:p>
            <a:pPr algn="ct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Cash @ discount</a:t>
            </a:r>
          </a:p>
        </p:txBody>
      </p:sp>
    </p:spTree>
    <p:extLst>
      <p:ext uri="{BB962C8B-B14F-4D97-AF65-F5344CB8AC3E}">
        <p14:creationId xmlns:mc="http://schemas.openxmlformats.org/markup-compatibility/2006" xmlns:mv="urn:schemas-microsoft-com:mac:vml" xmlns:p14="http://schemas.microsoft.com/office/powerpoint/2010/main" xmlns="" val="191677590"/>
      </p:ext>
    </p:extLst>
  </p:cSld>
  <p:clrMapOvr>
    <a:masterClrMapping/>
  </p:clrMapOvr>
  <mc:AlternateContent xmlns:mc="http://schemas.openxmlformats.org/markup-compatibility/2006">
    <mc:Choice xmlns:mv="urn:schemas-microsoft-com:mac:vml"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fill="hold" nodeType="withEffect" p14:presetBounceEnd="82667">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82667">
                                          <p:cBhvr additive="base">
                                            <p:cTn id="7" dur="750" fill="hold"/>
                                            <p:tgtEl>
                                              <p:spTgt spid="3"/>
                                            </p:tgtEl>
                                            <p:attrNameLst>
                                              <p:attrName>ppt_x</p:attrName>
                                            </p:attrNameLst>
                                          </p:cBhvr>
                                          <p:tavLst>
                                            <p:tav tm="0">
                                              <p:val>
                                                <p:strVal val="#ppt_x"/>
                                              </p:val>
                                            </p:tav>
                                            <p:tav tm="100000">
                                              <p:val>
                                                <p:strVal val="#ppt_x"/>
                                              </p:val>
                                            </p:tav>
                                          </p:tavLst>
                                        </p:anim>
                                        <p:anim calcmode="lin" valueType="num" p14:bounceEnd="82667">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14:presetBounceEnd="70000">
                                      <p:stCondLst>
                                        <p:cond delay="6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40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4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20000" fill="hold" nodeType="withEffect" p14:presetBounceEnd="83000">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14:bounceEnd="83000">
                                          <p:cBhvr additive="base">
                                            <p:cTn id="15" dur="1000" fill="hold"/>
                                            <p:tgtEl>
                                              <p:spTgt spid="6"/>
                                            </p:tgtEl>
                                            <p:attrNameLst>
                                              <p:attrName>ppt_x</p:attrName>
                                            </p:attrNameLst>
                                          </p:cBhvr>
                                          <p:tavLst>
                                            <p:tav tm="0">
                                              <p:val>
                                                <p:strVal val="#ppt_x"/>
                                              </p:val>
                                            </p:tav>
                                            <p:tav tm="100000">
                                              <p:val>
                                                <p:strVal val="#ppt_x"/>
                                              </p:val>
                                            </p:tav>
                                          </p:tavLst>
                                        </p:anim>
                                        <p:anim calcmode="lin" valueType="num" p14:bounceEnd="83000">
                                          <p:cBhvr additive="base">
                                            <p:cTn id="16" dur="10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1050"/>
                                </p:stCondLst>
                                <p:childTnLst>
                                  <p:par>
                                    <p:cTn id="18" presetID="1"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par>
                              <p:cTn id="22" fill="hold">
                                <p:stCondLst>
                                  <p:cond delay="1050"/>
                                </p:stCondLst>
                                <p:childTnLst>
                                  <p:par>
                                    <p:cTn id="23" presetID="49" presetClass="entr" presetSubtype="0" decel="10000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style.rotation</p:attrName>
                                            </p:attrNameLst>
                                          </p:cBhvr>
                                          <p:tavLst>
                                            <p:tav tm="0">
                                              <p:val>
                                                <p:fltVal val="360"/>
                                              </p:val>
                                            </p:tav>
                                            <p:tav tm="100000">
                                              <p:val>
                                                <p:fltVal val="0"/>
                                              </p:val>
                                            </p:tav>
                                          </p:tavLst>
                                        </p:anim>
                                        <p:animEffect transition="in" filter="fade">
                                          <p:cBhvr>
                                            <p:cTn id="28" dur="500"/>
                                            <p:tgtEl>
                                              <p:spTgt spid="11"/>
                                            </p:tgtEl>
                                          </p:cBhvr>
                                        </p:animEffect>
                                      </p:childTnLst>
                                    </p:cTn>
                                  </p:par>
                                </p:childTnLst>
                              </p:cTn>
                            </p:par>
                            <p:par>
                              <p:cTn id="29" fill="hold">
                                <p:stCondLst>
                                  <p:cond delay="1550"/>
                                </p:stCondLst>
                                <p:childTnLst>
                                  <p:par>
                                    <p:cTn id="30" presetID="22" presetClass="entr" presetSubtype="8" fill="hold" grpId="0" nodeType="afterEffect">
                                      <p:stCondLst>
                                        <p:cond delay="100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3050"/>
                                </p:stCondLst>
                                <p:childTnLst>
                                  <p:par>
                                    <p:cTn id="34" presetID="53" presetClass="entr" presetSubtype="16"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childTnLst>
                              </p:cTn>
                            </p:par>
                            <p:par>
                              <p:cTn id="39" fill="hold">
                                <p:stCondLst>
                                  <p:cond delay="3550"/>
                                </p:stCondLst>
                                <p:childTnLst>
                                  <p:par>
                                    <p:cTn id="40" presetID="1" presetClass="entr" presetSubtype="0"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par>
                              <p:cTn id="42" fill="hold">
                                <p:stCondLst>
                                  <p:cond delay="3550"/>
                                </p:stCondLst>
                                <p:childTnLst>
                                  <p:par>
                                    <p:cTn id="43" presetID="21" presetClass="entr" presetSubtype="1" fill="hold" grpId="0" nodeType="afterEffect">
                                      <p:stCondLst>
                                        <p:cond delay="1000"/>
                                      </p:stCondLst>
                                      <p:childTnLst>
                                        <p:set>
                                          <p:cBhvr>
                                            <p:cTn id="44" dur="1" fill="hold">
                                              <p:stCondLst>
                                                <p:cond delay="0"/>
                                              </p:stCondLst>
                                            </p:cTn>
                                            <p:tgtEl>
                                              <p:spTgt spid="14"/>
                                            </p:tgtEl>
                                            <p:attrNameLst>
                                              <p:attrName>style.visibility</p:attrName>
                                            </p:attrNameLst>
                                          </p:cBhvr>
                                          <p:to>
                                            <p:strVal val="visible"/>
                                          </p:to>
                                        </p:set>
                                        <p:animEffect transition="in" filter="wheel(1)">
                                          <p:cBhvr>
                                            <p:cTn id="45" dur="500"/>
                                            <p:tgtEl>
                                              <p:spTgt spid="14"/>
                                            </p:tgtEl>
                                          </p:cBhvr>
                                        </p:animEffect>
                                      </p:childTnLst>
                                    </p:cTn>
                                  </p:par>
                                </p:childTnLst>
                              </p:cTn>
                            </p:par>
                            <p:par>
                              <p:cTn id="46" fill="hold">
                                <p:stCondLst>
                                  <p:cond delay="5050"/>
                                </p:stCondLst>
                                <p:childTnLst>
                                  <p:par>
                                    <p:cTn id="47" presetID="22" presetClass="entr" presetSubtype="2" fill="hold" grpId="0" nodeType="afterEffect">
                                      <p:stCondLst>
                                        <p:cond delay="1000"/>
                                      </p:stCondLst>
                                      <p:childTnLst>
                                        <p:set>
                                          <p:cBhvr>
                                            <p:cTn id="48" dur="1" fill="hold">
                                              <p:stCondLst>
                                                <p:cond delay="0"/>
                                              </p:stCondLst>
                                            </p:cTn>
                                            <p:tgtEl>
                                              <p:spTgt spid="20"/>
                                            </p:tgtEl>
                                            <p:attrNameLst>
                                              <p:attrName>style.visibility</p:attrName>
                                            </p:attrNameLst>
                                          </p:cBhvr>
                                          <p:to>
                                            <p:strVal val="visible"/>
                                          </p:to>
                                        </p:set>
                                        <p:animEffect transition="in" filter="wipe(right)">
                                          <p:cBhvr>
                                            <p:cTn id="49" dur="500"/>
                                            <p:tgtEl>
                                              <p:spTgt spid="20"/>
                                            </p:tgtEl>
                                          </p:cBhvr>
                                        </p:animEffect>
                                      </p:childTnLst>
                                    </p:cTn>
                                  </p:par>
                                </p:childTnLst>
                              </p:cTn>
                            </p:par>
                            <p:par>
                              <p:cTn id="50" fill="hold">
                                <p:stCondLst>
                                  <p:cond delay="6550"/>
                                </p:stCondLst>
                                <p:childTnLst>
                                  <p:par>
                                    <p:cTn id="51" presetID="41" presetClass="entr" presetSubtype="0" fill="hold" grpId="0" nodeType="afterEffect">
                                      <p:stCondLst>
                                        <p:cond delay="1000"/>
                                      </p:stCondLst>
                                      <p:iterate type="lt">
                                        <p:tmPct val="10000"/>
                                      </p:iterate>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2"/>
                                            </p:tgtEl>
                                            <p:attrNameLst>
                                              <p:attrName>ppt_y</p:attrName>
                                            </p:attrNameLst>
                                          </p:cBhvr>
                                          <p:tavLst>
                                            <p:tav tm="0">
                                              <p:val>
                                                <p:strVal val="#ppt_y"/>
                                              </p:val>
                                            </p:tav>
                                            <p:tav tm="100000">
                                              <p:val>
                                                <p:strVal val="#ppt_y"/>
                                              </p:val>
                                            </p:tav>
                                          </p:tavLst>
                                        </p:anim>
                                        <p:anim calcmode="lin" valueType="num">
                                          <p:cBhvr>
                                            <p:cTn id="55"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2"/>
                                            </p:tgtEl>
                                          </p:cBhvr>
                                        </p:animEffect>
                                      </p:childTnLst>
                                    </p:cTn>
                                  </p:par>
                                </p:childTnLst>
                              </p:cTn>
                            </p:par>
                            <p:par>
                              <p:cTn id="58" fill="hold">
                                <p:stCondLst>
                                  <p:cond delay="8650"/>
                                </p:stCondLst>
                                <p:childTnLst>
                                  <p:par>
                                    <p:cTn id="59" presetID="22" presetClass="entr" presetSubtype="2" fill="hold" grpId="0" nodeType="afterEffect">
                                      <p:stCondLst>
                                        <p:cond delay="1000"/>
                                      </p:stCondLst>
                                      <p:childTnLst>
                                        <p:set>
                                          <p:cBhvr>
                                            <p:cTn id="60" dur="1" fill="hold">
                                              <p:stCondLst>
                                                <p:cond delay="0"/>
                                              </p:stCondLst>
                                            </p:cTn>
                                            <p:tgtEl>
                                              <p:spTgt spid="18"/>
                                            </p:tgtEl>
                                            <p:attrNameLst>
                                              <p:attrName>style.visibility</p:attrName>
                                            </p:attrNameLst>
                                          </p:cBhvr>
                                          <p:to>
                                            <p:strVal val="visible"/>
                                          </p:to>
                                        </p:set>
                                        <p:animEffect transition="in" filter="wipe(right)">
                                          <p:cBhvr>
                                            <p:cTn id="61" dur="500"/>
                                            <p:tgtEl>
                                              <p:spTgt spid="1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1" nodeType="clickEffect">
                                      <p:stCondLst>
                                        <p:cond delay="0"/>
                                      </p:stCondLst>
                                      <p:iterate type="lt">
                                        <p:tmPct val="0"/>
                                      </p:iterate>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4" grpId="0"/>
          <p:bldP spid="18" grpId="0" animBg="1"/>
          <p:bldP spid="16" grpId="0"/>
          <p:bldP spid="20" grpId="0" animBg="1"/>
          <p:bldP spid="21" grpId="0" animBg="1"/>
          <p:bldP spid="22" grpId="0"/>
          <p:bldP spid="22"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6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 fill="hold"/>
                                            <p:tgtEl>
                                              <p:spTgt spid="4"/>
                                            </p:tgtEl>
                                            <p:attrNameLst>
                                              <p:attrName>ppt_x</p:attrName>
                                            </p:attrNameLst>
                                          </p:cBhvr>
                                          <p:tavLst>
                                            <p:tav tm="0">
                                              <p:val>
                                                <p:strVal val="#ppt_x"/>
                                              </p:val>
                                            </p:tav>
                                            <p:tav tm="100000">
                                              <p:val>
                                                <p:strVal val="#ppt_x"/>
                                              </p:val>
                                            </p:tav>
                                          </p:tavLst>
                                        </p:anim>
                                        <p:anim calcmode="lin" valueType="num">
                                          <p:cBhvr additive="base">
                                            <p:cTn id="12" dur="4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2000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1050"/>
                                </p:stCondLst>
                                <p:childTnLst>
                                  <p:par>
                                    <p:cTn id="18" presetID="1"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par>
                              <p:cTn id="22" fill="hold">
                                <p:stCondLst>
                                  <p:cond delay="1050"/>
                                </p:stCondLst>
                                <p:childTnLst>
                                  <p:par>
                                    <p:cTn id="23" presetID="49" presetClass="entr" presetSubtype="0" decel="10000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style.rotation</p:attrName>
                                            </p:attrNameLst>
                                          </p:cBhvr>
                                          <p:tavLst>
                                            <p:tav tm="0">
                                              <p:val>
                                                <p:fltVal val="360"/>
                                              </p:val>
                                            </p:tav>
                                            <p:tav tm="100000">
                                              <p:val>
                                                <p:fltVal val="0"/>
                                              </p:val>
                                            </p:tav>
                                          </p:tavLst>
                                        </p:anim>
                                        <p:animEffect transition="in" filter="fade">
                                          <p:cBhvr>
                                            <p:cTn id="28" dur="500"/>
                                            <p:tgtEl>
                                              <p:spTgt spid="11"/>
                                            </p:tgtEl>
                                          </p:cBhvr>
                                        </p:animEffect>
                                      </p:childTnLst>
                                    </p:cTn>
                                  </p:par>
                                </p:childTnLst>
                              </p:cTn>
                            </p:par>
                            <p:par>
                              <p:cTn id="29" fill="hold">
                                <p:stCondLst>
                                  <p:cond delay="1550"/>
                                </p:stCondLst>
                                <p:childTnLst>
                                  <p:par>
                                    <p:cTn id="30" presetID="22" presetClass="entr" presetSubtype="8" fill="hold" grpId="0" nodeType="afterEffect">
                                      <p:stCondLst>
                                        <p:cond delay="100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3050"/>
                                </p:stCondLst>
                                <p:childTnLst>
                                  <p:par>
                                    <p:cTn id="34" presetID="53" presetClass="entr" presetSubtype="16"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childTnLst>
                              </p:cTn>
                            </p:par>
                            <p:par>
                              <p:cTn id="39" fill="hold">
                                <p:stCondLst>
                                  <p:cond delay="3550"/>
                                </p:stCondLst>
                                <p:childTnLst>
                                  <p:par>
                                    <p:cTn id="40" presetID="1" presetClass="entr" presetSubtype="0"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par>
                              <p:cTn id="42" fill="hold">
                                <p:stCondLst>
                                  <p:cond delay="3550"/>
                                </p:stCondLst>
                                <p:childTnLst>
                                  <p:par>
                                    <p:cTn id="43" presetID="21" presetClass="entr" presetSubtype="1" fill="hold" grpId="0" nodeType="afterEffect">
                                      <p:stCondLst>
                                        <p:cond delay="1000"/>
                                      </p:stCondLst>
                                      <p:childTnLst>
                                        <p:set>
                                          <p:cBhvr>
                                            <p:cTn id="44" dur="1" fill="hold">
                                              <p:stCondLst>
                                                <p:cond delay="0"/>
                                              </p:stCondLst>
                                            </p:cTn>
                                            <p:tgtEl>
                                              <p:spTgt spid="14"/>
                                            </p:tgtEl>
                                            <p:attrNameLst>
                                              <p:attrName>style.visibility</p:attrName>
                                            </p:attrNameLst>
                                          </p:cBhvr>
                                          <p:to>
                                            <p:strVal val="visible"/>
                                          </p:to>
                                        </p:set>
                                        <p:animEffect transition="in" filter="wheel(1)">
                                          <p:cBhvr>
                                            <p:cTn id="45" dur="500"/>
                                            <p:tgtEl>
                                              <p:spTgt spid="14"/>
                                            </p:tgtEl>
                                          </p:cBhvr>
                                        </p:animEffect>
                                      </p:childTnLst>
                                    </p:cTn>
                                  </p:par>
                                </p:childTnLst>
                              </p:cTn>
                            </p:par>
                            <p:par>
                              <p:cTn id="46" fill="hold">
                                <p:stCondLst>
                                  <p:cond delay="5050"/>
                                </p:stCondLst>
                                <p:childTnLst>
                                  <p:par>
                                    <p:cTn id="47" presetID="22" presetClass="entr" presetSubtype="2" fill="hold" grpId="0" nodeType="afterEffect">
                                      <p:stCondLst>
                                        <p:cond delay="1000"/>
                                      </p:stCondLst>
                                      <p:childTnLst>
                                        <p:set>
                                          <p:cBhvr>
                                            <p:cTn id="48" dur="1" fill="hold">
                                              <p:stCondLst>
                                                <p:cond delay="0"/>
                                              </p:stCondLst>
                                            </p:cTn>
                                            <p:tgtEl>
                                              <p:spTgt spid="20"/>
                                            </p:tgtEl>
                                            <p:attrNameLst>
                                              <p:attrName>style.visibility</p:attrName>
                                            </p:attrNameLst>
                                          </p:cBhvr>
                                          <p:to>
                                            <p:strVal val="visible"/>
                                          </p:to>
                                        </p:set>
                                        <p:animEffect transition="in" filter="wipe(right)">
                                          <p:cBhvr>
                                            <p:cTn id="49" dur="500"/>
                                            <p:tgtEl>
                                              <p:spTgt spid="20"/>
                                            </p:tgtEl>
                                          </p:cBhvr>
                                        </p:animEffect>
                                      </p:childTnLst>
                                    </p:cTn>
                                  </p:par>
                                </p:childTnLst>
                              </p:cTn>
                            </p:par>
                            <p:par>
                              <p:cTn id="50" fill="hold">
                                <p:stCondLst>
                                  <p:cond delay="6550"/>
                                </p:stCondLst>
                                <p:childTnLst>
                                  <p:par>
                                    <p:cTn id="51" presetID="41" presetClass="entr" presetSubtype="0" fill="hold" grpId="0" nodeType="afterEffect">
                                      <p:stCondLst>
                                        <p:cond delay="1000"/>
                                      </p:stCondLst>
                                      <p:iterate type="lt">
                                        <p:tmPct val="10000"/>
                                      </p:iterate>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2"/>
                                            </p:tgtEl>
                                            <p:attrNameLst>
                                              <p:attrName>ppt_y</p:attrName>
                                            </p:attrNameLst>
                                          </p:cBhvr>
                                          <p:tavLst>
                                            <p:tav tm="0">
                                              <p:val>
                                                <p:strVal val="#ppt_y"/>
                                              </p:val>
                                            </p:tav>
                                            <p:tav tm="100000">
                                              <p:val>
                                                <p:strVal val="#ppt_y"/>
                                              </p:val>
                                            </p:tav>
                                          </p:tavLst>
                                        </p:anim>
                                        <p:anim calcmode="lin" valueType="num">
                                          <p:cBhvr>
                                            <p:cTn id="55"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2"/>
                                            </p:tgtEl>
                                          </p:cBhvr>
                                        </p:animEffect>
                                      </p:childTnLst>
                                    </p:cTn>
                                  </p:par>
                                </p:childTnLst>
                              </p:cTn>
                            </p:par>
                            <p:par>
                              <p:cTn id="58" fill="hold">
                                <p:stCondLst>
                                  <p:cond delay="8650"/>
                                </p:stCondLst>
                                <p:childTnLst>
                                  <p:par>
                                    <p:cTn id="59" presetID="22" presetClass="entr" presetSubtype="2" fill="hold" grpId="0" nodeType="afterEffect">
                                      <p:stCondLst>
                                        <p:cond delay="1000"/>
                                      </p:stCondLst>
                                      <p:childTnLst>
                                        <p:set>
                                          <p:cBhvr>
                                            <p:cTn id="60" dur="1" fill="hold">
                                              <p:stCondLst>
                                                <p:cond delay="0"/>
                                              </p:stCondLst>
                                            </p:cTn>
                                            <p:tgtEl>
                                              <p:spTgt spid="18"/>
                                            </p:tgtEl>
                                            <p:attrNameLst>
                                              <p:attrName>style.visibility</p:attrName>
                                            </p:attrNameLst>
                                          </p:cBhvr>
                                          <p:to>
                                            <p:strVal val="visible"/>
                                          </p:to>
                                        </p:set>
                                        <p:animEffect transition="in" filter="wipe(right)">
                                          <p:cBhvr>
                                            <p:cTn id="61" dur="500"/>
                                            <p:tgtEl>
                                              <p:spTgt spid="1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1" nodeType="clickEffect">
                                      <p:stCondLst>
                                        <p:cond delay="0"/>
                                      </p:stCondLst>
                                      <p:iterate type="lt">
                                        <p:tmPct val="0"/>
                                      </p:iterate>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4" grpId="0"/>
          <p:bldP spid="18" grpId="0" animBg="1"/>
          <p:bldP spid="16" grpId="0"/>
          <p:bldP spid="20" grpId="0" animBg="1"/>
          <p:bldP spid="21" grpId="0" animBg="1"/>
          <p:bldP spid="22" grpId="0"/>
          <p:bldP spid="22"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Underwriting services</a:t>
            </a:r>
            <a:endParaRPr lang="en-US" dirty="0"/>
          </a:p>
        </p:txBody>
      </p:sp>
      <p:sp>
        <p:nvSpPr>
          <p:cNvPr id="3" name="Content Placeholder 2"/>
          <p:cNvSpPr>
            <a:spLocks noGrp="1"/>
          </p:cNvSpPr>
          <p:nvPr>
            <p:ph idx="1"/>
          </p:nvPr>
        </p:nvSpPr>
        <p:spPr>
          <a:xfrm>
            <a:off x="818712" y="2540351"/>
            <a:ext cx="10554574" cy="3451152"/>
          </a:xfrm>
        </p:spPr>
        <p:txBody>
          <a:bodyPr>
            <a:normAutofit/>
          </a:bodyPr>
          <a:lstStyle/>
          <a:p>
            <a:pPr>
              <a:buFont typeface="Arial"/>
              <a:buChar char="•"/>
            </a:pPr>
            <a:r>
              <a:rPr lang="en-US" sz="3100" dirty="0" smtClean="0"/>
              <a:t>Debt Securities</a:t>
            </a:r>
          </a:p>
          <a:p>
            <a:pPr lvl="1">
              <a:buFont typeface="Arial"/>
              <a:buChar char="•"/>
            </a:pPr>
            <a:r>
              <a:rPr lang="en-US" sz="2900" dirty="0" smtClean="0"/>
              <a:t>Debentures</a:t>
            </a:r>
          </a:p>
          <a:p>
            <a:pPr lvl="1">
              <a:buFont typeface="Arial"/>
              <a:buChar char="•"/>
            </a:pPr>
            <a:r>
              <a:rPr lang="en-US" sz="2900" dirty="0" smtClean="0"/>
              <a:t>Bill of exchange/promissory notes </a:t>
            </a:r>
          </a:p>
          <a:p>
            <a:pPr lvl="1">
              <a:buFont typeface="Arial"/>
              <a:buChar char="•"/>
            </a:pPr>
            <a:r>
              <a:rPr lang="en-US" sz="2900" dirty="0" smtClean="0"/>
              <a:t>Bonds</a:t>
            </a:r>
          </a:p>
          <a:p>
            <a:pPr>
              <a:buFont typeface="Arial"/>
              <a:buChar char="•"/>
            </a:pPr>
            <a:r>
              <a:rPr lang="en-US" sz="3100" dirty="0" smtClean="0"/>
              <a:t>Equity Securities</a:t>
            </a:r>
          </a:p>
          <a:p>
            <a:pPr marL="0" indent="0">
              <a:buNone/>
            </a:pPr>
            <a:endParaRPr lang="en-US" dirty="0" smtClean="0"/>
          </a:p>
          <a:p>
            <a:pPr marL="0" indent="0">
              <a:buNone/>
            </a:pPr>
            <a:endParaRPr lang="en-US" dirty="0" smtClean="0"/>
          </a:p>
          <a:p>
            <a:pPr marL="0" indent="0">
              <a:buNone/>
            </a:pPr>
            <a:endParaRPr lang="en-US" dirty="0"/>
          </a:p>
        </p:txBody>
      </p:sp>
      <p:pic>
        <p:nvPicPr>
          <p:cNvPr id="4" name="Picture 3"/>
          <p:cNvPicPr>
            <a:picLocks noChangeAspect="1"/>
          </p:cNvPicPr>
          <p:nvPr/>
        </p:nvPicPr>
        <p:blipFill>
          <a:blip r:embed="rId3"/>
          <a:stretch>
            <a:fillRect/>
          </a:stretch>
        </p:blipFill>
        <p:spPr>
          <a:xfrm>
            <a:off x="8211603" y="2151913"/>
            <a:ext cx="2857500" cy="2857500"/>
          </a:xfrm>
          <a:prstGeom prst="rect">
            <a:avLst/>
          </a:prstGeom>
        </p:spPr>
      </p:pic>
      <p:pic>
        <p:nvPicPr>
          <p:cNvPr id="5" name="Picture 4"/>
          <p:cNvPicPr>
            <a:picLocks noChangeAspect="1"/>
          </p:cNvPicPr>
          <p:nvPr/>
        </p:nvPicPr>
        <p:blipFill>
          <a:blip r:embed="rId4"/>
          <a:stretch>
            <a:fillRect/>
          </a:stretch>
        </p:blipFill>
        <p:spPr>
          <a:xfrm rot="20547474">
            <a:off x="6969867" y="4669927"/>
            <a:ext cx="5164440" cy="1179652"/>
          </a:xfrm>
          <a:prstGeom prst="rect">
            <a:avLst/>
          </a:prstGeom>
        </p:spPr>
      </p:pic>
    </p:spTree>
    <p:extLst>
      <p:ext uri="{BB962C8B-B14F-4D97-AF65-F5344CB8AC3E}">
        <p14:creationId xmlns:mc="http://schemas.openxmlformats.org/markup-compatibility/2006" xmlns:mv="urn:schemas-microsoft-com:mac:vml" xmlns:p14="http://schemas.microsoft.com/office/powerpoint/2010/main" xmlns="" val="3796313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39" presetClass="entr" presetSubtype="0" accel="10000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a:t>
            </a:r>
            <a:endParaRPr lang="en-US" dirty="0"/>
          </a:p>
        </p:txBody>
      </p:sp>
      <p:sp>
        <p:nvSpPr>
          <p:cNvPr id="3" name="Content Placeholder 2"/>
          <p:cNvSpPr>
            <a:spLocks noGrp="1"/>
          </p:cNvSpPr>
          <p:nvPr>
            <p:ph idx="1"/>
          </p:nvPr>
        </p:nvSpPr>
        <p:spPr>
          <a:xfrm>
            <a:off x="827424" y="2586291"/>
            <a:ext cx="10554574" cy="1899295"/>
          </a:xfrm>
        </p:spPr>
        <p:txBody>
          <a:bodyPr/>
          <a:lstStyle/>
          <a:p>
            <a:r>
              <a:rPr lang="en-US" dirty="0" smtClean="0"/>
              <a:t>LIFE INSURANCE (</a:t>
            </a:r>
            <a:r>
              <a:rPr lang="en-US" dirty="0" err="1" smtClean="0"/>
              <a:t>Bancassurance</a:t>
            </a:r>
            <a:r>
              <a:rPr lang="en-US" dirty="0" smtClean="0"/>
              <a:t>) </a:t>
            </a:r>
          </a:p>
          <a:p>
            <a:r>
              <a:rPr lang="en-US" dirty="0" smtClean="0"/>
              <a:t>NON-LIFE </a:t>
            </a:r>
            <a:endParaRPr lang="en-US" dirty="0"/>
          </a:p>
          <a:p>
            <a:endParaRPr lang="en-US" dirty="0" smtClean="0"/>
          </a:p>
          <a:p>
            <a:endParaRPr lang="en-US" dirty="0"/>
          </a:p>
          <a:p>
            <a:endParaRPr lang="en-US" dirty="0"/>
          </a:p>
        </p:txBody>
      </p:sp>
      <p:pic>
        <p:nvPicPr>
          <p:cNvPr id="4" name="Picture 3"/>
          <p:cNvPicPr>
            <a:picLocks noChangeAspect="1"/>
          </p:cNvPicPr>
          <p:nvPr/>
        </p:nvPicPr>
        <p:blipFill>
          <a:blip r:embed="rId3">
            <a:extLst>
              <a:ext uri="{28A0092B-C50C-407E-A947-70E740481C1C}">
                <a14:useLocalDpi xmlns:mc="http://schemas.openxmlformats.org/markup-compatibility/2006" xmlns:mv="urn:schemas-microsoft-com:mac:vml" xmlns:a14="http://schemas.microsoft.com/office/drawing/2010/main" xmlns="" val="0"/>
              </a:ext>
            </a:extLst>
          </a:blip>
          <a:stretch>
            <a:fillRect/>
          </a:stretch>
        </p:blipFill>
        <p:spPr>
          <a:xfrm>
            <a:off x="4486841" y="215449"/>
            <a:ext cx="1433928" cy="1433928"/>
          </a:xfrm>
          <a:prstGeom prst="rect">
            <a:avLst/>
          </a:prstGeom>
        </p:spPr>
      </p:pic>
      <p:sp>
        <p:nvSpPr>
          <p:cNvPr id="5" name="TextBox 4"/>
          <p:cNvSpPr txBox="1"/>
          <p:nvPr/>
        </p:nvSpPr>
        <p:spPr>
          <a:xfrm>
            <a:off x="6668086" y="6394879"/>
            <a:ext cx="5401995" cy="307777"/>
          </a:xfrm>
          <a:prstGeom prst="rect">
            <a:avLst/>
          </a:prstGeom>
          <a:noFill/>
        </p:spPr>
        <p:txBody>
          <a:bodyPr wrap="square" rtlCol="0">
            <a:spAutoFit/>
          </a:bodyPr>
          <a:lstStyle/>
          <a:p>
            <a:r>
              <a:rPr lang="en-US" sz="1400" dirty="0" smtClean="0"/>
              <a:t>Source: Office of Insurance Commission as of May 2013</a:t>
            </a:r>
            <a:endParaRPr lang="en-US" sz="1400" dirty="0"/>
          </a:p>
        </p:txBody>
      </p:sp>
      <p:graphicFrame>
        <p:nvGraphicFramePr>
          <p:cNvPr id="11" name="Chart 10"/>
          <p:cNvGraphicFramePr/>
          <p:nvPr>
            <p:extLst>
              <p:ext uri="{D42A27DB-BD31-4B8C-83A1-F6EECF244321}">
                <p14:modId xmlns:mc="http://schemas.openxmlformats.org/markup-compatibility/2006" xmlns:mv="urn:schemas-microsoft-com:mac:vml" xmlns:p14="http://schemas.microsoft.com/office/powerpoint/2010/main" xmlns="" val="2557175888"/>
              </p:ext>
            </p:extLst>
          </p:nvPr>
        </p:nvGraphicFramePr>
        <p:xfrm>
          <a:off x="5808695" y="2230222"/>
          <a:ext cx="6708651" cy="447243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4" name="Chart 23"/>
          <p:cNvGraphicFramePr/>
          <p:nvPr>
            <p:extLst>
              <p:ext uri="{D42A27DB-BD31-4B8C-83A1-F6EECF244321}">
                <p14:modId xmlns:mc="http://schemas.openxmlformats.org/markup-compatibility/2006" xmlns:mv="urn:schemas-microsoft-com:mac:vml" xmlns:p14="http://schemas.microsoft.com/office/powerpoint/2010/main" xmlns="" val="2520175518"/>
              </p:ext>
            </p:extLst>
          </p:nvPr>
        </p:nvGraphicFramePr>
        <p:xfrm>
          <a:off x="1972188" y="3940935"/>
          <a:ext cx="4142582" cy="2761721"/>
        </p:xfrm>
        <a:graphic>
          <a:graphicData uri="http://schemas.openxmlformats.org/drawingml/2006/chart">
            <c:chart xmlns:c="http://schemas.openxmlformats.org/drawingml/2006/chart" xmlns:r="http://schemas.openxmlformats.org/officeDocument/2006/relationships" r:id="rId5"/>
          </a:graphicData>
        </a:graphic>
      </p:graphicFrame>
      <p:cxnSp>
        <p:nvCxnSpPr>
          <p:cNvPr id="7" name="Straight Connector 6"/>
          <p:cNvCxnSpPr/>
          <p:nvPr/>
        </p:nvCxnSpPr>
        <p:spPr>
          <a:xfrm flipH="1">
            <a:off x="6091311" y="3826412"/>
            <a:ext cx="689317" cy="450166"/>
          </a:xfrm>
          <a:prstGeom prst="line">
            <a:avLst/>
          </a:prstGeom>
          <a:ln cmpd="db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mc="http://schemas.openxmlformats.org/markup-compatibility/2006" xmlns:mv="urn:schemas-microsoft-com:mac:vml" xmlns:p14="http://schemas.microsoft.com/office/powerpoint/2010/main" xmlns="" val="2871778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TC103457503[[fn=Quotable]]</Template>
  <TotalTime>639</TotalTime>
  <Words>960</Words>
  <Application>Microsoft Office PowerPoint</Application>
  <PresentationFormat>Custom</PresentationFormat>
  <Paragraphs>121</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Quotable</vt:lpstr>
      <vt:lpstr>What is Non-Bank Services</vt:lpstr>
      <vt:lpstr>CREDIT CARD</vt:lpstr>
      <vt:lpstr>UTILITIES PAYMENT</vt:lpstr>
      <vt:lpstr>LEASING SERVICES</vt:lpstr>
      <vt:lpstr>INVESTMENT SERVICES</vt:lpstr>
      <vt:lpstr>           FUND MANAGEMENT</vt:lpstr>
      <vt:lpstr>Slide 7</vt:lpstr>
      <vt:lpstr>Brokerage services</vt:lpstr>
      <vt:lpstr>Factoring services</vt:lpstr>
      <vt:lpstr>Slide 10</vt:lpstr>
      <vt:lpstr>Slide 11</vt:lpstr>
      <vt:lpstr>Underwriting services</vt:lpstr>
      <vt:lpstr>INSURANCE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Non-Bank Services</dc:title>
  <dc:creator>Windows User</dc:creator>
  <cp:lastModifiedBy>Classroom</cp:lastModifiedBy>
  <cp:revision>44</cp:revision>
  <dcterms:created xsi:type="dcterms:W3CDTF">2013-08-30T12:29:40Z</dcterms:created>
  <dcterms:modified xsi:type="dcterms:W3CDTF">2013-08-31T05:53:13Z</dcterms:modified>
</cp:coreProperties>
</file>