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19" r:id="rId1"/>
  </p:sldMasterIdLst>
  <p:notesMasterIdLst>
    <p:notesMasterId r:id="rId38"/>
  </p:notesMasterIdLst>
  <p:sldIdLst>
    <p:sldId id="314" r:id="rId2"/>
    <p:sldId id="380" r:id="rId3"/>
    <p:sldId id="379" r:id="rId4"/>
    <p:sldId id="330" r:id="rId5"/>
    <p:sldId id="331" r:id="rId6"/>
    <p:sldId id="332" r:id="rId7"/>
    <p:sldId id="362" r:id="rId8"/>
    <p:sldId id="369" r:id="rId9"/>
    <p:sldId id="372" r:id="rId10"/>
    <p:sldId id="370" r:id="rId11"/>
    <p:sldId id="371" r:id="rId12"/>
    <p:sldId id="373" r:id="rId13"/>
    <p:sldId id="378" r:id="rId14"/>
    <p:sldId id="335" r:id="rId15"/>
    <p:sldId id="336" r:id="rId16"/>
    <p:sldId id="337" r:id="rId17"/>
    <p:sldId id="338" r:id="rId18"/>
    <p:sldId id="361" r:id="rId19"/>
    <p:sldId id="339" r:id="rId20"/>
    <p:sldId id="374" r:id="rId21"/>
    <p:sldId id="340" r:id="rId22"/>
    <p:sldId id="375" r:id="rId23"/>
    <p:sldId id="342" r:id="rId24"/>
    <p:sldId id="343" r:id="rId25"/>
    <p:sldId id="344" r:id="rId26"/>
    <p:sldId id="345" r:id="rId27"/>
    <p:sldId id="346" r:id="rId28"/>
    <p:sldId id="347" r:id="rId29"/>
    <p:sldId id="348" r:id="rId30"/>
    <p:sldId id="376" r:id="rId31"/>
    <p:sldId id="350" r:id="rId32"/>
    <p:sldId id="351" r:id="rId33"/>
    <p:sldId id="352" r:id="rId34"/>
    <p:sldId id="353" r:id="rId35"/>
    <p:sldId id="360" r:id="rId36"/>
    <p:sldId id="377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33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05" autoAdjust="0"/>
  </p:normalViewPr>
  <p:slideViewPr>
    <p:cSldViewPr>
      <p:cViewPr>
        <p:scale>
          <a:sx n="124" d="100"/>
          <a:sy n="124" d="100"/>
        </p:scale>
        <p:origin x="-1254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32.xml"/><Relationship Id="rId3" Type="http://schemas.openxmlformats.org/officeDocument/2006/relationships/slide" Target="slides/slide5.xml"/><Relationship Id="rId7" Type="http://schemas.openxmlformats.org/officeDocument/2006/relationships/slide" Target="slides/slide24.xml"/><Relationship Id="rId2" Type="http://schemas.openxmlformats.org/officeDocument/2006/relationships/slide" Target="slides/slide4.xml"/><Relationship Id="rId1" Type="http://schemas.openxmlformats.org/officeDocument/2006/relationships/slide" Target="slides/slide3.xml"/><Relationship Id="rId6" Type="http://schemas.openxmlformats.org/officeDocument/2006/relationships/slide" Target="slides/slide17.xml"/><Relationship Id="rId5" Type="http://schemas.openxmlformats.org/officeDocument/2006/relationships/slide" Target="slides/slide16.xml"/><Relationship Id="rId10" Type="http://schemas.openxmlformats.org/officeDocument/2006/relationships/slide" Target="slides/slide34.xml"/><Relationship Id="rId4" Type="http://schemas.openxmlformats.org/officeDocument/2006/relationships/slide" Target="slides/slide6.xml"/><Relationship Id="rId9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15ED88B1-8AED-44B0-8385-F8018CC3BF0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82401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th-TH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kst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da-DK" smtClean="0"/>
              <a:t>Klik for at redigere titeltypografi i masteren</a:t>
            </a:r>
            <a:endParaRPr lang="da-DK"/>
          </a:p>
        </p:txBody>
      </p:sp>
      <p:sp>
        <p:nvSpPr>
          <p:cNvPr id="3" name="Pladsholder til teks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da-DK" smtClean="0"/>
              <a:t>Klik for at redigere typografi i masteren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1BE4FF-8196-4517-94DB-2E52FA536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719263"/>
            <a:ext cx="4038600" cy="4411662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719263"/>
            <a:ext cx="4038600" cy="2128837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4000500"/>
            <a:ext cx="4038600" cy="2130425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515C88-E3B9-4DBC-9A23-841EBB7C08DE}" type="slidenum">
              <a:rPr lang="en-US" altLang="en-US"/>
              <a:pPr>
                <a:defRPr/>
              </a:pPr>
              <a:t>‹#›</a:t>
            </a:fld>
            <a:endParaRPr lang="th-TH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th-TH" alt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11561FBA-7BAD-4D3B-BC58-6FC4582ABAEF}" type="slidenum">
              <a:rPr lang="en-US" altLang="en-US" smtClean="0"/>
              <a:pPr>
                <a:defRPr/>
              </a:pPr>
              <a:t>‹#›</a:t>
            </a:fld>
            <a:endParaRPr lang="th-TH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6"/>
          <p:cNvSpPr>
            <a:spLocks noChangeArrowheads="1"/>
          </p:cNvSpPr>
          <p:nvPr/>
        </p:nvSpPr>
        <p:spPr bwMode="auto">
          <a:xfrm>
            <a:off x="5219700" y="333375"/>
            <a:ext cx="3517900" cy="60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 anchor="ctr"/>
          <a:lstStyle/>
          <a:p>
            <a:pPr algn="ctr"/>
            <a:r>
              <a:rPr lang="en-US" sz="3200">
                <a:solidFill>
                  <a:schemeClr val="bg1"/>
                </a:solidFill>
                <a:latin typeface="Tahoma" pitchFamily="34" charset="0"/>
              </a:rPr>
              <a:t>Chapter 1</a:t>
            </a:r>
            <a:endParaRPr lang="en-US" sz="3200" b="1">
              <a:solidFill>
                <a:srgbClr val="FFFFFF"/>
              </a:solidFill>
              <a:latin typeface="Tahoma" pitchFamily="34" charset="0"/>
            </a:endParaRPr>
          </a:p>
        </p:txBody>
      </p:sp>
      <p:sp>
        <p:nvSpPr>
          <p:cNvPr id="2053" name="Rectangle 7"/>
          <p:cNvSpPr>
            <a:spLocks noChangeArrowheads="1"/>
          </p:cNvSpPr>
          <p:nvPr/>
        </p:nvSpPr>
        <p:spPr bwMode="auto">
          <a:xfrm>
            <a:off x="642910" y="3286124"/>
            <a:ext cx="7929618" cy="245349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square" lIns="90488" tIns="44450" rIns="90488" bIns="44450">
            <a:spAutoFit/>
          </a:bodyPr>
          <a:lstStyle/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MK 312 Marketing Planning</a:t>
            </a:r>
          </a:p>
          <a:p>
            <a:pPr algn="ctr"/>
            <a:r>
              <a:rPr lang="en-US" sz="4000" dirty="0" smtClean="0">
                <a:latin typeface="Arial" pitchFamily="34" charset="0"/>
                <a:cs typeface="Arial" pitchFamily="34" charset="0"/>
              </a:rPr>
              <a:t>By </a:t>
            </a:r>
          </a:p>
          <a:p>
            <a:pPr algn="ctr"/>
            <a:r>
              <a:rPr lang="en-US" sz="4000" dirty="0" err="1" smtClean="0">
                <a:latin typeface="Arial" pitchFamily="34" charset="0"/>
                <a:cs typeface="Arial" pitchFamily="34" charset="0"/>
              </a:rPr>
              <a:t>Aj.Suwalya</a:t>
            </a:r>
            <a:r>
              <a:rPr lang="en-US" sz="4000" dirty="0" smtClean="0">
                <a:latin typeface="Arial" pitchFamily="34" charset="0"/>
                <a:cs typeface="Arial" pitchFamily="34" charset="0"/>
              </a:rPr>
              <a:t>  K.</a:t>
            </a:r>
            <a:endParaRPr lang="en-US" sz="3600" dirty="0"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05028" y="302956"/>
            <a:ext cx="2032572" cy="2602161"/>
          </a:xfrm>
          <a:prstGeom prst="rect">
            <a:avLst/>
          </a:prstGeom>
          <a:noFill/>
        </p:spPr>
      </p:pic>
      <p:sp>
        <p:nvSpPr>
          <p:cNvPr id="7" name="สี่เหลี่ยมผืนผ้า 6"/>
          <p:cNvSpPr/>
          <p:nvPr/>
        </p:nvSpPr>
        <p:spPr>
          <a:xfrm>
            <a:off x="2571736" y="1714488"/>
            <a:ext cx="3417089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    </a:t>
            </a:r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Arial" pitchFamily="34" charset="0"/>
              </a:rPr>
              <a:t>Chapter</a:t>
            </a:r>
            <a:r>
              <a:rPr lang="en-US" sz="4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 3</a:t>
            </a:r>
          </a:p>
          <a:p>
            <a:r>
              <a:rPr lang="en-US" sz="14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Assessing the External Marketing Situation</a:t>
            </a:r>
            <a:endParaRPr lang="th-TH" sz="1400" b="1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8" name="Picture 7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21" y="302956"/>
            <a:ext cx="984174" cy="9671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6500826" y="1714488"/>
            <a:ext cx="241141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a-DK" sz="1600" b="1" dirty="0">
                <a:solidFill>
                  <a:srgbClr val="000000"/>
                </a:solidFill>
              </a:rPr>
              <a:t>Figure 1.1: The stages of building a </a:t>
            </a:r>
          </a:p>
          <a:p>
            <a:r>
              <a:rPr lang="da-DK" sz="1600" b="1" dirty="0">
                <a:solidFill>
                  <a:srgbClr val="000000"/>
                </a:solidFill>
              </a:rPr>
              <a:t>marketing plan </a:t>
            </a:r>
            <a:endParaRPr lang="en-US" sz="1600" b="1" dirty="0">
              <a:solidFill>
                <a:srgbClr val="000000"/>
              </a:solidFill>
            </a:endParaRPr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142852"/>
            <a:ext cx="5143535" cy="633761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47588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357290" y="0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RBV vs. MOV</a:t>
            </a:r>
            <a:endParaRPr lang="en-US" sz="3500" dirty="0" smtClean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000100" y="642918"/>
            <a:ext cx="81439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buFontTx/>
              <a:buChar char="-"/>
            </a:pP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The </a:t>
            </a:r>
            <a:r>
              <a:rPr lang="en-GB" sz="1400" b="1" dirty="0">
                <a:solidFill>
                  <a:srgbClr val="FF0000"/>
                </a:solidFill>
                <a:latin typeface="Tahoma" pitchFamily="34" charset="0"/>
              </a:rPr>
              <a:t>Resource Based View (RBV) is an inside-out </a:t>
            </a: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perspective</a:t>
            </a:r>
          </a:p>
          <a:p>
            <a:pPr eaLnBrk="0" hangingPunct="0">
              <a:buFontTx/>
              <a:buChar char="-"/>
            </a:pP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 The </a:t>
            </a:r>
            <a:r>
              <a:rPr lang="en-GB" sz="1400" b="1" dirty="0">
                <a:solidFill>
                  <a:srgbClr val="FF0000"/>
                </a:solidFill>
                <a:latin typeface="Tahoma" pitchFamily="34" charset="0"/>
              </a:rPr>
              <a:t>Market Orientation View (MOV) is an outside-in perspective </a:t>
            </a:r>
            <a:r>
              <a:rPr lang="en-GB" sz="1400" b="1" dirty="0" smtClean="0">
                <a:solidFill>
                  <a:srgbClr val="FF0000"/>
                </a:solidFill>
                <a:latin typeface="Tahoma" pitchFamily="34" charset="0"/>
              </a:rPr>
              <a:t>as illustrated below</a:t>
            </a:r>
            <a:endParaRPr lang="en-GB" sz="1400" b="1" dirty="0">
              <a:solidFill>
                <a:srgbClr val="FF0000"/>
              </a:solidFill>
              <a:latin typeface="Tahoma" pitchFamily="34" charset="0"/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62" y="1285860"/>
            <a:ext cx="9112638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8694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285728"/>
            <a:ext cx="6858000" cy="762000"/>
          </a:xfrm>
        </p:spPr>
        <p:txBody>
          <a:bodyPr/>
          <a:lstStyle/>
          <a:p>
            <a:pPr eaLnBrk="1" hangingPunct="1"/>
            <a:r>
              <a:rPr lang="en-GB" sz="3500" dirty="0" smtClean="0"/>
              <a:t>Ch. 3 - Learning objectives</a:t>
            </a:r>
            <a:endParaRPr lang="en-US" sz="3500" dirty="0" smtClean="0"/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33997" y="1810464"/>
            <a:ext cx="7929618" cy="5047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After studying this chapter you should be able to: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</a:t>
            </a:r>
            <a:r>
              <a:rPr lang="da-DK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explain the elements in the PEST analysis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the focal company’s relationships to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different actors in the value net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understand how the company can establish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relationships to competitors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■ discuss how B2B customers make purchase</a:t>
            </a:r>
            <a:r>
              <a:rPr lang="da-DK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decisions.</a:t>
            </a:r>
          </a:p>
          <a:p>
            <a:pPr eaLnBrk="0" hangingPunct="0">
              <a:spcBef>
                <a:spcPct val="50000"/>
              </a:spcBef>
              <a:defRPr/>
            </a:pP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6578" y="214290"/>
            <a:ext cx="1180016" cy="1100139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915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at three levels</a:t>
            </a:r>
            <a:endParaRPr lang="en-US" sz="3500" smtClean="0"/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304800" y="1371600"/>
            <a:ext cx="845820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whole marketing system can be divided into three levels, as follows (see Fig. 3.1 – next slide):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The focal company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understanding and analysing the internal situation was dealt with in Chapter 2.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Industry level/value net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: the focal company’s most important actors/stakeholders at this level are suppliers, partners / complementors, competitors and, of course, the customers.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Macro level</a:t>
            </a:r>
            <a:r>
              <a:rPr lang="en-GB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: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most important changes taking place in the macro environment can be summarized in the so-called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PEST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analysis: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Political and legal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Economic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Socio-cultural factors, </a:t>
            </a:r>
            <a:r>
              <a:rPr lang="en-GB" sz="2400" b="1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 </a:t>
            </a:r>
            <a:r>
              <a:rPr lang="en-GB" sz="24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Technological factors.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124918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142984"/>
            <a:ext cx="8278840" cy="5172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Pest Analysis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6210" y="2679785"/>
            <a:ext cx="4704414" cy="378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99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Political and Legal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34321" y="1622686"/>
            <a:ext cx="6858000" cy="4572000"/>
          </a:xfrm>
        </p:spPr>
      </p:pic>
    </p:spTree>
    <p:extLst>
      <p:ext uri="{BB962C8B-B14F-4D97-AF65-F5344CB8AC3E}">
        <p14:creationId xmlns:p14="http://schemas.microsoft.com/office/powerpoint/2010/main" val="7155305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02038" y="1672731"/>
            <a:ext cx="7772400" cy="4371975"/>
          </a:xfrm>
        </p:spPr>
      </p:pic>
    </p:spTree>
    <p:extLst>
      <p:ext uri="{BB962C8B-B14F-4D97-AF65-F5344CB8AC3E}">
        <p14:creationId xmlns:p14="http://schemas.microsoft.com/office/powerpoint/2010/main" val="13888664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2039" y="-175067"/>
            <a:ext cx="7772400" cy="1143000"/>
          </a:xfrm>
        </p:spPr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45822" y="967934"/>
            <a:ext cx="6758863" cy="55076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506913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560165" y="177236"/>
            <a:ext cx="4996721" cy="60015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99015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41994" y="405715"/>
            <a:ext cx="4227777" cy="596314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64240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Economic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668339" y="1747603"/>
            <a:ext cx="6089636" cy="4572000"/>
          </a:xfrm>
        </p:spPr>
      </p:pic>
    </p:spTree>
    <p:extLst>
      <p:ext uri="{BB962C8B-B14F-4D97-AF65-F5344CB8AC3E}">
        <p14:creationId xmlns:p14="http://schemas.microsoft.com/office/powerpoint/2010/main" val="21268801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596" y="0"/>
            <a:ext cx="7772400" cy="12491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sz="3600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Socio-demographic and cultural environment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98096" y="1388100"/>
            <a:ext cx="5099004" cy="4729183"/>
          </a:xfrm>
        </p:spPr>
        <p:txBody>
          <a:bodyPr>
            <a:noAutofit/>
          </a:bodyPr>
          <a:lstStyle/>
          <a:p>
            <a:pPr marL="0" indent="0" eaLnBrk="1" hangingPunct="1">
              <a:lnSpc>
                <a:spcPct val="80000"/>
              </a:lnSpc>
              <a:buNone/>
              <a:defRPr/>
            </a:pPr>
            <a:endParaRPr lang="en-US" sz="24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Social Factors:  a number of significant pressures on organization can be identified.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are becoming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increasingly demanding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of the products and services they buy.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Customers demand, and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expect,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reliable products with quick, efficient service at reasonable prices.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Furthermore there is </a:t>
            </a: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little long-term stability</a:t>
            </a:r>
            <a:r>
              <a:rPr lang="en-US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 customer demand</a:t>
            </a:r>
            <a:endParaRPr lang="th-TH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44484">
            <a:off x="5837229" y="1721056"/>
            <a:ext cx="2346543" cy="15597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1636">
            <a:off x="5469338" y="4373215"/>
            <a:ext cx="2709724" cy="1257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786050" y="-214338"/>
            <a:ext cx="7543800" cy="1295401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en-US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CULTURAL FACTORS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2844" y="1589569"/>
            <a:ext cx="5286412" cy="4786346"/>
          </a:xfrm>
          <a:solidFill>
            <a:schemeClr val="bg1">
              <a:alpha val="53999"/>
            </a:schemeClr>
          </a:solidFill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defRPr/>
            </a:pPr>
            <a:endParaRPr lang="en-US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American communicates in a low-context nature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which means that messages are explicit.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Words carry most of the information in communication and one </a:t>
            </a:r>
            <a:r>
              <a:rPr lang="en-US" sz="1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gets down to business quickly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1800" b="1" dirty="0" smtClean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 high text</a:t>
            </a:r>
            <a:r>
              <a:rPr lang="en-US" sz="18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,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 such as </a:t>
            </a:r>
            <a:r>
              <a:rPr lang="en-US" sz="1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France,Japan</a:t>
            </a: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, and most of the Middle East, </a:t>
            </a:r>
            <a:r>
              <a:rPr lang="en-US" sz="1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less </a:t>
            </a: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information is contained in the verbal part of the message. </a:t>
            </a:r>
            <a:endParaRPr lang="en-US" sz="1800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Much more information resides in the context of communication including background associations, and basic values of communicators (Hall, 1976)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Thus making longer to conduct business because you need to know more about the business person before a relationship develops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th-TH" sz="1800" b="1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pic>
        <p:nvPicPr>
          <p:cNvPr id="6" name="รูปภาพ 5" descr="jap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219254">
            <a:off x="5728021" y="2412579"/>
            <a:ext cx="2984316" cy="21532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34" y="142852"/>
            <a:ext cx="1785950" cy="996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1643042" y="0"/>
            <a:ext cx="8686800" cy="1295400"/>
          </a:xfrm>
        </p:spPr>
        <p:txBody>
          <a:bodyPr/>
          <a:lstStyle/>
          <a:p>
            <a:pPr eaLnBrk="1" hangingPunct="1"/>
            <a:r>
              <a:rPr lang="en-GB" dirty="0" err="1" smtClean="0"/>
              <a:t>Hofstede’s</a:t>
            </a:r>
            <a:r>
              <a:rPr lang="en-GB" dirty="0" smtClean="0"/>
              <a:t> cultural dimensions</a:t>
            </a:r>
            <a:endParaRPr lang="en-US" dirty="0" smtClean="0"/>
          </a:p>
        </p:txBody>
      </p:sp>
      <p:pic>
        <p:nvPicPr>
          <p:cNvPr id="11266" name="Picture 4" descr="picja0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44" y="214290"/>
            <a:ext cx="1309703" cy="11827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30221" y="1696530"/>
            <a:ext cx="86106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</a:t>
            </a:r>
            <a:r>
              <a:rPr lang="en-GB" sz="280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Hofstede’s</a:t>
            </a:r>
            <a:r>
              <a:rPr lang="en-GB" sz="2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five dimensions:</a:t>
            </a:r>
          </a:p>
          <a:p>
            <a:pPr eaLnBrk="0" hangingPunct="0">
              <a:defRPr/>
            </a:pPr>
            <a:endParaRPr lang="en-GB" sz="2800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Power distance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the less powerful members of society accept that power is, and should be, distributed unequally.</a:t>
            </a:r>
          </a:p>
          <a:p>
            <a:pPr eaLnBrk="0" hangingPunct="0"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8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Uncertainty avoidance</a:t>
            </a:r>
            <a:r>
              <a:rPr lang="en-GB" sz="28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8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is the extent to which people try to avoid situations where expectations and outcomes are not clear.</a:t>
            </a:r>
          </a:p>
          <a:p>
            <a:pPr eaLnBrk="0" hangingPunct="0">
              <a:buFontTx/>
              <a:buChar char="•"/>
              <a:defRPr/>
            </a:pPr>
            <a:endParaRPr lang="en-GB" sz="28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-387350"/>
            <a:ext cx="8075613" cy="1295400"/>
          </a:xfrm>
        </p:spPr>
        <p:txBody>
          <a:bodyPr/>
          <a:lstStyle/>
          <a:p>
            <a:pPr eaLnBrk="1" hangingPunct="1"/>
            <a:r>
              <a:rPr lang="en-GB" smtClean="0"/>
              <a:t>Hofstede’s cultural dimensions</a:t>
            </a:r>
            <a:endParaRPr lang="en-US" smtClean="0"/>
          </a:p>
        </p:txBody>
      </p:sp>
      <p:pic>
        <p:nvPicPr>
          <p:cNvPr id="12292" name="Picture 9" descr="farest4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lum bright="12000"/>
          </a:blip>
          <a:srcRect/>
          <a:stretch>
            <a:fillRect/>
          </a:stretch>
        </p:blipFill>
        <p:spPr>
          <a:xfrm>
            <a:off x="357158" y="1000108"/>
            <a:ext cx="2357422" cy="50604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2843213" y="1557338"/>
            <a:ext cx="5329237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Descriptions of Hofstede’s five dimensions (cont.):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Individualism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describes the relationship between an individual and the groups to which he/she belongs.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Masculinity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aggressive and materialistic behaviour. Hofstede described this dimension as masculinity vs. femininity</a:t>
            </a:r>
          </a:p>
          <a:p>
            <a:pPr eaLnBrk="0" hangingPunct="0"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r>
              <a:rPr lang="en-GB" sz="200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GB" sz="2000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Long-term orientation</a:t>
            </a:r>
            <a:r>
              <a:rPr lang="en-GB" sz="200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is the extent to which people within a culture have a long-term vs. a short-term outlook on work, life and other aspects of society</a:t>
            </a:r>
          </a:p>
          <a:p>
            <a:pPr eaLnBrk="0" hangingPunct="0">
              <a:buFontTx/>
              <a:buChar char="•"/>
              <a:defRPr/>
            </a:pPr>
            <a:endParaRPr lang="en-GB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  <a:p>
            <a:pPr eaLnBrk="0" hangingPunct="0">
              <a:buFontTx/>
              <a:buChar char="•"/>
              <a:defRPr/>
            </a:pPr>
            <a:endParaRPr lang="en-US" sz="2000">
              <a:solidFill>
                <a:srgbClr val="00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hlink"/>
                </a:solidFill>
              </a:rPr>
              <a:t>Hofested’s</a:t>
            </a:r>
            <a:r>
              <a:rPr lang="en-US" dirty="0" smtClean="0">
                <a:solidFill>
                  <a:schemeClr val="hlink"/>
                </a:solidFill>
              </a:rPr>
              <a:t> Cultural Dimensions</a:t>
            </a:r>
            <a:endParaRPr lang="en-US" dirty="0"/>
          </a:p>
        </p:txBody>
      </p:sp>
      <p:pic>
        <p:nvPicPr>
          <p:cNvPr id="7" name="Picture 6" descr="phot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0100" y="1714488"/>
            <a:ext cx="7500990" cy="457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44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3500" smtClean="0"/>
              <a:t>Exhibit 3.1 McDonald’s France: a faster penetration of the French market than expected</a:t>
            </a:r>
            <a:endParaRPr lang="th-TH" sz="3500" smtClean="0"/>
          </a:p>
        </p:txBody>
      </p:sp>
      <p:pic>
        <p:nvPicPr>
          <p:cNvPr id="5" name="รูปภาพ 4" descr="mcdonalds hap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75427">
            <a:off x="2357422" y="2357430"/>
            <a:ext cx="4429156" cy="3922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สี่เหลี่ยมมุมมน 6"/>
          <p:cNvSpPr/>
          <p:nvPr/>
        </p:nvSpPr>
        <p:spPr>
          <a:xfrm>
            <a:off x="2571736" y="2357430"/>
            <a:ext cx="714380" cy="857256"/>
          </a:xfrm>
          <a:prstGeom prst="roundRect">
            <a:avLst>
              <a:gd name="adj" fmla="val 10000"/>
            </a:avLst>
          </a:prstGeom>
          <a:blipFill rotWithShape="0">
            <a:blip r:embed="rId3" cstate="print"/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2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838" y="627713"/>
            <a:ext cx="7772400" cy="13620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smtClean="0"/>
              <a:t>Exhibit 3.2 Cross-cultural ‘gift giving’ behavior and Masterfoods’ introduction of the Celebrations brand</a:t>
            </a:r>
            <a:endParaRPr lang="th-TH" sz="280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8989" y="2926374"/>
            <a:ext cx="5184098" cy="375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48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282" y="357166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/>
              <a:t>Technological Factors</a:t>
            </a:r>
            <a:endParaRPr lang="th-TH" dirty="0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11189" y="2565400"/>
            <a:ext cx="7104084" cy="3578244"/>
          </a:xfrm>
          <a:solidFill>
            <a:schemeClr val="bg1">
              <a:alpha val="82001"/>
            </a:schemeClr>
          </a:solidFill>
          <a:ln w="57150" cmpd="thickThin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defRPr/>
            </a:pPr>
            <a:endParaRPr lang="en-US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Technological factors:</a:t>
            </a:r>
          </a:p>
          <a:p>
            <a:pPr lvl="1" eaLnBrk="1" hangingPunct="1"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Newer technology has had a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major impact</a:t>
            </a: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 on particular aspects of marketing. </a:t>
            </a:r>
          </a:p>
          <a:p>
            <a:pPr lvl="1" eaLnBrk="1" hangingPunct="1"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Computers, and their wide availability to management, have let to increased interest in sophisticated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market </a:t>
            </a:r>
            <a:r>
              <a:rPr lang="en-US" sz="2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modelling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 and decision support systems.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		</a:t>
            </a:r>
            <a:endParaRPr lang="th-TH" sz="26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รูปภาพ 3" descr="ipa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82590">
            <a:off x="5177457" y="593477"/>
            <a:ext cx="2832901" cy="1839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Value Net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9577" y="3141896"/>
            <a:ext cx="6940030" cy="28541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816" y="3374716"/>
            <a:ext cx="7225552" cy="1996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476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Relations to actors in the industry value net</a:t>
            </a:r>
            <a:endParaRPr lang="th-TH" smtClean="0"/>
          </a:p>
        </p:txBody>
      </p:sp>
      <p:sp>
        <p:nvSpPr>
          <p:cNvPr id="79875" name="Rectangle 3" descr="หินอ่อนขาว"/>
          <p:cNvSpPr>
            <a:spLocks noGrp="1" noChangeArrowheads="1"/>
          </p:cNvSpPr>
          <p:nvPr>
            <p:ph sz="quarter" idx="1"/>
          </p:nvPr>
        </p:nvSpPr>
        <p:spPr>
          <a:xfrm>
            <a:off x="914400" y="1735112"/>
            <a:ext cx="7772400" cy="457200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This task environment refers to the immediate external market where interactions which have a direct effect on our company take place.</a:t>
            </a:r>
          </a:p>
          <a:p>
            <a:pPr eaLnBrk="1" hangingPunct="1">
              <a:defRPr/>
            </a:pPr>
            <a:endParaRPr lang="en-US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defRPr/>
            </a:pPr>
            <a:r>
              <a:rPr lang="en-US" sz="2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Since the firm has relationships with different types of interdependencies, with different objectives for the development of the relationship, and so on</a:t>
            </a: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, </a:t>
            </a:r>
            <a:r>
              <a:rPr lang="en-US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is important organizationally to differentiate between how different relationships are handled.</a:t>
            </a:r>
            <a:endParaRPr lang="th-TH" sz="2600" dirty="0" smtClean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1534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The marketing system / value net</a:t>
            </a:r>
            <a:endParaRPr lang="en-US" sz="3500" smtClean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857232"/>
            <a:ext cx="8564592" cy="5351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43004" y="169063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suppliers</a:t>
            </a:r>
            <a:endParaRPr lang="th-TH" dirty="0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94741" y="1431952"/>
            <a:ext cx="5051685" cy="4446587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There seem to be three major strategic issues related to purchasing management: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1. The decision of whether to make an item in-house or to buy from external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2. The development of appropriate relationships with suppliers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dirty="0" smtClean="0">
                <a:latin typeface="Arial" charset="0"/>
                <a:ea typeface="Arial" charset="0"/>
                <a:cs typeface="Arial" charset="0"/>
              </a:rPr>
              <a:t>3. The managing of the supplier base in terms of size and relationships between suppliers</a:t>
            </a:r>
            <a:endParaRPr lang="th-TH" sz="26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5" name="รูปภาพ 4" descr="merchandis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40238" y="1523597"/>
            <a:ext cx="3023936" cy="3735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83964" y="324787"/>
            <a:ext cx="7543800" cy="1295400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500" dirty="0" smtClean="0"/>
              <a:t>Exhibit 3.3 Dell faces different buying behavior in different countries</a:t>
            </a:r>
            <a:endParaRPr lang="th-TH" sz="3500" dirty="0" smtClean="0"/>
          </a:p>
        </p:txBody>
      </p:sp>
      <p:pic>
        <p:nvPicPr>
          <p:cNvPr id="5" name="รูปภาพ 4" descr="connect-icon-titl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4612" y="2500306"/>
            <a:ext cx="3486893" cy="2409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0"/>
            <a:ext cx="77724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customers</a:t>
            </a:r>
            <a:endParaRPr lang="th-TH" dirty="0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74754" y="1285860"/>
            <a:ext cx="4714876" cy="4411663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In the relationship approach, a specific transaction between the focal company and a customer is not an isolated event,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but takes place within an exchange relationship characterized by mutual dependency and interaction over time between the two parties.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An exchange relationship implies that there is an individual specific dependency between seller and the customer. </a:t>
            </a:r>
            <a:r>
              <a:rPr lang="en-US" sz="2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The relationship develops through interaction over time</a:t>
            </a:r>
            <a:r>
              <a:rPr lang="en-US" sz="2200" dirty="0" smtClean="0">
                <a:latin typeface="Arial" charset="0"/>
                <a:ea typeface="Arial" charset="0"/>
                <a:cs typeface="Arial" charset="0"/>
              </a:rPr>
              <a:t> and signifies a mutual orientation of two parties towards each other.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th-TH" sz="2200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0484" name="Picture 4" descr="uni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429256" y="1285860"/>
            <a:ext cx="3478212" cy="441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642918"/>
            <a:ext cx="8534400" cy="75895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Relationships with </a:t>
            </a:r>
            <a:br>
              <a:rPr lang="en-US" dirty="0" smtClean="0"/>
            </a:br>
            <a:r>
              <a:rPr lang="en-US" dirty="0" smtClean="0"/>
              <a:t>partners/complementors</a:t>
            </a:r>
            <a:endParaRPr lang="th-TH" dirty="0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28596" y="1527178"/>
            <a:ext cx="8229600" cy="22145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This kind of relationship is based on </a:t>
            </a: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collaboration 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between manufactures of complementary functions and/or products/services.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Each partner has a </a:t>
            </a: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strategic resource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 that the other needs –exchange supplier&amp; customer.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21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Value chain activities developed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: One manufacture – other market </a:t>
            </a:r>
            <a:r>
              <a:rPr lang="en-US" sz="2100" dirty="0" err="1" smtClean="0">
                <a:latin typeface="Arial" charset="0"/>
                <a:ea typeface="Arial" charset="0"/>
                <a:cs typeface="Arial" charset="0"/>
              </a:rPr>
              <a:t>example:</a:t>
            </a:r>
            <a:r>
              <a:rPr lang="en-US" sz="2100" dirty="0" smtClean="0"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2100" dirty="0" err="1" smtClean="0">
                <a:latin typeface="Arial" charset="0"/>
                <a:ea typeface="Arial" charset="0"/>
                <a:cs typeface="Arial" charset="0"/>
              </a:rPr>
              <a:t>Diethelm</a:t>
            </a:r>
            <a:endParaRPr lang="th-TH" sz="2100" dirty="0" smtClean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28596" y="3714752"/>
            <a:ext cx="8140700" cy="2928938"/>
            <a:chOff x="0" y="1421"/>
            <a:chExt cx="5128" cy="1845"/>
          </a:xfrm>
        </p:grpSpPr>
        <p:pic>
          <p:nvPicPr>
            <p:cNvPr id="21509" name="Picture 5" descr="uni1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696" y="1421"/>
              <a:ext cx="1432" cy="18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0" name="Picture 6" descr="uni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1440"/>
              <a:ext cx="1776" cy="17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11" name="Picture 7" descr="uni1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76" y="1421"/>
              <a:ext cx="1922" cy="18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142900"/>
            <a:ext cx="7543800" cy="1295400"/>
          </a:xfrm>
        </p:spPr>
        <p:txBody>
          <a:bodyPr/>
          <a:lstStyle/>
          <a:p>
            <a:pPr eaLnBrk="1" hangingPunct="1"/>
            <a:r>
              <a:rPr lang="en-US" dirty="0" smtClean="0"/>
              <a:t>Relationships with competitors</a:t>
            </a:r>
            <a:endParaRPr lang="th-TH" dirty="0" smtClean="0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31408" y="1180738"/>
            <a:ext cx="6076888" cy="5508122"/>
          </a:xfrm>
          <a:solidFill>
            <a:schemeClr val="bg1">
              <a:alpha val="81000"/>
            </a:schemeClr>
          </a:solidFill>
          <a:ln w="76200"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2600" smtClean="0">
                <a:latin typeface="Arial" charset="0"/>
                <a:ea typeface="Arial" charset="0"/>
                <a:cs typeface="Arial" charset="0"/>
              </a:rPr>
              <a:t>Before entering any relationship with competitors, it is important to analyze the competition in so far as it will </a:t>
            </a:r>
            <a:r>
              <a:rPr lang="en-US" sz="2600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affect ease of market entry and potential profitability.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2600" b="1" u="sng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2600" b="1" u="sng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Factors to consider from competitors:</a:t>
            </a:r>
            <a:r>
              <a:rPr lang="en-US" sz="2600" smtClean="0">
                <a:latin typeface="Arial" charset="0"/>
                <a:ea typeface="Arial" charset="0"/>
                <a:cs typeface="Arial" charset="0"/>
              </a:rPr>
              <a:t> number of size of competitors, capabilities (S&amp;W), international marketing strategies, sales volume and relative market share, type of competitor (multinational – Microsoft, Unilever) vs. local</a:t>
            </a:r>
            <a:endParaRPr lang="th-TH" sz="260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7" name="รูปภาพ 6" descr="pepsi vs coke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20384" y="2773944"/>
            <a:ext cx="2293824" cy="20853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 descr="adver0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14400" y="1885539"/>
            <a:ext cx="7772400" cy="36965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85865" y="262146"/>
            <a:ext cx="8429469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US" sz="3600" dirty="0" smtClean="0"/>
              <a:t>Exhibit 3.4  The nature of fashion markets</a:t>
            </a:r>
            <a:endParaRPr lang="th-TH" sz="3600" dirty="0" smtClean="0"/>
          </a:p>
        </p:txBody>
      </p:sp>
    </p:spTree>
    <p:extLst>
      <p:ext uri="{BB962C8B-B14F-4D97-AF65-F5344CB8AC3E}">
        <p14:creationId xmlns:p14="http://schemas.microsoft.com/office/powerpoint/2010/main" val="14597556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B2B markets</a:t>
            </a:r>
            <a:endParaRPr lang="th-TH" smtClean="0"/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48481" y="3708895"/>
            <a:ext cx="8504237" cy="4572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It could be relevant to look at the buying processes in both the B2B and B2C markets.</a:t>
            </a:r>
          </a:p>
          <a:p>
            <a:pPr eaLnBrk="1" hangingPunct="1">
              <a:defRPr/>
            </a:pP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Organizational purchasing decisions are made to meet the objectives of the organization rather than the needs of an individual buyer.</a:t>
            </a:r>
            <a:endParaRPr lang="th-TH" dirty="0" smtClean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966" y="549640"/>
            <a:ext cx="3560164" cy="237344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42852"/>
            <a:ext cx="8839200" cy="762000"/>
          </a:xfrm>
        </p:spPr>
        <p:txBody>
          <a:bodyPr/>
          <a:lstStyle/>
          <a:p>
            <a:pPr eaLnBrk="1" hangingPunct="1"/>
            <a:r>
              <a:rPr lang="en-GB" sz="3000" dirty="0" smtClean="0"/>
              <a:t>Buying processes in the B2B markets (1)</a:t>
            </a:r>
            <a:endParaRPr lang="en-US" sz="3000" dirty="0" smtClean="0"/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500034" y="1500174"/>
            <a:ext cx="800100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The actors in the </a:t>
            </a:r>
            <a:r>
              <a:rPr lang="en-GB" sz="2400" u="sng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buying centre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can be categorized as follows: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Initiator: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first suggests making a purchase.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Influencers/evaluators: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people who influence the buying decision. Technical personnel are especially important as influencers.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Gatekeepers: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group members who regulate the flow of information. A secretary may act as a gatekeeper by determining which vendors get an appointment with a buyer.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/>
          </p:nvPr>
        </p:nvSpPr>
        <p:spPr>
          <a:xfrm>
            <a:off x="304800" y="214290"/>
            <a:ext cx="8839200" cy="762000"/>
          </a:xfrm>
          <a:noFill/>
        </p:spPr>
        <p:txBody>
          <a:bodyPr anchor="ctr"/>
          <a:lstStyle/>
          <a:p>
            <a:pPr eaLnBrk="1" hangingPunct="1"/>
            <a:r>
              <a:rPr lang="en-GB" sz="3000" dirty="0" smtClean="0"/>
              <a:t>Buying processes in the B2B markets (2)</a:t>
            </a:r>
            <a:endParaRPr lang="en-US" sz="3000" dirty="0" smtClean="0"/>
          </a:p>
        </p:txBody>
      </p:sp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571472" y="1428736"/>
            <a:ext cx="822960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Buying centre (cont.) …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Decider: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has the formal or informal power to choose or approve the selection of the supplier or brand. 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Purchaser: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 person who actually negotiates the purchase. This could be anyone from the president of the company to a purchasing agent, depending on the importance of the decision.</a:t>
            </a:r>
          </a:p>
          <a:p>
            <a:pPr eaLnBrk="0" hangingPunct="0">
              <a:spcBef>
                <a:spcPct val="50000"/>
              </a:spcBef>
            </a:pP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■ </a:t>
            </a: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Users: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members of the organization who will actually use the product. Users often initiate the buying process and help define product specifications.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763000" cy="762000"/>
          </a:xfrm>
        </p:spPr>
        <p:txBody>
          <a:bodyPr/>
          <a:lstStyle/>
          <a:p>
            <a:pPr eaLnBrk="1" hangingPunct="1"/>
            <a:r>
              <a:rPr lang="en-GB" sz="3500" smtClean="0"/>
              <a:t>‘Buy classes’ in B2B buying</a:t>
            </a:r>
            <a:endParaRPr lang="en-US" sz="3500" smtClean="0"/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357158" y="1643050"/>
            <a:ext cx="8215370" cy="3970318"/>
          </a:xfrm>
          <a:prstGeom prst="rect">
            <a:avLst/>
          </a:prstGeom>
          <a:solidFill>
            <a:schemeClr val="bg1">
              <a:alpha val="42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Arial" charset="0"/>
                <a:cs typeface="Arial" charset="0"/>
              </a:rPr>
              <a:t>In terms of B2B buying complexity – the buying decisions can be categorized into three buy classes: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1 Straight re-buys: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these occur often, are relatively cheap and are usually a matter of routine.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2 Modified re-buy: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this situation requires some additional information about, or evaluation of, suppliers. </a:t>
            </a:r>
          </a:p>
          <a:p>
            <a:pPr eaLnBrk="0" hangingPunct="0">
              <a:spcBef>
                <a:spcPct val="50000"/>
              </a:spcBef>
              <a:defRPr/>
            </a:pPr>
            <a:r>
              <a:rPr lang="en-GB" sz="24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3 New task:</a:t>
            </a:r>
            <a:r>
              <a:rPr lang="en-GB" sz="2400" dirty="0">
                <a:solidFill>
                  <a:srgbClr val="000000"/>
                </a:solidFill>
                <a:latin typeface="Arial" charset="0"/>
                <a:ea typeface="Arial" charset="0"/>
                <a:cs typeface="Arial" charset="0"/>
              </a:rPr>
              <a:t> a new task, or new buy, situation (i.e. when the company has not bought the product before) is the most complex purchase decision.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0070C0"/>
                </a:solidFill>
              </a:rPr>
              <a:t>Group Homework #3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Fill in the PEST and value net chart for both your focal company and main competitor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7-10 mins powerpoint presentation due next week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77" y="3315859"/>
            <a:ext cx="4806845" cy="3003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8835639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Individual Homework #3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sz="quarter" idx="1"/>
          </p:nvPr>
        </p:nvSpPr>
        <p:spPr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1. You are to find current, most up-to-date information on the internet that does not relate to your project but should be based on individual interests.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2. Your assignment should be no more than 1 page.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3.It must have source or reference from the information researched..</a:t>
            </a:r>
          </a:p>
          <a:p>
            <a:r>
              <a:rPr lang="en-US" sz="1600">
                <a:latin typeface="Arial" charset="0"/>
                <a:ea typeface="Arial" charset="0"/>
                <a:cs typeface="Arial" charset="0"/>
              </a:rPr>
              <a:t>4.It could include charts, graphs, photos etc</a:t>
            </a:r>
          </a:p>
          <a:p>
            <a:endParaRPr lang="en-US" sz="16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4498" y="3297837"/>
            <a:ext cx="76050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accent1"/>
                </a:solidFill>
              </a:rPr>
              <a:t>Choose a global or local service and answer the following </a:t>
            </a:r>
            <a:r>
              <a:rPr lang="en-US" sz="2800" dirty="0" smtClean="0">
                <a:solidFill>
                  <a:schemeClr val="accent1"/>
                </a:solidFill>
              </a:rPr>
              <a:t>questions?</a:t>
            </a:r>
            <a:endParaRPr lang="en-US" sz="2800" dirty="0">
              <a:solidFill>
                <a:schemeClr val="accent1"/>
              </a:solidFill>
            </a:endParaRPr>
          </a:p>
          <a:p>
            <a:endParaRPr lang="en-US" sz="2800" dirty="0">
              <a:solidFill>
                <a:schemeClr val="accent1"/>
              </a:solidFill>
            </a:endParaRPr>
          </a:p>
          <a:p>
            <a:r>
              <a:rPr lang="en-US" sz="2800" dirty="0">
                <a:solidFill>
                  <a:schemeClr val="accent1"/>
                </a:solidFill>
              </a:rPr>
              <a:t>1. How is PEST analysis used for the company? Please explain.</a:t>
            </a:r>
          </a:p>
          <a:p>
            <a:r>
              <a:rPr lang="en-US" sz="2800" dirty="0">
                <a:solidFill>
                  <a:schemeClr val="accent1"/>
                </a:solidFill>
              </a:rPr>
              <a:t>2. What is the most important dimension in the value net and how does it effect the company?</a:t>
            </a:r>
          </a:p>
        </p:txBody>
      </p:sp>
    </p:spTree>
    <p:extLst>
      <p:ext uri="{BB962C8B-B14F-4D97-AF65-F5344CB8AC3E}">
        <p14:creationId xmlns:p14="http://schemas.microsoft.com/office/powerpoint/2010/main" val="203549305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740</TotalTime>
  <Words>1413</Words>
  <Application>Microsoft Office PowerPoint</Application>
  <PresentationFormat>นำเสนอทางหน้าจอ (4:3)</PresentationFormat>
  <Paragraphs>123</Paragraphs>
  <Slides>36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36</vt:i4>
      </vt:variant>
    </vt:vector>
  </HeadingPairs>
  <TitlesOfParts>
    <vt:vector size="37" baseType="lpstr">
      <vt:lpstr>Equity</vt:lpstr>
      <vt:lpstr>งานนำเสนอ PowerPoint</vt:lpstr>
      <vt:lpstr>งานนำเสนอ PowerPoint</vt:lpstr>
      <vt:lpstr>RBV vs. MOV</vt:lpstr>
      <vt:lpstr>Ch. 3 - Learning objectives</vt:lpstr>
      <vt:lpstr>The marketing system at three levels</vt:lpstr>
      <vt:lpstr>The marketing system / value net</vt:lpstr>
      <vt:lpstr>Pest Analysis</vt:lpstr>
      <vt:lpstr>Political and Legal</vt:lpstr>
      <vt:lpstr>Economic</vt:lpstr>
      <vt:lpstr>Economic</vt:lpstr>
      <vt:lpstr>Economic</vt:lpstr>
      <vt:lpstr>Economic</vt:lpstr>
      <vt:lpstr>Economic</vt:lpstr>
      <vt:lpstr>Socio-demographic and cultural environment</vt:lpstr>
      <vt:lpstr>CULTURAL FACTORS</vt:lpstr>
      <vt:lpstr>Hofstede’s cultural dimensions</vt:lpstr>
      <vt:lpstr>Hofstede’s cultural dimensions</vt:lpstr>
      <vt:lpstr>Hofested’s Cultural Dimensions</vt:lpstr>
      <vt:lpstr>Exhibit 3.1 McDonald’s France: a faster penetration of the French market than expected</vt:lpstr>
      <vt:lpstr>Exhibit 3.2 Cross-cultural ‘gift giving’ behavior and Masterfoods’ introduction of the Celebrations brand</vt:lpstr>
      <vt:lpstr>Technological Factors</vt:lpstr>
      <vt:lpstr>Value Net</vt:lpstr>
      <vt:lpstr>Relations to actors in the industry value net</vt:lpstr>
      <vt:lpstr>The marketing system / value net</vt:lpstr>
      <vt:lpstr>Relationships with suppliers</vt:lpstr>
      <vt:lpstr>Exhibit 3.3 Dell faces different buying behavior in different countries</vt:lpstr>
      <vt:lpstr>Relationships with customers</vt:lpstr>
      <vt:lpstr>Relationships with  partners/complementors</vt:lpstr>
      <vt:lpstr>Relationships with competitors</vt:lpstr>
      <vt:lpstr>Exhibit 3.4  The nature of fashion markets</vt:lpstr>
      <vt:lpstr>B2B markets</vt:lpstr>
      <vt:lpstr>Buying processes in the B2B markets (1)</vt:lpstr>
      <vt:lpstr>Buying processes in the B2B markets (2)</vt:lpstr>
      <vt:lpstr>‘Buy classes’ in B2B buying</vt:lpstr>
      <vt:lpstr>Group Homework #3</vt:lpstr>
      <vt:lpstr>Individual Homework #3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EasyUpdate</cp:lastModifiedBy>
  <cp:revision>165</cp:revision>
  <cp:lastPrinted>2002-02-04T10:35:13Z</cp:lastPrinted>
  <dcterms:created xsi:type="dcterms:W3CDTF">2003-06-03T08:20:16Z</dcterms:created>
  <dcterms:modified xsi:type="dcterms:W3CDTF">2017-09-08T03:26:02Z</dcterms:modified>
</cp:coreProperties>
</file>