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8"/>
  </p:notesMasterIdLst>
  <p:sldIdLst>
    <p:sldId id="258" r:id="rId2"/>
    <p:sldId id="301" r:id="rId3"/>
    <p:sldId id="302" r:id="rId4"/>
    <p:sldId id="303" r:id="rId5"/>
    <p:sldId id="304" r:id="rId6"/>
    <p:sldId id="260" r:id="rId7"/>
    <p:sldId id="313" r:id="rId8"/>
    <p:sldId id="305" r:id="rId9"/>
    <p:sldId id="307" r:id="rId10"/>
    <p:sldId id="306" r:id="rId11"/>
    <p:sldId id="262" r:id="rId12"/>
    <p:sldId id="263" r:id="rId13"/>
    <p:sldId id="264" r:id="rId14"/>
    <p:sldId id="308" r:id="rId15"/>
    <p:sldId id="309" r:id="rId16"/>
    <p:sldId id="310" r:id="rId17"/>
    <p:sldId id="311" r:id="rId18"/>
    <p:sldId id="265" r:id="rId19"/>
    <p:sldId id="269" r:id="rId20"/>
    <p:sldId id="312" r:id="rId21"/>
    <p:sldId id="341" r:id="rId22"/>
    <p:sldId id="271" r:id="rId23"/>
    <p:sldId id="342" r:id="rId24"/>
    <p:sldId id="343" r:id="rId25"/>
    <p:sldId id="344" r:id="rId26"/>
    <p:sldId id="345" r:id="rId27"/>
    <p:sldId id="346" r:id="rId28"/>
    <p:sldId id="347" r:id="rId29"/>
    <p:sldId id="273" r:id="rId30"/>
    <p:sldId id="349" r:id="rId31"/>
    <p:sldId id="350" r:id="rId32"/>
    <p:sldId id="277" r:id="rId33"/>
    <p:sldId id="351" r:id="rId34"/>
    <p:sldId id="278" r:id="rId35"/>
    <p:sldId id="279" r:id="rId36"/>
    <p:sldId id="352" r:id="rId37"/>
    <p:sldId id="282" r:id="rId38"/>
    <p:sldId id="353" r:id="rId39"/>
    <p:sldId id="283" r:id="rId40"/>
    <p:sldId id="354" r:id="rId41"/>
    <p:sldId id="355" r:id="rId42"/>
    <p:sldId id="284" r:id="rId43"/>
    <p:sldId id="285" r:id="rId44"/>
    <p:sldId id="314" r:id="rId45"/>
    <p:sldId id="315" r:id="rId46"/>
    <p:sldId id="316" r:id="rId47"/>
    <p:sldId id="317" r:id="rId48"/>
    <p:sldId id="318" r:id="rId49"/>
    <p:sldId id="319" r:id="rId50"/>
    <p:sldId id="320" r:id="rId51"/>
    <p:sldId id="321" r:id="rId52"/>
    <p:sldId id="322" r:id="rId53"/>
    <p:sldId id="327" r:id="rId54"/>
    <p:sldId id="324" r:id="rId55"/>
    <p:sldId id="325" r:id="rId56"/>
    <p:sldId id="326" r:id="rId57"/>
    <p:sldId id="288" r:id="rId58"/>
    <p:sldId id="328" r:id="rId59"/>
    <p:sldId id="329" r:id="rId60"/>
    <p:sldId id="289" r:id="rId61"/>
    <p:sldId id="290" r:id="rId62"/>
    <p:sldId id="291" r:id="rId63"/>
    <p:sldId id="340" r:id="rId64"/>
    <p:sldId id="292" r:id="rId65"/>
    <p:sldId id="293" r:id="rId66"/>
    <p:sldId id="330" r:id="rId67"/>
    <p:sldId id="294" r:id="rId68"/>
    <p:sldId id="295" r:id="rId69"/>
    <p:sldId id="331" r:id="rId70"/>
    <p:sldId id="332" r:id="rId71"/>
    <p:sldId id="333" r:id="rId72"/>
    <p:sldId id="334" r:id="rId73"/>
    <p:sldId id="335" r:id="rId74"/>
    <p:sldId id="339" r:id="rId75"/>
    <p:sldId id="338" r:id="rId76"/>
    <p:sldId id="336" r:id="rId7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1" d="100"/>
          <a:sy n="71" d="100"/>
        </p:scale>
        <p:origin x="61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0A6F2A-698B-496D-BC65-6693DEB6C5FD}" type="datetimeFigureOut">
              <a:rPr lang="en-US" smtClean="0"/>
              <a:t>10/23/2018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9DC514-C9F1-46B0-B22E-1D1EB39DA994}" type="slidenum">
              <a:rPr lang="en-US" smtClean="0"/>
              <a:t>‹#›</a:t>
            </a:fld>
            <a:endParaRPr lang="en-US"/>
          </a:p>
        </p:txBody>
      </p:sp>
    </p:spTree>
    <p:extLst>
      <p:ext uri="{BB962C8B-B14F-4D97-AF65-F5344CB8AC3E}">
        <p14:creationId xmlns:p14="http://schemas.microsoft.com/office/powerpoint/2010/main" val="15932434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p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85" name="Google Shape;85;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049124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4: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96" name="Google Shape;9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205993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Slide Image Placeholder 1"/>
          <p:cNvSpPr>
            <a:spLocks noGrp="1" noRot="1" noChangeAspect="1"/>
          </p:cNvSpPr>
          <p:nvPr>
            <p:ph type="sldImg"/>
          </p:nvPr>
        </p:nvSpPr>
        <p:spPr bwMode="auto">
          <a:noFill/>
          <a:ln>
            <a:solidFill>
              <a:srgbClr val="000000"/>
            </a:solidFill>
            <a:miter lim="800000"/>
            <a:headEnd/>
            <a:tailEnd/>
          </a:ln>
        </p:spPr>
      </p:sp>
      <p:sp>
        <p:nvSpPr>
          <p:cNvPr id="56322" name="Notes Placeholder 2"/>
          <p:cNvSpPr>
            <a:spLocks noGrp="1"/>
          </p:cNvSpPr>
          <p:nvPr>
            <p:ph type="body" idx="1"/>
          </p:nvPr>
        </p:nvSpPr>
        <p:spPr bwMode="auto">
          <a:noFill/>
        </p:spPr>
        <p:txBody>
          <a:bodyPr/>
          <a:lstStyle/>
          <a:p>
            <a:pPr eaLnBrk="1" hangingPunct="1">
              <a:spcBef>
                <a:spcPct val="0"/>
              </a:spcBef>
            </a:pPr>
            <a:endParaRPr lang="en-US" smtClean="0">
              <a:ea typeface="ＭＳ Ｐゴシック" charset="-128"/>
            </a:endParaRPr>
          </a:p>
        </p:txBody>
      </p:sp>
      <p:sp>
        <p:nvSpPr>
          <p:cNvPr id="48131" name="Slide Number Placeholder 3"/>
          <p:cNvSpPr>
            <a:spLocks noGrp="1"/>
          </p:cNvSpPr>
          <p:nvPr>
            <p:ph type="sldNum" sz="quarter" idx="5"/>
          </p:nvPr>
        </p:nvSpPr>
        <p:spPr bwMode="auto">
          <a:ln>
            <a:miter lim="800000"/>
            <a:headEnd/>
            <a:tailEnd/>
          </a:ln>
        </p:spPr>
        <p:txBody>
          <a:bodyPr/>
          <a:lstStyle/>
          <a:p>
            <a:fld id="{C0E85092-9D87-4583-9EE1-407F6AE6E480}" type="slidenum">
              <a:rPr lang="en-US"/>
              <a:pPr/>
              <a:t>7</a:t>
            </a:fld>
            <a:endParaRPr lang="en-US"/>
          </a:p>
        </p:txBody>
      </p:sp>
    </p:spTree>
    <p:extLst>
      <p:ext uri="{BB962C8B-B14F-4D97-AF65-F5344CB8AC3E}">
        <p14:creationId xmlns:p14="http://schemas.microsoft.com/office/powerpoint/2010/main" val="9837085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Slide Image Placeholder 1"/>
          <p:cNvSpPr>
            <a:spLocks noGrp="1" noRot="1" noChangeAspect="1"/>
          </p:cNvSpPr>
          <p:nvPr>
            <p:ph type="sldImg"/>
          </p:nvPr>
        </p:nvSpPr>
        <p:spPr bwMode="auto">
          <a:noFill/>
          <a:ln>
            <a:solidFill>
              <a:srgbClr val="000000"/>
            </a:solidFill>
            <a:miter lim="800000"/>
            <a:headEnd/>
            <a:tailEnd/>
          </a:ln>
        </p:spPr>
      </p:sp>
      <p:sp>
        <p:nvSpPr>
          <p:cNvPr id="33794" name="Notes Placeholder 2"/>
          <p:cNvSpPr>
            <a:spLocks noGrp="1"/>
          </p:cNvSpPr>
          <p:nvPr>
            <p:ph type="body" idx="1"/>
          </p:nvPr>
        </p:nvSpPr>
        <p:spPr bwMode="auto">
          <a:noFill/>
        </p:spPr>
        <p:txBody>
          <a:bodyPr/>
          <a:lstStyle/>
          <a:p>
            <a:pPr eaLnBrk="1" hangingPunct="1">
              <a:spcBef>
                <a:spcPct val="0"/>
              </a:spcBef>
            </a:pPr>
            <a:endParaRPr lang="en-US" smtClean="0">
              <a:ea typeface="ＭＳ Ｐゴシック" charset="-128"/>
            </a:endParaRPr>
          </a:p>
        </p:txBody>
      </p:sp>
      <p:sp>
        <p:nvSpPr>
          <p:cNvPr id="27651" name="Slide Number Placeholder 3"/>
          <p:cNvSpPr>
            <a:spLocks noGrp="1"/>
          </p:cNvSpPr>
          <p:nvPr>
            <p:ph type="sldNum" sz="quarter" idx="5"/>
          </p:nvPr>
        </p:nvSpPr>
        <p:spPr bwMode="auto">
          <a:ln>
            <a:miter lim="800000"/>
            <a:headEnd/>
            <a:tailEnd/>
          </a:ln>
        </p:spPr>
        <p:txBody>
          <a:bodyPr/>
          <a:lstStyle/>
          <a:p>
            <a:fld id="{D8E5CF1A-AD42-4996-B08B-D3C91A24D8BA}" type="slidenum">
              <a:rPr lang="en-US"/>
              <a:pPr/>
              <a:t>9</a:t>
            </a:fld>
            <a:endParaRPr lang="en-US"/>
          </a:p>
        </p:txBody>
      </p:sp>
    </p:spTree>
    <p:extLst>
      <p:ext uri="{BB962C8B-B14F-4D97-AF65-F5344CB8AC3E}">
        <p14:creationId xmlns:p14="http://schemas.microsoft.com/office/powerpoint/2010/main" val="11605966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p6: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08" name="Google Shape;108;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713582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7: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14" name="Google Shape;114;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86834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8: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20" name="Google Shape;120;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063339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Slide Image Placeholder 1"/>
          <p:cNvSpPr>
            <a:spLocks noGrp="1" noRot="1" noChangeAspect="1"/>
          </p:cNvSpPr>
          <p:nvPr>
            <p:ph type="sldImg"/>
          </p:nvPr>
        </p:nvSpPr>
        <p:spPr bwMode="auto">
          <a:noFill/>
          <a:ln>
            <a:solidFill>
              <a:srgbClr val="000000"/>
            </a:solidFill>
            <a:miter lim="800000"/>
            <a:headEnd/>
            <a:tailEnd/>
          </a:ln>
        </p:spPr>
      </p:sp>
      <p:sp>
        <p:nvSpPr>
          <p:cNvPr id="48130" name="Notes Placeholder 2"/>
          <p:cNvSpPr>
            <a:spLocks noGrp="1"/>
          </p:cNvSpPr>
          <p:nvPr>
            <p:ph type="body" idx="1"/>
          </p:nvPr>
        </p:nvSpPr>
        <p:spPr bwMode="auto">
          <a:noFill/>
        </p:spPr>
        <p:txBody>
          <a:bodyPr/>
          <a:lstStyle/>
          <a:p>
            <a:pPr eaLnBrk="1" hangingPunct="1">
              <a:spcBef>
                <a:spcPct val="0"/>
              </a:spcBef>
            </a:pPr>
            <a:endParaRPr lang="en-US" smtClean="0">
              <a:ea typeface="ＭＳ Ｐゴシック" charset="-128"/>
            </a:endParaRPr>
          </a:p>
        </p:txBody>
      </p:sp>
      <p:sp>
        <p:nvSpPr>
          <p:cNvPr id="39939" name="Slide Number Placeholder 3"/>
          <p:cNvSpPr>
            <a:spLocks noGrp="1"/>
          </p:cNvSpPr>
          <p:nvPr>
            <p:ph type="sldNum" sz="quarter" idx="5"/>
          </p:nvPr>
        </p:nvSpPr>
        <p:spPr bwMode="auto">
          <a:ln>
            <a:miter lim="800000"/>
            <a:headEnd/>
            <a:tailEnd/>
          </a:ln>
        </p:spPr>
        <p:txBody>
          <a:bodyPr/>
          <a:lstStyle/>
          <a:p>
            <a:fld id="{F26B12AE-9F60-4CE5-89D0-BB796D9EAA2B}" type="slidenum">
              <a:rPr lang="en-US"/>
              <a:pPr/>
              <a:t>14</a:t>
            </a:fld>
            <a:endParaRPr lang="en-US"/>
          </a:p>
        </p:txBody>
      </p:sp>
    </p:spTree>
    <p:extLst>
      <p:ext uri="{BB962C8B-B14F-4D97-AF65-F5344CB8AC3E}">
        <p14:creationId xmlns:p14="http://schemas.microsoft.com/office/powerpoint/2010/main" val="26317621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9F96EF01-D9BE-4422-B186-067948575A2E}" type="slidenum">
              <a:rPr lang="en-US" smtClean="0"/>
              <a:pPr/>
              <a:t>15</a:t>
            </a:fld>
            <a:endParaRPr lang="en-US" smtClean="0"/>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28396966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9: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26" name="Google Shape;126;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54644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13: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50" name="Google Shape;150;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22749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15: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62" name="Google Shape;162;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93092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Panic can lead to</a:t>
            </a:r>
            <a:r>
              <a:rPr lang="en-US" baseline="0" dirty="0" smtClean="0"/>
              <a:t> agoraphobia</a:t>
            </a:r>
            <a:endParaRPr lang="en-US" dirty="0"/>
          </a:p>
        </p:txBody>
      </p:sp>
      <p:sp>
        <p:nvSpPr>
          <p:cNvPr id="4" name="Slide Number Placeholder 3"/>
          <p:cNvSpPr>
            <a:spLocks noGrp="1"/>
          </p:cNvSpPr>
          <p:nvPr>
            <p:ph type="sldNum" sz="quarter" idx="10"/>
          </p:nvPr>
        </p:nvSpPr>
        <p:spPr/>
        <p:txBody>
          <a:bodyPr/>
          <a:lstStyle/>
          <a:p>
            <a:fld id="{7D945CAA-B1B5-4092-8708-7B8DE2A3E708}" type="slidenum">
              <a:rPr lang="en-US" smtClean="0"/>
              <a:t>23</a:t>
            </a:fld>
            <a:endParaRPr lang="en-US"/>
          </a:p>
        </p:txBody>
      </p:sp>
    </p:spTree>
    <p:extLst>
      <p:ext uri="{BB962C8B-B14F-4D97-AF65-F5344CB8AC3E}">
        <p14:creationId xmlns:p14="http://schemas.microsoft.com/office/powerpoint/2010/main" val="33835722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17: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74" name="Google Shape;174;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944335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2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98" name="Google Shape;198;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391258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2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04" name="Google Shape;204;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412616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23: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10" name="Google Shape;210;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841890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p26: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28" name="Google Shape;228;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635697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27: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34" name="Google Shape;234;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49078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28: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40" name="Google Shape;240;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728138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29: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46" name="Google Shape;246;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935147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p>
            <a:fld id="{ED993186-7793-4AD1-BA60-282571F65DAF}" type="slidenum">
              <a:rPr lang="en-US" smtClean="0"/>
              <a:pPr/>
              <a:t>45</a:t>
            </a:fld>
            <a:endParaRPr lang="en-US" smtClean="0"/>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26555863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F66919A-92C5-432F-9362-733788E7C00B}" type="slidenum">
              <a:rPr lang="en-US" smtClean="0"/>
              <a:t>47</a:t>
            </a:fld>
            <a:endParaRPr lang="en-US"/>
          </a:p>
        </p:txBody>
      </p:sp>
    </p:spTree>
    <p:extLst>
      <p:ext uri="{BB962C8B-B14F-4D97-AF65-F5344CB8AC3E}">
        <p14:creationId xmlns:p14="http://schemas.microsoft.com/office/powerpoint/2010/main" val="57140573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p:spPr>
        <p:txBody>
          <a:bodyPr/>
          <a:lstStyle/>
          <a:p>
            <a:endParaRPr lang="en-US" dirty="0" smtClean="0"/>
          </a:p>
        </p:txBody>
      </p:sp>
      <p:sp>
        <p:nvSpPr>
          <p:cNvPr id="77828" name="Slide Number Placeholder 3"/>
          <p:cNvSpPr>
            <a:spLocks noGrp="1"/>
          </p:cNvSpPr>
          <p:nvPr>
            <p:ph type="sldNum" sz="quarter" idx="5"/>
          </p:nvPr>
        </p:nvSpPr>
        <p:spPr>
          <a:noFill/>
        </p:spPr>
        <p:txBody>
          <a:bodyPr/>
          <a:lstStyle/>
          <a:p>
            <a:fld id="{62EF70E4-8B3E-4671-B8CA-81443A9060D1}" type="slidenum">
              <a:rPr lang="en-US" smtClean="0"/>
              <a:pPr/>
              <a:t>48</a:t>
            </a:fld>
            <a:endParaRPr lang="en-US" smtClean="0"/>
          </a:p>
        </p:txBody>
      </p:sp>
    </p:spTree>
    <p:extLst>
      <p:ext uri="{BB962C8B-B14F-4D97-AF65-F5344CB8AC3E}">
        <p14:creationId xmlns:p14="http://schemas.microsoft.com/office/powerpoint/2010/main" val="18739636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2" indent="0" algn="l" defTabSz="914400" rtl="0" eaLnBrk="1" fontAlgn="auto" latinLnBrk="0" hangingPunct="1">
              <a:lnSpc>
                <a:spcPct val="100000"/>
              </a:lnSpc>
              <a:spcBef>
                <a:spcPts val="0"/>
              </a:spcBef>
              <a:spcAft>
                <a:spcPts val="0"/>
              </a:spcAft>
              <a:buClrTx/>
              <a:buSzTx/>
              <a:buFontTx/>
              <a:buNone/>
              <a:tabLst/>
              <a:defRPr/>
            </a:pPr>
            <a:r>
              <a:rPr lang="en-US" sz="2200" dirty="0" smtClean="0"/>
              <a:t>Belief that objects, events, or other people have particular significance to them </a:t>
            </a:r>
            <a:endParaRPr lang="en-AU" sz="2200" dirty="0" smtClean="0"/>
          </a:p>
          <a:p>
            <a:endParaRPr lang="en-US" dirty="0"/>
          </a:p>
        </p:txBody>
      </p:sp>
      <p:sp>
        <p:nvSpPr>
          <p:cNvPr id="4" name="Slide Number Placeholder 3"/>
          <p:cNvSpPr>
            <a:spLocks noGrp="1"/>
          </p:cNvSpPr>
          <p:nvPr>
            <p:ph type="sldNum" sz="quarter" idx="10"/>
          </p:nvPr>
        </p:nvSpPr>
        <p:spPr/>
        <p:txBody>
          <a:bodyPr/>
          <a:lstStyle/>
          <a:p>
            <a:fld id="{4F66919A-92C5-432F-9362-733788E7C00B}" type="slidenum">
              <a:rPr lang="en-US" smtClean="0"/>
              <a:t>49</a:t>
            </a:fld>
            <a:endParaRPr lang="en-US"/>
          </a:p>
        </p:txBody>
      </p:sp>
    </p:spTree>
    <p:extLst>
      <p:ext uri="{BB962C8B-B14F-4D97-AF65-F5344CB8AC3E}">
        <p14:creationId xmlns:p14="http://schemas.microsoft.com/office/powerpoint/2010/main" val="394596130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Grandios</a:t>
            </a:r>
            <a:endParaRPr lang="en-US" dirty="0" smtClean="0"/>
          </a:p>
          <a:p>
            <a:r>
              <a:rPr lang="en-US" dirty="0" smtClean="0"/>
              <a:t>Persecution</a:t>
            </a:r>
          </a:p>
          <a:p>
            <a:r>
              <a:rPr lang="en-US" dirty="0" smtClean="0"/>
              <a:t>Reference</a:t>
            </a:r>
          </a:p>
          <a:p>
            <a:r>
              <a:rPr lang="en-US" dirty="0" smtClean="0"/>
              <a:t>Control</a:t>
            </a:r>
          </a:p>
          <a:p>
            <a:r>
              <a:rPr lang="en-US" dirty="0" smtClean="0"/>
              <a:t>Identity</a:t>
            </a:r>
            <a:endParaRPr lang="en-US" dirty="0"/>
          </a:p>
        </p:txBody>
      </p:sp>
      <p:sp>
        <p:nvSpPr>
          <p:cNvPr id="4" name="Slide Number Placeholder 3"/>
          <p:cNvSpPr>
            <a:spLocks noGrp="1"/>
          </p:cNvSpPr>
          <p:nvPr>
            <p:ph type="sldNum" sz="quarter" idx="10"/>
          </p:nvPr>
        </p:nvSpPr>
        <p:spPr/>
        <p:txBody>
          <a:bodyPr/>
          <a:lstStyle/>
          <a:p>
            <a:fld id="{4F66919A-92C5-432F-9362-733788E7C00B}" type="slidenum">
              <a:rPr lang="en-US" smtClean="0"/>
              <a:t>51</a:t>
            </a:fld>
            <a:endParaRPr lang="en-US"/>
          </a:p>
        </p:txBody>
      </p:sp>
    </p:spTree>
    <p:extLst>
      <p:ext uri="{BB962C8B-B14F-4D97-AF65-F5344CB8AC3E}">
        <p14:creationId xmlns:p14="http://schemas.microsoft.com/office/powerpoint/2010/main" val="311185382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unusual or dysfunctional ways of thinking. One form of thought disorder is called "disorganized thinking." This is when a person has trouble organizing his or her thoughts or connecting them logically. They may talk in a garbled way that is hard to understand. Another form is called "thought blocking." This is when a person stops speaking abruptly in the middle of a thought. When asked why he or she stopped talking, the person may say that it felt as if the thought had been taken out of his or her head. Finally, a person with a thought disorder might make up meaningless words, or "neologisms."</a:t>
            </a:r>
          </a:p>
          <a:p>
            <a:endParaRPr lang="en-US" dirty="0"/>
          </a:p>
        </p:txBody>
      </p:sp>
      <p:sp>
        <p:nvSpPr>
          <p:cNvPr id="4" name="Slide Number Placeholder 3"/>
          <p:cNvSpPr>
            <a:spLocks noGrp="1"/>
          </p:cNvSpPr>
          <p:nvPr>
            <p:ph type="sldNum" sz="quarter" idx="10"/>
          </p:nvPr>
        </p:nvSpPr>
        <p:spPr/>
        <p:txBody>
          <a:bodyPr/>
          <a:lstStyle/>
          <a:p>
            <a:fld id="{4F66919A-92C5-432F-9362-733788E7C00B}" type="slidenum">
              <a:rPr lang="en-US" smtClean="0"/>
              <a:t>52</a:t>
            </a:fld>
            <a:endParaRPr lang="en-US"/>
          </a:p>
        </p:txBody>
      </p:sp>
    </p:spTree>
    <p:extLst>
      <p:ext uri="{BB962C8B-B14F-4D97-AF65-F5344CB8AC3E}">
        <p14:creationId xmlns:p14="http://schemas.microsoft.com/office/powerpoint/2010/main" val="367276884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dirty="0" smtClean="0">
                <a:solidFill>
                  <a:schemeClr val="tx1"/>
                </a:solidFill>
                <a:effectLst/>
                <a:latin typeface="+mn-lt"/>
                <a:ea typeface="+mn-ea"/>
                <a:cs typeface="+mn-cs"/>
              </a:rPr>
              <a:t>Movement disorders</a:t>
            </a:r>
            <a:r>
              <a:rPr lang="en-US" sz="1200" b="0" i="0" kern="1200" dirty="0" smtClean="0">
                <a:solidFill>
                  <a:schemeClr val="tx1"/>
                </a:solidFill>
                <a:effectLst/>
                <a:latin typeface="+mn-lt"/>
                <a:ea typeface="+mn-ea"/>
                <a:cs typeface="+mn-cs"/>
              </a:rPr>
              <a:t> may appear as agitated body movements. A person with a movement disorder may repeat certain motions over and over. In the other extreme, a person may become catatonic. Catatonia is a state in which a person does not move and does not respond to others. Catatonia is rare today, but it was more common when treatment for schizophrenia was not available.</a:t>
            </a:r>
            <a:r>
              <a:rPr lang="en-US" sz="1200" b="0" i="0" kern="1200" baseline="30000" dirty="0" smtClean="0">
                <a:solidFill>
                  <a:schemeClr val="tx1"/>
                </a:solidFill>
                <a:effectLst/>
                <a:latin typeface="+mn-lt"/>
                <a:ea typeface="+mn-ea"/>
                <a:cs typeface="+mn-cs"/>
              </a:rPr>
              <a:t>2</a:t>
            </a:r>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"Voices" are the most common type of hallucination in schizophrenia.</a:t>
            </a:r>
          </a:p>
          <a:p>
            <a:endParaRPr lang="en-US" dirty="0"/>
          </a:p>
        </p:txBody>
      </p:sp>
      <p:sp>
        <p:nvSpPr>
          <p:cNvPr id="4" name="Slide Number Placeholder 3"/>
          <p:cNvSpPr>
            <a:spLocks noGrp="1"/>
          </p:cNvSpPr>
          <p:nvPr>
            <p:ph type="sldNum" sz="quarter" idx="10"/>
          </p:nvPr>
        </p:nvSpPr>
        <p:spPr/>
        <p:txBody>
          <a:bodyPr/>
          <a:lstStyle/>
          <a:p>
            <a:fld id="{4F66919A-92C5-432F-9362-733788E7C00B}" type="slidenum">
              <a:rPr lang="en-US" smtClean="0"/>
              <a:t>54</a:t>
            </a:fld>
            <a:endParaRPr lang="en-US"/>
          </a:p>
        </p:txBody>
      </p:sp>
    </p:spTree>
    <p:extLst>
      <p:ext uri="{BB962C8B-B14F-4D97-AF65-F5344CB8AC3E}">
        <p14:creationId xmlns:p14="http://schemas.microsoft.com/office/powerpoint/2010/main" val="41527481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People with negative symptoms need help with everyday tasks. They often neglect basic personal hygiene. This may make them seem lazy or unwilling to help themselves, but the problems are symptoms caused by the schizophrenia.</a:t>
            </a:r>
          </a:p>
          <a:p>
            <a:endParaRPr lang="en-US" dirty="0"/>
          </a:p>
        </p:txBody>
      </p:sp>
      <p:sp>
        <p:nvSpPr>
          <p:cNvPr id="4" name="Slide Number Placeholder 3"/>
          <p:cNvSpPr>
            <a:spLocks noGrp="1"/>
          </p:cNvSpPr>
          <p:nvPr>
            <p:ph type="sldNum" sz="quarter" idx="10"/>
          </p:nvPr>
        </p:nvSpPr>
        <p:spPr/>
        <p:txBody>
          <a:bodyPr/>
          <a:lstStyle/>
          <a:p>
            <a:fld id="{4F66919A-92C5-432F-9362-733788E7C00B}" type="slidenum">
              <a:rPr lang="en-US" smtClean="0"/>
              <a:t>55</a:t>
            </a:fld>
            <a:endParaRPr lang="en-US"/>
          </a:p>
        </p:txBody>
      </p:sp>
    </p:spTree>
    <p:extLst>
      <p:ext uri="{BB962C8B-B14F-4D97-AF65-F5344CB8AC3E}">
        <p14:creationId xmlns:p14="http://schemas.microsoft.com/office/powerpoint/2010/main" val="11909382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Cognitive symptoms are subtle. Like negative symptoms, cognitive symptoms may be difficult to recognize as part of the disorder. Often, they are detected only when other tests are performed. Cognitive symptoms include the following:</a:t>
            </a:r>
          </a:p>
          <a:p>
            <a:r>
              <a:rPr lang="en-US" sz="1200" b="0" i="0" kern="1200" dirty="0" smtClean="0">
                <a:solidFill>
                  <a:schemeClr val="tx1"/>
                </a:solidFill>
                <a:effectLst/>
                <a:latin typeface="+mn-lt"/>
                <a:ea typeface="+mn-ea"/>
                <a:cs typeface="+mn-cs"/>
              </a:rPr>
              <a:t>Poor "executive functioning" (the ability to understand information and use it to make decisions)</a:t>
            </a:r>
          </a:p>
          <a:p>
            <a:r>
              <a:rPr lang="en-US" sz="1200" b="0" i="0" kern="1200" dirty="0" smtClean="0">
                <a:solidFill>
                  <a:schemeClr val="tx1"/>
                </a:solidFill>
                <a:effectLst/>
                <a:latin typeface="+mn-lt"/>
                <a:ea typeface="+mn-ea"/>
                <a:cs typeface="+mn-cs"/>
              </a:rPr>
              <a:t>Trouble focusing or paying attention</a:t>
            </a:r>
          </a:p>
          <a:p>
            <a:r>
              <a:rPr lang="en-US" sz="1200" b="0" i="0" kern="1200" dirty="0" smtClean="0">
                <a:solidFill>
                  <a:schemeClr val="tx1"/>
                </a:solidFill>
                <a:effectLst/>
                <a:latin typeface="+mn-lt"/>
                <a:ea typeface="+mn-ea"/>
                <a:cs typeface="+mn-cs"/>
              </a:rPr>
              <a:t>Problems with "working memory" (the ability to use information immediately after learning it).</a:t>
            </a:r>
          </a:p>
          <a:p>
            <a:r>
              <a:rPr lang="en-US" sz="1200" b="0" i="0" kern="1200" dirty="0" smtClean="0">
                <a:solidFill>
                  <a:schemeClr val="tx1"/>
                </a:solidFill>
                <a:effectLst/>
                <a:latin typeface="+mn-lt"/>
                <a:ea typeface="+mn-ea"/>
                <a:cs typeface="+mn-cs"/>
              </a:rPr>
              <a:t>Cognitive symptoms often make it hard to lead a normal life and earn a living. They can cause great emotional distress.</a:t>
            </a:r>
          </a:p>
          <a:p>
            <a:endParaRPr lang="en-US" dirty="0"/>
          </a:p>
        </p:txBody>
      </p:sp>
      <p:sp>
        <p:nvSpPr>
          <p:cNvPr id="4" name="Slide Number Placeholder 3"/>
          <p:cNvSpPr>
            <a:spLocks noGrp="1"/>
          </p:cNvSpPr>
          <p:nvPr>
            <p:ph type="sldNum" sz="quarter" idx="10"/>
          </p:nvPr>
        </p:nvSpPr>
        <p:spPr/>
        <p:txBody>
          <a:bodyPr/>
          <a:lstStyle/>
          <a:p>
            <a:fld id="{4F66919A-92C5-432F-9362-733788E7C00B}" type="slidenum">
              <a:rPr lang="en-US" smtClean="0"/>
              <a:t>56</a:t>
            </a:fld>
            <a:endParaRPr lang="en-US"/>
          </a:p>
        </p:txBody>
      </p:sp>
    </p:spTree>
    <p:extLst>
      <p:ext uri="{BB962C8B-B14F-4D97-AF65-F5344CB8AC3E}">
        <p14:creationId xmlns:p14="http://schemas.microsoft.com/office/powerpoint/2010/main" val="5712125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p3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64" name="Google Shape;264;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1706671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p33: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70" name="Google Shape;270;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0188391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p34: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76" name="Google Shape;276;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9613719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35: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82" name="Google Shape;282;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475058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p36: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88" name="Google Shape;288;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7977319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p37: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94" name="Google Shape;294;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6706288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p38: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300" name="Google Shape;300;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4954725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p39: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306" name="Google Shape;306;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3675451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p:spPr>
      </p:sp>
      <p:sp>
        <p:nvSpPr>
          <p:cNvPr id="7065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7066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619918A-B4F7-41C0-8BEF-7A0471AB4608}" type="slidenum">
              <a:rPr lang="en-US"/>
              <a:pPr/>
              <a:t>69</a:t>
            </a:fld>
            <a:endParaRPr lang="en-US"/>
          </a:p>
        </p:txBody>
      </p:sp>
    </p:spTree>
    <p:extLst>
      <p:ext uri="{BB962C8B-B14F-4D97-AF65-F5344CB8AC3E}">
        <p14:creationId xmlns:p14="http://schemas.microsoft.com/office/powerpoint/2010/main" val="262282848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p:spPr>
      </p:sp>
      <p:sp>
        <p:nvSpPr>
          <p:cNvPr id="71683"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7168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D187DF4-2273-4E3C-964E-E577F690C19E}" type="slidenum">
              <a:rPr lang="en-US"/>
              <a:pPr/>
              <a:t>71</a:t>
            </a:fld>
            <a:endParaRPr lang="en-US"/>
          </a:p>
        </p:txBody>
      </p:sp>
    </p:spTree>
    <p:extLst>
      <p:ext uri="{BB962C8B-B14F-4D97-AF65-F5344CB8AC3E}">
        <p14:creationId xmlns:p14="http://schemas.microsoft.com/office/powerpoint/2010/main" val="39639816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7491002-D519-4245-95CC-11956A5D7AD9}" type="datetimeFigureOut">
              <a:rPr lang="en-US" smtClean="0"/>
              <a:t>10/23/2018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35FF21-BA4E-404D-886D-CD67378B0D60}" type="slidenum">
              <a:rPr lang="en-US" smtClean="0"/>
              <a:t>‹#›</a:t>
            </a:fld>
            <a:endParaRPr lang="en-US"/>
          </a:p>
        </p:txBody>
      </p:sp>
    </p:spTree>
    <p:extLst>
      <p:ext uri="{BB962C8B-B14F-4D97-AF65-F5344CB8AC3E}">
        <p14:creationId xmlns:p14="http://schemas.microsoft.com/office/powerpoint/2010/main" val="2493940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7491002-D519-4245-95CC-11956A5D7AD9}" type="datetimeFigureOut">
              <a:rPr lang="en-US" smtClean="0"/>
              <a:t>10/23/2018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35FF21-BA4E-404D-886D-CD67378B0D60}" type="slidenum">
              <a:rPr lang="en-US" smtClean="0"/>
              <a:t>‹#›</a:t>
            </a:fld>
            <a:endParaRPr lang="en-US"/>
          </a:p>
        </p:txBody>
      </p:sp>
    </p:spTree>
    <p:extLst>
      <p:ext uri="{BB962C8B-B14F-4D97-AF65-F5344CB8AC3E}">
        <p14:creationId xmlns:p14="http://schemas.microsoft.com/office/powerpoint/2010/main" val="2092659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7491002-D519-4245-95CC-11956A5D7AD9}" type="datetimeFigureOut">
              <a:rPr lang="en-US" smtClean="0"/>
              <a:t>10/23/2018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35FF21-BA4E-404D-886D-CD67378B0D60}" type="slidenum">
              <a:rPr lang="en-US" smtClean="0"/>
              <a:t>‹#›</a:t>
            </a:fld>
            <a:endParaRPr lang="en-US"/>
          </a:p>
        </p:txBody>
      </p:sp>
    </p:spTree>
    <p:extLst>
      <p:ext uri="{BB962C8B-B14F-4D97-AF65-F5344CB8AC3E}">
        <p14:creationId xmlns:p14="http://schemas.microsoft.com/office/powerpoint/2010/main" val="41583585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7491002-D519-4245-95CC-11956A5D7AD9}" type="datetimeFigureOut">
              <a:rPr lang="en-US" smtClean="0"/>
              <a:t>10/23/2018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35FF21-BA4E-404D-886D-CD67378B0D60}" type="slidenum">
              <a:rPr lang="en-US" smtClean="0"/>
              <a:t>‹#›</a:t>
            </a:fld>
            <a:endParaRPr lang="en-US"/>
          </a:p>
        </p:txBody>
      </p:sp>
    </p:spTree>
    <p:extLst>
      <p:ext uri="{BB962C8B-B14F-4D97-AF65-F5344CB8AC3E}">
        <p14:creationId xmlns:p14="http://schemas.microsoft.com/office/powerpoint/2010/main" val="888071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7491002-D519-4245-95CC-11956A5D7AD9}" type="datetimeFigureOut">
              <a:rPr lang="en-US" smtClean="0"/>
              <a:t>10/23/2018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E35FF21-BA4E-404D-886D-CD67378B0D60}" type="slidenum">
              <a:rPr lang="en-US" smtClean="0"/>
              <a:t>‹#›</a:t>
            </a:fld>
            <a:endParaRPr lang="en-US"/>
          </a:p>
        </p:txBody>
      </p:sp>
    </p:spTree>
    <p:extLst>
      <p:ext uri="{BB962C8B-B14F-4D97-AF65-F5344CB8AC3E}">
        <p14:creationId xmlns:p14="http://schemas.microsoft.com/office/powerpoint/2010/main" val="28345887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7491002-D519-4245-95CC-11956A5D7AD9}" type="datetimeFigureOut">
              <a:rPr lang="en-US" smtClean="0"/>
              <a:t>10/23/2018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E35FF21-BA4E-404D-886D-CD67378B0D60}" type="slidenum">
              <a:rPr lang="en-US" smtClean="0"/>
              <a:t>‹#›</a:t>
            </a:fld>
            <a:endParaRPr lang="en-US"/>
          </a:p>
        </p:txBody>
      </p:sp>
    </p:spTree>
    <p:extLst>
      <p:ext uri="{BB962C8B-B14F-4D97-AF65-F5344CB8AC3E}">
        <p14:creationId xmlns:p14="http://schemas.microsoft.com/office/powerpoint/2010/main" val="36285847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491002-D519-4245-95CC-11956A5D7AD9}" type="datetimeFigureOut">
              <a:rPr lang="en-US" smtClean="0"/>
              <a:t>10/23/2018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E35FF21-BA4E-404D-886D-CD67378B0D60}" type="slidenum">
              <a:rPr lang="en-US" smtClean="0"/>
              <a:t>‹#›</a:t>
            </a:fld>
            <a:endParaRPr lang="en-US"/>
          </a:p>
        </p:txBody>
      </p:sp>
    </p:spTree>
    <p:extLst>
      <p:ext uri="{BB962C8B-B14F-4D97-AF65-F5344CB8AC3E}">
        <p14:creationId xmlns:p14="http://schemas.microsoft.com/office/powerpoint/2010/main" val="3982851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7491002-D519-4245-95CC-11956A5D7AD9}" type="datetimeFigureOut">
              <a:rPr lang="en-US" smtClean="0"/>
              <a:t>10/23/2018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35FF21-BA4E-404D-886D-CD67378B0D60}" type="slidenum">
              <a:rPr lang="en-US" smtClean="0"/>
              <a:t>‹#›</a:t>
            </a:fld>
            <a:endParaRPr lang="en-US"/>
          </a:p>
        </p:txBody>
      </p:sp>
    </p:spTree>
    <p:extLst>
      <p:ext uri="{BB962C8B-B14F-4D97-AF65-F5344CB8AC3E}">
        <p14:creationId xmlns:p14="http://schemas.microsoft.com/office/powerpoint/2010/main" val="27495472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7491002-D519-4245-95CC-11956A5D7AD9}" type="datetimeFigureOut">
              <a:rPr lang="en-US" smtClean="0"/>
              <a:t>10/23/2018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35FF21-BA4E-404D-886D-CD67378B0D60}" type="slidenum">
              <a:rPr lang="en-US" smtClean="0"/>
              <a:t>‹#›</a:t>
            </a:fld>
            <a:endParaRPr lang="en-US"/>
          </a:p>
        </p:txBody>
      </p:sp>
    </p:spTree>
    <p:extLst>
      <p:ext uri="{BB962C8B-B14F-4D97-AF65-F5344CB8AC3E}">
        <p14:creationId xmlns:p14="http://schemas.microsoft.com/office/powerpoint/2010/main" val="4064776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7491002-D519-4245-95CC-11956A5D7AD9}" type="datetimeFigureOut">
              <a:rPr lang="en-US" smtClean="0"/>
              <a:t>10/23/2018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35FF21-BA4E-404D-886D-CD67378B0D60}" type="slidenum">
              <a:rPr lang="en-US" smtClean="0"/>
              <a:t>‹#›</a:t>
            </a:fld>
            <a:endParaRPr lang="en-US"/>
          </a:p>
        </p:txBody>
      </p:sp>
    </p:spTree>
    <p:extLst>
      <p:ext uri="{BB962C8B-B14F-4D97-AF65-F5344CB8AC3E}">
        <p14:creationId xmlns:p14="http://schemas.microsoft.com/office/powerpoint/2010/main" val="22763024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7491002-D519-4245-95CC-11956A5D7AD9}" type="datetimeFigureOut">
              <a:rPr lang="en-US" smtClean="0"/>
              <a:t>10/23/2018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35FF21-BA4E-404D-886D-CD67378B0D60}" type="slidenum">
              <a:rPr lang="en-US" smtClean="0"/>
              <a:t>‹#›</a:t>
            </a:fld>
            <a:endParaRPr lang="en-US"/>
          </a:p>
        </p:txBody>
      </p:sp>
    </p:spTree>
    <p:extLst>
      <p:ext uri="{BB962C8B-B14F-4D97-AF65-F5344CB8AC3E}">
        <p14:creationId xmlns:p14="http://schemas.microsoft.com/office/powerpoint/2010/main" val="9792303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491002-D519-4245-95CC-11956A5D7AD9}" type="datetimeFigureOut">
              <a:rPr lang="en-US" smtClean="0"/>
              <a:t>10/23/2018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35FF21-BA4E-404D-886D-CD67378B0D60}" type="slidenum">
              <a:rPr lang="en-US" smtClean="0"/>
              <a:t>‹#›</a:t>
            </a:fld>
            <a:endParaRPr lang="en-US"/>
          </a:p>
        </p:txBody>
      </p:sp>
    </p:spTree>
    <p:extLst>
      <p:ext uri="{BB962C8B-B14F-4D97-AF65-F5344CB8AC3E}">
        <p14:creationId xmlns:p14="http://schemas.microsoft.com/office/powerpoint/2010/main" val="38578539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en.wikipedia.org/wiki/DSM-5"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2.xml"/><Relationship Id="rId1" Type="http://schemas.openxmlformats.org/officeDocument/2006/relationships/slideLayout" Target="../slideLayouts/slideLayout9.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Google Shape;87;p14"/>
          <p:cNvSpPr txBox="1">
            <a:spLocks noGrp="1"/>
          </p:cNvSpPr>
          <p:nvPr>
            <p:ph type="ctrTitle"/>
          </p:nvPr>
        </p:nvSpPr>
        <p:spPr>
          <a:prstGeom prst="rect">
            <a:avLst/>
          </a:prstGeom>
          <a:noFill/>
          <a:ln>
            <a:noFill/>
          </a:ln>
        </p:spPr>
        <p:txBody>
          <a:bodyPr spcFirstLastPara="1" vert="horz" wrap="square" lIns="91425" tIns="45700" rIns="91425" bIns="45700" rtlCol="0" anchor="ctr" anchorCtr="0">
            <a:noAutofit/>
          </a:bodyPr>
          <a:lstStyle/>
          <a:p>
            <a:pPr algn="ctr">
              <a:spcBef>
                <a:spcPts val="0"/>
              </a:spcBef>
              <a:buClr>
                <a:schemeClr val="dk2"/>
              </a:buClr>
              <a:buSzPts val="4140"/>
            </a:pPr>
            <a:r>
              <a:rPr lang="en-US" sz="4140" dirty="0" smtClean="0">
                <a:solidFill>
                  <a:schemeClr val="dk2"/>
                </a:solidFill>
                <a:latin typeface="Calibri"/>
                <a:ea typeface="Calibri"/>
                <a:cs typeface="Calibri"/>
                <a:sym typeface="Calibri"/>
              </a:rPr>
              <a:t>Psychological </a:t>
            </a:r>
            <a:r>
              <a:rPr lang="en-US" sz="4140" dirty="0">
                <a:solidFill>
                  <a:schemeClr val="dk2"/>
                </a:solidFill>
                <a:latin typeface="Calibri"/>
                <a:ea typeface="Calibri"/>
                <a:cs typeface="Calibri"/>
                <a:sym typeface="Calibri"/>
              </a:rPr>
              <a:t>Disorders</a:t>
            </a:r>
            <a:endParaRPr sz="4140" dirty="0">
              <a:solidFill>
                <a:schemeClr val="dk2"/>
              </a:solidFill>
              <a:latin typeface="Calibri"/>
              <a:ea typeface="Calibri"/>
              <a:cs typeface="Calibri"/>
              <a:sym typeface="Calibri"/>
            </a:endParaRPr>
          </a:p>
        </p:txBody>
      </p:sp>
      <p:sp>
        <p:nvSpPr>
          <p:cNvPr id="2" name="Subtitle 1"/>
          <p:cNvSpPr>
            <a:spLocks noGrp="1"/>
          </p:cNvSpPr>
          <p:nvPr>
            <p:ph type="subTitle" idx="1"/>
          </p:nvPr>
        </p:nvSpPr>
        <p:spPr/>
        <p:txBody>
          <a:bodyPr/>
          <a:lstStyle/>
          <a:p>
            <a:r>
              <a:rPr lang="en-US" dirty="0" smtClean="0"/>
              <a:t>PY211/ PY200 General Psychology</a:t>
            </a:r>
            <a:endParaRPr lang="en-US" dirty="0"/>
          </a:p>
        </p:txBody>
      </p:sp>
    </p:spTree>
    <p:extLst>
      <p:ext uri="{BB962C8B-B14F-4D97-AF65-F5344CB8AC3E}">
        <p14:creationId xmlns:p14="http://schemas.microsoft.com/office/powerpoint/2010/main" val="27524143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AU" smtClean="0"/>
              <a:t>Class </a:t>
            </a:r>
            <a:r>
              <a:rPr lang="en-AU" smtClean="0"/>
              <a:t>Activity</a:t>
            </a:r>
            <a:endParaRPr lang="en-US" dirty="0"/>
          </a:p>
        </p:txBody>
      </p:sp>
      <p:sp>
        <p:nvSpPr>
          <p:cNvPr id="5" name="Text Placeholder 4"/>
          <p:cNvSpPr>
            <a:spLocks noGrp="1"/>
          </p:cNvSpPr>
          <p:nvPr>
            <p:ph type="body" idx="1"/>
          </p:nvPr>
        </p:nvSpPr>
        <p:spPr/>
        <p:txBody>
          <a:bodyPr/>
          <a:lstStyle/>
          <a:p>
            <a:pPr marL="457200" indent="-457200">
              <a:buAutoNum type="arabicPeriod"/>
            </a:pPr>
            <a:r>
              <a:rPr lang="en-AU" dirty="0" smtClean="0"/>
              <a:t>Is he/ she normal?</a:t>
            </a:r>
          </a:p>
          <a:p>
            <a:pPr marL="457200" indent="-457200">
              <a:buAutoNum type="arabicPeriod"/>
            </a:pPr>
            <a:r>
              <a:rPr lang="en-AU" dirty="0" smtClean="0"/>
              <a:t>Does he/ she need to see a doctor?</a:t>
            </a:r>
            <a:endParaRPr lang="en-US" dirty="0"/>
          </a:p>
        </p:txBody>
      </p:sp>
    </p:spTree>
    <p:extLst>
      <p:ext uri="{BB962C8B-B14F-4D97-AF65-F5344CB8AC3E}">
        <p14:creationId xmlns:p14="http://schemas.microsoft.com/office/powerpoint/2010/main" val="36726996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Jim – The ?? Student??</a:t>
            </a:r>
            <a:endParaRPr lang="en-US" dirty="0"/>
          </a:p>
        </p:txBody>
      </p:sp>
      <p:sp>
        <p:nvSpPr>
          <p:cNvPr id="3" name="Content Placeholder 2"/>
          <p:cNvSpPr>
            <a:spLocks noGrp="1"/>
          </p:cNvSpPr>
          <p:nvPr>
            <p:ph idx="1"/>
          </p:nvPr>
        </p:nvSpPr>
        <p:spPr/>
        <p:txBody>
          <a:bodyPr>
            <a:normAutofit/>
          </a:bodyPr>
          <a:lstStyle/>
          <a:p>
            <a:r>
              <a:rPr lang="en-US" sz="2900" dirty="0"/>
              <a:t>Jim was vice president of the freshman class at a local college and played on the school's football team. Later that year he dropped out of these activities and gradually became more and more withdrawn from friends and family. Neglecting to shave and shower, he began to look dirty and unhealthy. He spent most of his time alone in his room and sometimes complained to his parents that he heard voices in the curtains and in the closet. In his sophomore year he dropped out of school entirely. With increasing anxiety and agitation, he began to worry that the "Nazis" were plotting to kill his family and kidnap him.</a:t>
            </a:r>
          </a:p>
          <a:p>
            <a:endParaRPr lang="en-US" dirty="0"/>
          </a:p>
        </p:txBody>
      </p:sp>
    </p:spTree>
    <p:extLst>
      <p:ext uri="{BB962C8B-B14F-4D97-AF65-F5344CB8AC3E}">
        <p14:creationId xmlns:p14="http://schemas.microsoft.com/office/powerpoint/2010/main" val="40864732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Mary – The Single Teacher</a:t>
            </a:r>
            <a:endParaRPr lang="en-US" dirty="0"/>
          </a:p>
        </p:txBody>
      </p:sp>
      <p:sp>
        <p:nvSpPr>
          <p:cNvPr id="3" name="Content Placeholder 2"/>
          <p:cNvSpPr>
            <a:spLocks noGrp="1"/>
          </p:cNvSpPr>
          <p:nvPr>
            <p:ph idx="1"/>
          </p:nvPr>
        </p:nvSpPr>
        <p:spPr/>
        <p:txBody>
          <a:bodyPr>
            <a:normAutofit/>
          </a:bodyPr>
          <a:lstStyle/>
          <a:p>
            <a:r>
              <a:rPr lang="en-US" dirty="0"/>
              <a:t>Mary is a 30 year old musician who is very dedicated and successful in her work as a teacher in a local high school and as a part-time member of local musical groups. Since her marriage five years ago, which ended in divorce after six months, she has dated very few men. She often worries that her time is "running out" for establishing a good relationship with a man, getting married, and raising a family. Her friends tell her that she gets way too anxious around men, and that she needs to relax a little in general.</a:t>
            </a:r>
          </a:p>
          <a:p>
            <a:endParaRPr lang="en-US" dirty="0"/>
          </a:p>
        </p:txBody>
      </p:sp>
    </p:spTree>
    <p:extLst>
      <p:ext uri="{BB962C8B-B14F-4D97-AF65-F5344CB8AC3E}">
        <p14:creationId xmlns:p14="http://schemas.microsoft.com/office/powerpoint/2010/main" val="30121440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Larry – The Psychologist</a:t>
            </a:r>
            <a:endParaRPr lang="en-US" dirty="0"/>
          </a:p>
        </p:txBody>
      </p:sp>
      <p:sp>
        <p:nvSpPr>
          <p:cNvPr id="3" name="Content Placeholder 2"/>
          <p:cNvSpPr>
            <a:spLocks noGrp="1"/>
          </p:cNvSpPr>
          <p:nvPr>
            <p:ph idx="1"/>
          </p:nvPr>
        </p:nvSpPr>
        <p:spPr/>
        <p:txBody>
          <a:bodyPr>
            <a:normAutofit/>
          </a:bodyPr>
          <a:lstStyle/>
          <a:p>
            <a:r>
              <a:rPr lang="en-US" sz="3200" dirty="0"/>
              <a:t>Larry, a homosexual who has lived for three years with a man he met in graduate school, works as a psychologist in a large hospital. Although competent in his work, he often feels strained by the pressures of his demanding position. An added source of tension on the job is his not being able to confide in all his co-workers about his private life. Most of his leisure activities are with good friends who belong to the gay subculture.</a:t>
            </a:r>
          </a:p>
        </p:txBody>
      </p:sp>
    </p:spTree>
    <p:extLst>
      <p:ext uri="{BB962C8B-B14F-4D97-AF65-F5344CB8AC3E}">
        <p14:creationId xmlns:p14="http://schemas.microsoft.com/office/powerpoint/2010/main" val="35218336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6"/>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600"/>
            </a:pPr>
            <a:r>
              <a:rPr lang="en-US" sz="4600">
                <a:solidFill>
                  <a:schemeClr val="dk2"/>
                </a:solidFill>
                <a:latin typeface="Calibri"/>
                <a:ea typeface="Calibri"/>
                <a:cs typeface="Calibri"/>
                <a:sym typeface="Calibri"/>
              </a:rPr>
              <a:t>Defining Abnormality</a:t>
            </a:r>
            <a:endParaRPr/>
          </a:p>
        </p:txBody>
      </p:sp>
      <p:sp>
        <p:nvSpPr>
          <p:cNvPr id="99" name="Google Shape;99;p16"/>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sz="3600" dirty="0">
                <a:solidFill>
                  <a:schemeClr val="dk1"/>
                </a:solidFill>
                <a:latin typeface="Calibri"/>
                <a:ea typeface="Calibri"/>
                <a:cs typeface="Calibri"/>
                <a:sym typeface="Calibri"/>
              </a:rPr>
              <a:t>Behavior that causes people to experience distress and prevents them from functioning in their daily lives such as:</a:t>
            </a:r>
            <a:endParaRPr sz="4400" dirty="0"/>
          </a:p>
          <a:p>
            <a:pPr marL="640080" lvl="1">
              <a:spcBef>
                <a:spcPts val="400"/>
              </a:spcBef>
              <a:buClr>
                <a:schemeClr val="accent2"/>
              </a:buClr>
              <a:buSzPts val="2000"/>
              <a:buFont typeface="Arial"/>
              <a:buChar char="•"/>
            </a:pPr>
            <a:r>
              <a:rPr lang="en-US" sz="3600" dirty="0">
                <a:solidFill>
                  <a:schemeClr val="dk1"/>
                </a:solidFill>
                <a:latin typeface="Calibri"/>
                <a:ea typeface="Calibri"/>
                <a:cs typeface="Calibri"/>
                <a:sym typeface="Calibri"/>
              </a:rPr>
              <a:t>Deviation from the average</a:t>
            </a:r>
            <a:endParaRPr sz="4000" dirty="0"/>
          </a:p>
          <a:p>
            <a:pPr marL="640080" lvl="1">
              <a:spcBef>
                <a:spcPts val="400"/>
              </a:spcBef>
              <a:buClr>
                <a:schemeClr val="accent2"/>
              </a:buClr>
              <a:buSzPts val="2000"/>
              <a:buFont typeface="Arial"/>
              <a:buChar char="•"/>
            </a:pPr>
            <a:r>
              <a:rPr lang="en-US" sz="3600" dirty="0">
                <a:solidFill>
                  <a:schemeClr val="dk1"/>
                </a:solidFill>
                <a:latin typeface="Calibri"/>
                <a:ea typeface="Calibri"/>
                <a:cs typeface="Calibri"/>
                <a:sym typeface="Calibri"/>
              </a:rPr>
              <a:t>Deviation from the ideal </a:t>
            </a:r>
            <a:endParaRPr sz="4000" dirty="0"/>
          </a:p>
          <a:p>
            <a:pPr marL="640080" lvl="1">
              <a:spcBef>
                <a:spcPts val="400"/>
              </a:spcBef>
              <a:buClr>
                <a:schemeClr val="accent2"/>
              </a:buClr>
              <a:buSzPts val="2000"/>
              <a:buFont typeface="Arial"/>
              <a:buChar char="•"/>
            </a:pPr>
            <a:r>
              <a:rPr lang="en-US" sz="3600" dirty="0">
                <a:solidFill>
                  <a:schemeClr val="dk1"/>
                </a:solidFill>
                <a:latin typeface="Calibri"/>
                <a:ea typeface="Calibri"/>
                <a:cs typeface="Calibri"/>
                <a:sym typeface="Calibri"/>
              </a:rPr>
              <a:t>Sense of personal discomfort</a:t>
            </a:r>
            <a:endParaRPr sz="4000" dirty="0"/>
          </a:p>
          <a:p>
            <a:pPr marL="640080" lvl="1">
              <a:spcBef>
                <a:spcPts val="400"/>
              </a:spcBef>
              <a:buClr>
                <a:schemeClr val="accent2"/>
              </a:buClr>
              <a:buSzPts val="2000"/>
              <a:buFont typeface="Arial"/>
              <a:buChar char="•"/>
            </a:pPr>
            <a:r>
              <a:rPr lang="en-US" sz="3600" dirty="0">
                <a:solidFill>
                  <a:schemeClr val="dk1"/>
                </a:solidFill>
                <a:latin typeface="Calibri"/>
                <a:ea typeface="Calibri"/>
                <a:cs typeface="Calibri"/>
                <a:sym typeface="Calibri"/>
              </a:rPr>
              <a:t>Inability to function effectively </a:t>
            </a:r>
            <a:endParaRPr sz="4000" dirty="0"/>
          </a:p>
          <a:p>
            <a:pPr marL="640080" lvl="1">
              <a:spcBef>
                <a:spcPts val="400"/>
              </a:spcBef>
              <a:buClr>
                <a:schemeClr val="accent2"/>
              </a:buClr>
              <a:buSzPts val="2000"/>
              <a:buFont typeface="Arial"/>
              <a:buChar char="•"/>
            </a:pPr>
            <a:r>
              <a:rPr lang="en-US" sz="3600" dirty="0">
                <a:solidFill>
                  <a:schemeClr val="dk1"/>
                </a:solidFill>
                <a:latin typeface="Calibri"/>
                <a:ea typeface="Calibri"/>
                <a:cs typeface="Calibri"/>
                <a:sym typeface="Calibri"/>
              </a:rPr>
              <a:t>Legal concept</a:t>
            </a:r>
            <a:endParaRPr sz="4000" dirty="0"/>
          </a:p>
        </p:txBody>
      </p:sp>
    </p:spTree>
    <p:extLst>
      <p:ext uri="{BB962C8B-B14F-4D97-AF65-F5344CB8AC3E}">
        <p14:creationId xmlns:p14="http://schemas.microsoft.com/office/powerpoint/2010/main" val="19387695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itle 4"/>
          <p:cNvSpPr>
            <a:spLocks noGrp="1"/>
          </p:cNvSpPr>
          <p:nvPr>
            <p:ph type="title"/>
          </p:nvPr>
        </p:nvSpPr>
        <p:spPr/>
        <p:txBody>
          <a:bodyPr/>
          <a:lstStyle/>
          <a:p>
            <a:pPr eaLnBrk="1" hangingPunct="1"/>
            <a:r>
              <a:rPr lang="en-US" sz="4000">
                <a:solidFill>
                  <a:srgbClr val="0070C0"/>
                </a:solidFill>
                <a:ea typeface="ＭＳ Ｐゴシック" charset="-128"/>
              </a:rPr>
              <a:t>Mental Illness and the Law</a:t>
            </a:r>
            <a:endParaRPr lang="en-US" smtClean="0">
              <a:solidFill>
                <a:srgbClr val="0070C0"/>
              </a:solidFill>
              <a:ea typeface="ＭＳ Ｐゴシック" charset="-128"/>
            </a:endParaRPr>
          </a:p>
        </p:txBody>
      </p:sp>
      <p:sp>
        <p:nvSpPr>
          <p:cNvPr id="6" name="Content Placeholder 5"/>
          <p:cNvSpPr>
            <a:spLocks noGrp="1"/>
          </p:cNvSpPr>
          <p:nvPr>
            <p:ph idx="1"/>
          </p:nvPr>
        </p:nvSpPr>
        <p:spPr/>
        <p:txBody>
          <a:bodyPr>
            <a:normAutofit/>
          </a:bodyPr>
          <a:lstStyle/>
          <a:p>
            <a:pPr eaLnBrk="1" hangingPunct="1">
              <a:lnSpc>
                <a:spcPct val="80000"/>
              </a:lnSpc>
              <a:buFont typeface="Wingdings" pitchFamily="2" charset="2"/>
              <a:buChar char="§"/>
            </a:pPr>
            <a:r>
              <a:rPr lang="en-US" sz="3000" dirty="0">
                <a:ea typeface="ＭＳ Ｐゴシック" charset="-128"/>
              </a:rPr>
              <a:t>There is a difference mental illness and “insanity.”</a:t>
            </a:r>
          </a:p>
          <a:p>
            <a:pPr eaLnBrk="1" hangingPunct="1">
              <a:lnSpc>
                <a:spcPct val="80000"/>
              </a:lnSpc>
              <a:buFont typeface="Wingdings" pitchFamily="2" charset="2"/>
              <a:buChar char="§"/>
            </a:pPr>
            <a:r>
              <a:rPr lang="en-US" sz="3000" b="1" dirty="0">
                <a:ea typeface="ＭＳ Ｐゴシック" charset="-128"/>
              </a:rPr>
              <a:t>Insanity </a:t>
            </a:r>
            <a:r>
              <a:rPr lang="en-US" sz="3000" dirty="0">
                <a:ea typeface="ＭＳ Ｐゴシック" charset="-128"/>
              </a:rPr>
              <a:t>is a legal term, not a psychological one. It is typically applied to defendants who were so mentally disturbed when they committed their offense that they either lacked substantial capacity to appreciate the criminality of their actions (to know right from wrong) or to conform to the requirements of the law (to control their behavior).</a:t>
            </a:r>
          </a:p>
          <a:p>
            <a:pPr eaLnBrk="1" hangingPunct="1">
              <a:lnSpc>
                <a:spcPct val="80000"/>
              </a:lnSpc>
              <a:buNone/>
            </a:pPr>
            <a:endParaRPr lang="en-US" sz="3000" dirty="0">
              <a:ea typeface="ＭＳ Ｐゴシック" charset="-128"/>
            </a:endParaRPr>
          </a:p>
          <a:p>
            <a:pPr>
              <a:lnSpc>
                <a:spcPct val="80000"/>
              </a:lnSpc>
              <a:buFont typeface="Wingdings" pitchFamily="2" charset="2"/>
              <a:buChar char="§"/>
            </a:pPr>
            <a:r>
              <a:rPr lang="en-US" sz="3000" dirty="0">
                <a:ea typeface="ＭＳ Ｐゴシック" charset="-128"/>
              </a:rPr>
              <a:t>The person is aware of the consequences of his actions?</a:t>
            </a:r>
          </a:p>
          <a:p>
            <a:pPr>
              <a:lnSpc>
                <a:spcPct val="80000"/>
              </a:lnSpc>
              <a:buFont typeface="Wingdings" pitchFamily="2" charset="2"/>
              <a:buChar char="§"/>
            </a:pPr>
            <a:r>
              <a:rPr lang="en-US" sz="3000" dirty="0">
                <a:ea typeface="ＭＳ Ｐゴシック" charset="-128"/>
              </a:rPr>
              <a:t>Can control his behavior?</a:t>
            </a:r>
          </a:p>
        </p:txBody>
      </p:sp>
    </p:spTree>
    <p:extLst>
      <p:ext uri="{BB962C8B-B14F-4D97-AF65-F5344CB8AC3E}">
        <p14:creationId xmlns:p14="http://schemas.microsoft.com/office/powerpoint/2010/main" val="7877033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Abnormal </a:t>
            </a:r>
            <a:r>
              <a:rPr lang="en-US" dirty="0" err="1" smtClean="0"/>
              <a:t>Behaviour</a:t>
            </a:r>
            <a:endParaRPr lang="en-US" dirty="0"/>
          </a:p>
        </p:txBody>
      </p:sp>
      <p:sp>
        <p:nvSpPr>
          <p:cNvPr id="3" name="Content Placeholder 2"/>
          <p:cNvSpPr>
            <a:spLocks noGrp="1"/>
          </p:cNvSpPr>
          <p:nvPr>
            <p:ph idx="1"/>
          </p:nvPr>
        </p:nvSpPr>
        <p:spPr/>
        <p:txBody>
          <a:bodyPr>
            <a:normAutofit/>
          </a:bodyPr>
          <a:lstStyle/>
          <a:p>
            <a:pPr marL="514350" indent="-514350">
              <a:buFont typeface="+mj-lt"/>
              <a:buAutoNum type="arabicPeriod"/>
            </a:pPr>
            <a:r>
              <a:rPr lang="en-US" dirty="0"/>
              <a:t>A </a:t>
            </a:r>
            <a:r>
              <a:rPr lang="en-US" dirty="0"/>
              <a:t>problem or dysfunction in cognitive, emotional or behavioral functioning.</a:t>
            </a:r>
            <a:br>
              <a:rPr lang="en-US" dirty="0"/>
            </a:br>
            <a:endParaRPr lang="en-US" dirty="0"/>
          </a:p>
          <a:p>
            <a:pPr marL="514350" indent="-514350">
              <a:buFont typeface="+mj-lt"/>
              <a:buAutoNum type="arabicPeriod"/>
            </a:pPr>
            <a:r>
              <a:rPr lang="en-US" dirty="0"/>
              <a:t>Typically</a:t>
            </a:r>
            <a:r>
              <a:rPr lang="en-US" dirty="0"/>
              <a:t>, severe distress or severe impairment in basic areas of functioning (work, family, social areas).</a:t>
            </a:r>
            <a:br>
              <a:rPr lang="en-US" dirty="0"/>
            </a:br>
            <a:endParaRPr lang="en-US" dirty="0"/>
          </a:p>
          <a:p>
            <a:pPr marL="514350" indent="-514350">
              <a:buFont typeface="+mj-lt"/>
              <a:buAutoNum type="arabicPeriod"/>
            </a:pPr>
            <a:r>
              <a:rPr lang="en-US" dirty="0"/>
              <a:t>A response </a:t>
            </a:r>
            <a:r>
              <a:rPr lang="en-US" dirty="0"/>
              <a:t>that is not typical or culturally expected.</a:t>
            </a:r>
          </a:p>
        </p:txBody>
      </p:sp>
    </p:spTree>
    <p:extLst>
      <p:ext uri="{BB962C8B-B14F-4D97-AF65-F5344CB8AC3E}">
        <p14:creationId xmlns:p14="http://schemas.microsoft.com/office/powerpoint/2010/main" val="4634467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itle 4"/>
          <p:cNvSpPr>
            <a:spLocks noGrp="1"/>
          </p:cNvSpPr>
          <p:nvPr>
            <p:ph type="title"/>
          </p:nvPr>
        </p:nvSpPr>
        <p:spPr/>
        <p:txBody>
          <a:bodyPr>
            <a:normAutofit/>
          </a:bodyPr>
          <a:lstStyle/>
          <a:p>
            <a:pPr eaLnBrk="1" hangingPunct="1"/>
            <a:r>
              <a:rPr lang="en-US" sz="3600">
                <a:solidFill>
                  <a:srgbClr val="0070C0"/>
                </a:solidFill>
                <a:ea typeface="ＭＳ Ｐゴシック" charset="-128"/>
              </a:rPr>
              <a:t>Historical Views of Psychological Disorders</a:t>
            </a:r>
            <a:endParaRPr lang="en-US" sz="4000">
              <a:solidFill>
                <a:srgbClr val="0070C0"/>
              </a:solidFill>
              <a:ea typeface="ＭＳ Ｐゴシック" charset="-128"/>
            </a:endParaRPr>
          </a:p>
        </p:txBody>
      </p:sp>
      <p:sp>
        <p:nvSpPr>
          <p:cNvPr id="32770" name="Content Placeholder 5"/>
          <p:cNvSpPr>
            <a:spLocks noGrp="1"/>
          </p:cNvSpPr>
          <p:nvPr>
            <p:ph idx="1"/>
          </p:nvPr>
        </p:nvSpPr>
        <p:spPr/>
        <p:txBody>
          <a:bodyPr>
            <a:normAutofit/>
          </a:bodyPr>
          <a:lstStyle/>
          <a:p>
            <a:pPr eaLnBrk="1" hangingPunct="1">
              <a:buFont typeface="Wingdings" pitchFamily="2" charset="2"/>
              <a:buChar char="§"/>
            </a:pPr>
            <a:r>
              <a:rPr lang="en-US" sz="2600" dirty="0">
                <a:ea typeface="ＭＳ Ｐゴシック" charset="-128"/>
              </a:rPr>
              <a:t>Place and time also contribute to how we define mental disorders.</a:t>
            </a:r>
          </a:p>
          <a:p>
            <a:pPr eaLnBrk="1" hangingPunct="1">
              <a:buFont typeface="Wingdings" pitchFamily="2" charset="2"/>
              <a:buChar char="§"/>
            </a:pPr>
            <a:r>
              <a:rPr lang="en-US" sz="2400" dirty="0">
                <a:ea typeface="ＭＳ Ｐゴシック" charset="-128"/>
              </a:rPr>
              <a:t>Thousands of years ago, mysterious behaviors were attributed to supernatural powers. </a:t>
            </a:r>
          </a:p>
          <a:p>
            <a:pPr eaLnBrk="1" hangingPunct="1">
              <a:buFont typeface="Wingdings" pitchFamily="2" charset="2"/>
              <a:buChar char="§"/>
            </a:pPr>
            <a:r>
              <a:rPr lang="en-US" sz="2400" dirty="0">
                <a:ea typeface="ＭＳ Ｐゴシック" charset="-128"/>
              </a:rPr>
              <a:t>As late as the 18th century, the emotionally disturbed person was thought to be a witch or to be possessed by the devil.</a:t>
            </a:r>
          </a:p>
          <a:p>
            <a:pPr eaLnBrk="1" hangingPunct="1">
              <a:buFont typeface="Wingdings" pitchFamily="2" charset="2"/>
              <a:buChar char="§"/>
            </a:pPr>
            <a:r>
              <a:rPr lang="en-US" sz="2400" dirty="0">
                <a:ea typeface="ＭＳ Ｐゴシック" charset="-128"/>
              </a:rPr>
              <a:t>By the late Middle Ages, there was a move away from viewing the mentally ill as witches and possessed by demons, and they were increasingly confined to public and private asylums.</a:t>
            </a:r>
          </a:p>
          <a:p>
            <a:pPr>
              <a:buFont typeface="Wingdings" pitchFamily="2" charset="2"/>
              <a:buChar char="§"/>
            </a:pPr>
            <a:r>
              <a:rPr lang="en-US" sz="2400" dirty="0">
                <a:ea typeface="ＭＳ Ｐゴシック" charset="-128"/>
              </a:rPr>
              <a:t>The basic reason for the failed—and sometimes abusive—treatment of mentally disturbed people throughout history has been the lack of understanding of the nature and causes of psychological disorders.</a:t>
            </a:r>
          </a:p>
          <a:p>
            <a:pPr eaLnBrk="1" hangingPunct="1">
              <a:buNone/>
            </a:pPr>
            <a:endParaRPr lang="en-US" sz="2400" dirty="0">
              <a:ea typeface="ＭＳ Ｐゴシック" charset="-128"/>
            </a:endParaRPr>
          </a:p>
        </p:txBody>
      </p:sp>
    </p:spTree>
    <p:extLst>
      <p:ext uri="{BB962C8B-B14F-4D97-AF65-F5344CB8AC3E}">
        <p14:creationId xmlns:p14="http://schemas.microsoft.com/office/powerpoint/2010/main" val="4149158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Psychological Disorders</a:t>
            </a:r>
            <a:r>
              <a:rPr lang="en-US" dirty="0"/>
              <a:t>: </a:t>
            </a:r>
          </a:p>
        </p:txBody>
      </p:sp>
      <p:sp>
        <p:nvSpPr>
          <p:cNvPr id="3" name="Content Placeholder 2"/>
          <p:cNvSpPr>
            <a:spLocks noGrp="1"/>
          </p:cNvSpPr>
          <p:nvPr>
            <p:ph idx="1"/>
          </p:nvPr>
        </p:nvSpPr>
        <p:spPr/>
        <p:txBody>
          <a:bodyPr/>
          <a:lstStyle/>
          <a:p>
            <a:pPr>
              <a:defRPr/>
            </a:pPr>
            <a:r>
              <a:rPr lang="en-US" sz="3600" dirty="0"/>
              <a:t>Patterns </a:t>
            </a:r>
            <a:r>
              <a:rPr lang="en-US" sz="3600" dirty="0"/>
              <a:t>of behavior or mental processes that are connected with emotional distress or significant impairment in functioning</a:t>
            </a:r>
          </a:p>
          <a:p>
            <a:pPr marL="0" indent="0">
              <a:buNone/>
            </a:pPr>
            <a:endParaRPr lang="en-US" dirty="0"/>
          </a:p>
        </p:txBody>
      </p:sp>
    </p:spTree>
    <p:extLst>
      <p:ext uri="{BB962C8B-B14F-4D97-AF65-F5344CB8AC3E}">
        <p14:creationId xmlns:p14="http://schemas.microsoft.com/office/powerpoint/2010/main" val="40970956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18"/>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300"/>
            </a:pPr>
            <a:r>
              <a:rPr lang="en-US" sz="4300" dirty="0">
                <a:solidFill>
                  <a:schemeClr val="dk2"/>
                </a:solidFill>
                <a:latin typeface="Calibri"/>
                <a:ea typeface="Calibri"/>
                <a:cs typeface="Calibri"/>
                <a:sym typeface="Calibri"/>
              </a:rPr>
              <a:t>Perspectives on </a:t>
            </a:r>
            <a:r>
              <a:rPr lang="en-US" sz="4300" dirty="0" smtClean="0">
                <a:solidFill>
                  <a:schemeClr val="dk2"/>
                </a:solidFill>
                <a:latin typeface="Calibri"/>
                <a:ea typeface="Calibri"/>
                <a:cs typeface="Calibri"/>
                <a:sym typeface="Calibri"/>
              </a:rPr>
              <a:t>Abnormality</a:t>
            </a:r>
            <a:endParaRPr dirty="0"/>
          </a:p>
        </p:txBody>
      </p:sp>
      <p:sp>
        <p:nvSpPr>
          <p:cNvPr id="111" name="Google Shape;111;p18"/>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sz="3600" b="1" dirty="0">
                <a:solidFill>
                  <a:schemeClr val="dk1"/>
                </a:solidFill>
                <a:latin typeface="Calibri"/>
                <a:ea typeface="Calibri"/>
                <a:cs typeface="Calibri"/>
                <a:sym typeface="Calibri"/>
              </a:rPr>
              <a:t>Medical perspective</a:t>
            </a:r>
            <a:endParaRPr sz="4400" dirty="0"/>
          </a:p>
          <a:p>
            <a:pPr marL="640080" lvl="1">
              <a:spcBef>
                <a:spcPts val="400"/>
              </a:spcBef>
              <a:buClr>
                <a:schemeClr val="accent2"/>
              </a:buClr>
              <a:buSzPts val="2000"/>
              <a:buFont typeface="Arial"/>
              <a:buChar char="•"/>
            </a:pPr>
            <a:r>
              <a:rPr lang="en-US" sz="3600" dirty="0">
                <a:solidFill>
                  <a:schemeClr val="dk1"/>
                </a:solidFill>
                <a:latin typeface="Calibri"/>
                <a:ea typeface="Calibri"/>
                <a:cs typeface="Calibri"/>
                <a:sym typeface="Calibri"/>
              </a:rPr>
              <a:t>Suggests that when an individual displays symptoms of abnormal behavior, the root cause will be found in a physical examination of the individual</a:t>
            </a:r>
            <a:endParaRPr sz="4000" dirty="0"/>
          </a:p>
          <a:p>
            <a:pPr marL="1005839" lvl="2">
              <a:spcBef>
                <a:spcPts val="360"/>
              </a:spcBef>
              <a:buClr>
                <a:schemeClr val="accent3"/>
              </a:buClr>
              <a:buSzPts val="1800"/>
              <a:buFont typeface="Arial"/>
              <a:buChar char="•"/>
            </a:pPr>
            <a:r>
              <a:rPr lang="en-US" sz="3200" dirty="0">
                <a:solidFill>
                  <a:schemeClr val="dk1"/>
                </a:solidFill>
                <a:latin typeface="Calibri"/>
                <a:ea typeface="Calibri"/>
                <a:cs typeface="Calibri"/>
                <a:sym typeface="Calibri"/>
              </a:rPr>
              <a:t>Hormonal imbalance</a:t>
            </a:r>
            <a:endParaRPr sz="3600" dirty="0"/>
          </a:p>
          <a:p>
            <a:pPr marL="1005839" lvl="2">
              <a:spcBef>
                <a:spcPts val="360"/>
              </a:spcBef>
              <a:buClr>
                <a:schemeClr val="accent3"/>
              </a:buClr>
              <a:buSzPts val="1800"/>
              <a:buFont typeface="Arial"/>
              <a:buChar char="•"/>
            </a:pPr>
            <a:r>
              <a:rPr lang="en-US" sz="3200" dirty="0">
                <a:solidFill>
                  <a:schemeClr val="dk1"/>
                </a:solidFill>
                <a:latin typeface="Calibri"/>
                <a:ea typeface="Calibri"/>
                <a:cs typeface="Calibri"/>
                <a:sym typeface="Calibri"/>
              </a:rPr>
              <a:t>Chemical deficiency</a:t>
            </a:r>
            <a:endParaRPr sz="3600" dirty="0"/>
          </a:p>
          <a:p>
            <a:pPr marL="1005839" lvl="2">
              <a:spcBef>
                <a:spcPts val="360"/>
              </a:spcBef>
              <a:buClr>
                <a:schemeClr val="accent3"/>
              </a:buClr>
              <a:buSzPts val="1800"/>
              <a:buFont typeface="Arial"/>
              <a:buChar char="•"/>
            </a:pPr>
            <a:r>
              <a:rPr lang="en-US" sz="3200" dirty="0">
                <a:solidFill>
                  <a:schemeClr val="dk1"/>
                </a:solidFill>
                <a:latin typeface="Calibri"/>
                <a:ea typeface="Calibri"/>
                <a:cs typeface="Calibri"/>
                <a:sym typeface="Calibri"/>
              </a:rPr>
              <a:t>Brain injury</a:t>
            </a:r>
            <a:endParaRPr sz="3600" dirty="0"/>
          </a:p>
        </p:txBody>
      </p:sp>
    </p:spTree>
    <p:extLst>
      <p:ext uri="{BB962C8B-B14F-4D97-AF65-F5344CB8AC3E}">
        <p14:creationId xmlns:p14="http://schemas.microsoft.com/office/powerpoint/2010/main" val="3739520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19"/>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300"/>
            </a:pPr>
            <a:r>
              <a:rPr lang="en-US" sz="4300" dirty="0">
                <a:solidFill>
                  <a:schemeClr val="dk2"/>
                </a:solidFill>
                <a:latin typeface="Calibri"/>
                <a:ea typeface="Calibri"/>
                <a:cs typeface="Calibri"/>
                <a:sym typeface="Calibri"/>
              </a:rPr>
              <a:t>Perspectives on </a:t>
            </a:r>
            <a:r>
              <a:rPr lang="en-US" sz="4300" dirty="0" smtClean="0">
                <a:solidFill>
                  <a:schemeClr val="dk2"/>
                </a:solidFill>
                <a:latin typeface="Calibri"/>
                <a:ea typeface="Calibri"/>
                <a:cs typeface="Calibri"/>
                <a:sym typeface="Calibri"/>
              </a:rPr>
              <a:t>Abnormality</a:t>
            </a:r>
            <a:endParaRPr dirty="0"/>
          </a:p>
        </p:txBody>
      </p:sp>
      <p:sp>
        <p:nvSpPr>
          <p:cNvPr id="117" name="Google Shape;117;p19"/>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sz="3200" b="1" dirty="0">
                <a:solidFill>
                  <a:schemeClr val="dk1"/>
                </a:solidFill>
                <a:latin typeface="Calibri"/>
                <a:ea typeface="Calibri"/>
                <a:cs typeface="Calibri"/>
                <a:sym typeface="Calibri"/>
              </a:rPr>
              <a:t>Psychoanalytic perspective</a:t>
            </a:r>
            <a:endParaRPr sz="40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Abnormal behavior stems from childhood conflicts over opposing wishes regarding sex and aggression</a:t>
            </a:r>
            <a:endParaRPr sz="3600" dirty="0"/>
          </a:p>
          <a:p>
            <a:pPr marL="342900">
              <a:spcBef>
                <a:spcPts val="440"/>
              </a:spcBef>
              <a:buClr>
                <a:schemeClr val="accent1"/>
              </a:buClr>
              <a:buSzPts val="2200"/>
              <a:buFont typeface="Arial"/>
              <a:buChar char="•"/>
            </a:pPr>
            <a:r>
              <a:rPr lang="en-US" sz="3200" b="1" dirty="0">
                <a:solidFill>
                  <a:schemeClr val="dk1"/>
                </a:solidFill>
                <a:latin typeface="Calibri"/>
                <a:ea typeface="Calibri"/>
                <a:cs typeface="Calibri"/>
                <a:sym typeface="Calibri"/>
              </a:rPr>
              <a:t>Behavioral perspective </a:t>
            </a:r>
            <a:endParaRPr sz="40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Looks at the rewards and punishments in the environment that determine abnormal behavior</a:t>
            </a:r>
            <a:endParaRPr sz="3600" dirty="0"/>
          </a:p>
          <a:p>
            <a:pPr marL="342900">
              <a:spcBef>
                <a:spcPts val="440"/>
              </a:spcBef>
              <a:buClr>
                <a:schemeClr val="accent1"/>
              </a:buClr>
              <a:buSzPts val="2200"/>
              <a:buFont typeface="Arial"/>
              <a:buChar char="•"/>
            </a:pPr>
            <a:r>
              <a:rPr lang="en-US" sz="3200" b="1" dirty="0">
                <a:solidFill>
                  <a:schemeClr val="dk1"/>
                </a:solidFill>
                <a:latin typeface="Calibri"/>
                <a:ea typeface="Calibri"/>
                <a:cs typeface="Calibri"/>
                <a:sym typeface="Calibri"/>
              </a:rPr>
              <a:t>Cognitive perspective</a:t>
            </a:r>
            <a:endParaRPr sz="40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People’s thoughts and beliefs are a central component of abnormal behavior</a:t>
            </a:r>
            <a:endParaRPr sz="3600" dirty="0"/>
          </a:p>
          <a:p>
            <a:pPr marL="640080" lvl="1" indent="-101600">
              <a:spcBef>
                <a:spcPts val="400"/>
              </a:spcBef>
              <a:buClr>
                <a:schemeClr val="accent2"/>
              </a:buClr>
              <a:buSzPts val="2000"/>
              <a:buNone/>
            </a:pPr>
            <a:endParaRPr sz="2000" dirty="0">
              <a:solidFill>
                <a:schemeClr val="dk1"/>
              </a:solidFill>
              <a:latin typeface="Calibri"/>
              <a:ea typeface="Calibri"/>
              <a:cs typeface="Calibri"/>
              <a:sym typeface="Calibri"/>
            </a:endParaRPr>
          </a:p>
          <a:p>
            <a:pPr marL="640080" lvl="1" indent="-101600">
              <a:spcBef>
                <a:spcPts val="400"/>
              </a:spcBef>
              <a:buClr>
                <a:schemeClr val="accent2"/>
              </a:buClr>
              <a:buSzPts val="2000"/>
              <a:buNone/>
            </a:pPr>
            <a:endParaRPr sz="2000" dirty="0">
              <a:solidFill>
                <a:schemeClr val="dk1"/>
              </a:solidFill>
              <a:latin typeface="Calibri"/>
              <a:ea typeface="Calibri"/>
              <a:cs typeface="Calibri"/>
              <a:sym typeface="Calibri"/>
            </a:endParaRPr>
          </a:p>
          <a:p>
            <a:pPr marL="640080" lvl="1" indent="-101600">
              <a:spcBef>
                <a:spcPts val="400"/>
              </a:spcBef>
              <a:buClr>
                <a:schemeClr val="accent2"/>
              </a:buClr>
              <a:buSzPts val="2000"/>
              <a:buNone/>
            </a:pPr>
            <a:endParaRPr sz="20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7347054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20"/>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300"/>
            </a:pPr>
            <a:r>
              <a:rPr lang="en-US" sz="4300" dirty="0">
                <a:solidFill>
                  <a:schemeClr val="dk2"/>
                </a:solidFill>
                <a:latin typeface="Calibri"/>
                <a:ea typeface="Calibri"/>
                <a:cs typeface="Calibri"/>
                <a:sym typeface="Calibri"/>
              </a:rPr>
              <a:t>Perspectives on </a:t>
            </a:r>
            <a:r>
              <a:rPr lang="en-US" sz="4300" dirty="0" smtClean="0">
                <a:solidFill>
                  <a:schemeClr val="dk2"/>
                </a:solidFill>
                <a:latin typeface="Calibri"/>
                <a:ea typeface="Calibri"/>
                <a:cs typeface="Calibri"/>
                <a:sym typeface="Calibri"/>
              </a:rPr>
              <a:t>Abnormality</a:t>
            </a:r>
            <a:endParaRPr dirty="0"/>
          </a:p>
        </p:txBody>
      </p:sp>
      <p:sp>
        <p:nvSpPr>
          <p:cNvPr id="123" name="Google Shape;123;p20"/>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sz="3200" b="1" dirty="0">
                <a:solidFill>
                  <a:schemeClr val="dk1"/>
                </a:solidFill>
                <a:latin typeface="Calibri"/>
                <a:ea typeface="Calibri"/>
                <a:cs typeface="Calibri"/>
                <a:sym typeface="Calibri"/>
              </a:rPr>
              <a:t>Humanistic perspective</a:t>
            </a:r>
            <a:endParaRPr sz="40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Emphasizes the responsibility people have for their own behavior, even when such behavior is abnormal</a:t>
            </a:r>
            <a:endParaRPr sz="3600" dirty="0"/>
          </a:p>
          <a:p>
            <a:pPr marL="1005839" lvl="2">
              <a:spcBef>
                <a:spcPts val="360"/>
              </a:spcBef>
              <a:buClr>
                <a:schemeClr val="accent3"/>
              </a:buClr>
              <a:buSzPts val="1800"/>
              <a:buFont typeface="Arial"/>
              <a:buChar char="•"/>
            </a:pPr>
            <a:r>
              <a:rPr lang="en-US" sz="2800" dirty="0">
                <a:solidFill>
                  <a:schemeClr val="dk1"/>
                </a:solidFill>
                <a:latin typeface="Calibri"/>
                <a:ea typeface="Calibri"/>
                <a:cs typeface="Calibri"/>
                <a:sym typeface="Calibri"/>
              </a:rPr>
              <a:t>Work of Carl Rogers and Abraham Maslow</a:t>
            </a:r>
            <a:endParaRPr sz="3200" dirty="0"/>
          </a:p>
          <a:p>
            <a:pPr marL="342900">
              <a:spcBef>
                <a:spcPts val="440"/>
              </a:spcBef>
              <a:buClr>
                <a:schemeClr val="accent1"/>
              </a:buClr>
              <a:buSzPts val="2200"/>
              <a:buFont typeface="Arial"/>
              <a:buChar char="•"/>
            </a:pPr>
            <a:r>
              <a:rPr lang="en-US" sz="3200" b="1" dirty="0">
                <a:solidFill>
                  <a:schemeClr val="dk1"/>
                </a:solidFill>
                <a:latin typeface="Calibri"/>
                <a:ea typeface="Calibri"/>
                <a:cs typeface="Calibri"/>
                <a:sym typeface="Calibri"/>
              </a:rPr>
              <a:t>Sociocultural perspective</a:t>
            </a:r>
            <a:endParaRPr sz="40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People’s behavior, both normal and abnormal, is shaped by the society and culture in which they live</a:t>
            </a:r>
            <a:endParaRPr sz="3600" dirty="0"/>
          </a:p>
          <a:p>
            <a:pPr marL="1005839" lvl="2" indent="-114300">
              <a:spcBef>
                <a:spcPts val="360"/>
              </a:spcBef>
              <a:buClr>
                <a:schemeClr val="accent3"/>
              </a:buClr>
              <a:buSzPts val="1800"/>
              <a:buNone/>
            </a:pPr>
            <a:endParaRPr sz="1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7890089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itle 4"/>
          <p:cNvSpPr>
            <a:spLocks noGrp="1"/>
          </p:cNvSpPr>
          <p:nvPr>
            <p:ph type="title"/>
          </p:nvPr>
        </p:nvSpPr>
        <p:spPr/>
        <p:txBody>
          <a:bodyPr/>
          <a:lstStyle/>
          <a:p>
            <a:pPr eaLnBrk="1" hangingPunct="1"/>
            <a:r>
              <a:rPr lang="en-US" sz="3200" dirty="0">
                <a:solidFill>
                  <a:srgbClr val="0070C0"/>
                </a:solidFill>
                <a:ea typeface="ＭＳ Ｐゴシック" charset="-128"/>
              </a:rPr>
              <a:t>The Diathesis-Stress Model &amp; Systems Theory</a:t>
            </a:r>
            <a:endParaRPr lang="en-US" sz="4000" dirty="0">
              <a:solidFill>
                <a:srgbClr val="0070C0"/>
              </a:solidFill>
              <a:ea typeface="ＭＳ Ｐゴシック" charset="-128"/>
            </a:endParaRPr>
          </a:p>
        </p:txBody>
      </p:sp>
      <p:sp>
        <p:nvSpPr>
          <p:cNvPr id="47106" name="Content Placeholder 5"/>
          <p:cNvSpPr>
            <a:spLocks noGrp="1"/>
          </p:cNvSpPr>
          <p:nvPr>
            <p:ph idx="1"/>
          </p:nvPr>
        </p:nvSpPr>
        <p:spPr/>
        <p:txBody>
          <a:bodyPr>
            <a:normAutofit/>
          </a:bodyPr>
          <a:lstStyle/>
          <a:p>
            <a:pPr eaLnBrk="1" hangingPunct="1">
              <a:lnSpc>
                <a:spcPct val="90000"/>
              </a:lnSpc>
              <a:buFont typeface="Wingdings" pitchFamily="2" charset="2"/>
              <a:buChar char="§"/>
            </a:pPr>
            <a:r>
              <a:rPr lang="en-US" sz="2400" dirty="0">
                <a:ea typeface="ＭＳ Ｐゴシック" charset="-128"/>
              </a:rPr>
              <a:t>Each of the five major theories is useful in explaining the causes of certain types of disorders.</a:t>
            </a:r>
          </a:p>
          <a:p>
            <a:pPr eaLnBrk="1" hangingPunct="1">
              <a:lnSpc>
                <a:spcPct val="90000"/>
              </a:lnSpc>
              <a:buFont typeface="Wingdings" pitchFamily="2" charset="2"/>
              <a:buChar char="§"/>
            </a:pPr>
            <a:r>
              <a:rPr lang="en-US" sz="2400" dirty="0">
                <a:ea typeface="ＭＳ Ｐゴシック" charset="-128"/>
              </a:rPr>
              <a:t>Recent developments</a:t>
            </a:r>
            <a:r>
              <a:rPr lang="en-US" sz="2400" b="1" dirty="0">
                <a:ea typeface="ＭＳ Ｐゴシック" charset="-128"/>
              </a:rPr>
              <a:t> </a:t>
            </a:r>
            <a:r>
              <a:rPr lang="en-US" sz="2400" dirty="0">
                <a:ea typeface="ＭＳ Ｐゴシック" charset="-128"/>
              </a:rPr>
              <a:t>emphasize the integration of the various theoretical models to discover specific causes and treatments for different mental disorders.</a:t>
            </a:r>
          </a:p>
          <a:p>
            <a:pPr eaLnBrk="1" hangingPunct="1">
              <a:lnSpc>
                <a:spcPct val="90000"/>
              </a:lnSpc>
              <a:buFont typeface="Wingdings" pitchFamily="2" charset="2"/>
              <a:buChar char="§"/>
            </a:pPr>
            <a:r>
              <a:rPr lang="en-US" sz="2400" dirty="0">
                <a:ea typeface="ＭＳ Ｐゴシック" charset="-128"/>
              </a:rPr>
              <a:t>The </a:t>
            </a:r>
            <a:r>
              <a:rPr lang="en-US" sz="2400" b="1" dirty="0">
                <a:ea typeface="ＭＳ Ｐゴシック" charset="-128"/>
              </a:rPr>
              <a:t>diathesis-stress model</a:t>
            </a:r>
            <a:r>
              <a:rPr lang="en-US" sz="2400" dirty="0">
                <a:ea typeface="ＭＳ Ｐゴシック" charset="-128"/>
              </a:rPr>
              <a:t> suggests that a biological predisposition, called a </a:t>
            </a:r>
            <a:r>
              <a:rPr lang="en-US" sz="2400" i="1" dirty="0">
                <a:ea typeface="ＭＳ Ｐゴシック" charset="-128"/>
              </a:rPr>
              <a:t>diathesis</a:t>
            </a:r>
            <a:r>
              <a:rPr lang="en-US" sz="2400" dirty="0">
                <a:ea typeface="ＭＳ Ｐゴシック" charset="-128"/>
              </a:rPr>
              <a:t>, must combine with a stressful circumstance before the predisposition to a mental disorder is manifested.</a:t>
            </a:r>
          </a:p>
          <a:p>
            <a:pPr eaLnBrk="1" hangingPunct="1">
              <a:lnSpc>
                <a:spcPct val="90000"/>
              </a:lnSpc>
              <a:buFont typeface="Wingdings" pitchFamily="2" charset="2"/>
              <a:buChar char="§"/>
            </a:pPr>
            <a:r>
              <a:rPr lang="en-US" sz="2400" dirty="0">
                <a:ea typeface="ＭＳ Ｐゴシック" charset="-128"/>
              </a:rPr>
              <a:t>The </a:t>
            </a:r>
            <a:r>
              <a:rPr lang="en-US" sz="2400" b="1" dirty="0">
                <a:ea typeface="ＭＳ Ｐゴシック" charset="-128"/>
              </a:rPr>
              <a:t>systems approach, </a:t>
            </a:r>
            <a:r>
              <a:rPr lang="en-US" sz="2400" dirty="0">
                <a:ea typeface="ＭＳ Ｐゴシック" charset="-128"/>
              </a:rPr>
              <a:t>also known as the </a:t>
            </a:r>
            <a:r>
              <a:rPr lang="en-US" sz="2400" b="1" i="1" dirty="0" err="1">
                <a:ea typeface="ＭＳ Ｐゴシック" charset="-128"/>
              </a:rPr>
              <a:t>biopsychosocial</a:t>
            </a:r>
            <a:r>
              <a:rPr lang="en-US" sz="2400" b="1" i="1" dirty="0">
                <a:ea typeface="ＭＳ Ｐゴシック" charset="-128"/>
              </a:rPr>
              <a:t> model</a:t>
            </a:r>
            <a:r>
              <a:rPr lang="en-US" sz="2400" i="1" dirty="0">
                <a:ea typeface="ＭＳ Ｐゴシック" charset="-128"/>
              </a:rPr>
              <a:t>, </a:t>
            </a:r>
            <a:r>
              <a:rPr lang="en-US" sz="2400" dirty="0">
                <a:ea typeface="ＭＳ Ｐゴシック" charset="-128"/>
              </a:rPr>
              <a:t>examines how biological risks, psychological stresses, and social pressures and expectations combine to produce psychological disorders.</a:t>
            </a:r>
          </a:p>
          <a:p>
            <a:pPr eaLnBrk="1" hangingPunct="1">
              <a:lnSpc>
                <a:spcPct val="90000"/>
              </a:lnSpc>
            </a:pPr>
            <a:endParaRPr lang="en-US" sz="3000" dirty="0">
              <a:ea typeface="ＭＳ Ｐゴシック" charset="-128"/>
            </a:endParaRPr>
          </a:p>
        </p:txBody>
      </p:sp>
    </p:spTree>
    <p:extLst>
      <p:ext uri="{BB962C8B-B14F-4D97-AF65-F5344CB8AC3E}">
        <p14:creationId xmlns:p14="http://schemas.microsoft.com/office/powerpoint/2010/main" val="9658613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698" name="Rectangle 2"/>
          <p:cNvSpPr>
            <a:spLocks noGrp="1" noChangeArrowheads="1"/>
          </p:cNvSpPr>
          <p:nvPr>
            <p:ph type="title"/>
          </p:nvPr>
        </p:nvSpPr>
        <p:spPr>
          <a:xfrm>
            <a:off x="1981200" y="277814"/>
            <a:ext cx="8229600" cy="636587"/>
          </a:xfrm>
        </p:spPr>
        <p:txBody>
          <a:bodyPr>
            <a:normAutofit/>
          </a:bodyPr>
          <a:lstStyle/>
          <a:p>
            <a:pPr>
              <a:defRPr/>
            </a:pPr>
            <a:r>
              <a:rPr lang="en-US" sz="3600">
                <a:cs typeface="Times New Roman" pitchFamily="18" charset="0"/>
              </a:rPr>
              <a:t>The Diathesis-Stress Model</a:t>
            </a:r>
            <a:endParaRPr lang="en-US" sz="3600"/>
          </a:p>
        </p:txBody>
      </p:sp>
      <p:pic>
        <p:nvPicPr>
          <p:cNvPr id="285700" name="Picture 4" descr="fig11-1"/>
          <p:cNvPicPr>
            <a:picLocks noChangeAspect="1" noChangeArrowheads="1"/>
          </p:cNvPicPr>
          <p:nvPr/>
        </p:nvPicPr>
        <p:blipFill>
          <a:blip r:embed="rId3" cstate="print"/>
          <a:srcRect/>
          <a:stretch>
            <a:fillRect/>
          </a:stretch>
        </p:blipFill>
        <p:spPr bwMode="auto">
          <a:xfrm>
            <a:off x="1981200" y="1219200"/>
            <a:ext cx="8458200" cy="5181600"/>
          </a:xfrm>
          <a:prstGeom prst="rect">
            <a:avLst/>
          </a:prstGeom>
          <a:noFill/>
          <a:ln w="9525">
            <a:noFill/>
            <a:miter lim="800000"/>
            <a:headEnd/>
            <a:tailEnd/>
          </a:ln>
        </p:spPr>
      </p:pic>
    </p:spTree>
    <p:extLst>
      <p:ext uri="{BB962C8B-B14F-4D97-AF65-F5344CB8AC3E}">
        <p14:creationId xmlns:p14="http://schemas.microsoft.com/office/powerpoint/2010/main" val="1957082984"/>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US" dirty="0" smtClean="0">
                <a:solidFill>
                  <a:srgbClr val="FE9508"/>
                </a:solidFill>
              </a:rPr>
              <a:t>Psychological Disorders</a:t>
            </a:r>
          </a:p>
        </p:txBody>
      </p:sp>
      <p:sp>
        <p:nvSpPr>
          <p:cNvPr id="15363" name="Rectangle 3"/>
          <p:cNvSpPr>
            <a:spLocks noGrp="1" noChangeArrowheads="1"/>
          </p:cNvSpPr>
          <p:nvPr>
            <p:ph idx="1"/>
          </p:nvPr>
        </p:nvSpPr>
        <p:spPr/>
        <p:txBody>
          <a:bodyPr>
            <a:normAutofit/>
          </a:bodyPr>
          <a:lstStyle/>
          <a:p>
            <a:pPr eaLnBrk="1" hangingPunct="1"/>
            <a:r>
              <a:rPr lang="en-US" sz="3600" b="1" u="sng" dirty="0"/>
              <a:t>Bio-psycho-social Perspective</a:t>
            </a:r>
          </a:p>
          <a:p>
            <a:pPr lvl="1" eaLnBrk="1" hangingPunct="1">
              <a:buClr>
                <a:schemeClr val="accent1"/>
              </a:buClr>
            </a:pPr>
            <a:r>
              <a:rPr lang="en-US" sz="3600" dirty="0"/>
              <a:t>assumes that biological, </a:t>
            </a:r>
            <a:r>
              <a:rPr lang="en-US" sz="3600" dirty="0" err="1"/>
              <a:t>sociocultural</a:t>
            </a:r>
            <a:r>
              <a:rPr lang="en-US" sz="3600" dirty="0"/>
              <a:t>, and psychological factors combine and interact to produce psychological disorders</a:t>
            </a:r>
          </a:p>
        </p:txBody>
      </p:sp>
    </p:spTree>
    <p:extLst>
      <p:ext uri="{BB962C8B-B14F-4D97-AF65-F5344CB8AC3E}">
        <p14:creationId xmlns:p14="http://schemas.microsoft.com/office/powerpoint/2010/main" val="221699498"/>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ashburnpsychologist.com/images/woman.jpg"/>
          <p:cNvPicPr>
            <a:picLocks noChangeAspect="1" noChangeArrowheads="1"/>
          </p:cNvPicPr>
          <p:nvPr/>
        </p:nvPicPr>
        <p:blipFill>
          <a:blip r:embed="rId2"/>
          <a:srcRect/>
          <a:stretch>
            <a:fillRect/>
          </a:stretch>
        </p:blipFill>
        <p:spPr bwMode="auto">
          <a:xfrm>
            <a:off x="1847528" y="404664"/>
            <a:ext cx="8568952" cy="6192688"/>
          </a:xfrm>
          <a:prstGeom prst="rect">
            <a:avLst/>
          </a:prstGeom>
          <a:noFill/>
          <a:ln w="9525">
            <a:noFill/>
            <a:miter lim="800000"/>
            <a:headEnd/>
            <a:tailEnd/>
          </a:ln>
        </p:spPr>
      </p:pic>
    </p:spTree>
    <p:extLst>
      <p:ext uri="{BB962C8B-B14F-4D97-AF65-F5344CB8AC3E}">
        <p14:creationId xmlns:p14="http://schemas.microsoft.com/office/powerpoint/2010/main" val="143390845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21"/>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300"/>
            </a:pPr>
            <a:r>
              <a:rPr lang="en-US" sz="4300">
                <a:solidFill>
                  <a:schemeClr val="dk2"/>
                </a:solidFill>
                <a:latin typeface="Calibri"/>
                <a:ea typeface="Calibri"/>
                <a:cs typeface="Calibri"/>
                <a:sym typeface="Calibri"/>
              </a:rPr>
              <a:t>DSM-5: Determining Diagnostic Distinctions</a:t>
            </a:r>
            <a:endParaRPr/>
          </a:p>
        </p:txBody>
      </p:sp>
      <p:sp>
        <p:nvSpPr>
          <p:cNvPr id="129" name="Google Shape;129;p21"/>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sz="2400" b="1" dirty="0">
                <a:solidFill>
                  <a:schemeClr val="dk1"/>
                </a:solidFill>
                <a:latin typeface="Calibri"/>
                <a:ea typeface="Calibri"/>
                <a:cs typeface="Calibri"/>
                <a:sym typeface="Calibri"/>
              </a:rPr>
              <a:t>Diagnostic and Statistical Manual of Mental Disorders, Fifth Edition (DSM-5)</a:t>
            </a:r>
            <a:r>
              <a:rPr lang="en-US" sz="2400" b="1" i="1" dirty="0">
                <a:solidFill>
                  <a:schemeClr val="dk1"/>
                </a:solidFill>
                <a:latin typeface="Calibri"/>
                <a:ea typeface="Calibri"/>
                <a:cs typeface="Calibri"/>
                <a:sym typeface="Calibri"/>
              </a:rPr>
              <a:t> </a:t>
            </a:r>
            <a:endParaRPr sz="3200" dirty="0"/>
          </a:p>
          <a:p>
            <a:pPr marL="640080" lvl="1">
              <a:spcBef>
                <a:spcPts val="400"/>
              </a:spcBef>
              <a:buClr>
                <a:schemeClr val="accent2"/>
              </a:buClr>
              <a:buSzPts val="2000"/>
              <a:buFont typeface="Arial"/>
              <a:buChar char="•"/>
            </a:pPr>
            <a:r>
              <a:rPr lang="en-US" dirty="0">
                <a:solidFill>
                  <a:schemeClr val="dk1"/>
                </a:solidFill>
                <a:latin typeface="Calibri"/>
                <a:ea typeface="Calibri"/>
                <a:cs typeface="Calibri"/>
                <a:sym typeface="Calibri"/>
              </a:rPr>
              <a:t>System devised by the American Psychiatric Association </a:t>
            </a:r>
            <a:endParaRPr sz="2800" dirty="0"/>
          </a:p>
          <a:p>
            <a:pPr marL="640080" lvl="1">
              <a:spcBef>
                <a:spcPts val="400"/>
              </a:spcBef>
              <a:buClr>
                <a:schemeClr val="accent2"/>
              </a:buClr>
              <a:buSzPts val="2000"/>
              <a:buFont typeface="Arial"/>
              <a:buChar char="•"/>
            </a:pPr>
            <a:r>
              <a:rPr lang="en-US" dirty="0">
                <a:solidFill>
                  <a:schemeClr val="dk1"/>
                </a:solidFill>
                <a:latin typeface="Calibri"/>
                <a:ea typeface="Calibri"/>
                <a:cs typeface="Calibri"/>
                <a:sym typeface="Calibri"/>
              </a:rPr>
              <a:t>Used by most professionals to diagnose and classify abnormal </a:t>
            </a:r>
            <a:r>
              <a:rPr lang="en-US" dirty="0" smtClean="0">
                <a:solidFill>
                  <a:schemeClr val="dk1"/>
                </a:solidFill>
                <a:latin typeface="Calibri"/>
                <a:ea typeface="Calibri"/>
                <a:cs typeface="Calibri"/>
                <a:sym typeface="Calibri"/>
              </a:rPr>
              <a:t>behavior</a:t>
            </a:r>
          </a:p>
          <a:p>
            <a:pPr marL="411480" lvl="1" indent="0">
              <a:spcBef>
                <a:spcPts val="400"/>
              </a:spcBef>
              <a:buClr>
                <a:schemeClr val="accent2"/>
              </a:buClr>
              <a:buSzPts val="2000"/>
              <a:buNone/>
            </a:pPr>
            <a:endParaRPr lang="en-US" sz="2800" dirty="0">
              <a:sym typeface="Calibri"/>
            </a:endParaRPr>
          </a:p>
          <a:p>
            <a:pPr marL="342900">
              <a:spcBef>
                <a:spcPts val="0"/>
              </a:spcBef>
              <a:buClr>
                <a:schemeClr val="accent1"/>
              </a:buClr>
              <a:buSzPts val="2200"/>
              <a:buFont typeface="Arial"/>
              <a:buChar char="•"/>
            </a:pPr>
            <a:r>
              <a:rPr lang="en-US" sz="2400" b="1" dirty="0">
                <a:solidFill>
                  <a:schemeClr val="dk1"/>
                </a:solidFill>
                <a:ea typeface="Calibri"/>
                <a:cs typeface="Calibri"/>
                <a:sym typeface="Calibri"/>
              </a:rPr>
              <a:t>Benefits</a:t>
            </a:r>
            <a:endParaRPr lang="en-US" sz="3200" b="1" dirty="0" smtClean="0"/>
          </a:p>
          <a:p>
            <a:pPr marL="640080" lvl="1">
              <a:spcBef>
                <a:spcPts val="400"/>
              </a:spcBef>
              <a:buClr>
                <a:schemeClr val="accent2"/>
              </a:buClr>
              <a:buSzPts val="2000"/>
              <a:buFont typeface="Arial"/>
              <a:buChar char="•"/>
            </a:pPr>
            <a:r>
              <a:rPr lang="en-US" dirty="0">
                <a:solidFill>
                  <a:schemeClr val="dk1"/>
                </a:solidFill>
                <a:ea typeface="Calibri"/>
                <a:cs typeface="Calibri"/>
                <a:sym typeface="Calibri"/>
              </a:rPr>
              <a:t>Provides a descriptive system</a:t>
            </a:r>
            <a:endParaRPr lang="en-US" sz="2800" dirty="0" smtClean="0"/>
          </a:p>
          <a:p>
            <a:pPr marL="640080" lvl="1">
              <a:spcBef>
                <a:spcPts val="400"/>
              </a:spcBef>
              <a:buClr>
                <a:schemeClr val="accent2"/>
              </a:buClr>
              <a:buSzPts val="2000"/>
              <a:buFont typeface="Arial"/>
              <a:buChar char="•"/>
            </a:pPr>
            <a:r>
              <a:rPr lang="en-US" dirty="0">
                <a:solidFill>
                  <a:schemeClr val="dk1"/>
                </a:solidFill>
                <a:ea typeface="Calibri"/>
                <a:cs typeface="Calibri"/>
                <a:sym typeface="Calibri"/>
              </a:rPr>
              <a:t>Allows communication between mental health professionals and theoretical approaches</a:t>
            </a:r>
            <a:endParaRPr lang="en-US" sz="2800" dirty="0" smtClean="0"/>
          </a:p>
          <a:p>
            <a:pPr marL="640080" lvl="1">
              <a:spcBef>
                <a:spcPts val="400"/>
              </a:spcBef>
              <a:buClr>
                <a:schemeClr val="accent2"/>
              </a:buClr>
              <a:buSzPts val="2000"/>
              <a:buFont typeface="Arial"/>
              <a:buChar char="•"/>
            </a:pPr>
            <a:r>
              <a:rPr lang="en-US" dirty="0">
                <a:solidFill>
                  <a:schemeClr val="dk1"/>
                </a:solidFill>
                <a:ea typeface="Calibri"/>
                <a:cs typeface="Calibri"/>
                <a:sym typeface="Calibri"/>
              </a:rPr>
              <a:t>Enables researchers to explore the causes of a problem</a:t>
            </a:r>
            <a:endParaRPr lang="en-US" sz="2800" dirty="0" smtClean="0"/>
          </a:p>
          <a:p>
            <a:pPr marL="640080" lvl="1">
              <a:spcBef>
                <a:spcPts val="400"/>
              </a:spcBef>
              <a:buClr>
                <a:schemeClr val="accent2"/>
              </a:buClr>
              <a:buSzPts val="2000"/>
              <a:buFont typeface="Arial"/>
              <a:buChar char="•"/>
            </a:pPr>
            <a:r>
              <a:rPr lang="en-US" dirty="0">
                <a:solidFill>
                  <a:schemeClr val="dk1"/>
                </a:solidFill>
                <a:ea typeface="Calibri"/>
                <a:cs typeface="Calibri"/>
                <a:sym typeface="Calibri"/>
              </a:rPr>
              <a:t>Provides a shorthand through which professionals can describe the behaviors that tend to occur together in an individual</a:t>
            </a:r>
            <a:endParaRPr lang="en-US" sz="2800" dirty="0" smtClean="0"/>
          </a:p>
          <a:p>
            <a:pPr marL="411480" lvl="1" indent="0">
              <a:spcBef>
                <a:spcPts val="400"/>
              </a:spcBef>
              <a:buClr>
                <a:schemeClr val="accent2"/>
              </a:buClr>
              <a:buSzPts val="2000"/>
              <a:buNone/>
            </a:pPr>
            <a:endParaRPr lang="en-US" sz="20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705522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25"/>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400"/>
            </a:pPr>
            <a:r>
              <a:rPr lang="en-US">
                <a:solidFill>
                  <a:schemeClr val="dk2"/>
                </a:solidFill>
                <a:latin typeface="Calibri"/>
                <a:ea typeface="Calibri"/>
                <a:cs typeface="Calibri"/>
                <a:sym typeface="Calibri"/>
              </a:rPr>
              <a:t>DSM-5: Determining Diagnostic Distinctions</a:t>
            </a:r>
            <a:endParaRPr/>
          </a:p>
        </p:txBody>
      </p:sp>
      <p:sp>
        <p:nvSpPr>
          <p:cNvPr id="153" name="Google Shape;153;p25"/>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sz="3200" dirty="0">
                <a:solidFill>
                  <a:schemeClr val="dk1"/>
                </a:solidFill>
                <a:latin typeface="Calibri"/>
                <a:ea typeface="Calibri"/>
                <a:cs typeface="Calibri"/>
                <a:sym typeface="Calibri"/>
              </a:rPr>
              <a:t>Conning the classifiers: The shortcomings of DSM</a:t>
            </a:r>
            <a:endParaRPr sz="40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David </a:t>
            </a:r>
            <a:r>
              <a:rPr lang="en-US" sz="3200" dirty="0" err="1">
                <a:solidFill>
                  <a:schemeClr val="dk1"/>
                </a:solidFill>
                <a:latin typeface="Calibri"/>
                <a:ea typeface="Calibri"/>
                <a:cs typeface="Calibri"/>
                <a:sym typeface="Calibri"/>
              </a:rPr>
              <a:t>Rosenhan</a:t>
            </a:r>
            <a:r>
              <a:rPr lang="en-US" sz="3200" dirty="0">
                <a:solidFill>
                  <a:schemeClr val="dk1"/>
                </a:solidFill>
                <a:latin typeface="Calibri"/>
                <a:ea typeface="Calibri"/>
                <a:cs typeface="Calibri"/>
                <a:sym typeface="Calibri"/>
              </a:rPr>
              <a:t> (1970s)</a:t>
            </a:r>
            <a:endParaRPr sz="3600" dirty="0"/>
          </a:p>
          <a:p>
            <a:pPr marL="1005839" lvl="2">
              <a:spcBef>
                <a:spcPts val="360"/>
              </a:spcBef>
              <a:buClr>
                <a:schemeClr val="accent3"/>
              </a:buClr>
              <a:buSzPts val="1800"/>
              <a:buFont typeface="Arial"/>
              <a:buChar char="•"/>
            </a:pPr>
            <a:r>
              <a:rPr lang="en-US" sz="2800" dirty="0">
                <a:solidFill>
                  <a:schemeClr val="dk1"/>
                </a:solidFill>
                <a:latin typeface="Calibri"/>
                <a:ea typeface="Calibri"/>
                <a:cs typeface="Calibri"/>
                <a:sym typeface="Calibri"/>
              </a:rPr>
              <a:t>Sought admission to mental hospitals based on statement that he or she was hearing voices</a:t>
            </a:r>
            <a:endParaRPr sz="3200" dirty="0"/>
          </a:p>
          <a:p>
            <a:pPr marL="1005839" lvl="2">
              <a:spcBef>
                <a:spcPts val="360"/>
              </a:spcBef>
              <a:buClr>
                <a:schemeClr val="accent3"/>
              </a:buClr>
              <a:buSzPts val="1800"/>
              <a:buFont typeface="Arial"/>
              <a:buChar char="•"/>
            </a:pPr>
            <a:r>
              <a:rPr lang="en-US" sz="2800" dirty="0">
                <a:solidFill>
                  <a:schemeClr val="dk1"/>
                </a:solidFill>
                <a:latin typeface="Calibri"/>
                <a:ea typeface="Calibri"/>
                <a:cs typeface="Calibri"/>
                <a:sym typeface="Calibri"/>
              </a:rPr>
              <a:t>Pseudo-patients acted in a normal way after that and the hospitals still diagnosed them as severely abnormal</a:t>
            </a:r>
            <a:endParaRPr sz="32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After an initial diagnosis, mental health professionals overlook other diagnostic possibilities</a:t>
            </a:r>
            <a:endParaRPr sz="3600" dirty="0"/>
          </a:p>
          <a:p>
            <a:pPr marL="342900">
              <a:spcBef>
                <a:spcPts val="440"/>
              </a:spcBef>
              <a:buClr>
                <a:schemeClr val="accent1"/>
              </a:buClr>
              <a:buSzPts val="2200"/>
              <a:buFont typeface="Arial"/>
              <a:buChar char="•"/>
            </a:pPr>
            <a:r>
              <a:rPr lang="en-US" sz="3200" dirty="0">
                <a:solidFill>
                  <a:schemeClr val="dk1"/>
                </a:solidFill>
                <a:latin typeface="Calibri"/>
                <a:ea typeface="Calibri"/>
                <a:cs typeface="Calibri"/>
                <a:sym typeface="Calibri"/>
              </a:rPr>
              <a:t>The stigma of labeling</a:t>
            </a:r>
            <a:endParaRPr sz="4000" dirty="0"/>
          </a:p>
          <a:p>
            <a:pPr marL="640080" lvl="1" indent="-101600">
              <a:spcBef>
                <a:spcPts val="400"/>
              </a:spcBef>
              <a:buClr>
                <a:schemeClr val="accent2"/>
              </a:buClr>
              <a:buSzPts val="2000"/>
              <a:buNone/>
            </a:pPr>
            <a:endParaRPr sz="20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0450797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Diagnosis Criteria: DSM-5</a:t>
            </a:r>
            <a:endParaRPr lang="en-US" dirty="0"/>
          </a:p>
        </p:txBody>
      </p:sp>
      <p:sp>
        <p:nvSpPr>
          <p:cNvPr id="3" name="Content Placeholder 2"/>
          <p:cNvSpPr>
            <a:spLocks noGrp="1"/>
          </p:cNvSpPr>
          <p:nvPr>
            <p:ph idx="1"/>
          </p:nvPr>
        </p:nvSpPr>
        <p:spPr/>
        <p:txBody>
          <a:bodyPr numCol="2">
            <a:normAutofit fontScale="85000" lnSpcReduction="20000"/>
          </a:bodyPr>
          <a:lstStyle/>
          <a:p>
            <a:r>
              <a:rPr lang="en-US" dirty="0" err="1" smtClean="0"/>
              <a:t>Neurodevelopmental</a:t>
            </a:r>
            <a:r>
              <a:rPr lang="en-US" dirty="0" smtClean="0"/>
              <a:t> disorders</a:t>
            </a:r>
          </a:p>
          <a:p>
            <a:r>
              <a:rPr lang="en-US" u="sng" dirty="0" smtClean="0">
                <a:solidFill>
                  <a:srgbClr val="FF0000"/>
                </a:solidFill>
              </a:rPr>
              <a:t>Schizophrenia </a:t>
            </a:r>
            <a:r>
              <a:rPr lang="en-US" dirty="0" smtClean="0"/>
              <a:t>spectrum and other psychotic disorders</a:t>
            </a:r>
          </a:p>
          <a:p>
            <a:r>
              <a:rPr lang="en-US" u="sng" dirty="0" smtClean="0">
                <a:solidFill>
                  <a:srgbClr val="FF0000"/>
                </a:solidFill>
              </a:rPr>
              <a:t>Bipolar </a:t>
            </a:r>
            <a:r>
              <a:rPr lang="en-US" dirty="0" smtClean="0"/>
              <a:t>and related disorders</a:t>
            </a:r>
          </a:p>
          <a:p>
            <a:r>
              <a:rPr lang="en-US" u="sng" dirty="0" smtClean="0">
                <a:solidFill>
                  <a:srgbClr val="FF0000"/>
                </a:solidFill>
              </a:rPr>
              <a:t>Depressive</a:t>
            </a:r>
            <a:r>
              <a:rPr lang="en-US" dirty="0" smtClean="0"/>
              <a:t> disorders</a:t>
            </a:r>
          </a:p>
          <a:p>
            <a:r>
              <a:rPr lang="en-US" u="sng" dirty="0" smtClean="0">
                <a:solidFill>
                  <a:srgbClr val="FF0000"/>
                </a:solidFill>
              </a:rPr>
              <a:t>Anxiety</a:t>
            </a:r>
            <a:r>
              <a:rPr lang="en-US" dirty="0" smtClean="0"/>
              <a:t> disorders</a:t>
            </a:r>
          </a:p>
          <a:p>
            <a:r>
              <a:rPr lang="en-US" u="sng" dirty="0" smtClean="0">
                <a:solidFill>
                  <a:srgbClr val="FF0000"/>
                </a:solidFill>
              </a:rPr>
              <a:t>Obsessive-compulsive</a:t>
            </a:r>
            <a:r>
              <a:rPr lang="en-US" dirty="0" smtClean="0"/>
              <a:t> and related disorders</a:t>
            </a:r>
          </a:p>
          <a:p>
            <a:r>
              <a:rPr lang="en-US" u="sng" dirty="0" smtClean="0">
                <a:solidFill>
                  <a:srgbClr val="FF0000"/>
                </a:solidFill>
              </a:rPr>
              <a:t>Trauma- and stressor-related disorders</a:t>
            </a:r>
          </a:p>
          <a:p>
            <a:r>
              <a:rPr lang="en-US" u="sng" dirty="0" smtClean="0">
                <a:solidFill>
                  <a:srgbClr val="FF0000"/>
                </a:solidFill>
              </a:rPr>
              <a:t>Dissociative disorders</a:t>
            </a:r>
          </a:p>
          <a:p>
            <a:r>
              <a:rPr lang="en-US" dirty="0" smtClean="0"/>
              <a:t>Somatic symptom and related disorders</a:t>
            </a:r>
          </a:p>
          <a:p>
            <a:r>
              <a:rPr lang="en-US" dirty="0" smtClean="0"/>
              <a:t>Feeding and eating disorders</a:t>
            </a:r>
          </a:p>
          <a:p>
            <a:r>
              <a:rPr lang="en-US" dirty="0" smtClean="0"/>
              <a:t>Sleep–wake disorders</a:t>
            </a:r>
          </a:p>
          <a:p>
            <a:r>
              <a:rPr lang="en-US" dirty="0" smtClean="0"/>
              <a:t>Sexual dysfunctions</a:t>
            </a:r>
          </a:p>
          <a:p>
            <a:r>
              <a:rPr lang="en-US" dirty="0" smtClean="0"/>
              <a:t>Gender </a:t>
            </a:r>
            <a:r>
              <a:rPr lang="en-US" dirty="0" err="1" smtClean="0"/>
              <a:t>dysphoria</a:t>
            </a:r>
            <a:endParaRPr lang="en-US" dirty="0" smtClean="0"/>
          </a:p>
          <a:p>
            <a:r>
              <a:rPr lang="en-US" dirty="0" smtClean="0"/>
              <a:t>Disruptive, impulse-control, and conduct disorders</a:t>
            </a:r>
          </a:p>
          <a:p>
            <a:r>
              <a:rPr lang="en-US" dirty="0" smtClean="0"/>
              <a:t>Substance-related and addictive disorders</a:t>
            </a:r>
          </a:p>
          <a:p>
            <a:r>
              <a:rPr lang="en-US" dirty="0" smtClean="0"/>
              <a:t> </a:t>
            </a:r>
            <a:r>
              <a:rPr lang="en-US" dirty="0" err="1" smtClean="0"/>
              <a:t>Neurocognitive</a:t>
            </a:r>
            <a:r>
              <a:rPr lang="en-US" dirty="0" smtClean="0"/>
              <a:t> disorders</a:t>
            </a:r>
          </a:p>
          <a:p>
            <a:r>
              <a:rPr lang="en-US" dirty="0" err="1" smtClean="0"/>
              <a:t>Paraphilic</a:t>
            </a:r>
            <a:r>
              <a:rPr lang="en-US" dirty="0" smtClean="0"/>
              <a:t> disorders</a:t>
            </a:r>
          </a:p>
          <a:p>
            <a:r>
              <a:rPr lang="en-US" u="sng" dirty="0" smtClean="0">
                <a:solidFill>
                  <a:srgbClr val="FF0000"/>
                </a:solidFill>
              </a:rPr>
              <a:t>Personality</a:t>
            </a:r>
            <a:r>
              <a:rPr lang="en-US" dirty="0" smtClean="0"/>
              <a:t> disorders</a:t>
            </a:r>
          </a:p>
          <a:p>
            <a:endParaRPr lang="en-US" dirty="0"/>
          </a:p>
        </p:txBody>
      </p:sp>
    </p:spTree>
    <p:extLst>
      <p:ext uri="{BB962C8B-B14F-4D97-AF65-F5344CB8AC3E}">
        <p14:creationId xmlns:p14="http://schemas.microsoft.com/office/powerpoint/2010/main" val="20670333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Anxiety Disorders</a:t>
            </a:r>
            <a:endParaRPr lang="en-US" dirty="0"/>
          </a:p>
        </p:txBody>
      </p:sp>
      <p:sp>
        <p:nvSpPr>
          <p:cNvPr id="5" name="Text Placeholder 4"/>
          <p:cNvSpPr>
            <a:spLocks noGrp="1"/>
          </p:cNvSpPr>
          <p:nvPr>
            <p:ph type="body" idx="1"/>
          </p:nvPr>
        </p:nvSpPr>
        <p:spPr/>
        <p:txBody>
          <a:bodyPr/>
          <a:lstStyle/>
          <a:p>
            <a:endParaRPr lang="en-US"/>
          </a:p>
        </p:txBody>
      </p:sp>
    </p:spTree>
    <p:extLst>
      <p:ext uri="{BB962C8B-B14F-4D97-AF65-F5344CB8AC3E}">
        <p14:creationId xmlns:p14="http://schemas.microsoft.com/office/powerpoint/2010/main" val="283347516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27"/>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600"/>
            </a:pPr>
            <a:r>
              <a:rPr lang="en-US" sz="4600">
                <a:solidFill>
                  <a:schemeClr val="dk2"/>
                </a:solidFill>
                <a:latin typeface="Calibri"/>
                <a:ea typeface="Calibri"/>
                <a:cs typeface="Calibri"/>
                <a:sym typeface="Calibri"/>
              </a:rPr>
              <a:t>Anxiety Disorders</a:t>
            </a:r>
            <a:endParaRPr/>
          </a:p>
        </p:txBody>
      </p:sp>
      <p:sp>
        <p:nvSpPr>
          <p:cNvPr id="165" name="Google Shape;165;p27"/>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dirty="0">
                <a:solidFill>
                  <a:schemeClr val="dk1"/>
                </a:solidFill>
                <a:latin typeface="Calibri"/>
                <a:ea typeface="Calibri"/>
                <a:cs typeface="Calibri"/>
                <a:sym typeface="Calibri"/>
              </a:rPr>
              <a:t>Occurrence of anxiety without an obvious external cause that affects daily functioning</a:t>
            </a:r>
            <a:endParaRPr sz="3600" dirty="0"/>
          </a:p>
          <a:p>
            <a:pPr marL="342900">
              <a:spcBef>
                <a:spcPts val="440"/>
              </a:spcBef>
              <a:buClr>
                <a:schemeClr val="accent1"/>
              </a:buClr>
              <a:buSzPts val="2200"/>
              <a:buFont typeface="Arial"/>
              <a:buChar char="•"/>
            </a:pPr>
            <a:r>
              <a:rPr lang="en-US" dirty="0">
                <a:solidFill>
                  <a:schemeClr val="dk1"/>
                </a:solidFill>
                <a:latin typeface="Calibri"/>
                <a:ea typeface="Calibri"/>
                <a:cs typeface="Calibri"/>
                <a:sym typeface="Calibri"/>
              </a:rPr>
              <a:t>Major types</a:t>
            </a:r>
            <a:endParaRPr sz="3600" dirty="0"/>
          </a:p>
          <a:p>
            <a:pPr marL="640080" lvl="1">
              <a:spcBef>
                <a:spcPts val="400"/>
              </a:spcBef>
              <a:buClr>
                <a:schemeClr val="accent2"/>
              </a:buClr>
              <a:buSzPts val="2000"/>
              <a:buFont typeface="Arial"/>
              <a:buChar char="•"/>
            </a:pPr>
            <a:r>
              <a:rPr lang="en-US" sz="2800" dirty="0">
                <a:solidFill>
                  <a:schemeClr val="dk1"/>
                </a:solidFill>
                <a:latin typeface="Calibri"/>
                <a:ea typeface="Calibri"/>
                <a:cs typeface="Calibri"/>
                <a:sym typeface="Calibri"/>
              </a:rPr>
              <a:t>Phobic disorder</a:t>
            </a:r>
            <a:endParaRPr sz="3200" dirty="0"/>
          </a:p>
          <a:p>
            <a:pPr marL="640080" lvl="1">
              <a:spcBef>
                <a:spcPts val="400"/>
              </a:spcBef>
              <a:buClr>
                <a:schemeClr val="accent2"/>
              </a:buClr>
              <a:buSzPts val="2000"/>
              <a:buFont typeface="Arial"/>
              <a:buChar char="•"/>
            </a:pPr>
            <a:r>
              <a:rPr lang="en-US" sz="2800" dirty="0">
                <a:solidFill>
                  <a:schemeClr val="dk1"/>
                </a:solidFill>
                <a:latin typeface="Calibri"/>
                <a:ea typeface="Calibri"/>
                <a:cs typeface="Calibri"/>
                <a:sym typeface="Calibri"/>
              </a:rPr>
              <a:t>Panic disorder</a:t>
            </a:r>
            <a:endParaRPr sz="3200" dirty="0"/>
          </a:p>
          <a:p>
            <a:pPr marL="640080" lvl="1">
              <a:spcBef>
                <a:spcPts val="400"/>
              </a:spcBef>
              <a:buClr>
                <a:schemeClr val="accent2"/>
              </a:buClr>
              <a:buSzPts val="2000"/>
              <a:buFont typeface="Arial"/>
              <a:buChar char="•"/>
            </a:pPr>
            <a:r>
              <a:rPr lang="en-US" sz="2800" dirty="0">
                <a:solidFill>
                  <a:schemeClr val="dk1"/>
                </a:solidFill>
                <a:ea typeface="Calibri"/>
                <a:cs typeface="Calibri"/>
                <a:sym typeface="Calibri"/>
              </a:rPr>
              <a:t>Generalized anxiety </a:t>
            </a:r>
            <a:r>
              <a:rPr lang="en-US" sz="2800" dirty="0" smtClean="0">
                <a:solidFill>
                  <a:schemeClr val="dk1"/>
                </a:solidFill>
                <a:ea typeface="Calibri"/>
                <a:cs typeface="Calibri"/>
                <a:sym typeface="Calibri"/>
              </a:rPr>
              <a:t>disorder</a:t>
            </a:r>
          </a:p>
          <a:p>
            <a:pPr marL="640080" lvl="1">
              <a:spcBef>
                <a:spcPts val="400"/>
              </a:spcBef>
              <a:buClr>
                <a:schemeClr val="accent2"/>
              </a:buClr>
              <a:buSzPts val="2000"/>
              <a:buFont typeface="Arial"/>
              <a:buChar char="•"/>
            </a:pPr>
            <a:r>
              <a:rPr lang="en-US" sz="2800" dirty="0" smtClean="0">
                <a:solidFill>
                  <a:schemeClr val="dk1"/>
                </a:solidFill>
                <a:ea typeface="Calibri"/>
                <a:cs typeface="Calibri"/>
                <a:sym typeface="Calibri"/>
              </a:rPr>
              <a:t>Obsessive-Compulsive </a:t>
            </a:r>
            <a:r>
              <a:rPr lang="en-US" sz="2800" dirty="0">
                <a:solidFill>
                  <a:schemeClr val="dk1"/>
                </a:solidFill>
                <a:ea typeface="Calibri"/>
                <a:cs typeface="Calibri"/>
                <a:sym typeface="Calibri"/>
              </a:rPr>
              <a:t>Disorder</a:t>
            </a:r>
          </a:p>
          <a:p>
            <a:pPr marL="640080" lvl="1">
              <a:spcBef>
                <a:spcPts val="400"/>
              </a:spcBef>
              <a:buClr>
                <a:schemeClr val="accent2"/>
              </a:buClr>
              <a:buSzPts val="2000"/>
              <a:buFont typeface="Arial"/>
              <a:buChar char="•"/>
            </a:pPr>
            <a:r>
              <a:rPr lang="en-US" sz="2800" dirty="0">
                <a:solidFill>
                  <a:schemeClr val="dk1"/>
                </a:solidFill>
                <a:ea typeface="Calibri"/>
                <a:cs typeface="Calibri"/>
                <a:sym typeface="Calibri"/>
              </a:rPr>
              <a:t>Posttraumatic Stress Disorder</a:t>
            </a:r>
          </a:p>
          <a:p>
            <a:pPr marL="640080" lvl="1">
              <a:spcBef>
                <a:spcPts val="400"/>
              </a:spcBef>
              <a:buClr>
                <a:schemeClr val="accent2"/>
              </a:buClr>
              <a:buSzPts val="2000"/>
              <a:buFont typeface="Arial"/>
              <a:buChar char="•"/>
            </a:pPr>
            <a:endParaRPr dirty="0"/>
          </a:p>
        </p:txBody>
      </p:sp>
    </p:spTree>
    <p:extLst>
      <p:ext uri="{BB962C8B-B14F-4D97-AF65-F5344CB8AC3E}">
        <p14:creationId xmlns:p14="http://schemas.microsoft.com/office/powerpoint/2010/main" val="380905581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Anxiety Disorders</a:t>
            </a:r>
            <a:endParaRPr lang="en-US" dirty="0"/>
          </a:p>
        </p:txBody>
      </p:sp>
      <p:sp>
        <p:nvSpPr>
          <p:cNvPr id="3" name="Content Placeholder 2"/>
          <p:cNvSpPr>
            <a:spLocks noGrp="1"/>
          </p:cNvSpPr>
          <p:nvPr>
            <p:ph idx="1"/>
          </p:nvPr>
        </p:nvSpPr>
        <p:spPr/>
        <p:txBody>
          <a:bodyPr>
            <a:normAutofit/>
          </a:bodyPr>
          <a:lstStyle/>
          <a:p>
            <a:r>
              <a:rPr lang="en-US" sz="3200" i="1" dirty="0"/>
              <a:t>Generalized Anxiety Disorder</a:t>
            </a:r>
            <a:r>
              <a:rPr lang="en-US" sz="3200" dirty="0"/>
              <a:t> (GAD) the feelings of anxiety and distress are </a:t>
            </a:r>
            <a:r>
              <a:rPr lang="en-US" sz="3200" u="sng" dirty="0"/>
              <a:t>free-floating</a:t>
            </a:r>
            <a:r>
              <a:rPr lang="en-US" sz="3200" dirty="0"/>
              <a:t>. While sufferers may worry about their job, their finances, their health and their family, they may also worry over more common minor situations such as appointments, housework, haircuts and parking. Once developed, it is persistent and chronic with the sensations of anxiety and dread being experienced, essentially, </a:t>
            </a:r>
            <a:r>
              <a:rPr lang="en-US" sz="3200" i="1" dirty="0"/>
              <a:t>constantly</a:t>
            </a:r>
            <a:r>
              <a:rPr lang="en-US" sz="3200" dirty="0"/>
              <a:t>. </a:t>
            </a:r>
          </a:p>
        </p:txBody>
      </p:sp>
    </p:spTree>
    <p:extLst>
      <p:ext uri="{BB962C8B-B14F-4D97-AF65-F5344CB8AC3E}">
        <p14:creationId xmlns:p14="http://schemas.microsoft.com/office/powerpoint/2010/main" val="221027872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GAD</a:t>
            </a:r>
            <a:endParaRPr lang="en-US" dirty="0"/>
          </a:p>
        </p:txBody>
      </p:sp>
      <p:sp>
        <p:nvSpPr>
          <p:cNvPr id="3" name="Content Placeholder 2"/>
          <p:cNvSpPr>
            <a:spLocks noGrp="1"/>
          </p:cNvSpPr>
          <p:nvPr>
            <p:ph idx="1"/>
          </p:nvPr>
        </p:nvSpPr>
        <p:spPr/>
        <p:txBody>
          <a:bodyPr/>
          <a:lstStyle/>
          <a:p>
            <a:r>
              <a:rPr lang="en-US" sz="3200" dirty="0"/>
              <a:t>Excessive worry about many events or activities with no specific threat which is accompanied by 3 or more symptoms of restlessness, fatigue, loss of concentration, muscle tension etc. </a:t>
            </a:r>
            <a:endParaRPr lang="th-TH" sz="3200" dirty="0"/>
          </a:p>
          <a:p>
            <a:pPr marL="0" indent="0">
              <a:buNone/>
            </a:pPr>
            <a:endParaRPr lang="en-US" dirty="0"/>
          </a:p>
        </p:txBody>
      </p:sp>
    </p:spTree>
    <p:extLst>
      <p:ext uri="{BB962C8B-B14F-4D97-AF65-F5344CB8AC3E}">
        <p14:creationId xmlns:p14="http://schemas.microsoft.com/office/powerpoint/2010/main" val="369518758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Anxiety Disorders</a:t>
            </a:r>
            <a:endParaRPr lang="en-US" dirty="0"/>
          </a:p>
        </p:txBody>
      </p:sp>
      <p:sp>
        <p:nvSpPr>
          <p:cNvPr id="3" name="Content Placeholder 2"/>
          <p:cNvSpPr>
            <a:spLocks noGrp="1"/>
          </p:cNvSpPr>
          <p:nvPr>
            <p:ph idx="1"/>
          </p:nvPr>
        </p:nvSpPr>
        <p:spPr/>
        <p:txBody>
          <a:bodyPr/>
          <a:lstStyle/>
          <a:p>
            <a:r>
              <a:rPr lang="en-US" sz="3200" i="1" dirty="0"/>
              <a:t>panic disorder</a:t>
            </a:r>
            <a:r>
              <a:rPr lang="en-US" sz="3200" dirty="0"/>
              <a:t> (also called </a:t>
            </a:r>
            <a:r>
              <a:rPr lang="en-US" sz="3200" i="1" dirty="0"/>
              <a:t>panic attack</a:t>
            </a:r>
            <a:r>
              <a:rPr lang="en-US" sz="3200" dirty="0"/>
              <a:t>), the anxiety is very intense and debilitating, though it is confined to brief episodes. The sensations can be so severe that the sufferer may think they are having a heart attack. The attack can be triggered by a stressful situation, but often the attacks occur with no warning and for no apparent reason.  </a:t>
            </a:r>
          </a:p>
          <a:p>
            <a:pPr marL="0" indent="0">
              <a:buNone/>
            </a:pPr>
            <a:endParaRPr lang="en-US" dirty="0"/>
          </a:p>
        </p:txBody>
      </p:sp>
    </p:spTree>
    <p:extLst>
      <p:ext uri="{BB962C8B-B14F-4D97-AF65-F5344CB8AC3E}">
        <p14:creationId xmlns:p14="http://schemas.microsoft.com/office/powerpoint/2010/main" val="129970574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Panic Attacks</a:t>
            </a:r>
            <a:endParaRPr lang="en-US" dirty="0"/>
          </a:p>
        </p:txBody>
      </p:sp>
      <p:sp>
        <p:nvSpPr>
          <p:cNvPr id="3" name="Content Placeholder 2"/>
          <p:cNvSpPr>
            <a:spLocks noGrp="1"/>
          </p:cNvSpPr>
          <p:nvPr>
            <p:ph idx="1"/>
          </p:nvPr>
        </p:nvSpPr>
        <p:spPr/>
        <p:txBody>
          <a:bodyPr>
            <a:normAutofit/>
          </a:bodyPr>
          <a:lstStyle/>
          <a:p>
            <a:r>
              <a:rPr lang="en-US" sz="3200" dirty="0"/>
              <a:t>Panic disorder is an anxiety disorder characterized by recurring severe panic attacks</a:t>
            </a:r>
            <a:endParaRPr lang="en-US" sz="3200" dirty="0"/>
          </a:p>
          <a:p>
            <a:r>
              <a:rPr lang="en-US" sz="3200" dirty="0">
                <a:solidFill>
                  <a:srgbClr val="FF0000"/>
                </a:solidFill>
              </a:rPr>
              <a:t>Panic </a:t>
            </a:r>
            <a:r>
              <a:rPr lang="en-US" sz="3200" dirty="0">
                <a:solidFill>
                  <a:srgbClr val="FF0000"/>
                </a:solidFill>
              </a:rPr>
              <a:t>attacks </a:t>
            </a:r>
            <a:r>
              <a:rPr lang="en-US" sz="3200" dirty="0"/>
              <a:t>are periods of intense fear or apprehension that are of sudden </a:t>
            </a:r>
            <a:r>
              <a:rPr lang="en-US" sz="3200" dirty="0"/>
              <a:t>onset </a:t>
            </a:r>
            <a:r>
              <a:rPr lang="en-US" sz="3200" dirty="0"/>
              <a:t>and of variable duration from minutes to </a:t>
            </a:r>
            <a:r>
              <a:rPr lang="en-US" sz="3200" dirty="0"/>
              <a:t>hours</a:t>
            </a:r>
            <a:r>
              <a:rPr lang="en-US" sz="3200" dirty="0"/>
              <a:t>. Panic attacks usually begin abruptly, may reach a peak within 10 to 20 minutes, but may continue for hours in some </a:t>
            </a:r>
            <a:r>
              <a:rPr lang="en-US" sz="3200" dirty="0"/>
              <a:t>cases. </a:t>
            </a:r>
            <a:r>
              <a:rPr lang="en-US" sz="3200" dirty="0"/>
              <a:t>Panic attacks usually subside on their own over the next several hours</a:t>
            </a:r>
          </a:p>
        </p:txBody>
      </p:sp>
    </p:spTree>
    <p:extLst>
      <p:ext uri="{BB962C8B-B14F-4D97-AF65-F5344CB8AC3E}">
        <p14:creationId xmlns:p14="http://schemas.microsoft.com/office/powerpoint/2010/main" val="111564295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Panic Attack</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9639000"/>
              </p:ext>
            </p:extLst>
          </p:nvPr>
        </p:nvGraphicFramePr>
        <p:xfrm>
          <a:off x="1066800" y="2632448"/>
          <a:ext cx="10515494" cy="4455386"/>
        </p:xfrm>
        <a:graphic>
          <a:graphicData uri="http://schemas.openxmlformats.org/drawingml/2006/table">
            <a:tbl>
              <a:tblPr/>
              <a:tblGrid>
                <a:gridCol w="5257747"/>
                <a:gridCol w="5257747"/>
              </a:tblGrid>
              <a:tr h="4304586">
                <a:tc>
                  <a:txBody>
                    <a:bodyPr/>
                    <a:lstStyle/>
                    <a:p>
                      <a:pPr algn="l" fontAlgn="t">
                        <a:buFont typeface="Arial" panose="020B0604020202020204" pitchFamily="34" charset="0"/>
                        <a:buChar char="•"/>
                      </a:pPr>
                      <a:r>
                        <a:rPr lang="en-US" sz="2400" dirty="0">
                          <a:effectLst/>
                        </a:rPr>
                        <a:t>Palpitations, and/or accelerated heart rate</a:t>
                      </a:r>
                    </a:p>
                    <a:p>
                      <a:pPr algn="l" fontAlgn="t">
                        <a:buFont typeface="Arial" panose="020B0604020202020204" pitchFamily="34" charset="0"/>
                        <a:buChar char="•"/>
                      </a:pPr>
                      <a:r>
                        <a:rPr lang="en-US" sz="2400" dirty="0">
                          <a:effectLst/>
                        </a:rPr>
                        <a:t>Sweating</a:t>
                      </a:r>
                    </a:p>
                    <a:p>
                      <a:pPr algn="l" fontAlgn="t">
                        <a:buFont typeface="Arial" panose="020B0604020202020204" pitchFamily="34" charset="0"/>
                        <a:buChar char="•"/>
                      </a:pPr>
                      <a:r>
                        <a:rPr lang="en-US" sz="2400" dirty="0">
                          <a:effectLst/>
                        </a:rPr>
                        <a:t>Trembling or shaking</a:t>
                      </a:r>
                    </a:p>
                    <a:p>
                      <a:pPr algn="l" fontAlgn="t">
                        <a:buFont typeface="Arial" panose="020B0604020202020204" pitchFamily="34" charset="0"/>
                        <a:buChar char="•"/>
                      </a:pPr>
                      <a:r>
                        <a:rPr lang="en-US" sz="2400" dirty="0">
                          <a:effectLst/>
                        </a:rPr>
                        <a:t>Sensations of shortness of breath or being smothered</a:t>
                      </a:r>
                    </a:p>
                    <a:p>
                      <a:pPr algn="l" fontAlgn="t">
                        <a:buFont typeface="Arial" panose="020B0604020202020204" pitchFamily="34" charset="0"/>
                        <a:buChar char="•"/>
                      </a:pPr>
                      <a:r>
                        <a:rPr lang="en-US" sz="2400" dirty="0">
                          <a:effectLst/>
                        </a:rPr>
                        <a:t>Feeling of choking</a:t>
                      </a:r>
                    </a:p>
                    <a:p>
                      <a:pPr algn="l" fontAlgn="t">
                        <a:buFont typeface="Arial" panose="020B0604020202020204" pitchFamily="34" charset="0"/>
                        <a:buChar char="•"/>
                      </a:pPr>
                      <a:r>
                        <a:rPr lang="en-US" sz="2400" dirty="0">
                          <a:effectLst/>
                        </a:rPr>
                        <a:t>Chest pain or discomfort</a:t>
                      </a:r>
                    </a:p>
                    <a:p>
                      <a:pPr algn="l" fontAlgn="t">
                        <a:buFont typeface="Arial" panose="020B0604020202020204" pitchFamily="34" charset="0"/>
                        <a:buChar char="•"/>
                      </a:pPr>
                      <a:r>
                        <a:rPr lang="en-US" sz="2400" dirty="0">
                          <a:effectLst/>
                        </a:rPr>
                        <a:t>Nausea or abdominal </a:t>
                      </a:r>
                      <a:r>
                        <a:rPr lang="en-US" sz="2400" dirty="0" smtClean="0">
                          <a:effectLst/>
                        </a:rPr>
                        <a:t>distress</a:t>
                      </a:r>
                    </a:p>
                    <a:p>
                      <a:pPr marL="0" marR="0" indent="0" algn="l" defTabSz="914400" rtl="0" eaLnBrk="1" fontAlgn="t" latinLnBrk="0" hangingPunct="1">
                        <a:lnSpc>
                          <a:spcPct val="100000"/>
                        </a:lnSpc>
                        <a:spcBef>
                          <a:spcPts val="0"/>
                        </a:spcBef>
                        <a:spcAft>
                          <a:spcPts val="0"/>
                        </a:spcAft>
                        <a:buClrTx/>
                        <a:buSzTx/>
                        <a:buFont typeface="Arial" panose="020B0604020202020204" pitchFamily="34" charset="0"/>
                        <a:buChar char="•"/>
                        <a:tabLst/>
                        <a:defRPr/>
                      </a:pPr>
                      <a:r>
                        <a:rPr lang="en-US" sz="2400" dirty="0" smtClean="0">
                          <a:effectLst/>
                        </a:rPr>
                        <a:t>Chills or hot flashes</a:t>
                      </a:r>
                    </a:p>
                    <a:p>
                      <a:pPr algn="l" fontAlgn="t">
                        <a:buFont typeface="Arial" panose="020B0604020202020204" pitchFamily="34" charset="0"/>
                        <a:buNone/>
                      </a:pPr>
                      <a:endParaRPr lang="en-US" sz="2400" dirty="0" smtClean="0">
                        <a:effectLst/>
                      </a:endParaRPr>
                    </a:p>
                    <a:p>
                      <a:pPr algn="l" fontAlgn="t">
                        <a:buFont typeface="Arial" panose="020B0604020202020204" pitchFamily="34" charset="0"/>
                        <a:buNone/>
                      </a:pPr>
                      <a:endParaRPr lang="en-US" sz="2400" dirty="0">
                        <a:effectLst/>
                      </a:endParaRPr>
                    </a:p>
                  </a:txBody>
                  <a:tcPr marL="82416" marR="82416" marT="33133" marB="33133">
                    <a:lnL>
                      <a:noFill/>
                    </a:lnL>
                    <a:lnR>
                      <a:noFill/>
                    </a:lnR>
                    <a:lnT>
                      <a:noFill/>
                    </a:lnT>
                    <a:lnB>
                      <a:noFill/>
                    </a:lnB>
                  </a:tcPr>
                </a:tc>
                <a:tc>
                  <a:txBody>
                    <a:bodyPr/>
                    <a:lstStyle/>
                    <a:p>
                      <a:pPr marL="0" marR="0" indent="0" algn="l" defTabSz="914400" rtl="0" eaLnBrk="1" fontAlgn="t" latinLnBrk="0" hangingPunct="1">
                        <a:lnSpc>
                          <a:spcPct val="100000"/>
                        </a:lnSpc>
                        <a:spcBef>
                          <a:spcPts val="0"/>
                        </a:spcBef>
                        <a:spcAft>
                          <a:spcPts val="0"/>
                        </a:spcAft>
                        <a:buClrTx/>
                        <a:buSzTx/>
                        <a:buFont typeface="Arial" panose="020B0604020202020204" pitchFamily="34" charset="0"/>
                        <a:buChar char="•"/>
                        <a:tabLst/>
                        <a:defRPr/>
                      </a:pPr>
                      <a:r>
                        <a:rPr lang="en-US" sz="2400" dirty="0" smtClean="0">
                          <a:effectLst/>
                        </a:rPr>
                        <a:t>Feeling dizzy, unsteady, lightheaded, or faint</a:t>
                      </a:r>
                    </a:p>
                    <a:p>
                      <a:pPr algn="l" fontAlgn="t">
                        <a:buFont typeface="Arial" panose="020B0604020202020204" pitchFamily="34" charset="0"/>
                        <a:buChar char="•"/>
                      </a:pPr>
                      <a:r>
                        <a:rPr lang="en-US" sz="2400" dirty="0" smtClean="0">
                          <a:effectLst/>
                        </a:rPr>
                        <a:t>De-realization </a:t>
                      </a:r>
                      <a:r>
                        <a:rPr lang="en-US" sz="2400" dirty="0">
                          <a:effectLst/>
                        </a:rPr>
                        <a:t>(feelings of unreality) or depersonalization (being detached from oneself)</a:t>
                      </a:r>
                    </a:p>
                    <a:p>
                      <a:pPr algn="l" fontAlgn="t">
                        <a:buFont typeface="Arial" panose="020B0604020202020204" pitchFamily="34" charset="0"/>
                        <a:buChar char="•"/>
                      </a:pPr>
                      <a:r>
                        <a:rPr lang="en-US" sz="2400" dirty="0">
                          <a:effectLst/>
                        </a:rPr>
                        <a:t>Fear of losing control or going insane</a:t>
                      </a:r>
                    </a:p>
                    <a:p>
                      <a:pPr algn="l" fontAlgn="t">
                        <a:buFont typeface="Arial" panose="020B0604020202020204" pitchFamily="34" charset="0"/>
                        <a:buChar char="•"/>
                      </a:pPr>
                      <a:r>
                        <a:rPr lang="en-US" sz="2400" dirty="0">
                          <a:effectLst/>
                        </a:rPr>
                        <a:t>Sense of impending death</a:t>
                      </a:r>
                    </a:p>
                    <a:p>
                      <a:pPr algn="l" fontAlgn="t">
                        <a:buFont typeface="Arial" panose="020B0604020202020204" pitchFamily="34" charset="0"/>
                        <a:buChar char="•"/>
                      </a:pPr>
                      <a:r>
                        <a:rPr lang="en-US" sz="2400" dirty="0" err="1">
                          <a:effectLst/>
                        </a:rPr>
                        <a:t>Paresthesias</a:t>
                      </a:r>
                      <a:r>
                        <a:rPr lang="en-US" sz="2400" dirty="0">
                          <a:effectLst/>
                        </a:rPr>
                        <a:t> (numbness or tingling sensations</a:t>
                      </a:r>
                      <a:r>
                        <a:rPr lang="en-US" sz="2400" dirty="0" smtClean="0">
                          <a:effectLst/>
                        </a:rPr>
                        <a:t>)</a:t>
                      </a:r>
                      <a:endParaRPr lang="en-US" sz="2400" dirty="0">
                        <a:effectLst/>
                      </a:endParaRPr>
                    </a:p>
                  </a:txBody>
                  <a:tcPr marL="82416" marR="82416" marT="33133" marB="33133">
                    <a:lnL>
                      <a:noFill/>
                    </a:lnL>
                    <a:lnR>
                      <a:noFill/>
                    </a:lnR>
                    <a:lnT>
                      <a:noFill/>
                    </a:lnT>
                    <a:lnB>
                      <a:noFill/>
                    </a:lnB>
                  </a:tcPr>
                </a:tc>
              </a:tr>
            </a:tbl>
          </a:graphicData>
        </a:graphic>
      </p:graphicFrame>
      <p:sp>
        <p:nvSpPr>
          <p:cNvPr id="5" name="Rectangle 2"/>
          <p:cNvSpPr>
            <a:spLocks noChangeArrowheads="1"/>
          </p:cNvSpPr>
          <p:nvPr/>
        </p:nvSpPr>
        <p:spPr bwMode="auto">
          <a:xfrm>
            <a:off x="414564" y="1465008"/>
            <a:ext cx="11362765" cy="971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253920" tIns="47610" rIns="0" bIns="0" numCol="1" anchor="ctr" anchorCtr="0" compatLnSpc="1">
            <a:prstTxWarp prst="textNoShape">
              <a:avLst/>
            </a:prstTxWarp>
            <a:spAutoFit/>
          </a:bodyPr>
          <a:lstStyle/>
          <a:p>
            <a:pPr eaLnBrk="0" fontAlgn="base" hangingPunct="0">
              <a:lnSpc>
                <a:spcPct val="150000"/>
              </a:lnSpc>
              <a:spcBef>
                <a:spcPct val="0"/>
              </a:spcBef>
              <a:spcAft>
                <a:spcPct val="0"/>
              </a:spcAft>
            </a:pPr>
            <a:r>
              <a:rPr lang="en-US" sz="2000" dirty="0">
                <a:solidFill>
                  <a:srgbClr val="0B0080"/>
                </a:solidFill>
                <a:latin typeface="Arial" panose="020B0604020202020204" pitchFamily="34" charset="0"/>
                <a:hlinkClick r:id="rId2" tooltip="DSM-5"/>
              </a:rPr>
              <a:t>DSM-5</a:t>
            </a:r>
            <a:r>
              <a:rPr lang="en-US" sz="2000" dirty="0">
                <a:solidFill>
                  <a:srgbClr val="000000"/>
                </a:solidFill>
                <a:latin typeface="Arial" panose="020B0604020202020204" pitchFamily="34" charset="0"/>
              </a:rPr>
              <a:t> Diagnostic Criteria for Panic Attack: A discrete period of intense fear or discomfort, in which four (or more) of the following symptoms developed abruptly and reached a peak within minutes:</a:t>
            </a:r>
            <a:endParaRPr lang="en-US" sz="4800" dirty="0">
              <a:latin typeface="Arial" panose="020B0604020202020204" pitchFamily="34" charset="0"/>
            </a:endParaRPr>
          </a:p>
        </p:txBody>
      </p:sp>
    </p:spTree>
    <p:extLst>
      <p:ext uri="{BB962C8B-B14F-4D97-AF65-F5344CB8AC3E}">
        <p14:creationId xmlns:p14="http://schemas.microsoft.com/office/powerpoint/2010/main" val="413765317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Anxiety Disorders</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When </a:t>
            </a:r>
            <a:r>
              <a:rPr lang="en-US" u="sng" dirty="0" smtClean="0"/>
              <a:t>the source of the anxiety can be identified</a:t>
            </a:r>
            <a:r>
              <a:rPr lang="en-US" dirty="0" smtClean="0"/>
              <a:t>, it can be a </a:t>
            </a:r>
            <a:r>
              <a:rPr lang="en-US" u="sng" dirty="0" smtClean="0"/>
              <a:t>specific object or situation </a:t>
            </a:r>
            <a:r>
              <a:rPr lang="en-US" dirty="0" smtClean="0"/>
              <a:t>or to </a:t>
            </a:r>
            <a:r>
              <a:rPr lang="en-US" u="sng" dirty="0" smtClean="0"/>
              <a:t>an idea </a:t>
            </a:r>
            <a:r>
              <a:rPr lang="en-US" dirty="0" smtClean="0"/>
              <a:t>or to </a:t>
            </a:r>
            <a:r>
              <a:rPr lang="en-US" u="sng" dirty="0" smtClean="0"/>
              <a:t>a traumatic event</a:t>
            </a:r>
            <a:r>
              <a:rPr lang="en-US" dirty="0" smtClean="0"/>
              <a:t>.  </a:t>
            </a:r>
          </a:p>
          <a:p>
            <a:r>
              <a:rPr lang="en-US" dirty="0" smtClean="0">
                <a:solidFill>
                  <a:srgbClr val="FF0000"/>
                </a:solidFill>
              </a:rPr>
              <a:t>Phobia</a:t>
            </a:r>
            <a:r>
              <a:rPr lang="en-US" dirty="0" smtClean="0"/>
              <a:t>: anxiety is triggered by a </a:t>
            </a:r>
            <a:r>
              <a:rPr lang="en-US" i="1" dirty="0" smtClean="0"/>
              <a:t>specific object or situation</a:t>
            </a:r>
          </a:p>
          <a:p>
            <a:r>
              <a:rPr lang="en-US" dirty="0" smtClean="0"/>
              <a:t>In the case of a phobia, the fear is unreasonable and excessive, beyond the sufferers control to the point where it may interfere with daily life. </a:t>
            </a:r>
          </a:p>
          <a:p>
            <a:r>
              <a:rPr lang="en-US" i="1" dirty="0" smtClean="0"/>
              <a:t>Simple/ Specific</a:t>
            </a:r>
            <a:r>
              <a:rPr lang="en-US" dirty="0" smtClean="0"/>
              <a:t> (fear of a single stimulus such as heights or dogs)</a:t>
            </a:r>
          </a:p>
          <a:p>
            <a:r>
              <a:rPr lang="en-US" i="1" dirty="0" smtClean="0"/>
              <a:t>complex</a:t>
            </a:r>
            <a:r>
              <a:rPr lang="en-US" dirty="0" smtClean="0"/>
              <a:t> (a fear of a number of stimuli. In a fear of elevators, for example, fear of falling, being stuck between floors, tight enclosed places, losing self-control in front of others</a:t>
            </a:r>
          </a:p>
          <a:p>
            <a:r>
              <a:rPr lang="en-US" i="1" dirty="0" smtClean="0"/>
              <a:t>social</a:t>
            </a:r>
            <a:r>
              <a:rPr lang="en-US" dirty="0" smtClean="0"/>
              <a:t> (fear of what might occur in the company of others; for example, fear of blushing, losing self-control, public speaking, trembling, making a mistake).</a:t>
            </a:r>
          </a:p>
          <a:p>
            <a:endParaRPr lang="en-US" dirty="0"/>
          </a:p>
        </p:txBody>
      </p:sp>
    </p:spTree>
    <p:extLst>
      <p:ext uri="{BB962C8B-B14F-4D97-AF65-F5344CB8AC3E}">
        <p14:creationId xmlns:p14="http://schemas.microsoft.com/office/powerpoint/2010/main" val="108362183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pic>
        <p:nvPicPr>
          <p:cNvPr id="176" name="Google Shape;176;p29"/>
          <p:cNvPicPr preferRelativeResize="0">
            <a:picLocks noGrp="1"/>
          </p:cNvPicPr>
          <p:nvPr>
            <p:ph type="pic" idx="4294967295"/>
          </p:nvPr>
        </p:nvPicPr>
        <p:blipFill rotWithShape="1">
          <a:blip r:embed="rId3">
            <a:alphaModFix/>
          </a:blip>
          <a:srcRect t="2743"/>
          <a:stretch/>
        </p:blipFill>
        <p:spPr>
          <a:xfrm>
            <a:off x="228600" y="254747"/>
            <a:ext cx="11604812" cy="6468781"/>
          </a:xfrm>
          <a:prstGeom prst="rect">
            <a:avLst/>
          </a:prstGeom>
          <a:noFill/>
          <a:ln>
            <a:noFill/>
          </a:ln>
        </p:spPr>
      </p:pic>
    </p:spTree>
    <p:extLst>
      <p:ext uri="{BB962C8B-B14F-4D97-AF65-F5344CB8AC3E}">
        <p14:creationId xmlns:p14="http://schemas.microsoft.com/office/powerpoint/2010/main" val="183935986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Anxiety Disorders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When the source or trigger of the fear is an idea, the disorder is often </a:t>
            </a:r>
            <a:r>
              <a:rPr lang="en-US" i="1" dirty="0" smtClean="0"/>
              <a:t>Obsessive-Compulsive Disorder </a:t>
            </a:r>
            <a:r>
              <a:rPr lang="en-US" dirty="0" smtClean="0"/>
              <a:t>(OCD). </a:t>
            </a:r>
          </a:p>
          <a:p>
            <a:r>
              <a:rPr lang="en-US" dirty="0" smtClean="0"/>
              <a:t>In OCD, the sufferer experiences </a:t>
            </a:r>
            <a:r>
              <a:rPr lang="en-US" u="sng" dirty="0" smtClean="0">
                <a:solidFill>
                  <a:srgbClr val="FF0000"/>
                </a:solidFill>
              </a:rPr>
              <a:t>intrusive thoughts </a:t>
            </a:r>
            <a:r>
              <a:rPr lang="en-US" dirty="0" smtClean="0"/>
              <a:t>(the </a:t>
            </a:r>
            <a:r>
              <a:rPr lang="en-US" i="1" dirty="0" smtClean="0"/>
              <a:t>obsessions</a:t>
            </a:r>
            <a:r>
              <a:rPr lang="en-US" dirty="0" smtClean="0"/>
              <a:t>) which are the source of anxiety. However, the anxiety can only be relieved by performing an often </a:t>
            </a:r>
            <a:r>
              <a:rPr lang="en-US" u="sng" dirty="0" smtClean="0">
                <a:solidFill>
                  <a:srgbClr val="FF0000"/>
                </a:solidFill>
              </a:rPr>
              <a:t>ritualistic act </a:t>
            </a:r>
            <a:r>
              <a:rPr lang="en-US" dirty="0" smtClean="0"/>
              <a:t>(the </a:t>
            </a:r>
            <a:r>
              <a:rPr lang="en-US" i="1" dirty="0" smtClean="0"/>
              <a:t>compulsion</a:t>
            </a:r>
            <a:r>
              <a:rPr lang="en-US" dirty="0" smtClean="0"/>
              <a:t>).  </a:t>
            </a:r>
          </a:p>
          <a:p>
            <a:r>
              <a:rPr lang="en-US" dirty="0" smtClean="0"/>
              <a:t>Common obsessions include germs or losing things. The compulsions for each of those may include washing for germs or arranging and grouping objects for losing things. </a:t>
            </a:r>
          </a:p>
          <a:p>
            <a:r>
              <a:rPr lang="en-US" dirty="0" smtClean="0"/>
              <a:t>However, the compulsion does not necessarily have to be logically related to the obsession. The only requirement is that, for whatever reason, it relieves the anxiety generated by the obsession.</a:t>
            </a:r>
            <a:endParaRPr lang="en-US" dirty="0"/>
          </a:p>
        </p:txBody>
      </p:sp>
    </p:spTree>
    <p:extLst>
      <p:ext uri="{BB962C8B-B14F-4D97-AF65-F5344CB8AC3E}">
        <p14:creationId xmlns:p14="http://schemas.microsoft.com/office/powerpoint/2010/main" val="301256019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Anxiety Disorders</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When the anxiety source is related to a </a:t>
            </a:r>
            <a:r>
              <a:rPr lang="en-US" u="sng" dirty="0" smtClean="0">
                <a:solidFill>
                  <a:srgbClr val="FF0000"/>
                </a:solidFill>
              </a:rPr>
              <a:t>traumatic event </a:t>
            </a:r>
            <a:r>
              <a:rPr lang="en-US" dirty="0" smtClean="0"/>
              <a:t>in someone's life (Being in a war, natural disaster, car accident, house fire, the victim of a violent criminal attack) the categories are </a:t>
            </a:r>
            <a:r>
              <a:rPr lang="en-US" i="1" dirty="0" smtClean="0"/>
              <a:t>Posttraumatic Stress Disorder</a:t>
            </a:r>
            <a:r>
              <a:rPr lang="en-US" dirty="0" smtClean="0"/>
              <a:t>(PTSD) and </a:t>
            </a:r>
            <a:r>
              <a:rPr lang="en-US" i="1" dirty="0" smtClean="0"/>
              <a:t>Acute Stress Disorder</a:t>
            </a:r>
            <a:r>
              <a:rPr lang="en-US" dirty="0" smtClean="0"/>
              <a:t> (ASD).   </a:t>
            </a:r>
          </a:p>
          <a:p>
            <a:r>
              <a:rPr lang="en-US" dirty="0" smtClean="0"/>
              <a:t>The hallmark of PTSD is the experience of </a:t>
            </a:r>
            <a:r>
              <a:rPr lang="en-US" b="1" dirty="0" smtClean="0"/>
              <a:t>vivid memory flashbacks </a:t>
            </a:r>
            <a:r>
              <a:rPr lang="en-US" dirty="0" smtClean="0"/>
              <a:t>(so vivid the sufferer may appear to be reliving the event) that are unpredictable in their frequency and occurrence.  Other symptoms can include insomnia, nightmares, depression, extreme vigilance, and emotional detachment. </a:t>
            </a:r>
          </a:p>
          <a:p>
            <a:r>
              <a:rPr lang="en-US" dirty="0" smtClean="0"/>
              <a:t>ASD is a similar disorder, but while PTSD is a long-lasting disorder, capable of persisting for years, ASD is only diagnosed during one month after the traumatic event. Also, ASD includes symptoms such as amnesia for aspects of the event, emotional detachment and an emotional numbing and depersonalization.</a:t>
            </a:r>
            <a:endParaRPr lang="en-US" dirty="0"/>
          </a:p>
        </p:txBody>
      </p:sp>
    </p:spTree>
    <p:extLst>
      <p:ext uri="{BB962C8B-B14F-4D97-AF65-F5344CB8AC3E}">
        <p14:creationId xmlns:p14="http://schemas.microsoft.com/office/powerpoint/2010/main" val="295639167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33"/>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500"/>
            </a:pPr>
            <a:r>
              <a:rPr lang="en-US" sz="4500">
                <a:solidFill>
                  <a:schemeClr val="dk2"/>
                </a:solidFill>
                <a:latin typeface="Calibri"/>
                <a:ea typeface="Calibri"/>
                <a:cs typeface="Calibri"/>
                <a:sym typeface="Calibri"/>
              </a:rPr>
              <a:t>Anxiety Disorders and Obsessive-Compulsive Disorder</a:t>
            </a:r>
            <a:endParaRPr/>
          </a:p>
        </p:txBody>
      </p:sp>
      <p:sp>
        <p:nvSpPr>
          <p:cNvPr id="201" name="Google Shape;201;p33"/>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sz="3200" dirty="0">
                <a:solidFill>
                  <a:schemeClr val="dk1"/>
                </a:solidFill>
                <a:latin typeface="Calibri"/>
                <a:ea typeface="Calibri"/>
                <a:cs typeface="Calibri"/>
                <a:sym typeface="Calibri"/>
              </a:rPr>
              <a:t>Causes</a:t>
            </a:r>
            <a:endParaRPr sz="40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Genetic factors</a:t>
            </a:r>
            <a:endParaRPr sz="36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Overactive autonomic nervous system</a:t>
            </a:r>
            <a:endParaRPr sz="36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Biological causes</a:t>
            </a:r>
            <a:endParaRPr sz="36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Environmental factors</a:t>
            </a:r>
            <a:endParaRPr sz="3600" dirty="0"/>
          </a:p>
          <a:p>
            <a:pPr marL="1005839" lvl="2">
              <a:spcBef>
                <a:spcPts val="360"/>
              </a:spcBef>
              <a:buClr>
                <a:schemeClr val="accent3"/>
              </a:buClr>
              <a:buSzPts val="1800"/>
              <a:buFont typeface="Arial"/>
              <a:buChar char="•"/>
            </a:pPr>
            <a:r>
              <a:rPr lang="en-US" sz="2800" dirty="0">
                <a:solidFill>
                  <a:schemeClr val="dk1"/>
                </a:solidFill>
                <a:latin typeface="Calibri"/>
                <a:ea typeface="Calibri"/>
                <a:cs typeface="Calibri"/>
                <a:sym typeface="Calibri"/>
              </a:rPr>
              <a:t>Learned response to stress</a:t>
            </a:r>
            <a:endParaRPr sz="32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Cognitive perspective</a:t>
            </a:r>
            <a:endParaRPr sz="3600" dirty="0"/>
          </a:p>
          <a:p>
            <a:pPr marL="1005839" lvl="2">
              <a:spcBef>
                <a:spcPts val="360"/>
              </a:spcBef>
              <a:buClr>
                <a:schemeClr val="accent3"/>
              </a:buClr>
              <a:buSzPts val="1800"/>
              <a:buFont typeface="Arial"/>
              <a:buChar char="•"/>
            </a:pPr>
            <a:r>
              <a:rPr lang="en-US" sz="2800" dirty="0">
                <a:solidFill>
                  <a:schemeClr val="dk1"/>
                </a:solidFill>
                <a:latin typeface="Calibri"/>
                <a:ea typeface="Calibri"/>
                <a:cs typeface="Calibri"/>
                <a:sym typeface="Calibri"/>
              </a:rPr>
              <a:t>Inappropriate and inaccurate thoughts and beliefs about circumstances in a person’s </a:t>
            </a:r>
            <a:r>
              <a:rPr lang="en-US" sz="2800" dirty="0" smtClean="0">
                <a:solidFill>
                  <a:schemeClr val="dk1"/>
                </a:solidFill>
                <a:latin typeface="Calibri"/>
                <a:ea typeface="Calibri"/>
                <a:cs typeface="Calibri"/>
                <a:sym typeface="Calibri"/>
              </a:rPr>
              <a:t>world</a:t>
            </a:r>
            <a:endParaRPr sz="3200" dirty="0"/>
          </a:p>
        </p:txBody>
      </p:sp>
    </p:spTree>
    <p:extLst>
      <p:ext uri="{BB962C8B-B14F-4D97-AF65-F5344CB8AC3E}">
        <p14:creationId xmlns:p14="http://schemas.microsoft.com/office/powerpoint/2010/main" val="381962297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Somatic Symptom Disorders</a:t>
            </a:r>
            <a:endParaRPr lang="en-US" dirty="0"/>
          </a:p>
        </p:txBody>
      </p:sp>
      <p:sp>
        <p:nvSpPr>
          <p:cNvPr id="5" name="Text Placeholder 4"/>
          <p:cNvSpPr>
            <a:spLocks noGrp="1"/>
          </p:cNvSpPr>
          <p:nvPr>
            <p:ph type="body" idx="1"/>
          </p:nvPr>
        </p:nvSpPr>
        <p:spPr/>
        <p:txBody>
          <a:bodyPr/>
          <a:lstStyle/>
          <a:p>
            <a:endParaRPr lang="en-US"/>
          </a:p>
        </p:txBody>
      </p:sp>
    </p:spTree>
    <p:extLst>
      <p:ext uri="{BB962C8B-B14F-4D97-AF65-F5344CB8AC3E}">
        <p14:creationId xmlns:p14="http://schemas.microsoft.com/office/powerpoint/2010/main" val="47676330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34"/>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600"/>
            </a:pPr>
            <a:r>
              <a:rPr lang="en-US" sz="4600">
                <a:solidFill>
                  <a:schemeClr val="dk2"/>
                </a:solidFill>
                <a:latin typeface="Calibri"/>
                <a:ea typeface="Calibri"/>
                <a:cs typeface="Calibri"/>
                <a:sym typeface="Calibri"/>
              </a:rPr>
              <a:t>Somatic Symptom Disorders</a:t>
            </a:r>
            <a:endParaRPr/>
          </a:p>
        </p:txBody>
      </p:sp>
      <p:sp>
        <p:nvSpPr>
          <p:cNvPr id="207" name="Google Shape;207;p34"/>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dirty="0">
                <a:solidFill>
                  <a:schemeClr val="dk1"/>
                </a:solidFill>
                <a:latin typeface="Calibri"/>
                <a:ea typeface="Calibri"/>
                <a:cs typeface="Calibri"/>
                <a:sym typeface="Calibri"/>
              </a:rPr>
              <a:t>Psychological difficulties that take on a physical (somatic) form, but for which there is no medical cause</a:t>
            </a:r>
            <a:endParaRPr sz="3600" dirty="0"/>
          </a:p>
          <a:p>
            <a:pPr marL="342900">
              <a:spcBef>
                <a:spcPts val="440"/>
              </a:spcBef>
              <a:buClr>
                <a:schemeClr val="accent1"/>
              </a:buClr>
              <a:buSzPts val="2200"/>
              <a:buFont typeface="Arial"/>
              <a:buChar char="•"/>
            </a:pPr>
            <a:r>
              <a:rPr lang="en-US" b="1" dirty="0">
                <a:solidFill>
                  <a:schemeClr val="dk1"/>
                </a:solidFill>
                <a:latin typeface="Calibri"/>
                <a:ea typeface="Calibri"/>
                <a:cs typeface="Calibri"/>
                <a:sym typeface="Calibri"/>
              </a:rPr>
              <a:t>Illness anxiety disorder</a:t>
            </a:r>
            <a:r>
              <a:rPr lang="en-US" dirty="0">
                <a:solidFill>
                  <a:schemeClr val="dk1"/>
                </a:solidFill>
                <a:latin typeface="Calibri"/>
                <a:ea typeface="Calibri"/>
                <a:cs typeface="Calibri"/>
                <a:sym typeface="Calibri"/>
              </a:rPr>
              <a:t>:</a:t>
            </a:r>
            <a:r>
              <a:rPr lang="en-US" b="1" dirty="0">
                <a:solidFill>
                  <a:schemeClr val="dk1"/>
                </a:solidFill>
                <a:latin typeface="Calibri"/>
                <a:ea typeface="Calibri"/>
                <a:cs typeface="Calibri"/>
                <a:sym typeface="Calibri"/>
              </a:rPr>
              <a:t> </a:t>
            </a:r>
            <a:r>
              <a:rPr lang="en-US" dirty="0">
                <a:solidFill>
                  <a:schemeClr val="dk1"/>
                </a:solidFill>
                <a:latin typeface="Calibri"/>
                <a:ea typeface="Calibri"/>
                <a:cs typeface="Calibri"/>
                <a:sym typeface="Calibri"/>
              </a:rPr>
              <a:t>People have a constant fear of illness and a preoccupation with their health</a:t>
            </a:r>
            <a:endParaRPr sz="3600" dirty="0"/>
          </a:p>
          <a:p>
            <a:pPr marL="342900" indent="-88900">
              <a:spcBef>
                <a:spcPts val="440"/>
              </a:spcBef>
              <a:buClr>
                <a:schemeClr val="accent1"/>
              </a:buClr>
              <a:buSzPts val="2200"/>
              <a:buNone/>
            </a:pPr>
            <a:endParaRPr sz="22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73582580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35"/>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600"/>
            </a:pPr>
            <a:r>
              <a:rPr lang="en-US" sz="4600">
                <a:solidFill>
                  <a:schemeClr val="dk2"/>
                </a:solidFill>
                <a:latin typeface="Calibri"/>
                <a:ea typeface="Calibri"/>
                <a:cs typeface="Calibri"/>
                <a:sym typeface="Calibri"/>
              </a:rPr>
              <a:t>Somatoform Disorders</a:t>
            </a:r>
            <a:endParaRPr/>
          </a:p>
        </p:txBody>
      </p:sp>
      <p:sp>
        <p:nvSpPr>
          <p:cNvPr id="213" name="Google Shape;213;p35"/>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sz="3600" b="1" dirty="0">
                <a:solidFill>
                  <a:schemeClr val="dk1"/>
                </a:solidFill>
                <a:latin typeface="Calibri"/>
                <a:ea typeface="Calibri"/>
                <a:cs typeface="Calibri"/>
                <a:sym typeface="Calibri"/>
              </a:rPr>
              <a:t>Conversion disorder</a:t>
            </a:r>
            <a:r>
              <a:rPr lang="en-US" sz="3600" dirty="0">
                <a:solidFill>
                  <a:schemeClr val="dk1"/>
                </a:solidFill>
                <a:latin typeface="Calibri"/>
                <a:ea typeface="Calibri"/>
                <a:cs typeface="Calibri"/>
                <a:sym typeface="Calibri"/>
              </a:rPr>
              <a:t>: Actual physical disturbance, such as the inability to use a sensory organ, or the complete or partial inability to move limbs</a:t>
            </a:r>
            <a:endParaRPr sz="4400" dirty="0"/>
          </a:p>
          <a:p>
            <a:pPr marL="640080" lvl="1">
              <a:spcBef>
                <a:spcPts val="400"/>
              </a:spcBef>
              <a:buClr>
                <a:schemeClr val="accent2"/>
              </a:buClr>
              <a:buSzPts val="2000"/>
              <a:buFont typeface="Arial"/>
              <a:buChar char="•"/>
            </a:pPr>
            <a:r>
              <a:rPr lang="en-US" sz="3600" dirty="0">
                <a:solidFill>
                  <a:schemeClr val="dk1"/>
                </a:solidFill>
                <a:latin typeface="Calibri"/>
                <a:ea typeface="Calibri"/>
                <a:cs typeface="Calibri"/>
                <a:sym typeface="Calibri"/>
              </a:rPr>
              <a:t>Cause is purely psychological</a:t>
            </a:r>
            <a:endParaRPr sz="4000" dirty="0"/>
          </a:p>
        </p:txBody>
      </p:sp>
    </p:spTree>
    <p:extLst>
      <p:ext uri="{BB962C8B-B14F-4D97-AF65-F5344CB8AC3E}">
        <p14:creationId xmlns:p14="http://schemas.microsoft.com/office/powerpoint/2010/main" val="40431178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Mood </a:t>
            </a:r>
            <a:r>
              <a:rPr lang="en-US" dirty="0" err="1" smtClean="0"/>
              <a:t>Disoders</a:t>
            </a:r>
            <a:endParaRPr lang="en-US" dirty="0"/>
          </a:p>
        </p:txBody>
      </p:sp>
      <p:sp>
        <p:nvSpPr>
          <p:cNvPr id="5" name="Text Placeholder 4"/>
          <p:cNvSpPr>
            <a:spLocks noGrp="1"/>
          </p:cNvSpPr>
          <p:nvPr>
            <p:ph type="body" idx="1"/>
          </p:nvPr>
        </p:nvSpPr>
        <p:spPr/>
        <p:txBody>
          <a:bodyPr/>
          <a:lstStyle/>
          <a:p>
            <a:endParaRPr lang="en-US"/>
          </a:p>
        </p:txBody>
      </p:sp>
    </p:spTree>
    <p:extLst>
      <p:ext uri="{BB962C8B-B14F-4D97-AF65-F5344CB8AC3E}">
        <p14:creationId xmlns:p14="http://schemas.microsoft.com/office/powerpoint/2010/main" val="198112601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p38"/>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600"/>
            </a:pPr>
            <a:r>
              <a:rPr lang="en-US" sz="4600">
                <a:solidFill>
                  <a:schemeClr val="dk2"/>
                </a:solidFill>
                <a:latin typeface="Calibri"/>
                <a:ea typeface="Calibri"/>
                <a:cs typeface="Calibri"/>
                <a:sym typeface="Calibri"/>
              </a:rPr>
              <a:t>Mood Disorders</a:t>
            </a:r>
            <a:endParaRPr/>
          </a:p>
        </p:txBody>
      </p:sp>
      <p:sp>
        <p:nvSpPr>
          <p:cNvPr id="231" name="Google Shape;231;p38"/>
          <p:cNvSpPr txBox="1">
            <a:spLocks noGrp="1"/>
          </p:cNvSpPr>
          <p:nvPr>
            <p:ph idx="1"/>
          </p:nvPr>
        </p:nvSpPr>
        <p:spPr>
          <a:prstGeom prst="rect">
            <a:avLst/>
          </a:prstGeom>
          <a:noFill/>
          <a:ln>
            <a:noFill/>
          </a:ln>
        </p:spPr>
        <p:txBody>
          <a:bodyPr spcFirstLastPara="1" vert="horz" wrap="square" lIns="91425" tIns="45700" rIns="91425" bIns="45700" rtlCol="0" anchor="t" anchorCtr="0">
            <a:normAutofit fontScale="92500" lnSpcReduction="20000"/>
          </a:bodyPr>
          <a:lstStyle/>
          <a:p>
            <a:pPr marL="342900">
              <a:spcBef>
                <a:spcPts val="0"/>
              </a:spcBef>
              <a:buClr>
                <a:schemeClr val="accent1"/>
              </a:buClr>
              <a:buSzPts val="2200"/>
              <a:buFont typeface="Arial"/>
              <a:buChar char="•"/>
            </a:pPr>
            <a:r>
              <a:rPr lang="en-US" sz="3600" dirty="0">
                <a:solidFill>
                  <a:schemeClr val="dk1"/>
                </a:solidFill>
                <a:latin typeface="Calibri"/>
                <a:ea typeface="Calibri"/>
                <a:cs typeface="Calibri"/>
                <a:sym typeface="Calibri"/>
              </a:rPr>
              <a:t>Disturbances in emotional experience that is strong enough to intrude on everyday living</a:t>
            </a:r>
            <a:endParaRPr sz="4400" dirty="0"/>
          </a:p>
          <a:p>
            <a:pPr marL="342900">
              <a:spcBef>
                <a:spcPts val="440"/>
              </a:spcBef>
              <a:buClr>
                <a:schemeClr val="accent1"/>
              </a:buClr>
              <a:buSzPts val="2200"/>
              <a:buFont typeface="Arial"/>
              <a:buChar char="•"/>
            </a:pPr>
            <a:r>
              <a:rPr lang="en-US" sz="3600" b="1" dirty="0">
                <a:solidFill>
                  <a:schemeClr val="dk1"/>
                </a:solidFill>
                <a:latin typeface="Calibri"/>
                <a:ea typeface="Calibri"/>
                <a:cs typeface="Calibri"/>
                <a:sym typeface="Calibri"/>
              </a:rPr>
              <a:t>Major depressive disorder</a:t>
            </a:r>
            <a:r>
              <a:rPr lang="en-US" sz="3600" dirty="0">
                <a:solidFill>
                  <a:schemeClr val="dk1"/>
                </a:solidFill>
                <a:latin typeface="Calibri"/>
                <a:ea typeface="Calibri"/>
                <a:cs typeface="Calibri"/>
                <a:sym typeface="Calibri"/>
              </a:rPr>
              <a:t>: Severe form of depression that interferes with concentration, decision making, and </a:t>
            </a:r>
            <a:r>
              <a:rPr lang="en-US" sz="3600" dirty="0" smtClean="0">
                <a:solidFill>
                  <a:schemeClr val="dk1"/>
                </a:solidFill>
                <a:latin typeface="Calibri"/>
                <a:ea typeface="Calibri"/>
                <a:cs typeface="Calibri"/>
                <a:sym typeface="Calibri"/>
              </a:rPr>
              <a:t>sociability. </a:t>
            </a:r>
          </a:p>
          <a:p>
            <a:pPr marL="342900">
              <a:spcBef>
                <a:spcPts val="440"/>
              </a:spcBef>
              <a:buClr>
                <a:schemeClr val="accent1"/>
              </a:buClr>
              <a:buSzPts val="2200"/>
              <a:buFont typeface="Arial"/>
              <a:buChar char="•"/>
            </a:pPr>
            <a:r>
              <a:rPr lang="en-US" sz="3600" dirty="0" smtClean="0"/>
              <a:t>Clinical depression is marked by a depressed mood most of the day, particularly in the morning, and a loss of interest in normal activities and relationships -- symptoms that are present every day for </a:t>
            </a:r>
            <a:r>
              <a:rPr lang="en-US" sz="3600" u="sng" dirty="0" smtClean="0"/>
              <a:t>at least 2 weeks</a:t>
            </a:r>
            <a:r>
              <a:rPr lang="en-US" sz="3600" dirty="0" smtClean="0"/>
              <a:t>.</a:t>
            </a:r>
            <a:endParaRPr sz="4400" dirty="0" smtClean="0"/>
          </a:p>
          <a:p>
            <a:pPr marL="640080" lvl="1">
              <a:spcBef>
                <a:spcPts val="400"/>
              </a:spcBef>
              <a:buClr>
                <a:schemeClr val="accent2"/>
              </a:buClr>
              <a:buSzPts val="2000"/>
              <a:buFont typeface="Arial"/>
              <a:buChar char="•"/>
            </a:pPr>
            <a:r>
              <a:rPr lang="en-US" sz="3600" dirty="0" smtClean="0">
                <a:solidFill>
                  <a:schemeClr val="dk1"/>
                </a:solidFill>
                <a:latin typeface="Calibri"/>
                <a:ea typeface="Calibri"/>
                <a:cs typeface="Calibri"/>
                <a:sym typeface="Calibri"/>
              </a:rPr>
              <a:t>Women </a:t>
            </a:r>
            <a:r>
              <a:rPr lang="en-US" sz="3600" dirty="0">
                <a:solidFill>
                  <a:schemeClr val="dk1"/>
                </a:solidFill>
                <a:latin typeface="Calibri"/>
                <a:ea typeface="Calibri"/>
                <a:cs typeface="Calibri"/>
                <a:sym typeface="Calibri"/>
              </a:rPr>
              <a:t>more likely to experience major depression than men</a:t>
            </a:r>
            <a:endParaRPr sz="4000" dirty="0"/>
          </a:p>
        </p:txBody>
      </p:sp>
    </p:spTree>
    <p:extLst>
      <p:ext uri="{BB962C8B-B14F-4D97-AF65-F5344CB8AC3E}">
        <p14:creationId xmlns:p14="http://schemas.microsoft.com/office/powerpoint/2010/main" val="206546300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Symptoms of Depression</a:t>
            </a:r>
            <a:endParaRPr lang="en-US" dirty="0"/>
          </a:p>
        </p:txBody>
      </p:sp>
      <p:sp>
        <p:nvSpPr>
          <p:cNvPr id="3" name="Content Placeholder 2"/>
          <p:cNvSpPr>
            <a:spLocks noGrp="1"/>
          </p:cNvSpPr>
          <p:nvPr>
            <p:ph idx="1"/>
          </p:nvPr>
        </p:nvSpPr>
        <p:spPr/>
        <p:txBody>
          <a:bodyPr>
            <a:normAutofit fontScale="92500" lnSpcReduction="20000"/>
          </a:bodyPr>
          <a:lstStyle/>
          <a:p>
            <a:r>
              <a:rPr lang="en-US" dirty="0"/>
              <a:t>Fatigue or loss of energy almost every day</a:t>
            </a:r>
          </a:p>
          <a:p>
            <a:r>
              <a:rPr lang="en-US" dirty="0"/>
              <a:t>Feelings of worthlessness or guilt almost every day</a:t>
            </a:r>
          </a:p>
          <a:p>
            <a:r>
              <a:rPr lang="en-US" dirty="0"/>
              <a:t>Impaired concentration, indecisiveness</a:t>
            </a:r>
          </a:p>
          <a:p>
            <a:r>
              <a:rPr lang="en-US" dirty="0"/>
              <a:t>Insomnia or hypersomnia (excessive sleeping) almost every day</a:t>
            </a:r>
          </a:p>
          <a:p>
            <a:r>
              <a:rPr lang="en-US" dirty="0"/>
              <a:t>Markedly diminished interest or pleasure in almost all activities nearly every day (called anhedonia, this symptom can be indicated by reports from significant others)</a:t>
            </a:r>
          </a:p>
          <a:p>
            <a:r>
              <a:rPr lang="en-US" dirty="0"/>
              <a:t>Restlessness or feeling slowed down</a:t>
            </a:r>
          </a:p>
          <a:p>
            <a:r>
              <a:rPr lang="en-US" dirty="0"/>
              <a:t>Recurring thoughts of death or suicide</a:t>
            </a:r>
          </a:p>
          <a:p>
            <a:r>
              <a:rPr lang="en-US" dirty="0"/>
              <a:t>Significant weight loss or gain (a change of more than 5% of body weight in a month)</a:t>
            </a:r>
          </a:p>
        </p:txBody>
      </p:sp>
    </p:spTree>
    <p:extLst>
      <p:ext uri="{BB962C8B-B14F-4D97-AF65-F5344CB8AC3E}">
        <p14:creationId xmlns:p14="http://schemas.microsoft.com/office/powerpoint/2010/main" val="358628171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39"/>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600"/>
            </a:pPr>
            <a:r>
              <a:rPr lang="en-US" sz="4600">
                <a:solidFill>
                  <a:schemeClr val="dk2"/>
                </a:solidFill>
                <a:latin typeface="Calibri"/>
                <a:ea typeface="Calibri"/>
                <a:cs typeface="Calibri"/>
                <a:sym typeface="Calibri"/>
              </a:rPr>
              <a:t>Mood Disorders</a:t>
            </a:r>
            <a:endParaRPr/>
          </a:p>
        </p:txBody>
      </p:sp>
      <p:sp>
        <p:nvSpPr>
          <p:cNvPr id="237" name="Google Shape;237;p39"/>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411480" lvl="1" indent="0">
              <a:spcBef>
                <a:spcPts val="400"/>
              </a:spcBef>
              <a:buClr>
                <a:schemeClr val="accent2"/>
              </a:buClr>
              <a:buSzPts val="2000"/>
              <a:buNone/>
            </a:pPr>
            <a:r>
              <a:rPr lang="en-US" sz="3600" b="1" dirty="0" smtClean="0">
                <a:solidFill>
                  <a:schemeClr val="dk1"/>
                </a:solidFill>
                <a:latin typeface="Calibri"/>
                <a:ea typeface="Calibri"/>
                <a:cs typeface="Calibri"/>
                <a:sym typeface="Calibri"/>
              </a:rPr>
              <a:t>Mania</a:t>
            </a:r>
            <a:r>
              <a:rPr lang="en-US" sz="3600" dirty="0">
                <a:solidFill>
                  <a:schemeClr val="dk1"/>
                </a:solidFill>
                <a:ea typeface="Calibri"/>
                <a:cs typeface="Calibri"/>
                <a:sym typeface="Calibri"/>
              </a:rPr>
              <a:t>: Extended state of intense, wild </a:t>
            </a:r>
            <a:r>
              <a:rPr lang="en-US" sz="3600" dirty="0" smtClean="0">
                <a:solidFill>
                  <a:schemeClr val="dk1"/>
                </a:solidFill>
                <a:ea typeface="Calibri"/>
                <a:cs typeface="Calibri"/>
                <a:sym typeface="Calibri"/>
              </a:rPr>
              <a:t>elation, euphoric </a:t>
            </a:r>
            <a:r>
              <a:rPr lang="en-US" sz="3600" dirty="0">
                <a:solidFill>
                  <a:schemeClr val="dk1"/>
                </a:solidFill>
                <a:ea typeface="Calibri"/>
                <a:cs typeface="Calibri"/>
                <a:sym typeface="Calibri"/>
              </a:rPr>
              <a:t>states, extreme physical activity, excessive talkativeness, distractedness, and sometimes grandiosity.</a:t>
            </a:r>
          </a:p>
          <a:p>
            <a:pPr marL="411480" lvl="1" indent="0">
              <a:spcBef>
                <a:spcPts val="400"/>
              </a:spcBef>
              <a:buClr>
                <a:schemeClr val="accent2"/>
              </a:buClr>
              <a:buSzPts val="2000"/>
              <a:buNone/>
            </a:pPr>
            <a:endParaRPr lang="en-US" sz="3600" dirty="0" smtClean="0">
              <a:solidFill>
                <a:schemeClr val="dk1"/>
              </a:solidFill>
              <a:ea typeface="Calibri"/>
              <a:cs typeface="Calibri"/>
              <a:sym typeface="Calibri"/>
            </a:endParaRPr>
          </a:p>
          <a:p>
            <a:pPr marL="411480" lvl="1" indent="0">
              <a:spcBef>
                <a:spcPts val="400"/>
              </a:spcBef>
              <a:buClr>
                <a:schemeClr val="accent2"/>
              </a:buClr>
              <a:buSzPts val="2000"/>
              <a:buNone/>
            </a:pPr>
            <a:r>
              <a:rPr lang="en-US" sz="3600" dirty="0" smtClean="0">
                <a:solidFill>
                  <a:schemeClr val="dk1"/>
                </a:solidFill>
                <a:ea typeface="Calibri"/>
                <a:cs typeface="Calibri"/>
                <a:sym typeface="Calibri"/>
              </a:rPr>
              <a:t>argumentative</a:t>
            </a:r>
            <a:r>
              <a:rPr lang="en-US" sz="3600" dirty="0">
                <a:solidFill>
                  <a:schemeClr val="dk1"/>
                </a:solidFill>
                <a:ea typeface="Calibri"/>
                <a:cs typeface="Calibri"/>
                <a:sym typeface="Calibri"/>
              </a:rPr>
              <a:t>, over-excited, silly, poor judgment, giving away  expensive things, abrasive, oversexed, can’t sit still, rapid speech.</a:t>
            </a:r>
          </a:p>
          <a:p>
            <a:pPr marL="640080" lvl="1">
              <a:spcBef>
                <a:spcPts val="400"/>
              </a:spcBef>
              <a:buClr>
                <a:schemeClr val="accent2"/>
              </a:buClr>
              <a:buSzPts val="2000"/>
              <a:buFont typeface="Arial"/>
              <a:buChar char="•"/>
            </a:pPr>
            <a:endParaRPr sz="4000" dirty="0" smtClean="0"/>
          </a:p>
        </p:txBody>
      </p:sp>
    </p:spTree>
    <p:extLst>
      <p:ext uri="{BB962C8B-B14F-4D97-AF65-F5344CB8AC3E}">
        <p14:creationId xmlns:p14="http://schemas.microsoft.com/office/powerpoint/2010/main" val="246143364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Mood Disorders</a:t>
            </a:r>
            <a:endParaRPr lang="en-US" dirty="0"/>
          </a:p>
        </p:txBody>
      </p:sp>
      <p:sp>
        <p:nvSpPr>
          <p:cNvPr id="3" name="Content Placeholder 2"/>
          <p:cNvSpPr>
            <a:spLocks noGrp="1"/>
          </p:cNvSpPr>
          <p:nvPr>
            <p:ph idx="1"/>
          </p:nvPr>
        </p:nvSpPr>
        <p:spPr/>
        <p:txBody>
          <a:bodyPr>
            <a:normAutofit fontScale="92500" lnSpcReduction="10000"/>
          </a:bodyPr>
          <a:lstStyle/>
          <a:p>
            <a:pPr marL="411480" lvl="1" indent="0">
              <a:spcBef>
                <a:spcPts val="400"/>
              </a:spcBef>
              <a:buClr>
                <a:schemeClr val="accent2"/>
              </a:buClr>
              <a:buSzPts val="2000"/>
              <a:buNone/>
            </a:pPr>
            <a:r>
              <a:rPr lang="en-US" sz="3600" b="1" dirty="0">
                <a:solidFill>
                  <a:schemeClr val="dk1"/>
                </a:solidFill>
                <a:ea typeface="Calibri"/>
                <a:cs typeface="Calibri"/>
                <a:sym typeface="Calibri"/>
              </a:rPr>
              <a:t>Bipolar disorder</a:t>
            </a:r>
            <a:r>
              <a:rPr lang="en-US" sz="3600" dirty="0">
                <a:solidFill>
                  <a:schemeClr val="dk1"/>
                </a:solidFill>
                <a:ea typeface="Calibri"/>
                <a:cs typeface="Calibri"/>
                <a:sym typeface="Calibri"/>
              </a:rPr>
              <a:t>: Person alternates between periods of euphoric feelings of mania and periods of depression</a:t>
            </a:r>
            <a:endParaRPr lang="en-US" sz="4000" dirty="0" smtClean="0"/>
          </a:p>
          <a:p>
            <a:pPr marL="1005839" lvl="2">
              <a:spcBef>
                <a:spcPts val="360"/>
              </a:spcBef>
              <a:buClr>
                <a:schemeClr val="accent3"/>
              </a:buClr>
              <a:buSzPts val="1800"/>
              <a:buFont typeface="Arial"/>
              <a:buChar char="•"/>
            </a:pPr>
            <a:r>
              <a:rPr lang="en-US" sz="3200" dirty="0">
                <a:solidFill>
                  <a:schemeClr val="dk1"/>
                </a:solidFill>
                <a:ea typeface="Calibri"/>
                <a:cs typeface="Calibri"/>
                <a:sym typeface="Calibri"/>
              </a:rPr>
              <a:t>Formerly known as manic-depressive disorder</a:t>
            </a:r>
            <a:endParaRPr lang="en-US" sz="3600" dirty="0" smtClean="0"/>
          </a:p>
          <a:p>
            <a:pPr marL="1005839" lvl="2">
              <a:spcBef>
                <a:spcPts val="360"/>
              </a:spcBef>
              <a:buClr>
                <a:schemeClr val="accent3"/>
              </a:buClr>
              <a:buSzPts val="1800"/>
              <a:buFont typeface="Arial"/>
              <a:buChar char="•"/>
            </a:pPr>
            <a:r>
              <a:rPr lang="en-US" sz="3200" dirty="0" smtClean="0">
                <a:solidFill>
                  <a:schemeClr val="dk1"/>
                </a:solidFill>
                <a:ea typeface="Calibri"/>
                <a:cs typeface="Calibri"/>
                <a:sym typeface="Calibri"/>
              </a:rPr>
              <a:t>Serious shifts in mood, energy, thinking, and behavior</a:t>
            </a:r>
          </a:p>
          <a:p>
            <a:pPr marL="1005839" lvl="2">
              <a:spcBef>
                <a:spcPts val="360"/>
              </a:spcBef>
              <a:buClr>
                <a:schemeClr val="accent3"/>
              </a:buClr>
              <a:buSzPts val="1800"/>
              <a:buFont typeface="Arial"/>
              <a:buChar char="•"/>
            </a:pPr>
            <a:r>
              <a:rPr lang="en-US" sz="3200" dirty="0" smtClean="0">
                <a:solidFill>
                  <a:schemeClr val="dk1"/>
                </a:solidFill>
                <a:ea typeface="Calibri"/>
                <a:cs typeface="Calibri"/>
                <a:sym typeface="Calibri"/>
              </a:rPr>
              <a:t>The cycles of bipolar disorder last for days, weeks, or months. And unlike ordinary mood swings, the mood changes of bipolar disorder are so intense that they interfere with your ability to function.</a:t>
            </a:r>
          </a:p>
          <a:p>
            <a:pPr marL="1005839" lvl="2">
              <a:spcBef>
                <a:spcPts val="360"/>
              </a:spcBef>
              <a:buClr>
                <a:schemeClr val="accent3"/>
              </a:buClr>
              <a:buSzPts val="1800"/>
              <a:buFont typeface="Arial"/>
              <a:buChar char="•"/>
            </a:pPr>
            <a:r>
              <a:rPr lang="en-US" sz="3200" dirty="0" smtClean="0">
                <a:solidFill>
                  <a:schemeClr val="dk1"/>
                </a:solidFill>
                <a:ea typeface="Calibri"/>
                <a:cs typeface="Calibri"/>
                <a:sym typeface="Calibri"/>
              </a:rPr>
              <a:t>May </a:t>
            </a:r>
            <a:r>
              <a:rPr lang="en-US" sz="3200" dirty="0">
                <a:solidFill>
                  <a:schemeClr val="dk1"/>
                </a:solidFill>
                <a:ea typeface="Calibri"/>
                <a:cs typeface="Calibri"/>
                <a:sym typeface="Calibri"/>
              </a:rPr>
              <a:t>occur over a few days or over a period of years</a:t>
            </a:r>
            <a:endParaRPr lang="en-US" sz="3600" dirty="0" smtClean="0"/>
          </a:p>
          <a:p>
            <a:pPr marL="1005839" lvl="2">
              <a:spcBef>
                <a:spcPts val="360"/>
              </a:spcBef>
              <a:buClr>
                <a:schemeClr val="accent3"/>
              </a:buClr>
              <a:buSzPts val="1800"/>
              <a:buFont typeface="Arial"/>
              <a:buChar char="•"/>
            </a:pPr>
            <a:r>
              <a:rPr lang="en-US" sz="3200" dirty="0">
                <a:solidFill>
                  <a:schemeClr val="dk1"/>
                </a:solidFill>
                <a:ea typeface="Calibri"/>
                <a:cs typeface="Calibri"/>
                <a:sym typeface="Calibri"/>
              </a:rPr>
              <a:t>Periods of depression are usually longer than manic </a:t>
            </a:r>
            <a:r>
              <a:rPr lang="en-US" sz="3200" dirty="0" smtClean="0">
                <a:solidFill>
                  <a:schemeClr val="dk1"/>
                </a:solidFill>
                <a:ea typeface="Calibri"/>
                <a:cs typeface="Calibri"/>
                <a:sym typeface="Calibri"/>
              </a:rPr>
              <a:t>periods</a:t>
            </a:r>
          </a:p>
          <a:p>
            <a:pPr marL="1005839" lvl="2">
              <a:spcBef>
                <a:spcPts val="360"/>
              </a:spcBef>
              <a:buClr>
                <a:schemeClr val="accent3"/>
              </a:buClr>
              <a:buSzPts val="1800"/>
              <a:buFont typeface="Arial"/>
              <a:buChar char="•"/>
            </a:pPr>
            <a:endParaRPr lang="en-US" sz="3600" dirty="0" smtClean="0"/>
          </a:p>
          <a:p>
            <a:endParaRPr lang="en-US" dirty="0"/>
          </a:p>
        </p:txBody>
      </p:sp>
    </p:spTree>
    <p:extLst>
      <p:ext uri="{BB962C8B-B14F-4D97-AF65-F5344CB8AC3E}">
        <p14:creationId xmlns:p14="http://schemas.microsoft.com/office/powerpoint/2010/main" val="13836856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Bipolar Disorder</a:t>
            </a:r>
            <a:endParaRPr lang="en-US" dirty="0"/>
          </a:p>
        </p:txBody>
      </p:sp>
      <p:sp>
        <p:nvSpPr>
          <p:cNvPr id="3" name="Content Placeholder 2"/>
          <p:cNvSpPr>
            <a:spLocks noGrp="1"/>
          </p:cNvSpPr>
          <p:nvPr>
            <p:ph idx="1"/>
          </p:nvPr>
        </p:nvSpPr>
        <p:spPr/>
        <p:txBody>
          <a:bodyPr/>
          <a:lstStyle/>
          <a:p>
            <a:pPr lvl="1">
              <a:lnSpc>
                <a:spcPct val="95000"/>
              </a:lnSpc>
            </a:pPr>
            <a:r>
              <a:rPr lang="en-US" sz="2800" dirty="0" smtClean="0"/>
              <a:t>During a manic episode, a person might impulsively quit a job, charge up huge amounts on credit cards, or feel rested after sleeping two hours. </a:t>
            </a:r>
          </a:p>
          <a:p>
            <a:pPr lvl="1">
              <a:lnSpc>
                <a:spcPct val="95000"/>
              </a:lnSpc>
            </a:pPr>
            <a:r>
              <a:rPr lang="en-US" sz="2800" dirty="0" smtClean="0"/>
              <a:t>During a depressive episode, the same person might be too tired to get out of bed, and full of self-loathing and hopelessness over being unemployed and in debt.</a:t>
            </a:r>
            <a:endParaRPr lang="en-US" sz="2800" dirty="0" smtClean="0">
              <a:cs typeface="Times New Roman" pitchFamily="18" charset="0"/>
            </a:endParaRPr>
          </a:p>
          <a:p>
            <a:pPr lvl="1">
              <a:lnSpc>
                <a:spcPct val="95000"/>
              </a:lnSpc>
            </a:pPr>
            <a:r>
              <a:rPr lang="en-US" sz="2800" dirty="0" smtClean="0">
                <a:cs typeface="Times New Roman" pitchFamily="18" charset="0"/>
              </a:rPr>
              <a:t>Bipolar patients’ depressive episodes differ from the depressive episodes in major depression in that they tend to be more severe, are accompanied by higher suicide risks, and have a distinct pattern of brain activity during sleep. </a:t>
            </a:r>
          </a:p>
        </p:txBody>
      </p:sp>
    </p:spTree>
    <p:extLst>
      <p:ext uri="{BB962C8B-B14F-4D97-AF65-F5344CB8AC3E}">
        <p14:creationId xmlns:p14="http://schemas.microsoft.com/office/powerpoint/2010/main" val="301613988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p40"/>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600"/>
            </a:pPr>
            <a:r>
              <a:rPr lang="en-US" sz="4600">
                <a:solidFill>
                  <a:schemeClr val="dk2"/>
                </a:solidFill>
                <a:latin typeface="Calibri"/>
                <a:ea typeface="Calibri"/>
                <a:cs typeface="Calibri"/>
                <a:sym typeface="Calibri"/>
              </a:rPr>
              <a:t>Causes of Mood Disorders</a:t>
            </a:r>
            <a:endParaRPr/>
          </a:p>
        </p:txBody>
      </p:sp>
      <p:sp>
        <p:nvSpPr>
          <p:cNvPr id="243" name="Google Shape;243;p40"/>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sz="3200" dirty="0">
                <a:solidFill>
                  <a:schemeClr val="dk1"/>
                </a:solidFill>
                <a:latin typeface="Calibri"/>
                <a:ea typeface="Calibri"/>
                <a:cs typeface="Calibri"/>
                <a:sym typeface="Calibri"/>
              </a:rPr>
              <a:t>Genetic and biological factors</a:t>
            </a:r>
            <a:endParaRPr sz="4000" dirty="0"/>
          </a:p>
          <a:p>
            <a:pPr marL="342900">
              <a:spcBef>
                <a:spcPts val="440"/>
              </a:spcBef>
              <a:buClr>
                <a:schemeClr val="accent1"/>
              </a:buClr>
              <a:buSzPts val="2200"/>
              <a:buFont typeface="Arial"/>
              <a:buChar char="•"/>
            </a:pPr>
            <a:r>
              <a:rPr lang="en-US" sz="3200" dirty="0">
                <a:solidFill>
                  <a:schemeClr val="dk1"/>
                </a:solidFill>
                <a:latin typeface="Calibri"/>
                <a:ea typeface="Calibri"/>
                <a:cs typeface="Calibri"/>
                <a:sym typeface="Calibri"/>
              </a:rPr>
              <a:t>Psychological causes</a:t>
            </a:r>
            <a:endParaRPr sz="40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Result of feelings of loss or of anger directed at oneself</a:t>
            </a:r>
            <a:endParaRPr sz="3600" dirty="0"/>
          </a:p>
          <a:p>
            <a:pPr marL="342900">
              <a:spcBef>
                <a:spcPts val="440"/>
              </a:spcBef>
              <a:buClr>
                <a:schemeClr val="accent1"/>
              </a:buClr>
              <a:buSzPts val="2200"/>
              <a:buFont typeface="Arial"/>
              <a:buChar char="•"/>
            </a:pPr>
            <a:r>
              <a:rPr lang="en-US" sz="3200" dirty="0">
                <a:solidFill>
                  <a:schemeClr val="dk1"/>
                </a:solidFill>
                <a:latin typeface="Calibri"/>
                <a:ea typeface="Calibri"/>
                <a:cs typeface="Calibri"/>
                <a:sym typeface="Calibri"/>
              </a:rPr>
              <a:t>Environmental factors</a:t>
            </a:r>
            <a:endParaRPr sz="40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Stresses of life produce a reduction in positive </a:t>
            </a:r>
            <a:r>
              <a:rPr lang="en-US" sz="3200" dirty="0" err="1">
                <a:solidFill>
                  <a:schemeClr val="dk1"/>
                </a:solidFill>
                <a:latin typeface="Calibri"/>
                <a:ea typeface="Calibri"/>
                <a:cs typeface="Calibri"/>
                <a:sym typeface="Calibri"/>
              </a:rPr>
              <a:t>reinforcers</a:t>
            </a:r>
            <a:endParaRPr sz="3200" dirty="0">
              <a:solidFill>
                <a:schemeClr val="dk1"/>
              </a:solidFill>
              <a:latin typeface="Calibri"/>
              <a:ea typeface="Calibri"/>
              <a:cs typeface="Calibri"/>
              <a:sym typeface="Calibri"/>
            </a:endParaRPr>
          </a:p>
          <a:p>
            <a:pPr marL="342900">
              <a:spcBef>
                <a:spcPts val="440"/>
              </a:spcBef>
              <a:buClr>
                <a:schemeClr val="accent1"/>
              </a:buClr>
              <a:buSzPts val="2200"/>
              <a:buFont typeface="Arial"/>
              <a:buChar char="•"/>
            </a:pPr>
            <a:r>
              <a:rPr lang="en-US" sz="3200" dirty="0">
                <a:solidFill>
                  <a:schemeClr val="dk1"/>
                </a:solidFill>
                <a:latin typeface="Calibri"/>
                <a:ea typeface="Calibri"/>
                <a:cs typeface="Calibri"/>
                <a:sym typeface="Calibri"/>
              </a:rPr>
              <a:t>Cognitive and emotional factors</a:t>
            </a:r>
            <a:endParaRPr sz="40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Response to learned helplessness</a:t>
            </a:r>
            <a:endParaRPr sz="36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Faulty cognitions (Aaron Beck)</a:t>
            </a:r>
            <a:endParaRPr sz="3600" dirty="0"/>
          </a:p>
          <a:p>
            <a:pPr marL="342900" indent="-88900">
              <a:spcBef>
                <a:spcPts val="440"/>
              </a:spcBef>
              <a:buClr>
                <a:schemeClr val="accent1"/>
              </a:buClr>
              <a:buSzPts val="2200"/>
              <a:buNone/>
            </a:pPr>
            <a:endParaRPr sz="22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11775497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sp>
        <p:nvSpPr>
          <p:cNvPr id="248" name="Google Shape;248;p41"/>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600"/>
            </a:pPr>
            <a:r>
              <a:rPr lang="en-US" sz="4600">
                <a:solidFill>
                  <a:schemeClr val="dk2"/>
                </a:solidFill>
                <a:latin typeface="Calibri"/>
                <a:ea typeface="Calibri"/>
                <a:cs typeface="Calibri"/>
                <a:sym typeface="Calibri"/>
              </a:rPr>
              <a:t>Depression in Women</a:t>
            </a:r>
            <a:endParaRPr/>
          </a:p>
        </p:txBody>
      </p:sp>
      <p:sp>
        <p:nvSpPr>
          <p:cNvPr id="249" name="Google Shape;249;p41"/>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sz="3200" dirty="0">
                <a:solidFill>
                  <a:schemeClr val="dk1"/>
                </a:solidFill>
                <a:latin typeface="Calibri"/>
                <a:ea typeface="Calibri"/>
                <a:cs typeface="Calibri"/>
                <a:sym typeface="Calibri"/>
              </a:rPr>
              <a:t>Reasons</a:t>
            </a:r>
            <a:endParaRPr sz="40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Greater stress for women than men at certain times in life</a:t>
            </a:r>
            <a:endParaRPr sz="3600" dirty="0"/>
          </a:p>
          <a:p>
            <a:pPr marL="1005839" lvl="2">
              <a:spcBef>
                <a:spcPts val="360"/>
              </a:spcBef>
              <a:buClr>
                <a:schemeClr val="accent3"/>
              </a:buClr>
              <a:buSzPts val="1800"/>
              <a:buFont typeface="Arial"/>
              <a:buChar char="•"/>
            </a:pPr>
            <a:r>
              <a:rPr lang="en-US" sz="2800" dirty="0">
                <a:solidFill>
                  <a:schemeClr val="dk1"/>
                </a:solidFill>
                <a:latin typeface="Calibri"/>
                <a:ea typeface="Calibri"/>
                <a:cs typeface="Calibri"/>
                <a:sym typeface="Calibri"/>
              </a:rPr>
              <a:t>Such as simultaneously earning a living and being the primary caregiver for her children</a:t>
            </a:r>
            <a:endParaRPr sz="32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They are at higher risk for physical and sexual abuse</a:t>
            </a:r>
            <a:endParaRPr sz="36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Typically earn lower wages than men</a:t>
            </a:r>
            <a:endParaRPr sz="36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Biological factors</a:t>
            </a:r>
            <a:endParaRPr sz="36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Differences in brain structure may be related to gender differences in depression</a:t>
            </a:r>
            <a:endParaRPr sz="3600" dirty="0"/>
          </a:p>
        </p:txBody>
      </p:sp>
    </p:spTree>
    <p:extLst>
      <p:ext uri="{BB962C8B-B14F-4D97-AF65-F5344CB8AC3E}">
        <p14:creationId xmlns:p14="http://schemas.microsoft.com/office/powerpoint/2010/main" val="297905774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AU" dirty="0" smtClean="0"/>
              <a:t>Schizophrenia</a:t>
            </a:r>
            <a:endParaRPr lang="en-US" dirty="0"/>
          </a:p>
        </p:txBody>
      </p:sp>
      <p:sp>
        <p:nvSpPr>
          <p:cNvPr id="5" name="Text Placeholder 4"/>
          <p:cNvSpPr>
            <a:spLocks noGrp="1"/>
          </p:cNvSpPr>
          <p:nvPr>
            <p:ph type="body" idx="1"/>
          </p:nvPr>
        </p:nvSpPr>
        <p:spPr/>
        <p:txBody>
          <a:bodyPr/>
          <a:lstStyle/>
          <a:p>
            <a:endParaRPr lang="en-US"/>
          </a:p>
        </p:txBody>
      </p:sp>
    </p:spTree>
    <p:extLst>
      <p:ext uri="{BB962C8B-B14F-4D97-AF65-F5344CB8AC3E}">
        <p14:creationId xmlns:p14="http://schemas.microsoft.com/office/powerpoint/2010/main" val="132892990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8" name="Rectangle 2"/>
          <p:cNvSpPr>
            <a:spLocks noGrp="1" noChangeArrowheads="1"/>
          </p:cNvSpPr>
          <p:nvPr>
            <p:ph type="title"/>
          </p:nvPr>
        </p:nvSpPr>
        <p:spPr>
          <a:xfrm>
            <a:off x="838199" y="365125"/>
            <a:ext cx="10780059" cy="1325563"/>
          </a:xfrm>
        </p:spPr>
        <p:txBody>
          <a:bodyPr>
            <a:normAutofit fontScale="90000"/>
          </a:bodyPr>
          <a:lstStyle/>
          <a:p>
            <a:pPr>
              <a:defRPr/>
            </a:pPr>
            <a:r>
              <a:rPr lang="en-US" dirty="0"/>
              <a:t/>
            </a:r>
            <a:br>
              <a:rPr lang="en-US" dirty="0"/>
            </a:br>
            <a:r>
              <a:rPr lang="en-US" sz="3600" dirty="0"/>
              <a:t>Schizophrenia: Disturbances in Almost All Areas of Psychological Functioning</a:t>
            </a:r>
            <a:r>
              <a:rPr lang="en-US" dirty="0"/>
              <a:t>  </a:t>
            </a:r>
          </a:p>
        </p:txBody>
      </p:sp>
      <p:sp>
        <p:nvSpPr>
          <p:cNvPr id="244739" name="Rectangle 3"/>
          <p:cNvSpPr>
            <a:spLocks noGrp="1" noChangeArrowheads="1"/>
          </p:cNvSpPr>
          <p:nvPr>
            <p:ph idx="1"/>
          </p:nvPr>
        </p:nvSpPr>
        <p:spPr/>
        <p:txBody>
          <a:bodyPr/>
          <a:lstStyle/>
          <a:p>
            <a:pPr eaLnBrk="1" hangingPunct="1">
              <a:lnSpc>
                <a:spcPct val="90000"/>
              </a:lnSpc>
            </a:pPr>
            <a:r>
              <a:rPr lang="en-US" dirty="0">
                <a:cs typeface="Times New Roman" pitchFamily="18" charset="0"/>
              </a:rPr>
              <a:t>Characterized by </a:t>
            </a:r>
            <a:r>
              <a:rPr lang="en-US" u="sng" dirty="0">
                <a:cs typeface="Times New Roman" pitchFamily="18" charset="0"/>
              </a:rPr>
              <a:t>severe impairment in thinking</a:t>
            </a:r>
            <a:r>
              <a:rPr lang="en-US" dirty="0">
                <a:cs typeface="Times New Roman" pitchFamily="18" charset="0"/>
              </a:rPr>
              <a:t>, including hallucinations, delusions, or loose associations</a:t>
            </a:r>
          </a:p>
          <a:p>
            <a:pPr eaLnBrk="1" hangingPunct="1">
              <a:lnSpc>
                <a:spcPct val="90000"/>
              </a:lnSpc>
            </a:pPr>
            <a:endParaRPr lang="en-US" dirty="0">
              <a:cs typeface="Times New Roman" pitchFamily="18" charset="0"/>
            </a:endParaRPr>
          </a:p>
          <a:p>
            <a:pPr eaLnBrk="1" hangingPunct="1">
              <a:lnSpc>
                <a:spcPct val="90000"/>
              </a:lnSpc>
            </a:pPr>
            <a:r>
              <a:rPr lang="en-US" dirty="0">
                <a:cs typeface="Times New Roman" pitchFamily="18" charset="0"/>
              </a:rPr>
              <a:t>Diagnosed when symptoms persist for </a:t>
            </a:r>
            <a:r>
              <a:rPr lang="en-US" u="sng" dirty="0">
                <a:cs typeface="Times New Roman" pitchFamily="18" charset="0"/>
              </a:rPr>
              <a:t>at least six months</a:t>
            </a:r>
            <a:r>
              <a:rPr lang="en-US" dirty="0">
                <a:cs typeface="Times New Roman" pitchFamily="18" charset="0"/>
              </a:rPr>
              <a:t>, are not due to some other condition, and </a:t>
            </a:r>
            <a:r>
              <a:rPr lang="en-US" u="sng" dirty="0">
                <a:cs typeface="Times New Roman" pitchFamily="18" charset="0"/>
              </a:rPr>
              <a:t>cause significant impairment in daily functioning </a:t>
            </a:r>
          </a:p>
          <a:p>
            <a:pPr eaLnBrk="1" hangingPunct="1">
              <a:lnSpc>
                <a:spcPct val="90000"/>
              </a:lnSpc>
            </a:pPr>
            <a:endParaRPr lang="en-US" dirty="0">
              <a:cs typeface="Times New Roman" pitchFamily="18" charset="0"/>
            </a:endParaRPr>
          </a:p>
          <a:p>
            <a:pPr eaLnBrk="1" hangingPunct="1">
              <a:lnSpc>
                <a:spcPct val="90000"/>
              </a:lnSpc>
            </a:pPr>
            <a:r>
              <a:rPr lang="en-US" dirty="0">
                <a:cs typeface="Times New Roman" pitchFamily="18" charset="0"/>
              </a:rPr>
              <a:t>Schizophrenics often cannot work, manage a home or apartment successfully, or care for their basic needs. </a:t>
            </a:r>
          </a:p>
        </p:txBody>
      </p:sp>
      <p:sp>
        <p:nvSpPr>
          <p:cNvPr id="244740" name="Rectangle 4"/>
          <p:cNvSpPr>
            <a:spLocks noChangeArrowheads="1"/>
          </p:cNvSpPr>
          <p:nvPr/>
        </p:nvSpPr>
        <p:spPr bwMode="auto">
          <a:xfrm>
            <a:off x="1981200" y="2057400"/>
            <a:ext cx="8610600" cy="4495800"/>
          </a:xfrm>
          <a:prstGeom prst="rect">
            <a:avLst/>
          </a:prstGeom>
          <a:noFill/>
          <a:ln w="9525">
            <a:noFill/>
            <a:miter lim="800000"/>
            <a:headEnd/>
            <a:tailEnd/>
          </a:ln>
          <a:effectLst/>
        </p:spPr>
        <p:txBody>
          <a:bodyPr/>
          <a:lstStyle/>
          <a:p>
            <a:pPr marL="342900" indent="-342900">
              <a:lnSpc>
                <a:spcPct val="90000"/>
              </a:lnSpc>
              <a:spcBef>
                <a:spcPct val="20000"/>
              </a:spcBef>
              <a:buClr>
                <a:schemeClr val="hlink"/>
              </a:buClr>
              <a:buSzPct val="65000"/>
              <a:defRPr/>
            </a:pPr>
            <a:endParaRPr lang="en-US" sz="2800">
              <a:effectLst>
                <a:outerShdw blurRad="38100" dist="38100" dir="2700000" algn="tl">
                  <a:srgbClr val="000000"/>
                </a:outerShdw>
              </a:effectLst>
              <a:latin typeface="Tahoma" pitchFamily="34" charset="0"/>
            </a:endParaRPr>
          </a:p>
        </p:txBody>
      </p:sp>
    </p:spTree>
    <p:extLst>
      <p:ext uri="{BB962C8B-B14F-4D97-AF65-F5344CB8AC3E}">
        <p14:creationId xmlns:p14="http://schemas.microsoft.com/office/powerpoint/2010/main" val="1137737231"/>
      </p:ext>
    </p:extLst>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Symptoms of Schizophrenia</a:t>
            </a:r>
            <a:endParaRPr lang="en-US" dirty="0"/>
          </a:p>
        </p:txBody>
      </p:sp>
      <p:sp>
        <p:nvSpPr>
          <p:cNvPr id="3" name="Content Placeholder 2"/>
          <p:cNvSpPr>
            <a:spLocks noGrp="1"/>
          </p:cNvSpPr>
          <p:nvPr>
            <p:ph sz="quarter" idx="1"/>
          </p:nvPr>
        </p:nvSpPr>
        <p:spPr/>
        <p:txBody>
          <a:bodyPr/>
          <a:lstStyle/>
          <a:p>
            <a:r>
              <a:rPr lang="en-US" b="1" u="sng" dirty="0"/>
              <a:t>Positive symptoms </a:t>
            </a:r>
            <a:r>
              <a:rPr lang="en-US" dirty="0"/>
              <a:t>are psychotic behaviors not seen in healthy people. People with positive symptoms often "lose touch" with reality. These symptoms can come and go. Sometimes they are severe and at other times hardly noticeable, depending on whether the individual is receiving treatment. </a:t>
            </a:r>
            <a:endParaRPr lang="en-US" dirty="0" smtClean="0"/>
          </a:p>
          <a:p>
            <a:r>
              <a:rPr lang="en-US" dirty="0" smtClean="0"/>
              <a:t>Hallucinations</a:t>
            </a:r>
          </a:p>
          <a:p>
            <a:r>
              <a:rPr lang="en-US" dirty="0" smtClean="0"/>
              <a:t>Delusions</a:t>
            </a:r>
          </a:p>
          <a:p>
            <a:r>
              <a:rPr lang="en-US" dirty="0" smtClean="0"/>
              <a:t>Thought Disorders</a:t>
            </a:r>
          </a:p>
          <a:p>
            <a:r>
              <a:rPr lang="en-US" dirty="0" smtClean="0"/>
              <a:t>Movement Disorders</a:t>
            </a:r>
            <a:endParaRPr lang="en-US" dirty="0"/>
          </a:p>
        </p:txBody>
      </p:sp>
    </p:spTree>
    <p:extLst>
      <p:ext uri="{BB962C8B-B14F-4D97-AF65-F5344CB8AC3E}">
        <p14:creationId xmlns:p14="http://schemas.microsoft.com/office/powerpoint/2010/main" val="87990471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pPr eaLnBrk="1" hangingPunct="1"/>
            <a:r>
              <a:rPr lang="en-US" sz="3600" b="1" dirty="0"/>
              <a:t>Hallucinations</a:t>
            </a:r>
          </a:p>
        </p:txBody>
      </p:sp>
      <p:sp>
        <p:nvSpPr>
          <p:cNvPr id="55299" name="Rectangle 3"/>
          <p:cNvSpPr>
            <a:spLocks noGrp="1" noChangeArrowheads="1"/>
          </p:cNvSpPr>
          <p:nvPr>
            <p:ph type="body" idx="1"/>
          </p:nvPr>
        </p:nvSpPr>
        <p:spPr/>
        <p:txBody>
          <a:bodyPr/>
          <a:lstStyle/>
          <a:p>
            <a:pPr eaLnBrk="1" hangingPunct="1"/>
            <a:r>
              <a:rPr lang="en-US" sz="3200" dirty="0"/>
              <a:t>Hallucinations: </a:t>
            </a:r>
            <a:r>
              <a:rPr lang="en-US" sz="3200" u="sng" dirty="0"/>
              <a:t>Imaginary sensations</a:t>
            </a:r>
            <a:r>
              <a:rPr lang="en-US" sz="3200" dirty="0"/>
              <a:t>, such as seeing, hearing, or smelling things that do not exist in the real world</a:t>
            </a:r>
          </a:p>
          <a:p>
            <a:pPr lvl="1" eaLnBrk="1" hangingPunct="1"/>
            <a:r>
              <a:rPr lang="en-US" sz="3200" dirty="0"/>
              <a:t>Most common psychotic hallucination is hearing voices</a:t>
            </a:r>
          </a:p>
          <a:p>
            <a:pPr lvl="1" eaLnBrk="1" hangingPunct="1"/>
            <a:r>
              <a:rPr lang="en-US" sz="3200" dirty="0"/>
              <a:t>Note that olfactory hallucinations sometimes occur with seizure disorder (epilepsy)</a:t>
            </a:r>
          </a:p>
          <a:p>
            <a:pPr eaLnBrk="1" hangingPunct="1"/>
            <a:endParaRPr lang="en-US" sz="2400" dirty="0"/>
          </a:p>
        </p:txBody>
      </p:sp>
    </p:spTree>
    <p:extLst>
      <p:ext uri="{BB962C8B-B14F-4D97-AF65-F5344CB8AC3E}">
        <p14:creationId xmlns:p14="http://schemas.microsoft.com/office/powerpoint/2010/main" val="292370709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1026"/>
          <p:cNvSpPr>
            <a:spLocks noGrp="1" noChangeArrowheads="1"/>
          </p:cNvSpPr>
          <p:nvPr>
            <p:ph type="title"/>
          </p:nvPr>
        </p:nvSpPr>
        <p:spPr/>
        <p:txBody>
          <a:bodyPr>
            <a:normAutofit/>
          </a:bodyPr>
          <a:lstStyle/>
          <a:p>
            <a:pPr eaLnBrk="1" hangingPunct="1"/>
            <a:r>
              <a:rPr lang="en-US" b="1" dirty="0"/>
              <a:t>Delusions</a:t>
            </a:r>
          </a:p>
        </p:txBody>
      </p:sp>
      <p:sp>
        <p:nvSpPr>
          <p:cNvPr id="54275" name="Rectangle 1027"/>
          <p:cNvSpPr>
            <a:spLocks noGrp="1" noChangeArrowheads="1"/>
          </p:cNvSpPr>
          <p:nvPr>
            <p:ph idx="1"/>
          </p:nvPr>
        </p:nvSpPr>
        <p:spPr/>
        <p:txBody>
          <a:bodyPr>
            <a:noAutofit/>
          </a:bodyPr>
          <a:lstStyle/>
          <a:p>
            <a:pPr eaLnBrk="1" hangingPunct="1">
              <a:defRPr/>
            </a:pPr>
            <a:r>
              <a:rPr lang="en-US" b="1" dirty="0"/>
              <a:t>Delusions</a:t>
            </a:r>
            <a:r>
              <a:rPr lang="en-US" dirty="0"/>
              <a:t>: </a:t>
            </a:r>
            <a:r>
              <a:rPr lang="en-US" u="sng" dirty="0"/>
              <a:t>False beliefs </a:t>
            </a:r>
            <a:r>
              <a:rPr lang="en-US" dirty="0"/>
              <a:t>that psychotic individuals insist are true, regardless of overwhelming evidence against them</a:t>
            </a:r>
          </a:p>
          <a:p>
            <a:pPr eaLnBrk="1" hangingPunct="1">
              <a:defRPr/>
            </a:pPr>
            <a:r>
              <a:rPr lang="en-US" dirty="0"/>
              <a:t>Common forms:	</a:t>
            </a:r>
          </a:p>
          <a:p>
            <a:pPr lvl="1">
              <a:defRPr/>
            </a:pPr>
            <a:r>
              <a:rPr lang="en-US" sz="2800" b="1" dirty="0" err="1"/>
              <a:t>Grandios</a:t>
            </a:r>
            <a:r>
              <a:rPr lang="en-US" sz="2800" dirty="0"/>
              <a:t>: In this case, people suffer from the delusion that they have some great, unrecognized talent, knowledge, or insight. They may also believe that they have a special relationship with an important person or with God or that they are a famous person.</a:t>
            </a:r>
          </a:p>
          <a:p>
            <a:pPr lvl="1">
              <a:defRPr/>
            </a:pPr>
            <a:r>
              <a:rPr lang="en-US" sz="2800" b="1" dirty="0"/>
              <a:t>Persecution:</a:t>
            </a:r>
            <a:r>
              <a:rPr lang="en-US" sz="2800" dirty="0"/>
              <a:t> Delusions of persecution involve belief that you are being conspired against, cheated, spied on, followed, poisoned, maligned, or harassed.</a:t>
            </a:r>
            <a:endParaRPr lang="en-US" sz="2800" b="1" dirty="0"/>
          </a:p>
          <a:p>
            <a:pPr marL="320040" lvl="1" indent="0">
              <a:buNone/>
              <a:defRPr/>
            </a:pPr>
            <a:r>
              <a:rPr lang="en-US" sz="2800" dirty="0"/>
              <a:t> </a:t>
            </a:r>
          </a:p>
        </p:txBody>
      </p:sp>
    </p:spTree>
    <p:extLst>
      <p:ext uri="{BB962C8B-B14F-4D97-AF65-F5344CB8AC3E}">
        <p14:creationId xmlns:p14="http://schemas.microsoft.com/office/powerpoint/2010/main" val="82986131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4800" dirty="0" smtClean="0"/>
              <a:t>Delusions</a:t>
            </a:r>
            <a:endParaRPr lang="en-US" sz="4800" dirty="0"/>
          </a:p>
        </p:txBody>
      </p:sp>
      <p:sp>
        <p:nvSpPr>
          <p:cNvPr id="3" name="Content Placeholder 2"/>
          <p:cNvSpPr>
            <a:spLocks noGrp="1"/>
          </p:cNvSpPr>
          <p:nvPr>
            <p:ph idx="1"/>
          </p:nvPr>
        </p:nvSpPr>
        <p:spPr/>
        <p:txBody>
          <a:bodyPr>
            <a:normAutofit/>
          </a:bodyPr>
          <a:lstStyle/>
          <a:p>
            <a:pPr marL="274320" lvl="1" indent="-274320">
              <a:spcBef>
                <a:spcPts val="580"/>
              </a:spcBef>
              <a:buClr>
                <a:schemeClr val="accent1"/>
              </a:buClr>
            </a:pPr>
            <a:r>
              <a:rPr lang="en-US" sz="3000" b="1" dirty="0"/>
              <a:t>Reference: </a:t>
            </a:r>
            <a:r>
              <a:rPr lang="en-US" sz="3000" dirty="0"/>
              <a:t> Belief that objects, events, or other people have particular significance to them/ everything one perceives in the world relates to one's own destiny.</a:t>
            </a:r>
          </a:p>
          <a:p>
            <a:r>
              <a:rPr lang="en-AU" sz="3000" b="1" dirty="0"/>
              <a:t>Identity</a:t>
            </a:r>
            <a:r>
              <a:rPr lang="en-AU" sz="3000" dirty="0"/>
              <a:t>: Belief that they are someone else, such as Jesus Christ</a:t>
            </a:r>
          </a:p>
          <a:p>
            <a:r>
              <a:rPr lang="en-AU" sz="3000" b="1" dirty="0"/>
              <a:t>Guilt</a:t>
            </a:r>
            <a:r>
              <a:rPr lang="en-AU" sz="3000" dirty="0"/>
              <a:t>: Belief that they have committed a terrible sin</a:t>
            </a:r>
          </a:p>
          <a:p>
            <a:r>
              <a:rPr lang="en-AU" sz="3000" b="1" dirty="0"/>
              <a:t>Control: </a:t>
            </a:r>
            <a:r>
              <a:rPr lang="en-AU" sz="3000" dirty="0"/>
              <a:t>Belief that their thoughts and behaviours are being controlled by external forces</a:t>
            </a:r>
            <a:endParaRPr lang="en-US" sz="3000" dirty="0"/>
          </a:p>
        </p:txBody>
      </p:sp>
    </p:spTree>
    <p:extLst>
      <p:ext uri="{BB962C8B-B14F-4D97-AF65-F5344CB8AC3E}">
        <p14:creationId xmlns:p14="http://schemas.microsoft.com/office/powerpoint/2010/main" val="336373938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AU" dirty="0" smtClean="0"/>
              <a:t>Class Exercise</a:t>
            </a:r>
            <a:endParaRPr lang="en-US" dirty="0"/>
          </a:p>
        </p:txBody>
      </p:sp>
      <p:sp>
        <p:nvSpPr>
          <p:cNvPr id="5" name="Text Placeholder 4"/>
          <p:cNvSpPr>
            <a:spLocks noGrp="1"/>
          </p:cNvSpPr>
          <p:nvPr>
            <p:ph type="body" idx="1"/>
          </p:nvPr>
        </p:nvSpPr>
        <p:spPr/>
        <p:txBody>
          <a:bodyPr/>
          <a:lstStyle/>
          <a:p>
            <a:r>
              <a:rPr lang="en-US" dirty="0" smtClean="0"/>
              <a:t>What delusion is he/she suffering from? </a:t>
            </a:r>
          </a:p>
          <a:p>
            <a:endParaRPr lang="en-US" dirty="0"/>
          </a:p>
        </p:txBody>
      </p:sp>
    </p:spTree>
    <p:extLst>
      <p:ext uri="{BB962C8B-B14F-4D97-AF65-F5344CB8AC3E}">
        <p14:creationId xmlns:p14="http://schemas.microsoft.com/office/powerpoint/2010/main" val="187756446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4294967295"/>
          </p:nvPr>
        </p:nvSpPr>
        <p:spPr>
          <a:xfrm>
            <a:off x="578224" y="507812"/>
            <a:ext cx="11080376" cy="6067800"/>
          </a:xfrm>
        </p:spPr>
        <p:txBody>
          <a:bodyPr>
            <a:normAutofit fontScale="62500" lnSpcReduction="20000"/>
          </a:bodyPr>
          <a:lstStyle/>
          <a:p>
            <a:r>
              <a:rPr lang="en-US" sz="4400" dirty="0"/>
              <a:t>Mary believes that she is the only one with the power to help space creatures take over the world. </a:t>
            </a:r>
          </a:p>
          <a:p>
            <a:pPr>
              <a:buNone/>
            </a:pPr>
            <a:r>
              <a:rPr lang="en-US" sz="4400" dirty="0"/>
              <a:t> </a:t>
            </a:r>
          </a:p>
          <a:p>
            <a:r>
              <a:rPr lang="en-US" sz="4400" dirty="0"/>
              <a:t>David believes that the FBI is looking for him so that they can put him in </a:t>
            </a:r>
            <a:r>
              <a:rPr lang="en-US" sz="4400" dirty="0"/>
              <a:t>jail</a:t>
            </a:r>
            <a:r>
              <a:rPr lang="en-US" sz="4400" dirty="0"/>
              <a:t>. </a:t>
            </a:r>
          </a:p>
          <a:p>
            <a:pPr>
              <a:buNone/>
            </a:pPr>
            <a:r>
              <a:rPr lang="en-US" sz="4400" dirty="0"/>
              <a:t>  </a:t>
            </a:r>
          </a:p>
          <a:p>
            <a:r>
              <a:rPr lang="en-US" sz="4400" dirty="0"/>
              <a:t>Benito believes that </a:t>
            </a:r>
            <a:r>
              <a:rPr lang="en-US" sz="4400" dirty="0"/>
              <a:t>headlines or stories in newspapers are written especially for </a:t>
            </a:r>
            <a:r>
              <a:rPr lang="en-US" sz="4400" dirty="0"/>
              <a:t>him.</a:t>
            </a:r>
          </a:p>
          <a:p>
            <a:pPr marL="0" indent="0">
              <a:buNone/>
            </a:pPr>
            <a:endParaRPr lang="en-US" sz="4400" dirty="0"/>
          </a:p>
          <a:p>
            <a:r>
              <a:rPr lang="en-US" sz="4400" dirty="0"/>
              <a:t> Declan is certain that his neighbors are controlling his behavior through magnetic waves. </a:t>
            </a:r>
          </a:p>
          <a:p>
            <a:pPr>
              <a:buNone/>
            </a:pPr>
            <a:r>
              <a:rPr lang="en-US" sz="4400" dirty="0"/>
              <a:t> </a:t>
            </a:r>
          </a:p>
          <a:p>
            <a:r>
              <a:rPr lang="en-US" sz="4400" dirty="0"/>
              <a:t>Elizabeth was arrested last night while trying to get into the White House. She believes that she is the President of the Unites States and should be allowed to enter the house. </a:t>
            </a:r>
          </a:p>
          <a:p>
            <a:endParaRPr lang="en-US" dirty="0"/>
          </a:p>
        </p:txBody>
      </p:sp>
    </p:spTree>
    <p:extLst>
      <p:ext uri="{BB962C8B-B14F-4D97-AF65-F5344CB8AC3E}">
        <p14:creationId xmlns:p14="http://schemas.microsoft.com/office/powerpoint/2010/main" val="11669295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Thought Disorders</a:t>
            </a:r>
            <a:endParaRPr lang="en-US" dirty="0"/>
          </a:p>
        </p:txBody>
      </p:sp>
      <p:sp>
        <p:nvSpPr>
          <p:cNvPr id="3" name="Content Placeholder 2"/>
          <p:cNvSpPr>
            <a:spLocks noGrp="1"/>
          </p:cNvSpPr>
          <p:nvPr>
            <p:ph idx="1"/>
          </p:nvPr>
        </p:nvSpPr>
        <p:spPr/>
        <p:txBody>
          <a:bodyPr>
            <a:normAutofit fontScale="92500" lnSpcReduction="20000"/>
          </a:bodyPr>
          <a:lstStyle/>
          <a:p>
            <a:r>
              <a:rPr lang="en-US" dirty="0"/>
              <a:t>U</a:t>
            </a:r>
            <a:r>
              <a:rPr lang="en-US" dirty="0"/>
              <a:t>nusual </a:t>
            </a:r>
            <a:r>
              <a:rPr lang="en-US" dirty="0"/>
              <a:t>or dysfunctional ways of </a:t>
            </a:r>
            <a:r>
              <a:rPr lang="en-US" dirty="0"/>
              <a:t>thinking</a:t>
            </a:r>
          </a:p>
          <a:p>
            <a:r>
              <a:rPr lang="en-US" i="1" dirty="0"/>
              <a:t>Disorganized thinking </a:t>
            </a:r>
            <a:r>
              <a:rPr lang="en-US" dirty="0"/>
              <a:t>-  when </a:t>
            </a:r>
            <a:r>
              <a:rPr lang="en-US" dirty="0"/>
              <a:t>a person has trouble organizing his or her thoughts or connecting them </a:t>
            </a:r>
            <a:r>
              <a:rPr lang="en-US" dirty="0"/>
              <a:t>logically and talk in a </a:t>
            </a:r>
            <a:r>
              <a:rPr lang="en-US" dirty="0"/>
              <a:t>garbled way that is hard to understand. </a:t>
            </a:r>
            <a:endParaRPr lang="en-US" dirty="0"/>
          </a:p>
          <a:p>
            <a:r>
              <a:rPr lang="en-US" i="1" dirty="0"/>
              <a:t>Thought blocking</a:t>
            </a:r>
            <a:r>
              <a:rPr lang="en-US" i="1" dirty="0"/>
              <a:t> </a:t>
            </a:r>
            <a:r>
              <a:rPr lang="en-US" dirty="0"/>
              <a:t>-  </a:t>
            </a:r>
            <a:r>
              <a:rPr lang="en-US" dirty="0"/>
              <a:t>This is when a person stops speaking abruptly in the middle of a thought. </a:t>
            </a:r>
            <a:r>
              <a:rPr lang="en-US" dirty="0"/>
              <a:t>When asked why he or she stopped talking, the person may say that it felt as if the thought had been taken out of his or her head. </a:t>
            </a:r>
            <a:endParaRPr lang="en-US" dirty="0" smtClean="0"/>
          </a:p>
          <a:p>
            <a:r>
              <a:rPr lang="en-US" i="1" dirty="0" smtClean="0"/>
              <a:t>Neologism</a:t>
            </a:r>
            <a:r>
              <a:rPr lang="en-US" dirty="0" smtClean="0"/>
              <a:t> - person with a thought disorder might make up meaningless words - "I'm going to the park to ride the </a:t>
            </a:r>
            <a:r>
              <a:rPr lang="en-US" dirty="0" err="1" smtClean="0"/>
              <a:t>wallywhoop</a:t>
            </a:r>
            <a:r>
              <a:rPr lang="en-US" dirty="0" smtClean="0"/>
              <a:t>."</a:t>
            </a:r>
          </a:p>
          <a:p>
            <a:r>
              <a:rPr lang="en-US" i="1" dirty="0" smtClean="0"/>
              <a:t>Loose association </a:t>
            </a:r>
            <a:r>
              <a:rPr lang="en-US" dirty="0" smtClean="0"/>
              <a:t>– Rapidly shifting from topic to topic with no connection between one thought and the next</a:t>
            </a:r>
          </a:p>
        </p:txBody>
      </p:sp>
    </p:spTree>
    <p:extLst>
      <p:ext uri="{BB962C8B-B14F-4D97-AF65-F5344CB8AC3E}">
        <p14:creationId xmlns:p14="http://schemas.microsoft.com/office/powerpoint/2010/main" val="1289096797"/>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Disorganized </a:t>
            </a:r>
            <a:r>
              <a:rPr lang="en-US" dirty="0" err="1" smtClean="0"/>
              <a:t>Behaviour</a:t>
            </a:r>
            <a:endParaRPr lang="en-US" dirty="0"/>
          </a:p>
        </p:txBody>
      </p:sp>
      <p:sp>
        <p:nvSpPr>
          <p:cNvPr id="3" name="Content Placeholder 2"/>
          <p:cNvSpPr>
            <a:spLocks noGrp="1"/>
          </p:cNvSpPr>
          <p:nvPr>
            <p:ph sz="quarter" idx="1"/>
          </p:nvPr>
        </p:nvSpPr>
        <p:spPr/>
        <p:txBody>
          <a:bodyPr/>
          <a:lstStyle/>
          <a:p>
            <a:r>
              <a:rPr lang="en-US" sz="3200" dirty="0" smtClean="0"/>
              <a:t>Repeating </a:t>
            </a:r>
            <a:r>
              <a:rPr lang="en-US" sz="3200" dirty="0"/>
              <a:t>the same activity (word or behavior) over and over again (perseveration).</a:t>
            </a:r>
          </a:p>
          <a:p>
            <a:r>
              <a:rPr lang="en-US" sz="3200" dirty="0"/>
              <a:t>Repeating exactly what someone else has done (</a:t>
            </a:r>
            <a:r>
              <a:rPr lang="en-US" sz="3200" dirty="0" err="1"/>
              <a:t>echopraxia</a:t>
            </a:r>
            <a:r>
              <a:rPr lang="en-US" sz="3200" dirty="0"/>
              <a:t>).</a:t>
            </a:r>
          </a:p>
          <a:p>
            <a:r>
              <a:rPr lang="en-US" sz="3200" dirty="0"/>
              <a:t>Dressing oddly, such as wearing many sets of clothing one over the other or wearing hats, gloves, and heavy coats in the summer.</a:t>
            </a:r>
          </a:p>
          <a:p>
            <a:r>
              <a:rPr lang="en-US" sz="3200" dirty="0"/>
              <a:t>Doing things in public that are usually done only in private. Urinating on a street corner is an example</a:t>
            </a:r>
          </a:p>
          <a:p>
            <a:endParaRPr lang="en-US" dirty="0"/>
          </a:p>
        </p:txBody>
      </p:sp>
    </p:spTree>
    <p:extLst>
      <p:ext uri="{BB962C8B-B14F-4D97-AF65-F5344CB8AC3E}">
        <p14:creationId xmlns:p14="http://schemas.microsoft.com/office/powerpoint/2010/main" val="141617938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Movement Disorders</a:t>
            </a:r>
            <a:endParaRPr lang="en-US" dirty="0"/>
          </a:p>
        </p:txBody>
      </p:sp>
      <p:sp>
        <p:nvSpPr>
          <p:cNvPr id="3" name="Content Placeholder 2"/>
          <p:cNvSpPr>
            <a:spLocks noGrp="1"/>
          </p:cNvSpPr>
          <p:nvPr>
            <p:ph idx="1"/>
          </p:nvPr>
        </p:nvSpPr>
        <p:spPr/>
        <p:txBody>
          <a:bodyPr>
            <a:normAutofit/>
          </a:bodyPr>
          <a:lstStyle/>
          <a:p>
            <a:r>
              <a:rPr lang="en-US" sz="3600" dirty="0"/>
              <a:t>Agitated </a:t>
            </a:r>
            <a:r>
              <a:rPr lang="en-US" sz="3600" dirty="0"/>
              <a:t>body </a:t>
            </a:r>
            <a:r>
              <a:rPr lang="en-US" sz="3600" dirty="0"/>
              <a:t>movements </a:t>
            </a:r>
            <a:endParaRPr lang="en-US" sz="3600" dirty="0"/>
          </a:p>
          <a:p>
            <a:pPr lvl="1"/>
            <a:r>
              <a:rPr lang="en-US" sz="3200" dirty="0"/>
              <a:t>repeating </a:t>
            </a:r>
            <a:r>
              <a:rPr lang="en-US" sz="3200" dirty="0"/>
              <a:t>certain motions over and </a:t>
            </a:r>
            <a:r>
              <a:rPr lang="en-US" sz="3200" dirty="0"/>
              <a:t>over</a:t>
            </a:r>
          </a:p>
          <a:p>
            <a:pPr marL="320040" lvl="1" indent="0">
              <a:buNone/>
            </a:pPr>
            <a:endParaRPr lang="en-US" sz="3200" dirty="0"/>
          </a:p>
          <a:p>
            <a:r>
              <a:rPr lang="en-US" sz="3600" dirty="0"/>
              <a:t>Catatonic </a:t>
            </a:r>
          </a:p>
          <a:p>
            <a:pPr lvl="1"/>
            <a:r>
              <a:rPr lang="en-US" sz="3200" dirty="0"/>
              <a:t>does not move/ does not respond to others</a:t>
            </a:r>
            <a:endParaRPr lang="en-US" sz="3200" dirty="0"/>
          </a:p>
        </p:txBody>
      </p:sp>
    </p:spTree>
    <p:extLst>
      <p:ext uri="{BB962C8B-B14F-4D97-AF65-F5344CB8AC3E}">
        <p14:creationId xmlns:p14="http://schemas.microsoft.com/office/powerpoint/2010/main" val="302844762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Symptoms of Schizophrenia</a:t>
            </a:r>
            <a:endParaRPr lang="en-US" dirty="0"/>
          </a:p>
        </p:txBody>
      </p:sp>
      <p:sp>
        <p:nvSpPr>
          <p:cNvPr id="3" name="Content Placeholder 2"/>
          <p:cNvSpPr>
            <a:spLocks noGrp="1"/>
          </p:cNvSpPr>
          <p:nvPr>
            <p:ph idx="1"/>
          </p:nvPr>
        </p:nvSpPr>
        <p:spPr/>
        <p:txBody>
          <a:bodyPr>
            <a:normAutofit/>
          </a:bodyPr>
          <a:lstStyle/>
          <a:p>
            <a:r>
              <a:rPr lang="en-US" b="1" u="sng" dirty="0"/>
              <a:t>Negative symptoms </a:t>
            </a:r>
            <a:r>
              <a:rPr lang="en-US" dirty="0"/>
              <a:t>are associated with disruptions to normal emotions and behaviors. These symptoms are harder to recognize as part of the disorder and can be mistaken for depression or other conditions. </a:t>
            </a:r>
            <a:r>
              <a:rPr lang="en-US" dirty="0" smtClean="0"/>
              <a:t>"</a:t>
            </a:r>
            <a:r>
              <a:rPr lang="en-US" u="sng" dirty="0"/>
              <a:t>Flat affect</a:t>
            </a:r>
            <a:r>
              <a:rPr lang="en-US" dirty="0"/>
              <a:t>" (a person's face does not move or he or she talks in a dull or monotonous voice)</a:t>
            </a:r>
          </a:p>
          <a:p>
            <a:r>
              <a:rPr lang="en-US" dirty="0"/>
              <a:t>Lack of pleasure in everyday life</a:t>
            </a:r>
          </a:p>
          <a:p>
            <a:r>
              <a:rPr lang="en-US" dirty="0"/>
              <a:t>Lack of ability to begin and sustain planned activities</a:t>
            </a:r>
          </a:p>
          <a:p>
            <a:r>
              <a:rPr lang="en-US" dirty="0"/>
              <a:t>Speaking little, even when forced to interact</a:t>
            </a:r>
            <a:r>
              <a:rPr lang="en-US" dirty="0" smtClean="0"/>
              <a:t>.</a:t>
            </a:r>
            <a:endParaRPr lang="en-US" dirty="0"/>
          </a:p>
        </p:txBody>
      </p:sp>
    </p:spTree>
    <p:extLst>
      <p:ext uri="{BB962C8B-B14F-4D97-AF65-F5344CB8AC3E}">
        <p14:creationId xmlns:p14="http://schemas.microsoft.com/office/powerpoint/2010/main" val="2889910028"/>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Symptoms of Schizophrenia</a:t>
            </a:r>
            <a:endParaRPr lang="en-US" dirty="0"/>
          </a:p>
        </p:txBody>
      </p:sp>
      <p:sp>
        <p:nvSpPr>
          <p:cNvPr id="3" name="Content Placeholder 2"/>
          <p:cNvSpPr>
            <a:spLocks noGrp="1"/>
          </p:cNvSpPr>
          <p:nvPr>
            <p:ph idx="1"/>
          </p:nvPr>
        </p:nvSpPr>
        <p:spPr/>
        <p:txBody>
          <a:bodyPr>
            <a:normAutofit/>
          </a:bodyPr>
          <a:lstStyle/>
          <a:p>
            <a:r>
              <a:rPr lang="en-US" b="1" u="sng" dirty="0"/>
              <a:t>Cognitive symptoms </a:t>
            </a:r>
            <a:r>
              <a:rPr lang="en-US" dirty="0"/>
              <a:t>are subtle. </a:t>
            </a:r>
            <a:endParaRPr lang="en-US" dirty="0"/>
          </a:p>
          <a:p>
            <a:r>
              <a:rPr lang="en-US" dirty="0"/>
              <a:t>Detected </a:t>
            </a:r>
            <a:r>
              <a:rPr lang="en-US" dirty="0"/>
              <a:t>only when other tests are performed. </a:t>
            </a:r>
            <a:endParaRPr lang="en-US" dirty="0"/>
          </a:p>
          <a:p>
            <a:r>
              <a:rPr lang="en-US" dirty="0"/>
              <a:t>Poor </a:t>
            </a:r>
            <a:r>
              <a:rPr lang="en-US" dirty="0"/>
              <a:t>"</a:t>
            </a:r>
            <a:r>
              <a:rPr lang="en-US" u="sng" dirty="0"/>
              <a:t>executive functioning</a:t>
            </a:r>
            <a:r>
              <a:rPr lang="en-US" dirty="0"/>
              <a:t>" (the ability to understand information and use it to make decisions)</a:t>
            </a:r>
          </a:p>
          <a:p>
            <a:r>
              <a:rPr lang="en-US" dirty="0"/>
              <a:t>Trouble focusing or paying attention</a:t>
            </a:r>
          </a:p>
          <a:p>
            <a:r>
              <a:rPr lang="en-US" dirty="0"/>
              <a:t>Problems with "</a:t>
            </a:r>
            <a:r>
              <a:rPr lang="en-US" u="sng" dirty="0"/>
              <a:t>working memory</a:t>
            </a:r>
            <a:r>
              <a:rPr lang="en-US" dirty="0"/>
              <a:t>" (the ability to use information immediately after learning it).</a:t>
            </a:r>
          </a:p>
          <a:p>
            <a:r>
              <a:rPr lang="en-US" dirty="0"/>
              <a:t>Cognitive symptoms often make it hard to lead a normal life and earn a living. They can cause great emotional distress.</a:t>
            </a:r>
          </a:p>
          <a:p>
            <a:endParaRPr lang="en-US" dirty="0"/>
          </a:p>
        </p:txBody>
      </p:sp>
    </p:spTree>
    <p:extLst>
      <p:ext uri="{BB962C8B-B14F-4D97-AF65-F5344CB8AC3E}">
        <p14:creationId xmlns:p14="http://schemas.microsoft.com/office/powerpoint/2010/main" val="439196018"/>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p44"/>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600"/>
            </a:pPr>
            <a:r>
              <a:rPr lang="en-US" sz="4600">
                <a:solidFill>
                  <a:schemeClr val="dk2"/>
                </a:solidFill>
                <a:latin typeface="Calibri"/>
                <a:ea typeface="Calibri"/>
                <a:cs typeface="Calibri"/>
                <a:sym typeface="Calibri"/>
              </a:rPr>
              <a:t>Schizophrenia</a:t>
            </a:r>
            <a:endParaRPr/>
          </a:p>
        </p:txBody>
      </p:sp>
      <p:sp>
        <p:nvSpPr>
          <p:cNvPr id="267" name="Google Shape;267;p44"/>
          <p:cNvSpPr txBox="1">
            <a:spLocks noGrp="1"/>
          </p:cNvSpPr>
          <p:nvPr>
            <p:ph idx="1"/>
          </p:nvPr>
        </p:nvSpPr>
        <p:spPr>
          <a:prstGeom prst="rect">
            <a:avLst/>
          </a:prstGeom>
          <a:noFill/>
          <a:ln>
            <a:noFill/>
          </a:ln>
        </p:spPr>
        <p:txBody>
          <a:bodyPr spcFirstLastPara="1" vert="horz" wrap="square" lIns="91425" tIns="45700" rIns="91425" bIns="45700" rtlCol="0" anchor="t" anchorCtr="0">
            <a:normAutofit lnSpcReduction="10000"/>
          </a:bodyPr>
          <a:lstStyle/>
          <a:p>
            <a:pPr marL="342900">
              <a:spcBef>
                <a:spcPts val="0"/>
              </a:spcBef>
              <a:buClr>
                <a:schemeClr val="accent1"/>
              </a:buClr>
              <a:buSzPts val="2200"/>
              <a:buFont typeface="Arial"/>
              <a:buChar char="•"/>
            </a:pPr>
            <a:r>
              <a:rPr lang="en-US" sz="3200" dirty="0">
                <a:solidFill>
                  <a:schemeClr val="dk1"/>
                </a:solidFill>
                <a:latin typeface="Calibri"/>
                <a:ea typeface="Calibri"/>
                <a:cs typeface="Calibri"/>
                <a:sym typeface="Calibri"/>
              </a:rPr>
              <a:t>Solving the puzzle of schizophrenia: biological causes</a:t>
            </a:r>
            <a:endParaRPr sz="40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Genetic factors</a:t>
            </a:r>
            <a:endParaRPr sz="36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Biochemical imbalance</a:t>
            </a:r>
            <a:endParaRPr sz="3600" dirty="0"/>
          </a:p>
          <a:p>
            <a:pPr marL="1005839" lvl="2">
              <a:spcBef>
                <a:spcPts val="360"/>
              </a:spcBef>
              <a:buClr>
                <a:schemeClr val="accent3"/>
              </a:buClr>
              <a:buSzPts val="1800"/>
              <a:buFont typeface="Arial"/>
              <a:buChar char="•"/>
            </a:pPr>
            <a:r>
              <a:rPr lang="en-US" sz="2800" dirty="0">
                <a:solidFill>
                  <a:schemeClr val="dk1"/>
                </a:solidFill>
                <a:latin typeface="Calibri"/>
                <a:ea typeface="Calibri"/>
                <a:cs typeface="Calibri"/>
                <a:sym typeface="Calibri"/>
              </a:rPr>
              <a:t>Dopamine hypothesis</a:t>
            </a:r>
            <a:endParaRPr sz="32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Structural abnormalities </a:t>
            </a:r>
            <a:endParaRPr lang="en-US" sz="3200" dirty="0" smtClean="0">
              <a:solidFill>
                <a:schemeClr val="dk1"/>
              </a:solidFill>
              <a:latin typeface="Calibri"/>
              <a:ea typeface="Calibri"/>
              <a:cs typeface="Calibri"/>
              <a:sym typeface="Calibri"/>
            </a:endParaRPr>
          </a:p>
          <a:p>
            <a:pPr lvl="2"/>
            <a:r>
              <a:rPr lang="en-US" sz="2400" dirty="0" smtClean="0"/>
              <a:t>Signs of cerebral damage</a:t>
            </a:r>
          </a:p>
          <a:p>
            <a:pPr lvl="2"/>
            <a:r>
              <a:rPr lang="en-US" sz="2400" dirty="0" smtClean="0"/>
              <a:t>Decreased brain weight</a:t>
            </a:r>
          </a:p>
          <a:p>
            <a:pPr lvl="2"/>
            <a:r>
              <a:rPr lang="en-US" sz="2400" dirty="0" smtClean="0"/>
              <a:t>Reduced numbers of neurons in the prefrontal cortex</a:t>
            </a:r>
          </a:p>
          <a:p>
            <a:pPr lvl="2"/>
            <a:r>
              <a:rPr lang="en-US" sz="2400" dirty="0" smtClean="0"/>
              <a:t>Decrease in volume of the limbic regions</a:t>
            </a:r>
          </a:p>
          <a:p>
            <a:pPr lvl="2"/>
            <a:r>
              <a:rPr lang="en-US" sz="2400" dirty="0" smtClean="0"/>
              <a:t>Abnormalities in the thalamus</a:t>
            </a:r>
          </a:p>
          <a:p>
            <a:pPr lvl="2"/>
            <a:r>
              <a:rPr lang="en-US" sz="2400" dirty="0" smtClean="0"/>
              <a:t>Enlarged ventricles or spaces in the brain</a:t>
            </a:r>
          </a:p>
          <a:p>
            <a:pPr marL="640080" lvl="1">
              <a:spcBef>
                <a:spcPts val="400"/>
              </a:spcBef>
              <a:buClr>
                <a:schemeClr val="accent2"/>
              </a:buClr>
              <a:buSzPts val="2000"/>
              <a:buFont typeface="Arial"/>
              <a:buChar char="•"/>
            </a:pPr>
            <a:endParaRPr sz="3600" dirty="0"/>
          </a:p>
          <a:p>
            <a:pPr marL="640080" lvl="1" indent="-101600">
              <a:spcBef>
                <a:spcPts val="400"/>
              </a:spcBef>
              <a:buClr>
                <a:schemeClr val="accent2"/>
              </a:buClr>
              <a:buSzPts val="2000"/>
              <a:buNone/>
            </a:pPr>
            <a:endParaRPr sz="20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285509341"/>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Ventricle Enlargement</a:t>
            </a:r>
            <a:endParaRPr lang="en-US" dirty="0"/>
          </a:p>
        </p:txBody>
      </p:sp>
      <p:pic>
        <p:nvPicPr>
          <p:cNvPr id="4" name="Content Placeholder 3"/>
          <p:cNvPicPr>
            <a:picLocks noGrp="1" noChangeAspect="1"/>
          </p:cNvPicPr>
          <p:nvPr>
            <p:ph sz="quarter" idx="1"/>
          </p:nvPr>
        </p:nvPicPr>
        <p:blipFill>
          <a:blip r:embed="rId2"/>
          <a:stretch>
            <a:fillRect/>
          </a:stretch>
        </p:blipFill>
        <p:spPr>
          <a:xfrm>
            <a:off x="2135560" y="1944469"/>
            <a:ext cx="8208912" cy="4364851"/>
          </a:xfrm>
          <a:prstGeom prst="rect">
            <a:avLst/>
          </a:prstGeom>
        </p:spPr>
      </p:pic>
    </p:spTree>
    <p:extLst>
      <p:ext uri="{BB962C8B-B14F-4D97-AF65-F5344CB8AC3E}">
        <p14:creationId xmlns:p14="http://schemas.microsoft.com/office/powerpoint/2010/main" val="520744109"/>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err="1" smtClean="0"/>
              <a:t>Hypofrontality</a:t>
            </a:r>
            <a:endParaRPr lang="en-US" dirty="0"/>
          </a:p>
        </p:txBody>
      </p:sp>
      <p:pic>
        <p:nvPicPr>
          <p:cNvPr id="5" name="Picture 8" descr="E:\MyFiles\BROOKS COLE MEDIA PROJECT\nimh images\sc6c.jpg"/>
          <p:cNvPicPr>
            <a:picLocks noChangeAspect="1" noChangeArrowheads="1"/>
          </p:cNvPicPr>
          <p:nvPr/>
        </p:nvPicPr>
        <p:blipFill>
          <a:blip r:embed="rId2">
            <a:lum bright="12000"/>
            <a:extLst>
              <a:ext uri="{28A0092B-C50C-407E-A947-70E740481C1C}">
                <a14:useLocalDpi xmlns:a14="http://schemas.microsoft.com/office/drawing/2010/main" val="0"/>
              </a:ext>
            </a:extLst>
          </a:blip>
          <a:srcRect/>
          <a:stretch>
            <a:fillRect/>
          </a:stretch>
        </p:blipFill>
        <p:spPr bwMode="auto">
          <a:xfrm>
            <a:off x="1775520" y="1417638"/>
            <a:ext cx="8568952" cy="4896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6144896"/>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pic>
        <p:nvPicPr>
          <p:cNvPr id="272" name="Google Shape;272;p45"/>
          <p:cNvPicPr preferRelativeResize="0">
            <a:picLocks noGrp="1"/>
          </p:cNvPicPr>
          <p:nvPr>
            <p:ph type="pic" idx="2"/>
          </p:nvPr>
        </p:nvPicPr>
        <p:blipFill rotWithShape="1">
          <a:blip r:embed="rId3">
            <a:alphaModFix/>
          </a:blip>
          <a:srcRect t="5315"/>
          <a:stretch/>
        </p:blipFill>
        <p:spPr>
          <a:xfrm>
            <a:off x="739589" y="510988"/>
            <a:ext cx="9991164" cy="5486400"/>
          </a:xfrm>
          <a:prstGeom prst="rect">
            <a:avLst/>
          </a:prstGeom>
          <a:noFill/>
          <a:ln>
            <a:noFill/>
          </a:ln>
        </p:spPr>
      </p:pic>
      <p:sp>
        <p:nvSpPr>
          <p:cNvPr id="273" name="Google Shape;273;p45"/>
          <p:cNvSpPr txBox="1">
            <a:spLocks noGrp="1"/>
          </p:cNvSpPr>
          <p:nvPr>
            <p:ph type="body" idx="1"/>
          </p:nvPr>
        </p:nvSpPr>
        <p:spPr>
          <a:xfrm>
            <a:off x="1825752" y="6266328"/>
            <a:ext cx="7772400" cy="442319"/>
          </a:xfrm>
          <a:prstGeom prst="rect">
            <a:avLst/>
          </a:prstGeom>
          <a:noFill/>
          <a:ln>
            <a:noFill/>
          </a:ln>
        </p:spPr>
        <p:txBody>
          <a:bodyPr spcFirstLastPara="1" vert="horz" wrap="square" lIns="91425" tIns="45700" rIns="91425" bIns="45700" rtlCol="0" anchor="t" anchorCtr="0">
            <a:noAutofit/>
          </a:bodyPr>
          <a:lstStyle/>
          <a:p>
            <a:pPr algn="ctr">
              <a:spcBef>
                <a:spcPts val="0"/>
              </a:spcBef>
              <a:buClr>
                <a:schemeClr val="accent1"/>
              </a:buClr>
              <a:buSzPts val="2000"/>
            </a:pPr>
            <a:r>
              <a:rPr lang="en-US" sz="2000" dirty="0" smtClean="0">
                <a:solidFill>
                  <a:schemeClr val="dk1"/>
                </a:solidFill>
                <a:latin typeface="Calibri"/>
                <a:ea typeface="Calibri"/>
                <a:cs typeface="Calibri"/>
                <a:sym typeface="Calibri"/>
              </a:rPr>
              <a:t>Genetic </a:t>
            </a:r>
            <a:r>
              <a:rPr lang="en-US" sz="2000" dirty="0">
                <a:solidFill>
                  <a:schemeClr val="dk1"/>
                </a:solidFill>
                <a:latin typeface="Calibri"/>
                <a:ea typeface="Calibri"/>
                <a:cs typeface="Calibri"/>
                <a:sym typeface="Calibri"/>
              </a:rPr>
              <a:t>Factors Contributing to Schizophrenia</a:t>
            </a:r>
            <a:endParaRPr sz="20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153867234"/>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277"/>
        <p:cNvGrpSpPr/>
        <p:nvPr/>
      </p:nvGrpSpPr>
      <p:grpSpPr>
        <a:xfrm>
          <a:off x="0" y="0"/>
          <a:ext cx="0" cy="0"/>
          <a:chOff x="0" y="0"/>
          <a:chExt cx="0" cy="0"/>
        </a:xfrm>
      </p:grpSpPr>
      <p:sp>
        <p:nvSpPr>
          <p:cNvPr id="278" name="Google Shape;278;p46"/>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600"/>
            </a:pPr>
            <a:r>
              <a:rPr lang="en-US" sz="4600">
                <a:solidFill>
                  <a:schemeClr val="dk2"/>
                </a:solidFill>
                <a:latin typeface="Calibri"/>
                <a:ea typeface="Calibri"/>
                <a:cs typeface="Calibri"/>
                <a:sym typeface="Calibri"/>
              </a:rPr>
              <a:t>Schizophrenia</a:t>
            </a:r>
            <a:endParaRPr/>
          </a:p>
        </p:txBody>
      </p:sp>
      <p:sp>
        <p:nvSpPr>
          <p:cNvPr id="279" name="Google Shape;279;p46"/>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dirty="0">
                <a:solidFill>
                  <a:schemeClr val="dk1"/>
                </a:solidFill>
                <a:latin typeface="Calibri"/>
                <a:ea typeface="Calibri"/>
                <a:cs typeface="Calibri"/>
                <a:sym typeface="Calibri"/>
              </a:rPr>
              <a:t>Situational causes of schizophrenia</a:t>
            </a:r>
            <a:endParaRPr sz="3600" dirty="0"/>
          </a:p>
          <a:p>
            <a:pPr marL="640080" lvl="1">
              <a:spcBef>
                <a:spcPts val="400"/>
              </a:spcBef>
              <a:buClr>
                <a:schemeClr val="accent2"/>
              </a:buClr>
              <a:buSzPts val="2000"/>
              <a:buFont typeface="Arial"/>
              <a:buChar char="•"/>
            </a:pPr>
            <a:r>
              <a:rPr lang="en-US" sz="2800" dirty="0">
                <a:solidFill>
                  <a:schemeClr val="dk1"/>
                </a:solidFill>
                <a:latin typeface="Calibri"/>
                <a:ea typeface="Calibri"/>
                <a:cs typeface="Calibri"/>
                <a:sym typeface="Calibri"/>
              </a:rPr>
              <a:t>Emotional and communication patterns of the families of people with schizophrenia </a:t>
            </a:r>
            <a:endParaRPr sz="3200" dirty="0"/>
          </a:p>
          <a:p>
            <a:pPr marL="1005839" lvl="2">
              <a:spcBef>
                <a:spcPts val="360"/>
              </a:spcBef>
              <a:buClr>
                <a:schemeClr val="accent3"/>
              </a:buClr>
              <a:buSzPts val="1800"/>
              <a:buFont typeface="Arial"/>
              <a:buChar char="•"/>
            </a:pPr>
            <a:r>
              <a:rPr lang="en-US" sz="2400" dirty="0">
                <a:solidFill>
                  <a:schemeClr val="dk1"/>
                </a:solidFill>
                <a:latin typeface="Calibri"/>
                <a:ea typeface="Calibri"/>
                <a:cs typeface="Calibri"/>
                <a:sym typeface="Calibri"/>
              </a:rPr>
              <a:t>Expressed emotion - Interaction style characterized by high levels of criticism, hostility, and emotional intrusiveness within a family </a:t>
            </a:r>
            <a:endParaRPr sz="2800" dirty="0"/>
          </a:p>
          <a:p>
            <a:pPr marL="640080" lvl="1">
              <a:spcBef>
                <a:spcPts val="400"/>
              </a:spcBef>
              <a:buClr>
                <a:schemeClr val="accent2"/>
              </a:buClr>
              <a:buSzPts val="2000"/>
              <a:buFont typeface="Arial"/>
              <a:buChar char="•"/>
            </a:pPr>
            <a:r>
              <a:rPr lang="en-US" sz="2800" dirty="0">
                <a:solidFill>
                  <a:schemeClr val="dk1"/>
                </a:solidFill>
                <a:latin typeface="Calibri"/>
                <a:ea typeface="Calibri"/>
                <a:cs typeface="Calibri"/>
                <a:sym typeface="Calibri"/>
              </a:rPr>
              <a:t>Cognitive perspective</a:t>
            </a:r>
            <a:endParaRPr sz="3200" dirty="0"/>
          </a:p>
          <a:p>
            <a:pPr marL="1005839" lvl="2">
              <a:spcBef>
                <a:spcPts val="360"/>
              </a:spcBef>
              <a:buClr>
                <a:schemeClr val="accent3"/>
              </a:buClr>
              <a:buSzPts val="1800"/>
              <a:buFont typeface="Arial"/>
              <a:buChar char="•"/>
            </a:pPr>
            <a:r>
              <a:rPr lang="en-US" sz="2400" dirty="0" err="1">
                <a:solidFill>
                  <a:schemeClr val="dk1"/>
                </a:solidFill>
                <a:latin typeface="Calibri"/>
                <a:ea typeface="Calibri"/>
                <a:cs typeface="Calibri"/>
                <a:sym typeface="Calibri"/>
              </a:rPr>
              <a:t>Overattention</a:t>
            </a:r>
            <a:r>
              <a:rPr lang="en-US" sz="2400" dirty="0">
                <a:solidFill>
                  <a:schemeClr val="dk1"/>
                </a:solidFill>
                <a:latin typeface="Calibri"/>
                <a:ea typeface="Calibri"/>
                <a:cs typeface="Calibri"/>
                <a:sym typeface="Calibri"/>
              </a:rPr>
              <a:t> or </a:t>
            </a:r>
            <a:r>
              <a:rPr lang="en-US" sz="2400" dirty="0" err="1">
                <a:solidFill>
                  <a:schemeClr val="dk1"/>
                </a:solidFill>
                <a:latin typeface="Calibri"/>
                <a:ea typeface="Calibri"/>
                <a:cs typeface="Calibri"/>
                <a:sym typeface="Calibri"/>
              </a:rPr>
              <a:t>underattention</a:t>
            </a:r>
            <a:r>
              <a:rPr lang="en-US" sz="2400" dirty="0">
                <a:solidFill>
                  <a:schemeClr val="dk1"/>
                </a:solidFill>
                <a:latin typeface="Calibri"/>
                <a:ea typeface="Calibri"/>
                <a:cs typeface="Calibri"/>
                <a:sym typeface="Calibri"/>
              </a:rPr>
              <a:t> to stimuli in the environment</a:t>
            </a:r>
            <a:endParaRPr sz="2800" dirty="0"/>
          </a:p>
        </p:txBody>
      </p:sp>
    </p:spTree>
    <p:extLst>
      <p:ext uri="{BB962C8B-B14F-4D97-AF65-F5344CB8AC3E}">
        <p14:creationId xmlns:p14="http://schemas.microsoft.com/office/powerpoint/2010/main" val="848352947"/>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47"/>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600"/>
            </a:pPr>
            <a:r>
              <a:rPr lang="en-US" sz="4600">
                <a:solidFill>
                  <a:schemeClr val="dk2"/>
                </a:solidFill>
                <a:latin typeface="Calibri"/>
                <a:ea typeface="Calibri"/>
                <a:cs typeface="Calibri"/>
                <a:sym typeface="Calibri"/>
              </a:rPr>
              <a:t>Schizophrenia</a:t>
            </a:r>
            <a:endParaRPr/>
          </a:p>
        </p:txBody>
      </p:sp>
      <p:sp>
        <p:nvSpPr>
          <p:cNvPr id="285" name="Google Shape;285;p47"/>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sz="3200" dirty="0">
                <a:solidFill>
                  <a:schemeClr val="dk1"/>
                </a:solidFill>
                <a:latin typeface="Calibri"/>
                <a:ea typeface="Calibri"/>
                <a:cs typeface="Calibri"/>
                <a:sym typeface="Calibri"/>
              </a:rPr>
              <a:t>The multiple causes of schizophrenia</a:t>
            </a:r>
            <a:endParaRPr sz="40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Predisposition model of schizophrenia – Individuals inherit a predisposition or an inborn sensitivity to schizophrenia</a:t>
            </a:r>
            <a:endParaRPr sz="36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If stressors are strong, and are coupled with a genetic predisposition, they result in the appearance of schizophrenia</a:t>
            </a:r>
            <a:endParaRPr sz="3600" dirty="0"/>
          </a:p>
        </p:txBody>
      </p:sp>
    </p:spTree>
    <p:extLst>
      <p:ext uri="{BB962C8B-B14F-4D97-AF65-F5344CB8AC3E}">
        <p14:creationId xmlns:p14="http://schemas.microsoft.com/office/powerpoint/2010/main" val="2331188434"/>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Personality Disorders</a:t>
            </a:r>
            <a:endParaRPr lang="en-US" dirty="0"/>
          </a:p>
        </p:txBody>
      </p:sp>
      <p:sp>
        <p:nvSpPr>
          <p:cNvPr id="5" name="Text Placeholder 4"/>
          <p:cNvSpPr>
            <a:spLocks noGrp="1"/>
          </p:cNvSpPr>
          <p:nvPr>
            <p:ph type="body" idx="1"/>
          </p:nvPr>
        </p:nvSpPr>
        <p:spPr/>
        <p:txBody>
          <a:bodyPr/>
          <a:lstStyle/>
          <a:p>
            <a:endParaRPr lang="en-US"/>
          </a:p>
        </p:txBody>
      </p:sp>
    </p:spTree>
    <p:extLst>
      <p:ext uri="{BB962C8B-B14F-4D97-AF65-F5344CB8AC3E}">
        <p14:creationId xmlns:p14="http://schemas.microsoft.com/office/powerpoint/2010/main" val="1969116662"/>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289"/>
        <p:cNvGrpSpPr/>
        <p:nvPr/>
      </p:nvGrpSpPr>
      <p:grpSpPr>
        <a:xfrm>
          <a:off x="0" y="0"/>
          <a:ext cx="0" cy="0"/>
          <a:chOff x="0" y="0"/>
          <a:chExt cx="0" cy="0"/>
        </a:xfrm>
      </p:grpSpPr>
      <p:sp>
        <p:nvSpPr>
          <p:cNvPr id="290" name="Google Shape;290;p48"/>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600"/>
            </a:pPr>
            <a:r>
              <a:rPr lang="en-US" sz="4600">
                <a:solidFill>
                  <a:schemeClr val="dk2"/>
                </a:solidFill>
                <a:latin typeface="Calibri"/>
                <a:ea typeface="Calibri"/>
                <a:cs typeface="Calibri"/>
                <a:sym typeface="Calibri"/>
              </a:rPr>
              <a:t>Personality Disorders</a:t>
            </a:r>
            <a:endParaRPr/>
          </a:p>
        </p:txBody>
      </p:sp>
      <p:sp>
        <p:nvSpPr>
          <p:cNvPr id="291" name="Google Shape;291;p48"/>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sz="3200" dirty="0">
                <a:solidFill>
                  <a:schemeClr val="dk1"/>
                </a:solidFill>
                <a:latin typeface="Calibri"/>
                <a:ea typeface="Calibri"/>
                <a:cs typeface="Calibri"/>
                <a:sym typeface="Calibri"/>
              </a:rPr>
              <a:t>Characterized by a set of inflexible, maladaptive behavior patterns that keep a person from functioning appropriately in </a:t>
            </a:r>
            <a:r>
              <a:rPr lang="en-US" sz="3200" dirty="0" smtClean="0">
                <a:solidFill>
                  <a:schemeClr val="dk1"/>
                </a:solidFill>
                <a:latin typeface="Calibri"/>
                <a:ea typeface="Calibri"/>
                <a:cs typeface="Calibri"/>
                <a:sym typeface="Calibri"/>
              </a:rPr>
              <a:t>society</a:t>
            </a:r>
          </a:p>
          <a:p>
            <a:pPr marL="800100" lvl="1">
              <a:spcBef>
                <a:spcPts val="0"/>
              </a:spcBef>
              <a:buClr>
                <a:schemeClr val="accent1"/>
              </a:buClr>
              <a:buSzPts val="2200"/>
              <a:buFont typeface="Arial"/>
              <a:buChar char="•"/>
            </a:pPr>
            <a:r>
              <a:rPr lang="en-US" sz="3200" dirty="0" smtClean="0">
                <a:solidFill>
                  <a:schemeClr val="dk1"/>
                </a:solidFill>
                <a:latin typeface="Calibri"/>
                <a:sym typeface="Calibri"/>
              </a:rPr>
              <a:t>Antisocial Personality Disorder</a:t>
            </a:r>
          </a:p>
          <a:p>
            <a:pPr marL="800100" lvl="1">
              <a:spcBef>
                <a:spcPts val="0"/>
              </a:spcBef>
              <a:buClr>
                <a:schemeClr val="accent1"/>
              </a:buClr>
              <a:buSzPts val="2200"/>
              <a:buFont typeface="Arial"/>
              <a:buChar char="•"/>
            </a:pPr>
            <a:r>
              <a:rPr lang="en-US" sz="3200" dirty="0" smtClean="0">
                <a:solidFill>
                  <a:schemeClr val="dk1"/>
                </a:solidFill>
                <a:latin typeface="Calibri"/>
                <a:sym typeface="Calibri"/>
              </a:rPr>
              <a:t>Borderline </a:t>
            </a:r>
            <a:r>
              <a:rPr lang="en-US" sz="3200" dirty="0">
                <a:solidFill>
                  <a:schemeClr val="dk1"/>
                </a:solidFill>
                <a:sym typeface="Calibri"/>
              </a:rPr>
              <a:t>Personality </a:t>
            </a:r>
            <a:r>
              <a:rPr lang="en-US" sz="3200" dirty="0" smtClean="0">
                <a:solidFill>
                  <a:schemeClr val="dk1"/>
                </a:solidFill>
                <a:sym typeface="Calibri"/>
              </a:rPr>
              <a:t>Disorder</a:t>
            </a:r>
          </a:p>
          <a:p>
            <a:pPr marL="800100" lvl="1">
              <a:spcBef>
                <a:spcPts val="0"/>
              </a:spcBef>
              <a:buClr>
                <a:schemeClr val="accent1"/>
              </a:buClr>
              <a:buSzPts val="2200"/>
              <a:buFont typeface="Arial"/>
              <a:buChar char="•"/>
            </a:pPr>
            <a:r>
              <a:rPr lang="en-US" sz="3200" dirty="0" smtClean="0">
                <a:solidFill>
                  <a:schemeClr val="dk1"/>
                </a:solidFill>
                <a:sym typeface="Calibri"/>
              </a:rPr>
              <a:t>Narcissistic </a:t>
            </a:r>
            <a:r>
              <a:rPr lang="en-US" sz="3200" dirty="0">
                <a:solidFill>
                  <a:schemeClr val="dk1"/>
                </a:solidFill>
                <a:sym typeface="Calibri"/>
              </a:rPr>
              <a:t>personality disorder</a:t>
            </a:r>
          </a:p>
          <a:p>
            <a:pPr marL="800100" lvl="1">
              <a:spcBef>
                <a:spcPts val="0"/>
              </a:spcBef>
              <a:buClr>
                <a:schemeClr val="accent1"/>
              </a:buClr>
              <a:buSzPts val="2200"/>
              <a:buFont typeface="Arial"/>
              <a:buChar char="•"/>
            </a:pPr>
            <a:endParaRPr lang="en-US" sz="3200" dirty="0" smtClean="0">
              <a:solidFill>
                <a:schemeClr val="dk1"/>
              </a:solidFill>
              <a:latin typeface="Calibri"/>
              <a:sym typeface="Calibri"/>
            </a:endParaRPr>
          </a:p>
          <a:p>
            <a:pPr marL="800100" lvl="1">
              <a:spcBef>
                <a:spcPts val="0"/>
              </a:spcBef>
              <a:buClr>
                <a:schemeClr val="accent1"/>
              </a:buClr>
              <a:buSzPts val="2200"/>
              <a:buFont typeface="Arial"/>
              <a:buChar char="•"/>
            </a:pPr>
            <a:endParaRPr lang="en-US" sz="3200" dirty="0" smtClean="0">
              <a:solidFill>
                <a:schemeClr val="dk1"/>
              </a:solidFill>
              <a:latin typeface="Calibri"/>
              <a:sym typeface="Calibri"/>
            </a:endParaRPr>
          </a:p>
          <a:p>
            <a:pPr marL="800100" lvl="1">
              <a:spcBef>
                <a:spcPts val="0"/>
              </a:spcBef>
              <a:buClr>
                <a:schemeClr val="accent1"/>
              </a:buClr>
              <a:buSzPts val="2200"/>
              <a:buFont typeface="Arial"/>
              <a:buChar char="•"/>
            </a:pPr>
            <a:endParaRPr sz="3200" dirty="0"/>
          </a:p>
        </p:txBody>
      </p:sp>
    </p:spTree>
    <p:extLst>
      <p:ext uri="{BB962C8B-B14F-4D97-AF65-F5344CB8AC3E}">
        <p14:creationId xmlns:p14="http://schemas.microsoft.com/office/powerpoint/2010/main" val="2167899040"/>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295"/>
        <p:cNvGrpSpPr/>
        <p:nvPr/>
      </p:nvGrpSpPr>
      <p:grpSpPr>
        <a:xfrm>
          <a:off x="0" y="0"/>
          <a:ext cx="0" cy="0"/>
          <a:chOff x="0" y="0"/>
          <a:chExt cx="0" cy="0"/>
        </a:xfrm>
      </p:grpSpPr>
      <p:sp>
        <p:nvSpPr>
          <p:cNvPr id="296" name="Google Shape;296;p49"/>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600"/>
            </a:pPr>
            <a:r>
              <a:rPr lang="en-US" sz="4600">
                <a:solidFill>
                  <a:schemeClr val="dk2"/>
                </a:solidFill>
                <a:latin typeface="Calibri"/>
                <a:ea typeface="Calibri"/>
                <a:cs typeface="Calibri"/>
                <a:sym typeface="Calibri"/>
              </a:rPr>
              <a:t>Personality Disorders</a:t>
            </a:r>
            <a:endParaRPr/>
          </a:p>
        </p:txBody>
      </p:sp>
      <p:sp>
        <p:nvSpPr>
          <p:cNvPr id="297" name="Google Shape;297;p49"/>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b="1" dirty="0">
                <a:solidFill>
                  <a:schemeClr val="dk1"/>
                </a:solidFill>
                <a:latin typeface="Calibri"/>
                <a:ea typeface="Calibri"/>
                <a:cs typeface="Calibri"/>
                <a:sym typeface="Calibri"/>
              </a:rPr>
              <a:t>Antisocial personality disorder</a:t>
            </a:r>
            <a:endParaRPr sz="3600" dirty="0"/>
          </a:p>
          <a:p>
            <a:pPr marL="640080" lvl="1">
              <a:spcBef>
                <a:spcPts val="400"/>
              </a:spcBef>
              <a:buClr>
                <a:schemeClr val="accent2"/>
              </a:buClr>
              <a:buSzPts val="2000"/>
              <a:buFont typeface="Arial"/>
              <a:buChar char="•"/>
            </a:pPr>
            <a:r>
              <a:rPr lang="en-US" sz="2800" dirty="0">
                <a:solidFill>
                  <a:schemeClr val="dk1"/>
                </a:solidFill>
                <a:latin typeface="Calibri"/>
                <a:ea typeface="Calibri"/>
                <a:cs typeface="Calibri"/>
                <a:sym typeface="Calibri"/>
              </a:rPr>
              <a:t>Individuals show no regard for the moral and ethical rules of society or the rights of others</a:t>
            </a:r>
            <a:endParaRPr sz="3200" dirty="0"/>
          </a:p>
          <a:p>
            <a:pPr marL="1005839" lvl="2">
              <a:spcBef>
                <a:spcPts val="360"/>
              </a:spcBef>
              <a:buClr>
                <a:schemeClr val="accent3"/>
              </a:buClr>
              <a:buSzPts val="1800"/>
              <a:buFont typeface="Arial"/>
              <a:buChar char="•"/>
            </a:pPr>
            <a:r>
              <a:rPr lang="en-US" sz="2400" dirty="0">
                <a:solidFill>
                  <a:schemeClr val="dk1"/>
                </a:solidFill>
                <a:latin typeface="Calibri"/>
                <a:ea typeface="Calibri"/>
                <a:cs typeface="Calibri"/>
                <a:sym typeface="Calibri"/>
              </a:rPr>
              <a:t>Sometimes called a sociopathic personality</a:t>
            </a:r>
            <a:endParaRPr sz="2800" dirty="0"/>
          </a:p>
          <a:p>
            <a:pPr marL="640080" lvl="1">
              <a:spcBef>
                <a:spcPts val="400"/>
              </a:spcBef>
              <a:buClr>
                <a:schemeClr val="accent2"/>
              </a:buClr>
              <a:buSzPts val="2000"/>
              <a:buFont typeface="Arial"/>
              <a:buChar char="•"/>
            </a:pPr>
            <a:r>
              <a:rPr lang="en-US" sz="2800" dirty="0">
                <a:solidFill>
                  <a:schemeClr val="dk1"/>
                </a:solidFill>
                <a:latin typeface="Calibri"/>
                <a:ea typeface="Calibri"/>
                <a:cs typeface="Calibri"/>
                <a:sym typeface="Calibri"/>
              </a:rPr>
              <a:t>Lack guilt or anxiety about their wrongdoing</a:t>
            </a:r>
            <a:endParaRPr sz="3200" dirty="0"/>
          </a:p>
          <a:p>
            <a:pPr marL="640080" lvl="1">
              <a:spcBef>
                <a:spcPts val="400"/>
              </a:spcBef>
              <a:buClr>
                <a:schemeClr val="accent2"/>
              </a:buClr>
              <a:buSzPts val="2000"/>
              <a:buFont typeface="Arial"/>
              <a:buChar char="•"/>
            </a:pPr>
            <a:r>
              <a:rPr lang="en-US" sz="2800" dirty="0">
                <a:solidFill>
                  <a:schemeClr val="dk1"/>
                </a:solidFill>
                <a:latin typeface="Calibri"/>
                <a:ea typeface="Calibri"/>
                <a:cs typeface="Calibri"/>
                <a:sym typeface="Calibri"/>
              </a:rPr>
              <a:t>Impulsive </a:t>
            </a:r>
            <a:endParaRPr sz="3200" dirty="0"/>
          </a:p>
          <a:p>
            <a:pPr marL="640080" lvl="1">
              <a:spcBef>
                <a:spcPts val="400"/>
              </a:spcBef>
              <a:buClr>
                <a:schemeClr val="accent2"/>
              </a:buClr>
              <a:buSzPts val="2000"/>
              <a:buFont typeface="Arial"/>
              <a:buChar char="•"/>
            </a:pPr>
            <a:r>
              <a:rPr lang="en-US" sz="2800" dirty="0">
                <a:solidFill>
                  <a:schemeClr val="dk1"/>
                </a:solidFill>
                <a:latin typeface="Calibri"/>
                <a:ea typeface="Calibri"/>
                <a:cs typeface="Calibri"/>
                <a:sym typeface="Calibri"/>
              </a:rPr>
              <a:t>Lack the ability to withstand frustration </a:t>
            </a:r>
            <a:endParaRPr sz="3200" dirty="0"/>
          </a:p>
          <a:p>
            <a:pPr marL="640080" lvl="1">
              <a:spcBef>
                <a:spcPts val="400"/>
              </a:spcBef>
              <a:buClr>
                <a:schemeClr val="accent2"/>
              </a:buClr>
              <a:buSzPts val="2000"/>
              <a:buFont typeface="Arial"/>
              <a:buChar char="•"/>
            </a:pPr>
            <a:r>
              <a:rPr lang="en-US" sz="2800" dirty="0">
                <a:solidFill>
                  <a:schemeClr val="dk1"/>
                </a:solidFill>
                <a:latin typeface="Calibri"/>
                <a:ea typeface="Calibri"/>
                <a:cs typeface="Calibri"/>
                <a:sym typeface="Calibri"/>
              </a:rPr>
              <a:t>Manipulative </a:t>
            </a:r>
            <a:endParaRPr sz="3200" dirty="0"/>
          </a:p>
          <a:p>
            <a:pPr marL="640080" lvl="1">
              <a:spcBef>
                <a:spcPts val="400"/>
              </a:spcBef>
              <a:buClr>
                <a:schemeClr val="accent2"/>
              </a:buClr>
              <a:buSzPts val="2000"/>
              <a:buFont typeface="Arial"/>
              <a:buChar char="•"/>
            </a:pPr>
            <a:r>
              <a:rPr lang="en-US" sz="2800" dirty="0">
                <a:solidFill>
                  <a:schemeClr val="dk1"/>
                </a:solidFill>
                <a:latin typeface="Calibri"/>
                <a:ea typeface="Calibri"/>
                <a:cs typeface="Calibri"/>
                <a:sym typeface="Calibri"/>
              </a:rPr>
              <a:t>Deceptive</a:t>
            </a:r>
            <a:endParaRPr sz="3200" dirty="0"/>
          </a:p>
          <a:p>
            <a:pPr marL="640080" lvl="1">
              <a:spcBef>
                <a:spcPts val="400"/>
              </a:spcBef>
              <a:buClr>
                <a:schemeClr val="accent2"/>
              </a:buClr>
              <a:buSzPts val="2000"/>
              <a:buFont typeface="Arial"/>
              <a:buChar char="•"/>
            </a:pPr>
            <a:r>
              <a:rPr lang="en-US" sz="2800" dirty="0">
                <a:solidFill>
                  <a:schemeClr val="dk1"/>
                </a:solidFill>
                <a:latin typeface="Calibri"/>
                <a:ea typeface="Calibri"/>
                <a:cs typeface="Calibri"/>
                <a:sym typeface="Calibri"/>
              </a:rPr>
              <a:t>May have excellent social skills</a:t>
            </a:r>
            <a:endParaRPr sz="3200" dirty="0"/>
          </a:p>
        </p:txBody>
      </p:sp>
    </p:spTree>
    <p:extLst>
      <p:ext uri="{BB962C8B-B14F-4D97-AF65-F5344CB8AC3E}">
        <p14:creationId xmlns:p14="http://schemas.microsoft.com/office/powerpoint/2010/main" val="3904890538"/>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Antisocial Personality Disorder</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APD </a:t>
            </a:r>
            <a:r>
              <a:rPr lang="en-US" dirty="0" smtClean="0"/>
              <a:t>is more common in men than in women.  </a:t>
            </a:r>
            <a:endParaRPr lang="en-US" dirty="0" smtClean="0"/>
          </a:p>
          <a:p>
            <a:r>
              <a:rPr lang="en-US" dirty="0" smtClean="0"/>
              <a:t>In </a:t>
            </a:r>
            <a:r>
              <a:rPr lang="en-US" dirty="0" smtClean="0"/>
              <a:t>young boys, three traits are correlated with later diagnosis of APD</a:t>
            </a:r>
            <a:r>
              <a:rPr lang="en-US" dirty="0" smtClean="0">
                <a:solidFill>
                  <a:srgbClr val="FF0000"/>
                </a:solidFill>
              </a:rPr>
              <a:t>: bedwetting, cruelty to animals and pyromania.  </a:t>
            </a:r>
          </a:p>
          <a:p>
            <a:r>
              <a:rPr lang="en-US" dirty="0" smtClean="0"/>
              <a:t>Not all children who exhibit these traits develop APD but they are more common in the history of those with APD than they are in the general population.  </a:t>
            </a:r>
          </a:p>
          <a:p>
            <a:r>
              <a:rPr lang="en-US" dirty="0" smtClean="0"/>
              <a:t>In severe cases of APD, it has been noted that the individuals seem to have no conscience, no guilt, no empathy or concern for others. </a:t>
            </a:r>
          </a:p>
          <a:p>
            <a:r>
              <a:rPr lang="en-US" dirty="0" smtClean="0"/>
              <a:t>They can be thrill-seeking and impulsive but show little physiological signs of anxiety or arousal. They can sometimes show signs of conscience, remorse, concern for others and can be quite charming. But these are insincere and actually well-mimicked behaviors to gain the fulfillment of their wishes.  Con-artists and serial killers are often diagnosed with APD.</a:t>
            </a:r>
            <a:endParaRPr lang="en-US" dirty="0"/>
          </a:p>
        </p:txBody>
      </p:sp>
    </p:spTree>
    <p:extLst>
      <p:ext uri="{BB962C8B-B14F-4D97-AF65-F5344CB8AC3E}">
        <p14:creationId xmlns:p14="http://schemas.microsoft.com/office/powerpoint/2010/main" val="2144849287"/>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2" name="Google Shape;302;p50"/>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600"/>
            </a:pPr>
            <a:r>
              <a:rPr lang="en-US" sz="4600">
                <a:solidFill>
                  <a:schemeClr val="dk2"/>
                </a:solidFill>
                <a:latin typeface="Calibri"/>
                <a:ea typeface="Calibri"/>
                <a:cs typeface="Calibri"/>
                <a:sym typeface="Calibri"/>
              </a:rPr>
              <a:t>Personality Disorders</a:t>
            </a:r>
            <a:endParaRPr/>
          </a:p>
        </p:txBody>
      </p:sp>
      <p:sp>
        <p:nvSpPr>
          <p:cNvPr id="303" name="Google Shape;303;p50"/>
          <p:cNvSpPr txBox="1">
            <a:spLocks noGrp="1"/>
          </p:cNvSpPr>
          <p:nvPr>
            <p:ph idx="1"/>
          </p:nvPr>
        </p:nvSpPr>
        <p:spPr>
          <a:xfrm>
            <a:off x="416859" y="1825625"/>
            <a:ext cx="11524129" cy="4351338"/>
          </a:xfrm>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sz="3200" b="1" dirty="0">
                <a:solidFill>
                  <a:schemeClr val="dk1"/>
                </a:solidFill>
                <a:latin typeface="Calibri"/>
                <a:ea typeface="Calibri"/>
                <a:cs typeface="Calibri"/>
                <a:sym typeface="Calibri"/>
              </a:rPr>
              <a:t>Borderline personality disorder</a:t>
            </a:r>
            <a:endParaRPr sz="40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Characterized by problems with</a:t>
            </a:r>
            <a:endParaRPr sz="3600" dirty="0"/>
          </a:p>
          <a:p>
            <a:pPr marL="1005839" lvl="2">
              <a:spcBef>
                <a:spcPts val="360"/>
              </a:spcBef>
              <a:buClr>
                <a:schemeClr val="accent3"/>
              </a:buClr>
              <a:buSzPts val="1800"/>
              <a:buFont typeface="Arial"/>
              <a:buChar char="•"/>
            </a:pPr>
            <a:r>
              <a:rPr lang="en-US" sz="2800" dirty="0">
                <a:solidFill>
                  <a:schemeClr val="dk1"/>
                </a:solidFill>
                <a:latin typeface="Calibri"/>
                <a:ea typeface="Calibri"/>
                <a:cs typeface="Calibri"/>
                <a:sym typeface="Calibri"/>
              </a:rPr>
              <a:t>Regulating emotions and thoughts</a:t>
            </a:r>
            <a:endParaRPr sz="3200" dirty="0"/>
          </a:p>
          <a:p>
            <a:pPr marL="1005839" lvl="2">
              <a:spcBef>
                <a:spcPts val="360"/>
              </a:spcBef>
              <a:buClr>
                <a:schemeClr val="accent3"/>
              </a:buClr>
              <a:buSzPts val="1800"/>
              <a:buFont typeface="Arial"/>
              <a:buChar char="•"/>
            </a:pPr>
            <a:r>
              <a:rPr lang="en-US" sz="2800" dirty="0">
                <a:solidFill>
                  <a:schemeClr val="dk1"/>
                </a:solidFill>
                <a:latin typeface="Calibri"/>
                <a:ea typeface="Calibri"/>
                <a:cs typeface="Calibri"/>
                <a:sym typeface="Calibri"/>
              </a:rPr>
              <a:t>Displaying impulsive and reckless behavior</a:t>
            </a:r>
            <a:endParaRPr sz="3200" dirty="0"/>
          </a:p>
          <a:p>
            <a:pPr marL="1005839" lvl="2">
              <a:spcBef>
                <a:spcPts val="360"/>
              </a:spcBef>
              <a:buClr>
                <a:schemeClr val="accent3"/>
              </a:buClr>
              <a:buSzPts val="1800"/>
              <a:buFont typeface="Arial"/>
              <a:buChar char="•"/>
            </a:pPr>
            <a:r>
              <a:rPr lang="en-US" sz="2800" dirty="0">
                <a:solidFill>
                  <a:schemeClr val="dk1"/>
                </a:solidFill>
                <a:latin typeface="Calibri"/>
                <a:ea typeface="Calibri"/>
                <a:cs typeface="Calibri"/>
                <a:sym typeface="Calibri"/>
              </a:rPr>
              <a:t>Having unstable relationships with others</a:t>
            </a:r>
            <a:endParaRPr sz="32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Difficulty developing a secure sense of who they are</a:t>
            </a:r>
            <a:endParaRPr sz="36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Tend to rely on relationships with others to define their identity </a:t>
            </a:r>
            <a:endParaRPr sz="36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Emotional volatility leads to impulsive and self-destructive behavior</a:t>
            </a:r>
            <a:endParaRPr sz="3600" dirty="0"/>
          </a:p>
        </p:txBody>
      </p:sp>
    </p:spTree>
    <p:extLst>
      <p:ext uri="{BB962C8B-B14F-4D97-AF65-F5344CB8AC3E}">
        <p14:creationId xmlns:p14="http://schemas.microsoft.com/office/powerpoint/2010/main" val="2063261130"/>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308" name="Google Shape;308;p51"/>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600"/>
            </a:pPr>
            <a:r>
              <a:rPr lang="en-US" sz="4600">
                <a:solidFill>
                  <a:schemeClr val="dk2"/>
                </a:solidFill>
                <a:latin typeface="Calibri"/>
                <a:ea typeface="Calibri"/>
                <a:cs typeface="Calibri"/>
                <a:sym typeface="Calibri"/>
              </a:rPr>
              <a:t>Personality Disorders</a:t>
            </a:r>
            <a:endParaRPr/>
          </a:p>
        </p:txBody>
      </p:sp>
      <p:sp>
        <p:nvSpPr>
          <p:cNvPr id="309" name="Google Shape;309;p51"/>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sz="3600" b="1" dirty="0">
                <a:solidFill>
                  <a:schemeClr val="dk1"/>
                </a:solidFill>
                <a:latin typeface="Calibri"/>
                <a:ea typeface="Calibri"/>
                <a:cs typeface="Calibri"/>
                <a:sym typeface="Calibri"/>
              </a:rPr>
              <a:t>Narcissistic personality disorder</a:t>
            </a:r>
            <a:endParaRPr sz="4400" dirty="0"/>
          </a:p>
          <a:p>
            <a:pPr marL="640080" lvl="1">
              <a:spcBef>
                <a:spcPts val="400"/>
              </a:spcBef>
              <a:buClr>
                <a:schemeClr val="accent2"/>
              </a:buClr>
              <a:buSzPts val="2000"/>
              <a:buFont typeface="Arial"/>
              <a:buChar char="•"/>
            </a:pPr>
            <a:r>
              <a:rPr lang="en-US" sz="3600" dirty="0">
                <a:solidFill>
                  <a:schemeClr val="dk1"/>
                </a:solidFill>
                <a:latin typeface="Calibri"/>
                <a:ea typeface="Calibri"/>
                <a:cs typeface="Calibri"/>
                <a:sym typeface="Calibri"/>
              </a:rPr>
              <a:t>Characterized by an exaggerated sense of self-importance</a:t>
            </a:r>
            <a:endParaRPr sz="4000" dirty="0"/>
          </a:p>
          <a:p>
            <a:pPr marL="640080" lvl="1">
              <a:spcBef>
                <a:spcPts val="400"/>
              </a:spcBef>
              <a:buClr>
                <a:schemeClr val="accent2"/>
              </a:buClr>
              <a:buSzPts val="2000"/>
              <a:buFont typeface="Arial"/>
              <a:buChar char="•"/>
            </a:pPr>
            <a:r>
              <a:rPr lang="en-US" sz="3600" dirty="0">
                <a:solidFill>
                  <a:schemeClr val="dk1"/>
                </a:solidFill>
                <a:latin typeface="Calibri"/>
                <a:ea typeface="Calibri"/>
                <a:cs typeface="Calibri"/>
                <a:sym typeface="Calibri"/>
              </a:rPr>
              <a:t>Expect special treatment from others</a:t>
            </a:r>
            <a:endParaRPr sz="4000" dirty="0"/>
          </a:p>
          <a:p>
            <a:pPr marL="640080" lvl="1">
              <a:spcBef>
                <a:spcPts val="400"/>
              </a:spcBef>
              <a:buClr>
                <a:schemeClr val="accent2"/>
              </a:buClr>
              <a:buSzPts val="2000"/>
              <a:buFont typeface="Arial"/>
              <a:buChar char="•"/>
            </a:pPr>
            <a:r>
              <a:rPr lang="en-US" sz="3600" dirty="0">
                <a:solidFill>
                  <a:schemeClr val="dk1"/>
                </a:solidFill>
                <a:latin typeface="Calibri"/>
                <a:ea typeface="Calibri"/>
                <a:cs typeface="Calibri"/>
                <a:sym typeface="Calibri"/>
              </a:rPr>
              <a:t>Inability to experience empathy for others</a:t>
            </a:r>
            <a:endParaRPr sz="4000" dirty="0"/>
          </a:p>
        </p:txBody>
      </p:sp>
    </p:spTree>
    <p:extLst>
      <p:ext uri="{BB962C8B-B14F-4D97-AF65-F5344CB8AC3E}">
        <p14:creationId xmlns:p14="http://schemas.microsoft.com/office/powerpoint/2010/main" val="1521913978"/>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1981201" y="533400"/>
            <a:ext cx="7396163" cy="1143000"/>
          </a:xfrm>
        </p:spPr>
        <p:txBody>
          <a:bodyPr/>
          <a:lstStyle/>
          <a:p>
            <a:pPr eaLnBrk="1" hangingPunct="1"/>
            <a:r>
              <a:rPr lang="en-US" altLang="en-US" sz="4800" dirty="0">
                <a:solidFill>
                  <a:srgbClr val="6600CC"/>
                </a:solidFill>
              </a:rPr>
              <a:t>Personality Disorders</a:t>
            </a:r>
            <a:endParaRPr lang="en-US" altLang="en-US" sz="6000" dirty="0">
              <a:solidFill>
                <a:srgbClr val="6600CC"/>
              </a:solidFill>
            </a:endParaRPr>
          </a:p>
        </p:txBody>
      </p:sp>
      <p:sp>
        <p:nvSpPr>
          <p:cNvPr id="27651" name="Rectangle 3"/>
          <p:cNvSpPr>
            <a:spLocks noGrp="1" noChangeArrowheads="1"/>
          </p:cNvSpPr>
          <p:nvPr>
            <p:ph type="body" idx="1"/>
          </p:nvPr>
        </p:nvSpPr>
        <p:spPr>
          <a:xfrm>
            <a:off x="7772400" y="1905000"/>
            <a:ext cx="2572072" cy="4572000"/>
          </a:xfrm>
        </p:spPr>
        <p:txBody>
          <a:bodyPr/>
          <a:lstStyle/>
          <a:p>
            <a:pPr eaLnBrk="1" hangingPunct="1">
              <a:buFont typeface="Wingdings" pitchFamily="2" charset="2"/>
              <a:buChar char="§"/>
            </a:pPr>
            <a:r>
              <a:rPr lang="en-US" altLang="en-US" dirty="0" smtClean="0"/>
              <a:t>Boys who were later convicted of a crime showed relatively low arousal</a:t>
            </a:r>
          </a:p>
        </p:txBody>
      </p:sp>
      <p:pic>
        <p:nvPicPr>
          <p:cNvPr id="27652" name="Picture 4"/>
          <p:cNvPicPr>
            <a:picLocks noChangeAspect="1" noChangeArrowheads="1"/>
          </p:cNvPicPr>
          <p:nvPr/>
        </p:nvPicPr>
        <p:blipFill>
          <a:blip r:embed="rId3" cstate="print"/>
          <a:srcRect/>
          <a:stretch>
            <a:fillRect/>
          </a:stretch>
        </p:blipFill>
        <p:spPr bwMode="auto">
          <a:xfrm>
            <a:off x="2279576" y="1690688"/>
            <a:ext cx="5569024" cy="4546624"/>
          </a:xfrm>
          <a:prstGeom prst="rect">
            <a:avLst/>
          </a:prstGeom>
          <a:noFill/>
          <a:ln w="9525">
            <a:noFill/>
            <a:miter lim="800000"/>
            <a:headEnd/>
            <a:tailEnd/>
          </a:ln>
        </p:spPr>
      </p:pic>
    </p:spTree>
    <p:extLst>
      <p:ext uri="{BB962C8B-B14F-4D97-AF65-F5344CB8AC3E}">
        <p14:creationId xmlns:p14="http://schemas.microsoft.com/office/powerpoint/2010/main" val="3407808285"/>
      </p:ext>
    </p:extLst>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981201" y="533400"/>
            <a:ext cx="7396163" cy="1143000"/>
          </a:xfrm>
        </p:spPr>
        <p:txBody>
          <a:bodyPr/>
          <a:lstStyle/>
          <a:p>
            <a:pPr eaLnBrk="1" hangingPunct="1"/>
            <a:r>
              <a:rPr lang="en-US" altLang="en-US" sz="4800">
                <a:solidFill>
                  <a:srgbClr val="6600CC"/>
                </a:solidFill>
              </a:rPr>
              <a:t>Personality Disorders</a:t>
            </a:r>
            <a:endParaRPr lang="en-US" altLang="en-US" sz="6000">
              <a:solidFill>
                <a:srgbClr val="6600CC"/>
              </a:solidFill>
            </a:endParaRPr>
          </a:p>
        </p:txBody>
      </p:sp>
      <p:sp>
        <p:nvSpPr>
          <p:cNvPr id="28675" name="Rectangle 3"/>
          <p:cNvSpPr>
            <a:spLocks noGrp="1" noChangeArrowheads="1"/>
          </p:cNvSpPr>
          <p:nvPr>
            <p:ph type="body" idx="1"/>
          </p:nvPr>
        </p:nvSpPr>
        <p:spPr>
          <a:xfrm>
            <a:off x="2133600" y="1676400"/>
            <a:ext cx="8178800" cy="1219200"/>
          </a:xfrm>
        </p:spPr>
        <p:txBody>
          <a:bodyPr/>
          <a:lstStyle/>
          <a:p>
            <a:pPr eaLnBrk="1" hangingPunct="1">
              <a:buFont typeface="Wingdings" pitchFamily="2" charset="2"/>
              <a:buChar char="§"/>
            </a:pPr>
            <a:r>
              <a:rPr lang="en-US" altLang="en-US" smtClean="0"/>
              <a:t>PET scans illustrate reduced activation in a murderer’s frontal cortex</a:t>
            </a:r>
            <a:endParaRPr lang="en-US" altLang="en-US" smtClean="0">
              <a:solidFill>
                <a:srgbClr val="FF0000"/>
              </a:solidFill>
            </a:endParaRPr>
          </a:p>
        </p:txBody>
      </p:sp>
      <p:grpSp>
        <p:nvGrpSpPr>
          <p:cNvPr id="2" name="Group 4"/>
          <p:cNvGrpSpPr>
            <a:grpSpLocks/>
          </p:cNvGrpSpPr>
          <p:nvPr/>
        </p:nvGrpSpPr>
        <p:grpSpPr bwMode="auto">
          <a:xfrm>
            <a:off x="3071664" y="2406352"/>
            <a:ext cx="6019800" cy="4191000"/>
            <a:chOff x="960" y="1680"/>
            <a:chExt cx="3792" cy="2640"/>
          </a:xfrm>
        </p:grpSpPr>
        <p:pic>
          <p:nvPicPr>
            <p:cNvPr id="28677" name="Picture 5"/>
            <p:cNvPicPr>
              <a:picLocks noChangeAspect="1" noChangeArrowheads="1"/>
            </p:cNvPicPr>
            <p:nvPr/>
          </p:nvPicPr>
          <p:blipFill>
            <a:blip r:embed="rId2" cstate="print"/>
            <a:srcRect/>
            <a:stretch>
              <a:fillRect/>
            </a:stretch>
          </p:blipFill>
          <p:spPr bwMode="auto">
            <a:xfrm>
              <a:off x="960" y="1956"/>
              <a:ext cx="3792" cy="2364"/>
            </a:xfrm>
            <a:prstGeom prst="rect">
              <a:avLst/>
            </a:prstGeom>
            <a:noFill/>
            <a:ln w="9525">
              <a:noFill/>
              <a:miter lim="800000"/>
              <a:headEnd/>
              <a:tailEnd/>
            </a:ln>
          </p:spPr>
        </p:pic>
        <p:sp>
          <p:nvSpPr>
            <p:cNvPr id="28678" name="Text Box 6"/>
            <p:cNvSpPr txBox="1">
              <a:spLocks noChangeArrowheads="1"/>
            </p:cNvSpPr>
            <p:nvPr/>
          </p:nvSpPr>
          <p:spPr bwMode="auto">
            <a:xfrm>
              <a:off x="1541" y="1687"/>
              <a:ext cx="667" cy="250"/>
            </a:xfrm>
            <a:prstGeom prst="rect">
              <a:avLst/>
            </a:prstGeom>
            <a:noFill/>
            <a:ln w="9525">
              <a:noFill/>
              <a:miter lim="800000"/>
              <a:headEnd/>
              <a:tailEnd/>
            </a:ln>
          </p:spPr>
          <p:txBody>
            <a:bodyPr wrap="none">
              <a:spAutoFit/>
            </a:bodyPr>
            <a:lstStyle/>
            <a:p>
              <a:r>
                <a:rPr lang="en-US" altLang="en-US" sz="2000" b="1">
                  <a:latin typeface="Arial" charset="0"/>
                </a:rPr>
                <a:t>Normal</a:t>
              </a:r>
            </a:p>
          </p:txBody>
        </p:sp>
        <p:sp>
          <p:nvSpPr>
            <p:cNvPr id="28679" name="Text Box 7"/>
            <p:cNvSpPr txBox="1">
              <a:spLocks noChangeArrowheads="1"/>
            </p:cNvSpPr>
            <p:nvPr/>
          </p:nvSpPr>
          <p:spPr bwMode="auto">
            <a:xfrm>
              <a:off x="3456" y="1680"/>
              <a:ext cx="809" cy="250"/>
            </a:xfrm>
            <a:prstGeom prst="rect">
              <a:avLst/>
            </a:prstGeom>
            <a:noFill/>
            <a:ln w="9525">
              <a:noFill/>
              <a:miter lim="800000"/>
              <a:headEnd/>
              <a:tailEnd/>
            </a:ln>
          </p:spPr>
          <p:txBody>
            <a:bodyPr wrap="none">
              <a:spAutoFit/>
            </a:bodyPr>
            <a:lstStyle/>
            <a:p>
              <a:r>
                <a:rPr lang="en-US" altLang="en-US" sz="2000" b="1">
                  <a:latin typeface="Arial" charset="0"/>
                </a:rPr>
                <a:t>Murderer</a:t>
              </a:r>
            </a:p>
          </p:txBody>
        </p:sp>
      </p:grpSp>
    </p:spTree>
    <p:extLst>
      <p:ext uri="{BB962C8B-B14F-4D97-AF65-F5344CB8AC3E}">
        <p14:creationId xmlns:p14="http://schemas.microsoft.com/office/powerpoint/2010/main" val="2781286527"/>
      </p:ext>
    </p:extLst>
  </p:cSld>
  <p:clrMapOvr>
    <a:masterClrMapping/>
  </p:clrMapOv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1981201" y="533400"/>
            <a:ext cx="7396163" cy="1143000"/>
          </a:xfrm>
        </p:spPr>
        <p:txBody>
          <a:bodyPr/>
          <a:lstStyle/>
          <a:p>
            <a:pPr eaLnBrk="1" hangingPunct="1"/>
            <a:r>
              <a:rPr lang="en-US" altLang="en-US" sz="4800">
                <a:solidFill>
                  <a:srgbClr val="6600CC"/>
                </a:solidFill>
              </a:rPr>
              <a:t>Personality Disorders</a:t>
            </a:r>
            <a:endParaRPr lang="en-US" altLang="en-US" sz="6000">
              <a:solidFill>
                <a:srgbClr val="6600CC"/>
              </a:solidFill>
            </a:endParaRPr>
          </a:p>
        </p:txBody>
      </p:sp>
      <p:pic>
        <p:nvPicPr>
          <p:cNvPr id="29699" name="Picture 3"/>
          <p:cNvPicPr>
            <a:picLocks noChangeAspect="1" noChangeArrowheads="1"/>
          </p:cNvPicPr>
          <p:nvPr/>
        </p:nvPicPr>
        <p:blipFill>
          <a:blip r:embed="rId3" cstate="print"/>
          <a:srcRect/>
          <a:stretch>
            <a:fillRect/>
          </a:stretch>
        </p:blipFill>
        <p:spPr bwMode="auto">
          <a:xfrm>
            <a:off x="1847528" y="1752600"/>
            <a:ext cx="8496944" cy="4772744"/>
          </a:xfrm>
          <a:prstGeom prst="rect">
            <a:avLst/>
          </a:prstGeom>
          <a:noFill/>
          <a:ln w="9525">
            <a:noFill/>
            <a:miter lim="800000"/>
            <a:headEnd/>
            <a:tailEnd/>
          </a:ln>
        </p:spPr>
      </p:pic>
    </p:spTree>
    <p:extLst>
      <p:ext uri="{BB962C8B-B14F-4D97-AF65-F5344CB8AC3E}">
        <p14:creationId xmlns:p14="http://schemas.microsoft.com/office/powerpoint/2010/main" val="3486875219"/>
      </p:ext>
    </p:extLst>
  </p:cSld>
  <p:clrMapOvr>
    <a:masterClrMapping/>
  </p:clrMapOvr>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Dissociative Disorders</a:t>
            </a:r>
            <a:endParaRPr lang="en-US" dirty="0"/>
          </a:p>
        </p:txBody>
      </p:sp>
      <p:sp>
        <p:nvSpPr>
          <p:cNvPr id="4" name="Text Placeholder 3"/>
          <p:cNvSpPr>
            <a:spLocks noGrp="1"/>
          </p:cNvSpPr>
          <p:nvPr>
            <p:ph type="body" idx="1"/>
          </p:nvPr>
        </p:nvSpPr>
        <p:spPr/>
        <p:txBody>
          <a:bodyPr/>
          <a:lstStyle/>
          <a:p>
            <a:endParaRPr lang="en-US"/>
          </a:p>
        </p:txBody>
      </p:sp>
    </p:spTree>
    <p:extLst>
      <p:ext uri="{BB962C8B-B14F-4D97-AF65-F5344CB8AC3E}">
        <p14:creationId xmlns:p14="http://schemas.microsoft.com/office/powerpoint/2010/main" val="3525378142"/>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Dissociative Disorders</a:t>
            </a:r>
            <a:endParaRPr lang="en-US" dirty="0"/>
          </a:p>
        </p:txBody>
      </p:sp>
      <p:sp>
        <p:nvSpPr>
          <p:cNvPr id="3" name="Content Placeholder 2"/>
          <p:cNvSpPr>
            <a:spLocks noGrp="1"/>
          </p:cNvSpPr>
          <p:nvPr>
            <p:ph sz="quarter" idx="1"/>
          </p:nvPr>
        </p:nvSpPr>
        <p:spPr/>
        <p:txBody>
          <a:bodyPr/>
          <a:lstStyle/>
          <a:p>
            <a:r>
              <a:rPr lang="en-US" i="1" dirty="0" smtClean="0"/>
              <a:t>Dissociative </a:t>
            </a:r>
            <a:r>
              <a:rPr lang="en-US" i="1" dirty="0" smtClean="0"/>
              <a:t>Amnesia</a:t>
            </a:r>
          </a:p>
          <a:p>
            <a:r>
              <a:rPr lang="en-US" i="1" dirty="0" smtClean="0"/>
              <a:t>Dissociative Fugue</a:t>
            </a:r>
            <a:endParaRPr lang="en-US" dirty="0" smtClean="0"/>
          </a:p>
          <a:p>
            <a:r>
              <a:rPr lang="en-US" i="1" dirty="0" smtClean="0"/>
              <a:t>Dissociative Identity Disorder</a:t>
            </a:r>
          </a:p>
          <a:p>
            <a:endParaRPr lang="en-AU" i="1" dirty="0" smtClean="0"/>
          </a:p>
          <a:p>
            <a:r>
              <a:rPr lang="en-US" dirty="0" smtClean="0"/>
              <a:t> The common thread in all these disorders is psychological </a:t>
            </a:r>
            <a:r>
              <a:rPr lang="en-US" i="1" dirty="0" smtClean="0"/>
              <a:t>dissociation</a:t>
            </a:r>
            <a:r>
              <a:rPr lang="en-US" dirty="0" smtClean="0"/>
              <a:t>, in which certain thoughts, emotions or memories are separated from awareness.</a:t>
            </a:r>
          </a:p>
          <a:p>
            <a:r>
              <a:rPr lang="en-US" dirty="0" smtClean="0"/>
              <a:t>Splitting of the consciousness </a:t>
            </a:r>
            <a:endParaRPr lang="en-US" dirty="0"/>
          </a:p>
        </p:txBody>
      </p:sp>
    </p:spTree>
    <p:extLst>
      <p:ext uri="{BB962C8B-B14F-4D97-AF65-F5344CB8AC3E}">
        <p14:creationId xmlns:p14="http://schemas.microsoft.com/office/powerpoint/2010/main" val="700579547"/>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Dissociative Disorders</a:t>
            </a:r>
            <a:endParaRPr lang="en-US" dirty="0"/>
          </a:p>
        </p:txBody>
      </p:sp>
      <p:sp>
        <p:nvSpPr>
          <p:cNvPr id="3" name="Content Placeholder 2"/>
          <p:cNvSpPr>
            <a:spLocks noGrp="1"/>
          </p:cNvSpPr>
          <p:nvPr>
            <p:ph idx="1"/>
          </p:nvPr>
        </p:nvSpPr>
        <p:spPr/>
        <p:txBody>
          <a:bodyPr/>
          <a:lstStyle/>
          <a:p>
            <a:r>
              <a:rPr lang="en-US" b="1" dirty="0"/>
              <a:t>Dissociative amnesia</a:t>
            </a:r>
            <a:r>
              <a:rPr lang="en-US" dirty="0"/>
              <a:t> </a:t>
            </a:r>
            <a:r>
              <a:rPr lang="en-US" dirty="0" smtClean="0"/>
              <a:t>- a </a:t>
            </a:r>
            <a:r>
              <a:rPr lang="en-US" dirty="0"/>
              <a:t>significant, selective memory loss occurs. </a:t>
            </a:r>
            <a:endParaRPr lang="en-US" dirty="0" smtClean="0"/>
          </a:p>
          <a:p>
            <a:r>
              <a:rPr lang="en-US" dirty="0" smtClean="0"/>
              <a:t>Dissociative </a:t>
            </a:r>
            <a:r>
              <a:rPr lang="en-US" dirty="0"/>
              <a:t>amnesia is unlike simple amnesia, which involves an actual loss of information from memory and typically results from a physiological cause. </a:t>
            </a:r>
            <a:endParaRPr lang="en-US" dirty="0" smtClean="0"/>
          </a:p>
          <a:p>
            <a:r>
              <a:rPr lang="en-US" dirty="0" smtClean="0"/>
              <a:t>In </a:t>
            </a:r>
            <a:r>
              <a:rPr lang="en-US" dirty="0"/>
              <a:t>contrast, in cases of dissociative amnesia, the “forgotten” material is still present in memory—it simply cannot be recalled. </a:t>
            </a:r>
            <a:endParaRPr lang="en-US" dirty="0" smtClean="0"/>
          </a:p>
          <a:p>
            <a:r>
              <a:rPr lang="en-US" dirty="0" smtClean="0"/>
              <a:t>The </a:t>
            </a:r>
            <a:r>
              <a:rPr lang="en-US" dirty="0"/>
              <a:t>term “repressed memories” is sometimes used to describe the lost memories of people with dissociative amnesia.</a:t>
            </a:r>
          </a:p>
        </p:txBody>
      </p:sp>
    </p:spTree>
    <p:extLst>
      <p:ext uri="{BB962C8B-B14F-4D97-AF65-F5344CB8AC3E}">
        <p14:creationId xmlns:p14="http://schemas.microsoft.com/office/powerpoint/2010/main" val="317193537"/>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Dissociative Disorders</a:t>
            </a:r>
            <a:endParaRPr lang="en-US" dirty="0"/>
          </a:p>
        </p:txBody>
      </p:sp>
      <p:sp>
        <p:nvSpPr>
          <p:cNvPr id="3" name="Content Placeholder 2"/>
          <p:cNvSpPr>
            <a:spLocks noGrp="1"/>
          </p:cNvSpPr>
          <p:nvPr>
            <p:ph idx="1"/>
          </p:nvPr>
        </p:nvSpPr>
        <p:spPr/>
        <p:txBody>
          <a:bodyPr/>
          <a:lstStyle/>
          <a:p>
            <a:r>
              <a:rPr lang="en-US" dirty="0"/>
              <a:t>D</a:t>
            </a:r>
            <a:r>
              <a:rPr lang="en-US" b="1" dirty="0"/>
              <a:t>issociative fugue </a:t>
            </a:r>
            <a:r>
              <a:rPr lang="en-US" dirty="0"/>
              <a:t>is a form of amnesia in which a person leaves home suddenly and assumes a new identity. </a:t>
            </a:r>
            <a:endParaRPr lang="en-US" dirty="0" smtClean="0"/>
          </a:p>
          <a:p>
            <a:r>
              <a:rPr lang="en-US" dirty="0" smtClean="0"/>
              <a:t>In </a:t>
            </a:r>
            <a:r>
              <a:rPr lang="en-US" dirty="0"/>
              <a:t>this rare and unusual state, people take sudden, impulsive trips and adopt a new identity. After a period of time—days, months, or sometimes even years—they suddenly realize that they are in a strange place and completely forget the time they have spent wandering. Their last memories are those from the time just before they entered the fugue state.</a:t>
            </a:r>
          </a:p>
        </p:txBody>
      </p:sp>
    </p:spTree>
    <p:extLst>
      <p:ext uri="{BB962C8B-B14F-4D97-AF65-F5344CB8AC3E}">
        <p14:creationId xmlns:p14="http://schemas.microsoft.com/office/powerpoint/2010/main" val="2803929912"/>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Dissociative Disorders</a:t>
            </a:r>
            <a:endParaRPr lang="en-US" dirty="0"/>
          </a:p>
        </p:txBody>
      </p:sp>
      <p:sp>
        <p:nvSpPr>
          <p:cNvPr id="39939" name="Rectangle 3"/>
          <p:cNvSpPr>
            <a:spLocks noGrp="1" noChangeArrowheads="1"/>
          </p:cNvSpPr>
          <p:nvPr>
            <p:ph idx="1"/>
          </p:nvPr>
        </p:nvSpPr>
        <p:spPr/>
        <p:txBody>
          <a:bodyPr>
            <a:normAutofit fontScale="92500" lnSpcReduction="20000"/>
          </a:bodyPr>
          <a:lstStyle/>
          <a:p>
            <a:pPr eaLnBrk="1" hangingPunct="1">
              <a:lnSpc>
                <a:spcPct val="90000"/>
              </a:lnSpc>
              <a:defRPr/>
            </a:pPr>
            <a:r>
              <a:rPr lang="en-US" sz="3600" dirty="0" smtClean="0"/>
              <a:t>Dissociative </a:t>
            </a:r>
            <a:r>
              <a:rPr lang="en-US" sz="3600" dirty="0"/>
              <a:t>Identity Disorder (DID) (aka multiple personality disorder)</a:t>
            </a:r>
            <a:r>
              <a:rPr lang="th-TH" sz="3600" dirty="0"/>
              <a:t> </a:t>
            </a:r>
            <a:endParaRPr lang="en-US" sz="3600" dirty="0"/>
          </a:p>
          <a:p>
            <a:pPr lvl="1">
              <a:defRPr/>
            </a:pPr>
            <a:r>
              <a:rPr lang="en-US" sz="3200" dirty="0"/>
              <a:t>manifests at least 2 or more personalities or identities, each with distinct traits. </a:t>
            </a:r>
            <a:endParaRPr lang="en-US" sz="3200" dirty="0" smtClean="0"/>
          </a:p>
          <a:p>
            <a:pPr lvl="1">
              <a:defRPr/>
            </a:pPr>
            <a:r>
              <a:rPr lang="en-US" sz="3200" dirty="0" smtClean="0"/>
              <a:t>The </a:t>
            </a:r>
            <a:r>
              <a:rPr lang="en-US" sz="3200" dirty="0"/>
              <a:t>identities or personalities recurrently take control of the person's behavior. </a:t>
            </a:r>
            <a:endParaRPr lang="en-US" sz="3200" dirty="0" smtClean="0"/>
          </a:p>
          <a:p>
            <a:pPr lvl="1">
              <a:defRPr/>
            </a:pPr>
            <a:r>
              <a:rPr lang="en-US" sz="3200" dirty="0" smtClean="0"/>
              <a:t>Often </a:t>
            </a:r>
            <a:r>
              <a:rPr lang="en-US" sz="3200" dirty="0"/>
              <a:t>there is an inability to recall or share memories between personalities that occur when another personality is in control. </a:t>
            </a:r>
            <a:endParaRPr lang="en-US" sz="3200" dirty="0" smtClean="0"/>
          </a:p>
          <a:p>
            <a:pPr lvl="1">
              <a:defRPr/>
            </a:pPr>
            <a:r>
              <a:rPr lang="en-US" sz="3200" dirty="0" smtClean="0"/>
              <a:t>The </a:t>
            </a:r>
            <a:r>
              <a:rPr lang="en-US" sz="3200" dirty="0"/>
              <a:t>formation of multiple identities is argued to be a coping mechanism for a severe and early childhood psychological trauma</a:t>
            </a:r>
          </a:p>
          <a:p>
            <a:pPr lvl="1" eaLnBrk="1" hangingPunct="1">
              <a:lnSpc>
                <a:spcPct val="90000"/>
              </a:lnSpc>
              <a:buNone/>
              <a:defRPr/>
            </a:pPr>
            <a:endParaRPr lang="th-TH" dirty="0"/>
          </a:p>
          <a:p>
            <a:pPr eaLnBrk="1" hangingPunct="1">
              <a:lnSpc>
                <a:spcPct val="90000"/>
              </a:lnSpc>
              <a:defRPr/>
            </a:pPr>
            <a:endParaRPr lang="th-TH" dirty="0"/>
          </a:p>
        </p:txBody>
      </p:sp>
    </p:spTree>
    <p:extLst>
      <p:ext uri="{BB962C8B-B14F-4D97-AF65-F5344CB8AC3E}">
        <p14:creationId xmlns:p14="http://schemas.microsoft.com/office/powerpoint/2010/main" val="1150537710"/>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TotalTime>
  <Words>3700</Words>
  <Application>Microsoft Office PowerPoint</Application>
  <PresentationFormat>Widescreen</PresentationFormat>
  <Paragraphs>404</Paragraphs>
  <Slides>76</Slides>
  <Notes>40</Notes>
  <HiddenSlides>2</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76</vt:i4>
      </vt:variant>
    </vt:vector>
  </HeadingPairs>
  <TitlesOfParts>
    <vt:vector size="85" baseType="lpstr">
      <vt:lpstr>ＭＳ Ｐゴシック</vt:lpstr>
      <vt:lpstr>Arial</vt:lpstr>
      <vt:lpstr>Calibri</vt:lpstr>
      <vt:lpstr>Calibri Light</vt:lpstr>
      <vt:lpstr>Cordia New</vt:lpstr>
      <vt:lpstr>Tahoma</vt:lpstr>
      <vt:lpstr>Times New Roman</vt:lpstr>
      <vt:lpstr>Wingdings</vt:lpstr>
      <vt:lpstr>Office Theme</vt:lpstr>
      <vt:lpstr>Psychological Disorders</vt:lpstr>
      <vt:lpstr>Class Activity</vt:lpstr>
      <vt:lpstr>Jim – The ?? Student??</vt:lpstr>
      <vt:lpstr>Mary – The Single Teacher</vt:lpstr>
      <vt:lpstr>Larry – The Psychologist</vt:lpstr>
      <vt:lpstr>Defining Abnormality</vt:lpstr>
      <vt:lpstr>Mental Illness and the Law</vt:lpstr>
      <vt:lpstr>Abnormal Behaviour</vt:lpstr>
      <vt:lpstr>Historical Views of Psychological Disorders</vt:lpstr>
      <vt:lpstr>Psychological Disorders: </vt:lpstr>
      <vt:lpstr>Perspectives on Abnormality</vt:lpstr>
      <vt:lpstr>Perspectives on Abnormality</vt:lpstr>
      <vt:lpstr>Perspectives on Abnormality</vt:lpstr>
      <vt:lpstr>The Diathesis-Stress Model &amp; Systems Theory</vt:lpstr>
      <vt:lpstr>The Diathesis-Stress Model</vt:lpstr>
      <vt:lpstr>Psychological Disorders</vt:lpstr>
      <vt:lpstr>PowerPoint Presentation</vt:lpstr>
      <vt:lpstr>DSM-5: Determining Diagnostic Distinctions</vt:lpstr>
      <vt:lpstr>DSM-5: Determining Diagnostic Distinctions</vt:lpstr>
      <vt:lpstr>Diagnosis Criteria: DSM-5</vt:lpstr>
      <vt:lpstr>Anxiety Disorders</vt:lpstr>
      <vt:lpstr>Anxiety Disorders</vt:lpstr>
      <vt:lpstr>Anxiety Disorders</vt:lpstr>
      <vt:lpstr>GAD</vt:lpstr>
      <vt:lpstr>Anxiety Disorders</vt:lpstr>
      <vt:lpstr>Panic Attacks</vt:lpstr>
      <vt:lpstr>Panic Attack</vt:lpstr>
      <vt:lpstr>Anxiety Disorders</vt:lpstr>
      <vt:lpstr>PowerPoint Presentation</vt:lpstr>
      <vt:lpstr>Anxiety Disorders</vt:lpstr>
      <vt:lpstr>Anxiety Disorders</vt:lpstr>
      <vt:lpstr>Anxiety Disorders and Obsessive-Compulsive Disorder</vt:lpstr>
      <vt:lpstr>Somatic Symptom Disorders</vt:lpstr>
      <vt:lpstr>Somatic Symptom Disorders</vt:lpstr>
      <vt:lpstr>Somatoform Disorders</vt:lpstr>
      <vt:lpstr>Mood Disoders</vt:lpstr>
      <vt:lpstr>Mood Disorders</vt:lpstr>
      <vt:lpstr>Symptoms of Depression</vt:lpstr>
      <vt:lpstr>Mood Disorders</vt:lpstr>
      <vt:lpstr>Mood Disorders</vt:lpstr>
      <vt:lpstr>Bipolar Disorder</vt:lpstr>
      <vt:lpstr>Causes of Mood Disorders</vt:lpstr>
      <vt:lpstr>Depression in Women</vt:lpstr>
      <vt:lpstr>Schizophrenia</vt:lpstr>
      <vt:lpstr> Schizophrenia: Disturbances in Almost All Areas of Psychological Functioning  </vt:lpstr>
      <vt:lpstr>Symptoms of Schizophrenia</vt:lpstr>
      <vt:lpstr>Hallucinations</vt:lpstr>
      <vt:lpstr>Delusions</vt:lpstr>
      <vt:lpstr>Delusions</vt:lpstr>
      <vt:lpstr>Class Exercise</vt:lpstr>
      <vt:lpstr>PowerPoint Presentation</vt:lpstr>
      <vt:lpstr>Thought Disorders</vt:lpstr>
      <vt:lpstr>Disorganized Behaviour</vt:lpstr>
      <vt:lpstr>Movement Disorders</vt:lpstr>
      <vt:lpstr>Symptoms of Schizophrenia</vt:lpstr>
      <vt:lpstr>Symptoms of Schizophrenia</vt:lpstr>
      <vt:lpstr>Schizophrenia</vt:lpstr>
      <vt:lpstr>Ventricle Enlargement</vt:lpstr>
      <vt:lpstr>Hypofrontality</vt:lpstr>
      <vt:lpstr>PowerPoint Presentation</vt:lpstr>
      <vt:lpstr>Schizophrenia</vt:lpstr>
      <vt:lpstr>Schizophrenia</vt:lpstr>
      <vt:lpstr>Personality Disorders</vt:lpstr>
      <vt:lpstr>Personality Disorders</vt:lpstr>
      <vt:lpstr>Personality Disorders</vt:lpstr>
      <vt:lpstr>Antisocial Personality Disorder</vt:lpstr>
      <vt:lpstr>Personality Disorders</vt:lpstr>
      <vt:lpstr>Personality Disorders</vt:lpstr>
      <vt:lpstr>Personality Disorders</vt:lpstr>
      <vt:lpstr>Personality Disorders</vt:lpstr>
      <vt:lpstr>Personality Disorders</vt:lpstr>
      <vt:lpstr>Dissociative Disorders</vt:lpstr>
      <vt:lpstr>Dissociative Disorders</vt:lpstr>
      <vt:lpstr>Dissociative Disorders</vt:lpstr>
      <vt:lpstr>Dissociative Disorders</vt:lpstr>
      <vt:lpstr>Dissociative Disorders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Dell</cp:lastModifiedBy>
  <cp:revision>11</cp:revision>
  <dcterms:created xsi:type="dcterms:W3CDTF">2018-10-23T05:06:10Z</dcterms:created>
  <dcterms:modified xsi:type="dcterms:W3CDTF">2018-10-23T06:08:58Z</dcterms:modified>
</cp:coreProperties>
</file>