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bin" ContentType="application/vnd.openxmlformats-officedocument.oleObject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Default Extension="emf" ContentType="image/x-emf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63" r:id="rId1"/>
  </p:sldMasterIdLst>
  <p:notesMasterIdLst>
    <p:notesMasterId r:id="rId57"/>
  </p:notesMasterIdLst>
  <p:handoutMasterIdLst>
    <p:handoutMasterId r:id="rId58"/>
  </p:handoutMasterIdLst>
  <p:sldIdLst>
    <p:sldId id="295" r:id="rId2"/>
    <p:sldId id="449" r:id="rId3"/>
    <p:sldId id="516" r:id="rId4"/>
    <p:sldId id="539" r:id="rId5"/>
    <p:sldId id="517" r:id="rId6"/>
    <p:sldId id="518" r:id="rId7"/>
    <p:sldId id="519" r:id="rId8"/>
    <p:sldId id="520" r:id="rId9"/>
    <p:sldId id="521" r:id="rId10"/>
    <p:sldId id="522" r:id="rId11"/>
    <p:sldId id="523" r:id="rId12"/>
    <p:sldId id="524" r:id="rId13"/>
    <p:sldId id="508" r:id="rId14"/>
    <p:sldId id="540" r:id="rId15"/>
    <p:sldId id="464" r:id="rId16"/>
    <p:sldId id="465" r:id="rId17"/>
    <p:sldId id="509" r:id="rId18"/>
    <p:sldId id="541" r:id="rId19"/>
    <p:sldId id="542" r:id="rId20"/>
    <p:sldId id="510" r:id="rId21"/>
    <p:sldId id="501" r:id="rId22"/>
    <p:sldId id="525" r:id="rId23"/>
    <p:sldId id="526" r:id="rId24"/>
    <p:sldId id="527" r:id="rId25"/>
    <p:sldId id="528" r:id="rId26"/>
    <p:sldId id="469" r:id="rId27"/>
    <p:sldId id="470" r:id="rId28"/>
    <p:sldId id="471" r:id="rId29"/>
    <p:sldId id="543" r:id="rId30"/>
    <p:sldId id="544" r:id="rId31"/>
    <p:sldId id="529" r:id="rId32"/>
    <p:sldId id="545" r:id="rId33"/>
    <p:sldId id="473" r:id="rId34"/>
    <p:sldId id="474" r:id="rId35"/>
    <p:sldId id="530" r:id="rId36"/>
    <p:sldId id="546" r:id="rId37"/>
    <p:sldId id="476" r:id="rId38"/>
    <p:sldId id="477" r:id="rId39"/>
    <p:sldId id="531" r:id="rId40"/>
    <p:sldId id="481" r:id="rId41"/>
    <p:sldId id="547" r:id="rId42"/>
    <p:sldId id="532" r:id="rId43"/>
    <p:sldId id="533" r:id="rId44"/>
    <p:sldId id="548" r:id="rId45"/>
    <p:sldId id="534" r:id="rId46"/>
    <p:sldId id="549" r:id="rId47"/>
    <p:sldId id="487" r:id="rId48"/>
    <p:sldId id="535" r:id="rId49"/>
    <p:sldId id="536" r:id="rId50"/>
    <p:sldId id="550" r:id="rId51"/>
    <p:sldId id="491" r:id="rId52"/>
    <p:sldId id="537" r:id="rId53"/>
    <p:sldId id="538" r:id="rId54"/>
    <p:sldId id="505" r:id="rId55"/>
    <p:sldId id="507" r:id="rId56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chemeClr val="tx1"/>
    </p:penClr>
  </p:showPr>
  <p:clrMru>
    <a:srgbClr val="DDBA97"/>
    <a:srgbClr val="00664B"/>
    <a:srgbClr val="000000"/>
    <a:srgbClr val="ECECEC"/>
    <a:srgbClr val="777777"/>
    <a:srgbClr val="AC1CC0"/>
    <a:srgbClr val="EEFC11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37" autoAdjust="0"/>
    <p:restoredTop sz="94636" autoAdjust="0"/>
  </p:normalViewPr>
  <p:slideViewPr>
    <p:cSldViewPr>
      <p:cViewPr>
        <p:scale>
          <a:sx n="75" d="100"/>
          <a:sy n="75" d="100"/>
        </p:scale>
        <p:origin x="-1020" y="-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28" d="100"/>
          <a:sy n="28" d="100"/>
        </p:scale>
        <p:origin x="-1266" y="-78"/>
      </p:cViewPr>
      <p:guideLst>
        <p:guide orient="horz" pos="2880"/>
        <p:guide pos="2160"/>
      </p:guideLst>
    </p:cSldViewPr>
  </p:notes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notesMaster" Target="notesMasters/notesMaster1.xml"/><Relationship Id="rId61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e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e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e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e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9.emf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0.emf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1.emf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4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19050" tIns="0" rIns="19050" bIns="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000" i="1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19050" tIns="0" rIns="19050" bIns="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000" i="1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19050" tIns="0" rIns="19050" bIns="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000" i="1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19050" tIns="0" rIns="19050" bIns="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000" i="1">
                <a:cs typeface="+mn-cs"/>
              </a:defRPr>
            </a:lvl1pPr>
          </a:lstStyle>
          <a:p>
            <a:pPr>
              <a:defRPr/>
            </a:pPr>
            <a:fld id="{E9B4BEA9-AEDA-45F6-997B-0013068331C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19050" tIns="0" rIns="19050" bIns="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000" i="1">
                <a:latin typeface="Times New Roman" pitchFamily="18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19050" tIns="0" rIns="19050" bIns="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000" i="1">
                <a:latin typeface="Times New Roman" pitchFamily="18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19050" tIns="0" rIns="19050" bIns="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000" i="1">
                <a:latin typeface="Times New Roman" pitchFamily="18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19050" tIns="0" rIns="19050" bIns="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000" i="1">
                <a:latin typeface="Times New Roman" pitchFamily="18" charset="0"/>
                <a:cs typeface="+mn-cs"/>
              </a:defRPr>
            </a:lvl1pPr>
          </a:lstStyle>
          <a:p>
            <a:pPr>
              <a:defRPr/>
            </a:pPr>
            <a:fld id="{6DA096B1-027B-466D-B92E-3165706B39D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notes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15367" name="Rectangle 7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9350" y="692150"/>
            <a:ext cx="4559300" cy="3416300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</p:spPr>
      </p:sp>
      <p:sp>
        <p:nvSpPr>
          <p:cNvPr id="2056" name="Rectangle 8"/>
          <p:cNvSpPr>
            <a:spLocks noChangeArrowheads="1"/>
          </p:cNvSpPr>
          <p:nvPr/>
        </p:nvSpPr>
        <p:spPr bwMode="auto">
          <a:xfrm>
            <a:off x="6389688" y="8748713"/>
            <a:ext cx="40005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wrap="none" lIns="92075" tIns="46038" rIns="92075" bIns="46038" anchor="ctr">
            <a:spAutoFit/>
          </a:bodyPr>
          <a:lstStyle/>
          <a:p>
            <a:pPr algn="r" eaLnBrk="0" hangingPunct="0">
              <a:defRPr/>
            </a:pPr>
            <a:fld id="{0C44281B-55A5-47CB-B173-1D3FBC520325}" type="slidenum">
              <a:rPr lang="en-US" sz="1400" i="1">
                <a:effectLst>
                  <a:outerShdw blurRad="38100" dist="38100" dir="2700000" algn="tl">
                    <a:srgbClr val="C0C0C0"/>
                  </a:outerShdw>
                </a:effectLst>
                <a:cs typeface="+mn-cs"/>
              </a:rPr>
              <a:pPr algn="r" eaLnBrk="0" hangingPunct="0">
                <a:defRPr/>
              </a:pPr>
              <a:t>‹#›</a:t>
            </a:fld>
            <a:endParaRPr lang="en-US" sz="1400" i="1">
              <a:effectLst>
                <a:outerShdw blurRad="38100" dist="38100" dir="2700000" algn="tl">
                  <a:srgbClr val="C0C0C0"/>
                </a:outerShdw>
              </a:effectLst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angle 5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A7D6AF6F-2C42-40B2-8F13-84A146446DC1}" type="slidenum">
              <a:rPr lang="en-US" smtClean="0">
                <a:cs typeface="Arial" charset="0"/>
              </a:rPr>
              <a:pPr/>
              <a:t>1</a:t>
            </a:fld>
            <a:endParaRPr lang="en-US" smtClean="0">
              <a:cs typeface="Arial" charset="0"/>
            </a:endParaRPr>
          </a:p>
        </p:txBody>
      </p:sp>
      <p:sp>
        <p:nvSpPr>
          <p:cNvPr id="184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/>
        </p:spPr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>
  <p:cSld name="Title Slide">
    <p:bg bwMode="ltGray">
      <p:bgPr>
        <a:solidFill>
          <a:srgbClr val="335D3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9"/>
          <p:cNvSpPr>
            <a:spLocks noChangeArrowheads="1"/>
          </p:cNvSpPr>
          <p:nvPr/>
        </p:nvSpPr>
        <p:spPr bwMode="invGray">
          <a:xfrm>
            <a:off x="0" y="0"/>
            <a:ext cx="9144000" cy="1524000"/>
          </a:xfrm>
          <a:prstGeom prst="rect">
            <a:avLst/>
          </a:prstGeom>
          <a:solidFill>
            <a:srgbClr val="00664B"/>
          </a:solidFill>
          <a:ln>
            <a:noFill/>
          </a:ln>
          <a:extLst>
            <a:ext uri="{91240B29-F687-4F45-9708-019B960494DF}"/>
          </a:extLst>
        </p:spPr>
        <p:txBody>
          <a:bodyPr wrap="none" anchor="ctr"/>
          <a:lstStyle/>
          <a:p>
            <a:pPr eaLnBrk="0" hangingPunct="0">
              <a:defRPr/>
            </a:pPr>
            <a:endParaRPr lang="en-US">
              <a:cs typeface="+mn-cs"/>
            </a:endParaRPr>
          </a:p>
        </p:txBody>
      </p:sp>
      <p:grpSp>
        <p:nvGrpSpPr>
          <p:cNvPr id="5" name="Group 30"/>
          <p:cNvGrpSpPr>
            <a:grpSpLocks/>
          </p:cNvGrpSpPr>
          <p:nvPr/>
        </p:nvGrpSpPr>
        <p:grpSpPr bwMode="auto">
          <a:xfrm>
            <a:off x="0" y="0"/>
            <a:ext cx="9158288" cy="6858000"/>
            <a:chOff x="0" y="0"/>
            <a:chExt cx="5769" cy="4320"/>
          </a:xfrm>
        </p:grpSpPr>
        <p:sp>
          <p:nvSpPr>
            <p:cNvPr id="6" name="AutoShape 31"/>
            <p:cNvSpPr>
              <a:spLocks noChangeArrowheads="1"/>
            </p:cNvSpPr>
            <p:nvPr userDrawn="1"/>
          </p:nvSpPr>
          <p:spPr bwMode="gray">
            <a:xfrm>
              <a:off x="24" y="24"/>
              <a:ext cx="5718" cy="4272"/>
            </a:xfrm>
            <a:prstGeom prst="roundRect">
              <a:avLst>
                <a:gd name="adj" fmla="val 6014"/>
              </a:avLst>
            </a:prstGeom>
            <a:noFill/>
            <a:ln w="762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/>
            </a:extLst>
          </p:spPr>
          <p:txBody>
            <a:bodyPr wrap="none" anchor="ctr"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7" name="Freeform 32"/>
            <p:cNvSpPr>
              <a:spLocks/>
            </p:cNvSpPr>
            <p:nvPr userDrawn="1"/>
          </p:nvSpPr>
          <p:spPr bwMode="gray">
            <a:xfrm>
              <a:off x="0" y="0"/>
              <a:ext cx="288" cy="288"/>
            </a:xfrm>
            <a:custGeom>
              <a:avLst/>
              <a:gdLst>
                <a:gd name="T0" fmla="*/ 0 w 288"/>
                <a:gd name="T1" fmla="*/ 288 h 288"/>
                <a:gd name="T2" fmla="*/ 82 w 288"/>
                <a:gd name="T3" fmla="*/ 144 h 288"/>
                <a:gd name="T4" fmla="*/ 165 w 288"/>
                <a:gd name="T5" fmla="*/ 36 h 288"/>
                <a:gd name="T6" fmla="*/ 288 w 288"/>
                <a:gd name="T7" fmla="*/ 0 h 288"/>
                <a:gd name="T8" fmla="*/ 0 w 288"/>
                <a:gd name="T9" fmla="*/ 0 h 28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88" h="288">
                  <a:moveTo>
                    <a:pt x="0" y="288"/>
                  </a:moveTo>
                  <a:lnTo>
                    <a:pt x="82" y="144"/>
                  </a:lnTo>
                  <a:lnTo>
                    <a:pt x="165" y="36"/>
                  </a:lnTo>
                  <a:lnTo>
                    <a:pt x="288" y="0"/>
                  </a:lnTo>
                  <a:lnTo>
                    <a:pt x="0" y="0"/>
                  </a:lnTo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8" name="Freeform 33"/>
            <p:cNvSpPr>
              <a:spLocks/>
            </p:cNvSpPr>
            <p:nvPr userDrawn="1"/>
          </p:nvSpPr>
          <p:spPr bwMode="gray">
            <a:xfrm rot="10800000">
              <a:off x="5481" y="4032"/>
              <a:ext cx="288" cy="288"/>
            </a:xfrm>
            <a:custGeom>
              <a:avLst/>
              <a:gdLst>
                <a:gd name="T0" fmla="*/ 0 w 288"/>
                <a:gd name="T1" fmla="*/ 288 h 288"/>
                <a:gd name="T2" fmla="*/ 82 w 288"/>
                <a:gd name="T3" fmla="*/ 144 h 288"/>
                <a:gd name="T4" fmla="*/ 165 w 288"/>
                <a:gd name="T5" fmla="*/ 36 h 288"/>
                <a:gd name="T6" fmla="*/ 288 w 288"/>
                <a:gd name="T7" fmla="*/ 0 h 288"/>
                <a:gd name="T8" fmla="*/ 0 w 288"/>
                <a:gd name="T9" fmla="*/ 0 h 28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88" h="288">
                  <a:moveTo>
                    <a:pt x="0" y="288"/>
                  </a:moveTo>
                  <a:lnTo>
                    <a:pt x="82" y="144"/>
                  </a:lnTo>
                  <a:lnTo>
                    <a:pt x="165" y="36"/>
                  </a:lnTo>
                  <a:lnTo>
                    <a:pt x="288" y="0"/>
                  </a:lnTo>
                  <a:lnTo>
                    <a:pt x="0" y="0"/>
                  </a:lnTo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9" name="Freeform 34"/>
            <p:cNvSpPr>
              <a:spLocks/>
            </p:cNvSpPr>
            <p:nvPr userDrawn="1"/>
          </p:nvSpPr>
          <p:spPr bwMode="gray">
            <a:xfrm rot="5400000">
              <a:off x="5481" y="0"/>
              <a:ext cx="288" cy="288"/>
            </a:xfrm>
            <a:custGeom>
              <a:avLst/>
              <a:gdLst>
                <a:gd name="T0" fmla="*/ 0 w 288"/>
                <a:gd name="T1" fmla="*/ 288 h 288"/>
                <a:gd name="T2" fmla="*/ 82 w 288"/>
                <a:gd name="T3" fmla="*/ 144 h 288"/>
                <a:gd name="T4" fmla="*/ 165 w 288"/>
                <a:gd name="T5" fmla="*/ 36 h 288"/>
                <a:gd name="T6" fmla="*/ 288 w 288"/>
                <a:gd name="T7" fmla="*/ 0 h 288"/>
                <a:gd name="T8" fmla="*/ 0 w 288"/>
                <a:gd name="T9" fmla="*/ 0 h 28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88" h="288">
                  <a:moveTo>
                    <a:pt x="0" y="288"/>
                  </a:moveTo>
                  <a:lnTo>
                    <a:pt x="82" y="144"/>
                  </a:lnTo>
                  <a:lnTo>
                    <a:pt x="165" y="36"/>
                  </a:lnTo>
                  <a:lnTo>
                    <a:pt x="288" y="0"/>
                  </a:lnTo>
                  <a:lnTo>
                    <a:pt x="0" y="0"/>
                  </a:lnTo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10" name="Freeform 35"/>
            <p:cNvSpPr>
              <a:spLocks/>
            </p:cNvSpPr>
            <p:nvPr userDrawn="1"/>
          </p:nvSpPr>
          <p:spPr bwMode="gray">
            <a:xfrm rot="-5400000">
              <a:off x="0" y="4032"/>
              <a:ext cx="288" cy="288"/>
            </a:xfrm>
            <a:custGeom>
              <a:avLst/>
              <a:gdLst>
                <a:gd name="T0" fmla="*/ 0 w 288"/>
                <a:gd name="T1" fmla="*/ 288 h 288"/>
                <a:gd name="T2" fmla="*/ 82 w 288"/>
                <a:gd name="T3" fmla="*/ 144 h 288"/>
                <a:gd name="T4" fmla="*/ 165 w 288"/>
                <a:gd name="T5" fmla="*/ 36 h 288"/>
                <a:gd name="T6" fmla="*/ 288 w 288"/>
                <a:gd name="T7" fmla="*/ 0 h 288"/>
                <a:gd name="T8" fmla="*/ 0 w 288"/>
                <a:gd name="T9" fmla="*/ 0 h 28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88" h="288">
                  <a:moveTo>
                    <a:pt x="0" y="288"/>
                  </a:moveTo>
                  <a:lnTo>
                    <a:pt x="82" y="144"/>
                  </a:lnTo>
                  <a:lnTo>
                    <a:pt x="165" y="36"/>
                  </a:lnTo>
                  <a:lnTo>
                    <a:pt x="288" y="0"/>
                  </a:lnTo>
                  <a:lnTo>
                    <a:pt x="0" y="0"/>
                  </a:lnTo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</p:grpSp>
      <p:pic>
        <p:nvPicPr>
          <p:cNvPr id="11" name="Picture 43" descr="NYS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5800" y="1635125"/>
            <a:ext cx="7924800" cy="4813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56740" name="Rectangle 36"/>
          <p:cNvSpPr>
            <a:spLocks noGrp="1" noChangeArrowheads="1"/>
          </p:cNvSpPr>
          <p:nvPr>
            <p:ph type="ctrTitle"/>
          </p:nvPr>
        </p:nvSpPr>
        <p:spPr>
          <a:xfrm>
            <a:off x="1447800" y="304800"/>
            <a:ext cx="7239000" cy="1447800"/>
          </a:xfrm>
          <a:effectLst>
            <a:outerShdw dist="53882" dir="2700000" algn="ctr" rotWithShape="0">
              <a:srgbClr val="000000"/>
            </a:outerShdw>
          </a:effectLst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56741" name="Rectangle 37"/>
          <p:cNvSpPr>
            <a:spLocks noGrp="1" noChangeArrowheads="1"/>
          </p:cNvSpPr>
          <p:nvPr>
            <p:ph type="subTitle" idx="1"/>
          </p:nvPr>
        </p:nvSpPr>
        <p:spPr>
          <a:xfrm>
            <a:off x="1676400" y="3124200"/>
            <a:ext cx="7162800" cy="1371600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/>
            </a:lvl1pPr>
            <a:lvl2pPr marL="1090613" lvl="1" indent="285750">
              <a:defRPr/>
            </a:lvl2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12" name="Rectangle 39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 algn="ctr">
              <a:defRPr sz="1000" smtClean="0"/>
            </a:lvl1pPr>
          </a:lstStyle>
          <a:p>
            <a:pPr>
              <a:defRPr/>
            </a:pPr>
            <a:r>
              <a:rPr lang="en-US"/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 spd="slow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6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 © 2012 Cengage Learning.  All Rights Reserved. May not scanned, copied or duplicated, or posted to a publicly accessible website, in whole or in part.</a:t>
            </a:r>
            <a:endParaRPr lang="en-US" dirty="0"/>
          </a:p>
        </p:txBody>
      </p:sp>
      <p:sp>
        <p:nvSpPr>
          <p:cNvPr id="5" name="Rectangle 6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18-</a:t>
            </a:r>
            <a:fld id="{8DBB0719-3000-4DD9-B948-50EDCAD9628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6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 © 2012 Cengage Learning.  All Rights Reserved. May not scanned, copied or duplicated, or posted to a publicly accessible website, in whole or in part.</a:t>
            </a:r>
            <a:endParaRPr lang="en-US" dirty="0"/>
          </a:p>
        </p:txBody>
      </p:sp>
      <p:sp>
        <p:nvSpPr>
          <p:cNvPr id="5" name="Rectangle 6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18-</a:t>
            </a:r>
            <a:fld id="{3114239B-4221-49BD-A49E-B43F4550139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4400" y="1295400"/>
            <a:ext cx="3886200" cy="4876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00" y="1295400"/>
            <a:ext cx="3886200" cy="4876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6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 © 2012 Cengage Learning.  All Rights Reserved. May not scanned, copied or duplicated, or posted to a publicly accessible website, in whole or in part.</a:t>
            </a:r>
            <a:endParaRPr lang="en-US" dirty="0"/>
          </a:p>
        </p:txBody>
      </p:sp>
      <p:sp>
        <p:nvSpPr>
          <p:cNvPr id="6" name="Rectangle 6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18-</a:t>
            </a:r>
            <a:fld id="{7B6CBFBC-5475-4A23-95EB-AE55B7714AF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6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 © 2012 Cengage Learning.  All Rights Reserved. May not scanned, copied or duplicated, or posted to a publicly accessible website, in whole or in part.</a:t>
            </a:r>
            <a:endParaRPr lang="en-US" dirty="0"/>
          </a:p>
        </p:txBody>
      </p:sp>
      <p:sp>
        <p:nvSpPr>
          <p:cNvPr id="8" name="Rectangle 6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18-</a:t>
            </a:r>
            <a:fld id="{F59FEB10-85A0-429D-9DBF-55392EAE147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6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 © 2012 Cengage Learning.  All Rights Reserved. May not scanned, copied or duplicated, or posted to a publicly accessible website, in whole or in part.</a:t>
            </a:r>
            <a:endParaRPr lang="en-US" dirty="0"/>
          </a:p>
        </p:txBody>
      </p:sp>
      <p:sp>
        <p:nvSpPr>
          <p:cNvPr id="4" name="Rectangle 6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18-</a:t>
            </a:r>
            <a:fld id="{FEE67CAB-4E63-43C2-98B4-597A0BF6C83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 © 2012 Cengage Learning.  All Rights Reserved. May not scanned, copied or duplicated, or posted to a publicly accessible website, in whole or in part.</a:t>
            </a:r>
            <a:endParaRPr lang="en-US" dirty="0"/>
          </a:p>
        </p:txBody>
      </p:sp>
      <p:sp>
        <p:nvSpPr>
          <p:cNvPr id="3" name="Rectangle 6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18-</a:t>
            </a:r>
            <a:fld id="{DE939D39-FB6D-4357-ADD0-CAE82C23B3C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6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 © 2012 Cengage Learning.  All Rights Reserved. May not scanned, copied or duplicated, or posted to a publicly accessible website, in whole or in part.</a:t>
            </a:r>
            <a:endParaRPr lang="en-US" dirty="0"/>
          </a:p>
        </p:txBody>
      </p:sp>
      <p:sp>
        <p:nvSpPr>
          <p:cNvPr id="6" name="Rectangle 6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18-</a:t>
            </a:r>
            <a:fld id="{47900455-DA4B-4B7F-9E17-78623825CD6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6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 © 2012 Cengage Learning.  All Rights Reserved. May not scanned, copied or duplicated, or posted to a publicly accessible website, in whole or in part.</a:t>
            </a:r>
            <a:endParaRPr lang="en-US" dirty="0"/>
          </a:p>
        </p:txBody>
      </p:sp>
      <p:sp>
        <p:nvSpPr>
          <p:cNvPr id="6" name="Rectangle 6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18-</a:t>
            </a:r>
            <a:fld id="{20EB6156-3425-46FA-971A-B3FDDB7E5E1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6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 © 2012 Cengage Learning.  All Rights Reserved. May not scanned, copied or duplicated, or posted to a publicly accessible website, in whole or in part.</a:t>
            </a:r>
            <a:endParaRPr lang="en-US" dirty="0"/>
          </a:p>
        </p:txBody>
      </p:sp>
      <p:sp>
        <p:nvSpPr>
          <p:cNvPr id="5" name="Rectangle 6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18-</a:t>
            </a:r>
            <a:fld id="{48FB60CF-052D-4B59-9E9A-A3C6D2E2E23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43700" y="198438"/>
            <a:ext cx="2095500" cy="597376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98438"/>
            <a:ext cx="6134100" cy="597376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6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 © 2012 Cengage Learning.  All Rights Reserved. May not scanned, copied or duplicated, or posted to a publicly accessible website, in whole or in part.</a:t>
            </a:r>
            <a:endParaRPr lang="en-US" dirty="0"/>
          </a:p>
        </p:txBody>
      </p:sp>
      <p:sp>
        <p:nvSpPr>
          <p:cNvPr id="5" name="Rectangle 6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18-</a:t>
            </a:r>
            <a:fld id="{F7B5D795-6B07-4082-A3CE-DC361B075C1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98438"/>
            <a:ext cx="8229600" cy="94456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914400" y="1295400"/>
            <a:ext cx="3886200" cy="4876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00" y="1295400"/>
            <a:ext cx="3886200" cy="4876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6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 © 2012 Cengage Learning.  All Rights Reserved. May not scanned, copied or duplicated, or posted to a publicly accessible website, in whole or in part.</a:t>
            </a:r>
            <a:endParaRPr lang="en-US" dirty="0"/>
          </a:p>
        </p:txBody>
      </p:sp>
      <p:sp>
        <p:nvSpPr>
          <p:cNvPr id="6" name="Rectangle 6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18-</a:t>
            </a:r>
            <a:fld id="{B2FD78CC-8BEF-4486-BBC2-CF5A0CDCEB6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98438"/>
            <a:ext cx="8229600" cy="94456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914400" y="1295400"/>
            <a:ext cx="3886200" cy="4876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953000" y="1295400"/>
            <a:ext cx="3886200" cy="2362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953000" y="3810000"/>
            <a:ext cx="3886200" cy="2362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Rectangle 6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 © 2012 Cengage Learning.  All Rights Reserved. May not scanned, copied or duplicated, or posted to a publicly accessible website, in whole or in part.</a:t>
            </a:r>
            <a:endParaRPr lang="en-US" dirty="0"/>
          </a:p>
        </p:txBody>
      </p:sp>
      <p:sp>
        <p:nvSpPr>
          <p:cNvPr id="7" name="Rectangle 6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18-</a:t>
            </a:r>
            <a:fld id="{DB43B56E-84D5-40C9-B5F1-F8905C826C0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5D3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6"/>
          <p:cNvSpPr>
            <a:spLocks noChangeArrowheads="1"/>
          </p:cNvSpPr>
          <p:nvPr/>
        </p:nvSpPr>
        <p:spPr bwMode="invGray">
          <a:xfrm>
            <a:off x="0" y="0"/>
            <a:ext cx="9144000" cy="1143000"/>
          </a:xfrm>
          <a:prstGeom prst="rect">
            <a:avLst/>
          </a:prstGeom>
          <a:solidFill>
            <a:srgbClr val="00664B"/>
          </a:solidFill>
          <a:ln>
            <a:noFill/>
          </a:ln>
          <a:extLst>
            <a:ext uri="{91240B29-F687-4F45-9708-019B960494DF}"/>
          </a:extLst>
        </p:spPr>
        <p:txBody>
          <a:bodyPr wrap="none" anchor="ctr"/>
          <a:lstStyle/>
          <a:p>
            <a:pPr eaLnBrk="0" hangingPunct="0">
              <a:defRPr/>
            </a:pPr>
            <a:endParaRPr lang="en-US">
              <a:cs typeface="+mn-cs"/>
            </a:endParaRPr>
          </a:p>
        </p:txBody>
      </p:sp>
      <p:sp>
        <p:nvSpPr>
          <p:cNvPr id="1027" name="Rectangle 28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28600"/>
            <a:ext cx="8229600" cy="944563"/>
          </a:xfrm>
          <a:prstGeom prst="rect">
            <a:avLst/>
          </a:prstGeom>
          <a:noFill/>
          <a:ln>
            <a:noFill/>
          </a:ln>
          <a:effectLst>
            <a:outerShdw dist="45791" dir="3378596" algn="ctr" rotWithShape="0">
              <a:srgbClr val="000000"/>
            </a:outerShdw>
          </a:effectLst>
          <a:extLst>
            <a:ext uri="{909E8E84-426E-40DD-AFC4-6F175D3DCCD1}"/>
            <a:ext uri="{91240B29-F687-4F45-9708-019B960494DF}"/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grpSp>
        <p:nvGrpSpPr>
          <p:cNvPr id="1028" name="Group 53"/>
          <p:cNvGrpSpPr>
            <a:grpSpLocks/>
          </p:cNvGrpSpPr>
          <p:nvPr/>
        </p:nvGrpSpPr>
        <p:grpSpPr bwMode="auto">
          <a:xfrm>
            <a:off x="0" y="0"/>
            <a:ext cx="9158288" cy="6858000"/>
            <a:chOff x="0" y="0"/>
            <a:chExt cx="5769" cy="4320"/>
          </a:xfrm>
        </p:grpSpPr>
        <p:sp>
          <p:nvSpPr>
            <p:cNvPr id="1058" name="AutoShape 54"/>
            <p:cNvSpPr>
              <a:spLocks noChangeArrowheads="1"/>
            </p:cNvSpPr>
            <p:nvPr userDrawn="1"/>
          </p:nvSpPr>
          <p:spPr bwMode="gray">
            <a:xfrm>
              <a:off x="24" y="24"/>
              <a:ext cx="5718" cy="4272"/>
            </a:xfrm>
            <a:prstGeom prst="roundRect">
              <a:avLst>
                <a:gd name="adj" fmla="val 6014"/>
              </a:avLst>
            </a:prstGeom>
            <a:noFill/>
            <a:ln w="762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/>
            </a:extLst>
          </p:spPr>
          <p:txBody>
            <a:bodyPr wrap="none" anchor="ctr"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1059" name="Freeform 55"/>
            <p:cNvSpPr>
              <a:spLocks/>
            </p:cNvSpPr>
            <p:nvPr userDrawn="1"/>
          </p:nvSpPr>
          <p:spPr bwMode="gray">
            <a:xfrm>
              <a:off x="0" y="0"/>
              <a:ext cx="288" cy="288"/>
            </a:xfrm>
            <a:custGeom>
              <a:avLst/>
              <a:gdLst>
                <a:gd name="T0" fmla="*/ 0 w 288"/>
                <a:gd name="T1" fmla="*/ 288 h 288"/>
                <a:gd name="T2" fmla="*/ 82 w 288"/>
                <a:gd name="T3" fmla="*/ 144 h 288"/>
                <a:gd name="T4" fmla="*/ 165 w 288"/>
                <a:gd name="T5" fmla="*/ 36 h 288"/>
                <a:gd name="T6" fmla="*/ 288 w 288"/>
                <a:gd name="T7" fmla="*/ 0 h 288"/>
                <a:gd name="T8" fmla="*/ 0 w 288"/>
                <a:gd name="T9" fmla="*/ 0 h 28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88" h="288">
                  <a:moveTo>
                    <a:pt x="0" y="288"/>
                  </a:moveTo>
                  <a:lnTo>
                    <a:pt x="82" y="144"/>
                  </a:lnTo>
                  <a:lnTo>
                    <a:pt x="165" y="36"/>
                  </a:lnTo>
                  <a:lnTo>
                    <a:pt x="288" y="0"/>
                  </a:lnTo>
                  <a:lnTo>
                    <a:pt x="0" y="0"/>
                  </a:lnTo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1060" name="Freeform 56"/>
            <p:cNvSpPr>
              <a:spLocks/>
            </p:cNvSpPr>
            <p:nvPr userDrawn="1"/>
          </p:nvSpPr>
          <p:spPr bwMode="gray">
            <a:xfrm rot="10800000">
              <a:off x="5481" y="4032"/>
              <a:ext cx="288" cy="288"/>
            </a:xfrm>
            <a:custGeom>
              <a:avLst/>
              <a:gdLst>
                <a:gd name="T0" fmla="*/ 0 w 288"/>
                <a:gd name="T1" fmla="*/ 288 h 288"/>
                <a:gd name="T2" fmla="*/ 82 w 288"/>
                <a:gd name="T3" fmla="*/ 144 h 288"/>
                <a:gd name="T4" fmla="*/ 165 w 288"/>
                <a:gd name="T5" fmla="*/ 36 h 288"/>
                <a:gd name="T6" fmla="*/ 288 w 288"/>
                <a:gd name="T7" fmla="*/ 0 h 288"/>
                <a:gd name="T8" fmla="*/ 0 w 288"/>
                <a:gd name="T9" fmla="*/ 0 h 28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88" h="288">
                  <a:moveTo>
                    <a:pt x="0" y="288"/>
                  </a:moveTo>
                  <a:lnTo>
                    <a:pt x="82" y="144"/>
                  </a:lnTo>
                  <a:lnTo>
                    <a:pt x="165" y="36"/>
                  </a:lnTo>
                  <a:lnTo>
                    <a:pt x="288" y="0"/>
                  </a:lnTo>
                  <a:lnTo>
                    <a:pt x="0" y="0"/>
                  </a:lnTo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1061" name="Freeform 57"/>
            <p:cNvSpPr>
              <a:spLocks/>
            </p:cNvSpPr>
            <p:nvPr userDrawn="1"/>
          </p:nvSpPr>
          <p:spPr bwMode="gray">
            <a:xfrm rot="5400000">
              <a:off x="5481" y="0"/>
              <a:ext cx="288" cy="288"/>
            </a:xfrm>
            <a:custGeom>
              <a:avLst/>
              <a:gdLst>
                <a:gd name="T0" fmla="*/ 0 w 288"/>
                <a:gd name="T1" fmla="*/ 288 h 288"/>
                <a:gd name="T2" fmla="*/ 82 w 288"/>
                <a:gd name="T3" fmla="*/ 144 h 288"/>
                <a:gd name="T4" fmla="*/ 165 w 288"/>
                <a:gd name="T5" fmla="*/ 36 h 288"/>
                <a:gd name="T6" fmla="*/ 288 w 288"/>
                <a:gd name="T7" fmla="*/ 0 h 288"/>
                <a:gd name="T8" fmla="*/ 0 w 288"/>
                <a:gd name="T9" fmla="*/ 0 h 28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88" h="288">
                  <a:moveTo>
                    <a:pt x="0" y="288"/>
                  </a:moveTo>
                  <a:lnTo>
                    <a:pt x="82" y="144"/>
                  </a:lnTo>
                  <a:lnTo>
                    <a:pt x="165" y="36"/>
                  </a:lnTo>
                  <a:lnTo>
                    <a:pt x="288" y="0"/>
                  </a:lnTo>
                  <a:lnTo>
                    <a:pt x="0" y="0"/>
                  </a:lnTo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1062" name="Freeform 58"/>
            <p:cNvSpPr>
              <a:spLocks/>
            </p:cNvSpPr>
            <p:nvPr userDrawn="1"/>
          </p:nvSpPr>
          <p:spPr bwMode="gray">
            <a:xfrm rot="-5400000">
              <a:off x="0" y="4032"/>
              <a:ext cx="288" cy="288"/>
            </a:xfrm>
            <a:custGeom>
              <a:avLst/>
              <a:gdLst>
                <a:gd name="T0" fmla="*/ 0 w 288"/>
                <a:gd name="T1" fmla="*/ 288 h 288"/>
                <a:gd name="T2" fmla="*/ 82 w 288"/>
                <a:gd name="T3" fmla="*/ 144 h 288"/>
                <a:gd name="T4" fmla="*/ 165 w 288"/>
                <a:gd name="T5" fmla="*/ 36 h 288"/>
                <a:gd name="T6" fmla="*/ 288 w 288"/>
                <a:gd name="T7" fmla="*/ 0 h 288"/>
                <a:gd name="T8" fmla="*/ 0 w 288"/>
                <a:gd name="T9" fmla="*/ 0 h 28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88" h="288">
                  <a:moveTo>
                    <a:pt x="0" y="288"/>
                  </a:moveTo>
                  <a:lnTo>
                    <a:pt x="82" y="144"/>
                  </a:lnTo>
                  <a:lnTo>
                    <a:pt x="165" y="36"/>
                  </a:lnTo>
                  <a:lnTo>
                    <a:pt x="288" y="0"/>
                  </a:lnTo>
                  <a:lnTo>
                    <a:pt x="0" y="0"/>
                  </a:lnTo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</p:grpSp>
      <p:sp>
        <p:nvSpPr>
          <p:cNvPr id="455740" name="Rectangle 6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0" y="6477000"/>
            <a:ext cx="9144000" cy="381000"/>
          </a:xfrm>
          <a:prstGeom prst="rect">
            <a:avLst/>
          </a:prstGeom>
          <a:solidFill>
            <a:srgbClr val="00664B"/>
          </a:solidFill>
          <a:ln>
            <a:noFill/>
          </a:ln>
          <a:extLst>
            <a:ext uri="{91240B29-F687-4F45-9708-019B960494DF}"/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000" smtClean="0">
                <a:solidFill>
                  <a:srgbClr val="FFCC66"/>
                </a:solidFill>
                <a:cs typeface="+mn-cs"/>
              </a:defRPr>
            </a:lvl1pPr>
          </a:lstStyle>
          <a:p>
            <a:pPr>
              <a:defRPr/>
            </a:pPr>
            <a:r>
              <a:rPr lang="en-US"/>
              <a:t> © 2012 Cengage Learning.  All Rights Reserved. May not scanned, copied or duplicated, or posted to a publicly accessible website, in whole or in part.</a:t>
            </a:r>
            <a:endParaRPr lang="en-US" dirty="0"/>
          </a:p>
        </p:txBody>
      </p:sp>
      <p:sp>
        <p:nvSpPr>
          <p:cNvPr id="455741" name="Rectangle 6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077200" y="6248400"/>
            <a:ext cx="1066800" cy="381000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 smtClean="0">
                <a:solidFill>
                  <a:srgbClr val="FFCC66"/>
                </a:solidFill>
                <a:cs typeface="+mn-cs"/>
              </a:defRPr>
            </a:lvl1pPr>
          </a:lstStyle>
          <a:p>
            <a:pPr>
              <a:defRPr/>
            </a:pPr>
            <a:r>
              <a:rPr lang="en-US"/>
              <a:t>18-</a:t>
            </a:r>
            <a:fld id="{B1F70A46-8492-4ED6-A45F-EE94FCB759D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grpSp>
        <p:nvGrpSpPr>
          <p:cNvPr id="1031" name="Group 3"/>
          <p:cNvGrpSpPr>
            <a:grpSpLocks/>
          </p:cNvGrpSpPr>
          <p:nvPr/>
        </p:nvGrpSpPr>
        <p:grpSpPr bwMode="auto">
          <a:xfrm>
            <a:off x="2362200" y="1371600"/>
            <a:ext cx="5334000" cy="4953000"/>
            <a:chOff x="2789" y="890"/>
            <a:chExt cx="2722" cy="2721"/>
          </a:xfrm>
        </p:grpSpPr>
        <p:sp>
          <p:nvSpPr>
            <p:cNvPr id="1033" name="AutoShape 4"/>
            <p:cNvSpPr>
              <a:spLocks noChangeArrowheads="1"/>
            </p:cNvSpPr>
            <p:nvPr userDrawn="1"/>
          </p:nvSpPr>
          <p:spPr bwMode="ltGray">
            <a:xfrm>
              <a:off x="2789" y="894"/>
              <a:ext cx="2722" cy="2683"/>
            </a:xfrm>
            <a:custGeom>
              <a:avLst/>
              <a:gdLst>
                <a:gd name="T0" fmla="*/ 172 w 21600"/>
                <a:gd name="T1" fmla="*/ 0 h 21600"/>
                <a:gd name="T2" fmla="*/ 50 w 21600"/>
                <a:gd name="T3" fmla="*/ 49 h 21600"/>
                <a:gd name="T4" fmla="*/ 0 w 21600"/>
                <a:gd name="T5" fmla="*/ 167 h 21600"/>
                <a:gd name="T6" fmla="*/ 50 w 21600"/>
                <a:gd name="T7" fmla="*/ 285 h 21600"/>
                <a:gd name="T8" fmla="*/ 172 w 21600"/>
                <a:gd name="T9" fmla="*/ 334 h 21600"/>
                <a:gd name="T10" fmla="*/ 293 w 21600"/>
                <a:gd name="T11" fmla="*/ 285 h 21600"/>
                <a:gd name="T12" fmla="*/ 343 w 21600"/>
                <a:gd name="T13" fmla="*/ 167 h 21600"/>
                <a:gd name="T14" fmla="*/ 293 w 21600"/>
                <a:gd name="T15" fmla="*/ 49 h 2160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3166 w 21600"/>
                <a:gd name="T25" fmla="*/ 3163 h 21600"/>
                <a:gd name="T26" fmla="*/ 18434 w 21600"/>
                <a:gd name="T27" fmla="*/ 18437 h 2160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320" y="10800"/>
                  </a:moveTo>
                  <a:cubicBezTo>
                    <a:pt x="320" y="16588"/>
                    <a:pt x="5012" y="21280"/>
                    <a:pt x="10800" y="21280"/>
                  </a:cubicBezTo>
                  <a:cubicBezTo>
                    <a:pt x="16588" y="21280"/>
                    <a:pt x="21280" y="16588"/>
                    <a:pt x="21280" y="10800"/>
                  </a:cubicBezTo>
                  <a:cubicBezTo>
                    <a:pt x="21280" y="5012"/>
                    <a:pt x="16588" y="320"/>
                    <a:pt x="10800" y="320"/>
                  </a:cubicBezTo>
                  <a:cubicBezTo>
                    <a:pt x="5012" y="320"/>
                    <a:pt x="320" y="5012"/>
                    <a:pt x="320" y="10800"/>
                  </a:cubicBezTo>
                  <a:close/>
                </a:path>
              </a:pathLst>
            </a:custGeom>
            <a:solidFill>
              <a:srgbClr val="10563D"/>
            </a:solidFill>
            <a:ln>
              <a:noFill/>
            </a:ln>
            <a:extLst>
              <a:ext uri="{91240B29-F687-4F45-9708-019B960494DF}"/>
            </a:extLst>
          </p:spPr>
          <p:txBody>
            <a:bodyPr wrap="none" anchor="ctr"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1034" name="Freeform 5"/>
            <p:cNvSpPr>
              <a:spLocks/>
            </p:cNvSpPr>
            <p:nvPr userDrawn="1"/>
          </p:nvSpPr>
          <p:spPr bwMode="ltGray">
            <a:xfrm>
              <a:off x="3196" y="3082"/>
              <a:ext cx="326" cy="244"/>
            </a:xfrm>
            <a:custGeom>
              <a:avLst/>
              <a:gdLst>
                <a:gd name="T0" fmla="*/ 0 w 363"/>
                <a:gd name="T1" fmla="*/ 40 h 272"/>
                <a:gd name="T2" fmla="*/ 81 w 363"/>
                <a:gd name="T3" fmla="*/ 122 h 272"/>
                <a:gd name="T4" fmla="*/ 162 w 363"/>
                <a:gd name="T5" fmla="*/ 204 h 272"/>
                <a:gd name="T6" fmla="*/ 244 w 363"/>
                <a:gd name="T7" fmla="*/ 244 h 272"/>
                <a:gd name="T8" fmla="*/ 284 w 363"/>
                <a:gd name="T9" fmla="*/ 244 h 272"/>
                <a:gd name="T10" fmla="*/ 325 w 363"/>
                <a:gd name="T11" fmla="*/ 162 h 272"/>
                <a:gd name="T12" fmla="*/ 284 w 363"/>
                <a:gd name="T13" fmla="*/ 162 h 272"/>
                <a:gd name="T14" fmla="*/ 244 w 363"/>
                <a:gd name="T15" fmla="*/ 162 h 272"/>
                <a:gd name="T16" fmla="*/ 202 w 363"/>
                <a:gd name="T17" fmla="*/ 162 h 272"/>
                <a:gd name="T18" fmla="*/ 202 w 363"/>
                <a:gd name="T19" fmla="*/ 122 h 272"/>
                <a:gd name="T20" fmla="*/ 244 w 363"/>
                <a:gd name="T21" fmla="*/ 82 h 272"/>
                <a:gd name="T22" fmla="*/ 202 w 363"/>
                <a:gd name="T23" fmla="*/ 40 h 272"/>
                <a:gd name="T24" fmla="*/ 202 w 363"/>
                <a:gd name="T25" fmla="*/ 82 h 272"/>
                <a:gd name="T26" fmla="*/ 162 w 363"/>
                <a:gd name="T27" fmla="*/ 122 h 272"/>
                <a:gd name="T28" fmla="*/ 122 w 363"/>
                <a:gd name="T29" fmla="*/ 122 h 272"/>
                <a:gd name="T30" fmla="*/ 81 w 363"/>
                <a:gd name="T31" fmla="*/ 82 h 272"/>
                <a:gd name="T32" fmla="*/ 122 w 363"/>
                <a:gd name="T33" fmla="*/ 82 h 272"/>
                <a:gd name="T34" fmla="*/ 81 w 363"/>
                <a:gd name="T35" fmla="*/ 40 h 272"/>
                <a:gd name="T36" fmla="*/ 40 w 363"/>
                <a:gd name="T37" fmla="*/ 0 h 272"/>
                <a:gd name="T38" fmla="*/ 55 w 363"/>
                <a:gd name="T39" fmla="*/ 51 h 272"/>
                <a:gd name="T40" fmla="*/ 25 w 363"/>
                <a:gd name="T41" fmla="*/ 40 h 272"/>
                <a:gd name="T42" fmla="*/ 0 w 363"/>
                <a:gd name="T43" fmla="*/ 40 h 272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w 363"/>
                <a:gd name="T67" fmla="*/ 0 h 272"/>
                <a:gd name="T68" fmla="*/ 363 w 363"/>
                <a:gd name="T69" fmla="*/ 272 h 272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T66" t="T67" r="T68" b="T69"/>
              <a:pathLst>
                <a:path w="363" h="272">
                  <a:moveTo>
                    <a:pt x="0" y="45"/>
                  </a:moveTo>
                  <a:lnTo>
                    <a:pt x="90" y="136"/>
                  </a:lnTo>
                  <a:lnTo>
                    <a:pt x="181" y="227"/>
                  </a:lnTo>
                  <a:lnTo>
                    <a:pt x="272" y="272"/>
                  </a:lnTo>
                  <a:lnTo>
                    <a:pt x="317" y="272"/>
                  </a:lnTo>
                  <a:lnTo>
                    <a:pt x="363" y="181"/>
                  </a:lnTo>
                  <a:lnTo>
                    <a:pt x="317" y="181"/>
                  </a:lnTo>
                  <a:lnTo>
                    <a:pt x="272" y="181"/>
                  </a:lnTo>
                  <a:lnTo>
                    <a:pt x="226" y="181"/>
                  </a:lnTo>
                  <a:lnTo>
                    <a:pt x="226" y="136"/>
                  </a:lnTo>
                  <a:lnTo>
                    <a:pt x="272" y="91"/>
                  </a:lnTo>
                  <a:lnTo>
                    <a:pt x="226" y="45"/>
                  </a:lnTo>
                  <a:lnTo>
                    <a:pt x="226" y="91"/>
                  </a:lnTo>
                  <a:lnTo>
                    <a:pt x="181" y="136"/>
                  </a:lnTo>
                  <a:lnTo>
                    <a:pt x="136" y="136"/>
                  </a:lnTo>
                  <a:lnTo>
                    <a:pt x="90" y="91"/>
                  </a:lnTo>
                  <a:lnTo>
                    <a:pt x="136" y="91"/>
                  </a:lnTo>
                  <a:lnTo>
                    <a:pt x="90" y="45"/>
                  </a:lnTo>
                  <a:lnTo>
                    <a:pt x="45" y="0"/>
                  </a:lnTo>
                  <a:lnTo>
                    <a:pt x="61" y="57"/>
                  </a:lnTo>
                  <a:lnTo>
                    <a:pt x="28" y="45"/>
                  </a:lnTo>
                  <a:lnTo>
                    <a:pt x="0" y="45"/>
                  </a:lnTo>
                  <a:close/>
                </a:path>
              </a:pathLst>
            </a:custGeom>
            <a:solidFill>
              <a:srgbClr val="10563D"/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1035" name="Freeform 6"/>
            <p:cNvSpPr>
              <a:spLocks/>
            </p:cNvSpPr>
            <p:nvPr userDrawn="1"/>
          </p:nvSpPr>
          <p:spPr bwMode="ltGray">
            <a:xfrm>
              <a:off x="3660" y="1726"/>
              <a:ext cx="420" cy="1885"/>
            </a:xfrm>
            <a:custGeom>
              <a:avLst/>
              <a:gdLst>
                <a:gd name="T0" fmla="*/ 162 w 420"/>
                <a:gd name="T1" fmla="*/ 1 h 1885"/>
                <a:gd name="T2" fmla="*/ 56 w 420"/>
                <a:gd name="T3" fmla="*/ 561 h 1885"/>
                <a:gd name="T4" fmla="*/ 122 w 420"/>
                <a:gd name="T5" fmla="*/ 1185 h 1885"/>
                <a:gd name="T6" fmla="*/ 383 w 420"/>
                <a:gd name="T7" fmla="*/ 1785 h 1885"/>
                <a:gd name="T8" fmla="*/ 343 w 420"/>
                <a:gd name="T9" fmla="*/ 1785 h 1885"/>
                <a:gd name="T10" fmla="*/ 70 w 420"/>
                <a:gd name="T11" fmla="*/ 1209 h 1885"/>
                <a:gd name="T12" fmla="*/ 15 w 420"/>
                <a:gd name="T13" fmla="*/ 487 h 1885"/>
                <a:gd name="T14" fmla="*/ 162 w 420"/>
                <a:gd name="T15" fmla="*/ 1 h 1885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420"/>
                <a:gd name="T25" fmla="*/ 0 h 1885"/>
                <a:gd name="T26" fmla="*/ 420 w 420"/>
                <a:gd name="T27" fmla="*/ 1885 h 1885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420" h="1885">
                  <a:moveTo>
                    <a:pt x="162" y="1"/>
                  </a:moveTo>
                  <a:cubicBezTo>
                    <a:pt x="173" y="0"/>
                    <a:pt x="62" y="364"/>
                    <a:pt x="56" y="561"/>
                  </a:cubicBezTo>
                  <a:cubicBezTo>
                    <a:pt x="50" y="758"/>
                    <a:pt x="67" y="981"/>
                    <a:pt x="122" y="1185"/>
                  </a:cubicBezTo>
                  <a:cubicBezTo>
                    <a:pt x="176" y="1389"/>
                    <a:pt x="347" y="1685"/>
                    <a:pt x="383" y="1785"/>
                  </a:cubicBezTo>
                  <a:cubicBezTo>
                    <a:pt x="420" y="1885"/>
                    <a:pt x="395" y="1881"/>
                    <a:pt x="343" y="1785"/>
                  </a:cubicBezTo>
                  <a:cubicBezTo>
                    <a:pt x="291" y="1689"/>
                    <a:pt x="125" y="1425"/>
                    <a:pt x="70" y="1209"/>
                  </a:cubicBezTo>
                  <a:cubicBezTo>
                    <a:pt x="15" y="993"/>
                    <a:pt x="0" y="688"/>
                    <a:pt x="15" y="487"/>
                  </a:cubicBezTo>
                  <a:cubicBezTo>
                    <a:pt x="30" y="286"/>
                    <a:pt x="132" y="102"/>
                    <a:pt x="162" y="1"/>
                  </a:cubicBezTo>
                  <a:close/>
                </a:path>
              </a:pathLst>
            </a:custGeom>
            <a:solidFill>
              <a:srgbClr val="10563D"/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1036" name="Freeform 7"/>
            <p:cNvSpPr>
              <a:spLocks/>
            </p:cNvSpPr>
            <p:nvPr userDrawn="1"/>
          </p:nvSpPr>
          <p:spPr bwMode="ltGray">
            <a:xfrm>
              <a:off x="4023" y="1694"/>
              <a:ext cx="429" cy="1836"/>
            </a:xfrm>
            <a:custGeom>
              <a:avLst/>
              <a:gdLst>
                <a:gd name="T0" fmla="*/ 0 w 429"/>
                <a:gd name="T1" fmla="*/ 25 h 1836"/>
                <a:gd name="T2" fmla="*/ 375 w 429"/>
                <a:gd name="T3" fmla="*/ 1835 h 1836"/>
                <a:gd name="T4" fmla="*/ 429 w 429"/>
                <a:gd name="T5" fmla="*/ 1836 h 1836"/>
                <a:gd name="T6" fmla="*/ 37 w 429"/>
                <a:gd name="T7" fmla="*/ 0 h 1836"/>
                <a:gd name="T8" fmla="*/ 0 w 429"/>
                <a:gd name="T9" fmla="*/ 25 h 183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429"/>
                <a:gd name="T16" fmla="*/ 0 h 1836"/>
                <a:gd name="T17" fmla="*/ 429 w 429"/>
                <a:gd name="T18" fmla="*/ 1836 h 18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429" h="1836">
                  <a:moveTo>
                    <a:pt x="0" y="25"/>
                  </a:moveTo>
                  <a:lnTo>
                    <a:pt x="375" y="1835"/>
                  </a:lnTo>
                  <a:lnTo>
                    <a:pt x="429" y="1836"/>
                  </a:lnTo>
                  <a:lnTo>
                    <a:pt x="37" y="0"/>
                  </a:lnTo>
                  <a:lnTo>
                    <a:pt x="0" y="25"/>
                  </a:lnTo>
                  <a:close/>
                </a:path>
              </a:pathLst>
            </a:custGeom>
            <a:solidFill>
              <a:srgbClr val="10563D"/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1037" name="Freeform 8"/>
            <p:cNvSpPr>
              <a:spLocks/>
            </p:cNvSpPr>
            <p:nvPr userDrawn="1"/>
          </p:nvSpPr>
          <p:spPr bwMode="ltGray">
            <a:xfrm>
              <a:off x="4270" y="1551"/>
              <a:ext cx="600" cy="1899"/>
            </a:xfrm>
            <a:custGeom>
              <a:avLst/>
              <a:gdLst>
                <a:gd name="T0" fmla="*/ 0 w 600"/>
                <a:gd name="T1" fmla="*/ 67 h 1899"/>
                <a:gd name="T2" fmla="*/ 91 w 600"/>
                <a:gd name="T3" fmla="*/ 168 h 1899"/>
                <a:gd name="T4" fmla="*/ 347 w 600"/>
                <a:gd name="T5" fmla="*/ 552 h 1899"/>
                <a:gd name="T6" fmla="*/ 512 w 600"/>
                <a:gd name="T7" fmla="*/ 1146 h 1899"/>
                <a:gd name="T8" fmla="*/ 539 w 600"/>
                <a:gd name="T9" fmla="*/ 1612 h 1899"/>
                <a:gd name="T10" fmla="*/ 457 w 600"/>
                <a:gd name="T11" fmla="*/ 1859 h 1899"/>
                <a:gd name="T12" fmla="*/ 503 w 600"/>
                <a:gd name="T13" fmla="*/ 1850 h 1899"/>
                <a:gd name="T14" fmla="*/ 583 w 600"/>
                <a:gd name="T15" fmla="*/ 1611 h 1899"/>
                <a:gd name="T16" fmla="*/ 567 w 600"/>
                <a:gd name="T17" fmla="*/ 1146 h 1899"/>
                <a:gd name="T18" fmla="*/ 384 w 600"/>
                <a:gd name="T19" fmla="*/ 524 h 1899"/>
                <a:gd name="T20" fmla="*/ 82 w 600"/>
                <a:gd name="T21" fmla="*/ 76 h 1899"/>
                <a:gd name="T22" fmla="*/ 0 w 600"/>
                <a:gd name="T23" fmla="*/ 67 h 1899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600"/>
                <a:gd name="T37" fmla="*/ 0 h 1899"/>
                <a:gd name="T38" fmla="*/ 600 w 600"/>
                <a:gd name="T39" fmla="*/ 1899 h 1899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600" h="1899">
                  <a:moveTo>
                    <a:pt x="0" y="67"/>
                  </a:moveTo>
                  <a:cubicBezTo>
                    <a:pt x="2" y="82"/>
                    <a:pt x="33" y="87"/>
                    <a:pt x="91" y="168"/>
                  </a:cubicBezTo>
                  <a:cubicBezTo>
                    <a:pt x="149" y="249"/>
                    <a:pt x="277" y="389"/>
                    <a:pt x="347" y="552"/>
                  </a:cubicBezTo>
                  <a:cubicBezTo>
                    <a:pt x="417" y="715"/>
                    <a:pt x="480" y="969"/>
                    <a:pt x="512" y="1146"/>
                  </a:cubicBezTo>
                  <a:cubicBezTo>
                    <a:pt x="544" y="1323"/>
                    <a:pt x="548" y="1493"/>
                    <a:pt x="539" y="1612"/>
                  </a:cubicBezTo>
                  <a:cubicBezTo>
                    <a:pt x="530" y="1731"/>
                    <a:pt x="463" y="1819"/>
                    <a:pt x="457" y="1859"/>
                  </a:cubicBezTo>
                  <a:cubicBezTo>
                    <a:pt x="451" y="1899"/>
                    <a:pt x="482" y="1891"/>
                    <a:pt x="503" y="1850"/>
                  </a:cubicBezTo>
                  <a:cubicBezTo>
                    <a:pt x="524" y="1809"/>
                    <a:pt x="572" y="1728"/>
                    <a:pt x="583" y="1611"/>
                  </a:cubicBezTo>
                  <a:cubicBezTo>
                    <a:pt x="594" y="1494"/>
                    <a:pt x="600" y="1327"/>
                    <a:pt x="567" y="1146"/>
                  </a:cubicBezTo>
                  <a:cubicBezTo>
                    <a:pt x="534" y="965"/>
                    <a:pt x="465" y="702"/>
                    <a:pt x="384" y="524"/>
                  </a:cubicBezTo>
                  <a:cubicBezTo>
                    <a:pt x="303" y="346"/>
                    <a:pt x="146" y="152"/>
                    <a:pt x="82" y="76"/>
                  </a:cubicBezTo>
                  <a:cubicBezTo>
                    <a:pt x="18" y="0"/>
                    <a:pt x="17" y="69"/>
                    <a:pt x="0" y="67"/>
                  </a:cubicBezTo>
                  <a:close/>
                </a:path>
              </a:pathLst>
            </a:custGeom>
            <a:solidFill>
              <a:srgbClr val="10563D"/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1038" name="Freeform 9"/>
            <p:cNvSpPr>
              <a:spLocks/>
            </p:cNvSpPr>
            <p:nvPr userDrawn="1"/>
          </p:nvSpPr>
          <p:spPr bwMode="ltGray">
            <a:xfrm>
              <a:off x="4902" y="1753"/>
              <a:ext cx="338" cy="1494"/>
            </a:xfrm>
            <a:custGeom>
              <a:avLst/>
              <a:gdLst>
                <a:gd name="T0" fmla="*/ 26 w 338"/>
                <a:gd name="T1" fmla="*/ 73 h 1494"/>
                <a:gd name="T2" fmla="*/ 136 w 338"/>
                <a:gd name="T3" fmla="*/ 194 h 1494"/>
                <a:gd name="T4" fmla="*/ 282 w 338"/>
                <a:gd name="T5" fmla="*/ 706 h 1494"/>
                <a:gd name="T6" fmla="*/ 282 w 338"/>
                <a:gd name="T7" fmla="*/ 1118 h 1494"/>
                <a:gd name="T8" fmla="*/ 218 w 338"/>
                <a:gd name="T9" fmla="*/ 1319 h 1494"/>
                <a:gd name="T10" fmla="*/ 132 w 338"/>
                <a:gd name="T11" fmla="*/ 1475 h 1494"/>
                <a:gd name="T12" fmla="*/ 206 w 338"/>
                <a:gd name="T13" fmla="*/ 1433 h 1494"/>
                <a:gd name="T14" fmla="*/ 312 w 338"/>
                <a:gd name="T15" fmla="*/ 1163 h 1494"/>
                <a:gd name="T16" fmla="*/ 337 w 338"/>
                <a:gd name="T17" fmla="*/ 871 h 1494"/>
                <a:gd name="T18" fmla="*/ 309 w 338"/>
                <a:gd name="T19" fmla="*/ 615 h 1494"/>
                <a:gd name="T20" fmla="*/ 172 w 338"/>
                <a:gd name="T21" fmla="*/ 149 h 1494"/>
                <a:gd name="T22" fmla="*/ 34 w 338"/>
                <a:gd name="T23" fmla="*/ 23 h 1494"/>
                <a:gd name="T24" fmla="*/ 26 w 338"/>
                <a:gd name="T25" fmla="*/ 73 h 1494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338"/>
                <a:gd name="T40" fmla="*/ 0 h 1494"/>
                <a:gd name="T41" fmla="*/ 338 w 338"/>
                <a:gd name="T42" fmla="*/ 1494 h 1494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338" h="1494">
                  <a:moveTo>
                    <a:pt x="26" y="73"/>
                  </a:moveTo>
                  <a:cubicBezTo>
                    <a:pt x="43" y="102"/>
                    <a:pt x="93" y="88"/>
                    <a:pt x="136" y="194"/>
                  </a:cubicBezTo>
                  <a:cubicBezTo>
                    <a:pt x="179" y="300"/>
                    <a:pt x="258" y="552"/>
                    <a:pt x="282" y="706"/>
                  </a:cubicBezTo>
                  <a:cubicBezTo>
                    <a:pt x="306" y="860"/>
                    <a:pt x="293" y="1016"/>
                    <a:pt x="282" y="1118"/>
                  </a:cubicBezTo>
                  <a:cubicBezTo>
                    <a:pt x="271" y="1220"/>
                    <a:pt x="243" y="1260"/>
                    <a:pt x="218" y="1319"/>
                  </a:cubicBezTo>
                  <a:cubicBezTo>
                    <a:pt x="193" y="1378"/>
                    <a:pt x="134" y="1456"/>
                    <a:pt x="132" y="1475"/>
                  </a:cubicBezTo>
                  <a:cubicBezTo>
                    <a:pt x="130" y="1494"/>
                    <a:pt x="176" y="1485"/>
                    <a:pt x="206" y="1433"/>
                  </a:cubicBezTo>
                  <a:cubicBezTo>
                    <a:pt x="235" y="1381"/>
                    <a:pt x="290" y="1257"/>
                    <a:pt x="312" y="1163"/>
                  </a:cubicBezTo>
                  <a:cubicBezTo>
                    <a:pt x="334" y="1069"/>
                    <a:pt x="338" y="962"/>
                    <a:pt x="337" y="871"/>
                  </a:cubicBezTo>
                  <a:cubicBezTo>
                    <a:pt x="336" y="780"/>
                    <a:pt x="336" y="735"/>
                    <a:pt x="309" y="615"/>
                  </a:cubicBezTo>
                  <a:cubicBezTo>
                    <a:pt x="282" y="495"/>
                    <a:pt x="218" y="248"/>
                    <a:pt x="172" y="149"/>
                  </a:cubicBezTo>
                  <a:cubicBezTo>
                    <a:pt x="126" y="50"/>
                    <a:pt x="58" y="36"/>
                    <a:pt x="34" y="23"/>
                  </a:cubicBezTo>
                  <a:cubicBezTo>
                    <a:pt x="10" y="10"/>
                    <a:pt x="0" y="0"/>
                    <a:pt x="26" y="73"/>
                  </a:cubicBezTo>
                  <a:close/>
                </a:path>
              </a:pathLst>
            </a:custGeom>
            <a:solidFill>
              <a:srgbClr val="10563D"/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1039" name="Freeform 10"/>
            <p:cNvSpPr>
              <a:spLocks/>
            </p:cNvSpPr>
            <p:nvPr userDrawn="1"/>
          </p:nvSpPr>
          <p:spPr bwMode="ltGray">
            <a:xfrm>
              <a:off x="3189" y="2212"/>
              <a:ext cx="573" cy="1290"/>
            </a:xfrm>
            <a:custGeom>
              <a:avLst/>
              <a:gdLst>
                <a:gd name="T0" fmla="*/ 2 w 573"/>
                <a:gd name="T1" fmla="*/ 129 h 1290"/>
                <a:gd name="T2" fmla="*/ 48 w 573"/>
                <a:gd name="T3" fmla="*/ 65 h 1290"/>
                <a:gd name="T4" fmla="*/ 84 w 573"/>
                <a:gd name="T5" fmla="*/ 522 h 1290"/>
                <a:gd name="T6" fmla="*/ 241 w 573"/>
                <a:gd name="T7" fmla="*/ 909 h 1290"/>
                <a:gd name="T8" fmla="*/ 396 w 573"/>
                <a:gd name="T9" fmla="*/ 1106 h 1290"/>
                <a:gd name="T10" fmla="*/ 568 w 573"/>
                <a:gd name="T11" fmla="*/ 1286 h 1290"/>
                <a:gd name="T12" fmla="*/ 363 w 573"/>
                <a:gd name="T13" fmla="*/ 1130 h 1290"/>
                <a:gd name="T14" fmla="*/ 183 w 573"/>
                <a:gd name="T15" fmla="*/ 909 h 1290"/>
                <a:gd name="T16" fmla="*/ 38 w 573"/>
                <a:gd name="T17" fmla="*/ 540 h 1290"/>
                <a:gd name="T18" fmla="*/ 2 w 573"/>
                <a:gd name="T19" fmla="*/ 129 h 129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573"/>
                <a:gd name="T31" fmla="*/ 0 h 1290"/>
                <a:gd name="T32" fmla="*/ 573 w 573"/>
                <a:gd name="T33" fmla="*/ 1290 h 1290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573" h="1290">
                  <a:moveTo>
                    <a:pt x="2" y="129"/>
                  </a:moveTo>
                  <a:cubicBezTo>
                    <a:pt x="4" y="50"/>
                    <a:pt x="34" y="0"/>
                    <a:pt x="48" y="65"/>
                  </a:cubicBezTo>
                  <a:cubicBezTo>
                    <a:pt x="62" y="130"/>
                    <a:pt x="52" y="381"/>
                    <a:pt x="84" y="522"/>
                  </a:cubicBezTo>
                  <a:cubicBezTo>
                    <a:pt x="116" y="663"/>
                    <a:pt x="189" y="812"/>
                    <a:pt x="241" y="909"/>
                  </a:cubicBezTo>
                  <a:cubicBezTo>
                    <a:pt x="293" y="1006"/>
                    <a:pt x="341" y="1043"/>
                    <a:pt x="396" y="1106"/>
                  </a:cubicBezTo>
                  <a:cubicBezTo>
                    <a:pt x="450" y="1169"/>
                    <a:pt x="573" y="1283"/>
                    <a:pt x="568" y="1286"/>
                  </a:cubicBezTo>
                  <a:cubicBezTo>
                    <a:pt x="562" y="1290"/>
                    <a:pt x="428" y="1193"/>
                    <a:pt x="363" y="1130"/>
                  </a:cubicBezTo>
                  <a:cubicBezTo>
                    <a:pt x="299" y="1068"/>
                    <a:pt x="237" y="1007"/>
                    <a:pt x="183" y="909"/>
                  </a:cubicBezTo>
                  <a:cubicBezTo>
                    <a:pt x="129" y="811"/>
                    <a:pt x="68" y="670"/>
                    <a:pt x="38" y="540"/>
                  </a:cubicBezTo>
                  <a:cubicBezTo>
                    <a:pt x="8" y="410"/>
                    <a:pt x="0" y="208"/>
                    <a:pt x="2" y="129"/>
                  </a:cubicBezTo>
                  <a:close/>
                </a:path>
              </a:pathLst>
            </a:custGeom>
            <a:solidFill>
              <a:srgbClr val="10563D"/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1040" name="Freeform 11"/>
            <p:cNvSpPr>
              <a:spLocks/>
            </p:cNvSpPr>
            <p:nvPr userDrawn="1"/>
          </p:nvSpPr>
          <p:spPr bwMode="ltGray">
            <a:xfrm>
              <a:off x="4170" y="1008"/>
              <a:ext cx="655" cy="192"/>
            </a:xfrm>
            <a:custGeom>
              <a:avLst/>
              <a:gdLst>
                <a:gd name="T0" fmla="*/ 15 w 731"/>
                <a:gd name="T1" fmla="*/ 168 h 214"/>
                <a:gd name="T2" fmla="*/ 228 w 731"/>
                <a:gd name="T3" fmla="*/ 37 h 214"/>
                <a:gd name="T4" fmla="*/ 409 w 731"/>
                <a:gd name="T5" fmla="*/ 4 h 214"/>
                <a:gd name="T6" fmla="*/ 564 w 731"/>
                <a:gd name="T7" fmla="*/ 14 h 214"/>
                <a:gd name="T8" fmla="*/ 645 w 731"/>
                <a:gd name="T9" fmla="*/ 55 h 214"/>
                <a:gd name="T10" fmla="*/ 506 w 731"/>
                <a:gd name="T11" fmla="*/ 45 h 214"/>
                <a:gd name="T12" fmla="*/ 237 w 731"/>
                <a:gd name="T13" fmla="*/ 69 h 214"/>
                <a:gd name="T14" fmla="*/ 47 w 731"/>
                <a:gd name="T15" fmla="*/ 176 h 214"/>
                <a:gd name="T16" fmla="*/ 15 w 731"/>
                <a:gd name="T17" fmla="*/ 168 h 21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731"/>
                <a:gd name="T28" fmla="*/ 0 h 214"/>
                <a:gd name="T29" fmla="*/ 731 w 731"/>
                <a:gd name="T30" fmla="*/ 214 h 214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731" h="214">
                  <a:moveTo>
                    <a:pt x="17" y="187"/>
                  </a:moveTo>
                  <a:cubicBezTo>
                    <a:pt x="0" y="176"/>
                    <a:pt x="182" y="71"/>
                    <a:pt x="255" y="41"/>
                  </a:cubicBezTo>
                  <a:cubicBezTo>
                    <a:pt x="328" y="11"/>
                    <a:pt x="394" y="8"/>
                    <a:pt x="456" y="4"/>
                  </a:cubicBezTo>
                  <a:cubicBezTo>
                    <a:pt x="518" y="0"/>
                    <a:pt x="585" y="7"/>
                    <a:pt x="629" y="16"/>
                  </a:cubicBezTo>
                  <a:cubicBezTo>
                    <a:pt x="673" y="25"/>
                    <a:pt x="731" y="55"/>
                    <a:pt x="720" y="61"/>
                  </a:cubicBezTo>
                  <a:cubicBezTo>
                    <a:pt x="709" y="67"/>
                    <a:pt x="641" y="47"/>
                    <a:pt x="565" y="50"/>
                  </a:cubicBezTo>
                  <a:cubicBezTo>
                    <a:pt x="489" y="53"/>
                    <a:pt x="349" y="53"/>
                    <a:pt x="264" y="77"/>
                  </a:cubicBezTo>
                  <a:cubicBezTo>
                    <a:pt x="179" y="101"/>
                    <a:pt x="94" y="178"/>
                    <a:pt x="53" y="196"/>
                  </a:cubicBezTo>
                  <a:cubicBezTo>
                    <a:pt x="12" y="214"/>
                    <a:pt x="24" y="189"/>
                    <a:pt x="17" y="187"/>
                  </a:cubicBezTo>
                  <a:close/>
                </a:path>
              </a:pathLst>
            </a:custGeom>
            <a:solidFill>
              <a:srgbClr val="10563D"/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1041" name="Freeform 12"/>
            <p:cNvSpPr>
              <a:spLocks/>
            </p:cNvSpPr>
            <p:nvPr userDrawn="1"/>
          </p:nvSpPr>
          <p:spPr bwMode="ltGray">
            <a:xfrm>
              <a:off x="4322" y="1276"/>
              <a:ext cx="504" cy="82"/>
            </a:xfrm>
            <a:custGeom>
              <a:avLst/>
              <a:gdLst>
                <a:gd name="T0" fmla="*/ 0 w 563"/>
                <a:gd name="T1" fmla="*/ 0 h 91"/>
                <a:gd name="T2" fmla="*/ 57 w 563"/>
                <a:gd name="T3" fmla="*/ 33 h 91"/>
                <a:gd name="T4" fmla="*/ 278 w 563"/>
                <a:gd name="T5" fmla="*/ 16 h 91"/>
                <a:gd name="T6" fmla="*/ 474 w 563"/>
                <a:gd name="T7" fmla="*/ 33 h 91"/>
                <a:gd name="T8" fmla="*/ 458 w 563"/>
                <a:gd name="T9" fmla="*/ 66 h 91"/>
                <a:gd name="T10" fmla="*/ 262 w 563"/>
                <a:gd name="T11" fmla="*/ 50 h 91"/>
                <a:gd name="T12" fmla="*/ 33 w 563"/>
                <a:gd name="T13" fmla="*/ 82 h 91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563"/>
                <a:gd name="T22" fmla="*/ 0 h 91"/>
                <a:gd name="T23" fmla="*/ 563 w 563"/>
                <a:gd name="T24" fmla="*/ 91 h 91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563" h="91">
                  <a:moveTo>
                    <a:pt x="0" y="0"/>
                  </a:moveTo>
                  <a:cubicBezTo>
                    <a:pt x="11" y="6"/>
                    <a:pt x="12" y="34"/>
                    <a:pt x="64" y="37"/>
                  </a:cubicBezTo>
                  <a:cubicBezTo>
                    <a:pt x="116" y="40"/>
                    <a:pt x="233" y="18"/>
                    <a:pt x="311" y="18"/>
                  </a:cubicBezTo>
                  <a:cubicBezTo>
                    <a:pt x="389" y="18"/>
                    <a:pt x="497" y="28"/>
                    <a:pt x="530" y="37"/>
                  </a:cubicBezTo>
                  <a:cubicBezTo>
                    <a:pt x="563" y="46"/>
                    <a:pt x="551" y="70"/>
                    <a:pt x="512" y="73"/>
                  </a:cubicBezTo>
                  <a:cubicBezTo>
                    <a:pt x="473" y="76"/>
                    <a:pt x="372" y="52"/>
                    <a:pt x="293" y="55"/>
                  </a:cubicBezTo>
                  <a:cubicBezTo>
                    <a:pt x="214" y="58"/>
                    <a:pt x="90" y="84"/>
                    <a:pt x="37" y="91"/>
                  </a:cubicBezTo>
                </a:path>
              </a:pathLst>
            </a:custGeom>
            <a:solidFill>
              <a:srgbClr val="10563D"/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1042" name="Freeform 13"/>
            <p:cNvSpPr>
              <a:spLocks/>
            </p:cNvSpPr>
            <p:nvPr userDrawn="1"/>
          </p:nvSpPr>
          <p:spPr bwMode="ltGray">
            <a:xfrm>
              <a:off x="4043" y="890"/>
              <a:ext cx="204" cy="247"/>
            </a:xfrm>
            <a:custGeom>
              <a:avLst/>
              <a:gdLst>
                <a:gd name="T0" fmla="*/ 0 w 228"/>
                <a:gd name="T1" fmla="*/ 247 h 276"/>
                <a:gd name="T2" fmla="*/ 140 w 228"/>
                <a:gd name="T3" fmla="*/ 34 h 276"/>
                <a:gd name="T4" fmla="*/ 189 w 228"/>
                <a:gd name="T5" fmla="*/ 42 h 276"/>
                <a:gd name="T6" fmla="*/ 47 w 228"/>
                <a:gd name="T7" fmla="*/ 240 h 276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28"/>
                <a:gd name="T13" fmla="*/ 0 h 276"/>
                <a:gd name="T14" fmla="*/ 228 w 228"/>
                <a:gd name="T15" fmla="*/ 276 h 27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28" h="276">
                  <a:moveTo>
                    <a:pt x="0" y="276"/>
                  </a:moveTo>
                  <a:cubicBezTo>
                    <a:pt x="26" y="236"/>
                    <a:pt x="121" y="76"/>
                    <a:pt x="156" y="38"/>
                  </a:cubicBezTo>
                  <a:cubicBezTo>
                    <a:pt x="191" y="0"/>
                    <a:pt x="228" y="9"/>
                    <a:pt x="211" y="47"/>
                  </a:cubicBezTo>
                  <a:cubicBezTo>
                    <a:pt x="194" y="85"/>
                    <a:pt x="85" y="222"/>
                    <a:pt x="52" y="268"/>
                  </a:cubicBezTo>
                </a:path>
              </a:pathLst>
            </a:custGeom>
            <a:solidFill>
              <a:srgbClr val="10563D"/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1043" name="Freeform 14"/>
            <p:cNvSpPr>
              <a:spLocks/>
            </p:cNvSpPr>
            <p:nvPr userDrawn="1"/>
          </p:nvSpPr>
          <p:spPr bwMode="ltGray">
            <a:xfrm>
              <a:off x="3854" y="915"/>
              <a:ext cx="66" cy="287"/>
            </a:xfrm>
            <a:custGeom>
              <a:avLst/>
              <a:gdLst>
                <a:gd name="T0" fmla="*/ 1 w 75"/>
                <a:gd name="T1" fmla="*/ 41 h 320"/>
                <a:gd name="T2" fmla="*/ 32 w 75"/>
                <a:gd name="T3" fmla="*/ 256 h 320"/>
                <a:gd name="T4" fmla="*/ 66 w 75"/>
                <a:gd name="T5" fmla="*/ 239 h 320"/>
                <a:gd name="T6" fmla="*/ 25 w 75"/>
                <a:gd name="T7" fmla="*/ 33 h 320"/>
                <a:gd name="T8" fmla="*/ 1 w 75"/>
                <a:gd name="T9" fmla="*/ 41 h 32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75"/>
                <a:gd name="T16" fmla="*/ 0 h 320"/>
                <a:gd name="T17" fmla="*/ 75 w 75"/>
                <a:gd name="T18" fmla="*/ 320 h 32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75" h="320">
                  <a:moveTo>
                    <a:pt x="1" y="46"/>
                  </a:moveTo>
                  <a:cubicBezTo>
                    <a:pt x="2" y="87"/>
                    <a:pt x="24" y="248"/>
                    <a:pt x="36" y="285"/>
                  </a:cubicBezTo>
                  <a:cubicBezTo>
                    <a:pt x="50" y="320"/>
                    <a:pt x="75" y="307"/>
                    <a:pt x="74" y="266"/>
                  </a:cubicBezTo>
                  <a:cubicBezTo>
                    <a:pt x="73" y="225"/>
                    <a:pt x="40" y="74"/>
                    <a:pt x="28" y="37"/>
                  </a:cubicBezTo>
                  <a:cubicBezTo>
                    <a:pt x="16" y="0"/>
                    <a:pt x="0" y="5"/>
                    <a:pt x="1" y="46"/>
                  </a:cubicBezTo>
                  <a:close/>
                </a:path>
              </a:pathLst>
            </a:custGeom>
            <a:solidFill>
              <a:srgbClr val="10563D"/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1044" name="Freeform 15"/>
            <p:cNvSpPr>
              <a:spLocks/>
            </p:cNvSpPr>
            <p:nvPr userDrawn="1"/>
          </p:nvSpPr>
          <p:spPr bwMode="ltGray">
            <a:xfrm>
              <a:off x="3319" y="1736"/>
              <a:ext cx="1687" cy="607"/>
            </a:xfrm>
            <a:custGeom>
              <a:avLst/>
              <a:gdLst>
                <a:gd name="T0" fmla="*/ 85 w 1883"/>
                <a:gd name="T1" fmla="*/ 458 h 677"/>
                <a:gd name="T2" fmla="*/ 364 w 1883"/>
                <a:gd name="T3" fmla="*/ 533 h 677"/>
                <a:gd name="T4" fmla="*/ 839 w 1883"/>
                <a:gd name="T5" fmla="*/ 516 h 677"/>
                <a:gd name="T6" fmla="*/ 1281 w 1883"/>
                <a:gd name="T7" fmla="*/ 351 h 677"/>
                <a:gd name="T8" fmla="*/ 1623 w 1883"/>
                <a:gd name="T9" fmla="*/ 44 h 677"/>
                <a:gd name="T10" fmla="*/ 1665 w 1883"/>
                <a:gd name="T11" fmla="*/ 85 h 677"/>
                <a:gd name="T12" fmla="*/ 1623 w 1883"/>
                <a:gd name="T13" fmla="*/ 126 h 677"/>
                <a:gd name="T14" fmla="*/ 1298 w 1883"/>
                <a:gd name="T15" fmla="*/ 411 h 677"/>
                <a:gd name="T16" fmla="*/ 864 w 1883"/>
                <a:gd name="T17" fmla="*/ 573 h 677"/>
                <a:gd name="T18" fmla="*/ 364 w 1883"/>
                <a:gd name="T19" fmla="*/ 597 h 677"/>
                <a:gd name="T20" fmla="*/ 53 w 1883"/>
                <a:gd name="T21" fmla="*/ 516 h 677"/>
                <a:gd name="T22" fmla="*/ 44 w 1883"/>
                <a:gd name="T23" fmla="*/ 491 h 677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1883"/>
                <a:gd name="T37" fmla="*/ 0 h 677"/>
                <a:gd name="T38" fmla="*/ 1883 w 1883"/>
                <a:gd name="T39" fmla="*/ 677 h 677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1883" h="677">
                  <a:moveTo>
                    <a:pt x="95" y="511"/>
                  </a:moveTo>
                  <a:cubicBezTo>
                    <a:pt x="145" y="525"/>
                    <a:pt x="266" y="583"/>
                    <a:pt x="406" y="594"/>
                  </a:cubicBezTo>
                  <a:cubicBezTo>
                    <a:pt x="546" y="605"/>
                    <a:pt x="765" y="609"/>
                    <a:pt x="936" y="575"/>
                  </a:cubicBezTo>
                  <a:cubicBezTo>
                    <a:pt x="1107" y="541"/>
                    <a:pt x="1284" y="480"/>
                    <a:pt x="1430" y="392"/>
                  </a:cubicBezTo>
                  <a:cubicBezTo>
                    <a:pt x="1576" y="304"/>
                    <a:pt x="1741" y="98"/>
                    <a:pt x="1812" y="49"/>
                  </a:cubicBezTo>
                  <a:cubicBezTo>
                    <a:pt x="1883" y="0"/>
                    <a:pt x="1858" y="80"/>
                    <a:pt x="1858" y="95"/>
                  </a:cubicBezTo>
                  <a:cubicBezTo>
                    <a:pt x="1858" y="110"/>
                    <a:pt x="1880" y="79"/>
                    <a:pt x="1812" y="140"/>
                  </a:cubicBezTo>
                  <a:cubicBezTo>
                    <a:pt x="1744" y="201"/>
                    <a:pt x="1590" y="375"/>
                    <a:pt x="1449" y="458"/>
                  </a:cubicBezTo>
                  <a:cubicBezTo>
                    <a:pt x="1308" y="541"/>
                    <a:pt x="1138" y="604"/>
                    <a:pt x="964" y="639"/>
                  </a:cubicBezTo>
                  <a:cubicBezTo>
                    <a:pt x="790" y="674"/>
                    <a:pt x="557" y="677"/>
                    <a:pt x="406" y="666"/>
                  </a:cubicBezTo>
                  <a:cubicBezTo>
                    <a:pt x="255" y="655"/>
                    <a:pt x="118" y="595"/>
                    <a:pt x="59" y="575"/>
                  </a:cubicBezTo>
                  <a:cubicBezTo>
                    <a:pt x="0" y="555"/>
                    <a:pt x="51" y="554"/>
                    <a:pt x="49" y="548"/>
                  </a:cubicBezTo>
                </a:path>
              </a:pathLst>
            </a:custGeom>
            <a:solidFill>
              <a:srgbClr val="10563D"/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1045" name="Freeform 16"/>
            <p:cNvSpPr>
              <a:spLocks/>
            </p:cNvSpPr>
            <p:nvPr userDrawn="1"/>
          </p:nvSpPr>
          <p:spPr bwMode="ltGray">
            <a:xfrm>
              <a:off x="2898" y="1874"/>
              <a:ext cx="2575" cy="1099"/>
            </a:xfrm>
            <a:custGeom>
              <a:avLst/>
              <a:gdLst>
                <a:gd name="T0" fmla="*/ 47 w 2876"/>
                <a:gd name="T1" fmla="*/ 698 h 1226"/>
                <a:gd name="T2" fmla="*/ 56 w 2876"/>
                <a:gd name="T3" fmla="*/ 706 h 1226"/>
                <a:gd name="T4" fmla="*/ 383 w 2876"/>
                <a:gd name="T5" fmla="*/ 952 h 1226"/>
                <a:gd name="T6" fmla="*/ 834 w 2876"/>
                <a:gd name="T7" fmla="*/ 1034 h 1226"/>
                <a:gd name="T8" fmla="*/ 1374 w 2876"/>
                <a:gd name="T9" fmla="*/ 1009 h 1226"/>
                <a:gd name="T10" fmla="*/ 1923 w 2876"/>
                <a:gd name="T11" fmla="*/ 813 h 1226"/>
                <a:gd name="T12" fmla="*/ 2329 w 2876"/>
                <a:gd name="T13" fmla="*/ 477 h 1226"/>
                <a:gd name="T14" fmla="*/ 2537 w 2876"/>
                <a:gd name="T15" fmla="*/ 58 h 1226"/>
                <a:gd name="T16" fmla="*/ 2562 w 2876"/>
                <a:gd name="T17" fmla="*/ 125 h 1226"/>
                <a:gd name="T18" fmla="*/ 2496 w 2876"/>
                <a:gd name="T19" fmla="*/ 305 h 1226"/>
                <a:gd name="T20" fmla="*/ 2329 w 2876"/>
                <a:gd name="T21" fmla="*/ 558 h 1226"/>
                <a:gd name="T22" fmla="*/ 1922 w 2876"/>
                <a:gd name="T23" fmla="*/ 883 h 1226"/>
                <a:gd name="T24" fmla="*/ 1391 w 2876"/>
                <a:gd name="T25" fmla="*/ 1059 h 1226"/>
                <a:gd name="T26" fmla="*/ 850 w 2876"/>
                <a:gd name="T27" fmla="*/ 1091 h 1226"/>
                <a:gd name="T28" fmla="*/ 391 w 2876"/>
                <a:gd name="T29" fmla="*/ 1009 h 1226"/>
                <a:gd name="T30" fmla="*/ 130 w 2876"/>
                <a:gd name="T31" fmla="*/ 845 h 1226"/>
                <a:gd name="T32" fmla="*/ 47 w 2876"/>
                <a:gd name="T33" fmla="*/ 698 h 122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2876"/>
                <a:gd name="T52" fmla="*/ 0 h 1226"/>
                <a:gd name="T53" fmla="*/ 2876 w 2876"/>
                <a:gd name="T54" fmla="*/ 1226 h 122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2876" h="1226">
                  <a:moveTo>
                    <a:pt x="53" y="779"/>
                  </a:moveTo>
                  <a:cubicBezTo>
                    <a:pt x="1" y="724"/>
                    <a:pt x="0" y="741"/>
                    <a:pt x="62" y="788"/>
                  </a:cubicBezTo>
                  <a:cubicBezTo>
                    <a:pt x="124" y="835"/>
                    <a:pt x="283" y="1001"/>
                    <a:pt x="428" y="1062"/>
                  </a:cubicBezTo>
                  <a:cubicBezTo>
                    <a:pt x="573" y="1123"/>
                    <a:pt x="747" y="1142"/>
                    <a:pt x="931" y="1153"/>
                  </a:cubicBezTo>
                  <a:cubicBezTo>
                    <a:pt x="1115" y="1164"/>
                    <a:pt x="1331" y="1167"/>
                    <a:pt x="1534" y="1126"/>
                  </a:cubicBezTo>
                  <a:cubicBezTo>
                    <a:pt x="1737" y="1085"/>
                    <a:pt x="1969" y="1006"/>
                    <a:pt x="2147" y="907"/>
                  </a:cubicBezTo>
                  <a:cubicBezTo>
                    <a:pt x="2325" y="808"/>
                    <a:pt x="2486" y="672"/>
                    <a:pt x="2600" y="532"/>
                  </a:cubicBezTo>
                  <a:cubicBezTo>
                    <a:pt x="2714" y="392"/>
                    <a:pt x="2790" y="130"/>
                    <a:pt x="2833" y="65"/>
                  </a:cubicBezTo>
                  <a:cubicBezTo>
                    <a:pt x="2876" y="0"/>
                    <a:pt x="2868" y="93"/>
                    <a:pt x="2860" y="139"/>
                  </a:cubicBezTo>
                  <a:cubicBezTo>
                    <a:pt x="2852" y="185"/>
                    <a:pt x="2830" y="260"/>
                    <a:pt x="2787" y="340"/>
                  </a:cubicBezTo>
                  <a:cubicBezTo>
                    <a:pt x="2744" y="420"/>
                    <a:pt x="2707" y="515"/>
                    <a:pt x="2600" y="622"/>
                  </a:cubicBezTo>
                  <a:cubicBezTo>
                    <a:pt x="2493" y="729"/>
                    <a:pt x="2320" y="892"/>
                    <a:pt x="2146" y="985"/>
                  </a:cubicBezTo>
                  <a:cubicBezTo>
                    <a:pt x="1972" y="1078"/>
                    <a:pt x="1752" y="1142"/>
                    <a:pt x="1553" y="1181"/>
                  </a:cubicBezTo>
                  <a:cubicBezTo>
                    <a:pt x="1354" y="1220"/>
                    <a:pt x="1135" y="1226"/>
                    <a:pt x="949" y="1217"/>
                  </a:cubicBezTo>
                  <a:cubicBezTo>
                    <a:pt x="763" y="1208"/>
                    <a:pt x="571" y="1172"/>
                    <a:pt x="437" y="1126"/>
                  </a:cubicBezTo>
                  <a:cubicBezTo>
                    <a:pt x="303" y="1080"/>
                    <a:pt x="209" y="1001"/>
                    <a:pt x="145" y="943"/>
                  </a:cubicBezTo>
                  <a:cubicBezTo>
                    <a:pt x="81" y="885"/>
                    <a:pt x="72" y="813"/>
                    <a:pt x="53" y="779"/>
                  </a:cubicBezTo>
                  <a:close/>
                </a:path>
              </a:pathLst>
            </a:custGeom>
            <a:solidFill>
              <a:srgbClr val="10563D"/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1046" name="Freeform 17"/>
            <p:cNvSpPr>
              <a:spLocks/>
            </p:cNvSpPr>
            <p:nvPr userDrawn="1"/>
          </p:nvSpPr>
          <p:spPr bwMode="ltGray">
            <a:xfrm>
              <a:off x="3473" y="2703"/>
              <a:ext cx="1961" cy="706"/>
            </a:xfrm>
            <a:custGeom>
              <a:avLst/>
              <a:gdLst>
                <a:gd name="T0" fmla="*/ 6 w 2189"/>
                <a:gd name="T1" fmla="*/ 582 h 788"/>
                <a:gd name="T2" fmla="*/ 128 w 2189"/>
                <a:gd name="T3" fmla="*/ 623 h 788"/>
                <a:gd name="T4" fmla="*/ 512 w 2189"/>
                <a:gd name="T5" fmla="*/ 647 h 788"/>
                <a:gd name="T6" fmla="*/ 890 w 2189"/>
                <a:gd name="T7" fmla="*/ 606 h 788"/>
                <a:gd name="T8" fmla="*/ 1372 w 2189"/>
                <a:gd name="T9" fmla="*/ 434 h 788"/>
                <a:gd name="T10" fmla="*/ 1724 w 2189"/>
                <a:gd name="T11" fmla="*/ 196 h 788"/>
                <a:gd name="T12" fmla="*/ 1938 w 2189"/>
                <a:gd name="T13" fmla="*/ 8 h 788"/>
                <a:gd name="T14" fmla="*/ 1864 w 2189"/>
                <a:gd name="T15" fmla="*/ 147 h 788"/>
                <a:gd name="T16" fmla="*/ 1700 w 2189"/>
                <a:gd name="T17" fmla="*/ 287 h 788"/>
                <a:gd name="T18" fmla="*/ 1356 w 2189"/>
                <a:gd name="T19" fmla="*/ 500 h 788"/>
                <a:gd name="T20" fmla="*/ 931 w 2189"/>
                <a:gd name="T21" fmla="*/ 655 h 788"/>
                <a:gd name="T22" fmla="*/ 529 w 2189"/>
                <a:gd name="T23" fmla="*/ 704 h 788"/>
                <a:gd name="T24" fmla="*/ 88 w 2189"/>
                <a:gd name="T25" fmla="*/ 664 h 788"/>
                <a:gd name="T26" fmla="*/ 6 w 2189"/>
                <a:gd name="T27" fmla="*/ 582 h 788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2189"/>
                <a:gd name="T43" fmla="*/ 0 h 788"/>
                <a:gd name="T44" fmla="*/ 2189 w 2189"/>
                <a:gd name="T45" fmla="*/ 788 h 788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2189" h="788">
                  <a:moveTo>
                    <a:pt x="7" y="650"/>
                  </a:moveTo>
                  <a:cubicBezTo>
                    <a:pt x="14" y="642"/>
                    <a:pt x="49" y="683"/>
                    <a:pt x="143" y="695"/>
                  </a:cubicBezTo>
                  <a:cubicBezTo>
                    <a:pt x="237" y="707"/>
                    <a:pt x="430" y="725"/>
                    <a:pt x="572" y="722"/>
                  </a:cubicBezTo>
                  <a:cubicBezTo>
                    <a:pt x="714" y="719"/>
                    <a:pt x="833" y="716"/>
                    <a:pt x="993" y="676"/>
                  </a:cubicBezTo>
                  <a:cubicBezTo>
                    <a:pt x="1153" y="636"/>
                    <a:pt x="1377" y="560"/>
                    <a:pt x="1532" y="484"/>
                  </a:cubicBezTo>
                  <a:cubicBezTo>
                    <a:pt x="1687" y="408"/>
                    <a:pt x="1820" y="298"/>
                    <a:pt x="1925" y="219"/>
                  </a:cubicBezTo>
                  <a:cubicBezTo>
                    <a:pt x="2030" y="140"/>
                    <a:pt x="2137" y="18"/>
                    <a:pt x="2163" y="9"/>
                  </a:cubicBezTo>
                  <a:cubicBezTo>
                    <a:pt x="2189" y="0"/>
                    <a:pt x="2125" y="112"/>
                    <a:pt x="2081" y="164"/>
                  </a:cubicBezTo>
                  <a:cubicBezTo>
                    <a:pt x="2037" y="216"/>
                    <a:pt x="1992" y="254"/>
                    <a:pt x="1898" y="320"/>
                  </a:cubicBezTo>
                  <a:cubicBezTo>
                    <a:pt x="1804" y="386"/>
                    <a:pt x="1657" y="489"/>
                    <a:pt x="1514" y="558"/>
                  </a:cubicBezTo>
                  <a:cubicBezTo>
                    <a:pt x="1371" y="627"/>
                    <a:pt x="1193" y="693"/>
                    <a:pt x="1039" y="731"/>
                  </a:cubicBezTo>
                  <a:cubicBezTo>
                    <a:pt x="885" y="769"/>
                    <a:pt x="748" y="784"/>
                    <a:pt x="591" y="786"/>
                  </a:cubicBezTo>
                  <a:cubicBezTo>
                    <a:pt x="434" y="788"/>
                    <a:pt x="195" y="764"/>
                    <a:pt x="98" y="741"/>
                  </a:cubicBezTo>
                  <a:cubicBezTo>
                    <a:pt x="1" y="718"/>
                    <a:pt x="0" y="658"/>
                    <a:pt x="7" y="650"/>
                  </a:cubicBezTo>
                  <a:close/>
                </a:path>
              </a:pathLst>
            </a:custGeom>
            <a:solidFill>
              <a:srgbClr val="10563D"/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1047" name="Freeform 18"/>
            <p:cNvSpPr>
              <a:spLocks/>
            </p:cNvSpPr>
            <p:nvPr userDrawn="1"/>
          </p:nvSpPr>
          <p:spPr bwMode="ltGray">
            <a:xfrm>
              <a:off x="4198" y="1089"/>
              <a:ext cx="1274" cy="1017"/>
            </a:xfrm>
            <a:custGeom>
              <a:avLst/>
              <a:gdLst>
                <a:gd name="T0" fmla="*/ 257 w 1421"/>
                <a:gd name="T1" fmla="*/ 285 h 1134"/>
                <a:gd name="T2" fmla="*/ 232 w 1421"/>
                <a:gd name="T3" fmla="*/ 264 h 1134"/>
                <a:gd name="T4" fmla="*/ 192 w 1421"/>
                <a:gd name="T5" fmla="*/ 344 h 1134"/>
                <a:gd name="T6" fmla="*/ 108 w 1421"/>
                <a:gd name="T7" fmla="*/ 379 h 1134"/>
                <a:gd name="T8" fmla="*/ 71 w 1421"/>
                <a:gd name="T9" fmla="*/ 347 h 1134"/>
                <a:gd name="T10" fmla="*/ 41 w 1421"/>
                <a:gd name="T11" fmla="*/ 377 h 1134"/>
                <a:gd name="T12" fmla="*/ 13 w 1421"/>
                <a:gd name="T13" fmla="*/ 407 h 1134"/>
                <a:gd name="T14" fmla="*/ 135 w 1421"/>
                <a:gd name="T15" fmla="*/ 407 h 1134"/>
                <a:gd name="T16" fmla="*/ 41 w 1421"/>
                <a:gd name="T17" fmla="*/ 503 h 1134"/>
                <a:gd name="T18" fmla="*/ 6 w 1421"/>
                <a:gd name="T19" fmla="*/ 587 h 1134"/>
                <a:gd name="T20" fmla="*/ 41 w 1421"/>
                <a:gd name="T21" fmla="*/ 675 h 1134"/>
                <a:gd name="T22" fmla="*/ 76 w 1421"/>
                <a:gd name="T23" fmla="*/ 713 h 1134"/>
                <a:gd name="T24" fmla="*/ 14 w 1421"/>
                <a:gd name="T25" fmla="*/ 737 h 1134"/>
                <a:gd name="T26" fmla="*/ 176 w 1421"/>
                <a:gd name="T27" fmla="*/ 718 h 1134"/>
                <a:gd name="T28" fmla="*/ 73 w 1421"/>
                <a:gd name="T29" fmla="*/ 958 h 1134"/>
                <a:gd name="T30" fmla="*/ 106 w 1421"/>
                <a:gd name="T31" fmla="*/ 987 h 1134"/>
                <a:gd name="T32" fmla="*/ 216 w 1421"/>
                <a:gd name="T33" fmla="*/ 773 h 1134"/>
                <a:gd name="T34" fmla="*/ 264 w 1421"/>
                <a:gd name="T35" fmla="*/ 732 h 1134"/>
                <a:gd name="T36" fmla="*/ 224 w 1421"/>
                <a:gd name="T37" fmla="*/ 656 h 1134"/>
                <a:gd name="T38" fmla="*/ 257 w 1421"/>
                <a:gd name="T39" fmla="*/ 691 h 1134"/>
                <a:gd name="T40" fmla="*/ 546 w 1421"/>
                <a:gd name="T41" fmla="*/ 624 h 1134"/>
                <a:gd name="T42" fmla="*/ 735 w 1421"/>
                <a:gd name="T43" fmla="*/ 726 h 1134"/>
                <a:gd name="T44" fmla="*/ 866 w 1421"/>
                <a:gd name="T45" fmla="*/ 895 h 1134"/>
                <a:gd name="T46" fmla="*/ 893 w 1421"/>
                <a:gd name="T47" fmla="*/ 864 h 1134"/>
                <a:gd name="T48" fmla="*/ 1208 w 1421"/>
                <a:gd name="T49" fmla="*/ 923 h 1134"/>
                <a:gd name="T50" fmla="*/ 1165 w 1421"/>
                <a:gd name="T51" fmla="*/ 861 h 1134"/>
                <a:gd name="T52" fmla="*/ 1197 w 1421"/>
                <a:gd name="T53" fmla="*/ 704 h 1134"/>
                <a:gd name="T54" fmla="*/ 1041 w 1421"/>
                <a:gd name="T55" fmla="*/ 409 h 1134"/>
                <a:gd name="T56" fmla="*/ 902 w 1421"/>
                <a:gd name="T57" fmla="*/ 204 h 1134"/>
                <a:gd name="T58" fmla="*/ 770 w 1421"/>
                <a:gd name="T59" fmla="*/ 89 h 1134"/>
                <a:gd name="T60" fmla="*/ 595 w 1421"/>
                <a:gd name="T61" fmla="*/ 0 h 1134"/>
                <a:gd name="T62" fmla="*/ 623 w 1421"/>
                <a:gd name="T63" fmla="*/ 82 h 1134"/>
                <a:gd name="T64" fmla="*/ 466 w 1421"/>
                <a:gd name="T65" fmla="*/ 13 h 1134"/>
                <a:gd name="T66" fmla="*/ 420 w 1421"/>
                <a:gd name="T67" fmla="*/ 83 h 1134"/>
                <a:gd name="T68" fmla="*/ 385 w 1421"/>
                <a:gd name="T69" fmla="*/ 170 h 1134"/>
                <a:gd name="T70" fmla="*/ 638 w 1421"/>
                <a:gd name="T71" fmla="*/ 210 h 1134"/>
                <a:gd name="T72" fmla="*/ 568 w 1421"/>
                <a:gd name="T73" fmla="*/ 307 h 1134"/>
                <a:gd name="T74" fmla="*/ 506 w 1421"/>
                <a:gd name="T75" fmla="*/ 326 h 1134"/>
                <a:gd name="T76" fmla="*/ 379 w 1421"/>
                <a:gd name="T77" fmla="*/ 285 h 1134"/>
                <a:gd name="T78" fmla="*/ 254 w 1421"/>
                <a:gd name="T79" fmla="*/ 210 h 1134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1421"/>
                <a:gd name="T121" fmla="*/ 0 h 1134"/>
                <a:gd name="T122" fmla="*/ 1421 w 1421"/>
                <a:gd name="T123" fmla="*/ 1134 h 1134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1421" h="1134">
                  <a:moveTo>
                    <a:pt x="287" y="273"/>
                  </a:moveTo>
                  <a:lnTo>
                    <a:pt x="287" y="318"/>
                  </a:lnTo>
                  <a:lnTo>
                    <a:pt x="253" y="336"/>
                  </a:lnTo>
                  <a:lnTo>
                    <a:pt x="259" y="294"/>
                  </a:lnTo>
                  <a:lnTo>
                    <a:pt x="223" y="318"/>
                  </a:lnTo>
                  <a:lnTo>
                    <a:pt x="214" y="384"/>
                  </a:lnTo>
                  <a:lnTo>
                    <a:pt x="154" y="396"/>
                  </a:lnTo>
                  <a:lnTo>
                    <a:pt x="121" y="423"/>
                  </a:lnTo>
                  <a:lnTo>
                    <a:pt x="85" y="423"/>
                  </a:lnTo>
                  <a:lnTo>
                    <a:pt x="79" y="387"/>
                  </a:lnTo>
                  <a:lnTo>
                    <a:pt x="46" y="387"/>
                  </a:lnTo>
                  <a:lnTo>
                    <a:pt x="46" y="420"/>
                  </a:lnTo>
                  <a:lnTo>
                    <a:pt x="13" y="426"/>
                  </a:lnTo>
                  <a:lnTo>
                    <a:pt x="15" y="454"/>
                  </a:lnTo>
                  <a:lnTo>
                    <a:pt x="60" y="454"/>
                  </a:lnTo>
                  <a:lnTo>
                    <a:pt x="151" y="454"/>
                  </a:lnTo>
                  <a:lnTo>
                    <a:pt x="105" y="545"/>
                  </a:lnTo>
                  <a:lnTo>
                    <a:pt x="46" y="561"/>
                  </a:lnTo>
                  <a:cubicBezTo>
                    <a:pt x="30" y="571"/>
                    <a:pt x="16" y="588"/>
                    <a:pt x="10" y="603"/>
                  </a:cubicBezTo>
                  <a:cubicBezTo>
                    <a:pt x="4" y="618"/>
                    <a:pt x="0" y="639"/>
                    <a:pt x="7" y="654"/>
                  </a:cubicBezTo>
                  <a:lnTo>
                    <a:pt x="49" y="693"/>
                  </a:lnTo>
                  <a:lnTo>
                    <a:pt x="46" y="753"/>
                  </a:lnTo>
                  <a:lnTo>
                    <a:pt x="76" y="762"/>
                  </a:lnTo>
                  <a:lnTo>
                    <a:pt x="85" y="795"/>
                  </a:lnTo>
                  <a:lnTo>
                    <a:pt x="46" y="792"/>
                  </a:lnTo>
                  <a:lnTo>
                    <a:pt x="16" y="822"/>
                  </a:lnTo>
                  <a:lnTo>
                    <a:pt x="121" y="837"/>
                  </a:lnTo>
                  <a:lnTo>
                    <a:pt x="196" y="801"/>
                  </a:lnTo>
                  <a:lnTo>
                    <a:pt x="166" y="975"/>
                  </a:lnTo>
                  <a:lnTo>
                    <a:pt x="82" y="1068"/>
                  </a:lnTo>
                  <a:cubicBezTo>
                    <a:pt x="65" y="1093"/>
                    <a:pt x="49" y="1116"/>
                    <a:pt x="67" y="1125"/>
                  </a:cubicBezTo>
                  <a:cubicBezTo>
                    <a:pt x="85" y="1134"/>
                    <a:pt x="101" y="1124"/>
                    <a:pt x="118" y="1101"/>
                  </a:cubicBezTo>
                  <a:lnTo>
                    <a:pt x="193" y="957"/>
                  </a:lnTo>
                  <a:lnTo>
                    <a:pt x="241" y="862"/>
                  </a:lnTo>
                  <a:lnTo>
                    <a:pt x="287" y="862"/>
                  </a:lnTo>
                  <a:lnTo>
                    <a:pt x="295" y="816"/>
                  </a:lnTo>
                  <a:lnTo>
                    <a:pt x="256" y="792"/>
                  </a:lnTo>
                  <a:lnTo>
                    <a:pt x="250" y="732"/>
                  </a:lnTo>
                  <a:lnTo>
                    <a:pt x="287" y="726"/>
                  </a:lnTo>
                  <a:lnTo>
                    <a:pt x="287" y="771"/>
                  </a:lnTo>
                  <a:lnTo>
                    <a:pt x="400" y="696"/>
                  </a:lnTo>
                  <a:cubicBezTo>
                    <a:pt x="454" y="684"/>
                    <a:pt x="550" y="687"/>
                    <a:pt x="610" y="696"/>
                  </a:cubicBezTo>
                  <a:cubicBezTo>
                    <a:pt x="670" y="705"/>
                    <a:pt x="728" y="734"/>
                    <a:pt x="763" y="753"/>
                  </a:cubicBezTo>
                  <a:cubicBezTo>
                    <a:pt x="798" y="772"/>
                    <a:pt x="801" y="784"/>
                    <a:pt x="820" y="810"/>
                  </a:cubicBezTo>
                  <a:lnTo>
                    <a:pt x="877" y="908"/>
                  </a:lnTo>
                  <a:lnTo>
                    <a:pt x="967" y="998"/>
                  </a:lnTo>
                  <a:lnTo>
                    <a:pt x="925" y="906"/>
                  </a:lnTo>
                  <a:cubicBezTo>
                    <a:pt x="930" y="900"/>
                    <a:pt x="904" y="939"/>
                    <a:pt x="997" y="963"/>
                  </a:cubicBezTo>
                  <a:cubicBezTo>
                    <a:pt x="1090" y="987"/>
                    <a:pt x="1170" y="1000"/>
                    <a:pt x="1228" y="1011"/>
                  </a:cubicBezTo>
                  <a:lnTo>
                    <a:pt x="1348" y="1029"/>
                  </a:lnTo>
                  <a:lnTo>
                    <a:pt x="1375" y="998"/>
                  </a:lnTo>
                  <a:lnTo>
                    <a:pt x="1300" y="960"/>
                  </a:lnTo>
                  <a:lnTo>
                    <a:pt x="1421" y="953"/>
                  </a:lnTo>
                  <a:lnTo>
                    <a:pt x="1336" y="785"/>
                  </a:lnTo>
                  <a:cubicBezTo>
                    <a:pt x="1307" y="722"/>
                    <a:pt x="1273" y="630"/>
                    <a:pt x="1244" y="575"/>
                  </a:cubicBezTo>
                  <a:cubicBezTo>
                    <a:pt x="1166" y="463"/>
                    <a:pt x="1188" y="486"/>
                    <a:pt x="1162" y="456"/>
                  </a:cubicBezTo>
                  <a:lnTo>
                    <a:pt x="1107" y="383"/>
                  </a:lnTo>
                  <a:lnTo>
                    <a:pt x="1007" y="227"/>
                  </a:lnTo>
                  <a:lnTo>
                    <a:pt x="924" y="154"/>
                  </a:lnTo>
                  <a:lnTo>
                    <a:pt x="860" y="99"/>
                  </a:lnTo>
                  <a:lnTo>
                    <a:pt x="709" y="0"/>
                  </a:lnTo>
                  <a:lnTo>
                    <a:pt x="664" y="0"/>
                  </a:lnTo>
                  <a:lnTo>
                    <a:pt x="730" y="81"/>
                  </a:lnTo>
                  <a:lnTo>
                    <a:pt x="695" y="91"/>
                  </a:lnTo>
                  <a:lnTo>
                    <a:pt x="634" y="24"/>
                  </a:lnTo>
                  <a:lnTo>
                    <a:pt x="520" y="15"/>
                  </a:lnTo>
                  <a:lnTo>
                    <a:pt x="493" y="51"/>
                  </a:lnTo>
                  <a:lnTo>
                    <a:pt x="469" y="93"/>
                  </a:lnTo>
                  <a:lnTo>
                    <a:pt x="436" y="153"/>
                  </a:lnTo>
                  <a:lnTo>
                    <a:pt x="430" y="189"/>
                  </a:lnTo>
                  <a:lnTo>
                    <a:pt x="706" y="186"/>
                  </a:lnTo>
                  <a:lnTo>
                    <a:pt x="712" y="234"/>
                  </a:lnTo>
                  <a:lnTo>
                    <a:pt x="628" y="291"/>
                  </a:lnTo>
                  <a:lnTo>
                    <a:pt x="634" y="342"/>
                  </a:lnTo>
                  <a:lnTo>
                    <a:pt x="574" y="399"/>
                  </a:lnTo>
                  <a:lnTo>
                    <a:pt x="565" y="363"/>
                  </a:lnTo>
                  <a:lnTo>
                    <a:pt x="505" y="366"/>
                  </a:lnTo>
                  <a:cubicBezTo>
                    <a:pt x="481" y="359"/>
                    <a:pt x="448" y="339"/>
                    <a:pt x="423" y="318"/>
                  </a:cubicBezTo>
                  <a:lnTo>
                    <a:pt x="355" y="243"/>
                  </a:lnTo>
                  <a:lnTo>
                    <a:pt x="283" y="234"/>
                  </a:lnTo>
                  <a:lnTo>
                    <a:pt x="287" y="318"/>
                  </a:lnTo>
                </a:path>
              </a:pathLst>
            </a:custGeom>
            <a:solidFill>
              <a:srgbClr val="10563D"/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1048" name="Freeform 19"/>
            <p:cNvSpPr>
              <a:spLocks/>
            </p:cNvSpPr>
            <p:nvPr userDrawn="1"/>
          </p:nvSpPr>
          <p:spPr bwMode="ltGray">
            <a:xfrm>
              <a:off x="4408" y="1097"/>
              <a:ext cx="209" cy="188"/>
            </a:xfrm>
            <a:custGeom>
              <a:avLst/>
              <a:gdLst>
                <a:gd name="T0" fmla="*/ 16 w 233"/>
                <a:gd name="T1" fmla="*/ 158 h 210"/>
                <a:gd name="T2" fmla="*/ 0 w 233"/>
                <a:gd name="T3" fmla="*/ 180 h 210"/>
                <a:gd name="T4" fmla="*/ 70 w 233"/>
                <a:gd name="T5" fmla="*/ 188 h 210"/>
                <a:gd name="T6" fmla="*/ 118 w 233"/>
                <a:gd name="T7" fmla="*/ 183 h 210"/>
                <a:gd name="T8" fmla="*/ 132 w 233"/>
                <a:gd name="T9" fmla="*/ 164 h 210"/>
                <a:gd name="T10" fmla="*/ 137 w 233"/>
                <a:gd name="T11" fmla="*/ 99 h 210"/>
                <a:gd name="T12" fmla="*/ 209 w 233"/>
                <a:gd name="T13" fmla="*/ 73 h 210"/>
                <a:gd name="T14" fmla="*/ 143 w 233"/>
                <a:gd name="T15" fmla="*/ 0 h 210"/>
                <a:gd name="T16" fmla="*/ 148 w 233"/>
                <a:gd name="T17" fmla="*/ 43 h 210"/>
                <a:gd name="T18" fmla="*/ 110 w 233"/>
                <a:gd name="T19" fmla="*/ 51 h 210"/>
                <a:gd name="T20" fmla="*/ 105 w 233"/>
                <a:gd name="T21" fmla="*/ 78 h 210"/>
                <a:gd name="T22" fmla="*/ 48 w 233"/>
                <a:gd name="T23" fmla="*/ 70 h 210"/>
                <a:gd name="T24" fmla="*/ 51 w 233"/>
                <a:gd name="T25" fmla="*/ 142 h 210"/>
                <a:gd name="T26" fmla="*/ 16 w 233"/>
                <a:gd name="T27" fmla="*/ 158 h 210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233"/>
                <a:gd name="T43" fmla="*/ 0 h 210"/>
                <a:gd name="T44" fmla="*/ 233 w 233"/>
                <a:gd name="T45" fmla="*/ 210 h 210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233" h="210">
                  <a:moveTo>
                    <a:pt x="18" y="177"/>
                  </a:moveTo>
                  <a:lnTo>
                    <a:pt x="0" y="201"/>
                  </a:lnTo>
                  <a:lnTo>
                    <a:pt x="78" y="210"/>
                  </a:lnTo>
                  <a:lnTo>
                    <a:pt x="132" y="204"/>
                  </a:lnTo>
                  <a:lnTo>
                    <a:pt x="147" y="183"/>
                  </a:lnTo>
                  <a:lnTo>
                    <a:pt x="153" y="111"/>
                  </a:lnTo>
                  <a:lnTo>
                    <a:pt x="233" y="82"/>
                  </a:lnTo>
                  <a:lnTo>
                    <a:pt x="159" y="0"/>
                  </a:lnTo>
                  <a:lnTo>
                    <a:pt x="165" y="48"/>
                  </a:lnTo>
                  <a:lnTo>
                    <a:pt x="123" y="57"/>
                  </a:lnTo>
                  <a:lnTo>
                    <a:pt x="117" y="87"/>
                  </a:lnTo>
                  <a:cubicBezTo>
                    <a:pt x="78" y="99"/>
                    <a:pt x="61" y="65"/>
                    <a:pt x="54" y="78"/>
                  </a:cubicBezTo>
                  <a:lnTo>
                    <a:pt x="57" y="159"/>
                  </a:lnTo>
                  <a:lnTo>
                    <a:pt x="18" y="177"/>
                  </a:lnTo>
                  <a:close/>
                </a:path>
              </a:pathLst>
            </a:custGeom>
            <a:solidFill>
              <a:srgbClr val="10563D"/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1049" name="Freeform 20"/>
            <p:cNvSpPr>
              <a:spLocks/>
            </p:cNvSpPr>
            <p:nvPr userDrawn="1"/>
          </p:nvSpPr>
          <p:spPr bwMode="ltGray">
            <a:xfrm>
              <a:off x="4043" y="1045"/>
              <a:ext cx="451" cy="348"/>
            </a:xfrm>
            <a:custGeom>
              <a:avLst/>
              <a:gdLst>
                <a:gd name="T0" fmla="*/ 87 w 504"/>
                <a:gd name="T1" fmla="*/ 329 h 388"/>
                <a:gd name="T2" fmla="*/ 127 w 504"/>
                <a:gd name="T3" fmla="*/ 329 h 388"/>
                <a:gd name="T4" fmla="*/ 207 w 504"/>
                <a:gd name="T5" fmla="*/ 302 h 388"/>
                <a:gd name="T6" fmla="*/ 234 w 504"/>
                <a:gd name="T7" fmla="*/ 302 h 388"/>
                <a:gd name="T8" fmla="*/ 271 w 504"/>
                <a:gd name="T9" fmla="*/ 305 h 388"/>
                <a:gd name="T10" fmla="*/ 290 w 504"/>
                <a:gd name="T11" fmla="*/ 329 h 388"/>
                <a:gd name="T12" fmla="*/ 290 w 504"/>
                <a:gd name="T13" fmla="*/ 289 h 388"/>
                <a:gd name="T14" fmla="*/ 330 w 504"/>
                <a:gd name="T15" fmla="*/ 248 h 388"/>
                <a:gd name="T16" fmla="*/ 370 w 504"/>
                <a:gd name="T17" fmla="*/ 248 h 388"/>
                <a:gd name="T18" fmla="*/ 290 w 504"/>
                <a:gd name="T19" fmla="*/ 207 h 388"/>
                <a:gd name="T20" fmla="*/ 260 w 504"/>
                <a:gd name="T21" fmla="*/ 248 h 388"/>
                <a:gd name="T22" fmla="*/ 168 w 504"/>
                <a:gd name="T23" fmla="*/ 248 h 388"/>
                <a:gd name="T24" fmla="*/ 208 w 504"/>
                <a:gd name="T25" fmla="*/ 207 h 388"/>
                <a:gd name="T26" fmla="*/ 208 w 504"/>
                <a:gd name="T27" fmla="*/ 166 h 388"/>
                <a:gd name="T28" fmla="*/ 249 w 504"/>
                <a:gd name="T29" fmla="*/ 166 h 388"/>
                <a:gd name="T30" fmla="*/ 287 w 504"/>
                <a:gd name="T31" fmla="*/ 146 h 388"/>
                <a:gd name="T32" fmla="*/ 352 w 504"/>
                <a:gd name="T33" fmla="*/ 181 h 388"/>
                <a:gd name="T34" fmla="*/ 392 w 504"/>
                <a:gd name="T35" fmla="*/ 144 h 388"/>
                <a:gd name="T36" fmla="*/ 413 w 504"/>
                <a:gd name="T37" fmla="*/ 95 h 388"/>
                <a:gd name="T38" fmla="*/ 408 w 504"/>
                <a:gd name="T39" fmla="*/ 74 h 388"/>
                <a:gd name="T40" fmla="*/ 451 w 504"/>
                <a:gd name="T41" fmla="*/ 60 h 388"/>
                <a:gd name="T42" fmla="*/ 448 w 504"/>
                <a:gd name="T43" fmla="*/ 30 h 388"/>
                <a:gd name="T44" fmla="*/ 416 w 504"/>
                <a:gd name="T45" fmla="*/ 9 h 388"/>
                <a:gd name="T46" fmla="*/ 317 w 504"/>
                <a:gd name="T47" fmla="*/ 9 h 388"/>
                <a:gd name="T48" fmla="*/ 199 w 504"/>
                <a:gd name="T49" fmla="*/ 65 h 388"/>
                <a:gd name="T50" fmla="*/ 174 w 504"/>
                <a:gd name="T51" fmla="*/ 92 h 388"/>
                <a:gd name="T52" fmla="*/ 132 w 504"/>
                <a:gd name="T53" fmla="*/ 95 h 388"/>
                <a:gd name="T54" fmla="*/ 72 w 504"/>
                <a:gd name="T55" fmla="*/ 117 h 388"/>
                <a:gd name="T56" fmla="*/ 59 w 504"/>
                <a:gd name="T57" fmla="*/ 133 h 388"/>
                <a:gd name="T58" fmla="*/ 47 w 504"/>
                <a:gd name="T59" fmla="*/ 166 h 388"/>
                <a:gd name="T60" fmla="*/ 47 w 504"/>
                <a:gd name="T61" fmla="*/ 207 h 388"/>
                <a:gd name="T62" fmla="*/ 13 w 504"/>
                <a:gd name="T63" fmla="*/ 216 h 388"/>
                <a:gd name="T64" fmla="*/ 13 w 504"/>
                <a:gd name="T65" fmla="*/ 305 h 388"/>
                <a:gd name="T66" fmla="*/ 48 w 504"/>
                <a:gd name="T67" fmla="*/ 305 h 388"/>
                <a:gd name="T68" fmla="*/ 54 w 504"/>
                <a:gd name="T69" fmla="*/ 267 h 388"/>
                <a:gd name="T70" fmla="*/ 132 w 504"/>
                <a:gd name="T71" fmla="*/ 270 h 388"/>
                <a:gd name="T72" fmla="*/ 118 w 504"/>
                <a:gd name="T73" fmla="*/ 297 h 388"/>
                <a:gd name="T74" fmla="*/ 78 w 504"/>
                <a:gd name="T75" fmla="*/ 302 h 388"/>
                <a:gd name="T76" fmla="*/ 87 w 504"/>
                <a:gd name="T77" fmla="*/ 329 h 388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w 504"/>
                <a:gd name="T118" fmla="*/ 0 h 388"/>
                <a:gd name="T119" fmla="*/ 504 w 504"/>
                <a:gd name="T120" fmla="*/ 388 h 388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T117" t="T118" r="T119" b="T120"/>
              <a:pathLst>
                <a:path w="504" h="388">
                  <a:moveTo>
                    <a:pt x="97" y="367"/>
                  </a:moveTo>
                  <a:lnTo>
                    <a:pt x="142" y="367"/>
                  </a:lnTo>
                  <a:cubicBezTo>
                    <a:pt x="164" y="362"/>
                    <a:pt x="180" y="340"/>
                    <a:pt x="231" y="337"/>
                  </a:cubicBezTo>
                  <a:cubicBezTo>
                    <a:pt x="282" y="334"/>
                    <a:pt x="244" y="337"/>
                    <a:pt x="261" y="337"/>
                  </a:cubicBezTo>
                  <a:lnTo>
                    <a:pt x="303" y="340"/>
                  </a:lnTo>
                  <a:lnTo>
                    <a:pt x="324" y="367"/>
                  </a:lnTo>
                  <a:lnTo>
                    <a:pt x="324" y="322"/>
                  </a:lnTo>
                  <a:lnTo>
                    <a:pt x="369" y="276"/>
                  </a:lnTo>
                  <a:lnTo>
                    <a:pt x="414" y="276"/>
                  </a:lnTo>
                  <a:lnTo>
                    <a:pt x="324" y="231"/>
                  </a:lnTo>
                  <a:lnTo>
                    <a:pt x="291" y="277"/>
                  </a:lnTo>
                  <a:lnTo>
                    <a:pt x="188" y="276"/>
                  </a:lnTo>
                  <a:lnTo>
                    <a:pt x="233" y="231"/>
                  </a:lnTo>
                  <a:lnTo>
                    <a:pt x="233" y="185"/>
                  </a:lnTo>
                  <a:lnTo>
                    <a:pt x="278" y="185"/>
                  </a:lnTo>
                  <a:lnTo>
                    <a:pt x="321" y="163"/>
                  </a:lnTo>
                  <a:lnTo>
                    <a:pt x="393" y="202"/>
                  </a:lnTo>
                  <a:lnTo>
                    <a:pt x="438" y="160"/>
                  </a:lnTo>
                  <a:lnTo>
                    <a:pt x="462" y="106"/>
                  </a:lnTo>
                  <a:lnTo>
                    <a:pt x="456" y="82"/>
                  </a:lnTo>
                  <a:lnTo>
                    <a:pt x="504" y="67"/>
                  </a:lnTo>
                  <a:lnTo>
                    <a:pt x="501" y="34"/>
                  </a:lnTo>
                  <a:lnTo>
                    <a:pt x="465" y="10"/>
                  </a:lnTo>
                  <a:cubicBezTo>
                    <a:pt x="441" y="6"/>
                    <a:pt x="394" y="0"/>
                    <a:pt x="354" y="10"/>
                  </a:cubicBezTo>
                  <a:cubicBezTo>
                    <a:pt x="306" y="13"/>
                    <a:pt x="248" y="56"/>
                    <a:pt x="222" y="73"/>
                  </a:cubicBezTo>
                  <a:lnTo>
                    <a:pt x="195" y="103"/>
                  </a:lnTo>
                  <a:lnTo>
                    <a:pt x="147" y="106"/>
                  </a:lnTo>
                  <a:lnTo>
                    <a:pt x="81" y="130"/>
                  </a:lnTo>
                  <a:cubicBezTo>
                    <a:pt x="68" y="137"/>
                    <a:pt x="71" y="139"/>
                    <a:pt x="66" y="148"/>
                  </a:cubicBezTo>
                  <a:cubicBezTo>
                    <a:pt x="61" y="157"/>
                    <a:pt x="54" y="171"/>
                    <a:pt x="52" y="185"/>
                  </a:cubicBezTo>
                  <a:cubicBezTo>
                    <a:pt x="38" y="210"/>
                    <a:pt x="58" y="222"/>
                    <a:pt x="52" y="231"/>
                  </a:cubicBezTo>
                  <a:lnTo>
                    <a:pt x="15" y="241"/>
                  </a:lnTo>
                  <a:cubicBezTo>
                    <a:pt x="9" y="259"/>
                    <a:pt x="0" y="292"/>
                    <a:pt x="15" y="340"/>
                  </a:cubicBezTo>
                  <a:cubicBezTo>
                    <a:pt x="30" y="388"/>
                    <a:pt x="46" y="347"/>
                    <a:pt x="54" y="340"/>
                  </a:cubicBezTo>
                  <a:lnTo>
                    <a:pt x="60" y="298"/>
                  </a:lnTo>
                  <a:lnTo>
                    <a:pt x="147" y="301"/>
                  </a:lnTo>
                  <a:lnTo>
                    <a:pt x="132" y="331"/>
                  </a:lnTo>
                  <a:lnTo>
                    <a:pt x="87" y="337"/>
                  </a:lnTo>
                  <a:lnTo>
                    <a:pt x="97" y="367"/>
                  </a:lnTo>
                  <a:close/>
                </a:path>
              </a:pathLst>
            </a:custGeom>
            <a:solidFill>
              <a:srgbClr val="10563D"/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1050" name="Freeform 21"/>
            <p:cNvSpPr>
              <a:spLocks/>
            </p:cNvSpPr>
            <p:nvPr userDrawn="1"/>
          </p:nvSpPr>
          <p:spPr bwMode="ltGray">
            <a:xfrm>
              <a:off x="4118" y="960"/>
              <a:ext cx="174" cy="156"/>
            </a:xfrm>
            <a:custGeom>
              <a:avLst/>
              <a:gdLst>
                <a:gd name="T0" fmla="*/ 0 w 194"/>
                <a:gd name="T1" fmla="*/ 156 h 174"/>
                <a:gd name="T2" fmla="*/ 30 w 194"/>
                <a:gd name="T3" fmla="*/ 121 h 174"/>
                <a:gd name="T4" fmla="*/ 94 w 194"/>
                <a:gd name="T5" fmla="*/ 118 h 174"/>
                <a:gd name="T6" fmla="*/ 124 w 194"/>
                <a:gd name="T7" fmla="*/ 83 h 174"/>
                <a:gd name="T8" fmla="*/ 126 w 194"/>
                <a:gd name="T9" fmla="*/ 62 h 174"/>
                <a:gd name="T10" fmla="*/ 174 w 194"/>
                <a:gd name="T11" fmla="*/ 48 h 174"/>
                <a:gd name="T12" fmla="*/ 151 w 194"/>
                <a:gd name="T13" fmla="*/ 24 h 174"/>
                <a:gd name="T14" fmla="*/ 121 w 194"/>
                <a:gd name="T15" fmla="*/ 27 h 174"/>
                <a:gd name="T16" fmla="*/ 89 w 194"/>
                <a:gd name="T17" fmla="*/ 0 h 174"/>
                <a:gd name="T18" fmla="*/ 65 w 194"/>
                <a:gd name="T19" fmla="*/ 30 h 174"/>
                <a:gd name="T20" fmla="*/ 0 w 194"/>
                <a:gd name="T21" fmla="*/ 78 h 174"/>
                <a:gd name="T22" fmla="*/ 0 w 194"/>
                <a:gd name="T23" fmla="*/ 156 h 174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194"/>
                <a:gd name="T37" fmla="*/ 0 h 174"/>
                <a:gd name="T38" fmla="*/ 194 w 194"/>
                <a:gd name="T39" fmla="*/ 174 h 174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194" h="174">
                  <a:moveTo>
                    <a:pt x="0" y="174"/>
                  </a:moveTo>
                  <a:lnTo>
                    <a:pt x="33" y="135"/>
                  </a:lnTo>
                  <a:lnTo>
                    <a:pt x="105" y="132"/>
                  </a:lnTo>
                  <a:lnTo>
                    <a:pt x="138" y="93"/>
                  </a:lnTo>
                  <a:lnTo>
                    <a:pt x="141" y="69"/>
                  </a:lnTo>
                  <a:lnTo>
                    <a:pt x="194" y="54"/>
                  </a:lnTo>
                  <a:lnTo>
                    <a:pt x="168" y="27"/>
                  </a:lnTo>
                  <a:lnTo>
                    <a:pt x="135" y="30"/>
                  </a:lnTo>
                  <a:lnTo>
                    <a:pt x="99" y="0"/>
                  </a:lnTo>
                  <a:lnTo>
                    <a:pt x="72" y="33"/>
                  </a:lnTo>
                  <a:lnTo>
                    <a:pt x="0" y="87"/>
                  </a:lnTo>
                  <a:lnTo>
                    <a:pt x="0" y="174"/>
                  </a:lnTo>
                  <a:close/>
                </a:path>
              </a:pathLst>
            </a:custGeom>
            <a:solidFill>
              <a:srgbClr val="10563D"/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1051" name="Freeform 22"/>
            <p:cNvSpPr>
              <a:spLocks/>
            </p:cNvSpPr>
            <p:nvPr userDrawn="1"/>
          </p:nvSpPr>
          <p:spPr bwMode="ltGray">
            <a:xfrm>
              <a:off x="2789" y="967"/>
              <a:ext cx="1460" cy="1790"/>
            </a:xfrm>
            <a:custGeom>
              <a:avLst/>
              <a:gdLst>
                <a:gd name="T0" fmla="*/ 950 w 1630"/>
                <a:gd name="T1" fmla="*/ 8 h 1996"/>
                <a:gd name="T2" fmla="*/ 777 w 1630"/>
                <a:gd name="T3" fmla="*/ 74 h 1996"/>
                <a:gd name="T4" fmla="*/ 500 w 1630"/>
                <a:gd name="T5" fmla="*/ 247 h 1996"/>
                <a:gd name="T6" fmla="*/ 238 w 1630"/>
                <a:gd name="T7" fmla="*/ 542 h 1996"/>
                <a:gd name="T8" fmla="*/ 99 w 1630"/>
                <a:gd name="T9" fmla="*/ 804 h 1996"/>
                <a:gd name="T10" fmla="*/ 9 w 1630"/>
                <a:gd name="T11" fmla="*/ 1140 h 1996"/>
                <a:gd name="T12" fmla="*/ 17 w 1630"/>
                <a:gd name="T13" fmla="*/ 1484 h 1996"/>
                <a:gd name="T14" fmla="*/ 65 w 1630"/>
                <a:gd name="T15" fmla="*/ 1602 h 1996"/>
                <a:gd name="T16" fmla="*/ 130 w 1630"/>
                <a:gd name="T17" fmla="*/ 1658 h 1996"/>
                <a:gd name="T18" fmla="*/ 170 w 1630"/>
                <a:gd name="T19" fmla="*/ 1790 h 1996"/>
                <a:gd name="T20" fmla="*/ 192 w 1630"/>
                <a:gd name="T21" fmla="*/ 1728 h 1996"/>
                <a:gd name="T22" fmla="*/ 224 w 1630"/>
                <a:gd name="T23" fmla="*/ 1631 h 1996"/>
                <a:gd name="T24" fmla="*/ 248 w 1630"/>
                <a:gd name="T25" fmla="*/ 1462 h 1996"/>
                <a:gd name="T26" fmla="*/ 339 w 1630"/>
                <a:gd name="T27" fmla="*/ 1368 h 1996"/>
                <a:gd name="T28" fmla="*/ 345 w 1630"/>
                <a:gd name="T29" fmla="*/ 1454 h 1996"/>
                <a:gd name="T30" fmla="*/ 353 w 1630"/>
                <a:gd name="T31" fmla="*/ 1521 h 1996"/>
                <a:gd name="T32" fmla="*/ 315 w 1630"/>
                <a:gd name="T33" fmla="*/ 1645 h 1996"/>
                <a:gd name="T34" fmla="*/ 425 w 1630"/>
                <a:gd name="T35" fmla="*/ 1443 h 1996"/>
                <a:gd name="T36" fmla="*/ 471 w 1630"/>
                <a:gd name="T37" fmla="*/ 1349 h 1996"/>
                <a:gd name="T38" fmla="*/ 675 w 1630"/>
                <a:gd name="T39" fmla="*/ 1351 h 1996"/>
                <a:gd name="T40" fmla="*/ 737 w 1630"/>
                <a:gd name="T41" fmla="*/ 1311 h 1996"/>
                <a:gd name="T42" fmla="*/ 716 w 1630"/>
                <a:gd name="T43" fmla="*/ 1389 h 1996"/>
                <a:gd name="T44" fmla="*/ 777 w 1630"/>
                <a:gd name="T45" fmla="*/ 1464 h 1996"/>
                <a:gd name="T46" fmla="*/ 826 w 1630"/>
                <a:gd name="T47" fmla="*/ 1311 h 1996"/>
                <a:gd name="T48" fmla="*/ 683 w 1630"/>
                <a:gd name="T49" fmla="*/ 1217 h 1996"/>
                <a:gd name="T50" fmla="*/ 584 w 1630"/>
                <a:gd name="T51" fmla="*/ 1155 h 1996"/>
                <a:gd name="T52" fmla="*/ 600 w 1630"/>
                <a:gd name="T53" fmla="*/ 1099 h 1996"/>
                <a:gd name="T54" fmla="*/ 689 w 1630"/>
                <a:gd name="T55" fmla="*/ 1058 h 1996"/>
                <a:gd name="T56" fmla="*/ 858 w 1630"/>
                <a:gd name="T57" fmla="*/ 991 h 1996"/>
                <a:gd name="T58" fmla="*/ 933 w 1630"/>
                <a:gd name="T59" fmla="*/ 1036 h 1996"/>
                <a:gd name="T60" fmla="*/ 1027 w 1630"/>
                <a:gd name="T61" fmla="*/ 1037 h 1996"/>
                <a:gd name="T62" fmla="*/ 1129 w 1630"/>
                <a:gd name="T63" fmla="*/ 1034 h 1996"/>
                <a:gd name="T64" fmla="*/ 1027 w 1630"/>
                <a:gd name="T65" fmla="*/ 1338 h 1996"/>
                <a:gd name="T66" fmla="*/ 1129 w 1630"/>
                <a:gd name="T67" fmla="*/ 1265 h 1996"/>
                <a:gd name="T68" fmla="*/ 1146 w 1630"/>
                <a:gd name="T69" fmla="*/ 1160 h 1996"/>
                <a:gd name="T70" fmla="*/ 1240 w 1630"/>
                <a:gd name="T71" fmla="*/ 1093 h 1996"/>
                <a:gd name="T72" fmla="*/ 1272 w 1630"/>
                <a:gd name="T73" fmla="*/ 1018 h 1996"/>
                <a:gd name="T74" fmla="*/ 1390 w 1630"/>
                <a:gd name="T75" fmla="*/ 1004 h 1996"/>
                <a:gd name="T76" fmla="*/ 1449 w 1630"/>
                <a:gd name="T77" fmla="*/ 934 h 1996"/>
                <a:gd name="T78" fmla="*/ 1393 w 1630"/>
                <a:gd name="T79" fmla="*/ 929 h 1996"/>
                <a:gd name="T80" fmla="*/ 1328 w 1630"/>
                <a:gd name="T81" fmla="*/ 859 h 1996"/>
                <a:gd name="T82" fmla="*/ 1191 w 1630"/>
                <a:gd name="T83" fmla="*/ 797 h 1996"/>
                <a:gd name="T84" fmla="*/ 1054 w 1630"/>
                <a:gd name="T85" fmla="*/ 819 h 1996"/>
                <a:gd name="T86" fmla="*/ 925 w 1630"/>
                <a:gd name="T87" fmla="*/ 671 h 1996"/>
                <a:gd name="T88" fmla="*/ 869 w 1630"/>
                <a:gd name="T89" fmla="*/ 649 h 1996"/>
                <a:gd name="T90" fmla="*/ 931 w 1630"/>
                <a:gd name="T91" fmla="*/ 606 h 1996"/>
                <a:gd name="T92" fmla="*/ 877 w 1630"/>
                <a:gd name="T93" fmla="*/ 566 h 1996"/>
                <a:gd name="T94" fmla="*/ 818 w 1630"/>
                <a:gd name="T95" fmla="*/ 531 h 1996"/>
                <a:gd name="T96" fmla="*/ 771 w 1630"/>
                <a:gd name="T97" fmla="*/ 466 h 1996"/>
                <a:gd name="T98" fmla="*/ 777 w 1630"/>
                <a:gd name="T99" fmla="*/ 399 h 1996"/>
                <a:gd name="T100" fmla="*/ 890 w 1630"/>
                <a:gd name="T101" fmla="*/ 431 h 1996"/>
                <a:gd name="T102" fmla="*/ 818 w 1630"/>
                <a:gd name="T103" fmla="*/ 391 h 1996"/>
                <a:gd name="T104" fmla="*/ 823 w 1630"/>
                <a:gd name="T105" fmla="*/ 351 h 1996"/>
                <a:gd name="T106" fmla="*/ 925 w 1630"/>
                <a:gd name="T107" fmla="*/ 300 h 1996"/>
                <a:gd name="T108" fmla="*/ 939 w 1630"/>
                <a:gd name="T109" fmla="*/ 248 h 1996"/>
                <a:gd name="T110" fmla="*/ 1011 w 1630"/>
                <a:gd name="T111" fmla="*/ 222 h 1996"/>
                <a:gd name="T112" fmla="*/ 1052 w 1630"/>
                <a:gd name="T113" fmla="*/ 122 h 1996"/>
                <a:gd name="T114" fmla="*/ 1057 w 1630"/>
                <a:gd name="T115" fmla="*/ 12 h 199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w 1630"/>
                <a:gd name="T175" fmla="*/ 0 h 1996"/>
                <a:gd name="T176" fmla="*/ 1630 w 1630"/>
                <a:gd name="T177" fmla="*/ 1996 h 1996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T174" t="T175" r="T176" b="T177"/>
              <a:pathLst>
                <a:path w="1630" h="1996">
                  <a:moveTo>
                    <a:pt x="1125" y="0"/>
                  </a:moveTo>
                  <a:lnTo>
                    <a:pt x="1061" y="9"/>
                  </a:lnTo>
                  <a:lnTo>
                    <a:pt x="952" y="52"/>
                  </a:lnTo>
                  <a:lnTo>
                    <a:pt x="868" y="82"/>
                  </a:lnTo>
                  <a:lnTo>
                    <a:pt x="768" y="137"/>
                  </a:lnTo>
                  <a:lnTo>
                    <a:pt x="558" y="275"/>
                  </a:lnTo>
                  <a:lnTo>
                    <a:pt x="403" y="430"/>
                  </a:lnTo>
                  <a:lnTo>
                    <a:pt x="266" y="604"/>
                  </a:lnTo>
                  <a:cubicBezTo>
                    <a:pt x="226" y="660"/>
                    <a:pt x="189" y="720"/>
                    <a:pt x="163" y="769"/>
                  </a:cubicBezTo>
                  <a:cubicBezTo>
                    <a:pt x="135" y="828"/>
                    <a:pt x="129" y="844"/>
                    <a:pt x="110" y="896"/>
                  </a:cubicBezTo>
                  <a:lnTo>
                    <a:pt x="46" y="1079"/>
                  </a:lnTo>
                  <a:lnTo>
                    <a:pt x="10" y="1271"/>
                  </a:lnTo>
                  <a:lnTo>
                    <a:pt x="0" y="1445"/>
                  </a:lnTo>
                  <a:lnTo>
                    <a:pt x="19" y="1655"/>
                  </a:lnTo>
                  <a:lnTo>
                    <a:pt x="58" y="1735"/>
                  </a:lnTo>
                  <a:lnTo>
                    <a:pt x="73" y="1786"/>
                  </a:lnTo>
                  <a:lnTo>
                    <a:pt x="103" y="1777"/>
                  </a:lnTo>
                  <a:lnTo>
                    <a:pt x="145" y="1849"/>
                  </a:lnTo>
                  <a:lnTo>
                    <a:pt x="157" y="1957"/>
                  </a:lnTo>
                  <a:lnTo>
                    <a:pt x="190" y="1996"/>
                  </a:lnTo>
                  <a:lnTo>
                    <a:pt x="247" y="1993"/>
                  </a:lnTo>
                  <a:lnTo>
                    <a:pt x="214" y="1927"/>
                  </a:lnTo>
                  <a:lnTo>
                    <a:pt x="199" y="1834"/>
                  </a:lnTo>
                  <a:lnTo>
                    <a:pt x="250" y="1819"/>
                  </a:lnTo>
                  <a:lnTo>
                    <a:pt x="253" y="1705"/>
                  </a:lnTo>
                  <a:lnTo>
                    <a:pt x="277" y="1630"/>
                  </a:lnTo>
                  <a:lnTo>
                    <a:pt x="286" y="1591"/>
                  </a:lnTo>
                  <a:lnTo>
                    <a:pt x="379" y="1525"/>
                  </a:lnTo>
                  <a:lnTo>
                    <a:pt x="325" y="1627"/>
                  </a:lnTo>
                  <a:lnTo>
                    <a:pt x="385" y="1621"/>
                  </a:lnTo>
                  <a:lnTo>
                    <a:pt x="358" y="1666"/>
                  </a:lnTo>
                  <a:cubicBezTo>
                    <a:pt x="359" y="1678"/>
                    <a:pt x="395" y="1678"/>
                    <a:pt x="394" y="1696"/>
                  </a:cubicBezTo>
                  <a:cubicBezTo>
                    <a:pt x="393" y="1714"/>
                    <a:pt x="359" y="1754"/>
                    <a:pt x="352" y="1777"/>
                  </a:cubicBezTo>
                  <a:cubicBezTo>
                    <a:pt x="345" y="1800"/>
                    <a:pt x="330" y="1841"/>
                    <a:pt x="352" y="1834"/>
                  </a:cubicBezTo>
                  <a:cubicBezTo>
                    <a:pt x="374" y="1827"/>
                    <a:pt x="464" y="1769"/>
                    <a:pt x="484" y="1732"/>
                  </a:cubicBezTo>
                  <a:lnTo>
                    <a:pt x="475" y="1609"/>
                  </a:lnTo>
                  <a:lnTo>
                    <a:pt x="517" y="1558"/>
                  </a:lnTo>
                  <a:lnTo>
                    <a:pt x="526" y="1504"/>
                  </a:lnTo>
                  <a:lnTo>
                    <a:pt x="568" y="1570"/>
                  </a:lnTo>
                  <a:lnTo>
                    <a:pt x="754" y="1507"/>
                  </a:lnTo>
                  <a:lnTo>
                    <a:pt x="748" y="1438"/>
                  </a:lnTo>
                  <a:lnTo>
                    <a:pt x="823" y="1462"/>
                  </a:lnTo>
                  <a:lnTo>
                    <a:pt x="844" y="1513"/>
                  </a:lnTo>
                  <a:lnTo>
                    <a:pt x="799" y="1549"/>
                  </a:lnTo>
                  <a:cubicBezTo>
                    <a:pt x="793" y="1567"/>
                    <a:pt x="793" y="1585"/>
                    <a:pt x="808" y="1624"/>
                  </a:cubicBezTo>
                  <a:cubicBezTo>
                    <a:pt x="823" y="1663"/>
                    <a:pt x="859" y="1649"/>
                    <a:pt x="868" y="1633"/>
                  </a:cubicBezTo>
                  <a:lnTo>
                    <a:pt x="865" y="1528"/>
                  </a:lnTo>
                  <a:lnTo>
                    <a:pt x="922" y="1462"/>
                  </a:lnTo>
                  <a:lnTo>
                    <a:pt x="826" y="1417"/>
                  </a:lnTo>
                  <a:lnTo>
                    <a:pt x="763" y="1357"/>
                  </a:lnTo>
                  <a:lnTo>
                    <a:pt x="742" y="1300"/>
                  </a:lnTo>
                  <a:lnTo>
                    <a:pt x="652" y="1288"/>
                  </a:lnTo>
                  <a:lnTo>
                    <a:pt x="664" y="1255"/>
                  </a:lnTo>
                  <a:lnTo>
                    <a:pt x="670" y="1225"/>
                  </a:lnTo>
                  <a:lnTo>
                    <a:pt x="733" y="1222"/>
                  </a:lnTo>
                  <a:lnTo>
                    <a:pt x="769" y="1180"/>
                  </a:lnTo>
                  <a:lnTo>
                    <a:pt x="835" y="1090"/>
                  </a:lnTo>
                  <a:lnTo>
                    <a:pt x="958" y="1105"/>
                  </a:lnTo>
                  <a:lnTo>
                    <a:pt x="991" y="1153"/>
                  </a:lnTo>
                  <a:lnTo>
                    <a:pt x="1042" y="1155"/>
                  </a:lnTo>
                  <a:lnTo>
                    <a:pt x="1105" y="1090"/>
                  </a:lnTo>
                  <a:lnTo>
                    <a:pt x="1147" y="1156"/>
                  </a:lnTo>
                  <a:lnTo>
                    <a:pt x="1216" y="1132"/>
                  </a:lnTo>
                  <a:lnTo>
                    <a:pt x="1261" y="1153"/>
                  </a:lnTo>
                  <a:lnTo>
                    <a:pt x="1147" y="1360"/>
                  </a:lnTo>
                  <a:lnTo>
                    <a:pt x="1147" y="1492"/>
                  </a:lnTo>
                  <a:lnTo>
                    <a:pt x="1189" y="1492"/>
                  </a:lnTo>
                  <a:lnTo>
                    <a:pt x="1261" y="1411"/>
                  </a:lnTo>
                  <a:lnTo>
                    <a:pt x="1258" y="1327"/>
                  </a:lnTo>
                  <a:lnTo>
                    <a:pt x="1279" y="1294"/>
                  </a:lnTo>
                  <a:lnTo>
                    <a:pt x="1294" y="1243"/>
                  </a:lnTo>
                  <a:lnTo>
                    <a:pt x="1384" y="1219"/>
                  </a:lnTo>
                  <a:lnTo>
                    <a:pt x="1372" y="1162"/>
                  </a:lnTo>
                  <a:lnTo>
                    <a:pt x="1420" y="1135"/>
                  </a:lnTo>
                  <a:lnTo>
                    <a:pt x="1459" y="1117"/>
                  </a:lnTo>
                  <a:lnTo>
                    <a:pt x="1552" y="1120"/>
                  </a:lnTo>
                  <a:lnTo>
                    <a:pt x="1591" y="1063"/>
                  </a:lnTo>
                  <a:lnTo>
                    <a:pt x="1618" y="1042"/>
                  </a:lnTo>
                  <a:lnTo>
                    <a:pt x="1630" y="1024"/>
                  </a:lnTo>
                  <a:lnTo>
                    <a:pt x="1555" y="1036"/>
                  </a:lnTo>
                  <a:lnTo>
                    <a:pt x="1555" y="985"/>
                  </a:lnTo>
                  <a:lnTo>
                    <a:pt x="1483" y="958"/>
                  </a:lnTo>
                  <a:lnTo>
                    <a:pt x="1459" y="985"/>
                  </a:lnTo>
                  <a:lnTo>
                    <a:pt x="1330" y="889"/>
                  </a:lnTo>
                  <a:lnTo>
                    <a:pt x="1276" y="931"/>
                  </a:lnTo>
                  <a:lnTo>
                    <a:pt x="1177" y="913"/>
                  </a:lnTo>
                  <a:lnTo>
                    <a:pt x="1186" y="841"/>
                  </a:lnTo>
                  <a:lnTo>
                    <a:pt x="1033" y="748"/>
                  </a:lnTo>
                  <a:lnTo>
                    <a:pt x="970" y="763"/>
                  </a:lnTo>
                  <a:lnTo>
                    <a:pt x="970" y="724"/>
                  </a:lnTo>
                  <a:lnTo>
                    <a:pt x="1003" y="685"/>
                  </a:lnTo>
                  <a:lnTo>
                    <a:pt x="1039" y="676"/>
                  </a:lnTo>
                  <a:lnTo>
                    <a:pt x="1006" y="619"/>
                  </a:lnTo>
                  <a:lnTo>
                    <a:pt x="979" y="631"/>
                  </a:lnTo>
                  <a:lnTo>
                    <a:pt x="979" y="574"/>
                  </a:lnTo>
                  <a:lnTo>
                    <a:pt x="913" y="592"/>
                  </a:lnTo>
                  <a:lnTo>
                    <a:pt x="904" y="514"/>
                  </a:lnTo>
                  <a:lnTo>
                    <a:pt x="861" y="520"/>
                  </a:lnTo>
                  <a:lnTo>
                    <a:pt x="816" y="430"/>
                  </a:lnTo>
                  <a:lnTo>
                    <a:pt x="868" y="445"/>
                  </a:lnTo>
                  <a:lnTo>
                    <a:pt x="910" y="484"/>
                  </a:lnTo>
                  <a:lnTo>
                    <a:pt x="994" y="481"/>
                  </a:lnTo>
                  <a:lnTo>
                    <a:pt x="967" y="433"/>
                  </a:lnTo>
                  <a:lnTo>
                    <a:pt x="913" y="436"/>
                  </a:lnTo>
                  <a:lnTo>
                    <a:pt x="877" y="400"/>
                  </a:lnTo>
                  <a:lnTo>
                    <a:pt x="919" y="391"/>
                  </a:lnTo>
                  <a:lnTo>
                    <a:pt x="970" y="397"/>
                  </a:lnTo>
                  <a:lnTo>
                    <a:pt x="1033" y="334"/>
                  </a:lnTo>
                  <a:lnTo>
                    <a:pt x="1000" y="289"/>
                  </a:lnTo>
                  <a:lnTo>
                    <a:pt x="1048" y="277"/>
                  </a:lnTo>
                  <a:lnTo>
                    <a:pt x="1144" y="283"/>
                  </a:lnTo>
                  <a:lnTo>
                    <a:pt x="1129" y="247"/>
                  </a:lnTo>
                  <a:lnTo>
                    <a:pt x="1171" y="205"/>
                  </a:lnTo>
                  <a:lnTo>
                    <a:pt x="1174" y="136"/>
                  </a:lnTo>
                  <a:lnTo>
                    <a:pt x="1222" y="46"/>
                  </a:lnTo>
                  <a:lnTo>
                    <a:pt x="1180" y="13"/>
                  </a:lnTo>
                  <a:lnTo>
                    <a:pt x="1125" y="0"/>
                  </a:lnTo>
                  <a:close/>
                </a:path>
              </a:pathLst>
            </a:custGeom>
            <a:solidFill>
              <a:srgbClr val="10563D"/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1052" name="Freeform 23"/>
            <p:cNvSpPr>
              <a:spLocks/>
            </p:cNvSpPr>
            <p:nvPr userDrawn="1"/>
          </p:nvSpPr>
          <p:spPr bwMode="ltGray">
            <a:xfrm>
              <a:off x="3747" y="3265"/>
              <a:ext cx="399" cy="296"/>
            </a:xfrm>
            <a:custGeom>
              <a:avLst/>
              <a:gdLst>
                <a:gd name="T0" fmla="*/ 0 w 446"/>
                <a:gd name="T1" fmla="*/ 145 h 329"/>
                <a:gd name="T2" fmla="*/ 0 w 446"/>
                <a:gd name="T3" fmla="*/ 231 h 329"/>
                <a:gd name="T4" fmla="*/ 98 w 446"/>
                <a:gd name="T5" fmla="*/ 265 h 329"/>
                <a:gd name="T6" fmla="*/ 164 w 446"/>
                <a:gd name="T7" fmla="*/ 277 h 329"/>
                <a:gd name="T8" fmla="*/ 215 w 446"/>
                <a:gd name="T9" fmla="*/ 285 h 329"/>
                <a:gd name="T10" fmla="*/ 285 w 446"/>
                <a:gd name="T11" fmla="*/ 293 h 329"/>
                <a:gd name="T12" fmla="*/ 371 w 446"/>
                <a:gd name="T13" fmla="*/ 291 h 329"/>
                <a:gd name="T14" fmla="*/ 383 w 446"/>
                <a:gd name="T15" fmla="*/ 265 h 329"/>
                <a:gd name="T16" fmla="*/ 343 w 446"/>
                <a:gd name="T17" fmla="*/ 224 h 329"/>
                <a:gd name="T18" fmla="*/ 343 w 446"/>
                <a:gd name="T19" fmla="*/ 183 h 329"/>
                <a:gd name="T20" fmla="*/ 277 w 446"/>
                <a:gd name="T21" fmla="*/ 143 h 329"/>
                <a:gd name="T22" fmla="*/ 283 w 446"/>
                <a:gd name="T23" fmla="*/ 81 h 329"/>
                <a:gd name="T24" fmla="*/ 229 w 446"/>
                <a:gd name="T25" fmla="*/ 51 h 329"/>
                <a:gd name="T26" fmla="*/ 221 w 446"/>
                <a:gd name="T27" fmla="*/ 102 h 329"/>
                <a:gd name="T28" fmla="*/ 183 w 446"/>
                <a:gd name="T29" fmla="*/ 75 h 329"/>
                <a:gd name="T30" fmla="*/ 151 w 446"/>
                <a:gd name="T31" fmla="*/ 89 h 329"/>
                <a:gd name="T32" fmla="*/ 161 w 446"/>
                <a:gd name="T33" fmla="*/ 43 h 329"/>
                <a:gd name="T34" fmla="*/ 100 w 446"/>
                <a:gd name="T35" fmla="*/ 32 h 329"/>
                <a:gd name="T36" fmla="*/ 98 w 446"/>
                <a:gd name="T37" fmla="*/ 102 h 329"/>
                <a:gd name="T38" fmla="*/ 129 w 446"/>
                <a:gd name="T39" fmla="*/ 167 h 329"/>
                <a:gd name="T40" fmla="*/ 67 w 446"/>
                <a:gd name="T41" fmla="*/ 175 h 329"/>
                <a:gd name="T42" fmla="*/ 32 w 446"/>
                <a:gd name="T43" fmla="*/ 145 h 329"/>
                <a:gd name="T44" fmla="*/ 0 w 446"/>
                <a:gd name="T45" fmla="*/ 145 h 329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446"/>
                <a:gd name="T70" fmla="*/ 0 h 329"/>
                <a:gd name="T71" fmla="*/ 446 w 446"/>
                <a:gd name="T72" fmla="*/ 329 h 329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446" h="329">
                  <a:moveTo>
                    <a:pt x="0" y="162"/>
                  </a:moveTo>
                  <a:lnTo>
                    <a:pt x="0" y="258"/>
                  </a:lnTo>
                  <a:lnTo>
                    <a:pt x="109" y="295"/>
                  </a:lnTo>
                  <a:lnTo>
                    <a:pt x="183" y="309"/>
                  </a:lnTo>
                  <a:lnTo>
                    <a:pt x="240" y="318"/>
                  </a:lnTo>
                  <a:lnTo>
                    <a:pt x="318" y="327"/>
                  </a:lnTo>
                  <a:lnTo>
                    <a:pt x="414" y="324"/>
                  </a:lnTo>
                  <a:cubicBezTo>
                    <a:pt x="432" y="319"/>
                    <a:pt x="446" y="329"/>
                    <a:pt x="427" y="295"/>
                  </a:cubicBezTo>
                  <a:cubicBezTo>
                    <a:pt x="408" y="261"/>
                    <a:pt x="389" y="265"/>
                    <a:pt x="382" y="250"/>
                  </a:cubicBezTo>
                  <a:lnTo>
                    <a:pt x="382" y="204"/>
                  </a:lnTo>
                  <a:lnTo>
                    <a:pt x="309" y="159"/>
                  </a:lnTo>
                  <a:cubicBezTo>
                    <a:pt x="298" y="140"/>
                    <a:pt x="333" y="144"/>
                    <a:pt x="315" y="90"/>
                  </a:cubicBezTo>
                  <a:cubicBezTo>
                    <a:pt x="297" y="36"/>
                    <a:pt x="266" y="53"/>
                    <a:pt x="255" y="57"/>
                  </a:cubicBezTo>
                  <a:lnTo>
                    <a:pt x="246" y="114"/>
                  </a:lnTo>
                  <a:lnTo>
                    <a:pt x="204" y="84"/>
                  </a:lnTo>
                  <a:lnTo>
                    <a:pt x="168" y="99"/>
                  </a:lnTo>
                  <a:lnTo>
                    <a:pt x="180" y="48"/>
                  </a:lnTo>
                  <a:cubicBezTo>
                    <a:pt x="171" y="38"/>
                    <a:pt x="135" y="0"/>
                    <a:pt x="111" y="36"/>
                  </a:cubicBezTo>
                  <a:cubicBezTo>
                    <a:pt x="87" y="72"/>
                    <a:pt x="104" y="89"/>
                    <a:pt x="109" y="114"/>
                  </a:cubicBezTo>
                  <a:lnTo>
                    <a:pt x="144" y="186"/>
                  </a:lnTo>
                  <a:lnTo>
                    <a:pt x="75" y="195"/>
                  </a:lnTo>
                  <a:lnTo>
                    <a:pt x="36" y="162"/>
                  </a:lnTo>
                  <a:lnTo>
                    <a:pt x="0" y="162"/>
                  </a:lnTo>
                  <a:close/>
                </a:path>
              </a:pathLst>
            </a:custGeom>
            <a:solidFill>
              <a:srgbClr val="10563D"/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1053" name="Freeform 24"/>
            <p:cNvSpPr>
              <a:spLocks/>
            </p:cNvSpPr>
            <p:nvPr userDrawn="1"/>
          </p:nvSpPr>
          <p:spPr bwMode="ltGray">
            <a:xfrm>
              <a:off x="3653" y="3182"/>
              <a:ext cx="395" cy="131"/>
            </a:xfrm>
            <a:custGeom>
              <a:avLst/>
              <a:gdLst>
                <a:gd name="T0" fmla="*/ 5 w 441"/>
                <a:gd name="T1" fmla="*/ 70 h 146"/>
                <a:gd name="T2" fmla="*/ 54 w 441"/>
                <a:gd name="T3" fmla="*/ 127 h 146"/>
                <a:gd name="T4" fmla="*/ 151 w 441"/>
                <a:gd name="T5" fmla="*/ 99 h 146"/>
                <a:gd name="T6" fmla="*/ 193 w 441"/>
                <a:gd name="T7" fmla="*/ 59 h 146"/>
                <a:gd name="T8" fmla="*/ 233 w 441"/>
                <a:gd name="T9" fmla="*/ 99 h 146"/>
                <a:gd name="T10" fmla="*/ 271 w 441"/>
                <a:gd name="T11" fmla="*/ 89 h 146"/>
                <a:gd name="T12" fmla="*/ 314 w 441"/>
                <a:gd name="T13" fmla="*/ 99 h 146"/>
                <a:gd name="T14" fmla="*/ 314 w 441"/>
                <a:gd name="T15" fmla="*/ 57 h 146"/>
                <a:gd name="T16" fmla="*/ 344 w 441"/>
                <a:gd name="T17" fmla="*/ 27 h 146"/>
                <a:gd name="T18" fmla="*/ 360 w 441"/>
                <a:gd name="T19" fmla="*/ 54 h 146"/>
                <a:gd name="T20" fmla="*/ 384 w 441"/>
                <a:gd name="T21" fmla="*/ 16 h 146"/>
                <a:gd name="T22" fmla="*/ 339 w 441"/>
                <a:gd name="T23" fmla="*/ 0 h 146"/>
                <a:gd name="T24" fmla="*/ 273 w 441"/>
                <a:gd name="T25" fmla="*/ 57 h 146"/>
                <a:gd name="T26" fmla="*/ 212 w 441"/>
                <a:gd name="T27" fmla="*/ 11 h 146"/>
                <a:gd name="T28" fmla="*/ 172 w 441"/>
                <a:gd name="T29" fmla="*/ 48 h 146"/>
                <a:gd name="T30" fmla="*/ 129 w 441"/>
                <a:gd name="T31" fmla="*/ 67 h 146"/>
                <a:gd name="T32" fmla="*/ 116 w 441"/>
                <a:gd name="T33" fmla="*/ 75 h 146"/>
                <a:gd name="T34" fmla="*/ 97 w 441"/>
                <a:gd name="T35" fmla="*/ 70 h 146"/>
                <a:gd name="T36" fmla="*/ 54 w 441"/>
                <a:gd name="T37" fmla="*/ 48 h 146"/>
                <a:gd name="T38" fmla="*/ 5 w 441"/>
                <a:gd name="T39" fmla="*/ 70 h 14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441"/>
                <a:gd name="T61" fmla="*/ 0 h 146"/>
                <a:gd name="T62" fmla="*/ 441 w 441"/>
                <a:gd name="T63" fmla="*/ 146 h 146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441" h="146">
                  <a:moveTo>
                    <a:pt x="6" y="78"/>
                  </a:moveTo>
                  <a:cubicBezTo>
                    <a:pt x="0" y="90"/>
                    <a:pt x="33" y="136"/>
                    <a:pt x="60" y="141"/>
                  </a:cubicBezTo>
                  <a:cubicBezTo>
                    <a:pt x="87" y="146"/>
                    <a:pt x="143" y="123"/>
                    <a:pt x="169" y="110"/>
                  </a:cubicBezTo>
                  <a:lnTo>
                    <a:pt x="216" y="66"/>
                  </a:lnTo>
                  <a:lnTo>
                    <a:pt x="260" y="110"/>
                  </a:lnTo>
                  <a:lnTo>
                    <a:pt x="303" y="99"/>
                  </a:lnTo>
                  <a:lnTo>
                    <a:pt x="351" y="110"/>
                  </a:lnTo>
                  <a:lnTo>
                    <a:pt x="351" y="64"/>
                  </a:lnTo>
                  <a:lnTo>
                    <a:pt x="384" y="30"/>
                  </a:lnTo>
                  <a:cubicBezTo>
                    <a:pt x="392" y="29"/>
                    <a:pt x="363" y="66"/>
                    <a:pt x="402" y="60"/>
                  </a:cubicBezTo>
                  <a:cubicBezTo>
                    <a:pt x="441" y="54"/>
                    <a:pt x="433" y="28"/>
                    <a:pt x="429" y="18"/>
                  </a:cubicBezTo>
                  <a:lnTo>
                    <a:pt x="378" y="0"/>
                  </a:lnTo>
                  <a:lnTo>
                    <a:pt x="305" y="64"/>
                  </a:lnTo>
                  <a:lnTo>
                    <a:pt x="237" y="12"/>
                  </a:lnTo>
                  <a:lnTo>
                    <a:pt x="192" y="54"/>
                  </a:lnTo>
                  <a:lnTo>
                    <a:pt x="144" y="75"/>
                  </a:lnTo>
                  <a:lnTo>
                    <a:pt x="129" y="84"/>
                  </a:lnTo>
                  <a:lnTo>
                    <a:pt x="108" y="78"/>
                  </a:lnTo>
                  <a:cubicBezTo>
                    <a:pt x="97" y="73"/>
                    <a:pt x="99" y="60"/>
                    <a:pt x="60" y="54"/>
                  </a:cubicBezTo>
                  <a:cubicBezTo>
                    <a:pt x="21" y="48"/>
                    <a:pt x="17" y="73"/>
                    <a:pt x="6" y="78"/>
                  </a:cubicBezTo>
                  <a:close/>
                </a:path>
              </a:pathLst>
            </a:custGeom>
            <a:solidFill>
              <a:srgbClr val="10563D"/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1054" name="Freeform 25"/>
            <p:cNvSpPr>
              <a:spLocks/>
            </p:cNvSpPr>
            <p:nvPr userDrawn="1"/>
          </p:nvSpPr>
          <p:spPr bwMode="ltGray">
            <a:xfrm>
              <a:off x="2944" y="2778"/>
              <a:ext cx="134" cy="178"/>
            </a:xfrm>
            <a:custGeom>
              <a:avLst/>
              <a:gdLst>
                <a:gd name="T0" fmla="*/ 0 w 150"/>
                <a:gd name="T1" fmla="*/ 0 h 198"/>
                <a:gd name="T2" fmla="*/ 13 w 150"/>
                <a:gd name="T3" fmla="*/ 57 h 198"/>
                <a:gd name="T4" fmla="*/ 40 w 150"/>
                <a:gd name="T5" fmla="*/ 108 h 198"/>
                <a:gd name="T6" fmla="*/ 80 w 150"/>
                <a:gd name="T7" fmla="*/ 167 h 198"/>
                <a:gd name="T8" fmla="*/ 110 w 150"/>
                <a:gd name="T9" fmla="*/ 178 h 198"/>
                <a:gd name="T10" fmla="*/ 134 w 150"/>
                <a:gd name="T11" fmla="*/ 146 h 198"/>
                <a:gd name="T12" fmla="*/ 102 w 150"/>
                <a:gd name="T13" fmla="*/ 146 h 198"/>
                <a:gd name="T14" fmla="*/ 99 w 150"/>
                <a:gd name="T15" fmla="*/ 92 h 198"/>
                <a:gd name="T16" fmla="*/ 70 w 150"/>
                <a:gd name="T17" fmla="*/ 76 h 198"/>
                <a:gd name="T18" fmla="*/ 88 w 150"/>
                <a:gd name="T19" fmla="*/ 19 h 198"/>
                <a:gd name="T20" fmla="*/ 43 w 150"/>
                <a:gd name="T21" fmla="*/ 32 h 198"/>
                <a:gd name="T22" fmla="*/ 0 w 150"/>
                <a:gd name="T23" fmla="*/ 0 h 198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150"/>
                <a:gd name="T37" fmla="*/ 0 h 198"/>
                <a:gd name="T38" fmla="*/ 150 w 150"/>
                <a:gd name="T39" fmla="*/ 198 h 198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150" h="198">
                  <a:moveTo>
                    <a:pt x="0" y="0"/>
                  </a:moveTo>
                  <a:lnTo>
                    <a:pt x="15" y="63"/>
                  </a:lnTo>
                  <a:lnTo>
                    <a:pt x="45" y="120"/>
                  </a:lnTo>
                  <a:lnTo>
                    <a:pt x="90" y="186"/>
                  </a:lnTo>
                  <a:lnTo>
                    <a:pt x="123" y="198"/>
                  </a:lnTo>
                  <a:lnTo>
                    <a:pt x="150" y="162"/>
                  </a:lnTo>
                  <a:lnTo>
                    <a:pt x="114" y="162"/>
                  </a:lnTo>
                  <a:lnTo>
                    <a:pt x="111" y="102"/>
                  </a:lnTo>
                  <a:lnTo>
                    <a:pt x="78" y="84"/>
                  </a:lnTo>
                  <a:lnTo>
                    <a:pt x="99" y="21"/>
                  </a:lnTo>
                  <a:lnTo>
                    <a:pt x="48" y="3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0563D"/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1055" name="Freeform 26"/>
            <p:cNvSpPr>
              <a:spLocks/>
            </p:cNvSpPr>
            <p:nvPr userDrawn="1"/>
          </p:nvSpPr>
          <p:spPr bwMode="ltGray">
            <a:xfrm>
              <a:off x="3074" y="2697"/>
              <a:ext cx="80" cy="263"/>
            </a:xfrm>
            <a:custGeom>
              <a:avLst/>
              <a:gdLst>
                <a:gd name="T0" fmla="*/ 50 w 90"/>
                <a:gd name="T1" fmla="*/ 0 h 293"/>
                <a:gd name="T2" fmla="*/ 26 w 90"/>
                <a:gd name="T3" fmla="*/ 70 h 293"/>
                <a:gd name="T4" fmla="*/ 2 w 90"/>
                <a:gd name="T5" fmla="*/ 100 h 293"/>
                <a:gd name="T6" fmla="*/ 0 w 90"/>
                <a:gd name="T7" fmla="*/ 141 h 293"/>
                <a:gd name="T8" fmla="*/ 31 w 90"/>
                <a:gd name="T9" fmla="*/ 145 h 293"/>
                <a:gd name="T10" fmla="*/ 40 w 90"/>
                <a:gd name="T11" fmla="*/ 181 h 293"/>
                <a:gd name="T12" fmla="*/ 15 w 90"/>
                <a:gd name="T13" fmla="*/ 207 h 293"/>
                <a:gd name="T14" fmla="*/ 58 w 90"/>
                <a:gd name="T15" fmla="*/ 261 h 293"/>
                <a:gd name="T16" fmla="*/ 80 w 90"/>
                <a:gd name="T17" fmla="*/ 263 h 293"/>
                <a:gd name="T18" fmla="*/ 55 w 90"/>
                <a:gd name="T19" fmla="*/ 234 h 293"/>
                <a:gd name="T20" fmla="*/ 63 w 90"/>
                <a:gd name="T21" fmla="*/ 159 h 293"/>
                <a:gd name="T22" fmla="*/ 40 w 90"/>
                <a:gd name="T23" fmla="*/ 141 h 293"/>
                <a:gd name="T24" fmla="*/ 26 w 90"/>
                <a:gd name="T25" fmla="*/ 116 h 293"/>
                <a:gd name="T26" fmla="*/ 50 w 90"/>
                <a:gd name="T27" fmla="*/ 83 h 293"/>
                <a:gd name="T28" fmla="*/ 80 w 90"/>
                <a:gd name="T29" fmla="*/ 59 h 293"/>
                <a:gd name="T30" fmla="*/ 50 w 90"/>
                <a:gd name="T31" fmla="*/ 0 h 293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90"/>
                <a:gd name="T49" fmla="*/ 0 h 293"/>
                <a:gd name="T50" fmla="*/ 90 w 90"/>
                <a:gd name="T51" fmla="*/ 293 h 293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90" h="293">
                  <a:moveTo>
                    <a:pt x="56" y="0"/>
                  </a:moveTo>
                  <a:lnTo>
                    <a:pt x="29" y="78"/>
                  </a:lnTo>
                  <a:lnTo>
                    <a:pt x="2" y="111"/>
                  </a:lnTo>
                  <a:lnTo>
                    <a:pt x="0" y="157"/>
                  </a:lnTo>
                  <a:lnTo>
                    <a:pt x="35" y="162"/>
                  </a:lnTo>
                  <a:lnTo>
                    <a:pt x="45" y="202"/>
                  </a:lnTo>
                  <a:lnTo>
                    <a:pt x="17" y="231"/>
                  </a:lnTo>
                  <a:lnTo>
                    <a:pt x="65" y="291"/>
                  </a:lnTo>
                  <a:lnTo>
                    <a:pt x="90" y="293"/>
                  </a:lnTo>
                  <a:lnTo>
                    <a:pt x="62" y="261"/>
                  </a:lnTo>
                  <a:lnTo>
                    <a:pt x="71" y="177"/>
                  </a:lnTo>
                  <a:lnTo>
                    <a:pt x="45" y="157"/>
                  </a:lnTo>
                  <a:lnTo>
                    <a:pt x="29" y="129"/>
                  </a:lnTo>
                  <a:lnTo>
                    <a:pt x="56" y="93"/>
                  </a:lnTo>
                  <a:lnTo>
                    <a:pt x="90" y="66"/>
                  </a:lnTo>
                  <a:lnTo>
                    <a:pt x="56" y="0"/>
                  </a:lnTo>
                  <a:close/>
                </a:path>
              </a:pathLst>
            </a:custGeom>
            <a:solidFill>
              <a:srgbClr val="10563D"/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1056" name="Freeform 27"/>
            <p:cNvSpPr>
              <a:spLocks/>
            </p:cNvSpPr>
            <p:nvPr userDrawn="1"/>
          </p:nvSpPr>
          <p:spPr bwMode="ltGray">
            <a:xfrm>
              <a:off x="3194" y="2490"/>
              <a:ext cx="258" cy="223"/>
            </a:xfrm>
            <a:custGeom>
              <a:avLst/>
              <a:gdLst>
                <a:gd name="T0" fmla="*/ 0 w 288"/>
                <a:gd name="T1" fmla="*/ 224 h 249"/>
                <a:gd name="T2" fmla="*/ 11 w 288"/>
                <a:gd name="T3" fmla="*/ 192 h 249"/>
                <a:gd name="T4" fmla="*/ 59 w 288"/>
                <a:gd name="T5" fmla="*/ 194 h 249"/>
                <a:gd name="T6" fmla="*/ 62 w 288"/>
                <a:gd name="T7" fmla="*/ 162 h 249"/>
                <a:gd name="T8" fmla="*/ 140 w 288"/>
                <a:gd name="T9" fmla="*/ 132 h 249"/>
                <a:gd name="T10" fmla="*/ 164 w 288"/>
                <a:gd name="T11" fmla="*/ 145 h 249"/>
                <a:gd name="T12" fmla="*/ 153 w 288"/>
                <a:gd name="T13" fmla="*/ 13 h 249"/>
                <a:gd name="T14" fmla="*/ 204 w 288"/>
                <a:gd name="T15" fmla="*/ 0 h 249"/>
                <a:gd name="T16" fmla="*/ 258 w 288"/>
                <a:gd name="T17" fmla="*/ 40 h 249"/>
                <a:gd name="T18" fmla="*/ 220 w 288"/>
                <a:gd name="T19" fmla="*/ 35 h 249"/>
                <a:gd name="T20" fmla="*/ 196 w 288"/>
                <a:gd name="T21" fmla="*/ 57 h 249"/>
                <a:gd name="T22" fmla="*/ 218 w 288"/>
                <a:gd name="T23" fmla="*/ 135 h 249"/>
                <a:gd name="T24" fmla="*/ 164 w 288"/>
                <a:gd name="T25" fmla="*/ 185 h 249"/>
                <a:gd name="T26" fmla="*/ 0 w 288"/>
                <a:gd name="T27" fmla="*/ 224 h 249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288"/>
                <a:gd name="T43" fmla="*/ 0 h 249"/>
                <a:gd name="T44" fmla="*/ 288 w 288"/>
                <a:gd name="T45" fmla="*/ 249 h 249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288" h="249">
                  <a:moveTo>
                    <a:pt x="0" y="249"/>
                  </a:moveTo>
                  <a:lnTo>
                    <a:pt x="12" y="213"/>
                  </a:lnTo>
                  <a:lnTo>
                    <a:pt x="66" y="216"/>
                  </a:lnTo>
                  <a:lnTo>
                    <a:pt x="69" y="180"/>
                  </a:lnTo>
                  <a:lnTo>
                    <a:pt x="156" y="147"/>
                  </a:lnTo>
                  <a:lnTo>
                    <a:pt x="183" y="161"/>
                  </a:lnTo>
                  <a:lnTo>
                    <a:pt x="171" y="15"/>
                  </a:lnTo>
                  <a:lnTo>
                    <a:pt x="228" y="0"/>
                  </a:lnTo>
                  <a:lnTo>
                    <a:pt x="288" y="45"/>
                  </a:lnTo>
                  <a:lnTo>
                    <a:pt x="246" y="39"/>
                  </a:lnTo>
                  <a:lnTo>
                    <a:pt x="219" y="63"/>
                  </a:lnTo>
                  <a:lnTo>
                    <a:pt x="243" y="150"/>
                  </a:lnTo>
                  <a:lnTo>
                    <a:pt x="183" y="206"/>
                  </a:lnTo>
                  <a:lnTo>
                    <a:pt x="0" y="249"/>
                  </a:lnTo>
                  <a:close/>
                </a:path>
              </a:pathLst>
            </a:custGeom>
            <a:solidFill>
              <a:srgbClr val="10563D"/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1057" name="AutoShape 28"/>
            <p:cNvSpPr>
              <a:spLocks noChangeArrowheads="1"/>
            </p:cNvSpPr>
            <p:nvPr userDrawn="1"/>
          </p:nvSpPr>
          <p:spPr bwMode="ltGray">
            <a:xfrm rot="10800000">
              <a:off x="3561" y="1130"/>
              <a:ext cx="812" cy="610"/>
            </a:xfrm>
            <a:custGeom>
              <a:avLst/>
              <a:gdLst>
                <a:gd name="T0" fmla="*/ 15 w 21600"/>
                <a:gd name="T1" fmla="*/ 0 h 21600"/>
                <a:gd name="T2" fmla="*/ 4 w 21600"/>
                <a:gd name="T3" fmla="*/ 3 h 21600"/>
                <a:gd name="T4" fmla="*/ 0 w 21600"/>
                <a:gd name="T5" fmla="*/ 9 h 21600"/>
                <a:gd name="T6" fmla="*/ 4 w 21600"/>
                <a:gd name="T7" fmla="*/ 15 h 21600"/>
                <a:gd name="T8" fmla="*/ 15 w 21600"/>
                <a:gd name="T9" fmla="*/ 17 h 21600"/>
                <a:gd name="T10" fmla="*/ 26 w 21600"/>
                <a:gd name="T11" fmla="*/ 15 h 21600"/>
                <a:gd name="T12" fmla="*/ 31 w 21600"/>
                <a:gd name="T13" fmla="*/ 9 h 21600"/>
                <a:gd name="T14" fmla="*/ 26 w 21600"/>
                <a:gd name="T15" fmla="*/ 3 h 2160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3166 w 21600"/>
                <a:gd name="T25" fmla="*/ 3151 h 21600"/>
                <a:gd name="T26" fmla="*/ 18434 w 21600"/>
                <a:gd name="T27" fmla="*/ 18449 h 2160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1492" y="10800"/>
                  </a:moveTo>
                  <a:cubicBezTo>
                    <a:pt x="1492" y="15941"/>
                    <a:pt x="5659" y="20108"/>
                    <a:pt x="10800" y="20108"/>
                  </a:cubicBezTo>
                  <a:cubicBezTo>
                    <a:pt x="15941" y="20108"/>
                    <a:pt x="20108" y="15941"/>
                    <a:pt x="20108" y="10800"/>
                  </a:cubicBezTo>
                  <a:cubicBezTo>
                    <a:pt x="20108" y="5659"/>
                    <a:pt x="15941" y="1492"/>
                    <a:pt x="10800" y="1492"/>
                  </a:cubicBezTo>
                  <a:cubicBezTo>
                    <a:pt x="5659" y="1492"/>
                    <a:pt x="1492" y="5659"/>
                    <a:pt x="1492" y="10800"/>
                  </a:cubicBezTo>
                  <a:close/>
                </a:path>
              </a:pathLst>
            </a:custGeom>
            <a:solidFill>
              <a:srgbClr val="10563D"/>
            </a:solidFill>
            <a:ln>
              <a:noFill/>
            </a:ln>
            <a:extLst>
              <a:ext uri="{91240B29-F687-4F45-9708-019B960494DF}"/>
            </a:extLst>
          </p:spPr>
          <p:txBody>
            <a:bodyPr rot="10800000" wrap="none" anchor="ctr"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</p:grpSp>
      <p:sp>
        <p:nvSpPr>
          <p:cNvPr id="455742" name="Rectangle 6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95400"/>
            <a:ext cx="8458200" cy="487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77" r:id="rId1"/>
    <p:sldLayoutId id="2147483676" r:id="rId2"/>
    <p:sldLayoutId id="2147483675" r:id="rId3"/>
    <p:sldLayoutId id="2147483674" r:id="rId4"/>
    <p:sldLayoutId id="2147483673" r:id="rId5"/>
    <p:sldLayoutId id="2147483672" r:id="rId6"/>
    <p:sldLayoutId id="2147483671" r:id="rId7"/>
    <p:sldLayoutId id="2147483670" r:id="rId8"/>
    <p:sldLayoutId id="2147483669" r:id="rId9"/>
    <p:sldLayoutId id="2147483668" r:id="rId10"/>
    <p:sldLayoutId id="2147483667" r:id="rId11"/>
    <p:sldLayoutId id="2147483666" r:id="rId12"/>
    <p:sldLayoutId id="2147483665" r:id="rId13"/>
  </p:sldLayoutIdLst>
  <p:timing>
    <p:tnLst>
      <p:par>
        <p:cTn id="1" dur="indefinite" restart="never" nodeType="tmRoot"/>
      </p:par>
    </p:tnLst>
  </p:timing>
  <p:hf hdr="0" dt="0"/>
  <p:txStyles>
    <p:titleStyle>
      <a:lvl1pPr algn="ctr" rtl="0" fontAlgn="base">
        <a:spcBef>
          <a:spcPct val="0"/>
        </a:spcBef>
        <a:spcAft>
          <a:spcPct val="0"/>
        </a:spcAft>
        <a:defRPr sz="3600">
          <a:solidFill>
            <a:srgbClr val="FFCC66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3600">
          <a:solidFill>
            <a:srgbClr val="FFCC66"/>
          </a:solidFill>
          <a:latin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3600">
          <a:solidFill>
            <a:srgbClr val="FFCC66"/>
          </a:solidFill>
          <a:latin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3600">
          <a:solidFill>
            <a:srgbClr val="FFCC66"/>
          </a:solidFill>
          <a:latin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3600">
          <a:solidFill>
            <a:srgbClr val="FFCC66"/>
          </a:solidFill>
          <a:latin typeface="Arial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itchFamily="34" charset="0"/>
        </a:defRPr>
      </a:lvl9pPr>
    </p:titleStyle>
    <p:bodyStyle>
      <a:lvl1pPr marL="341313" indent="-341313" algn="l" rtl="0" fontAlgn="base">
        <a:spcBef>
          <a:spcPct val="20000"/>
        </a:spcBef>
        <a:spcAft>
          <a:spcPct val="0"/>
        </a:spcAft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804863" indent="-287338" algn="l" rtl="0" fontAlgn="base">
        <a:spcBef>
          <a:spcPct val="20000"/>
        </a:spcBef>
        <a:spcAft>
          <a:spcPct val="0"/>
        </a:spcAft>
        <a:buChar char="–"/>
        <a:defRPr sz="2400">
          <a:solidFill>
            <a:schemeClr val="tx1"/>
          </a:solidFill>
          <a:latin typeface="+mn-lt"/>
        </a:defRPr>
      </a:lvl2pPr>
      <a:lvl3pPr marL="1138238" indent="-219075" algn="l" rtl="0" fontAlgn="base">
        <a:spcBef>
          <a:spcPct val="20000"/>
        </a:spcBef>
        <a:spcAft>
          <a:spcPct val="0"/>
        </a:spcAft>
        <a:buChar char="•"/>
        <a:defRPr sz="2200">
          <a:solidFill>
            <a:schemeClr val="tx1"/>
          </a:solidFill>
          <a:latin typeface="+mn-lt"/>
        </a:defRPr>
      </a:lvl3pPr>
      <a:lvl4pPr marL="1539875" indent="-287338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1885950" indent="-231775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343150" indent="-231775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800350" indent="-231775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257550" indent="-231775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714750" indent="-231775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2.v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3.v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4.v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6.v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7.v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8.v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9.v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0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0.v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1.v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2.v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6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6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3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3.v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6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6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ifma.org/" TargetMode="External"/><Relationship Id="rId2" Type="http://schemas.openxmlformats.org/officeDocument/2006/relationships/hyperlink" Target="http://www.bondcalc.com/" TargetMode="External"/><Relationship Id="rId1" Type="http://schemas.openxmlformats.org/officeDocument/2006/relationships/slideLayout" Target="../slideLayouts/slideLayout4.xml"/><Relationship Id="rId5" Type="http://schemas.openxmlformats.org/officeDocument/2006/relationships/hyperlink" Target="http://www.bonds-online.com/" TargetMode="External"/><Relationship Id="rId4" Type="http://schemas.openxmlformats.org/officeDocument/2006/relationships/hyperlink" Target="http://www.pimco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14"/>
          <p:cNvSpPr>
            <a:spLocks noChangeArrowheads="1"/>
          </p:cNvSpPr>
          <p:nvPr/>
        </p:nvSpPr>
        <p:spPr bwMode="auto">
          <a:xfrm>
            <a:off x="0" y="0"/>
            <a:ext cx="9144000" cy="3825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 anchor="b"/>
          <a:lstStyle/>
          <a:p>
            <a:pPr eaLnBrk="0" hangingPunct="0"/>
            <a:endParaRPr lang="en-US" sz="2400"/>
          </a:p>
        </p:txBody>
      </p:sp>
      <p:sp>
        <p:nvSpPr>
          <p:cNvPr id="17410" name="Text Box 17"/>
          <p:cNvSpPr txBox="1">
            <a:spLocks noChangeArrowheads="1"/>
          </p:cNvSpPr>
          <p:nvPr/>
        </p:nvSpPr>
        <p:spPr bwMode="auto">
          <a:xfrm>
            <a:off x="0" y="4295775"/>
            <a:ext cx="8153400" cy="695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lnSpc>
                <a:spcPct val="110000"/>
              </a:lnSpc>
            </a:pPr>
            <a:endParaRPr lang="en-US"/>
          </a:p>
          <a:p>
            <a:pPr eaLnBrk="0" hangingPunct="0">
              <a:lnSpc>
                <a:spcPct val="110000"/>
              </a:lnSpc>
            </a:pPr>
            <a:endParaRPr lang="en-US"/>
          </a:p>
        </p:txBody>
      </p:sp>
      <p:sp>
        <p:nvSpPr>
          <p:cNvPr id="17411" name="Text Box 25"/>
          <p:cNvSpPr txBox="1">
            <a:spLocks noChangeArrowheads="1"/>
          </p:cNvSpPr>
          <p:nvPr/>
        </p:nvSpPr>
        <p:spPr bwMode="auto">
          <a:xfrm>
            <a:off x="2346325" y="4379913"/>
            <a:ext cx="382587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17412" name="Text Box 28"/>
          <p:cNvSpPr txBox="1">
            <a:spLocks noChangeArrowheads="1"/>
          </p:cNvSpPr>
          <p:nvPr/>
        </p:nvSpPr>
        <p:spPr bwMode="auto">
          <a:xfrm>
            <a:off x="1828800" y="3505200"/>
            <a:ext cx="565467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17413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  <p:sp>
        <p:nvSpPr>
          <p:cNvPr id="17414" name="Line 1038"/>
          <p:cNvSpPr>
            <a:spLocks noChangeShapeType="1"/>
          </p:cNvSpPr>
          <p:nvPr/>
        </p:nvSpPr>
        <p:spPr bwMode="auto">
          <a:xfrm>
            <a:off x="1600200" y="1511300"/>
            <a:ext cx="5943600" cy="0"/>
          </a:xfrm>
          <a:prstGeom prst="line">
            <a:avLst/>
          </a:prstGeom>
          <a:noFill/>
          <a:ln w="25400">
            <a:solidFill>
              <a:srgbClr val="FFCC66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6" name="Rectangle 1032"/>
          <p:cNvSpPr txBox="1">
            <a:spLocks noChangeArrowheads="1"/>
          </p:cNvSpPr>
          <p:nvPr/>
        </p:nvSpPr>
        <p:spPr bwMode="auto">
          <a:xfrm>
            <a:off x="152400" y="152400"/>
            <a:ext cx="8991600" cy="1295400"/>
          </a:xfrm>
          <a:prstGeom prst="rect">
            <a:avLst/>
          </a:prstGeom>
          <a:noFill/>
          <a:ln>
            <a:noFill/>
          </a:ln>
          <a:effectLst>
            <a:outerShdw dist="53882" dir="2700000" algn="ctr" rotWithShape="0">
              <a:srgbClr val="000000"/>
            </a:outerShdw>
          </a:effectLst>
          <a:extLst>
            <a:ext uri="{909E8E84-426E-40DD-AFC4-6F175D3DCCD1}"/>
            <a:ext uri="{91240B29-F687-4F45-9708-019B960494DF}"/>
          </a:extLst>
        </p:spPr>
        <p:txBody>
          <a:bodyPr anchor="ctr"/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rgbClr val="FFCC66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rgbClr val="FFCC66"/>
                </a:solidFill>
                <a:latin typeface="Arial" pitchFamily="34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rgbClr val="FFCC66"/>
                </a:solidFill>
                <a:latin typeface="Arial" pitchFamily="34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rgbClr val="FFCC66"/>
                </a:solidFill>
                <a:latin typeface="Arial" pitchFamily="34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rgbClr val="FFCC66"/>
                </a:solidFill>
                <a:latin typeface="Arial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Arial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Arial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Arial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Arial" pitchFamily="34" charset="0"/>
              </a:defRPr>
            </a:lvl9pPr>
          </a:lstStyle>
          <a:p>
            <a:pPr>
              <a:defRPr/>
            </a:pPr>
            <a:r>
              <a:rPr lang="en-US" b="1" dirty="0" smtClean="0"/>
              <a:t>Chapter 18: The Analysis </a:t>
            </a:r>
            <a:r>
              <a:rPr lang="en-US" b="1" dirty="0"/>
              <a:t>and Valuation of </a:t>
            </a:r>
            <a:r>
              <a:rPr lang="en-US" b="1" dirty="0" smtClean="0"/>
              <a:t>Bonds</a:t>
            </a:r>
            <a:endParaRPr lang="en-US" b="1" dirty="0"/>
          </a:p>
        </p:txBody>
      </p:sp>
      <p:sp>
        <p:nvSpPr>
          <p:cNvPr id="9" name="Rounded Rectangle 8"/>
          <p:cNvSpPr/>
          <p:nvPr/>
        </p:nvSpPr>
        <p:spPr bwMode="auto">
          <a:xfrm>
            <a:off x="1524000" y="2209800"/>
            <a:ext cx="6096000" cy="3048000"/>
          </a:xfrm>
          <a:prstGeom prst="roundRect">
            <a:avLst/>
          </a:prstGeom>
          <a:solidFill>
            <a:srgbClr val="00664B"/>
          </a:solidFill>
          <a:ln w="12700" cap="flat" cmpd="sng" algn="ctr">
            <a:solidFill>
              <a:srgbClr val="00664B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3200" dirty="0" smtClean="0">
                <a:solidFill>
                  <a:srgbClr val="DFBE9D"/>
                </a:solidFill>
                <a:latin typeface="Bookman Old Style" pitchFamily="18" charset="0"/>
              </a:rPr>
              <a:t> </a:t>
            </a:r>
            <a:r>
              <a:rPr lang="en-US" sz="3200" dirty="0" smtClean="0">
                <a:solidFill>
                  <a:srgbClr val="DFBE9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Analysis of Investments </a:t>
            </a:r>
            <a:r>
              <a:rPr lang="en-US" sz="3600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kRuehl" pitchFamily="34" charset="-79"/>
                <a:cs typeface="FrankRuehl" pitchFamily="34" charset="-79"/>
              </a:rPr>
              <a:t>&amp;</a:t>
            </a:r>
          </a:p>
          <a:p>
            <a:pPr algn="ctr">
              <a:defRPr/>
            </a:pPr>
            <a:r>
              <a:rPr lang="en-US" sz="3200" dirty="0" smtClean="0">
                <a:solidFill>
                  <a:srgbClr val="DFBE9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 Management of Portfolios </a:t>
            </a:r>
          </a:p>
          <a:p>
            <a:pPr>
              <a:defRPr/>
            </a:pPr>
            <a:r>
              <a:rPr lang="en-US" dirty="0" smtClean="0">
                <a:solidFill>
                  <a:srgbClr val="DFBE9D"/>
                </a:solidFill>
                <a:cs typeface="Arial" pitchFamily="34" charset="0"/>
              </a:rPr>
              <a:t>				</a:t>
            </a:r>
            <a:r>
              <a:rPr lang="en-US" dirty="0" smtClean="0">
                <a:solidFill>
                  <a:schemeClr val="bg2">
                    <a:lumMod val="60000"/>
                    <a:lumOff val="40000"/>
                  </a:schemeClr>
                </a:solidFill>
                <a:cs typeface="Arial" pitchFamily="34" charset="0"/>
              </a:rPr>
              <a:t>10</a:t>
            </a:r>
            <a:r>
              <a:rPr lang="en-US" baseline="30000" dirty="0" smtClean="0">
                <a:solidFill>
                  <a:schemeClr val="bg2">
                    <a:lumMod val="60000"/>
                    <a:lumOff val="40000"/>
                  </a:schemeClr>
                </a:solidFill>
                <a:cs typeface="Arial" pitchFamily="34" charset="0"/>
              </a:rPr>
              <a:t>TH</a:t>
            </a:r>
            <a:r>
              <a:rPr lang="en-US" dirty="0" smtClean="0">
                <a:solidFill>
                  <a:schemeClr val="bg2">
                    <a:lumMod val="60000"/>
                    <a:lumOff val="40000"/>
                  </a:schemeClr>
                </a:solidFill>
                <a:cs typeface="Arial" pitchFamily="34" charset="0"/>
              </a:rPr>
              <a:t> EDITION</a:t>
            </a:r>
          </a:p>
          <a:p>
            <a:pPr>
              <a:defRPr/>
            </a:pPr>
            <a:endParaRPr lang="en-US" dirty="0" smtClean="0">
              <a:solidFill>
                <a:srgbClr val="DFBE9D"/>
              </a:solidFill>
              <a:latin typeface="Bookman Old Style" pitchFamily="18" charset="0"/>
            </a:endParaRPr>
          </a:p>
          <a:p>
            <a:pPr>
              <a:defRPr/>
            </a:pPr>
            <a:endParaRPr lang="en-US" dirty="0" smtClean="0">
              <a:solidFill>
                <a:srgbClr val="DFBE9D"/>
              </a:solidFill>
              <a:latin typeface="Bookman Old Style" pitchFamily="18" charset="0"/>
            </a:endParaRPr>
          </a:p>
          <a:p>
            <a:pPr>
              <a:defRPr/>
            </a:pPr>
            <a:endParaRPr lang="en-US" dirty="0" smtClean="0">
              <a:solidFill>
                <a:srgbClr val="DFBE9D"/>
              </a:solidFill>
              <a:latin typeface="Bookman Old Style" pitchFamily="18" charset="0"/>
            </a:endParaRPr>
          </a:p>
          <a:p>
            <a:pPr algn="r">
              <a:defRPr/>
            </a:pPr>
            <a:r>
              <a:rPr lang="en-US" sz="2400" dirty="0" smtClean="0">
                <a:solidFill>
                  <a:srgbClr val="DFBE9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Reilly </a:t>
            </a:r>
            <a:r>
              <a:rPr lang="en-US" sz="3200" dirty="0" smtClean="0">
                <a:solidFill>
                  <a:schemeClr val="bg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kRuehl" pitchFamily="34" charset="-79"/>
                <a:cs typeface="FrankRuehl" pitchFamily="34" charset="-79"/>
              </a:rPr>
              <a:t>&amp;</a:t>
            </a:r>
            <a:r>
              <a:rPr lang="en-US" sz="2400" dirty="0" smtClean="0">
                <a:solidFill>
                  <a:schemeClr val="bg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kRuehl" pitchFamily="34" charset="-79"/>
                <a:cs typeface="FrankRuehl" pitchFamily="34" charset="-79"/>
              </a:rPr>
              <a:t> </a:t>
            </a:r>
            <a:r>
              <a:rPr lang="en-US" sz="2400" dirty="0" smtClean="0">
                <a:solidFill>
                  <a:srgbClr val="DFBE9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Brown</a:t>
            </a:r>
          </a:p>
          <a:p>
            <a:pPr>
              <a:defRPr/>
            </a:pPr>
            <a:endParaRPr lang="en-US" dirty="0" smtClean="0"/>
          </a:p>
          <a:p>
            <a:pPr>
              <a:defRPr/>
            </a:pPr>
            <a:endParaRPr lang="en-US" dirty="0" smtClean="0"/>
          </a:p>
          <a:p>
            <a:pPr>
              <a:defRPr/>
            </a:pPr>
            <a:endParaRPr lang="en-US" dirty="0" smtClean="0"/>
          </a:p>
        </p:txBody>
      </p:sp>
      <p:cxnSp>
        <p:nvCxnSpPr>
          <p:cNvPr id="17417" name="Straight Connector 10"/>
          <p:cNvCxnSpPr>
            <a:cxnSpLocks noChangeShapeType="1"/>
            <a:stCxn id="9" idx="1"/>
            <a:endCxn id="9" idx="1"/>
          </p:cNvCxnSpPr>
          <p:nvPr/>
        </p:nvCxnSpPr>
        <p:spPr bwMode="auto">
          <a:xfrm>
            <a:off x="1524000" y="3733800"/>
            <a:ext cx="0" cy="0"/>
          </a:xfrm>
          <a:prstGeom prst="line">
            <a:avLst/>
          </a:prstGeom>
          <a:noFill/>
          <a:ln w="12700" algn="ctr">
            <a:solidFill>
              <a:schemeClr val="tx1"/>
            </a:solidFill>
            <a:round/>
            <a:headEnd type="none" w="sm" len="sm"/>
            <a:tailEnd type="none" w="sm" len="sm"/>
          </a:ln>
        </p:spPr>
      </p:cxnSp>
      <p:cxnSp>
        <p:nvCxnSpPr>
          <p:cNvPr id="17418" name="Straight Connector 12"/>
          <p:cNvCxnSpPr>
            <a:cxnSpLocks noChangeShapeType="1"/>
          </p:cNvCxnSpPr>
          <p:nvPr/>
        </p:nvCxnSpPr>
        <p:spPr bwMode="auto">
          <a:xfrm>
            <a:off x="1524000" y="3581400"/>
            <a:ext cx="3886200" cy="0"/>
          </a:xfrm>
          <a:prstGeom prst="line">
            <a:avLst/>
          </a:prstGeom>
          <a:noFill/>
          <a:ln w="12700" algn="ctr">
            <a:solidFill>
              <a:srgbClr val="DDBA97"/>
            </a:solidFill>
            <a:round/>
            <a:headEnd type="none" w="sm" len="sm"/>
            <a:tailEnd type="none" w="sm" len="sm"/>
          </a:ln>
        </p:spPr>
      </p:cxnSp>
      <p:cxnSp>
        <p:nvCxnSpPr>
          <p:cNvPr id="17419" name="Straight Connector 16"/>
          <p:cNvCxnSpPr>
            <a:cxnSpLocks noChangeShapeType="1"/>
          </p:cNvCxnSpPr>
          <p:nvPr/>
        </p:nvCxnSpPr>
        <p:spPr bwMode="auto">
          <a:xfrm>
            <a:off x="6858000" y="3581400"/>
            <a:ext cx="762000" cy="0"/>
          </a:xfrm>
          <a:prstGeom prst="line">
            <a:avLst/>
          </a:prstGeom>
          <a:noFill/>
          <a:ln w="12700" algn="ctr">
            <a:solidFill>
              <a:srgbClr val="DDBA97"/>
            </a:solidFill>
            <a:round/>
            <a:headEnd type="none" w="sm" len="sm"/>
            <a:tailEnd type="none" w="sm" len="sm"/>
          </a:ln>
        </p:spPr>
      </p:cxn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6946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228600"/>
            <a:ext cx="9144000" cy="838200"/>
          </a:xfrm>
        </p:spPr>
        <p:txBody>
          <a:bodyPr/>
          <a:lstStyle/>
          <a:p>
            <a:pPr>
              <a:defRPr/>
            </a:pPr>
            <a:r>
              <a:rPr lang="en-US" b="1"/>
              <a:t>The Fundamentals of Bond Valuation</a:t>
            </a:r>
          </a:p>
        </p:txBody>
      </p:sp>
      <p:sp>
        <p:nvSpPr>
          <p:cNvPr id="466966" name="Rectangle 3"/>
          <p:cNvSpPr>
            <a:spLocks noGrp="1" noChangeArrowheads="1"/>
          </p:cNvSpPr>
          <p:nvPr>
            <p:ph idx="1"/>
          </p:nvPr>
        </p:nvSpPr>
        <p:spPr>
          <a:xfrm>
            <a:off x="990600" y="1295400"/>
            <a:ext cx="7772400" cy="4114800"/>
          </a:xfrm>
        </p:spPr>
        <p:txBody>
          <a:bodyPr/>
          <a:lstStyle/>
          <a:p>
            <a:r>
              <a:rPr lang="en-US" smtClean="0"/>
              <a:t>The Present Value Model</a:t>
            </a:r>
          </a:p>
        </p:txBody>
      </p:sp>
      <p:sp>
        <p:nvSpPr>
          <p:cNvPr id="466967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18-</a:t>
            </a:r>
            <a:fld id="{D81EF9B1-6A58-40A8-A85F-1A21BF179106}" type="slidenum">
              <a:rPr lang="en-US">
                <a:cs typeface="Arial" charset="0"/>
              </a:rPr>
              <a:pPr/>
              <a:t>2</a:t>
            </a:fld>
            <a:endParaRPr lang="en-US">
              <a:cs typeface="Arial" charset="0"/>
            </a:endParaRPr>
          </a:p>
        </p:txBody>
      </p:sp>
      <p:graphicFrame>
        <p:nvGraphicFramePr>
          <p:cNvPr id="466964" name="Object 20"/>
          <p:cNvGraphicFramePr>
            <a:graphicFrameLocks noChangeAspect="1"/>
          </p:cNvGraphicFramePr>
          <p:nvPr/>
        </p:nvGraphicFramePr>
        <p:xfrm>
          <a:off x="1905000" y="2255838"/>
          <a:ext cx="6248400" cy="1249362"/>
        </p:xfrm>
        <a:graphic>
          <a:graphicData uri="http://schemas.openxmlformats.org/presentationml/2006/ole">
            <p:oleObj spid="_x0000_s466964" name="Equation" r:id="rId3" imgW="2578680" imgH="594720" progId="Equation.3">
              <p:embed/>
            </p:oleObj>
          </a:graphicData>
        </a:graphic>
      </p:graphicFrame>
      <p:sp>
        <p:nvSpPr>
          <p:cNvPr id="466950" name="Text Box 6"/>
          <p:cNvSpPr txBox="1">
            <a:spLocks noChangeArrowheads="1"/>
          </p:cNvSpPr>
          <p:nvPr/>
        </p:nvSpPr>
        <p:spPr bwMode="auto">
          <a:xfrm>
            <a:off x="1143000" y="3657600"/>
            <a:ext cx="7696200" cy="2162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en-US" sz="2400"/>
              <a:t>      </a:t>
            </a:r>
            <a:r>
              <a:rPr lang="en-US" sz="2200"/>
              <a:t>where:</a:t>
            </a:r>
          </a:p>
          <a:p>
            <a:pPr eaLnBrk="0" hangingPunct="0"/>
            <a:r>
              <a:rPr lang="en-US" sz="2400" i="1">
                <a:latin typeface="Times New Roman" pitchFamily="18" charset="0"/>
              </a:rPr>
              <a:t>	</a:t>
            </a:r>
            <a:r>
              <a:rPr lang="en-US" sz="2200" i="1">
                <a:latin typeface="Times New Roman" pitchFamily="18" charset="0"/>
              </a:rPr>
              <a:t>P</a:t>
            </a:r>
            <a:r>
              <a:rPr lang="en-US" sz="2200" i="1" baseline="-25000">
                <a:latin typeface="Times New Roman" pitchFamily="18" charset="0"/>
              </a:rPr>
              <a:t>m</a:t>
            </a:r>
            <a:r>
              <a:rPr lang="en-US" sz="2200"/>
              <a:t>=the current market price of the bond</a:t>
            </a:r>
          </a:p>
          <a:p>
            <a:pPr eaLnBrk="0" hangingPunct="0"/>
            <a:r>
              <a:rPr lang="en-US" sz="2200" i="1">
                <a:latin typeface="Times New Roman" pitchFamily="18" charset="0"/>
              </a:rPr>
              <a:t>	n</a:t>
            </a:r>
            <a:r>
              <a:rPr lang="en-US" sz="2200"/>
              <a:t> = the number of years to maturity</a:t>
            </a:r>
          </a:p>
          <a:p>
            <a:pPr eaLnBrk="0" hangingPunct="0"/>
            <a:r>
              <a:rPr lang="en-US" sz="2200">
                <a:latin typeface="Times New Roman" pitchFamily="18" charset="0"/>
              </a:rPr>
              <a:t>	C</a:t>
            </a:r>
            <a:r>
              <a:rPr lang="en-US" sz="2200" i="1" baseline="-25000">
                <a:latin typeface="Times New Roman" pitchFamily="18" charset="0"/>
              </a:rPr>
              <a:t>i</a:t>
            </a:r>
            <a:r>
              <a:rPr lang="en-US" sz="2200" baseline="-25000">
                <a:latin typeface="Times New Roman" pitchFamily="18" charset="0"/>
              </a:rPr>
              <a:t> </a:t>
            </a:r>
            <a:r>
              <a:rPr lang="en-US" sz="2200"/>
              <a:t>= the annual coupon payment for bond </a:t>
            </a:r>
            <a:r>
              <a:rPr lang="en-US" sz="2200" i="1"/>
              <a:t>i</a:t>
            </a:r>
            <a:endParaRPr lang="en-US" sz="2200" i="1">
              <a:latin typeface="Times New Roman" pitchFamily="18" charset="0"/>
            </a:endParaRPr>
          </a:p>
          <a:p>
            <a:pPr eaLnBrk="0" hangingPunct="0"/>
            <a:r>
              <a:rPr lang="en-US" sz="2200" i="1">
                <a:latin typeface="Times New Roman" pitchFamily="18" charset="0"/>
              </a:rPr>
              <a:t>	i = </a:t>
            </a:r>
            <a:r>
              <a:rPr lang="en-US" sz="2200"/>
              <a:t>the prevailing yield to maturity for this bond issue</a:t>
            </a:r>
          </a:p>
          <a:p>
            <a:pPr eaLnBrk="0" hangingPunct="0"/>
            <a:r>
              <a:rPr lang="en-US" sz="2200" i="1">
                <a:latin typeface="Times New Roman" pitchFamily="18" charset="0"/>
              </a:rPr>
              <a:t>	P</a:t>
            </a:r>
            <a:r>
              <a:rPr lang="en-US" sz="2200" i="1" baseline="-25000">
                <a:latin typeface="Times New Roman" pitchFamily="18" charset="0"/>
              </a:rPr>
              <a:t>p</a:t>
            </a:r>
            <a:r>
              <a:rPr lang="en-US" sz="2200"/>
              <a:t>=the par value of the bond</a:t>
            </a:r>
          </a:p>
        </p:txBody>
      </p:sp>
      <p:sp>
        <p:nvSpPr>
          <p:cNvPr id="466969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69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6950" grpId="0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4706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228600"/>
            <a:ext cx="9144000" cy="838200"/>
          </a:xfrm>
        </p:spPr>
        <p:txBody>
          <a:bodyPr/>
          <a:lstStyle/>
          <a:p>
            <a:pPr>
              <a:defRPr/>
            </a:pPr>
            <a:r>
              <a:rPr lang="en-US" b="1"/>
              <a:t>The Fundamentals of Bond Valuation</a:t>
            </a:r>
          </a:p>
        </p:txBody>
      </p:sp>
      <p:sp>
        <p:nvSpPr>
          <p:cNvPr id="467970" name="Rectangle 3"/>
          <p:cNvSpPr>
            <a:spLocks noGrp="1" noChangeArrowheads="1"/>
          </p:cNvSpPr>
          <p:nvPr>
            <p:ph idx="1"/>
          </p:nvPr>
        </p:nvSpPr>
        <p:spPr>
          <a:xfrm>
            <a:off x="990600" y="1295400"/>
            <a:ext cx="7772400" cy="4572000"/>
          </a:xfrm>
        </p:spPr>
        <p:txBody>
          <a:bodyPr/>
          <a:lstStyle/>
          <a:p>
            <a:pPr lvl="1">
              <a:lnSpc>
                <a:spcPct val="110000"/>
              </a:lnSpc>
            </a:pPr>
            <a:r>
              <a:rPr lang="en-US" smtClean="0"/>
              <a:t>The Price-Yield Curve: There exists a inverse relationship between bond price and bond yield to maturity-its required rate of return</a:t>
            </a:r>
          </a:p>
          <a:p>
            <a:pPr lvl="2">
              <a:lnSpc>
                <a:spcPct val="110000"/>
              </a:lnSpc>
              <a:buFont typeface="Wingdings" pitchFamily="2" charset="2"/>
              <a:buChar char="§"/>
            </a:pPr>
            <a:r>
              <a:rPr lang="en-US" smtClean="0">
                <a:cs typeface="Times New Roman" pitchFamily="18" charset="0"/>
              </a:rPr>
              <a:t>If yield &lt; coupon rate, bond will be priced at a premium to its par value</a:t>
            </a:r>
          </a:p>
          <a:p>
            <a:pPr lvl="2">
              <a:lnSpc>
                <a:spcPct val="110000"/>
              </a:lnSpc>
              <a:buFont typeface="Wingdings" pitchFamily="2" charset="2"/>
              <a:buChar char="§"/>
            </a:pPr>
            <a:r>
              <a:rPr lang="en-US" smtClean="0">
                <a:cs typeface="Times New Roman" pitchFamily="18" charset="0"/>
              </a:rPr>
              <a:t>If yield &gt; coupon rate, bond will be priced at a discount to its par value</a:t>
            </a:r>
          </a:p>
          <a:p>
            <a:pPr lvl="2">
              <a:lnSpc>
                <a:spcPct val="110000"/>
              </a:lnSpc>
              <a:buFont typeface="Wingdings" pitchFamily="2" charset="2"/>
              <a:buChar char="§"/>
            </a:pPr>
            <a:r>
              <a:rPr lang="en-US" smtClean="0">
                <a:cs typeface="Times New Roman" pitchFamily="18" charset="0"/>
              </a:rPr>
              <a:t>Price-yield relationship is convex (not a straight line)  </a:t>
            </a:r>
          </a:p>
          <a:p>
            <a:pPr lvl="2">
              <a:lnSpc>
                <a:spcPct val="110000"/>
              </a:lnSpc>
              <a:buFont typeface="Wingdings" pitchFamily="2" charset="2"/>
              <a:buChar char="§"/>
            </a:pPr>
            <a:r>
              <a:rPr lang="en-US" smtClean="0">
                <a:cs typeface="Times New Roman" pitchFamily="18" charset="0"/>
              </a:rPr>
              <a:t>See Exhibit 18.1</a:t>
            </a:r>
          </a:p>
          <a:p>
            <a:pPr lvl="1">
              <a:lnSpc>
                <a:spcPct val="110000"/>
              </a:lnSpc>
            </a:pPr>
            <a:endParaRPr lang="en-US" smtClean="0"/>
          </a:p>
        </p:txBody>
      </p:sp>
      <p:sp>
        <p:nvSpPr>
          <p:cNvPr id="467971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18-</a:t>
            </a:r>
            <a:fld id="{77A97199-7577-4D08-AFCC-DED34E1E38AB}" type="slidenum">
              <a:rPr lang="en-US">
                <a:cs typeface="Arial" charset="0"/>
              </a:rPr>
              <a:pPr/>
              <a:t>3</a:t>
            </a:fld>
            <a:endParaRPr lang="en-US">
              <a:cs typeface="Arial" charset="0"/>
            </a:endParaRPr>
          </a:p>
        </p:txBody>
      </p:sp>
      <p:sp>
        <p:nvSpPr>
          <p:cNvPr id="467972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b="1" dirty="0"/>
              <a:t>Exhibit </a:t>
            </a:r>
            <a:r>
              <a:rPr lang="en-US" b="1" dirty="0" smtClean="0"/>
              <a:t>18.1</a:t>
            </a:r>
            <a:endParaRPr lang="en-US" dirty="0"/>
          </a:p>
        </p:txBody>
      </p:sp>
      <p:sp>
        <p:nvSpPr>
          <p:cNvPr id="468994" name="Footer Placeholder 2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  <p:sp>
        <p:nvSpPr>
          <p:cNvPr id="468995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18-</a:t>
            </a:r>
            <a:fld id="{1925AC9E-66AC-4025-8442-765B29DDE704}" type="slidenum">
              <a:rPr lang="en-US">
                <a:cs typeface="Arial" charset="0"/>
              </a:rPr>
              <a:pPr/>
              <a:t>4</a:t>
            </a:fld>
            <a:endParaRPr lang="en-US">
              <a:cs typeface="Arial" charset="0"/>
            </a:endParaRPr>
          </a:p>
        </p:txBody>
      </p:sp>
      <p:pic>
        <p:nvPicPr>
          <p:cNvPr id="468996" name="Picture 2" descr="C:\LB-FIN650\LB-FIN650Edit\JPG files of exhibits\Ch 18\Reilly10e_Exhibit18-0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9900" y="1257300"/>
            <a:ext cx="8216900" cy="3276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5735" name="Rectangle 7"/>
          <p:cNvSpPr>
            <a:spLocks noGrp="1" noChangeArrowheads="1"/>
          </p:cNvSpPr>
          <p:nvPr>
            <p:ph type="title"/>
          </p:nvPr>
        </p:nvSpPr>
        <p:spPr>
          <a:xfrm>
            <a:off x="0" y="228600"/>
            <a:ext cx="9144000" cy="838200"/>
          </a:xfrm>
        </p:spPr>
        <p:txBody>
          <a:bodyPr/>
          <a:lstStyle/>
          <a:p>
            <a:pPr>
              <a:defRPr/>
            </a:pPr>
            <a:r>
              <a:rPr lang="en-US" b="1"/>
              <a:t>The Fundamentals of Bond Valuation</a:t>
            </a:r>
          </a:p>
        </p:txBody>
      </p:sp>
      <p:sp>
        <p:nvSpPr>
          <p:cNvPr id="58575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914400" y="1295400"/>
            <a:ext cx="7924800" cy="4876800"/>
          </a:xfrm>
        </p:spPr>
        <p:txBody>
          <a:bodyPr/>
          <a:lstStyle/>
          <a:p>
            <a:pPr>
              <a:lnSpc>
                <a:spcPct val="110000"/>
              </a:lnSpc>
            </a:pPr>
            <a:r>
              <a:rPr lang="en-US" smtClean="0"/>
              <a:t>The Yield Model</a:t>
            </a:r>
          </a:p>
          <a:p>
            <a:pPr lvl="1">
              <a:lnSpc>
                <a:spcPct val="110000"/>
              </a:lnSpc>
            </a:pPr>
            <a:r>
              <a:rPr lang="en-US" smtClean="0"/>
              <a:t>Instead of computing the bond price, one can use the same formula to compute the discount rate given the price paid for the bond</a:t>
            </a:r>
          </a:p>
          <a:p>
            <a:pPr lvl="1">
              <a:lnSpc>
                <a:spcPct val="110000"/>
              </a:lnSpc>
            </a:pPr>
            <a:r>
              <a:rPr lang="en-US" smtClean="0"/>
              <a:t>It is the expected yield on the bond</a:t>
            </a:r>
          </a:p>
        </p:txBody>
      </p:sp>
      <p:graphicFrame>
        <p:nvGraphicFramePr>
          <p:cNvPr id="585749" name="Object 21"/>
          <p:cNvGraphicFramePr>
            <a:graphicFrameLocks noGrp="1" noChangeAspect="1"/>
          </p:cNvGraphicFramePr>
          <p:nvPr>
            <p:ph sz="half" idx="2"/>
          </p:nvPr>
        </p:nvGraphicFramePr>
        <p:xfrm>
          <a:off x="2209800" y="3810000"/>
          <a:ext cx="4724400" cy="1181100"/>
        </p:xfrm>
        <a:graphic>
          <a:graphicData uri="http://schemas.openxmlformats.org/presentationml/2006/ole">
            <p:oleObj spid="_x0000_s585749" name="Equation" r:id="rId3" imgW="2578680" imgH="594720" progId="Equation.3">
              <p:embed/>
            </p:oleObj>
          </a:graphicData>
        </a:graphic>
      </p:graphicFrame>
      <p:sp>
        <p:nvSpPr>
          <p:cNvPr id="585752" name="Slide Number Placeholder 6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18-</a:t>
            </a:r>
            <a:fld id="{552255B8-5213-4431-889C-7D3532CAC611}" type="slidenum">
              <a:rPr lang="en-US">
                <a:cs typeface="Arial" charset="0"/>
              </a:rPr>
              <a:pPr/>
              <a:t>5</a:t>
            </a:fld>
            <a:endParaRPr lang="en-US">
              <a:cs typeface="Arial" charset="0"/>
            </a:endParaRPr>
          </a:p>
        </p:txBody>
      </p:sp>
      <p:sp>
        <p:nvSpPr>
          <p:cNvPr id="585736" name="Text Box 8"/>
          <p:cNvSpPr txBox="1">
            <a:spLocks noChangeArrowheads="1"/>
          </p:cNvSpPr>
          <p:nvPr/>
        </p:nvSpPr>
        <p:spPr bwMode="auto">
          <a:xfrm>
            <a:off x="1295400" y="5181600"/>
            <a:ext cx="78486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2200"/>
              <a:t>    where: </a:t>
            </a:r>
            <a:r>
              <a:rPr lang="en-US" sz="2200" i="1">
                <a:latin typeface="Times New Roman" pitchFamily="18" charset="0"/>
              </a:rPr>
              <a:t>i</a:t>
            </a:r>
            <a:r>
              <a:rPr lang="en-US" sz="2200"/>
              <a:t> =the discount rate that will discount the cash flows 	        to equal the current market price of the bond</a:t>
            </a:r>
          </a:p>
        </p:txBody>
      </p:sp>
      <p:sp>
        <p:nvSpPr>
          <p:cNvPr id="585754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57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5736" grpId="0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7780" name="Rectangle 4"/>
          <p:cNvSpPr>
            <a:spLocks noGrp="1" noChangeArrowheads="1"/>
          </p:cNvSpPr>
          <p:nvPr>
            <p:ph type="title"/>
          </p:nvPr>
        </p:nvSpPr>
        <p:spPr>
          <a:xfrm>
            <a:off x="685800" y="152400"/>
            <a:ext cx="8001000" cy="838200"/>
          </a:xfrm>
        </p:spPr>
        <p:txBody>
          <a:bodyPr/>
          <a:lstStyle/>
          <a:p>
            <a:pPr>
              <a:defRPr/>
            </a:pPr>
            <a:r>
              <a:rPr lang="en-US" b="1"/>
              <a:t>Computing Bond Yields</a:t>
            </a:r>
          </a:p>
        </p:txBody>
      </p:sp>
      <p:sp>
        <p:nvSpPr>
          <p:cNvPr id="586754" name="Rectangle 2"/>
          <p:cNvSpPr>
            <a:spLocks noGrp="1" noChangeArrowheads="1"/>
          </p:cNvSpPr>
          <p:nvPr>
            <p:ph type="body" sz="half" idx="1"/>
          </p:nvPr>
        </p:nvSpPr>
        <p:spPr>
          <a:xfrm>
            <a:off x="990600" y="1219200"/>
            <a:ext cx="7924800" cy="4876800"/>
          </a:xfrm>
        </p:spPr>
        <p:txBody>
          <a:bodyPr/>
          <a:lstStyle/>
          <a:p>
            <a:pPr>
              <a:lnSpc>
                <a:spcPct val="110000"/>
              </a:lnSpc>
            </a:pPr>
            <a:r>
              <a:rPr lang="en-US" smtClean="0"/>
              <a:t>Measures of Bond Yield</a:t>
            </a:r>
          </a:p>
          <a:p>
            <a:pPr>
              <a:buFontTx/>
              <a:buNone/>
            </a:pPr>
            <a:r>
              <a:rPr lang="en-US" sz="2400" b="1" smtClean="0"/>
              <a:t>	</a:t>
            </a:r>
            <a:r>
              <a:rPr lang="en-US" sz="2400" smtClean="0"/>
              <a:t>Yield Measure        	Purpose</a:t>
            </a:r>
          </a:p>
          <a:p>
            <a:pPr eaLnBrk="0" hangingPunct="0">
              <a:lnSpc>
                <a:spcPct val="80000"/>
              </a:lnSpc>
              <a:spcBef>
                <a:spcPct val="50000"/>
              </a:spcBef>
              <a:buFontTx/>
              <a:buNone/>
            </a:pPr>
            <a:r>
              <a:rPr lang="en-US" sz="2400" smtClean="0"/>
              <a:t>	</a:t>
            </a:r>
            <a:r>
              <a:rPr lang="en-US" sz="2000" smtClean="0"/>
              <a:t>Nominal Yield		Measures the coupon rate</a:t>
            </a:r>
          </a:p>
          <a:p>
            <a:pPr eaLnBrk="0" hangingPunct="0">
              <a:lnSpc>
                <a:spcPct val="90000"/>
              </a:lnSpc>
              <a:spcBef>
                <a:spcPct val="50000"/>
              </a:spcBef>
              <a:buFontTx/>
              <a:buNone/>
            </a:pPr>
            <a:r>
              <a:rPr lang="en-US" sz="2000" smtClean="0"/>
              <a:t>	Current yield			Measures current income rate</a:t>
            </a:r>
          </a:p>
          <a:p>
            <a:pPr eaLnBrk="0" hangingPunct="0">
              <a:lnSpc>
                <a:spcPct val="90000"/>
              </a:lnSpc>
              <a:spcBef>
                <a:spcPct val="50000"/>
              </a:spcBef>
              <a:buFontTx/>
              <a:buNone/>
            </a:pPr>
            <a:r>
              <a:rPr lang="en-US" sz="2000" smtClean="0"/>
              <a:t>	Promised yield to maturity	Measures expected rate of return 				for bond held to maturity</a:t>
            </a:r>
          </a:p>
          <a:p>
            <a:pPr eaLnBrk="0" hangingPunct="0">
              <a:lnSpc>
                <a:spcPct val="90000"/>
              </a:lnSpc>
              <a:spcBef>
                <a:spcPct val="50000"/>
              </a:spcBef>
              <a:buFontTx/>
              <a:buNone/>
            </a:pPr>
            <a:r>
              <a:rPr lang="en-US" sz="2000" smtClean="0"/>
              <a:t>	Promised yield to call		Measures expected rate of return 				for bond held to first call date</a:t>
            </a:r>
          </a:p>
          <a:p>
            <a:pPr eaLnBrk="0" hangingPunct="0">
              <a:spcBef>
                <a:spcPct val="50000"/>
              </a:spcBef>
              <a:buFontTx/>
              <a:buNone/>
            </a:pPr>
            <a:r>
              <a:rPr lang="en-US" sz="2000" smtClean="0"/>
              <a:t>	Realized (horizon) yield	Measures expected rate of return 				for a bond likely to be sold prior to 				maturity.  It considers specified 					reinvestment assumptions and an 				estimated sales price.  </a:t>
            </a:r>
            <a:endParaRPr lang="en-US" sz="2400" smtClean="0"/>
          </a:p>
        </p:txBody>
      </p:sp>
      <p:sp>
        <p:nvSpPr>
          <p:cNvPr id="586755" name="Slide Number Placeholder 6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18-</a:t>
            </a:r>
            <a:fld id="{DD238670-864A-4F96-9582-E466750D889B}" type="slidenum">
              <a:rPr lang="en-US">
                <a:cs typeface="Arial" charset="0"/>
              </a:rPr>
              <a:pPr/>
              <a:t>6</a:t>
            </a:fld>
            <a:endParaRPr lang="en-US">
              <a:cs typeface="Arial" charset="0"/>
            </a:endParaRPr>
          </a:p>
        </p:txBody>
      </p:sp>
      <p:sp>
        <p:nvSpPr>
          <p:cNvPr id="586756" name="Line 7"/>
          <p:cNvSpPr>
            <a:spLocks noChangeShapeType="1"/>
          </p:cNvSpPr>
          <p:nvPr/>
        </p:nvSpPr>
        <p:spPr bwMode="auto">
          <a:xfrm>
            <a:off x="1447800" y="2209800"/>
            <a:ext cx="71628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US"/>
          </a:p>
        </p:txBody>
      </p:sp>
      <p:sp>
        <p:nvSpPr>
          <p:cNvPr id="586757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8803" name="Rectangle 3"/>
          <p:cNvSpPr>
            <a:spLocks noGrp="1" noChangeArrowheads="1"/>
          </p:cNvSpPr>
          <p:nvPr>
            <p:ph type="title"/>
          </p:nvPr>
        </p:nvSpPr>
        <p:spPr>
          <a:xfrm>
            <a:off x="762000" y="152400"/>
            <a:ext cx="8001000" cy="838200"/>
          </a:xfrm>
        </p:spPr>
        <p:txBody>
          <a:bodyPr/>
          <a:lstStyle/>
          <a:p>
            <a:pPr>
              <a:defRPr/>
            </a:pPr>
            <a:r>
              <a:rPr lang="en-US" sz="4000" b="1"/>
              <a:t>Computing Bond Yields</a:t>
            </a:r>
          </a:p>
        </p:txBody>
      </p:sp>
      <p:sp>
        <p:nvSpPr>
          <p:cNvPr id="587778" name="Rectangle 2"/>
          <p:cNvSpPr>
            <a:spLocks noGrp="1" noChangeArrowheads="1"/>
          </p:cNvSpPr>
          <p:nvPr>
            <p:ph type="body" sz="half" idx="1"/>
          </p:nvPr>
        </p:nvSpPr>
        <p:spPr>
          <a:xfrm>
            <a:off x="990600" y="1219200"/>
            <a:ext cx="7924800" cy="4876800"/>
          </a:xfrm>
        </p:spPr>
        <p:txBody>
          <a:bodyPr/>
          <a:lstStyle/>
          <a:p>
            <a:pPr>
              <a:lnSpc>
                <a:spcPct val="110000"/>
              </a:lnSpc>
            </a:pPr>
            <a:r>
              <a:rPr lang="en-US" smtClean="0"/>
              <a:t>Nominal Yield</a:t>
            </a:r>
          </a:p>
          <a:p>
            <a:pPr lvl="1">
              <a:lnSpc>
                <a:spcPct val="110000"/>
              </a:lnSpc>
            </a:pPr>
            <a:r>
              <a:rPr lang="en-US" smtClean="0"/>
              <a:t>It is simply the coupon rate of a particular issue</a:t>
            </a:r>
          </a:p>
          <a:p>
            <a:pPr lvl="1"/>
            <a:r>
              <a:rPr lang="en-US" smtClean="0"/>
              <a:t>For example , a bond with an 8 percent coupon has an 8 percent nominal yield</a:t>
            </a:r>
          </a:p>
          <a:p>
            <a:r>
              <a:rPr lang="en-US" smtClean="0"/>
              <a:t>Current Yield</a:t>
            </a:r>
          </a:p>
          <a:p>
            <a:pPr lvl="1"/>
            <a:r>
              <a:rPr lang="en-US" smtClean="0"/>
              <a:t>Similar to dividend yield for stocks</a:t>
            </a:r>
          </a:p>
          <a:p>
            <a:pPr lvl="1">
              <a:lnSpc>
                <a:spcPct val="120000"/>
              </a:lnSpc>
              <a:buFontTx/>
              <a:buNone/>
            </a:pPr>
            <a:r>
              <a:rPr lang="en-US" sz="2000" smtClean="0"/>
              <a:t>			CY = C</a:t>
            </a:r>
            <a:r>
              <a:rPr lang="en-US" sz="2000" baseline="-25000" smtClean="0"/>
              <a:t>i</a:t>
            </a:r>
            <a:r>
              <a:rPr lang="en-US" sz="2000" smtClean="0"/>
              <a:t>/P</a:t>
            </a:r>
            <a:r>
              <a:rPr lang="en-US" sz="2000" baseline="-25000" smtClean="0"/>
              <a:t>m</a:t>
            </a:r>
            <a:endParaRPr lang="en-US" sz="2000" smtClean="0"/>
          </a:p>
          <a:p>
            <a:pPr lvl="1">
              <a:buFontTx/>
              <a:buNone/>
            </a:pPr>
            <a:r>
              <a:rPr lang="en-US" sz="2000" smtClean="0"/>
              <a:t>where: </a:t>
            </a:r>
          </a:p>
          <a:p>
            <a:pPr lvl="1">
              <a:buFontTx/>
              <a:buNone/>
            </a:pPr>
            <a:r>
              <a:rPr lang="en-US" sz="2000" i="1" smtClean="0"/>
              <a:t>	CY</a:t>
            </a:r>
            <a:r>
              <a:rPr lang="en-US" sz="2000" smtClean="0"/>
              <a:t> = the current yield on a bond</a:t>
            </a:r>
          </a:p>
          <a:p>
            <a:pPr lvl="1">
              <a:buFontTx/>
              <a:buNone/>
            </a:pPr>
            <a:r>
              <a:rPr lang="en-US" sz="2000" i="1" smtClean="0"/>
              <a:t>	C</a:t>
            </a:r>
            <a:r>
              <a:rPr lang="en-US" sz="2000" i="1" baseline="-25000" smtClean="0"/>
              <a:t>i</a:t>
            </a:r>
            <a:r>
              <a:rPr lang="en-US" sz="2000" smtClean="0"/>
              <a:t> = the annual coupon payment of Bond </a:t>
            </a:r>
            <a:r>
              <a:rPr lang="en-US" sz="2000" i="1" smtClean="0"/>
              <a:t>i</a:t>
            </a:r>
          </a:p>
          <a:p>
            <a:pPr lvl="1">
              <a:buFontTx/>
              <a:buNone/>
            </a:pPr>
            <a:r>
              <a:rPr lang="en-US" sz="2000" i="1" smtClean="0"/>
              <a:t>	P</a:t>
            </a:r>
            <a:r>
              <a:rPr lang="en-US" sz="2000" i="1" baseline="-25000" smtClean="0"/>
              <a:t>m</a:t>
            </a:r>
            <a:r>
              <a:rPr lang="en-US" sz="2000" i="1" smtClean="0"/>
              <a:t> </a:t>
            </a:r>
            <a:r>
              <a:rPr lang="en-US" sz="2000" smtClean="0"/>
              <a:t>= the current market price of the bond</a:t>
            </a:r>
          </a:p>
          <a:p>
            <a:pPr lvl="1">
              <a:lnSpc>
                <a:spcPct val="120000"/>
              </a:lnSpc>
              <a:buFontTx/>
              <a:buNone/>
            </a:pPr>
            <a:endParaRPr lang="en-US" sz="2000" baseline="-25000" smtClean="0"/>
          </a:p>
        </p:txBody>
      </p:sp>
      <p:sp>
        <p:nvSpPr>
          <p:cNvPr id="587779" name="Slide Number Placeholder 6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18-</a:t>
            </a:r>
            <a:fld id="{EEA20CB3-9C32-448C-B465-9C6E9BE3979E}" type="slidenum">
              <a:rPr lang="en-US">
                <a:cs typeface="Arial" charset="0"/>
              </a:rPr>
              <a:pPr/>
              <a:t>7</a:t>
            </a:fld>
            <a:endParaRPr lang="en-US">
              <a:cs typeface="Arial" charset="0"/>
            </a:endParaRPr>
          </a:p>
        </p:txBody>
      </p:sp>
      <p:sp>
        <p:nvSpPr>
          <p:cNvPr id="587780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9827" name="Rectangle 3"/>
          <p:cNvSpPr>
            <a:spLocks noGrp="1" noChangeArrowheads="1"/>
          </p:cNvSpPr>
          <p:nvPr>
            <p:ph type="title"/>
          </p:nvPr>
        </p:nvSpPr>
        <p:spPr>
          <a:xfrm>
            <a:off x="0" y="152400"/>
            <a:ext cx="9144000" cy="838200"/>
          </a:xfrm>
        </p:spPr>
        <p:txBody>
          <a:bodyPr/>
          <a:lstStyle/>
          <a:p>
            <a:pPr>
              <a:defRPr/>
            </a:pPr>
            <a:r>
              <a:rPr lang="en-US" sz="4000" b="1"/>
              <a:t>Computing Bond Yields</a:t>
            </a:r>
          </a:p>
        </p:txBody>
      </p:sp>
      <p:sp>
        <p:nvSpPr>
          <p:cNvPr id="588802" name="Rectangle 2"/>
          <p:cNvSpPr>
            <a:spLocks noGrp="1" noChangeArrowheads="1"/>
          </p:cNvSpPr>
          <p:nvPr>
            <p:ph type="body" sz="half" idx="1"/>
          </p:nvPr>
        </p:nvSpPr>
        <p:spPr>
          <a:xfrm>
            <a:off x="990600" y="1219200"/>
            <a:ext cx="7924800" cy="4876800"/>
          </a:xfrm>
        </p:spPr>
        <p:txBody>
          <a:bodyPr/>
          <a:lstStyle/>
          <a:p>
            <a:pPr eaLnBrk="0" hangingPunct="0">
              <a:lnSpc>
                <a:spcPct val="110000"/>
              </a:lnSpc>
            </a:pPr>
            <a:r>
              <a:rPr lang="en-US" smtClean="0"/>
              <a:t>Promised Yield to Maturity (YTM)</a:t>
            </a:r>
          </a:p>
          <a:p>
            <a:pPr lvl="1" eaLnBrk="0" hangingPunct="0">
              <a:lnSpc>
                <a:spcPct val="110000"/>
              </a:lnSpc>
            </a:pPr>
            <a:r>
              <a:rPr lang="en-US" smtClean="0"/>
              <a:t>It is computed in exactly the same way as described in the yield model earlier</a:t>
            </a:r>
          </a:p>
          <a:p>
            <a:pPr lvl="1">
              <a:lnSpc>
                <a:spcPct val="110000"/>
              </a:lnSpc>
            </a:pPr>
            <a:r>
              <a:rPr lang="en-US" smtClean="0"/>
              <a:t>Widely used bond yield measure</a:t>
            </a:r>
          </a:p>
          <a:p>
            <a:pPr lvl="1">
              <a:lnSpc>
                <a:spcPct val="110000"/>
              </a:lnSpc>
            </a:pPr>
            <a:r>
              <a:rPr lang="en-US" smtClean="0"/>
              <a:t>It assumes</a:t>
            </a:r>
          </a:p>
          <a:p>
            <a:pPr lvl="2">
              <a:lnSpc>
                <a:spcPct val="110000"/>
              </a:lnSpc>
              <a:buFont typeface="Wingdings" pitchFamily="2" charset="2"/>
              <a:buChar char="§"/>
            </a:pPr>
            <a:r>
              <a:rPr lang="en-US" smtClean="0"/>
              <a:t>Investor holds bond to maturity</a:t>
            </a:r>
          </a:p>
          <a:p>
            <a:pPr lvl="2">
              <a:lnSpc>
                <a:spcPct val="110000"/>
              </a:lnSpc>
              <a:buFont typeface="Wingdings" pitchFamily="2" charset="2"/>
              <a:buChar char="§"/>
            </a:pPr>
            <a:r>
              <a:rPr lang="en-US" smtClean="0"/>
              <a:t>All the bond’s cash flow is reinvested at the computed yield to maturity</a:t>
            </a:r>
          </a:p>
          <a:p>
            <a:pPr lvl="1" eaLnBrk="0" hangingPunct="0">
              <a:lnSpc>
                <a:spcPct val="110000"/>
              </a:lnSpc>
            </a:pPr>
            <a:endParaRPr lang="en-US" smtClean="0"/>
          </a:p>
          <a:p>
            <a:pPr lvl="1">
              <a:lnSpc>
                <a:spcPct val="110000"/>
              </a:lnSpc>
              <a:buFontTx/>
              <a:buNone/>
            </a:pPr>
            <a:endParaRPr lang="en-US" sz="2000" baseline="-25000" smtClean="0"/>
          </a:p>
        </p:txBody>
      </p:sp>
      <p:sp>
        <p:nvSpPr>
          <p:cNvPr id="588803" name="Slide Number Placeholder 6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18-</a:t>
            </a:r>
            <a:fld id="{43670A47-A46A-4A9D-8C0D-EEF99E7124ED}" type="slidenum">
              <a:rPr lang="en-US">
                <a:cs typeface="Arial" charset="0"/>
              </a:rPr>
              <a:pPr/>
              <a:t>8</a:t>
            </a:fld>
            <a:endParaRPr lang="en-US">
              <a:cs typeface="Arial" charset="0"/>
            </a:endParaRPr>
          </a:p>
        </p:txBody>
      </p:sp>
      <p:sp>
        <p:nvSpPr>
          <p:cNvPr id="588804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0851" name="Rectangle 3"/>
          <p:cNvSpPr>
            <a:spLocks noGrp="1" noChangeArrowheads="1"/>
          </p:cNvSpPr>
          <p:nvPr>
            <p:ph type="title"/>
          </p:nvPr>
        </p:nvSpPr>
        <p:spPr>
          <a:xfrm>
            <a:off x="0" y="152400"/>
            <a:ext cx="9144000" cy="838200"/>
          </a:xfrm>
        </p:spPr>
        <p:txBody>
          <a:bodyPr/>
          <a:lstStyle/>
          <a:p>
            <a:pPr>
              <a:defRPr/>
            </a:pPr>
            <a:r>
              <a:rPr lang="en-US" sz="4000" b="1"/>
              <a:t>Computing Bond Yields</a:t>
            </a:r>
          </a:p>
        </p:txBody>
      </p:sp>
      <p:sp>
        <p:nvSpPr>
          <p:cNvPr id="590869" name="Rectangle 2"/>
          <p:cNvSpPr>
            <a:spLocks noGrp="1" noChangeArrowheads="1"/>
          </p:cNvSpPr>
          <p:nvPr>
            <p:ph type="body" sz="half" idx="1"/>
          </p:nvPr>
        </p:nvSpPr>
        <p:spPr>
          <a:xfrm>
            <a:off x="990600" y="1219200"/>
            <a:ext cx="7924800" cy="5105400"/>
          </a:xfrm>
        </p:spPr>
        <p:txBody>
          <a:bodyPr/>
          <a:lstStyle/>
          <a:p>
            <a:pPr eaLnBrk="0" hangingPunct="0">
              <a:lnSpc>
                <a:spcPct val="110000"/>
              </a:lnSpc>
            </a:pPr>
            <a:r>
              <a:rPr lang="en-US" smtClean="0"/>
              <a:t>Computing Promised Yield to Call (YTC)</a:t>
            </a:r>
          </a:p>
          <a:p>
            <a:pPr lvl="1" eaLnBrk="0" hangingPunct="0">
              <a:lnSpc>
                <a:spcPct val="110000"/>
              </a:lnSpc>
            </a:pPr>
            <a:r>
              <a:rPr lang="en-US" smtClean="0"/>
              <a:t>One needs to compute YTC for callable bonds</a:t>
            </a:r>
          </a:p>
          <a:p>
            <a:pPr lvl="1"/>
            <a:r>
              <a:rPr lang="en-US" smtClean="0"/>
              <a:t>Bond should be valued using YTC (not YTM) if the bond price is equal to or greater than its call price</a:t>
            </a:r>
          </a:p>
          <a:p>
            <a:pPr lvl="1" eaLnBrk="0" hangingPunct="0">
              <a:lnSpc>
                <a:spcPct val="110000"/>
              </a:lnSpc>
              <a:buFontTx/>
              <a:buNone/>
            </a:pPr>
            <a:endParaRPr lang="en-US" smtClean="0"/>
          </a:p>
          <a:p>
            <a:pPr lvl="1">
              <a:lnSpc>
                <a:spcPct val="110000"/>
              </a:lnSpc>
              <a:buFontTx/>
              <a:buNone/>
            </a:pPr>
            <a:endParaRPr lang="en-US" sz="2000" baseline="-25000" smtClean="0"/>
          </a:p>
        </p:txBody>
      </p:sp>
      <p:graphicFrame>
        <p:nvGraphicFramePr>
          <p:cNvPr id="590867" name="Object 19"/>
          <p:cNvGraphicFramePr>
            <a:graphicFrameLocks noGrp="1" noChangeAspect="1"/>
          </p:cNvGraphicFramePr>
          <p:nvPr>
            <p:ph sz="half" idx="2"/>
          </p:nvPr>
        </p:nvGraphicFramePr>
        <p:xfrm>
          <a:off x="2438400" y="3200400"/>
          <a:ext cx="4875213" cy="1090613"/>
        </p:xfrm>
        <a:graphic>
          <a:graphicData uri="http://schemas.openxmlformats.org/presentationml/2006/ole">
            <p:oleObj spid="_x0000_s590867" name="Equation" r:id="rId3" imgW="2727000" imgH="556920" progId="Equation.3">
              <p:embed/>
            </p:oleObj>
          </a:graphicData>
        </a:graphic>
      </p:graphicFrame>
      <p:sp>
        <p:nvSpPr>
          <p:cNvPr id="590870" name="Slide Number Placeholder 6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18-</a:t>
            </a:r>
            <a:fld id="{E31879E8-12EE-4538-B1E7-A57ABFAEE2B5}" type="slidenum">
              <a:rPr lang="en-US">
                <a:cs typeface="Arial" charset="0"/>
              </a:rPr>
              <a:pPr/>
              <a:t>9</a:t>
            </a:fld>
            <a:endParaRPr lang="en-US">
              <a:cs typeface="Arial" charset="0"/>
            </a:endParaRPr>
          </a:p>
        </p:txBody>
      </p:sp>
      <p:sp>
        <p:nvSpPr>
          <p:cNvPr id="590871" name="Rectangle 6"/>
          <p:cNvSpPr>
            <a:spLocks noChangeArrowheads="1"/>
          </p:cNvSpPr>
          <p:nvPr/>
        </p:nvSpPr>
        <p:spPr bwMode="auto">
          <a:xfrm>
            <a:off x="1905000" y="4419600"/>
            <a:ext cx="6019800" cy="198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1313" indent="-341313">
              <a:spcBef>
                <a:spcPct val="20000"/>
              </a:spcBef>
            </a:pPr>
            <a:r>
              <a:rPr lang="en-US" sz="2000"/>
              <a:t>where:</a:t>
            </a:r>
          </a:p>
          <a:p>
            <a:pPr marL="341313" indent="-341313">
              <a:spcBef>
                <a:spcPct val="20000"/>
              </a:spcBef>
            </a:pPr>
            <a:r>
              <a:rPr lang="en-US" sz="2000" i="1"/>
              <a:t>	P</a:t>
            </a:r>
            <a:r>
              <a:rPr lang="en-US" sz="2000" i="1" baseline="-25000"/>
              <a:t>m</a:t>
            </a:r>
            <a:r>
              <a:rPr lang="en-US" sz="2000" i="1"/>
              <a:t> </a:t>
            </a:r>
            <a:r>
              <a:rPr lang="en-US" sz="2000"/>
              <a:t>= market price of the bond</a:t>
            </a:r>
          </a:p>
          <a:p>
            <a:pPr marL="341313" indent="-341313">
              <a:spcBef>
                <a:spcPct val="20000"/>
              </a:spcBef>
            </a:pPr>
            <a:r>
              <a:rPr lang="en-US" sz="2000" i="1"/>
              <a:t>	C</a:t>
            </a:r>
            <a:r>
              <a:rPr lang="en-US" sz="2000" i="1" baseline="-25000"/>
              <a:t>i</a:t>
            </a:r>
            <a:r>
              <a:rPr lang="en-US" sz="2000"/>
              <a:t> = annual coupon payment</a:t>
            </a:r>
          </a:p>
          <a:p>
            <a:pPr marL="341313" indent="-341313">
              <a:spcBef>
                <a:spcPct val="20000"/>
              </a:spcBef>
            </a:pPr>
            <a:r>
              <a:rPr lang="en-US" sz="2000" i="1"/>
              <a:t>	nc</a:t>
            </a:r>
            <a:r>
              <a:rPr lang="en-US" sz="2000"/>
              <a:t> = number of years to first call</a:t>
            </a:r>
          </a:p>
          <a:p>
            <a:pPr marL="341313" indent="-341313">
              <a:spcBef>
                <a:spcPct val="20000"/>
              </a:spcBef>
            </a:pPr>
            <a:r>
              <a:rPr lang="en-US" sz="2000" i="1"/>
              <a:t>	P</a:t>
            </a:r>
            <a:r>
              <a:rPr lang="en-US" sz="2000" i="1" baseline="-25000"/>
              <a:t>c</a:t>
            </a:r>
            <a:r>
              <a:rPr lang="en-US" sz="2000"/>
              <a:t> = call price of the bond</a:t>
            </a:r>
          </a:p>
        </p:txBody>
      </p:sp>
      <p:sp>
        <p:nvSpPr>
          <p:cNvPr id="590872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1874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152400"/>
            <a:ext cx="9144000" cy="838200"/>
          </a:xfrm>
        </p:spPr>
        <p:txBody>
          <a:bodyPr/>
          <a:lstStyle/>
          <a:p>
            <a:pPr>
              <a:defRPr/>
            </a:pPr>
            <a:r>
              <a:rPr lang="en-US" sz="4000" b="1"/>
              <a:t>Computing Bond Yields</a:t>
            </a:r>
          </a:p>
        </p:txBody>
      </p:sp>
      <p:sp>
        <p:nvSpPr>
          <p:cNvPr id="59189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990600" y="1219200"/>
            <a:ext cx="7924800" cy="5105400"/>
          </a:xfrm>
        </p:spPr>
        <p:txBody>
          <a:bodyPr/>
          <a:lstStyle/>
          <a:p>
            <a:pPr eaLnBrk="0" hangingPunct="0"/>
            <a:r>
              <a:rPr lang="en-US" smtClean="0"/>
              <a:t>Realized (Horizon) Yield</a:t>
            </a:r>
          </a:p>
          <a:p>
            <a:pPr lvl="1"/>
            <a:r>
              <a:rPr lang="en-US" smtClean="0"/>
              <a:t>The realized yield over a horizon holding period is a variation on the promised yield equations</a:t>
            </a:r>
          </a:p>
          <a:p>
            <a:pPr lvl="1"/>
            <a:endParaRPr lang="en-US" smtClean="0"/>
          </a:p>
          <a:p>
            <a:pPr lvl="1"/>
            <a:endParaRPr lang="en-US" smtClean="0"/>
          </a:p>
          <a:p>
            <a:pPr lvl="1"/>
            <a:endParaRPr lang="en-US" smtClean="0"/>
          </a:p>
          <a:p>
            <a:pPr lvl="1">
              <a:lnSpc>
                <a:spcPct val="110000"/>
              </a:lnSpc>
            </a:pPr>
            <a:r>
              <a:rPr lang="en-US" smtClean="0"/>
              <a:t>Instead of the par value as in the YTM equation, the future selling price, </a:t>
            </a:r>
            <a:r>
              <a:rPr lang="en-US" i="1" smtClean="0"/>
              <a:t>P</a:t>
            </a:r>
            <a:r>
              <a:rPr lang="en-US" i="1" baseline="-25000" smtClean="0"/>
              <a:t>f</a:t>
            </a:r>
            <a:r>
              <a:rPr lang="en-US" smtClean="0"/>
              <a:t>, is used</a:t>
            </a:r>
          </a:p>
          <a:p>
            <a:pPr lvl="1">
              <a:lnSpc>
                <a:spcPct val="110000"/>
              </a:lnSpc>
            </a:pPr>
            <a:r>
              <a:rPr lang="en-US" smtClean="0"/>
              <a:t>Instead of the number of years to maturity as in the YTM equation, the holding period (years), </a:t>
            </a:r>
            <a:r>
              <a:rPr lang="en-US" i="1" smtClean="0"/>
              <a:t>hp</a:t>
            </a:r>
            <a:r>
              <a:rPr lang="en-US" smtClean="0"/>
              <a:t>, is used here</a:t>
            </a:r>
            <a:endParaRPr lang="en-US" sz="2000" baseline="-25000" smtClean="0"/>
          </a:p>
        </p:txBody>
      </p:sp>
      <p:graphicFrame>
        <p:nvGraphicFramePr>
          <p:cNvPr id="591893" name="Object 21"/>
          <p:cNvGraphicFramePr>
            <a:graphicFrameLocks noGrp="1" noChangeAspect="1"/>
          </p:cNvGraphicFramePr>
          <p:nvPr>
            <p:ph sz="half" idx="2"/>
          </p:nvPr>
        </p:nvGraphicFramePr>
        <p:xfrm>
          <a:off x="2289175" y="2590800"/>
          <a:ext cx="4946650" cy="1211263"/>
        </p:xfrm>
        <a:graphic>
          <a:graphicData uri="http://schemas.openxmlformats.org/presentationml/2006/ole">
            <p:oleObj spid="_x0000_s591893" name="Equation" r:id="rId3" imgW="2632680" imgH="594720" progId="Equation.3">
              <p:embed/>
            </p:oleObj>
          </a:graphicData>
        </a:graphic>
      </p:graphicFrame>
      <p:sp>
        <p:nvSpPr>
          <p:cNvPr id="591896" name="Slide Number Placeholder 6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18-</a:t>
            </a:r>
            <a:fld id="{C12A6A5E-48DD-42A6-9D49-8E4EF9470F14}" type="slidenum">
              <a:rPr lang="en-US">
                <a:cs typeface="Arial" charset="0"/>
              </a:rPr>
              <a:pPr/>
              <a:t>10</a:t>
            </a:fld>
            <a:endParaRPr lang="en-US">
              <a:cs typeface="Arial" charset="0"/>
            </a:endParaRPr>
          </a:p>
        </p:txBody>
      </p:sp>
      <p:sp>
        <p:nvSpPr>
          <p:cNvPr id="591897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289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52400"/>
            <a:ext cx="8229600" cy="944563"/>
          </a:xfrm>
        </p:spPr>
        <p:txBody>
          <a:bodyPr/>
          <a:lstStyle/>
          <a:p>
            <a:pPr>
              <a:defRPr/>
            </a:pPr>
            <a:r>
              <a:rPr lang="en-US" b="1"/>
              <a:t>Calculating Future Bond Prices</a:t>
            </a:r>
          </a:p>
        </p:txBody>
      </p:sp>
      <p:sp>
        <p:nvSpPr>
          <p:cNvPr id="592915" name="Rectangle 3"/>
          <p:cNvSpPr>
            <a:spLocks noGrp="1" noChangeArrowheads="1"/>
          </p:cNvSpPr>
          <p:nvPr>
            <p:ph idx="1"/>
          </p:nvPr>
        </p:nvSpPr>
        <p:spPr>
          <a:xfrm>
            <a:off x="1219200" y="1295400"/>
            <a:ext cx="7620000" cy="5105400"/>
          </a:xfrm>
        </p:spPr>
        <p:txBody>
          <a:bodyPr/>
          <a:lstStyle/>
          <a:p>
            <a:r>
              <a:rPr lang="en-US" smtClean="0"/>
              <a:t>The Pricing Formula</a:t>
            </a:r>
          </a:p>
          <a:p>
            <a:pPr>
              <a:buFontTx/>
              <a:buNone/>
            </a:pPr>
            <a:endParaRPr lang="en-US" sz="2000" smtClean="0"/>
          </a:p>
          <a:p>
            <a:pPr>
              <a:buFontTx/>
              <a:buNone/>
            </a:pPr>
            <a:endParaRPr lang="en-US" sz="2000" smtClean="0"/>
          </a:p>
          <a:p>
            <a:pPr>
              <a:buFontTx/>
              <a:buNone/>
            </a:pPr>
            <a:endParaRPr lang="en-US" sz="2000" smtClean="0"/>
          </a:p>
          <a:p>
            <a:pPr>
              <a:buFontTx/>
              <a:buNone/>
            </a:pPr>
            <a:endParaRPr lang="en-US" sz="2000" smtClean="0"/>
          </a:p>
          <a:p>
            <a:pPr>
              <a:buFontTx/>
              <a:buNone/>
            </a:pPr>
            <a:endParaRPr lang="en-US" sz="2000" smtClean="0"/>
          </a:p>
          <a:p>
            <a:pPr>
              <a:buFontTx/>
              <a:buNone/>
            </a:pPr>
            <a:r>
              <a:rPr lang="en-US" sz="2000" smtClean="0"/>
              <a:t>where:</a:t>
            </a:r>
          </a:p>
          <a:p>
            <a:pPr>
              <a:buFontTx/>
              <a:buNone/>
            </a:pPr>
            <a:r>
              <a:rPr lang="en-US" sz="2000" i="1" smtClean="0"/>
              <a:t>	P</a:t>
            </a:r>
            <a:r>
              <a:rPr lang="en-US" sz="2000" i="1" baseline="-25000" smtClean="0"/>
              <a:t>f</a:t>
            </a:r>
            <a:r>
              <a:rPr lang="en-US" sz="2000" i="1" smtClean="0"/>
              <a:t> </a:t>
            </a:r>
            <a:r>
              <a:rPr lang="en-US" sz="2000" smtClean="0"/>
              <a:t>= the future selling price of the bond</a:t>
            </a:r>
          </a:p>
          <a:p>
            <a:pPr>
              <a:buFontTx/>
              <a:buNone/>
            </a:pPr>
            <a:r>
              <a:rPr lang="en-US" sz="2000" smtClean="0"/>
              <a:t>	P</a:t>
            </a:r>
            <a:r>
              <a:rPr lang="en-US" sz="2000" baseline="-25000" smtClean="0"/>
              <a:t>p</a:t>
            </a:r>
            <a:r>
              <a:rPr lang="en-US" sz="2000" smtClean="0"/>
              <a:t> = the par value of the bond</a:t>
            </a:r>
          </a:p>
          <a:p>
            <a:pPr>
              <a:buFontTx/>
              <a:buNone/>
            </a:pPr>
            <a:r>
              <a:rPr lang="en-US" sz="2000" i="1" smtClean="0"/>
              <a:t>	C</a:t>
            </a:r>
            <a:r>
              <a:rPr lang="en-US" sz="2000" i="1" baseline="-25000" smtClean="0"/>
              <a:t>i</a:t>
            </a:r>
            <a:r>
              <a:rPr lang="en-US" sz="2000" smtClean="0"/>
              <a:t> = annual coupon payment</a:t>
            </a:r>
          </a:p>
          <a:p>
            <a:pPr>
              <a:buFontTx/>
              <a:buNone/>
            </a:pPr>
            <a:r>
              <a:rPr lang="en-US" sz="2000" i="1" smtClean="0"/>
              <a:t>	n</a:t>
            </a:r>
            <a:r>
              <a:rPr lang="en-US" sz="2000" smtClean="0"/>
              <a:t> = number of years to maturity</a:t>
            </a:r>
          </a:p>
          <a:p>
            <a:pPr>
              <a:buFontTx/>
              <a:buNone/>
            </a:pPr>
            <a:r>
              <a:rPr lang="en-US" sz="2000" i="1" smtClean="0"/>
              <a:t>	hp</a:t>
            </a:r>
            <a:r>
              <a:rPr lang="en-US" sz="2000" smtClean="0"/>
              <a:t> = holding period of the bond in years</a:t>
            </a:r>
          </a:p>
          <a:p>
            <a:pPr>
              <a:buFontTx/>
              <a:buNone/>
            </a:pPr>
            <a:r>
              <a:rPr lang="en-US" sz="2000" i="1" smtClean="0"/>
              <a:t>	i</a:t>
            </a:r>
            <a:r>
              <a:rPr lang="en-US" sz="2000" smtClean="0"/>
              <a:t> = the expected market YTM at the end of the holding period</a:t>
            </a:r>
          </a:p>
        </p:txBody>
      </p:sp>
      <p:sp>
        <p:nvSpPr>
          <p:cNvPr id="592916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18-</a:t>
            </a:r>
            <a:fld id="{7F1D7D9A-737D-4B06-B1C0-7BD34AF4F9A0}" type="slidenum">
              <a:rPr lang="en-US">
                <a:cs typeface="Arial" charset="0"/>
              </a:rPr>
              <a:pPr/>
              <a:t>11</a:t>
            </a:fld>
            <a:endParaRPr lang="en-US">
              <a:cs typeface="Arial" charset="0"/>
            </a:endParaRPr>
          </a:p>
        </p:txBody>
      </p:sp>
      <p:graphicFrame>
        <p:nvGraphicFramePr>
          <p:cNvPr id="592913" name="Object 17"/>
          <p:cNvGraphicFramePr>
            <a:graphicFrameLocks noChangeAspect="1"/>
          </p:cNvGraphicFramePr>
          <p:nvPr/>
        </p:nvGraphicFramePr>
        <p:xfrm>
          <a:off x="1905000" y="2057400"/>
          <a:ext cx="6102350" cy="1292225"/>
        </p:xfrm>
        <a:graphic>
          <a:graphicData uri="http://schemas.openxmlformats.org/presentationml/2006/ole">
            <p:oleObj spid="_x0000_s592913" name="Equation" r:id="rId3" imgW="3051000" imgH="594720" progId="Equation.3">
              <p:embed/>
            </p:oleObj>
          </a:graphicData>
        </a:graphic>
      </p:graphicFrame>
      <p:sp>
        <p:nvSpPr>
          <p:cNvPr id="592917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2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52400"/>
            <a:ext cx="8229600" cy="944563"/>
          </a:xfrm>
        </p:spPr>
        <p:txBody>
          <a:bodyPr/>
          <a:lstStyle/>
          <a:p>
            <a:pPr>
              <a:defRPr/>
            </a:pPr>
            <a:r>
              <a:rPr lang="en-US" b="1"/>
              <a:t>Calculating Future Bond Prices</a:t>
            </a:r>
          </a:p>
        </p:txBody>
      </p:sp>
      <p:sp>
        <p:nvSpPr>
          <p:cNvPr id="59394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914400" y="1295400"/>
            <a:ext cx="7924800" cy="5105400"/>
          </a:xfrm>
        </p:spPr>
        <p:txBody>
          <a:bodyPr/>
          <a:lstStyle/>
          <a:p>
            <a:pPr eaLnBrk="0" hangingPunct="0"/>
            <a:r>
              <a:rPr lang="en-US" smtClean="0"/>
              <a:t>Yield Adjustments for Tax-Exempt Bonds</a:t>
            </a:r>
          </a:p>
          <a:p>
            <a:pPr lvl="1"/>
            <a:r>
              <a:rPr lang="en-US" smtClean="0"/>
              <a:t>Municipal bonds, Treasury issues, and many agency obligations possess one common characteristic: Their interest income is partially or fully tax-exempt</a:t>
            </a:r>
          </a:p>
          <a:p>
            <a:pPr lvl="1"/>
            <a:r>
              <a:rPr lang="en-US" smtClean="0"/>
              <a:t>For fully tax-exempt bonds</a:t>
            </a:r>
          </a:p>
          <a:p>
            <a:pPr>
              <a:buFontTx/>
              <a:buNone/>
            </a:pPr>
            <a:endParaRPr lang="en-US" sz="2400" smtClean="0"/>
          </a:p>
          <a:p>
            <a:pPr>
              <a:buFontTx/>
              <a:buNone/>
            </a:pPr>
            <a:endParaRPr lang="en-US" sz="2400" smtClean="0"/>
          </a:p>
          <a:p>
            <a:pPr>
              <a:buFontTx/>
              <a:buNone/>
            </a:pPr>
            <a:endParaRPr lang="en-US" sz="2000" smtClean="0"/>
          </a:p>
          <a:p>
            <a:pPr>
              <a:buFontTx/>
              <a:buNone/>
            </a:pPr>
            <a:r>
              <a:rPr lang="en-US" sz="2000" smtClean="0"/>
              <a:t>	where:</a:t>
            </a:r>
            <a:r>
              <a:rPr lang="en-US" sz="2000" i="1" smtClean="0"/>
              <a:t> FTEY</a:t>
            </a:r>
            <a:r>
              <a:rPr lang="en-US" sz="2000" smtClean="0"/>
              <a:t> = fully taxable yield equivalent</a:t>
            </a:r>
          </a:p>
          <a:p>
            <a:pPr>
              <a:buFontTx/>
              <a:buNone/>
            </a:pPr>
            <a:r>
              <a:rPr lang="en-US" sz="2000" i="1" smtClean="0"/>
              <a:t>		    i</a:t>
            </a:r>
            <a:r>
              <a:rPr lang="en-US" sz="2000" smtClean="0"/>
              <a:t> = the promised yield on the tax exempt bond</a:t>
            </a:r>
          </a:p>
          <a:p>
            <a:pPr>
              <a:buFontTx/>
              <a:buNone/>
            </a:pPr>
            <a:r>
              <a:rPr lang="en-US" sz="2000" i="1" smtClean="0"/>
              <a:t>		   T</a:t>
            </a:r>
            <a:r>
              <a:rPr lang="en-US" sz="2000" smtClean="0"/>
              <a:t> = the amount and type of tax exemption</a:t>
            </a:r>
          </a:p>
        </p:txBody>
      </p:sp>
      <p:graphicFrame>
        <p:nvGraphicFramePr>
          <p:cNvPr id="593925" name="Object 19"/>
          <p:cNvGraphicFramePr>
            <a:graphicFrameLocks noGrp="1" noChangeAspect="1"/>
          </p:cNvGraphicFramePr>
          <p:nvPr>
            <p:ph sz="half" idx="2"/>
          </p:nvPr>
        </p:nvGraphicFramePr>
        <p:xfrm>
          <a:off x="2590800" y="3862388"/>
          <a:ext cx="1979613" cy="915987"/>
        </p:xfrm>
        <a:graphic>
          <a:graphicData uri="http://schemas.openxmlformats.org/presentationml/2006/ole">
            <p:oleObj spid="_x0000_s593939" name="Equation" r:id="rId3" imgW="1188000" imgH="506160" progId="Equation.3">
              <p:embed/>
            </p:oleObj>
          </a:graphicData>
        </a:graphic>
      </p:graphicFrame>
      <p:sp>
        <p:nvSpPr>
          <p:cNvPr id="593942" name="Slide Number Placeholder 6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18-</a:t>
            </a:r>
            <a:fld id="{57D952D8-5F62-4996-8C2D-A6FC67F0F560}" type="slidenum">
              <a:rPr lang="en-US">
                <a:cs typeface="Arial" charset="0"/>
              </a:rPr>
              <a:pPr/>
              <a:t>12</a:t>
            </a:fld>
            <a:endParaRPr lang="en-US">
              <a:cs typeface="Arial" charset="0"/>
            </a:endParaRPr>
          </a:p>
        </p:txBody>
      </p:sp>
      <p:sp>
        <p:nvSpPr>
          <p:cNvPr id="593943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39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989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52400"/>
            <a:ext cx="8229600" cy="944563"/>
          </a:xfrm>
        </p:spPr>
        <p:txBody>
          <a:bodyPr/>
          <a:lstStyle/>
          <a:p>
            <a:pPr>
              <a:defRPr/>
            </a:pPr>
            <a:r>
              <a:rPr lang="en-US" b="1"/>
              <a:t>Bond Valuation Using Spot Rates</a:t>
            </a:r>
          </a:p>
        </p:txBody>
      </p:sp>
      <p:graphicFrame>
        <p:nvGraphicFramePr>
          <p:cNvPr id="549892" name="Object 23"/>
          <p:cNvGraphicFramePr>
            <a:graphicFrameLocks noGrp="1" noChangeAspect="1"/>
          </p:cNvGraphicFramePr>
          <p:nvPr>
            <p:ph idx="1"/>
          </p:nvPr>
        </p:nvGraphicFramePr>
        <p:xfrm>
          <a:off x="3352800" y="3357563"/>
          <a:ext cx="2481263" cy="998537"/>
        </p:xfrm>
        <a:graphic>
          <a:graphicData uri="http://schemas.openxmlformats.org/presentationml/2006/ole">
            <p:oleObj spid="_x0000_s549911" name="Equation" r:id="rId3" imgW="1552680" imgH="582120" progId="Equation.3">
              <p:embed/>
            </p:oleObj>
          </a:graphicData>
        </a:graphic>
      </p:graphicFrame>
      <p:sp>
        <p:nvSpPr>
          <p:cNvPr id="549913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18-</a:t>
            </a:r>
            <a:fld id="{D7E85192-3770-41D0-8726-89786DDE59AA}" type="slidenum">
              <a:rPr lang="en-US">
                <a:cs typeface="Arial" charset="0"/>
              </a:rPr>
              <a:pPr/>
              <a:t>13</a:t>
            </a:fld>
            <a:endParaRPr lang="en-US">
              <a:cs typeface="Arial" charset="0"/>
            </a:endParaRPr>
          </a:p>
        </p:txBody>
      </p:sp>
      <p:sp>
        <p:nvSpPr>
          <p:cNvPr id="549914" name="Rectangle 7"/>
          <p:cNvSpPr>
            <a:spLocks noGrp="1" noChangeArrowheads="1"/>
          </p:cNvSpPr>
          <p:nvPr>
            <p:ph type="body" idx="4294967295"/>
          </p:nvPr>
        </p:nvSpPr>
        <p:spPr>
          <a:xfrm>
            <a:off x="1371600" y="1219200"/>
            <a:ext cx="7772400" cy="52578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smtClean="0"/>
              <a:t>The Concept</a:t>
            </a:r>
          </a:p>
          <a:p>
            <a:pPr lvl="1">
              <a:lnSpc>
                <a:spcPct val="90000"/>
              </a:lnSpc>
            </a:pPr>
            <a:r>
              <a:rPr lang="en-US" smtClean="0"/>
              <a:t>Thus far, we have used one discount rate for all cash flows, reflecting the overall required rate </a:t>
            </a:r>
          </a:p>
          <a:p>
            <a:pPr lvl="1">
              <a:lnSpc>
                <a:spcPct val="90000"/>
              </a:lnSpc>
            </a:pPr>
            <a:r>
              <a:rPr lang="en-US" smtClean="0"/>
              <a:t>The rates used to discount a cash flow at a certain point are called spot rates</a:t>
            </a:r>
          </a:p>
          <a:p>
            <a:pPr>
              <a:lnSpc>
                <a:spcPct val="90000"/>
              </a:lnSpc>
            </a:pPr>
            <a:endParaRPr lang="en-US" sz="2400" smtClean="0"/>
          </a:p>
          <a:p>
            <a:pPr>
              <a:lnSpc>
                <a:spcPct val="90000"/>
              </a:lnSpc>
            </a:pPr>
            <a:endParaRPr lang="en-US" sz="2400" smtClean="0"/>
          </a:p>
          <a:p>
            <a:pPr>
              <a:lnSpc>
                <a:spcPct val="90000"/>
              </a:lnSpc>
            </a:pPr>
            <a:endParaRPr lang="en-US" sz="1800" smtClean="0"/>
          </a:p>
          <a:p>
            <a:pPr>
              <a:lnSpc>
                <a:spcPct val="90000"/>
              </a:lnSpc>
              <a:buFontTx/>
              <a:buNone/>
            </a:pPr>
            <a:r>
              <a:rPr lang="en-US" sz="1800" smtClean="0"/>
              <a:t>	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en-US" sz="1800" smtClean="0"/>
              <a:t>  	 where: </a:t>
            </a:r>
            <a:r>
              <a:rPr lang="en-US" sz="1800" i="1" smtClean="0"/>
              <a:t>P</a:t>
            </a:r>
            <a:r>
              <a:rPr lang="en-US" sz="1800" i="1" baseline="-25000" smtClean="0"/>
              <a:t>m</a:t>
            </a:r>
            <a:r>
              <a:rPr lang="en-US" sz="1800" i="1" smtClean="0"/>
              <a:t> </a:t>
            </a:r>
            <a:r>
              <a:rPr lang="en-US" sz="1800" smtClean="0"/>
              <a:t>= the market price of the bond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sz="1800" smtClean="0"/>
              <a:t>     	    	   </a:t>
            </a:r>
            <a:r>
              <a:rPr lang="en-US" sz="1800" i="1" smtClean="0"/>
              <a:t>C</a:t>
            </a:r>
            <a:r>
              <a:rPr lang="en-US" sz="1800" i="1" baseline="-25000" smtClean="0"/>
              <a:t>t</a:t>
            </a:r>
            <a:r>
              <a:rPr lang="en-US" sz="1800" baseline="-25000" smtClean="0"/>
              <a:t> </a:t>
            </a:r>
            <a:r>
              <a:rPr lang="en-US" sz="1800" smtClean="0"/>
              <a:t> = the cash flow at time </a:t>
            </a:r>
            <a:r>
              <a:rPr lang="en-US" sz="1800" i="1" smtClean="0"/>
              <a:t>t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en-US" sz="1800" smtClean="0"/>
              <a:t>		    </a:t>
            </a:r>
            <a:r>
              <a:rPr lang="en-US" sz="1800" i="1" smtClean="0"/>
              <a:t>n</a:t>
            </a:r>
            <a:r>
              <a:rPr lang="en-US" sz="1800" smtClean="0"/>
              <a:t>   = the number of years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en-US" sz="1800" smtClean="0"/>
              <a:t>	 	    </a:t>
            </a:r>
            <a:r>
              <a:rPr lang="en-US" sz="1800" i="1" smtClean="0"/>
              <a:t>i</a:t>
            </a:r>
            <a:r>
              <a:rPr lang="en-US" sz="1800" i="1" baseline="-25000" smtClean="0"/>
              <a:t>t</a:t>
            </a:r>
            <a:r>
              <a:rPr lang="en-US" sz="1800" i="1" smtClean="0"/>
              <a:t> </a:t>
            </a:r>
            <a:r>
              <a:rPr lang="en-US" sz="1800" smtClean="0"/>
              <a:t>  = the spot rate for Treasury securities at maturity t</a:t>
            </a:r>
          </a:p>
          <a:p>
            <a:pPr>
              <a:lnSpc>
                <a:spcPct val="120000"/>
              </a:lnSpc>
            </a:pPr>
            <a:r>
              <a:rPr lang="en-US" sz="2400" smtClean="0"/>
              <a:t>See Exhibit 18.5</a:t>
            </a:r>
          </a:p>
        </p:txBody>
      </p:sp>
      <p:sp>
        <p:nvSpPr>
          <p:cNvPr id="549915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98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b="1" dirty="0"/>
              <a:t>Exhibit </a:t>
            </a:r>
            <a:r>
              <a:rPr lang="en-US" b="1" dirty="0" smtClean="0"/>
              <a:t>18.5</a:t>
            </a:r>
            <a:endParaRPr lang="en-US" dirty="0"/>
          </a:p>
        </p:txBody>
      </p:sp>
      <p:sp>
        <p:nvSpPr>
          <p:cNvPr id="595970" name="Footer Placeholder 2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  <p:sp>
        <p:nvSpPr>
          <p:cNvPr id="595971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18-</a:t>
            </a:r>
            <a:fld id="{EF32E1F3-FB59-4D36-8817-13C57F45A6DA}" type="slidenum">
              <a:rPr lang="en-US">
                <a:cs typeface="Arial" charset="0"/>
              </a:rPr>
              <a:pPr/>
              <a:t>14</a:t>
            </a:fld>
            <a:endParaRPr lang="en-US">
              <a:cs typeface="Arial" charset="0"/>
            </a:endParaRPr>
          </a:p>
        </p:txBody>
      </p:sp>
      <p:pic>
        <p:nvPicPr>
          <p:cNvPr id="595972" name="Picture 2" descr="C:\LB-FIN650\LB-FIN650Edit\JPG files of exhibits\Ch 18\Reilly10e_Exhibit18-0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5800" y="1295400"/>
            <a:ext cx="7883525" cy="388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23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b="1"/>
              <a:t>What Determines Interest Rates</a:t>
            </a:r>
          </a:p>
        </p:txBody>
      </p:sp>
      <p:sp>
        <p:nvSpPr>
          <p:cNvPr id="596994" name="Rectangle 3"/>
          <p:cNvSpPr>
            <a:spLocks noGrp="1" noChangeArrowheads="1"/>
          </p:cNvSpPr>
          <p:nvPr>
            <p:ph idx="1"/>
          </p:nvPr>
        </p:nvSpPr>
        <p:spPr>
          <a:xfrm>
            <a:off x="990600" y="1295400"/>
            <a:ext cx="7772400" cy="5181600"/>
          </a:xfrm>
        </p:spPr>
        <p:txBody>
          <a:bodyPr/>
          <a:lstStyle/>
          <a:p>
            <a:r>
              <a:rPr lang="en-US" smtClean="0"/>
              <a:t>Inverse relationship with bond prices</a:t>
            </a:r>
          </a:p>
          <a:p>
            <a:r>
              <a:rPr lang="en-US" smtClean="0"/>
              <a:t>Forecasting interest rates</a:t>
            </a:r>
          </a:p>
          <a:p>
            <a:r>
              <a:rPr lang="en-US" smtClean="0"/>
              <a:t>Fundamental determinants of interest rates</a:t>
            </a:r>
          </a:p>
          <a:p>
            <a:pPr>
              <a:lnSpc>
                <a:spcPct val="140000"/>
              </a:lnSpc>
              <a:buFontTx/>
              <a:buNone/>
            </a:pPr>
            <a:r>
              <a:rPr lang="en-US" i="1" smtClean="0"/>
              <a:t>			i</a:t>
            </a:r>
            <a:r>
              <a:rPr lang="en-US" smtClean="0"/>
              <a:t> = </a:t>
            </a:r>
            <a:r>
              <a:rPr lang="en-US" i="1" smtClean="0"/>
              <a:t>RFR</a:t>
            </a:r>
            <a:r>
              <a:rPr lang="en-US" smtClean="0"/>
              <a:t> + </a:t>
            </a:r>
            <a:r>
              <a:rPr lang="en-US" i="1" smtClean="0"/>
              <a:t>I</a:t>
            </a:r>
            <a:r>
              <a:rPr lang="en-US" smtClean="0"/>
              <a:t> + </a:t>
            </a:r>
            <a:r>
              <a:rPr lang="en-US" i="1" smtClean="0"/>
              <a:t>RP</a:t>
            </a:r>
            <a:r>
              <a:rPr lang="en-US" smtClean="0"/>
              <a:t>                   	</a:t>
            </a:r>
          </a:p>
          <a:p>
            <a:pPr>
              <a:buFontTx/>
              <a:buNone/>
            </a:pPr>
            <a:r>
              <a:rPr lang="en-US" sz="2000" smtClean="0"/>
              <a:t>		where:</a:t>
            </a:r>
          </a:p>
          <a:p>
            <a:pPr lvl="1">
              <a:buFontTx/>
              <a:buNone/>
            </a:pPr>
            <a:r>
              <a:rPr lang="en-US" sz="2000" i="1" smtClean="0"/>
              <a:t>		   RFR</a:t>
            </a:r>
            <a:r>
              <a:rPr lang="en-US" sz="2000" smtClean="0"/>
              <a:t> = real risk-free rate of interest</a:t>
            </a:r>
          </a:p>
          <a:p>
            <a:pPr lvl="1">
              <a:buFontTx/>
              <a:buNone/>
            </a:pPr>
            <a:r>
              <a:rPr lang="en-US" sz="2000" i="1" smtClean="0"/>
              <a:t>		   I</a:t>
            </a:r>
            <a:r>
              <a:rPr lang="en-US" sz="2000" smtClean="0"/>
              <a:t> = expected rate of inflation</a:t>
            </a:r>
          </a:p>
          <a:p>
            <a:pPr lvl="1">
              <a:buFontTx/>
              <a:buNone/>
            </a:pPr>
            <a:r>
              <a:rPr lang="en-US" sz="2000" i="1" smtClean="0"/>
              <a:t>	    RP</a:t>
            </a:r>
            <a:r>
              <a:rPr lang="en-US" sz="2000" smtClean="0"/>
              <a:t> = risk premium</a:t>
            </a:r>
          </a:p>
          <a:p>
            <a:pPr lvl="1"/>
            <a:r>
              <a:rPr lang="en-US" smtClean="0"/>
              <a:t>Conceptually</a:t>
            </a:r>
          </a:p>
          <a:p>
            <a:pPr lvl="1">
              <a:buFontTx/>
              <a:buNone/>
            </a:pPr>
            <a:r>
              <a:rPr lang="en-US" i="1" smtClean="0"/>
              <a:t>	i =</a:t>
            </a:r>
            <a:r>
              <a:rPr lang="en-US" smtClean="0"/>
              <a:t> </a:t>
            </a:r>
            <a:r>
              <a:rPr lang="en-US" i="1" smtClean="0"/>
              <a:t>f </a:t>
            </a:r>
            <a:r>
              <a:rPr lang="en-US" smtClean="0"/>
              <a:t>(Economic Forces + Issue Characteristics)</a:t>
            </a:r>
          </a:p>
        </p:txBody>
      </p:sp>
      <p:sp>
        <p:nvSpPr>
          <p:cNvPr id="596995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18-</a:t>
            </a:r>
            <a:fld id="{B8B13C96-4ADA-4C0D-9582-D5560583EF53}" type="slidenum">
              <a:rPr lang="en-US">
                <a:cs typeface="Arial" charset="0"/>
              </a:rPr>
              <a:pPr/>
              <a:t>15</a:t>
            </a:fld>
            <a:endParaRPr lang="en-US">
              <a:cs typeface="Arial" charset="0"/>
            </a:endParaRPr>
          </a:p>
        </p:txBody>
      </p:sp>
      <p:sp>
        <p:nvSpPr>
          <p:cNvPr id="596996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33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b="1"/>
              <a:t>What Determines Interest Rates</a:t>
            </a:r>
          </a:p>
        </p:txBody>
      </p:sp>
      <p:sp>
        <p:nvSpPr>
          <p:cNvPr id="598018" name="Rectangle 3"/>
          <p:cNvSpPr>
            <a:spLocks noGrp="1" noChangeArrowheads="1"/>
          </p:cNvSpPr>
          <p:nvPr>
            <p:ph idx="1"/>
          </p:nvPr>
        </p:nvSpPr>
        <p:spPr>
          <a:xfrm>
            <a:off x="914400" y="1295400"/>
            <a:ext cx="8001000" cy="49530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smtClean="0"/>
              <a:t>Effect of Economic Factors</a:t>
            </a:r>
          </a:p>
          <a:p>
            <a:pPr lvl="1">
              <a:lnSpc>
                <a:spcPct val="90000"/>
              </a:lnSpc>
            </a:pPr>
            <a:r>
              <a:rPr lang="en-US" smtClean="0"/>
              <a:t>Real growth rate</a:t>
            </a:r>
          </a:p>
          <a:p>
            <a:pPr lvl="1">
              <a:lnSpc>
                <a:spcPct val="90000"/>
              </a:lnSpc>
            </a:pPr>
            <a:r>
              <a:rPr lang="en-US" smtClean="0"/>
              <a:t>Tightness or ease of capital market</a:t>
            </a:r>
          </a:p>
          <a:p>
            <a:pPr lvl="1">
              <a:lnSpc>
                <a:spcPct val="90000"/>
              </a:lnSpc>
            </a:pPr>
            <a:r>
              <a:rPr lang="en-US" smtClean="0"/>
              <a:t>Expected inflation</a:t>
            </a:r>
          </a:p>
          <a:p>
            <a:pPr lvl="1">
              <a:lnSpc>
                <a:spcPct val="90000"/>
              </a:lnSpc>
            </a:pPr>
            <a:r>
              <a:rPr lang="en-US" smtClean="0"/>
              <a:t>Supply and demand of loanable funds</a:t>
            </a:r>
          </a:p>
          <a:p>
            <a:pPr>
              <a:lnSpc>
                <a:spcPct val="110000"/>
              </a:lnSpc>
            </a:pPr>
            <a:r>
              <a:rPr lang="en-US" smtClean="0"/>
              <a:t>Impact of Bond Characteristics</a:t>
            </a:r>
          </a:p>
          <a:p>
            <a:pPr lvl="1">
              <a:lnSpc>
                <a:spcPct val="90000"/>
              </a:lnSpc>
            </a:pPr>
            <a:r>
              <a:rPr lang="en-US" smtClean="0"/>
              <a:t>Credit quality</a:t>
            </a:r>
          </a:p>
          <a:p>
            <a:pPr lvl="1">
              <a:lnSpc>
                <a:spcPct val="90000"/>
              </a:lnSpc>
            </a:pPr>
            <a:r>
              <a:rPr lang="en-US" smtClean="0"/>
              <a:t>Term to maturity</a:t>
            </a:r>
          </a:p>
          <a:p>
            <a:pPr lvl="1">
              <a:lnSpc>
                <a:spcPct val="90000"/>
              </a:lnSpc>
            </a:pPr>
            <a:r>
              <a:rPr lang="en-US" smtClean="0"/>
              <a:t>Indenture provisions</a:t>
            </a:r>
          </a:p>
          <a:p>
            <a:pPr lvl="1">
              <a:lnSpc>
                <a:spcPct val="90000"/>
              </a:lnSpc>
            </a:pPr>
            <a:r>
              <a:rPr lang="en-US" smtClean="0"/>
              <a:t>Foreign bond risk including exchange rate risk and country risk</a:t>
            </a:r>
          </a:p>
        </p:txBody>
      </p:sp>
      <p:sp>
        <p:nvSpPr>
          <p:cNvPr id="598019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18-</a:t>
            </a:r>
            <a:fld id="{00168831-93DB-42A3-9DAA-171541E03894}" type="slidenum">
              <a:rPr lang="en-US">
                <a:cs typeface="Arial" charset="0"/>
              </a:rPr>
              <a:pPr/>
              <a:t>16</a:t>
            </a:fld>
            <a:endParaRPr lang="en-US">
              <a:cs typeface="Arial" charset="0"/>
            </a:endParaRPr>
          </a:p>
        </p:txBody>
      </p:sp>
      <p:sp>
        <p:nvSpPr>
          <p:cNvPr id="598020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50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b="1"/>
              <a:t>Term Structure of Interest Rates</a:t>
            </a:r>
          </a:p>
        </p:txBody>
      </p:sp>
      <p:sp>
        <p:nvSpPr>
          <p:cNvPr id="599042" name="Rectangle 3"/>
          <p:cNvSpPr>
            <a:spLocks noGrp="1" noChangeArrowheads="1"/>
          </p:cNvSpPr>
          <p:nvPr>
            <p:ph idx="1"/>
          </p:nvPr>
        </p:nvSpPr>
        <p:spPr>
          <a:xfrm>
            <a:off x="990600" y="1219200"/>
            <a:ext cx="7543800" cy="5257800"/>
          </a:xfrm>
        </p:spPr>
        <p:txBody>
          <a:bodyPr/>
          <a:lstStyle/>
          <a:p>
            <a:r>
              <a:rPr lang="en-US" smtClean="0"/>
              <a:t>It is a static function that relates the term to maturity to the yield to maturity for a sample of bonds at a given point in time</a:t>
            </a:r>
          </a:p>
          <a:p>
            <a:r>
              <a:rPr lang="en-US" smtClean="0"/>
              <a:t>Exhibit 18.7 shows yield curves for a sample of U.S. Treasury obligations</a:t>
            </a:r>
          </a:p>
          <a:p>
            <a:r>
              <a:rPr lang="en-US" smtClean="0"/>
              <a:t>Types of Yield Curves (Exhibit 18.8)</a:t>
            </a:r>
          </a:p>
          <a:p>
            <a:pPr lvl="1"/>
            <a:r>
              <a:rPr lang="en-US" smtClean="0"/>
              <a:t>Rising yield curve</a:t>
            </a:r>
            <a:r>
              <a:rPr lang="en-US" i="1" smtClean="0"/>
              <a:t>: Y</a:t>
            </a:r>
            <a:r>
              <a:rPr lang="en-US" smtClean="0"/>
              <a:t>ields on short-term maturities are lower than longer maturities</a:t>
            </a:r>
          </a:p>
          <a:p>
            <a:pPr lvl="1"/>
            <a:r>
              <a:rPr lang="en-US" smtClean="0"/>
              <a:t>Flat yield curve: Equal yields on all issues</a:t>
            </a:r>
          </a:p>
          <a:p>
            <a:pPr lvl="1"/>
            <a:r>
              <a:rPr lang="en-US" smtClean="0"/>
              <a:t>Declining yield curve: Yields on short-term issues are higher than longer maturities</a:t>
            </a:r>
          </a:p>
        </p:txBody>
      </p:sp>
      <p:sp>
        <p:nvSpPr>
          <p:cNvPr id="599043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18-</a:t>
            </a:r>
            <a:fld id="{4994B91D-B4C8-4285-A144-2C57ECC65BC5}" type="slidenum">
              <a:rPr lang="en-US">
                <a:cs typeface="Arial" charset="0"/>
              </a:rPr>
              <a:pPr/>
              <a:t>17</a:t>
            </a:fld>
            <a:endParaRPr lang="en-US">
              <a:cs typeface="Arial" charset="0"/>
            </a:endParaRPr>
          </a:p>
        </p:txBody>
      </p:sp>
      <p:sp>
        <p:nvSpPr>
          <p:cNvPr id="599044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b="1" dirty="0"/>
              <a:t>Exhibit </a:t>
            </a:r>
            <a:r>
              <a:rPr lang="en-US" b="1" dirty="0" smtClean="0"/>
              <a:t>18.7</a:t>
            </a:r>
            <a:endParaRPr lang="en-US" dirty="0"/>
          </a:p>
        </p:txBody>
      </p:sp>
      <p:sp>
        <p:nvSpPr>
          <p:cNvPr id="600066" name="Footer Placeholder 2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  <p:sp>
        <p:nvSpPr>
          <p:cNvPr id="600067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18-</a:t>
            </a:r>
            <a:fld id="{FF457B85-E17F-4F38-803B-840578D269F4}" type="slidenum">
              <a:rPr lang="en-US">
                <a:cs typeface="Arial" charset="0"/>
              </a:rPr>
              <a:pPr/>
              <a:t>18</a:t>
            </a:fld>
            <a:endParaRPr lang="en-US">
              <a:cs typeface="Arial" charset="0"/>
            </a:endParaRPr>
          </a:p>
        </p:txBody>
      </p:sp>
      <p:pic>
        <p:nvPicPr>
          <p:cNvPr id="600068" name="Picture 2" descr="C:\LB-FIN650\LB-FIN650Edit\JPG files of exhibits\Ch 18\Reilly10e_Exhibit18-0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3400" y="1143000"/>
            <a:ext cx="8018463" cy="441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b="1" dirty="0"/>
              <a:t>Exhibit </a:t>
            </a:r>
            <a:r>
              <a:rPr lang="en-US" b="1" dirty="0" smtClean="0"/>
              <a:t>18.8</a:t>
            </a:r>
            <a:endParaRPr lang="en-US" dirty="0"/>
          </a:p>
        </p:txBody>
      </p:sp>
      <p:sp>
        <p:nvSpPr>
          <p:cNvPr id="601090" name="Footer Placeholder 2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  <p:sp>
        <p:nvSpPr>
          <p:cNvPr id="601091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18-</a:t>
            </a:r>
            <a:fld id="{A4270236-4DF7-4A5E-9728-2C42796F2523}" type="slidenum">
              <a:rPr lang="en-US">
                <a:cs typeface="Arial" charset="0"/>
              </a:rPr>
              <a:pPr/>
              <a:t>19</a:t>
            </a:fld>
            <a:endParaRPr lang="en-US">
              <a:cs typeface="Arial" charset="0"/>
            </a:endParaRPr>
          </a:p>
        </p:txBody>
      </p:sp>
      <p:pic>
        <p:nvPicPr>
          <p:cNvPr id="601092" name="Picture 2" descr="C:\LB-FIN650\LB-FIN650Edit\JPG files of exhibits\Ch 18\Reilly10e_Exhibit18-0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25663" y="1143000"/>
            <a:ext cx="4892675" cy="5349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70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b="1"/>
              <a:t>Spot Rates and Forward Rates</a:t>
            </a:r>
          </a:p>
        </p:txBody>
      </p:sp>
      <p:sp>
        <p:nvSpPr>
          <p:cNvPr id="602114" name="Rectangle 3"/>
          <p:cNvSpPr>
            <a:spLocks noGrp="1" noChangeArrowheads="1"/>
          </p:cNvSpPr>
          <p:nvPr>
            <p:ph idx="1"/>
          </p:nvPr>
        </p:nvSpPr>
        <p:spPr>
          <a:xfrm>
            <a:off x="685800" y="1295400"/>
            <a:ext cx="8229600" cy="4876800"/>
          </a:xfrm>
        </p:spPr>
        <p:txBody>
          <a:bodyPr/>
          <a:lstStyle/>
          <a:p>
            <a:r>
              <a:rPr lang="en-US" smtClean="0"/>
              <a:t>The Concept</a:t>
            </a:r>
          </a:p>
          <a:p>
            <a:pPr lvl="1"/>
            <a:r>
              <a:rPr lang="en-US" smtClean="0"/>
              <a:t>Spot rate</a:t>
            </a:r>
            <a:r>
              <a:rPr lang="en-US" b="1" smtClean="0"/>
              <a:t>: </a:t>
            </a:r>
            <a:r>
              <a:rPr lang="en-US" smtClean="0"/>
              <a:t>Defined as the discount rate for a cash flow at a specific maturity</a:t>
            </a:r>
          </a:p>
          <a:p>
            <a:pPr lvl="1"/>
            <a:r>
              <a:rPr lang="en-US" smtClean="0"/>
              <a:t>Forward rate: Refers to the expectation of future short-term rates</a:t>
            </a:r>
          </a:p>
          <a:p>
            <a:r>
              <a:rPr lang="en-US" smtClean="0"/>
              <a:t>Creating the Theoretical Spot Rate Curve</a:t>
            </a:r>
          </a:p>
          <a:p>
            <a:r>
              <a:rPr lang="en-US" smtClean="0"/>
              <a:t>Calculating Forward Rates from the Spot Rate Curve</a:t>
            </a:r>
          </a:p>
        </p:txBody>
      </p:sp>
      <p:sp>
        <p:nvSpPr>
          <p:cNvPr id="602115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18-</a:t>
            </a:r>
            <a:fld id="{BD7868D9-5D8B-471E-AD53-86BE55943EBE}" type="slidenum">
              <a:rPr lang="en-US">
                <a:cs typeface="Arial" charset="0"/>
              </a:rPr>
              <a:pPr/>
              <a:t>20</a:t>
            </a:fld>
            <a:endParaRPr lang="en-US">
              <a:cs typeface="Arial" charset="0"/>
            </a:endParaRPr>
          </a:p>
        </p:txBody>
      </p:sp>
      <p:sp>
        <p:nvSpPr>
          <p:cNvPr id="602116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6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b="1"/>
              <a:t>Term-Structure Theories</a:t>
            </a:r>
          </a:p>
        </p:txBody>
      </p:sp>
      <p:sp>
        <p:nvSpPr>
          <p:cNvPr id="603138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18-</a:t>
            </a:r>
            <a:fld id="{57CCB7A7-3A0C-43FB-B2DA-C68FE84229D5}" type="slidenum">
              <a:rPr lang="en-US">
                <a:cs typeface="Arial" charset="0"/>
              </a:rPr>
              <a:pPr/>
              <a:t>21</a:t>
            </a:fld>
            <a:endParaRPr lang="en-US">
              <a:cs typeface="Arial" charset="0"/>
            </a:endParaRPr>
          </a:p>
        </p:txBody>
      </p:sp>
      <p:sp>
        <p:nvSpPr>
          <p:cNvPr id="603139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914400" y="1295400"/>
            <a:ext cx="7924800" cy="4876800"/>
          </a:xfrm>
        </p:spPr>
        <p:txBody>
          <a:bodyPr/>
          <a:lstStyle/>
          <a:p>
            <a:r>
              <a:rPr lang="en-US" smtClean="0"/>
              <a:t>Expectations Hypothesis</a:t>
            </a:r>
            <a:endParaRPr lang="en-US" smtClean="0">
              <a:cs typeface="Times New Roman" pitchFamily="18" charset="0"/>
            </a:endParaRPr>
          </a:p>
          <a:p>
            <a:pPr lvl="1">
              <a:lnSpc>
                <a:spcPct val="110000"/>
              </a:lnSpc>
            </a:pPr>
            <a:r>
              <a:rPr lang="en-US" smtClean="0">
                <a:cs typeface="Times New Roman" pitchFamily="18" charset="0"/>
              </a:rPr>
              <a:t>Any long-term interest rate simply represents the geometric mean of current and future one-year interest rates expected to prevail over the maturity of the issue</a:t>
            </a:r>
          </a:p>
          <a:p>
            <a:pPr lvl="1"/>
            <a:r>
              <a:rPr lang="en-US" smtClean="0"/>
              <a:t>It can explain any shape of yield curve</a:t>
            </a:r>
          </a:p>
          <a:p>
            <a:pPr lvl="2">
              <a:buFont typeface="Wingdings" pitchFamily="2" charset="2"/>
              <a:buChar char="§"/>
            </a:pPr>
            <a:r>
              <a:rPr lang="en-US" smtClean="0"/>
              <a:t>Expectations for rising short-term rates in the future cause a rising yield curve</a:t>
            </a:r>
          </a:p>
          <a:p>
            <a:pPr lvl="2">
              <a:buFont typeface="Wingdings" pitchFamily="2" charset="2"/>
              <a:buChar char="§"/>
            </a:pPr>
            <a:r>
              <a:rPr lang="en-US" smtClean="0"/>
              <a:t>Expectations for falling short-term rates in the future will cause a declining yield curve</a:t>
            </a:r>
          </a:p>
          <a:p>
            <a:pPr lvl="2">
              <a:buFont typeface="Wingdings" pitchFamily="2" charset="2"/>
              <a:buChar char="§"/>
            </a:pPr>
            <a:r>
              <a:rPr lang="en-US" smtClean="0"/>
              <a:t>Similar explanations account for flat and humped yield curves</a:t>
            </a:r>
          </a:p>
        </p:txBody>
      </p:sp>
      <p:sp>
        <p:nvSpPr>
          <p:cNvPr id="603140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59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b="1"/>
              <a:t>Term-Structure Theories</a:t>
            </a:r>
          </a:p>
        </p:txBody>
      </p:sp>
      <p:sp>
        <p:nvSpPr>
          <p:cNvPr id="604162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18-</a:t>
            </a:r>
            <a:fld id="{BFFC1A27-6916-4B73-B753-60BF1A0C24C7}" type="slidenum">
              <a:rPr lang="en-US">
                <a:cs typeface="Arial" charset="0"/>
              </a:rPr>
              <a:pPr/>
              <a:t>22</a:t>
            </a:fld>
            <a:endParaRPr lang="en-US">
              <a:cs typeface="Arial" charset="0"/>
            </a:endParaRPr>
          </a:p>
        </p:txBody>
      </p:sp>
      <p:sp>
        <p:nvSpPr>
          <p:cNvPr id="604163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838200" y="1295400"/>
            <a:ext cx="7924800" cy="4876800"/>
          </a:xfrm>
        </p:spPr>
        <p:txBody>
          <a:bodyPr/>
          <a:lstStyle/>
          <a:p>
            <a:r>
              <a:rPr lang="en-US" smtClean="0"/>
              <a:t>Liquidity Preference Theory</a:t>
            </a:r>
            <a:endParaRPr lang="en-US" smtClean="0">
              <a:cs typeface="Times New Roman" pitchFamily="18" charset="0"/>
            </a:endParaRPr>
          </a:p>
          <a:p>
            <a:pPr lvl="1">
              <a:lnSpc>
                <a:spcPct val="110000"/>
              </a:lnSpc>
            </a:pPr>
            <a:r>
              <a:rPr lang="en-US" smtClean="0">
                <a:cs typeface="Times New Roman" pitchFamily="18" charset="0"/>
              </a:rPr>
              <a:t>Long-term securities should provide higher returns than short-term obligations because investors are willing to sacrifice some yields to invest in short-maturity obligations to avoid the higher price volatility of long-maturity bonds</a:t>
            </a:r>
          </a:p>
          <a:p>
            <a:pPr lvl="1">
              <a:lnSpc>
                <a:spcPct val="110000"/>
              </a:lnSpc>
            </a:pPr>
            <a:r>
              <a:rPr lang="en-US" smtClean="0"/>
              <a:t>This theory argues that the yield curve should generally slope upward and that any other shape should be viewed as a temporary aberration</a:t>
            </a:r>
          </a:p>
        </p:txBody>
      </p:sp>
      <p:sp>
        <p:nvSpPr>
          <p:cNvPr id="604164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69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b="1"/>
              <a:t>Term-Structure Theories</a:t>
            </a:r>
          </a:p>
        </p:txBody>
      </p:sp>
      <p:sp>
        <p:nvSpPr>
          <p:cNvPr id="628738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18-</a:t>
            </a:r>
            <a:fld id="{58E66A4A-A783-48B3-A4B4-E08F93BE41B1}" type="slidenum">
              <a:rPr lang="en-US">
                <a:cs typeface="Arial" charset="0"/>
              </a:rPr>
              <a:pPr/>
              <a:t>23</a:t>
            </a:fld>
            <a:endParaRPr lang="en-US">
              <a:cs typeface="Arial" charset="0"/>
            </a:endParaRPr>
          </a:p>
        </p:txBody>
      </p:sp>
      <p:sp>
        <p:nvSpPr>
          <p:cNvPr id="628739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838200" y="1295400"/>
            <a:ext cx="7924800" cy="4876800"/>
          </a:xfrm>
        </p:spPr>
        <p:txBody>
          <a:bodyPr/>
          <a:lstStyle/>
          <a:p>
            <a:r>
              <a:rPr lang="en-US" smtClean="0">
                <a:cs typeface="Times New Roman" pitchFamily="18" charset="0"/>
              </a:rPr>
              <a:t>Segmented-Market Hypothesis</a:t>
            </a:r>
          </a:p>
          <a:p>
            <a:pPr lvl="1">
              <a:lnSpc>
                <a:spcPct val="120000"/>
              </a:lnSpc>
            </a:pPr>
            <a:r>
              <a:rPr lang="en-US" smtClean="0">
                <a:cs typeface="Times New Roman" pitchFamily="18" charset="0"/>
              </a:rPr>
              <a:t>Different institutional investors have different maturity needs that lead them to confine their security selections to specific maturity segments; </a:t>
            </a:r>
            <a:r>
              <a:rPr lang="en-US" smtClean="0"/>
              <a:t>and yields for a segment depend on the supply and demand within that maturity segment</a:t>
            </a:r>
          </a:p>
          <a:p>
            <a:pPr lvl="1">
              <a:lnSpc>
                <a:spcPct val="120000"/>
              </a:lnSpc>
            </a:pPr>
            <a:r>
              <a:rPr lang="en-US" smtClean="0"/>
              <a:t>This theory contends that the shape of the yield curve ultimately is a function of the investment policies of major financial institutions</a:t>
            </a:r>
          </a:p>
        </p:txBody>
      </p:sp>
      <p:sp>
        <p:nvSpPr>
          <p:cNvPr id="628740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80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b="1"/>
              <a:t>Term-Structure Theories</a:t>
            </a:r>
          </a:p>
        </p:txBody>
      </p:sp>
      <p:sp>
        <p:nvSpPr>
          <p:cNvPr id="606210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18-</a:t>
            </a:r>
            <a:fld id="{A953A5C3-B65C-4207-9165-25FB99567DAC}" type="slidenum">
              <a:rPr lang="en-US">
                <a:cs typeface="Arial" charset="0"/>
              </a:rPr>
              <a:pPr/>
              <a:t>24</a:t>
            </a:fld>
            <a:endParaRPr lang="en-US">
              <a:cs typeface="Arial" charset="0"/>
            </a:endParaRPr>
          </a:p>
        </p:txBody>
      </p:sp>
      <p:sp>
        <p:nvSpPr>
          <p:cNvPr id="606211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914400" y="1295400"/>
            <a:ext cx="7924800" cy="4876800"/>
          </a:xfrm>
        </p:spPr>
        <p:txBody>
          <a:bodyPr/>
          <a:lstStyle/>
          <a:p>
            <a:r>
              <a:rPr lang="en-US" smtClean="0">
                <a:cs typeface="Times New Roman" pitchFamily="18" charset="0"/>
              </a:rPr>
              <a:t>Trading Implications of the Term Structure</a:t>
            </a:r>
          </a:p>
          <a:p>
            <a:pPr lvl="1"/>
            <a:r>
              <a:rPr lang="en-US" smtClean="0">
                <a:cs typeface="Times New Roman" pitchFamily="18" charset="0"/>
              </a:rPr>
              <a:t>Information on maturities can help formulate yield expectations by simply observing the shape of the yield curve</a:t>
            </a:r>
          </a:p>
          <a:p>
            <a:pPr lvl="1"/>
            <a:r>
              <a:rPr lang="en-US" smtClean="0"/>
              <a:t>Based on these theories, bond investors use the prevailing yield curve to predict the shapes of future yield curves</a:t>
            </a:r>
          </a:p>
          <a:p>
            <a:pPr lvl="1"/>
            <a:r>
              <a:rPr lang="en-US" smtClean="0"/>
              <a:t>The maturity segments that are expected to experience the greatest yield changes give the investor the largest potential price change opportunities</a:t>
            </a:r>
          </a:p>
        </p:txBody>
      </p:sp>
      <p:sp>
        <p:nvSpPr>
          <p:cNvPr id="606212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90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b="1"/>
              <a:t>Term-Structure Theories</a:t>
            </a:r>
          </a:p>
        </p:txBody>
      </p:sp>
      <p:sp>
        <p:nvSpPr>
          <p:cNvPr id="607234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18-</a:t>
            </a:r>
            <a:fld id="{891CEAD3-C5ED-4A0C-8BF0-1F690590C6BE}" type="slidenum">
              <a:rPr lang="en-US">
                <a:cs typeface="Arial" charset="0"/>
              </a:rPr>
              <a:pPr/>
              <a:t>25</a:t>
            </a:fld>
            <a:endParaRPr lang="en-US">
              <a:cs typeface="Arial" charset="0"/>
            </a:endParaRPr>
          </a:p>
        </p:txBody>
      </p:sp>
      <p:sp>
        <p:nvSpPr>
          <p:cNvPr id="607235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762000" y="1295400"/>
            <a:ext cx="7924800" cy="4876800"/>
          </a:xfrm>
        </p:spPr>
        <p:txBody>
          <a:bodyPr/>
          <a:lstStyle/>
          <a:p>
            <a:r>
              <a:rPr lang="en-US" smtClean="0"/>
              <a:t>Yield Spreads</a:t>
            </a:r>
            <a:endParaRPr lang="en-US" smtClean="0">
              <a:cs typeface="Times New Roman" pitchFamily="18" charset="0"/>
            </a:endParaRPr>
          </a:p>
          <a:p>
            <a:pPr lvl="1">
              <a:lnSpc>
                <a:spcPct val="110000"/>
              </a:lnSpc>
            </a:pPr>
            <a:r>
              <a:rPr lang="en-US" smtClean="0"/>
              <a:t>Major Yield Spreads</a:t>
            </a:r>
          </a:p>
          <a:p>
            <a:pPr lvl="2">
              <a:lnSpc>
                <a:spcPct val="110000"/>
              </a:lnSpc>
              <a:buFont typeface="Wingdings" pitchFamily="2" charset="2"/>
              <a:buChar char="§"/>
            </a:pPr>
            <a:r>
              <a:rPr lang="en-US" smtClean="0"/>
              <a:t>Segments: Government bonds, agency bonds, and corporate bonds</a:t>
            </a:r>
          </a:p>
          <a:p>
            <a:pPr lvl="2">
              <a:lnSpc>
                <a:spcPct val="110000"/>
              </a:lnSpc>
              <a:buFont typeface="Wingdings" pitchFamily="2" charset="2"/>
              <a:buChar char="§"/>
            </a:pPr>
            <a:r>
              <a:rPr lang="en-US" smtClean="0"/>
              <a:t>Sectors: Prime-grade municipal bonds versus good-grade municipal bonds, AA utilities versus BBB utilities</a:t>
            </a:r>
          </a:p>
          <a:p>
            <a:pPr lvl="2">
              <a:lnSpc>
                <a:spcPct val="110000"/>
              </a:lnSpc>
              <a:buFont typeface="Wingdings" pitchFamily="2" charset="2"/>
              <a:buChar char="§"/>
            </a:pPr>
            <a:r>
              <a:rPr lang="en-US" smtClean="0"/>
              <a:t>Coupons or seasoning within a segment or sector</a:t>
            </a:r>
          </a:p>
          <a:p>
            <a:pPr lvl="2">
              <a:lnSpc>
                <a:spcPct val="110000"/>
              </a:lnSpc>
              <a:buFont typeface="Wingdings" pitchFamily="2" charset="2"/>
              <a:buChar char="§"/>
            </a:pPr>
            <a:r>
              <a:rPr lang="en-US" smtClean="0"/>
              <a:t>Maturities within a given market segment or sector</a:t>
            </a:r>
          </a:p>
          <a:p>
            <a:pPr lvl="1"/>
            <a:r>
              <a:rPr lang="en-US" smtClean="0"/>
              <a:t>Magnitudes and direction of yield spreads can change over time</a:t>
            </a:r>
          </a:p>
        </p:txBody>
      </p:sp>
      <p:sp>
        <p:nvSpPr>
          <p:cNvPr id="607236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742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98438"/>
            <a:ext cx="8229600" cy="868362"/>
          </a:xfrm>
        </p:spPr>
        <p:txBody>
          <a:bodyPr/>
          <a:lstStyle/>
          <a:p>
            <a:pPr>
              <a:defRPr/>
            </a:pPr>
            <a:r>
              <a:rPr lang="en-US" b="1"/>
              <a:t>Price Volatility for Bonds</a:t>
            </a:r>
          </a:p>
        </p:txBody>
      </p:sp>
      <p:sp>
        <p:nvSpPr>
          <p:cNvPr id="487445" name="Rectangle 3"/>
          <p:cNvSpPr>
            <a:spLocks noGrp="1" noChangeArrowheads="1"/>
          </p:cNvSpPr>
          <p:nvPr>
            <p:ph idx="1"/>
          </p:nvPr>
        </p:nvSpPr>
        <p:spPr>
          <a:xfrm>
            <a:off x="914400" y="1219200"/>
            <a:ext cx="7848600" cy="2438400"/>
          </a:xfrm>
        </p:spPr>
        <p:txBody>
          <a:bodyPr/>
          <a:lstStyle/>
          <a:p>
            <a:r>
              <a:rPr lang="en-US" smtClean="0"/>
              <a:t>Bond price is a function of (1) par value (2) Coupon (3) Years to maturity (4) Prevailing market interest rate</a:t>
            </a:r>
          </a:p>
          <a:p>
            <a:r>
              <a:rPr lang="en-US" smtClean="0"/>
              <a:t>Bond price change or volatility is measured as the percentage change in bond price</a:t>
            </a:r>
          </a:p>
        </p:txBody>
      </p:sp>
      <p:sp>
        <p:nvSpPr>
          <p:cNvPr id="487446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18-</a:t>
            </a:r>
            <a:fld id="{41501988-EE8D-40E7-8483-2F3E3E0B8773}" type="slidenum">
              <a:rPr lang="en-US">
                <a:cs typeface="Arial" charset="0"/>
              </a:rPr>
              <a:pPr/>
              <a:t>26</a:t>
            </a:fld>
            <a:endParaRPr lang="en-US">
              <a:cs typeface="Arial" charset="0"/>
            </a:endParaRPr>
          </a:p>
        </p:txBody>
      </p:sp>
      <p:graphicFrame>
        <p:nvGraphicFramePr>
          <p:cNvPr id="487428" name="Object 19"/>
          <p:cNvGraphicFramePr>
            <a:graphicFrameLocks noChangeAspect="1"/>
          </p:cNvGraphicFramePr>
          <p:nvPr/>
        </p:nvGraphicFramePr>
        <p:xfrm>
          <a:off x="2667000" y="3657600"/>
          <a:ext cx="1443038" cy="1038225"/>
        </p:xfrm>
        <a:graphic>
          <a:graphicData uri="http://schemas.openxmlformats.org/presentationml/2006/ole">
            <p:oleObj spid="_x0000_s487443" name="Equation" r:id="rId3" imgW="756000" imgH="506160" progId="Equation.3">
              <p:embed/>
            </p:oleObj>
          </a:graphicData>
        </a:graphic>
      </p:graphicFrame>
      <p:sp>
        <p:nvSpPr>
          <p:cNvPr id="487429" name="Text Box 5"/>
          <p:cNvSpPr txBox="1">
            <a:spLocks noChangeArrowheads="1"/>
          </p:cNvSpPr>
          <p:nvPr/>
        </p:nvSpPr>
        <p:spPr bwMode="auto">
          <a:xfrm>
            <a:off x="1143000" y="4953000"/>
            <a:ext cx="7620000" cy="133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2400"/>
              <a:t>    where:</a:t>
            </a:r>
          </a:p>
          <a:p>
            <a:pPr eaLnBrk="0" hangingPunct="0">
              <a:lnSpc>
                <a:spcPct val="70000"/>
              </a:lnSpc>
              <a:spcBef>
                <a:spcPct val="50000"/>
              </a:spcBef>
            </a:pPr>
            <a:r>
              <a:rPr lang="en-US" sz="2400"/>
              <a:t>	EPB = the ending price of the bond</a:t>
            </a:r>
          </a:p>
          <a:p>
            <a:pPr eaLnBrk="0" hangingPunct="0">
              <a:lnSpc>
                <a:spcPct val="70000"/>
              </a:lnSpc>
              <a:spcBef>
                <a:spcPct val="50000"/>
              </a:spcBef>
            </a:pPr>
            <a:r>
              <a:rPr lang="en-US" sz="2400"/>
              <a:t>	BPB = the beginning price of the bond</a:t>
            </a:r>
          </a:p>
        </p:txBody>
      </p:sp>
      <p:sp>
        <p:nvSpPr>
          <p:cNvPr id="487448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74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74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7429" grpId="0" autoUpdateAnimBg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845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98438"/>
            <a:ext cx="8229600" cy="868362"/>
          </a:xfrm>
        </p:spPr>
        <p:txBody>
          <a:bodyPr/>
          <a:lstStyle/>
          <a:p>
            <a:pPr>
              <a:defRPr/>
            </a:pPr>
            <a:r>
              <a:rPr lang="en-US" b="1"/>
              <a:t>Price Volatility for Bonds</a:t>
            </a:r>
          </a:p>
        </p:txBody>
      </p:sp>
      <p:sp>
        <p:nvSpPr>
          <p:cNvPr id="609282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18-</a:t>
            </a:r>
            <a:fld id="{4053D8C2-F6CF-4163-A4AB-B6246CB1D14B}" type="slidenum">
              <a:rPr lang="en-US">
                <a:cs typeface="Arial" charset="0"/>
              </a:rPr>
              <a:pPr/>
              <a:t>27</a:t>
            </a:fld>
            <a:endParaRPr lang="en-US">
              <a:cs typeface="Arial" charset="0"/>
            </a:endParaRPr>
          </a:p>
        </p:txBody>
      </p:sp>
      <p:sp>
        <p:nvSpPr>
          <p:cNvPr id="609283" name="Rectangle 5"/>
          <p:cNvSpPr>
            <a:spLocks noChangeArrowheads="1"/>
          </p:cNvSpPr>
          <p:nvPr/>
        </p:nvSpPr>
        <p:spPr bwMode="auto">
          <a:xfrm>
            <a:off x="990600" y="1295400"/>
            <a:ext cx="7772400" cy="510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1313" indent="-341313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en-US" sz="2800"/>
              <a:t>Five Important Relationships</a:t>
            </a:r>
          </a:p>
          <a:p>
            <a:pPr marL="804863" lvl="1" indent="-287338">
              <a:lnSpc>
                <a:spcPct val="90000"/>
              </a:lnSpc>
              <a:spcBef>
                <a:spcPct val="20000"/>
              </a:spcBef>
              <a:buFontTx/>
              <a:buChar char="–"/>
            </a:pPr>
            <a:r>
              <a:rPr lang="en-US" sz="2400"/>
              <a:t>Bond prices move inversely to bond yields </a:t>
            </a:r>
          </a:p>
          <a:p>
            <a:pPr marL="804863" lvl="1" indent="-287338">
              <a:lnSpc>
                <a:spcPct val="90000"/>
              </a:lnSpc>
              <a:spcBef>
                <a:spcPct val="20000"/>
              </a:spcBef>
              <a:buFontTx/>
              <a:buChar char="–"/>
            </a:pPr>
            <a:r>
              <a:rPr lang="en-US" sz="2400"/>
              <a:t>For a given change in yields, longer maturity bonds post larger price changes, thus bond price volatility is directly related to maturity</a:t>
            </a:r>
          </a:p>
          <a:p>
            <a:pPr marL="804863" lvl="1" indent="-287338">
              <a:lnSpc>
                <a:spcPct val="90000"/>
              </a:lnSpc>
              <a:spcBef>
                <a:spcPct val="20000"/>
              </a:spcBef>
              <a:buFontTx/>
              <a:buChar char="–"/>
            </a:pPr>
            <a:r>
              <a:rPr lang="en-US" sz="2400"/>
              <a:t>Price volatility increases at a diminishing rate as term to maturity increases</a:t>
            </a:r>
          </a:p>
          <a:p>
            <a:pPr marL="804863" lvl="1" indent="-287338">
              <a:lnSpc>
                <a:spcPct val="90000"/>
              </a:lnSpc>
              <a:spcBef>
                <a:spcPct val="20000"/>
              </a:spcBef>
              <a:buFontTx/>
              <a:buChar char="–"/>
            </a:pPr>
            <a:r>
              <a:rPr lang="en-US" sz="2400"/>
              <a:t>Price movements resulting from equal absolute increases or decreases in yield are not symmetrical </a:t>
            </a:r>
          </a:p>
          <a:p>
            <a:pPr marL="804863" lvl="1" indent="-287338">
              <a:lnSpc>
                <a:spcPct val="90000"/>
              </a:lnSpc>
              <a:spcBef>
                <a:spcPct val="20000"/>
              </a:spcBef>
              <a:buFontTx/>
              <a:buChar char="–"/>
            </a:pPr>
            <a:r>
              <a:rPr lang="en-US" sz="2400"/>
              <a:t>Higher coupon issues show smaller percentage price fluctuation for a given change in yield, thus bond price volatility is inversely related to coupon</a:t>
            </a:r>
          </a:p>
        </p:txBody>
      </p:sp>
      <p:sp>
        <p:nvSpPr>
          <p:cNvPr id="609284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947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98438"/>
            <a:ext cx="8229600" cy="868362"/>
          </a:xfrm>
        </p:spPr>
        <p:txBody>
          <a:bodyPr/>
          <a:lstStyle/>
          <a:p>
            <a:pPr>
              <a:defRPr/>
            </a:pPr>
            <a:r>
              <a:rPr lang="en-US" b="1"/>
              <a:t>Price Volatility for Bonds</a:t>
            </a:r>
          </a:p>
        </p:txBody>
      </p:sp>
      <p:sp>
        <p:nvSpPr>
          <p:cNvPr id="610306" name="Rectangle 5"/>
          <p:cNvSpPr>
            <a:spLocks noGrp="1" noChangeArrowheads="1"/>
          </p:cNvSpPr>
          <p:nvPr>
            <p:ph idx="1"/>
          </p:nvPr>
        </p:nvSpPr>
        <p:spPr>
          <a:xfrm>
            <a:off x="914400" y="1219200"/>
            <a:ext cx="7924800" cy="4876800"/>
          </a:xfrm>
        </p:spPr>
        <p:txBody>
          <a:bodyPr/>
          <a:lstStyle/>
          <a:p>
            <a:r>
              <a:rPr lang="en-US" smtClean="0"/>
              <a:t>The Maturity Effect</a:t>
            </a:r>
          </a:p>
          <a:p>
            <a:pPr lvl="1"/>
            <a:r>
              <a:rPr lang="en-US" smtClean="0"/>
              <a:t>The longer-maturity bond experienced the greater price volatility</a:t>
            </a:r>
          </a:p>
          <a:p>
            <a:pPr lvl="1"/>
            <a:r>
              <a:rPr lang="en-US" smtClean="0"/>
              <a:t>Price volatility increased at a decreasing rate with maturity</a:t>
            </a:r>
          </a:p>
          <a:p>
            <a:pPr lvl="1"/>
            <a:r>
              <a:rPr lang="en-US" smtClean="0"/>
              <a:t>See Exhibit 18.12</a:t>
            </a:r>
          </a:p>
          <a:p>
            <a:r>
              <a:rPr lang="en-US" smtClean="0"/>
              <a:t>The Coupon Effect</a:t>
            </a:r>
          </a:p>
          <a:p>
            <a:pPr lvl="1"/>
            <a:r>
              <a:rPr lang="en-US" smtClean="0"/>
              <a:t>Exhibit 18.13 shows that the inverse relationship between coupon rate and price volatility</a:t>
            </a:r>
          </a:p>
        </p:txBody>
      </p:sp>
      <p:sp>
        <p:nvSpPr>
          <p:cNvPr id="610307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18-</a:t>
            </a:r>
            <a:fld id="{3667F1F1-5197-4CA9-9374-FC25B9E5B126}" type="slidenum">
              <a:rPr lang="en-US">
                <a:cs typeface="Arial" charset="0"/>
              </a:rPr>
              <a:pPr/>
              <a:t>28</a:t>
            </a:fld>
            <a:endParaRPr lang="en-US">
              <a:cs typeface="Arial" charset="0"/>
            </a:endParaRPr>
          </a:p>
        </p:txBody>
      </p:sp>
      <p:sp>
        <p:nvSpPr>
          <p:cNvPr id="610308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b="1" dirty="0"/>
              <a:t>Exhibit </a:t>
            </a:r>
            <a:r>
              <a:rPr lang="en-US" b="1" dirty="0" smtClean="0"/>
              <a:t>18.12</a:t>
            </a:r>
            <a:endParaRPr lang="en-US" dirty="0"/>
          </a:p>
        </p:txBody>
      </p:sp>
      <p:sp>
        <p:nvSpPr>
          <p:cNvPr id="611330" name="Footer Placeholder 2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  <p:sp>
        <p:nvSpPr>
          <p:cNvPr id="611331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18-</a:t>
            </a:r>
            <a:fld id="{667E8624-A4D4-42E9-83DE-2958623A8055}" type="slidenum">
              <a:rPr lang="en-US">
                <a:cs typeface="Arial" charset="0"/>
              </a:rPr>
              <a:pPr/>
              <a:t>29</a:t>
            </a:fld>
            <a:endParaRPr lang="en-US">
              <a:cs typeface="Arial" charset="0"/>
            </a:endParaRPr>
          </a:p>
        </p:txBody>
      </p:sp>
      <p:pic>
        <p:nvPicPr>
          <p:cNvPr id="611332" name="Picture 2" descr="C:\LB-FIN650\LB-FIN650Edit\JPG files of exhibits\Ch 18\Reilly10e_Exhibit18-1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1295400"/>
            <a:ext cx="8132763" cy="289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b="1" dirty="0"/>
              <a:t>Exhibit </a:t>
            </a:r>
            <a:r>
              <a:rPr lang="en-US" b="1" dirty="0" smtClean="0"/>
              <a:t>18.13</a:t>
            </a:r>
            <a:endParaRPr lang="en-US" dirty="0"/>
          </a:p>
        </p:txBody>
      </p:sp>
      <p:sp>
        <p:nvSpPr>
          <p:cNvPr id="612354" name="Footer Placeholder 2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  <p:sp>
        <p:nvSpPr>
          <p:cNvPr id="612355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18-</a:t>
            </a:r>
            <a:fld id="{A6850E32-DA7D-4356-9B2F-A6D0A735B4A9}" type="slidenum">
              <a:rPr lang="en-US">
                <a:cs typeface="Arial" charset="0"/>
              </a:rPr>
              <a:pPr/>
              <a:t>30</a:t>
            </a:fld>
            <a:endParaRPr lang="en-US">
              <a:cs typeface="Arial" charset="0"/>
            </a:endParaRPr>
          </a:p>
        </p:txBody>
      </p:sp>
      <p:pic>
        <p:nvPicPr>
          <p:cNvPr id="612356" name="Picture 2" descr="C:\LB-FIN650\LB-FIN650Edit\JPG files of exhibits\Ch 18\Reilly10e_Exhibit18-1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1295400"/>
            <a:ext cx="8132763" cy="289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006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98438"/>
            <a:ext cx="8229600" cy="868362"/>
          </a:xfrm>
        </p:spPr>
        <p:txBody>
          <a:bodyPr/>
          <a:lstStyle/>
          <a:p>
            <a:pPr>
              <a:defRPr/>
            </a:pPr>
            <a:r>
              <a:rPr lang="en-US" b="1"/>
              <a:t>Price Volatility for Bonds</a:t>
            </a:r>
          </a:p>
        </p:txBody>
      </p:sp>
      <p:sp>
        <p:nvSpPr>
          <p:cNvPr id="613378" name="Rectangle 3"/>
          <p:cNvSpPr>
            <a:spLocks noGrp="1" noChangeArrowheads="1"/>
          </p:cNvSpPr>
          <p:nvPr>
            <p:ph idx="1"/>
          </p:nvPr>
        </p:nvSpPr>
        <p:spPr>
          <a:xfrm>
            <a:off x="914400" y="1219200"/>
            <a:ext cx="7924800" cy="4876800"/>
          </a:xfrm>
        </p:spPr>
        <p:txBody>
          <a:bodyPr/>
          <a:lstStyle/>
          <a:p>
            <a:r>
              <a:rPr lang="en-US" smtClean="0"/>
              <a:t>The Yield Level Effect (See Exhibit 18.14)</a:t>
            </a:r>
          </a:p>
          <a:p>
            <a:pPr lvl="1"/>
            <a:r>
              <a:rPr lang="en-US" smtClean="0"/>
              <a:t>If yield changes by a constant percentage, the change in the bond price is larger when the yields are at a higher level</a:t>
            </a:r>
          </a:p>
          <a:p>
            <a:pPr lvl="1"/>
            <a:r>
              <a:rPr lang="en-US" smtClean="0"/>
              <a:t>If yield changes by a constant basis-point, the change in the bond price is larger when the yields are at a lower level</a:t>
            </a:r>
          </a:p>
          <a:p>
            <a:r>
              <a:rPr lang="en-US" smtClean="0"/>
              <a:t>Trading Strategies</a:t>
            </a:r>
          </a:p>
          <a:p>
            <a:pPr lvl="1"/>
            <a:r>
              <a:rPr lang="en-US" smtClean="0"/>
              <a:t>If interest rates are expected to decline, bonds with higher interest rate sensitivity should be selected</a:t>
            </a:r>
          </a:p>
          <a:p>
            <a:pPr lvl="1"/>
            <a:r>
              <a:rPr lang="en-US" smtClean="0"/>
              <a:t>If interest rates are expected to increase, bonds with lower interest rate sensitivity should be chosen</a:t>
            </a:r>
          </a:p>
        </p:txBody>
      </p:sp>
      <p:sp>
        <p:nvSpPr>
          <p:cNvPr id="613379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18-</a:t>
            </a:r>
            <a:fld id="{A41CBD1F-3A81-4253-AFD1-279B3F729999}" type="slidenum">
              <a:rPr lang="en-US">
                <a:cs typeface="Arial" charset="0"/>
              </a:rPr>
              <a:pPr/>
              <a:t>31</a:t>
            </a:fld>
            <a:endParaRPr lang="en-US">
              <a:cs typeface="Arial" charset="0"/>
            </a:endParaRPr>
          </a:p>
        </p:txBody>
      </p:sp>
      <p:sp>
        <p:nvSpPr>
          <p:cNvPr id="613380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b="1" dirty="0"/>
              <a:t>Exhibit </a:t>
            </a:r>
            <a:r>
              <a:rPr lang="en-US" b="1" dirty="0" smtClean="0"/>
              <a:t>18.14</a:t>
            </a:r>
            <a:endParaRPr lang="en-US" dirty="0"/>
          </a:p>
        </p:txBody>
      </p:sp>
      <p:sp>
        <p:nvSpPr>
          <p:cNvPr id="614402" name="Footer Placeholder 2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  <p:sp>
        <p:nvSpPr>
          <p:cNvPr id="614403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18-</a:t>
            </a:r>
            <a:fld id="{1E9E7F68-0305-4CEF-BD35-AA38AE38553B}" type="slidenum">
              <a:rPr lang="en-US">
                <a:cs typeface="Arial" charset="0"/>
              </a:rPr>
              <a:pPr/>
              <a:t>32</a:t>
            </a:fld>
            <a:endParaRPr lang="en-US">
              <a:cs typeface="Arial" charset="0"/>
            </a:endParaRPr>
          </a:p>
        </p:txBody>
      </p:sp>
      <p:pic>
        <p:nvPicPr>
          <p:cNvPr id="614404" name="Picture 2" descr="C:\LB-FIN650\LB-FIN650Edit\JPG files of exhibits\Ch 18\Reilly10e_Exhibit18-1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1000" y="1295400"/>
            <a:ext cx="8382000" cy="2819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b="1"/>
              <a:t>The Duration Measure</a:t>
            </a:r>
          </a:p>
        </p:txBody>
      </p:sp>
      <p:sp>
        <p:nvSpPr>
          <p:cNvPr id="615426" name="Rectangle 3"/>
          <p:cNvSpPr>
            <a:spLocks noGrp="1" noChangeArrowheads="1"/>
          </p:cNvSpPr>
          <p:nvPr>
            <p:ph idx="1"/>
          </p:nvPr>
        </p:nvSpPr>
        <p:spPr>
          <a:xfrm>
            <a:off x="685800" y="1295400"/>
            <a:ext cx="8229600" cy="4876800"/>
          </a:xfrm>
        </p:spPr>
        <p:txBody>
          <a:bodyPr/>
          <a:lstStyle/>
          <a:p>
            <a:r>
              <a:rPr lang="en-US" smtClean="0"/>
              <a:t>Since price volatility of a bond varies inversely with its coupon and directly with its term to maturity, it is necessary to determine the best combination of these two variables to achieve your objective</a:t>
            </a:r>
          </a:p>
          <a:p>
            <a:r>
              <a:rPr lang="en-US" smtClean="0"/>
              <a:t>Duration as a measure of interest rate risk</a:t>
            </a:r>
          </a:p>
          <a:p>
            <a:pPr lvl="1"/>
            <a:r>
              <a:rPr lang="en-US" smtClean="0"/>
              <a:t>Macaulay Duration</a:t>
            </a:r>
          </a:p>
          <a:p>
            <a:pPr lvl="1"/>
            <a:r>
              <a:rPr lang="en-US" smtClean="0"/>
              <a:t>Modified Duration</a:t>
            </a:r>
          </a:p>
          <a:p>
            <a:pPr lvl="1"/>
            <a:r>
              <a:rPr lang="en-US" smtClean="0"/>
              <a:t>Effective Duration</a:t>
            </a:r>
          </a:p>
          <a:p>
            <a:pPr lvl="1"/>
            <a:r>
              <a:rPr lang="en-US" smtClean="0"/>
              <a:t>Empirical Duration</a:t>
            </a:r>
          </a:p>
        </p:txBody>
      </p:sp>
      <p:sp>
        <p:nvSpPr>
          <p:cNvPr id="615427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18-</a:t>
            </a:r>
            <a:fld id="{50F236EB-4A21-4A64-BBBE-6139021FEF6B}" type="slidenum">
              <a:rPr lang="en-US">
                <a:cs typeface="Arial" charset="0"/>
              </a:rPr>
              <a:pPr/>
              <a:t>33</a:t>
            </a:fld>
            <a:endParaRPr lang="en-US">
              <a:cs typeface="Arial" charset="0"/>
            </a:endParaRPr>
          </a:p>
        </p:txBody>
      </p:sp>
      <p:sp>
        <p:nvSpPr>
          <p:cNvPr id="615428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254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52400"/>
            <a:ext cx="8229600" cy="944563"/>
          </a:xfrm>
        </p:spPr>
        <p:txBody>
          <a:bodyPr/>
          <a:lstStyle/>
          <a:p>
            <a:pPr>
              <a:defRPr/>
            </a:pPr>
            <a:r>
              <a:rPr lang="en-US" b="1"/>
              <a:t>Macaulay Duration</a:t>
            </a:r>
          </a:p>
        </p:txBody>
      </p:sp>
      <p:sp>
        <p:nvSpPr>
          <p:cNvPr id="492565" name="Rectangle 3"/>
          <p:cNvSpPr>
            <a:spLocks noGrp="1" noChangeArrowheads="1"/>
          </p:cNvSpPr>
          <p:nvPr>
            <p:ph idx="1"/>
          </p:nvPr>
        </p:nvSpPr>
        <p:spPr>
          <a:xfrm>
            <a:off x="990600" y="1219200"/>
            <a:ext cx="8153400" cy="5105400"/>
          </a:xfrm>
        </p:spPr>
        <p:txBody>
          <a:bodyPr/>
          <a:lstStyle/>
          <a:p>
            <a:r>
              <a:rPr lang="en-US" smtClean="0"/>
              <a:t>The Formula</a:t>
            </a:r>
          </a:p>
          <a:p>
            <a:pPr>
              <a:buFontTx/>
              <a:buNone/>
            </a:pPr>
            <a:endParaRPr lang="en-US" smtClean="0"/>
          </a:p>
          <a:p>
            <a:pPr>
              <a:buFontTx/>
              <a:buNone/>
            </a:pPr>
            <a:endParaRPr lang="en-US" sz="3200" smtClean="0"/>
          </a:p>
          <a:p>
            <a:pPr>
              <a:buFontTx/>
              <a:buNone/>
            </a:pPr>
            <a:endParaRPr lang="en-US" sz="3200" smtClean="0"/>
          </a:p>
          <a:p>
            <a:pPr>
              <a:buFontTx/>
              <a:buNone/>
            </a:pPr>
            <a:endParaRPr lang="en-US" sz="3200" smtClean="0"/>
          </a:p>
          <a:p>
            <a:pPr>
              <a:buFontTx/>
              <a:buNone/>
            </a:pPr>
            <a:endParaRPr lang="en-US" sz="2000" smtClean="0"/>
          </a:p>
          <a:p>
            <a:pPr>
              <a:buFontTx/>
              <a:buNone/>
            </a:pPr>
            <a:r>
              <a:rPr lang="en-US" sz="2000" smtClean="0"/>
              <a:t>	where:</a:t>
            </a:r>
          </a:p>
          <a:p>
            <a:pPr>
              <a:buFontTx/>
              <a:buNone/>
            </a:pPr>
            <a:r>
              <a:rPr lang="en-US" sz="2000" smtClean="0"/>
              <a:t> </a:t>
            </a:r>
            <a:r>
              <a:rPr lang="en-US" sz="2000" i="1" smtClean="0"/>
              <a:t> 	    t</a:t>
            </a:r>
            <a:r>
              <a:rPr lang="en-US" sz="2000" smtClean="0"/>
              <a:t> = time period in which the coupon or principal payment occurs</a:t>
            </a:r>
          </a:p>
          <a:p>
            <a:pPr>
              <a:buFontTx/>
              <a:buNone/>
            </a:pPr>
            <a:r>
              <a:rPr lang="en-US" sz="2000" i="1" smtClean="0"/>
              <a:t>	   C</a:t>
            </a:r>
            <a:r>
              <a:rPr lang="en-US" sz="2000" i="1" baseline="-25000" smtClean="0"/>
              <a:t>t</a:t>
            </a:r>
            <a:r>
              <a:rPr lang="en-US" sz="2000" baseline="-25000" smtClean="0"/>
              <a:t> </a:t>
            </a:r>
            <a:r>
              <a:rPr lang="en-US" sz="2000" smtClean="0"/>
              <a:t>= interest or principal payment that occurs in period </a:t>
            </a:r>
            <a:r>
              <a:rPr lang="en-US" sz="2000" i="1" smtClean="0"/>
              <a:t>t</a:t>
            </a:r>
          </a:p>
          <a:p>
            <a:pPr>
              <a:buFontTx/>
              <a:buNone/>
            </a:pPr>
            <a:r>
              <a:rPr lang="en-US" sz="2000" i="1" smtClean="0"/>
              <a:t>  	   i </a:t>
            </a:r>
            <a:r>
              <a:rPr lang="en-US" sz="2000" smtClean="0"/>
              <a:t>= yield to maturity on the bond</a:t>
            </a:r>
          </a:p>
        </p:txBody>
      </p:sp>
      <p:sp>
        <p:nvSpPr>
          <p:cNvPr id="492566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18-</a:t>
            </a:r>
            <a:fld id="{47571BA1-F422-4AD7-8060-D4FDAA4BDF1A}" type="slidenum">
              <a:rPr lang="en-US">
                <a:cs typeface="Arial" charset="0"/>
              </a:rPr>
              <a:pPr/>
              <a:t>34</a:t>
            </a:fld>
            <a:endParaRPr lang="en-US">
              <a:cs typeface="Arial" charset="0"/>
            </a:endParaRPr>
          </a:p>
        </p:txBody>
      </p:sp>
      <p:graphicFrame>
        <p:nvGraphicFramePr>
          <p:cNvPr id="492563" name="Object 19"/>
          <p:cNvGraphicFramePr>
            <a:graphicFrameLocks noChangeAspect="1"/>
          </p:cNvGraphicFramePr>
          <p:nvPr/>
        </p:nvGraphicFramePr>
        <p:xfrm>
          <a:off x="2057400" y="1981200"/>
          <a:ext cx="5105400" cy="2222500"/>
        </p:xfrm>
        <a:graphic>
          <a:graphicData uri="http://schemas.openxmlformats.org/presentationml/2006/ole">
            <p:oleObj spid="_x0000_s492563" name="Equation" r:id="rId3" imgW="2794680" imgH="1139040" progId="Equation.3">
              <p:embed/>
            </p:oleObj>
          </a:graphicData>
        </a:graphic>
      </p:graphicFrame>
      <p:sp>
        <p:nvSpPr>
          <p:cNvPr id="492567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109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52400"/>
            <a:ext cx="8229600" cy="944563"/>
          </a:xfrm>
        </p:spPr>
        <p:txBody>
          <a:bodyPr/>
          <a:lstStyle/>
          <a:p>
            <a:pPr>
              <a:defRPr/>
            </a:pPr>
            <a:r>
              <a:rPr lang="en-US" b="1"/>
              <a:t>Macaulay Duration</a:t>
            </a:r>
          </a:p>
        </p:txBody>
      </p:sp>
      <p:sp>
        <p:nvSpPr>
          <p:cNvPr id="617474" name="Rectangle 3"/>
          <p:cNvSpPr>
            <a:spLocks noGrp="1" noChangeArrowheads="1"/>
          </p:cNvSpPr>
          <p:nvPr>
            <p:ph idx="1"/>
          </p:nvPr>
        </p:nvSpPr>
        <p:spPr>
          <a:xfrm>
            <a:off x="914400" y="1219200"/>
            <a:ext cx="8077200" cy="5105400"/>
          </a:xfrm>
        </p:spPr>
        <p:txBody>
          <a:bodyPr/>
          <a:lstStyle/>
          <a:p>
            <a:r>
              <a:rPr lang="en-US" smtClean="0"/>
              <a:t>The Characteristics</a:t>
            </a:r>
          </a:p>
          <a:p>
            <a:pPr lvl="1"/>
            <a:r>
              <a:rPr lang="en-US" smtClean="0"/>
              <a:t>Duration of a bond with coupons is always less than its term to maturity </a:t>
            </a:r>
          </a:p>
          <a:p>
            <a:pPr lvl="1"/>
            <a:r>
              <a:rPr lang="en-US" smtClean="0"/>
              <a:t>A zero-coupon bond’s duration equals its maturity</a:t>
            </a:r>
          </a:p>
          <a:p>
            <a:pPr lvl="1"/>
            <a:r>
              <a:rPr lang="en-US" smtClean="0"/>
              <a:t>Duration and coupon is inversely related</a:t>
            </a:r>
          </a:p>
          <a:p>
            <a:pPr lvl="1"/>
            <a:r>
              <a:rPr lang="en-US" smtClean="0"/>
              <a:t>There is a positive relationship between term to maturity and duration, but duration increases at a decreasing rate with maturity (Exhibit 18.16)</a:t>
            </a:r>
          </a:p>
          <a:p>
            <a:pPr lvl="1"/>
            <a:r>
              <a:rPr lang="en-US" smtClean="0"/>
              <a:t>YTM and duration is inversely related</a:t>
            </a:r>
          </a:p>
          <a:p>
            <a:pPr lvl="1">
              <a:lnSpc>
                <a:spcPct val="110000"/>
              </a:lnSpc>
            </a:pPr>
            <a:r>
              <a:rPr lang="en-US" smtClean="0"/>
              <a:t>Sinking funds and call provisions can have a dramatic effect on a bond’s duration</a:t>
            </a:r>
          </a:p>
        </p:txBody>
      </p:sp>
      <p:sp>
        <p:nvSpPr>
          <p:cNvPr id="617475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18-</a:t>
            </a:r>
            <a:fld id="{EF985EBD-79DC-4A88-8904-7A5188F062E7}" type="slidenum">
              <a:rPr lang="en-US">
                <a:cs typeface="Arial" charset="0"/>
              </a:rPr>
              <a:pPr/>
              <a:t>35</a:t>
            </a:fld>
            <a:endParaRPr lang="en-US">
              <a:cs typeface="Arial" charset="0"/>
            </a:endParaRPr>
          </a:p>
        </p:txBody>
      </p:sp>
      <p:sp>
        <p:nvSpPr>
          <p:cNvPr id="617476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b="1" dirty="0"/>
              <a:t>Exhibit </a:t>
            </a:r>
            <a:r>
              <a:rPr lang="en-US" b="1" dirty="0" smtClean="0"/>
              <a:t>18.16</a:t>
            </a:r>
            <a:endParaRPr lang="en-US" dirty="0"/>
          </a:p>
        </p:txBody>
      </p:sp>
      <p:sp>
        <p:nvSpPr>
          <p:cNvPr id="618498" name="Footer Placeholder 2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  <p:sp>
        <p:nvSpPr>
          <p:cNvPr id="618499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18-</a:t>
            </a:r>
            <a:fld id="{D55A3561-5C33-4F4F-9A38-DD6F4F2D8633}" type="slidenum">
              <a:rPr lang="en-US">
                <a:cs typeface="Arial" charset="0"/>
              </a:rPr>
              <a:pPr/>
              <a:t>36</a:t>
            </a:fld>
            <a:endParaRPr lang="en-US">
              <a:cs typeface="Arial" charset="0"/>
            </a:endParaRPr>
          </a:p>
        </p:txBody>
      </p:sp>
      <p:pic>
        <p:nvPicPr>
          <p:cNvPr id="618500" name="Picture 2" descr="C:\LB-FIN650\LB-FIN650Edit\JPG files of exhibits\Ch 18\Reilly10e_Exhibit18-1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19200" y="1239838"/>
            <a:ext cx="7086600" cy="4943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4600" name="Rectangle 8"/>
          <p:cNvSpPr>
            <a:spLocks noGrp="1" noChangeArrowheads="1"/>
          </p:cNvSpPr>
          <p:nvPr>
            <p:ph type="title"/>
          </p:nvPr>
        </p:nvSpPr>
        <p:spPr>
          <a:xfrm>
            <a:off x="0" y="228600"/>
            <a:ext cx="9144000" cy="685800"/>
          </a:xfrm>
        </p:spPr>
        <p:txBody>
          <a:bodyPr/>
          <a:lstStyle/>
          <a:p>
            <a:pPr>
              <a:defRPr/>
            </a:pPr>
            <a:r>
              <a:rPr lang="en-US" sz="3200" b="1"/>
              <a:t>Modified Duration and Bond Price Volatility</a:t>
            </a:r>
          </a:p>
        </p:txBody>
      </p:sp>
      <p:sp>
        <p:nvSpPr>
          <p:cNvPr id="494615" name="Rectangle 3"/>
          <p:cNvSpPr>
            <a:spLocks noGrp="1" noChangeArrowheads="1"/>
          </p:cNvSpPr>
          <p:nvPr>
            <p:ph idx="1"/>
          </p:nvPr>
        </p:nvSpPr>
        <p:spPr>
          <a:xfrm>
            <a:off x="990600" y="1295400"/>
            <a:ext cx="7772400" cy="4495800"/>
          </a:xfrm>
        </p:spPr>
        <p:txBody>
          <a:bodyPr/>
          <a:lstStyle/>
          <a:p>
            <a:pPr>
              <a:lnSpc>
                <a:spcPct val="110000"/>
              </a:lnSpc>
            </a:pPr>
            <a:r>
              <a:rPr lang="en-US" smtClean="0"/>
              <a:t>Modified Duration Formula (D </a:t>
            </a:r>
            <a:r>
              <a:rPr lang="en-US" baseline="-25000" smtClean="0"/>
              <a:t>mod</a:t>
            </a:r>
            <a:r>
              <a:rPr lang="en-US" smtClean="0"/>
              <a:t>)</a:t>
            </a:r>
          </a:p>
        </p:txBody>
      </p:sp>
      <p:sp>
        <p:nvSpPr>
          <p:cNvPr id="494616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18-</a:t>
            </a:r>
            <a:fld id="{DFBADB7D-31E2-464F-A8CE-646603D2D8B0}" type="slidenum">
              <a:rPr lang="en-US">
                <a:cs typeface="Arial" charset="0"/>
              </a:rPr>
              <a:pPr/>
              <a:t>37</a:t>
            </a:fld>
            <a:endParaRPr lang="en-US">
              <a:cs typeface="Arial" charset="0"/>
            </a:endParaRPr>
          </a:p>
        </p:txBody>
      </p:sp>
      <p:graphicFrame>
        <p:nvGraphicFramePr>
          <p:cNvPr id="494596" name="Object 21"/>
          <p:cNvGraphicFramePr>
            <a:graphicFrameLocks noChangeAspect="1"/>
          </p:cNvGraphicFramePr>
          <p:nvPr/>
        </p:nvGraphicFramePr>
        <p:xfrm>
          <a:off x="2133600" y="2146300"/>
          <a:ext cx="4876800" cy="1598613"/>
        </p:xfrm>
        <a:graphic>
          <a:graphicData uri="http://schemas.openxmlformats.org/presentationml/2006/ole">
            <p:oleObj spid="_x0000_s494613" name="Equation" r:id="rId3" imgW="2376000" imgH="759240" progId="Equation.3">
              <p:embed/>
            </p:oleObj>
          </a:graphicData>
        </a:graphic>
      </p:graphicFrame>
      <p:sp>
        <p:nvSpPr>
          <p:cNvPr id="494597" name="Text Box 5"/>
          <p:cNvSpPr txBox="1">
            <a:spLocks noChangeArrowheads="1"/>
          </p:cNvSpPr>
          <p:nvPr/>
        </p:nvSpPr>
        <p:spPr bwMode="auto">
          <a:xfrm>
            <a:off x="1295400" y="4038600"/>
            <a:ext cx="7543800" cy="154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 sz="2800">
                <a:latin typeface="Times New Roman" pitchFamily="18" charset="0"/>
              </a:rPr>
              <a:t>where:</a:t>
            </a:r>
          </a:p>
          <a:p>
            <a:pPr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 sz="2800">
                <a:latin typeface="Times New Roman" pitchFamily="18" charset="0"/>
              </a:rPr>
              <a:t>    m = number of payments a year</a:t>
            </a:r>
          </a:p>
          <a:p>
            <a:pPr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 sz="2800">
                <a:latin typeface="Times New Roman" pitchFamily="18" charset="0"/>
              </a:rPr>
              <a:t>    YTM = nominal YTM</a:t>
            </a:r>
          </a:p>
        </p:txBody>
      </p:sp>
      <p:sp>
        <p:nvSpPr>
          <p:cNvPr id="494618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45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45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4597" grpId="0" autoUpdateAnimBg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5618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228600"/>
            <a:ext cx="9144000" cy="685800"/>
          </a:xfrm>
        </p:spPr>
        <p:txBody>
          <a:bodyPr/>
          <a:lstStyle/>
          <a:p>
            <a:pPr>
              <a:defRPr/>
            </a:pPr>
            <a:r>
              <a:rPr lang="en-US" sz="3200" b="1"/>
              <a:t>Modified Duration and Bond Price Volatility</a:t>
            </a:r>
          </a:p>
        </p:txBody>
      </p:sp>
      <p:sp>
        <p:nvSpPr>
          <p:cNvPr id="495638" name="Rectangle 3"/>
          <p:cNvSpPr>
            <a:spLocks noGrp="1" noChangeArrowheads="1"/>
          </p:cNvSpPr>
          <p:nvPr>
            <p:ph idx="1"/>
          </p:nvPr>
        </p:nvSpPr>
        <p:spPr>
          <a:xfrm>
            <a:off x="914400" y="1295400"/>
            <a:ext cx="7772400" cy="4114800"/>
          </a:xfrm>
        </p:spPr>
        <p:txBody>
          <a:bodyPr/>
          <a:lstStyle/>
          <a:p>
            <a:r>
              <a:rPr lang="en-US" smtClean="0"/>
              <a:t>As A Measure of Bond Price Volatility</a:t>
            </a:r>
          </a:p>
          <a:p>
            <a:pPr lvl="1"/>
            <a:r>
              <a:rPr lang="en-US" smtClean="0"/>
              <a:t>Bond price movements will vary proportionally with modified duration for small changes in yields</a:t>
            </a:r>
          </a:p>
          <a:p>
            <a:endParaRPr lang="en-US" smtClean="0"/>
          </a:p>
        </p:txBody>
      </p:sp>
      <p:sp>
        <p:nvSpPr>
          <p:cNvPr id="495639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18-</a:t>
            </a:r>
            <a:fld id="{E881A649-78AA-4D02-ABF6-9270C5AD9543}" type="slidenum">
              <a:rPr lang="en-US">
                <a:cs typeface="Arial" charset="0"/>
              </a:rPr>
              <a:pPr/>
              <a:t>38</a:t>
            </a:fld>
            <a:endParaRPr lang="en-US">
              <a:cs typeface="Arial" charset="0"/>
            </a:endParaRPr>
          </a:p>
        </p:txBody>
      </p:sp>
      <p:graphicFrame>
        <p:nvGraphicFramePr>
          <p:cNvPr id="495620" name="Object 20"/>
          <p:cNvGraphicFramePr>
            <a:graphicFrameLocks noChangeAspect="1"/>
          </p:cNvGraphicFramePr>
          <p:nvPr/>
        </p:nvGraphicFramePr>
        <p:xfrm>
          <a:off x="2819400" y="2819400"/>
          <a:ext cx="3886200" cy="1101725"/>
        </p:xfrm>
        <a:graphic>
          <a:graphicData uri="http://schemas.openxmlformats.org/presentationml/2006/ole">
            <p:oleObj spid="_x0000_s495636" name="Equation" r:id="rId3" imgW="1944000" imgH="506160" progId="Equation.3">
              <p:embed/>
            </p:oleObj>
          </a:graphicData>
        </a:graphic>
      </p:graphicFrame>
      <p:sp>
        <p:nvSpPr>
          <p:cNvPr id="495622" name="Text Box 6"/>
          <p:cNvSpPr txBox="1">
            <a:spLocks noChangeArrowheads="1"/>
          </p:cNvSpPr>
          <p:nvPr/>
        </p:nvSpPr>
        <p:spPr bwMode="auto">
          <a:xfrm>
            <a:off x="1295400" y="4038600"/>
            <a:ext cx="7696200" cy="210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lnSpc>
                <a:spcPct val="70000"/>
              </a:lnSpc>
              <a:spcBef>
                <a:spcPct val="50000"/>
              </a:spcBef>
            </a:pPr>
            <a:r>
              <a:rPr lang="en-US" sz="2400">
                <a:latin typeface="Times New Roman" pitchFamily="18" charset="0"/>
              </a:rPr>
              <a:t>     </a:t>
            </a:r>
            <a:r>
              <a:rPr lang="en-US" sz="2400"/>
              <a:t>where:</a:t>
            </a:r>
          </a:p>
          <a:p>
            <a:pPr eaLnBrk="0" hangingPunct="0">
              <a:lnSpc>
                <a:spcPct val="70000"/>
              </a:lnSpc>
              <a:spcBef>
                <a:spcPct val="50000"/>
              </a:spcBef>
            </a:pPr>
            <a:r>
              <a:rPr lang="en-US" sz="2400">
                <a:latin typeface="Times New Roman" pitchFamily="18" charset="0"/>
                <a:sym typeface="Symbol" pitchFamily="18" charset="2"/>
              </a:rPr>
              <a:t>	</a:t>
            </a:r>
            <a:r>
              <a:rPr lang="en-US" sz="2400" i="1">
                <a:latin typeface="Times New Roman" pitchFamily="18" charset="0"/>
              </a:rPr>
              <a:t>P</a:t>
            </a:r>
            <a:r>
              <a:rPr lang="en-US" sz="2400">
                <a:latin typeface="Times New Roman" pitchFamily="18" charset="0"/>
              </a:rPr>
              <a:t> = </a:t>
            </a:r>
            <a:r>
              <a:rPr lang="en-US" sz="2400"/>
              <a:t>change in price for the bond</a:t>
            </a:r>
          </a:p>
          <a:p>
            <a:pPr eaLnBrk="0" hangingPunct="0">
              <a:lnSpc>
                <a:spcPct val="70000"/>
              </a:lnSpc>
              <a:spcBef>
                <a:spcPct val="50000"/>
              </a:spcBef>
            </a:pPr>
            <a:r>
              <a:rPr lang="en-US" sz="2400" i="1">
                <a:latin typeface="Times New Roman" pitchFamily="18" charset="0"/>
              </a:rPr>
              <a:t>	P</a:t>
            </a:r>
            <a:r>
              <a:rPr lang="en-US" sz="2400">
                <a:latin typeface="Times New Roman" pitchFamily="18" charset="0"/>
              </a:rPr>
              <a:t> = </a:t>
            </a:r>
            <a:r>
              <a:rPr lang="en-US" sz="2400"/>
              <a:t>beginning price for the bond</a:t>
            </a:r>
          </a:p>
          <a:p>
            <a:pPr eaLnBrk="0" hangingPunct="0">
              <a:lnSpc>
                <a:spcPct val="70000"/>
              </a:lnSpc>
              <a:spcBef>
                <a:spcPct val="50000"/>
              </a:spcBef>
            </a:pPr>
            <a:r>
              <a:rPr lang="en-US" sz="2400" i="1">
                <a:latin typeface="Times New Roman" pitchFamily="18" charset="0"/>
              </a:rPr>
              <a:t>	D</a:t>
            </a:r>
            <a:r>
              <a:rPr lang="en-US" sz="2400" baseline="-25000">
                <a:latin typeface="Times New Roman" pitchFamily="18" charset="0"/>
              </a:rPr>
              <a:t>mod</a:t>
            </a:r>
            <a:r>
              <a:rPr lang="en-US" sz="2400">
                <a:latin typeface="Times New Roman" pitchFamily="18" charset="0"/>
              </a:rPr>
              <a:t> = </a:t>
            </a:r>
            <a:r>
              <a:rPr lang="en-US" sz="2400"/>
              <a:t>the modified duration of the bond</a:t>
            </a:r>
            <a:endParaRPr lang="en-US" sz="2400">
              <a:latin typeface="Times New Roman" pitchFamily="18" charset="0"/>
            </a:endParaRPr>
          </a:p>
          <a:p>
            <a:pPr eaLnBrk="0" hangingPunct="0">
              <a:lnSpc>
                <a:spcPct val="70000"/>
              </a:lnSpc>
              <a:spcBef>
                <a:spcPct val="50000"/>
              </a:spcBef>
            </a:pPr>
            <a:r>
              <a:rPr lang="en-US" sz="2400">
                <a:latin typeface="Times New Roman" pitchFamily="18" charset="0"/>
                <a:sym typeface="Symbol" pitchFamily="18" charset="2"/>
              </a:rPr>
              <a:t>	</a:t>
            </a:r>
            <a:r>
              <a:rPr lang="en-US" sz="2400" i="1">
                <a:latin typeface="Times New Roman" pitchFamily="18" charset="0"/>
              </a:rPr>
              <a:t>i</a:t>
            </a:r>
            <a:r>
              <a:rPr lang="en-US" sz="2400">
                <a:latin typeface="Times New Roman" pitchFamily="18" charset="0"/>
              </a:rPr>
              <a:t> = </a:t>
            </a:r>
            <a:r>
              <a:rPr lang="en-US" sz="2400"/>
              <a:t>yield change in basis points divided by 100</a:t>
            </a:r>
            <a:endParaRPr lang="en-US" sz="2400">
              <a:latin typeface="Times New Roman" pitchFamily="18" charset="0"/>
            </a:endParaRPr>
          </a:p>
        </p:txBody>
      </p:sp>
      <p:sp>
        <p:nvSpPr>
          <p:cNvPr id="495641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56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56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5622" grpId="0" autoUpdateAnimBg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2114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228600"/>
            <a:ext cx="9144000" cy="685800"/>
          </a:xfrm>
        </p:spPr>
        <p:txBody>
          <a:bodyPr/>
          <a:lstStyle/>
          <a:p>
            <a:pPr>
              <a:defRPr/>
            </a:pPr>
            <a:r>
              <a:rPr lang="en-US" sz="3200" b="1"/>
              <a:t>Modified Duration and Bond Price Volatility</a:t>
            </a:r>
          </a:p>
        </p:txBody>
      </p:sp>
      <p:sp>
        <p:nvSpPr>
          <p:cNvPr id="621570" name="Rectangle 3"/>
          <p:cNvSpPr>
            <a:spLocks noGrp="1" noChangeArrowheads="1"/>
          </p:cNvSpPr>
          <p:nvPr>
            <p:ph idx="1"/>
          </p:nvPr>
        </p:nvSpPr>
        <p:spPr>
          <a:xfrm>
            <a:off x="914400" y="1219200"/>
            <a:ext cx="8001000" cy="5181600"/>
          </a:xfrm>
        </p:spPr>
        <p:txBody>
          <a:bodyPr/>
          <a:lstStyle/>
          <a:p>
            <a:r>
              <a:rPr lang="en-US" smtClean="0"/>
              <a:t>Trading Strategies Using Modified Duration</a:t>
            </a:r>
          </a:p>
          <a:p>
            <a:pPr lvl="1"/>
            <a:r>
              <a:rPr lang="en-US" smtClean="0"/>
              <a:t>Longest-duration security provides the maximum price variation</a:t>
            </a:r>
          </a:p>
          <a:p>
            <a:pPr lvl="1"/>
            <a:r>
              <a:rPr lang="en-US" smtClean="0"/>
              <a:t>If you expect a decline in interest rates, increase the average modified duration of your bond portfolio to experience maximum price volatility</a:t>
            </a:r>
          </a:p>
          <a:p>
            <a:pPr lvl="1"/>
            <a:r>
              <a:rPr lang="en-US" smtClean="0"/>
              <a:t>If you expect an increase in interest rates, reduce the average modified duration to minimize your price decline</a:t>
            </a:r>
          </a:p>
          <a:p>
            <a:pPr lvl="1"/>
            <a:r>
              <a:rPr lang="en-US" smtClean="0"/>
              <a:t>Note that the modified duration of your portfolio is the market-value-weighted average of the modified durations of the individual bonds in the portfolio</a:t>
            </a:r>
          </a:p>
        </p:txBody>
      </p:sp>
      <p:sp>
        <p:nvSpPr>
          <p:cNvPr id="621571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18-</a:t>
            </a:r>
            <a:fld id="{CB654C83-2A9C-411F-8F4B-59EE2C16896E}" type="slidenum">
              <a:rPr lang="en-US">
                <a:cs typeface="Arial" charset="0"/>
              </a:rPr>
              <a:pPr/>
              <a:t>39</a:t>
            </a:fld>
            <a:endParaRPr lang="en-US">
              <a:cs typeface="Arial" charset="0"/>
            </a:endParaRPr>
          </a:p>
        </p:txBody>
      </p:sp>
      <p:sp>
        <p:nvSpPr>
          <p:cNvPr id="621572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97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b="1"/>
              <a:t>Bond Convexity</a:t>
            </a:r>
          </a:p>
        </p:txBody>
      </p:sp>
      <p:sp>
        <p:nvSpPr>
          <p:cNvPr id="499732" name="Rectangle 3"/>
          <p:cNvSpPr>
            <a:spLocks noGrp="1" noChangeArrowheads="1"/>
          </p:cNvSpPr>
          <p:nvPr>
            <p:ph idx="1"/>
          </p:nvPr>
        </p:nvSpPr>
        <p:spPr>
          <a:xfrm>
            <a:off x="685800" y="1295400"/>
            <a:ext cx="8229600" cy="4876800"/>
          </a:xfrm>
        </p:spPr>
        <p:txBody>
          <a:bodyPr/>
          <a:lstStyle/>
          <a:p>
            <a:r>
              <a:rPr lang="en-US" smtClean="0"/>
              <a:t>Modified duration is a linear approximation of bond price change for small changes in market yields</a:t>
            </a:r>
          </a:p>
          <a:p>
            <a:pPr>
              <a:buFontTx/>
              <a:buNone/>
            </a:pPr>
            <a:endParaRPr lang="en-US" smtClean="0"/>
          </a:p>
          <a:p>
            <a:pPr>
              <a:buFontTx/>
              <a:buNone/>
            </a:pPr>
            <a:endParaRPr lang="en-US" smtClean="0"/>
          </a:p>
          <a:p>
            <a:r>
              <a:rPr lang="en-US" smtClean="0"/>
              <a:t>However, price changes are not linear, but a curvilinear (convex) function of bond yields</a:t>
            </a:r>
          </a:p>
          <a:p>
            <a:r>
              <a:rPr lang="en-US" smtClean="0"/>
              <a:t>Different bonds have different convex price-yield curve (Exhibit 18.20)</a:t>
            </a:r>
          </a:p>
        </p:txBody>
      </p:sp>
      <p:sp>
        <p:nvSpPr>
          <p:cNvPr id="499733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18-</a:t>
            </a:r>
            <a:fld id="{3D703B5F-E903-4887-B9AE-1E709CA85E5D}" type="slidenum">
              <a:rPr lang="en-US">
                <a:cs typeface="Arial" charset="0"/>
              </a:rPr>
              <a:pPr/>
              <a:t>40</a:t>
            </a:fld>
            <a:endParaRPr lang="en-US">
              <a:cs typeface="Arial" charset="0"/>
            </a:endParaRPr>
          </a:p>
        </p:txBody>
      </p:sp>
      <p:graphicFrame>
        <p:nvGraphicFramePr>
          <p:cNvPr id="499730" name="Object 18"/>
          <p:cNvGraphicFramePr>
            <a:graphicFrameLocks noChangeAspect="1"/>
          </p:cNvGraphicFramePr>
          <p:nvPr/>
        </p:nvGraphicFramePr>
        <p:xfrm>
          <a:off x="2590800" y="2613025"/>
          <a:ext cx="3810000" cy="1077913"/>
        </p:xfrm>
        <a:graphic>
          <a:graphicData uri="http://schemas.openxmlformats.org/presentationml/2006/ole">
            <p:oleObj spid="_x0000_s499730" name="Equation" r:id="rId3" imgW="1944000" imgH="506160" progId="Equation.3">
              <p:embed/>
            </p:oleObj>
          </a:graphicData>
        </a:graphic>
      </p:graphicFrame>
      <p:sp>
        <p:nvSpPr>
          <p:cNvPr id="499734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b="1" dirty="0"/>
              <a:t>Exhibit </a:t>
            </a:r>
            <a:r>
              <a:rPr lang="en-US" b="1" dirty="0" smtClean="0"/>
              <a:t>18.20</a:t>
            </a:r>
            <a:endParaRPr lang="en-US" dirty="0"/>
          </a:p>
        </p:txBody>
      </p:sp>
      <p:sp>
        <p:nvSpPr>
          <p:cNvPr id="623618" name="Footer Placeholder 2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  <p:sp>
        <p:nvSpPr>
          <p:cNvPr id="623619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18-</a:t>
            </a:r>
            <a:fld id="{F7FDC23A-F3DE-420A-9683-A837116C5DC3}" type="slidenum">
              <a:rPr lang="en-US">
                <a:cs typeface="Arial" charset="0"/>
              </a:rPr>
              <a:pPr/>
              <a:t>41</a:t>
            </a:fld>
            <a:endParaRPr lang="en-US">
              <a:cs typeface="Arial" charset="0"/>
            </a:endParaRPr>
          </a:p>
        </p:txBody>
      </p:sp>
      <p:pic>
        <p:nvPicPr>
          <p:cNvPr id="623620" name="Picture 2" descr="C:\LB-FIN650\LB-FIN650Edit\JPG files of exhibits\Ch 18\Reilly10e_Exhibit18-2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1219200"/>
            <a:ext cx="7772400" cy="5145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31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b="1"/>
              <a:t>Bond Convexity</a:t>
            </a:r>
          </a:p>
        </p:txBody>
      </p:sp>
      <p:sp>
        <p:nvSpPr>
          <p:cNvPr id="624642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Price-Yield Relationship for Bonds</a:t>
            </a:r>
          </a:p>
          <a:p>
            <a:pPr lvl="1"/>
            <a:r>
              <a:rPr lang="en-US" smtClean="0"/>
              <a:t>The graph of prices relative to yields is not a straight line, but a curvilinear relationship</a:t>
            </a:r>
          </a:p>
          <a:p>
            <a:pPr lvl="1"/>
            <a:r>
              <a:rPr lang="en-US" smtClean="0"/>
              <a:t>This can be applied to a single bond, a portfolio of bonds, or any stream of future cash flows</a:t>
            </a:r>
          </a:p>
          <a:p>
            <a:pPr lvl="1"/>
            <a:r>
              <a:rPr lang="en-US" smtClean="0"/>
              <a:t>The convex price-yield relationship will differ among bonds or other cash flow streams depending on the coupon and maturity</a:t>
            </a:r>
          </a:p>
          <a:p>
            <a:pPr lvl="1"/>
            <a:r>
              <a:rPr lang="en-US" smtClean="0"/>
              <a:t>The convexity of the price-yield relationship declines slower as the yield increases</a:t>
            </a:r>
          </a:p>
          <a:p>
            <a:pPr lvl="1"/>
            <a:r>
              <a:rPr lang="en-US" smtClean="0"/>
              <a:t>Modified duration is the percentage change in price for a nominal change in yield</a:t>
            </a:r>
          </a:p>
        </p:txBody>
      </p:sp>
      <p:sp>
        <p:nvSpPr>
          <p:cNvPr id="624643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18-</a:t>
            </a:r>
            <a:fld id="{3D6E35E8-9DE9-4251-8A3E-7059064E0013}" type="slidenum">
              <a:rPr lang="en-US">
                <a:cs typeface="Arial" charset="0"/>
              </a:rPr>
              <a:pPr/>
              <a:t>42</a:t>
            </a:fld>
            <a:endParaRPr lang="en-US">
              <a:cs typeface="Arial" charset="0"/>
            </a:endParaRPr>
          </a:p>
        </p:txBody>
      </p:sp>
      <p:sp>
        <p:nvSpPr>
          <p:cNvPr id="624644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b="1"/>
              <a:t>Bond Convexity</a:t>
            </a:r>
          </a:p>
        </p:txBody>
      </p:sp>
      <p:sp>
        <p:nvSpPr>
          <p:cNvPr id="625666" name="Rectangle 3"/>
          <p:cNvSpPr>
            <a:spLocks noGrp="1" noChangeArrowheads="1"/>
          </p:cNvSpPr>
          <p:nvPr>
            <p:ph idx="1"/>
          </p:nvPr>
        </p:nvSpPr>
        <p:spPr>
          <a:xfrm>
            <a:off x="914400" y="1295400"/>
            <a:ext cx="7924800" cy="5181600"/>
          </a:xfrm>
        </p:spPr>
        <p:txBody>
          <a:bodyPr/>
          <a:lstStyle/>
          <a:p>
            <a:r>
              <a:rPr lang="en-US" smtClean="0"/>
              <a:t>The Desirability of Convexity</a:t>
            </a:r>
          </a:p>
          <a:p>
            <a:pPr lvl="1"/>
            <a:r>
              <a:rPr lang="en-US" smtClean="0"/>
              <a:t>As yield increases, the rate at which the price of the bond declines becomes slower</a:t>
            </a:r>
          </a:p>
          <a:p>
            <a:pPr lvl="1"/>
            <a:r>
              <a:rPr lang="en-US" smtClean="0"/>
              <a:t>Similarly, when yields decline, the rate at which the price of the bond increases becomes faster</a:t>
            </a:r>
          </a:p>
          <a:p>
            <a:pPr lvl="1"/>
            <a:r>
              <a:rPr lang="en-US" smtClean="0"/>
              <a:t>For bonds with equal durations, bond with greater convexity would have better price performance</a:t>
            </a:r>
          </a:p>
          <a:p>
            <a:pPr lvl="1">
              <a:lnSpc>
                <a:spcPct val="110000"/>
              </a:lnSpc>
            </a:pPr>
            <a:r>
              <a:rPr lang="en-US" smtClean="0"/>
              <a:t>The estimate using only modified duration will underestimate the actual price increase caused by a yield decline and overestimate the actual price decline caused by an increase in yields</a:t>
            </a:r>
          </a:p>
          <a:p>
            <a:pPr lvl="1">
              <a:lnSpc>
                <a:spcPct val="110000"/>
              </a:lnSpc>
            </a:pPr>
            <a:r>
              <a:rPr lang="en-US" smtClean="0"/>
              <a:t>See Exhibit 18.21</a:t>
            </a:r>
          </a:p>
        </p:txBody>
      </p:sp>
      <p:sp>
        <p:nvSpPr>
          <p:cNvPr id="625667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18-</a:t>
            </a:r>
            <a:fld id="{D5C23416-394E-405C-A9B0-440B5EBD533C}" type="slidenum">
              <a:rPr lang="en-US">
                <a:cs typeface="Arial" charset="0"/>
              </a:rPr>
              <a:pPr/>
              <a:t>43</a:t>
            </a:fld>
            <a:endParaRPr lang="en-US">
              <a:cs typeface="Arial" charset="0"/>
            </a:endParaRPr>
          </a:p>
        </p:txBody>
      </p:sp>
      <p:sp>
        <p:nvSpPr>
          <p:cNvPr id="625668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b="1" dirty="0"/>
              <a:t>Exhibit </a:t>
            </a:r>
            <a:r>
              <a:rPr lang="en-US" b="1" dirty="0" smtClean="0"/>
              <a:t>18.21</a:t>
            </a:r>
            <a:endParaRPr lang="en-US" dirty="0"/>
          </a:p>
        </p:txBody>
      </p:sp>
      <p:sp>
        <p:nvSpPr>
          <p:cNvPr id="626690" name="Footer Placeholder 2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  <p:sp>
        <p:nvSpPr>
          <p:cNvPr id="626691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18-</a:t>
            </a:r>
            <a:fld id="{D743B5A3-28EA-4A5A-9245-C707BBD63607}" type="slidenum">
              <a:rPr lang="en-US">
                <a:cs typeface="Arial" charset="0"/>
              </a:rPr>
              <a:pPr/>
              <a:t>44</a:t>
            </a:fld>
            <a:endParaRPr lang="en-US">
              <a:cs typeface="Arial" charset="0"/>
            </a:endParaRPr>
          </a:p>
        </p:txBody>
      </p:sp>
      <p:pic>
        <p:nvPicPr>
          <p:cNvPr id="626692" name="Picture 2" descr="C:\LB-FIN650\LB-FIN650Edit\JPG files of exhibits\Ch 18\Reilly10e_Exhibit18-2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38200" y="1219200"/>
            <a:ext cx="7391400" cy="4870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51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b="1"/>
              <a:t>Bond Convexity</a:t>
            </a:r>
          </a:p>
        </p:txBody>
      </p:sp>
      <p:sp>
        <p:nvSpPr>
          <p:cNvPr id="605204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914400" y="1295400"/>
            <a:ext cx="8001000" cy="5105400"/>
          </a:xfrm>
        </p:spPr>
        <p:txBody>
          <a:bodyPr/>
          <a:lstStyle/>
          <a:p>
            <a:r>
              <a:rPr lang="en-US" smtClean="0"/>
              <a:t>The Determinants of Convexity</a:t>
            </a:r>
          </a:p>
          <a:p>
            <a:pPr lvl="1"/>
            <a:r>
              <a:rPr lang="en-US" smtClean="0"/>
              <a:t>The Formula</a:t>
            </a:r>
          </a:p>
          <a:p>
            <a:pPr lvl="1"/>
            <a:endParaRPr lang="en-US" smtClean="0"/>
          </a:p>
          <a:p>
            <a:pPr lvl="1"/>
            <a:endParaRPr lang="en-US" sz="2000" smtClean="0"/>
          </a:p>
          <a:p>
            <a:pPr lvl="1"/>
            <a:endParaRPr lang="en-US" sz="2000" smtClean="0"/>
          </a:p>
          <a:p>
            <a:pPr lvl="1"/>
            <a:endParaRPr lang="en-US" sz="2000" smtClean="0"/>
          </a:p>
          <a:p>
            <a:pPr lvl="1">
              <a:lnSpc>
                <a:spcPct val="70000"/>
              </a:lnSpc>
            </a:pPr>
            <a:r>
              <a:rPr lang="en-US" smtClean="0"/>
              <a:t>Important Relationships</a:t>
            </a:r>
          </a:p>
          <a:p>
            <a:pPr lvl="2">
              <a:buFont typeface="Wingdings" pitchFamily="2" charset="2"/>
              <a:buChar char="§"/>
            </a:pPr>
            <a:r>
              <a:rPr lang="en-US" smtClean="0"/>
              <a:t>Inverse relationship between coupon and convexity</a:t>
            </a:r>
          </a:p>
          <a:p>
            <a:pPr lvl="2">
              <a:buFont typeface="Wingdings" pitchFamily="2" charset="2"/>
              <a:buChar char="§"/>
            </a:pPr>
            <a:r>
              <a:rPr lang="en-US" smtClean="0"/>
              <a:t>Direct relationship between maturity and convexity</a:t>
            </a:r>
          </a:p>
          <a:p>
            <a:pPr lvl="2">
              <a:buFont typeface="Wingdings" pitchFamily="2" charset="2"/>
              <a:buChar char="§"/>
            </a:pPr>
            <a:r>
              <a:rPr lang="en-US" smtClean="0"/>
              <a:t>Inverse relationship between yield and convexity</a:t>
            </a:r>
          </a:p>
          <a:p>
            <a:r>
              <a:rPr lang="en-US" sz="2600" smtClean="0"/>
              <a:t>Computation of Convexity </a:t>
            </a:r>
          </a:p>
          <a:p>
            <a:pPr lvl="1"/>
            <a:r>
              <a:rPr lang="en-US" sz="2200" smtClean="0"/>
              <a:t>See Exhibit 18.22</a:t>
            </a:r>
          </a:p>
        </p:txBody>
      </p:sp>
      <p:graphicFrame>
        <p:nvGraphicFramePr>
          <p:cNvPr id="605188" name="Object 18"/>
          <p:cNvGraphicFramePr>
            <a:graphicFrameLocks noGrp="1" noChangeAspect="1"/>
          </p:cNvGraphicFramePr>
          <p:nvPr>
            <p:ph sz="half" idx="2"/>
          </p:nvPr>
        </p:nvGraphicFramePr>
        <p:xfrm>
          <a:off x="2744788" y="2133600"/>
          <a:ext cx="2587625" cy="1336675"/>
        </p:xfrm>
        <a:graphic>
          <a:graphicData uri="http://schemas.openxmlformats.org/presentationml/2006/ole">
            <p:oleObj spid="_x0000_s605202" name="Equation" r:id="rId3" imgW="1620000" imgH="784800" progId="Equation.3">
              <p:embed/>
            </p:oleObj>
          </a:graphicData>
        </a:graphic>
      </p:graphicFrame>
      <p:sp>
        <p:nvSpPr>
          <p:cNvPr id="605205" name="Slide Number Placeholder 6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18-</a:t>
            </a:r>
            <a:fld id="{D2A43DB5-F6D9-4CC7-B572-2317ED402CF4}" type="slidenum">
              <a:rPr lang="en-US">
                <a:cs typeface="Arial" charset="0"/>
              </a:rPr>
              <a:pPr/>
              <a:t>45</a:t>
            </a:fld>
            <a:endParaRPr lang="en-US">
              <a:cs typeface="Arial" charset="0"/>
            </a:endParaRPr>
          </a:p>
        </p:txBody>
      </p:sp>
      <p:sp>
        <p:nvSpPr>
          <p:cNvPr id="605206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05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b="1" dirty="0"/>
              <a:t>Exhibit </a:t>
            </a:r>
            <a:r>
              <a:rPr lang="en-US" b="1" dirty="0" smtClean="0"/>
              <a:t>18.22</a:t>
            </a:r>
            <a:endParaRPr lang="en-US" dirty="0"/>
          </a:p>
        </p:txBody>
      </p:sp>
      <p:sp>
        <p:nvSpPr>
          <p:cNvPr id="629762" name="Footer Placeholder 2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  <p:sp>
        <p:nvSpPr>
          <p:cNvPr id="629763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18-</a:t>
            </a:r>
            <a:fld id="{2B09811A-28F6-4D53-A202-886923A46BC3}" type="slidenum">
              <a:rPr lang="en-US">
                <a:cs typeface="Arial" charset="0"/>
              </a:rPr>
              <a:pPr/>
              <a:t>46</a:t>
            </a:fld>
            <a:endParaRPr lang="en-US">
              <a:cs typeface="Arial" charset="0"/>
            </a:endParaRPr>
          </a:p>
        </p:txBody>
      </p:sp>
      <p:pic>
        <p:nvPicPr>
          <p:cNvPr id="629764" name="Picture 2" descr="C:\LB-FIN650\LB-FIN650Edit\JPG files of exhibits\Ch 18\Reilly10e_Exhibit18-2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14400" y="1219200"/>
            <a:ext cx="7010400" cy="5108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3026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228600"/>
            <a:ext cx="9144000" cy="762000"/>
          </a:xfrm>
        </p:spPr>
        <p:txBody>
          <a:bodyPr/>
          <a:lstStyle/>
          <a:p>
            <a:pPr>
              <a:defRPr/>
            </a:pPr>
            <a:r>
              <a:rPr lang="en-US" sz="3200" b="1"/>
              <a:t>Duration and Convexity for Callable Bonds</a:t>
            </a:r>
          </a:p>
        </p:txBody>
      </p:sp>
      <p:sp>
        <p:nvSpPr>
          <p:cNvPr id="630786" name="Rectangle 3"/>
          <p:cNvSpPr>
            <a:spLocks noGrp="1" noChangeArrowheads="1"/>
          </p:cNvSpPr>
          <p:nvPr>
            <p:ph idx="1"/>
          </p:nvPr>
        </p:nvSpPr>
        <p:spPr>
          <a:xfrm>
            <a:off x="914400" y="1295400"/>
            <a:ext cx="8001000" cy="46482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smtClean="0"/>
              <a:t>Issuer has option to call bond and pay off with proceeds from a new issue sold at a lower yield</a:t>
            </a:r>
          </a:p>
          <a:p>
            <a:pPr>
              <a:lnSpc>
                <a:spcPct val="90000"/>
              </a:lnSpc>
            </a:pPr>
            <a:r>
              <a:rPr lang="en-US" smtClean="0"/>
              <a:t>Embedded option</a:t>
            </a:r>
          </a:p>
          <a:p>
            <a:pPr>
              <a:lnSpc>
                <a:spcPct val="90000"/>
              </a:lnSpc>
            </a:pPr>
            <a:r>
              <a:rPr lang="en-US" smtClean="0"/>
              <a:t>Difference in duration to maturity and duration to first call</a:t>
            </a:r>
          </a:p>
          <a:p>
            <a:pPr>
              <a:lnSpc>
                <a:spcPct val="90000"/>
              </a:lnSpc>
            </a:pPr>
            <a:r>
              <a:rPr lang="en-US" smtClean="0"/>
              <a:t>Combination of a noncallable bond plus a call option that was sold to the issuer</a:t>
            </a:r>
          </a:p>
          <a:p>
            <a:pPr>
              <a:lnSpc>
                <a:spcPct val="90000"/>
              </a:lnSpc>
            </a:pPr>
            <a:r>
              <a:rPr lang="en-US" smtClean="0"/>
              <a:t>Any increase in value of the call option reduces the value of the callable bond</a:t>
            </a:r>
          </a:p>
        </p:txBody>
      </p:sp>
      <p:sp>
        <p:nvSpPr>
          <p:cNvPr id="630787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18-</a:t>
            </a:r>
            <a:fld id="{80E387CF-BF8F-466C-A5FF-96555E389D1B}" type="slidenum">
              <a:rPr lang="en-US">
                <a:cs typeface="Arial" charset="0"/>
              </a:rPr>
              <a:pPr/>
              <a:t>47</a:t>
            </a:fld>
            <a:endParaRPr lang="en-US">
              <a:cs typeface="Arial" charset="0"/>
            </a:endParaRPr>
          </a:p>
        </p:txBody>
      </p:sp>
      <p:sp>
        <p:nvSpPr>
          <p:cNvPr id="630788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7234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228600"/>
            <a:ext cx="9144000" cy="762000"/>
          </a:xfrm>
        </p:spPr>
        <p:txBody>
          <a:bodyPr/>
          <a:lstStyle/>
          <a:p>
            <a:pPr>
              <a:defRPr/>
            </a:pPr>
            <a:r>
              <a:rPr lang="en-US" sz="3200" b="1"/>
              <a:t>Duration and Convexity for Callable Bonds</a:t>
            </a:r>
          </a:p>
        </p:txBody>
      </p:sp>
      <p:sp>
        <p:nvSpPr>
          <p:cNvPr id="631810" name="Rectangle 3"/>
          <p:cNvSpPr>
            <a:spLocks noGrp="1" noChangeArrowheads="1"/>
          </p:cNvSpPr>
          <p:nvPr>
            <p:ph idx="1"/>
          </p:nvPr>
        </p:nvSpPr>
        <p:spPr>
          <a:xfrm>
            <a:off x="914400" y="1295400"/>
            <a:ext cx="8001000" cy="4648200"/>
          </a:xfrm>
        </p:spPr>
        <p:txBody>
          <a:bodyPr/>
          <a:lstStyle/>
          <a:p>
            <a:pPr eaLnBrk="0" hangingPunct="0">
              <a:lnSpc>
                <a:spcPct val="90000"/>
              </a:lnSpc>
            </a:pPr>
            <a:r>
              <a:rPr lang="en-US" smtClean="0"/>
              <a:t>Option Adjusted Duration (OAD)</a:t>
            </a:r>
          </a:p>
          <a:p>
            <a:pPr lvl="1"/>
            <a:r>
              <a:rPr lang="en-US" smtClean="0"/>
              <a:t>Based on the probability that the issuing firm will exercise its call option</a:t>
            </a:r>
          </a:p>
          <a:p>
            <a:pPr lvl="1">
              <a:lnSpc>
                <a:spcPct val="110000"/>
              </a:lnSpc>
              <a:buFontTx/>
              <a:buNone/>
            </a:pPr>
            <a:r>
              <a:rPr lang="en-US" smtClean="0"/>
              <a:t>	OAD = Duration of the non-callable bond</a:t>
            </a:r>
          </a:p>
          <a:p>
            <a:pPr lvl="1">
              <a:lnSpc>
                <a:spcPct val="90000"/>
              </a:lnSpc>
              <a:buFontTx/>
              <a:buNone/>
            </a:pPr>
            <a:r>
              <a:rPr lang="en-US" smtClean="0"/>
              <a:t>			- Duration of the call option</a:t>
            </a:r>
          </a:p>
          <a:p>
            <a:pPr lvl="1">
              <a:lnSpc>
                <a:spcPct val="110000"/>
              </a:lnSpc>
            </a:pPr>
            <a:r>
              <a:rPr lang="en-US" smtClean="0"/>
              <a:t>Negative option-adjusted duration may exist when an option that is very leveraged. An example is a mortgage-backed security that might decline in price when there is a decline in interest rates</a:t>
            </a:r>
          </a:p>
        </p:txBody>
      </p:sp>
      <p:sp>
        <p:nvSpPr>
          <p:cNvPr id="631811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18-</a:t>
            </a:r>
            <a:fld id="{DBC3B893-C4AA-4290-BD51-716D68888097}" type="slidenum">
              <a:rPr lang="en-US">
                <a:cs typeface="Arial" charset="0"/>
              </a:rPr>
              <a:pPr/>
              <a:t>48</a:t>
            </a:fld>
            <a:endParaRPr lang="en-US">
              <a:cs typeface="Arial" charset="0"/>
            </a:endParaRPr>
          </a:p>
        </p:txBody>
      </p:sp>
      <p:sp>
        <p:nvSpPr>
          <p:cNvPr id="631812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8258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228600"/>
            <a:ext cx="9144000" cy="762000"/>
          </a:xfrm>
        </p:spPr>
        <p:txBody>
          <a:bodyPr/>
          <a:lstStyle/>
          <a:p>
            <a:pPr>
              <a:defRPr/>
            </a:pPr>
            <a:r>
              <a:rPr lang="en-US" sz="3200" b="1"/>
              <a:t>Duration and Convexity for Callable Bonds</a:t>
            </a:r>
          </a:p>
        </p:txBody>
      </p:sp>
      <p:sp>
        <p:nvSpPr>
          <p:cNvPr id="632834" name="Rectangle 3"/>
          <p:cNvSpPr>
            <a:spLocks noGrp="1" noChangeArrowheads="1"/>
          </p:cNvSpPr>
          <p:nvPr>
            <p:ph idx="1"/>
          </p:nvPr>
        </p:nvSpPr>
        <p:spPr>
          <a:xfrm>
            <a:off x="914400" y="1295400"/>
            <a:ext cx="7772400" cy="4648200"/>
          </a:xfrm>
        </p:spPr>
        <p:txBody>
          <a:bodyPr/>
          <a:lstStyle/>
          <a:p>
            <a:pPr eaLnBrk="0" hangingPunct="0"/>
            <a:r>
              <a:rPr lang="en-US" smtClean="0"/>
              <a:t>Convexity of Callable Bonds</a:t>
            </a:r>
          </a:p>
          <a:p>
            <a:pPr lvl="1"/>
            <a:r>
              <a:rPr lang="en-US" smtClean="0"/>
              <a:t>Noncallable bond has positive convexity: As yields declined, the price of the bond increased at a </a:t>
            </a:r>
            <a:r>
              <a:rPr lang="en-US" i="1" smtClean="0"/>
              <a:t>faster </a:t>
            </a:r>
            <a:r>
              <a:rPr lang="en-US" smtClean="0"/>
              <a:t>rate</a:t>
            </a:r>
          </a:p>
          <a:p>
            <a:pPr lvl="1"/>
            <a:r>
              <a:rPr lang="en-US" smtClean="0"/>
              <a:t>Callable bond has negative convexity: As rates decline, the price increases at a </a:t>
            </a:r>
            <a:r>
              <a:rPr lang="en-US" i="1" smtClean="0"/>
              <a:t>slower </a:t>
            </a:r>
            <a:r>
              <a:rPr lang="en-US" smtClean="0"/>
              <a:t>rate and eventually does not change at all</a:t>
            </a:r>
          </a:p>
          <a:p>
            <a:pPr lvl="1"/>
            <a:r>
              <a:rPr lang="en-US" smtClean="0"/>
              <a:t>See Exhibit 18.24</a:t>
            </a:r>
          </a:p>
        </p:txBody>
      </p:sp>
      <p:sp>
        <p:nvSpPr>
          <p:cNvPr id="632835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18-</a:t>
            </a:r>
            <a:fld id="{74CEE2C7-D94D-4D3D-8F9D-2CE39998CBC9}" type="slidenum">
              <a:rPr lang="en-US">
                <a:cs typeface="Arial" charset="0"/>
              </a:rPr>
              <a:pPr/>
              <a:t>49</a:t>
            </a:fld>
            <a:endParaRPr lang="en-US">
              <a:cs typeface="Arial" charset="0"/>
            </a:endParaRPr>
          </a:p>
        </p:txBody>
      </p:sp>
      <p:sp>
        <p:nvSpPr>
          <p:cNvPr id="632836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b="1" smtClean="0"/>
              <a:t>Exhibit </a:t>
            </a:r>
            <a:r>
              <a:rPr lang="en-US" b="1" dirty="0" smtClean="0"/>
              <a:t>18.24</a:t>
            </a:r>
            <a:endParaRPr lang="en-US" dirty="0"/>
          </a:p>
        </p:txBody>
      </p:sp>
      <p:sp>
        <p:nvSpPr>
          <p:cNvPr id="633858" name="Footer Placeholder 2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  <p:sp>
        <p:nvSpPr>
          <p:cNvPr id="633859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18-</a:t>
            </a:r>
            <a:fld id="{13DCA646-AE41-4EF3-9898-8DF29E3746E7}" type="slidenum">
              <a:rPr lang="en-US">
                <a:cs typeface="Arial" charset="0"/>
              </a:rPr>
              <a:pPr/>
              <a:t>50</a:t>
            </a:fld>
            <a:endParaRPr lang="en-US">
              <a:cs typeface="Arial" charset="0"/>
            </a:endParaRPr>
          </a:p>
        </p:txBody>
      </p:sp>
      <p:pic>
        <p:nvPicPr>
          <p:cNvPr id="633860" name="Picture 2" descr="C:\LB-FIN650\LB-FIN650Edit\JPG files of exhibits\Ch 18\Reilly10e_Exhibit18-2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38200" y="1219200"/>
            <a:ext cx="7315200" cy="520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7122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198438"/>
            <a:ext cx="8763000" cy="792162"/>
          </a:xfrm>
        </p:spPr>
        <p:txBody>
          <a:bodyPr/>
          <a:lstStyle/>
          <a:p>
            <a:pPr>
              <a:defRPr/>
            </a:pPr>
            <a:r>
              <a:rPr lang="en-US" sz="3200" b="1"/>
              <a:t>Limitations of Macaulay &amp; Modified Duration</a:t>
            </a:r>
          </a:p>
        </p:txBody>
      </p:sp>
      <p:sp>
        <p:nvSpPr>
          <p:cNvPr id="634882" name="Rectangle 3"/>
          <p:cNvSpPr>
            <a:spLocks noGrp="1" noChangeArrowheads="1"/>
          </p:cNvSpPr>
          <p:nvPr>
            <p:ph idx="1"/>
          </p:nvPr>
        </p:nvSpPr>
        <p:spPr>
          <a:xfrm>
            <a:off x="990600" y="1219200"/>
            <a:ext cx="7848600" cy="48768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smtClean="0"/>
              <a:t>Percentage change estimates using modified duration only are good for small-yield changes</a:t>
            </a:r>
          </a:p>
          <a:p>
            <a:pPr>
              <a:lnSpc>
                <a:spcPct val="90000"/>
              </a:lnSpc>
            </a:pPr>
            <a:r>
              <a:rPr lang="en-US" smtClean="0"/>
              <a:t>Difficult to determine the interest-rate sensitivity of a portfolio of bonds when there is a change in interest rates and the yield curve experiences a nonparallel shift</a:t>
            </a:r>
          </a:p>
          <a:p>
            <a:pPr>
              <a:lnSpc>
                <a:spcPct val="90000"/>
              </a:lnSpc>
            </a:pPr>
            <a:r>
              <a:rPr lang="en-US" smtClean="0">
                <a:cs typeface="Times New Roman" pitchFamily="18" charset="0"/>
              </a:rPr>
              <a:t>Initial assumption that cash flows from the bond are not affected by yield changes</a:t>
            </a:r>
            <a:r>
              <a:rPr lang="en-US" smtClean="0"/>
              <a:t> </a:t>
            </a:r>
          </a:p>
          <a:p>
            <a:r>
              <a:rPr lang="en-US" smtClean="0"/>
              <a:t>Practitioners have developed the effective duration of a bond or any security due to these limitations</a:t>
            </a:r>
          </a:p>
        </p:txBody>
      </p:sp>
      <p:sp>
        <p:nvSpPr>
          <p:cNvPr id="634883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18-</a:t>
            </a:r>
            <a:fld id="{F8A3339B-2856-4478-B300-A543B2ADF135}" type="slidenum">
              <a:rPr lang="en-US">
                <a:cs typeface="Arial" charset="0"/>
              </a:rPr>
              <a:pPr/>
              <a:t>51</a:t>
            </a:fld>
            <a:endParaRPr lang="en-US">
              <a:cs typeface="Arial" charset="0"/>
            </a:endParaRPr>
          </a:p>
        </p:txBody>
      </p:sp>
      <p:sp>
        <p:nvSpPr>
          <p:cNvPr id="634884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9282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198438"/>
            <a:ext cx="8763000" cy="792162"/>
          </a:xfrm>
        </p:spPr>
        <p:txBody>
          <a:bodyPr/>
          <a:lstStyle/>
          <a:p>
            <a:pPr>
              <a:defRPr/>
            </a:pPr>
            <a:r>
              <a:rPr lang="en-US" sz="3200" b="1"/>
              <a:t>Limitations of Macaulay &amp; Modified Duration</a:t>
            </a:r>
          </a:p>
        </p:txBody>
      </p:sp>
      <p:sp>
        <p:nvSpPr>
          <p:cNvPr id="635906" name="Rectangle 3"/>
          <p:cNvSpPr>
            <a:spLocks noGrp="1" noChangeArrowheads="1"/>
          </p:cNvSpPr>
          <p:nvPr>
            <p:ph idx="1"/>
          </p:nvPr>
        </p:nvSpPr>
        <p:spPr>
          <a:xfrm>
            <a:off x="990600" y="1219200"/>
            <a:ext cx="7848600" cy="4876800"/>
          </a:xfrm>
        </p:spPr>
        <p:txBody>
          <a:bodyPr/>
          <a:lstStyle/>
          <a:p>
            <a:pPr eaLnBrk="0" hangingPunct="0">
              <a:lnSpc>
                <a:spcPct val="90000"/>
              </a:lnSpc>
            </a:pPr>
            <a:r>
              <a:rPr lang="en-US" smtClean="0"/>
              <a:t>Effective Duration</a:t>
            </a:r>
          </a:p>
          <a:p>
            <a:pPr lvl="1">
              <a:lnSpc>
                <a:spcPct val="90000"/>
              </a:lnSpc>
            </a:pPr>
            <a:r>
              <a:rPr lang="en-US" smtClean="0"/>
              <a:t>Measure of the interest rate sensitivity of an asset</a:t>
            </a:r>
          </a:p>
          <a:p>
            <a:pPr lvl="1"/>
            <a:r>
              <a:rPr lang="en-US" smtClean="0"/>
              <a:t>Use a pricing model to estimate the market prices surrounding a change in interest rates</a:t>
            </a:r>
          </a:p>
          <a:p>
            <a:pPr lvl="1">
              <a:lnSpc>
                <a:spcPct val="130000"/>
              </a:lnSpc>
            </a:pPr>
            <a:r>
              <a:rPr lang="en-US" smtClean="0"/>
              <a:t>The Formulas</a:t>
            </a:r>
          </a:p>
          <a:p>
            <a:pPr lvl="1">
              <a:buFontTx/>
              <a:buNone/>
            </a:pPr>
            <a:r>
              <a:rPr lang="en-US" smtClean="0"/>
              <a:t>   Effective Duration (</a:t>
            </a:r>
            <a:r>
              <a:rPr lang="en-US" i="1" smtClean="0"/>
              <a:t>D</a:t>
            </a:r>
            <a:r>
              <a:rPr lang="en-US" i="1" baseline="-25000" smtClean="0"/>
              <a:t>Eff</a:t>
            </a:r>
            <a:r>
              <a:rPr lang="en-US" smtClean="0"/>
              <a:t>) = [(</a:t>
            </a:r>
            <a:r>
              <a:rPr lang="en-US" i="1" smtClean="0"/>
              <a:t>P</a:t>
            </a:r>
            <a:r>
              <a:rPr lang="en-US" baseline="-25000" smtClean="0"/>
              <a:t>-</a:t>
            </a:r>
            <a:r>
              <a:rPr lang="en-US" smtClean="0"/>
              <a:t>) – (</a:t>
            </a:r>
            <a:r>
              <a:rPr lang="en-US" i="1" smtClean="0"/>
              <a:t>P</a:t>
            </a:r>
            <a:r>
              <a:rPr lang="en-US" baseline="-25000" smtClean="0"/>
              <a:t>+</a:t>
            </a:r>
            <a:r>
              <a:rPr lang="en-US" smtClean="0"/>
              <a:t>)] / 2</a:t>
            </a:r>
            <a:r>
              <a:rPr lang="en-US" i="1" smtClean="0"/>
              <a:t>PS</a:t>
            </a:r>
          </a:p>
          <a:p>
            <a:pPr lvl="1">
              <a:buFontTx/>
              <a:buNone/>
            </a:pPr>
            <a:r>
              <a:rPr lang="en-US" i="1" smtClean="0"/>
              <a:t>	</a:t>
            </a:r>
            <a:r>
              <a:rPr lang="en-US" smtClean="0"/>
              <a:t>Effective Convexity (</a:t>
            </a:r>
            <a:r>
              <a:rPr lang="en-US" i="1" smtClean="0"/>
              <a:t>C</a:t>
            </a:r>
            <a:r>
              <a:rPr lang="en-US" i="1" baseline="-25000" smtClean="0"/>
              <a:t>Eff</a:t>
            </a:r>
            <a:r>
              <a:rPr lang="en-US" smtClean="0"/>
              <a:t>) = [(</a:t>
            </a:r>
            <a:r>
              <a:rPr lang="en-US" i="1" smtClean="0"/>
              <a:t>P</a:t>
            </a:r>
            <a:r>
              <a:rPr lang="en-US" baseline="-25000" smtClean="0"/>
              <a:t>-</a:t>
            </a:r>
            <a:r>
              <a:rPr lang="en-US" smtClean="0"/>
              <a:t>) – (</a:t>
            </a:r>
            <a:r>
              <a:rPr lang="en-US" i="1" smtClean="0"/>
              <a:t>P</a:t>
            </a:r>
            <a:r>
              <a:rPr lang="en-US" baseline="-25000" smtClean="0"/>
              <a:t>+</a:t>
            </a:r>
            <a:r>
              <a:rPr lang="en-US" smtClean="0"/>
              <a:t>)-2</a:t>
            </a:r>
            <a:r>
              <a:rPr lang="en-US" i="1" smtClean="0"/>
              <a:t>P</a:t>
            </a:r>
            <a:r>
              <a:rPr lang="en-US" smtClean="0"/>
              <a:t>] / </a:t>
            </a:r>
            <a:r>
              <a:rPr lang="en-US" i="1" smtClean="0"/>
              <a:t>PS</a:t>
            </a:r>
            <a:r>
              <a:rPr lang="en-US" i="1" baseline="30000" smtClean="0"/>
              <a:t>2</a:t>
            </a:r>
            <a:endParaRPr lang="en-US" i="1" smtClean="0"/>
          </a:p>
        </p:txBody>
      </p:sp>
      <p:sp>
        <p:nvSpPr>
          <p:cNvPr id="635907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18-</a:t>
            </a:r>
            <a:fld id="{0FD19D83-EC0F-446F-91F4-6C78C344F7D2}" type="slidenum">
              <a:rPr lang="en-US">
                <a:cs typeface="Arial" charset="0"/>
              </a:rPr>
              <a:pPr/>
              <a:t>52</a:t>
            </a:fld>
            <a:endParaRPr lang="en-US">
              <a:cs typeface="Arial" charset="0"/>
            </a:endParaRPr>
          </a:p>
        </p:txBody>
      </p:sp>
      <p:sp>
        <p:nvSpPr>
          <p:cNvPr id="609284" name="Text Box 4"/>
          <p:cNvSpPr txBox="1">
            <a:spLocks noChangeArrowheads="1"/>
          </p:cNvSpPr>
          <p:nvPr/>
        </p:nvSpPr>
        <p:spPr bwMode="auto">
          <a:xfrm>
            <a:off x="1219200" y="4495800"/>
            <a:ext cx="7696200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en-US" sz="2000"/>
              <a:t>Where:</a:t>
            </a:r>
          </a:p>
          <a:p>
            <a:pPr eaLnBrk="0" hangingPunct="0"/>
            <a:r>
              <a:rPr lang="en-US" sz="2000"/>
              <a:t>   P-  = the estimated price after a downward shift in interest rates</a:t>
            </a:r>
          </a:p>
          <a:p>
            <a:pPr eaLnBrk="0" hangingPunct="0"/>
            <a:r>
              <a:rPr lang="en-US" sz="2000"/>
              <a:t>   P+ = the estimated price after a upward shift in interest rates</a:t>
            </a:r>
          </a:p>
          <a:p>
            <a:pPr eaLnBrk="0" hangingPunct="0"/>
            <a:r>
              <a:rPr lang="en-US" sz="2000"/>
              <a:t>   P   = the current price</a:t>
            </a:r>
          </a:p>
          <a:p>
            <a:pPr eaLnBrk="0" hangingPunct="0"/>
            <a:r>
              <a:rPr lang="en-US" sz="2000"/>
              <a:t>   S   = the assumed shift in the term structure</a:t>
            </a:r>
          </a:p>
        </p:txBody>
      </p:sp>
      <p:sp>
        <p:nvSpPr>
          <p:cNvPr id="635909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09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9284" grpId="0" autoUpdateAnimBg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0306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198438"/>
            <a:ext cx="8763000" cy="792162"/>
          </a:xfrm>
        </p:spPr>
        <p:txBody>
          <a:bodyPr/>
          <a:lstStyle/>
          <a:p>
            <a:pPr>
              <a:defRPr/>
            </a:pPr>
            <a:r>
              <a:rPr lang="en-US" sz="3200" b="1"/>
              <a:t>Limitations of Macaulay &amp; Modified Duration</a:t>
            </a:r>
          </a:p>
        </p:txBody>
      </p:sp>
      <p:sp>
        <p:nvSpPr>
          <p:cNvPr id="636930" name="Rectangle 3"/>
          <p:cNvSpPr>
            <a:spLocks noGrp="1" noChangeArrowheads="1"/>
          </p:cNvSpPr>
          <p:nvPr>
            <p:ph idx="1"/>
          </p:nvPr>
        </p:nvSpPr>
        <p:spPr>
          <a:xfrm>
            <a:off x="990600" y="1219200"/>
            <a:ext cx="7848600" cy="4876800"/>
          </a:xfrm>
        </p:spPr>
        <p:txBody>
          <a:bodyPr/>
          <a:lstStyle/>
          <a:p>
            <a:r>
              <a:rPr lang="en-US" smtClean="0"/>
              <a:t>Effective duration greater than maturity</a:t>
            </a:r>
          </a:p>
          <a:p>
            <a:r>
              <a:rPr lang="en-US" smtClean="0"/>
              <a:t>Negative effective duration</a:t>
            </a:r>
          </a:p>
          <a:p>
            <a:r>
              <a:rPr lang="en-US" smtClean="0"/>
              <a:t>Empirical duration</a:t>
            </a:r>
          </a:p>
          <a:p>
            <a:pPr lvl="1"/>
            <a:r>
              <a:rPr lang="en-US" smtClean="0"/>
              <a:t>Needed when it is not possible to generate well-specified market price estimates in response to yield changes</a:t>
            </a:r>
          </a:p>
          <a:p>
            <a:pPr lvl="1"/>
            <a:r>
              <a:rPr lang="en-US" smtClean="0"/>
              <a:t>Empirical duration is computed as the actual percent change for an asset in response to a change in yield during a specified time period</a:t>
            </a:r>
          </a:p>
          <a:p>
            <a:pPr lvl="1">
              <a:buFontTx/>
              <a:buNone/>
            </a:pPr>
            <a:r>
              <a:rPr lang="en-US" smtClean="0"/>
              <a:t>   </a:t>
            </a:r>
          </a:p>
        </p:txBody>
      </p:sp>
      <p:sp>
        <p:nvSpPr>
          <p:cNvPr id="636931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18-</a:t>
            </a:r>
            <a:fld id="{AB5D5368-CBF8-46AB-A403-0DE7111740B1}" type="slidenum">
              <a:rPr lang="en-US">
                <a:cs typeface="Arial" charset="0"/>
              </a:rPr>
              <a:pPr/>
              <a:t>53</a:t>
            </a:fld>
            <a:endParaRPr lang="en-US">
              <a:cs typeface="Arial" charset="0"/>
            </a:endParaRPr>
          </a:p>
        </p:txBody>
      </p:sp>
      <p:sp>
        <p:nvSpPr>
          <p:cNvPr id="636932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4770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198438"/>
            <a:ext cx="8686800" cy="868362"/>
          </a:xfrm>
        </p:spPr>
        <p:txBody>
          <a:bodyPr/>
          <a:lstStyle/>
          <a:p>
            <a:pPr>
              <a:defRPr/>
            </a:pPr>
            <a:r>
              <a:rPr lang="en-US" b="1"/>
              <a:t>Yield Spreads With Embedded Options</a:t>
            </a:r>
          </a:p>
        </p:txBody>
      </p:sp>
      <p:sp>
        <p:nvSpPr>
          <p:cNvPr id="637954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18-</a:t>
            </a:r>
            <a:fld id="{5FA8F9B8-1CE0-49EE-B17E-013F61A1136A}" type="slidenum">
              <a:rPr lang="en-US">
                <a:cs typeface="Arial" charset="0"/>
              </a:rPr>
              <a:pPr/>
              <a:t>54</a:t>
            </a:fld>
            <a:endParaRPr lang="en-US">
              <a:cs typeface="Arial" charset="0"/>
            </a:endParaRPr>
          </a:p>
        </p:txBody>
      </p:sp>
      <p:sp>
        <p:nvSpPr>
          <p:cNvPr id="637955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1219200" y="1219200"/>
            <a:ext cx="7924800" cy="4695825"/>
          </a:xfrm>
        </p:spPr>
        <p:txBody>
          <a:bodyPr/>
          <a:lstStyle/>
          <a:p>
            <a:r>
              <a:rPr lang="en-US" smtClean="0"/>
              <a:t>Static Yield Spreads</a:t>
            </a:r>
          </a:p>
          <a:p>
            <a:pPr lvl="1"/>
            <a:r>
              <a:rPr lang="en-US" smtClean="0"/>
              <a:t>Consider the total term structure</a:t>
            </a:r>
          </a:p>
          <a:p>
            <a:r>
              <a:rPr lang="en-US" smtClean="0"/>
              <a:t>Option-Adjusted Spreads</a:t>
            </a:r>
          </a:p>
          <a:p>
            <a:pPr lvl="1"/>
            <a:r>
              <a:rPr lang="en-US" smtClean="0"/>
              <a:t>Consider changes in the term structure and alternative estimates of the volatility of interest rates</a:t>
            </a:r>
          </a:p>
          <a:p>
            <a:endParaRPr lang="en-US" smtClean="0"/>
          </a:p>
        </p:txBody>
      </p:sp>
      <p:sp>
        <p:nvSpPr>
          <p:cNvPr id="637956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78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80000"/>
              </a:lnSpc>
              <a:defRPr/>
            </a:pPr>
            <a:r>
              <a:rPr lang="en-US" b="1"/>
              <a:t>The Internet Investments Online</a:t>
            </a:r>
          </a:p>
        </p:txBody>
      </p:sp>
      <p:sp>
        <p:nvSpPr>
          <p:cNvPr id="638978" name="Rectangle 3"/>
          <p:cNvSpPr>
            <a:spLocks noGrp="1" noChangeArrowheads="1"/>
          </p:cNvSpPr>
          <p:nvPr>
            <p:ph sz="half" idx="1"/>
          </p:nvPr>
        </p:nvSpPr>
        <p:spPr>
          <a:xfrm>
            <a:off x="914400" y="1295400"/>
            <a:ext cx="7880350" cy="4343400"/>
          </a:xfrm>
        </p:spPr>
        <p:txBody>
          <a:bodyPr/>
          <a:lstStyle/>
          <a:p>
            <a:r>
              <a:rPr lang="en-US" sz="2400" smtClean="0">
                <a:hlinkClick r:id="rId2"/>
              </a:rPr>
              <a:t>http://www.bondcalc.com</a:t>
            </a:r>
            <a:endParaRPr lang="en-US" sz="2400" smtClean="0"/>
          </a:p>
          <a:p>
            <a:r>
              <a:rPr lang="en-US" sz="2400" smtClean="0">
                <a:hlinkClick r:id="rId3"/>
              </a:rPr>
              <a:t>http://www.sifma.org</a:t>
            </a:r>
            <a:endParaRPr lang="en-US" sz="2400" smtClean="0"/>
          </a:p>
          <a:p>
            <a:r>
              <a:rPr lang="en-US" sz="2400" smtClean="0">
                <a:hlinkClick r:id="rId4"/>
              </a:rPr>
              <a:t>http://www.pimco.com</a:t>
            </a:r>
            <a:endParaRPr lang="en-US" sz="2400" smtClean="0"/>
          </a:p>
          <a:p>
            <a:r>
              <a:rPr lang="en-US" sz="2400" smtClean="0">
                <a:hlinkClick r:id="rId5"/>
              </a:rPr>
              <a:t>http://www.bonds-online.com</a:t>
            </a:r>
            <a:endParaRPr lang="en-US" sz="2400" smtClean="0"/>
          </a:p>
          <a:p>
            <a:endParaRPr lang="en-US" sz="2400" smtClean="0"/>
          </a:p>
          <a:p>
            <a:endParaRPr lang="en-US" sz="2400" smtClean="0"/>
          </a:p>
          <a:p>
            <a:endParaRPr lang="en-US" sz="2400" smtClean="0"/>
          </a:p>
        </p:txBody>
      </p:sp>
      <p:sp>
        <p:nvSpPr>
          <p:cNvPr id="638979" name="Slide Number Placeholder 6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18-</a:t>
            </a:r>
            <a:fld id="{4D807E79-328D-4EE1-8E46-D05816D2D4EC}" type="slidenum">
              <a:rPr lang="en-US">
                <a:cs typeface="Arial" charset="0"/>
              </a:rPr>
              <a:pPr/>
              <a:t>55</a:t>
            </a:fld>
            <a:endParaRPr lang="en-US">
              <a:cs typeface="Arial" charset="0"/>
            </a:endParaRPr>
          </a:p>
        </p:txBody>
      </p:sp>
      <p:sp>
        <p:nvSpPr>
          <p:cNvPr id="638980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ampleChapter5.YulongMa">
  <a:themeElements>
    <a:clrScheme name="SampleChapter5.YulongMa 2">
      <a:dk1>
        <a:srgbClr val="0F3D6B"/>
      </a:dk1>
      <a:lt1>
        <a:srgbClr val="FFFFFF"/>
      </a:lt1>
      <a:dk2>
        <a:srgbClr val="026E94"/>
      </a:dk2>
      <a:lt2>
        <a:srgbClr val="CCFFFF"/>
      </a:lt2>
      <a:accent1>
        <a:srgbClr val="0066CC"/>
      </a:accent1>
      <a:accent2>
        <a:srgbClr val="71B517"/>
      </a:accent2>
      <a:accent3>
        <a:srgbClr val="AABAC8"/>
      </a:accent3>
      <a:accent4>
        <a:srgbClr val="DADADA"/>
      </a:accent4>
      <a:accent5>
        <a:srgbClr val="AAB8E2"/>
      </a:accent5>
      <a:accent6>
        <a:srgbClr val="66A414"/>
      </a:accent6>
      <a:hlink>
        <a:srgbClr val="4C9CE4"/>
      </a:hlink>
      <a:folHlink>
        <a:srgbClr val="5976D3"/>
      </a:folHlink>
    </a:clrScheme>
    <a:fontScheme name="SampleChapter5.YulongMa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</a:defRPr>
        </a:defPPr>
      </a:lstStyle>
    </a:lnDef>
  </a:objectDefaults>
  <a:extraClrSchemeLst>
    <a:extraClrScheme>
      <a:clrScheme name="SampleChapter5.YulongMa 1">
        <a:dk1>
          <a:srgbClr val="0D6475"/>
        </a:dk1>
        <a:lt1>
          <a:srgbClr val="FFFFFF"/>
        </a:lt1>
        <a:dk2>
          <a:srgbClr val="007976"/>
        </a:dk2>
        <a:lt2>
          <a:srgbClr val="ECEEA2"/>
        </a:lt2>
        <a:accent1>
          <a:srgbClr val="BE9932"/>
        </a:accent1>
        <a:accent2>
          <a:srgbClr val="249258"/>
        </a:accent2>
        <a:accent3>
          <a:srgbClr val="AABEBD"/>
        </a:accent3>
        <a:accent4>
          <a:srgbClr val="DADADA"/>
        </a:accent4>
        <a:accent5>
          <a:srgbClr val="DBCAAD"/>
        </a:accent5>
        <a:accent6>
          <a:srgbClr val="20844F"/>
        </a:accent6>
        <a:hlink>
          <a:srgbClr val="2C5FC4"/>
        </a:hlink>
        <a:folHlink>
          <a:srgbClr val="905FD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ampleChapter5.YulongMa 2">
        <a:dk1>
          <a:srgbClr val="0F3D6B"/>
        </a:dk1>
        <a:lt1>
          <a:srgbClr val="FFFFFF"/>
        </a:lt1>
        <a:dk2>
          <a:srgbClr val="026E94"/>
        </a:dk2>
        <a:lt2>
          <a:srgbClr val="CCFFFF"/>
        </a:lt2>
        <a:accent1>
          <a:srgbClr val="0066CC"/>
        </a:accent1>
        <a:accent2>
          <a:srgbClr val="71B517"/>
        </a:accent2>
        <a:accent3>
          <a:srgbClr val="AABAC8"/>
        </a:accent3>
        <a:accent4>
          <a:srgbClr val="DADADA"/>
        </a:accent4>
        <a:accent5>
          <a:srgbClr val="AAB8E2"/>
        </a:accent5>
        <a:accent6>
          <a:srgbClr val="66A414"/>
        </a:accent6>
        <a:hlink>
          <a:srgbClr val="4C9CE4"/>
        </a:hlink>
        <a:folHlink>
          <a:srgbClr val="5976D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ampleChapter5.YulongMa 3">
        <a:dk1>
          <a:srgbClr val="204376"/>
        </a:dk1>
        <a:lt1>
          <a:srgbClr val="FFFFFF"/>
        </a:lt1>
        <a:dk2>
          <a:srgbClr val="2365BD"/>
        </a:dk2>
        <a:lt2>
          <a:srgbClr val="DDDDDD"/>
        </a:lt2>
        <a:accent1>
          <a:srgbClr val="4981E7"/>
        </a:accent1>
        <a:accent2>
          <a:srgbClr val="8DD9FF"/>
        </a:accent2>
        <a:accent3>
          <a:srgbClr val="ACB8DB"/>
        </a:accent3>
        <a:accent4>
          <a:srgbClr val="DADADA"/>
        </a:accent4>
        <a:accent5>
          <a:srgbClr val="B1C1F1"/>
        </a:accent5>
        <a:accent6>
          <a:srgbClr val="7FC4E7"/>
        </a:accent6>
        <a:hlink>
          <a:srgbClr val="9999FF"/>
        </a:hlink>
        <a:folHlink>
          <a:srgbClr val="336699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919191"/>
      </a:lt2>
      <a:accent1>
        <a:srgbClr val="618FFD"/>
      </a:accent1>
      <a:accent2>
        <a:srgbClr val="00AE00"/>
      </a:accent2>
      <a:accent3>
        <a:srgbClr val="FFFFFF"/>
      </a:accent3>
      <a:accent4>
        <a:srgbClr val="000000"/>
      </a:accent4>
      <a:accent5>
        <a:srgbClr val="B7C6FE"/>
      </a:accent5>
      <a:accent6>
        <a:srgbClr val="009D00"/>
      </a:accent6>
      <a:hlink>
        <a:srgbClr val="FC0128"/>
      </a:hlink>
      <a:folHlink>
        <a:srgbClr val="CECECE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919191"/>
      </a:lt2>
      <a:accent1>
        <a:srgbClr val="618FFD"/>
      </a:accent1>
      <a:accent2>
        <a:srgbClr val="00AE00"/>
      </a:accent2>
      <a:accent3>
        <a:srgbClr val="FFFFFF"/>
      </a:accent3>
      <a:accent4>
        <a:srgbClr val="000000"/>
      </a:accent4>
      <a:accent5>
        <a:srgbClr val="B7C6FE"/>
      </a:accent5>
      <a:accent6>
        <a:srgbClr val="009D00"/>
      </a:accent6>
      <a:hlink>
        <a:srgbClr val="FC0128"/>
      </a:hlink>
      <a:folHlink>
        <a:srgbClr val="CECECE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Chapter 1-Test</Template>
  <TotalTime>3647</TotalTime>
  <Pages>8</Pages>
  <Words>3888</Words>
  <Application>Microsoft Office PowerPoint</Application>
  <PresentationFormat>On-screen Show (4:3)</PresentationFormat>
  <Paragraphs>450</Paragraphs>
  <Slides>55</Slides>
  <Notes>1</Notes>
  <HiddenSlides>0</HiddenSlides>
  <MMClips>0</MMClips>
  <ScaleCrop>false</ScaleCrop>
  <HeadingPairs>
    <vt:vector size="8" baseType="variant">
      <vt:variant>
        <vt:lpstr>Fonts Used</vt:lpstr>
      </vt:variant>
      <vt:variant>
        <vt:i4>6</vt:i4>
      </vt:variant>
      <vt:variant>
        <vt:lpstr>Design Template</vt:lpstr>
      </vt:variant>
      <vt:variant>
        <vt:i4>2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55</vt:i4>
      </vt:variant>
    </vt:vector>
  </HeadingPairs>
  <TitlesOfParts>
    <vt:vector size="64" baseType="lpstr">
      <vt:lpstr>Arial</vt:lpstr>
      <vt:lpstr>Times New Roman</vt:lpstr>
      <vt:lpstr>Bookman Old Style</vt:lpstr>
      <vt:lpstr>FrankRuehl</vt:lpstr>
      <vt:lpstr>Wingdings</vt:lpstr>
      <vt:lpstr>Symbol</vt:lpstr>
      <vt:lpstr>SampleChapter5.YulongMa</vt:lpstr>
      <vt:lpstr>SampleChapter5.YulongMa</vt:lpstr>
      <vt:lpstr>Equation</vt:lpstr>
      <vt:lpstr>Slide 1</vt:lpstr>
      <vt:lpstr>The Fundamentals of Bond Valuation</vt:lpstr>
      <vt:lpstr>The Fundamentals of Bond Valuation</vt:lpstr>
      <vt:lpstr>Exhibit 18.1</vt:lpstr>
      <vt:lpstr>The Fundamentals of Bond Valuation</vt:lpstr>
      <vt:lpstr>Computing Bond Yields</vt:lpstr>
      <vt:lpstr>Computing Bond Yields</vt:lpstr>
      <vt:lpstr>Computing Bond Yields</vt:lpstr>
      <vt:lpstr>Computing Bond Yields</vt:lpstr>
      <vt:lpstr>Computing Bond Yields</vt:lpstr>
      <vt:lpstr>Calculating Future Bond Prices</vt:lpstr>
      <vt:lpstr>Calculating Future Bond Prices</vt:lpstr>
      <vt:lpstr>Bond Valuation Using Spot Rates</vt:lpstr>
      <vt:lpstr>Exhibit 18.5</vt:lpstr>
      <vt:lpstr>What Determines Interest Rates</vt:lpstr>
      <vt:lpstr>What Determines Interest Rates</vt:lpstr>
      <vt:lpstr>Term Structure of Interest Rates</vt:lpstr>
      <vt:lpstr>Exhibit 18.7</vt:lpstr>
      <vt:lpstr>Exhibit 18.8</vt:lpstr>
      <vt:lpstr>Spot Rates and Forward Rates</vt:lpstr>
      <vt:lpstr>Term-Structure Theories</vt:lpstr>
      <vt:lpstr>Term-Structure Theories</vt:lpstr>
      <vt:lpstr>Term-Structure Theories</vt:lpstr>
      <vt:lpstr>Term-Structure Theories</vt:lpstr>
      <vt:lpstr>Term-Structure Theories</vt:lpstr>
      <vt:lpstr>Price Volatility for Bonds</vt:lpstr>
      <vt:lpstr>Price Volatility for Bonds</vt:lpstr>
      <vt:lpstr>Price Volatility for Bonds</vt:lpstr>
      <vt:lpstr>Exhibit 18.12</vt:lpstr>
      <vt:lpstr>Exhibit 18.13</vt:lpstr>
      <vt:lpstr>Price Volatility for Bonds</vt:lpstr>
      <vt:lpstr>Exhibit 18.14</vt:lpstr>
      <vt:lpstr>The Duration Measure</vt:lpstr>
      <vt:lpstr>Macaulay Duration</vt:lpstr>
      <vt:lpstr>Macaulay Duration</vt:lpstr>
      <vt:lpstr>Exhibit 18.16</vt:lpstr>
      <vt:lpstr>Modified Duration and Bond Price Volatility</vt:lpstr>
      <vt:lpstr>Modified Duration and Bond Price Volatility</vt:lpstr>
      <vt:lpstr>Modified Duration and Bond Price Volatility</vt:lpstr>
      <vt:lpstr>Bond Convexity</vt:lpstr>
      <vt:lpstr>Exhibit 18.20</vt:lpstr>
      <vt:lpstr>Bond Convexity</vt:lpstr>
      <vt:lpstr>Bond Convexity</vt:lpstr>
      <vt:lpstr>Exhibit 18.21</vt:lpstr>
      <vt:lpstr>Bond Convexity</vt:lpstr>
      <vt:lpstr>Exhibit 18.22</vt:lpstr>
      <vt:lpstr>Duration and Convexity for Callable Bonds</vt:lpstr>
      <vt:lpstr>Duration and Convexity for Callable Bonds</vt:lpstr>
      <vt:lpstr>Duration and Convexity for Callable Bonds</vt:lpstr>
      <vt:lpstr>Exhibit 18.24</vt:lpstr>
      <vt:lpstr>Limitations of Macaulay &amp; Modified Duration</vt:lpstr>
      <vt:lpstr>Limitations of Macaulay &amp; Modified Duration</vt:lpstr>
      <vt:lpstr>Limitations of Macaulay &amp; Modified Duration</vt:lpstr>
      <vt:lpstr>Yield Spreads With Embedded Options</vt:lpstr>
      <vt:lpstr>The Internet Investments Online</vt:lpstr>
    </vt:vector>
  </TitlesOfParts>
  <Company>Harcourt, Inc.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Lecture Presentation to accompany Investment Analysis &amp; Portfolio Management, 6e</dc:title>
  <dc:subject>The Analysis and Valuation of Bonds</dc:subject>
  <dc:creator>Frank K. Reilly &amp; Keith C. Brown</dc:creator>
  <cp:keywords>Lecture</cp:keywords>
  <cp:lastModifiedBy>1192541</cp:lastModifiedBy>
  <cp:revision>208</cp:revision>
  <cp:lastPrinted>1998-08-13T04:13:10Z</cp:lastPrinted>
  <dcterms:created xsi:type="dcterms:W3CDTF">1998-08-11T03:08:43Z</dcterms:created>
  <dcterms:modified xsi:type="dcterms:W3CDTF">2012-11-09T05:03:03Z</dcterms:modified>
  <cp:category>Finance</cp:category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Publisher">
    <vt:lpwstr>Harcourt, Inc.</vt:lpwstr>
  </property>
  <property fmtid="{D5CDD505-2E9C-101B-9397-08002B2CF9AE}" pid="3" name="Editor">
    <vt:lpwstr>Terri House</vt:lpwstr>
  </property>
  <property fmtid="{D5CDD505-2E9C-101B-9397-08002B2CF9AE}" pid="4" name="Project">
    <vt:lpwstr>Lecture Presentation Software</vt:lpwstr>
  </property>
  <property fmtid="{D5CDD505-2E9C-101B-9397-08002B2CF9AE}" pid="5" name="Language">
    <vt:lpwstr>English</vt:lpwstr>
  </property>
</Properties>
</file>