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Lst>
  <p:sldIdLst>
    <p:sldId id="258" r:id="rId2"/>
    <p:sldId id="293" r:id="rId3"/>
    <p:sldId id="290" r:id="rId4"/>
    <p:sldId id="334" r:id="rId5"/>
    <p:sldId id="291" r:id="rId6"/>
    <p:sldId id="292" r:id="rId7"/>
    <p:sldId id="335" r:id="rId8"/>
    <p:sldId id="294" r:id="rId9"/>
    <p:sldId id="295" r:id="rId10"/>
    <p:sldId id="297" r:id="rId11"/>
    <p:sldId id="344" r:id="rId12"/>
    <p:sldId id="339" r:id="rId13"/>
    <p:sldId id="340" r:id="rId14"/>
    <p:sldId id="342" r:id="rId15"/>
    <p:sldId id="298" r:id="rId16"/>
    <p:sldId id="299" r:id="rId17"/>
    <p:sldId id="300" r:id="rId18"/>
    <p:sldId id="372" r:id="rId19"/>
    <p:sldId id="343" r:id="rId20"/>
    <p:sldId id="301" r:id="rId21"/>
    <p:sldId id="302" r:id="rId22"/>
    <p:sldId id="304" r:id="rId23"/>
    <p:sldId id="345" r:id="rId24"/>
    <p:sldId id="303" r:id="rId25"/>
    <p:sldId id="353" r:id="rId26"/>
    <p:sldId id="305" r:id="rId27"/>
    <p:sldId id="354" r:id="rId28"/>
    <p:sldId id="352" r:id="rId29"/>
    <p:sldId id="306" r:id="rId30"/>
    <p:sldId id="365" r:id="rId31"/>
    <p:sldId id="307" r:id="rId32"/>
    <p:sldId id="346" r:id="rId33"/>
    <p:sldId id="308" r:id="rId34"/>
    <p:sldId id="349" r:id="rId35"/>
    <p:sldId id="350" r:id="rId36"/>
    <p:sldId id="309" r:id="rId37"/>
    <p:sldId id="310" r:id="rId38"/>
    <p:sldId id="370" r:id="rId39"/>
    <p:sldId id="371" r:id="rId40"/>
    <p:sldId id="311" r:id="rId41"/>
    <p:sldId id="347" r:id="rId42"/>
    <p:sldId id="312" r:id="rId43"/>
    <p:sldId id="355" r:id="rId44"/>
    <p:sldId id="313" r:id="rId45"/>
    <p:sldId id="314" r:id="rId46"/>
    <p:sldId id="315" r:id="rId47"/>
    <p:sldId id="316" r:id="rId48"/>
    <p:sldId id="362" r:id="rId49"/>
    <p:sldId id="317" r:id="rId50"/>
    <p:sldId id="359" r:id="rId51"/>
    <p:sldId id="358" r:id="rId52"/>
    <p:sldId id="357" r:id="rId53"/>
    <p:sldId id="318" r:id="rId54"/>
    <p:sldId id="361" r:id="rId55"/>
    <p:sldId id="319" r:id="rId56"/>
    <p:sldId id="348" r:id="rId57"/>
    <p:sldId id="321" r:id="rId58"/>
    <p:sldId id="320" r:id="rId59"/>
    <p:sldId id="322" r:id="rId60"/>
    <p:sldId id="364" r:id="rId61"/>
    <p:sldId id="323" r:id="rId62"/>
    <p:sldId id="324" r:id="rId63"/>
    <p:sldId id="363" r:id="rId64"/>
    <p:sldId id="325" r:id="rId65"/>
    <p:sldId id="326" r:id="rId66"/>
    <p:sldId id="327" r:id="rId67"/>
    <p:sldId id="328" r:id="rId68"/>
    <p:sldId id="366" r:id="rId69"/>
    <p:sldId id="367" r:id="rId70"/>
    <p:sldId id="368" r:id="rId71"/>
    <p:sldId id="369" r:id="rId7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4660"/>
  </p:normalViewPr>
  <p:slideViewPr>
    <p:cSldViewPr>
      <p:cViewPr varScale="1">
        <p:scale>
          <a:sx n="83" d="100"/>
          <a:sy n="83" d="100"/>
        </p:scale>
        <p:origin x="-120"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53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88B5B0A5-4EED-4C2A-9662-15D0BC95003F}" type="datetimeFigureOut">
              <a:rPr lang="th-TH" smtClean="0"/>
              <a:pPr/>
              <a:t>18/09/55</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5253931D-0800-4D3E-8564-4D703A349F80}" type="slidenum">
              <a:rPr lang="th-TH" smtClean="0"/>
              <a:pPr/>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88B5B0A5-4EED-4C2A-9662-15D0BC95003F}" type="datetimeFigureOut">
              <a:rPr lang="th-TH" smtClean="0"/>
              <a:pPr/>
              <a:t>18/09/55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5253931D-0800-4D3E-8564-4D703A349F80}" type="slidenum">
              <a:rPr lang="th-TH" smtClean="0"/>
              <a:pPr/>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88B5B0A5-4EED-4C2A-9662-15D0BC95003F}" type="datetimeFigureOut">
              <a:rPr lang="th-TH" smtClean="0"/>
              <a:pPr/>
              <a:t>18/09/55</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5253931D-0800-4D3E-8564-4D703A349F80}" type="slidenum">
              <a:rPr lang="th-TH" smtClean="0"/>
              <a:pPr/>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88B5B0A5-4EED-4C2A-9662-15D0BC95003F}" type="datetimeFigureOut">
              <a:rPr lang="th-TH" smtClean="0"/>
              <a:pPr/>
              <a:t>18/09/55</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253931D-0800-4D3E-8564-4D703A349F80}" type="slidenum">
              <a:rPr lang="th-TH" smtClean="0"/>
              <a:pPr/>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88B5B0A5-4EED-4C2A-9662-15D0BC95003F}" type="datetimeFigureOut">
              <a:rPr lang="th-TH" smtClean="0"/>
              <a:pPr/>
              <a:t>18/09/55</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5253931D-0800-4D3E-8564-4D703A349F80}" type="slidenum">
              <a:rPr lang="th-TH" smtClean="0"/>
              <a:pPr/>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88B5B0A5-4EED-4C2A-9662-15D0BC95003F}" type="datetimeFigureOut">
              <a:rPr lang="th-TH" smtClean="0"/>
              <a:pPr/>
              <a:t>18/09/55</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5253931D-0800-4D3E-8564-4D703A349F80}"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88B5B0A5-4EED-4C2A-9662-15D0BC95003F}" type="datetimeFigureOut">
              <a:rPr lang="th-TH" smtClean="0"/>
              <a:pPr/>
              <a:t>18/09/55</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5253931D-0800-4D3E-8564-4D703A349F80}"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5253931D-0800-4D3E-8564-4D703A349F80}" type="slidenum">
              <a:rPr lang="th-TH" smtClean="0"/>
              <a:pPr/>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88B5B0A5-4EED-4C2A-9662-15D0BC95003F}" type="datetimeFigureOut">
              <a:rPr lang="th-TH" smtClean="0"/>
              <a:pPr/>
              <a:t>18/09/55</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5253931D-0800-4D3E-8564-4D703A349F80}" type="slidenum">
              <a:rPr lang="th-TH" smtClean="0"/>
              <a:pPr/>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88B5B0A5-4EED-4C2A-9662-15D0BC95003F}" type="datetimeFigureOut">
              <a:rPr lang="th-TH" smtClean="0"/>
              <a:pPr/>
              <a:t>18/09/55</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8B5B0A5-4EED-4C2A-9662-15D0BC95003F}" type="datetimeFigureOut">
              <a:rPr lang="th-TH" smtClean="0"/>
              <a:pPr/>
              <a:t>18/09/55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253931D-0800-4D3E-8564-4D703A349F80}"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5253931D-0800-4D3E-8564-4D703A349F80}" type="slidenum">
              <a:rPr lang="th-TH" smtClean="0"/>
              <a:pPr/>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8B5B0A5-4EED-4C2A-9662-15D0BC95003F}" type="datetimeFigureOut">
              <a:rPr lang="th-TH" smtClean="0"/>
              <a:pPr/>
              <a:t>18/09/55</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625" y="228600"/>
            <a:ext cx="8510588" cy="1325563"/>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301625" y="1676400"/>
            <a:ext cx="4194175" cy="442277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76400"/>
            <a:ext cx="4194175" cy="442277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304800" y="6245225"/>
            <a:ext cx="2286000" cy="47625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5225"/>
            <a:ext cx="2895600" cy="47625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5225"/>
            <a:ext cx="2286000" cy="476250"/>
          </a:xfrm>
        </p:spPr>
        <p:txBody>
          <a:bodyPr/>
          <a:lstStyle>
            <a:lvl1pPr>
              <a:defRPr/>
            </a:lvl1pPr>
          </a:lstStyle>
          <a:p>
            <a:fld id="{0A8FF798-33A2-4FDB-9EA0-B670BFE4F252}" type="slidenum">
              <a:rPr lang="en-US"/>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42913" y="103188"/>
            <a:ext cx="8243887" cy="131445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600200"/>
            <a:ext cx="4038600" cy="4456113"/>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600200"/>
            <a:ext cx="4038600" cy="2151063"/>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3903663"/>
            <a:ext cx="4038600" cy="215265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3638"/>
            <a:ext cx="2133600" cy="457200"/>
          </a:xfrm>
        </p:spPr>
        <p:txBody>
          <a:bodyPr/>
          <a:lstStyle>
            <a:lvl1pPr>
              <a:defRPr/>
            </a:lvl1pPr>
          </a:lstStyle>
          <a:p>
            <a:endParaRPr lang="th-TH"/>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endParaRPr lang="th-TH"/>
          </a:p>
        </p:txBody>
      </p:sp>
      <p:sp>
        <p:nvSpPr>
          <p:cNvPr id="8" name="ตัวยึดหมายเลขภาพนิ่ง 7"/>
          <p:cNvSpPr>
            <a:spLocks noGrp="1"/>
          </p:cNvSpPr>
          <p:nvPr>
            <p:ph type="sldNum" sz="quarter" idx="12"/>
          </p:nvPr>
        </p:nvSpPr>
        <p:spPr>
          <a:xfrm>
            <a:off x="6553200" y="6243638"/>
            <a:ext cx="2133600" cy="457200"/>
          </a:xfrm>
        </p:spPr>
        <p:txBody>
          <a:bodyPr/>
          <a:lstStyle>
            <a:lvl1pPr>
              <a:defRPr/>
            </a:lvl1pPr>
          </a:lstStyle>
          <a:p>
            <a:fld id="{CFAEF383-EE6F-4008-BE7D-6E211EBCAFF9}"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88B5B0A5-4EED-4C2A-9662-15D0BC95003F}" type="datetimeFigureOut">
              <a:rPr lang="th-TH" smtClean="0"/>
              <a:pPr/>
              <a:t>18/09/55</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5253931D-0800-4D3E-8564-4D703A349F80}" type="slidenum">
              <a:rPr lang="th-TH" smtClean="0"/>
              <a:pPr/>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3" r:id="rId12"/>
    <p:sldLayoutId id="2147483814" r:id="rId13"/>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gif"/><Relationship Id="rId1" Type="http://schemas.openxmlformats.org/officeDocument/2006/relationships/slideLayout" Target="../slideLayouts/slideLayout6.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gif"/><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 Id="rId9" Type="http://schemas.openxmlformats.org/officeDocument/2006/relationships/image" Target="../media/image67.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1.jpeg"/><Relationship Id="rId7" Type="http://schemas.openxmlformats.org/officeDocument/2006/relationships/image" Target="../media/image75.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jpeg"/></Relationships>
</file>

<file path=ppt/slides/_rels/slide5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image" Target="../media/image82.gi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dirty="0">
                <a:solidFill>
                  <a:schemeClr val="bg1"/>
                </a:solidFill>
                <a:latin typeface="Tahoma" pitchFamily="34" charset="0"/>
              </a:rPr>
              <a:t>Introduction </a:t>
            </a:r>
            <a:endParaRPr lang="en-US" sz="2800" b="1" dirty="0">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8358246" cy="2761269"/>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202 Fundamentals of Marketing</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Aj.Suwalya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4000" dirty="0" smtClean="0">
              <a:solidFill>
                <a:schemeClr val="bg1"/>
              </a:solidFill>
              <a:latin typeface="Arial" pitchFamily="34" charset="0"/>
              <a:cs typeface="Arial" pitchFamily="34" charset="0"/>
            </a:endParaRPr>
          </a:p>
          <a:p>
            <a:pPr algn="ctr"/>
            <a:r>
              <a:rPr lang="en-US" sz="2000" dirty="0" smtClean="0">
                <a:solidFill>
                  <a:schemeClr val="bg1"/>
                </a:solidFill>
                <a:latin typeface="Arial" pitchFamily="34" charset="0"/>
                <a:cs typeface="Arial" pitchFamily="34" charset="0"/>
              </a:rPr>
              <a:t>Date: September 20,2012</a:t>
            </a:r>
            <a:endParaRPr lang="en-US" sz="20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10" name="Picture 1"/>
          <p:cNvPicPr>
            <a:picLocks noChangeAspect="1" noChangeArrowheads="1"/>
          </p:cNvPicPr>
          <p:nvPr/>
        </p:nvPicPr>
        <p:blipFill>
          <a:blip r:embed="rId2"/>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1928794" y="714356"/>
            <a:ext cx="5452134" cy="923330"/>
          </a:xfrm>
          <a:prstGeom prst="rect">
            <a:avLst/>
          </a:prstGeom>
        </p:spPr>
        <p:txBody>
          <a:bodyPr wrap="none">
            <a:spAutoFit/>
          </a:bodyPr>
          <a:lstStyle/>
          <a:p>
            <a:r>
              <a:rPr lang="en-US" sz="4000" b="1" dirty="0" smtClean="0">
                <a:solidFill>
                  <a:srgbClr val="FF0000"/>
                </a:solidFill>
                <a:effectLst>
                  <a:outerShdw blurRad="38100" dist="38100" dir="2700000" algn="tl">
                    <a:srgbClr val="000000">
                      <a:alpha val="43137"/>
                    </a:srgbClr>
                  </a:outerShdw>
                </a:effectLst>
                <a:latin typeface="+mj-lt"/>
                <a:cs typeface="Arial" pitchFamily="34" charset="0"/>
              </a:rPr>
              <a:t>Consumer Behavior</a:t>
            </a:r>
            <a:endParaRPr lang="en-US" sz="4000" b="1" dirty="0" smtClean="0">
              <a:solidFill>
                <a:srgbClr val="FF0000"/>
              </a:solidFill>
              <a:latin typeface="+mj-lt"/>
              <a:cs typeface="Arial" pitchFamily="34" charset="0"/>
            </a:endParaRPr>
          </a:p>
          <a:p>
            <a:r>
              <a:rPr lang="en-US" sz="1400" b="1" dirty="0">
                <a:solidFill>
                  <a:srgbClr val="FF0000"/>
                </a:solidFill>
                <a:latin typeface="+mj-lt"/>
              </a:rPr>
              <a:t> </a:t>
            </a:r>
            <a:r>
              <a:rPr lang="en-US" sz="1400" b="1" dirty="0" smtClean="0">
                <a:solidFill>
                  <a:srgbClr val="FF0000"/>
                </a:solidFill>
                <a:latin typeface="+mj-lt"/>
              </a:rPr>
              <a:t>                                         Chapter 5</a:t>
            </a:r>
            <a:endParaRPr lang="th-TH" sz="1400" b="1" dirty="0">
              <a:solidFill>
                <a:srgbClr val="FF0000"/>
              </a:solidFill>
              <a:latin typeface="+mj-lt"/>
            </a:endParaRPr>
          </a:p>
        </p:txBody>
      </p:sp>
      <p:pic>
        <p:nvPicPr>
          <p:cNvPr id="8" name="Picture 2" descr="http://images.pearsoned-ema.com/jpeg/large/9780273752509.jpg"/>
          <p:cNvPicPr>
            <a:picLocks noChangeAspect="1" noChangeArrowheads="1"/>
          </p:cNvPicPr>
          <p:nvPr/>
        </p:nvPicPr>
        <p:blipFill>
          <a:blip r:embed="rId3" cstate="print"/>
          <a:srcRect/>
          <a:stretch>
            <a:fillRect/>
          </a:stretch>
        </p:blipFill>
        <p:spPr bwMode="auto">
          <a:xfrm>
            <a:off x="7286644" y="285728"/>
            <a:ext cx="1497111" cy="200026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Chapter Objective Outline</a:t>
            </a:r>
            <a:endParaRPr lang="th-TH" dirty="0"/>
          </a:p>
        </p:txBody>
      </p:sp>
      <p:sp>
        <p:nvSpPr>
          <p:cNvPr id="4" name="ตัวยึดเนื้อหา 3"/>
          <p:cNvSpPr>
            <a:spLocks noGrp="1"/>
          </p:cNvSpPr>
          <p:nvPr>
            <p:ph sz="quarter" idx="1"/>
          </p:nvPr>
        </p:nvSpPr>
        <p:spPr>
          <a:xfrm>
            <a:off x="357158" y="1428736"/>
            <a:ext cx="8503920" cy="4572000"/>
          </a:xfrm>
        </p:spPr>
        <p:txBody>
          <a:bodyPr>
            <a:normAutofit/>
          </a:bodyPr>
          <a:lstStyle/>
          <a:p>
            <a:pPr>
              <a:buFont typeface="Wingdings" pitchFamily="2" charset="2"/>
              <a:buChar char="ü"/>
            </a:pPr>
            <a:r>
              <a:rPr lang="en-US" b="1" dirty="0" smtClean="0"/>
              <a:t>Model of Consumer Behavior</a:t>
            </a:r>
          </a:p>
          <a:p>
            <a:pPr>
              <a:buFont typeface="Wingdings" pitchFamily="2" charset="2"/>
              <a:buChar char="ü"/>
            </a:pPr>
            <a:endParaRPr lang="en-US" b="1" dirty="0" smtClean="0"/>
          </a:p>
          <a:p>
            <a:pPr>
              <a:buFont typeface="Wingdings" pitchFamily="2" charset="2"/>
              <a:buChar char="ü"/>
            </a:pPr>
            <a:r>
              <a:rPr lang="en-US" b="1" dirty="0" smtClean="0"/>
              <a:t>Characteristics Affecting Consumer Behavior</a:t>
            </a:r>
          </a:p>
          <a:p>
            <a:pPr>
              <a:buFont typeface="Wingdings" pitchFamily="2" charset="2"/>
              <a:buChar char="ü"/>
            </a:pPr>
            <a:endParaRPr lang="en-US" b="1" dirty="0" smtClean="0"/>
          </a:p>
          <a:p>
            <a:pPr>
              <a:buFont typeface="Wingdings" pitchFamily="2" charset="2"/>
              <a:buChar char="ü"/>
            </a:pPr>
            <a:r>
              <a:rPr lang="en-US" b="1" dirty="0" smtClean="0"/>
              <a:t> Types of Buying Decision Behavior</a:t>
            </a:r>
          </a:p>
          <a:p>
            <a:pPr>
              <a:buFont typeface="Wingdings" pitchFamily="2" charset="2"/>
              <a:buChar char="ü"/>
            </a:pPr>
            <a:endParaRPr lang="en-US" b="1" dirty="0" smtClean="0"/>
          </a:p>
          <a:p>
            <a:pPr>
              <a:buFont typeface="Wingdings" pitchFamily="2" charset="2"/>
              <a:buChar char="ü"/>
            </a:pPr>
            <a:r>
              <a:rPr lang="en-US" b="1" dirty="0" smtClean="0"/>
              <a:t> The Buyer Decision Process</a:t>
            </a:r>
          </a:p>
          <a:p>
            <a:pPr>
              <a:buFont typeface="Wingdings" pitchFamily="2" charset="2"/>
              <a:buChar char="ü"/>
            </a:pPr>
            <a:endParaRPr lang="en-US" b="1" dirty="0" smtClean="0"/>
          </a:p>
          <a:p>
            <a:pPr>
              <a:buFont typeface="Wingdings" pitchFamily="2" charset="2"/>
              <a:buChar char="ü"/>
            </a:pPr>
            <a:r>
              <a:rPr lang="en-US" b="1" dirty="0" smtClean="0"/>
              <a:t> </a:t>
            </a:r>
            <a:r>
              <a:rPr lang="en-US" sz="2400" b="1" dirty="0" smtClean="0"/>
              <a:t>The Buyer Decision Process for New  Products</a:t>
            </a:r>
            <a:endParaRPr lang="th-TH" sz="24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What’s so IMPORTANT?</a:t>
            </a:r>
            <a:endParaRPr lang="th-TH" dirty="0"/>
          </a:p>
        </p:txBody>
      </p:sp>
      <p:sp>
        <p:nvSpPr>
          <p:cNvPr id="5" name="ตัวยึดเนื้อหา 4"/>
          <p:cNvSpPr>
            <a:spLocks noGrp="1"/>
          </p:cNvSpPr>
          <p:nvPr>
            <p:ph sz="quarter" idx="4294967295"/>
          </p:nvPr>
        </p:nvSpPr>
        <p:spPr>
          <a:xfrm>
            <a:off x="639763" y="1500188"/>
            <a:ext cx="8504237" cy="4572000"/>
          </a:xfrm>
        </p:spPr>
        <p:txBody>
          <a:bodyPr/>
          <a:lstStyle/>
          <a:p>
            <a:endParaRPr lang="en-US" dirty="0" smtClean="0"/>
          </a:p>
          <a:p>
            <a:r>
              <a:rPr lang="en-US" dirty="0" smtClean="0"/>
              <a:t>How consumers think and act to affect the </a:t>
            </a:r>
            <a:r>
              <a:rPr lang="en-US" sz="5400" dirty="0" err="1" smtClean="0">
                <a:solidFill>
                  <a:schemeClr val="tx1">
                    <a:lumMod val="85000"/>
                    <a:lumOff val="15000"/>
                  </a:schemeClr>
                </a:solidFill>
              </a:rPr>
              <a:t>whats</a:t>
            </a:r>
            <a:r>
              <a:rPr lang="en-US" sz="5400" dirty="0" smtClean="0">
                <a:solidFill>
                  <a:schemeClr val="tx1">
                    <a:lumMod val="85000"/>
                    <a:lumOff val="15000"/>
                  </a:schemeClr>
                </a:solidFill>
              </a:rPr>
              <a:t>, </a:t>
            </a:r>
            <a:r>
              <a:rPr lang="en-US" sz="5400" dirty="0" err="1" smtClean="0">
                <a:solidFill>
                  <a:schemeClr val="tx1">
                    <a:lumMod val="85000"/>
                    <a:lumOff val="15000"/>
                  </a:schemeClr>
                </a:solidFill>
              </a:rPr>
              <a:t>whens</a:t>
            </a:r>
            <a:r>
              <a:rPr lang="en-US" sz="5400" dirty="0" smtClean="0">
                <a:solidFill>
                  <a:schemeClr val="tx1">
                    <a:lumMod val="85000"/>
                    <a:lumOff val="15000"/>
                  </a:schemeClr>
                </a:solidFill>
              </a:rPr>
              <a:t>, and </a:t>
            </a:r>
            <a:r>
              <a:rPr lang="en-US" sz="5400" dirty="0" err="1" smtClean="0">
                <a:solidFill>
                  <a:schemeClr val="tx1">
                    <a:lumMod val="85000"/>
                    <a:lumOff val="15000"/>
                  </a:schemeClr>
                </a:solidFill>
              </a:rPr>
              <a:t>hows</a:t>
            </a:r>
            <a:r>
              <a:rPr lang="en-US" sz="5400" dirty="0" smtClean="0">
                <a:solidFill>
                  <a:schemeClr val="tx1">
                    <a:lumMod val="85000"/>
                    <a:lumOff val="15000"/>
                  </a:schemeClr>
                </a:solidFill>
              </a:rPr>
              <a:t> </a:t>
            </a:r>
            <a:r>
              <a:rPr lang="en-US" dirty="0" smtClean="0">
                <a:solidFill>
                  <a:schemeClr val="tx1">
                    <a:lumMod val="85000"/>
                    <a:lumOff val="15000"/>
                  </a:schemeClr>
                </a:solidFill>
              </a:rPr>
              <a:t>of </a:t>
            </a:r>
            <a:r>
              <a:rPr lang="en-US" dirty="0" smtClean="0"/>
              <a:t>buying behavior, must understand the </a:t>
            </a:r>
            <a:r>
              <a:rPr lang="en-US" sz="6600" dirty="0" smtClean="0">
                <a:solidFill>
                  <a:srgbClr val="FF0000"/>
                </a:solidFill>
              </a:rPr>
              <a:t>Whys…</a:t>
            </a:r>
            <a:endParaRPr lang="th-TH" sz="6600"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Iceberg Model …</a:t>
            </a:r>
            <a:endParaRPr lang="th-TH" dirty="0"/>
          </a:p>
        </p:txBody>
      </p:sp>
      <p:pic>
        <p:nvPicPr>
          <p:cNvPr id="70660" name="Picture 4" descr="http://blog.communicaid.com/wp-content/uploads/2009/06/picture1.jpg"/>
          <p:cNvPicPr>
            <a:picLocks noChangeAspect="1" noChangeArrowheads="1"/>
          </p:cNvPicPr>
          <p:nvPr/>
        </p:nvPicPr>
        <p:blipFill>
          <a:blip r:embed="rId2"/>
          <a:srcRect/>
          <a:stretch>
            <a:fillRect/>
          </a:stretch>
        </p:blipFill>
        <p:spPr bwMode="auto">
          <a:xfrm>
            <a:off x="928662" y="1285860"/>
            <a:ext cx="7429552" cy="5041440"/>
          </a:xfrm>
          <a:prstGeom prst="rect">
            <a:avLst/>
          </a:prstGeom>
          <a:ln>
            <a:noFill/>
          </a:ln>
          <a:effectLst>
            <a:softEdge rad="112500"/>
          </a:effectLst>
        </p:spPr>
      </p:pic>
      <p:sp>
        <p:nvSpPr>
          <p:cNvPr id="5" name="สี่เหลี่ยมผืนผ้า 4"/>
          <p:cNvSpPr/>
          <p:nvPr/>
        </p:nvSpPr>
        <p:spPr>
          <a:xfrm>
            <a:off x="1857356" y="4500570"/>
            <a:ext cx="1366080" cy="523220"/>
          </a:xfrm>
          <a:prstGeom prst="rect">
            <a:avLst/>
          </a:prstGeom>
        </p:spPr>
        <p:txBody>
          <a:bodyPr wrap="none">
            <a:spAutoFit/>
          </a:bodyPr>
          <a:lstStyle/>
          <a:p>
            <a:r>
              <a:rPr lang="en-US" dirty="0" smtClean="0">
                <a:solidFill>
                  <a:srgbClr val="FF0000"/>
                </a:solidFill>
              </a:rPr>
              <a:t>Whys…</a:t>
            </a:r>
            <a:endParaRPr lang="th-TH" dirty="0"/>
          </a:p>
        </p:txBody>
      </p:sp>
      <p:sp>
        <p:nvSpPr>
          <p:cNvPr id="6" name="สี่เหลี่ยมผืนผ้า 5"/>
          <p:cNvSpPr/>
          <p:nvPr/>
        </p:nvSpPr>
        <p:spPr>
          <a:xfrm>
            <a:off x="1071538" y="3000372"/>
            <a:ext cx="3357586" cy="400110"/>
          </a:xfrm>
          <a:prstGeom prst="rect">
            <a:avLst/>
          </a:prstGeom>
        </p:spPr>
        <p:txBody>
          <a:bodyPr wrap="square">
            <a:spAutoFit/>
          </a:bodyPr>
          <a:lstStyle/>
          <a:p>
            <a:r>
              <a:rPr lang="en-US" sz="2000" i="1" dirty="0" err="1" smtClean="0">
                <a:solidFill>
                  <a:srgbClr val="FF0000"/>
                </a:solidFill>
              </a:rPr>
              <a:t>whats</a:t>
            </a:r>
            <a:r>
              <a:rPr lang="en-US" sz="2000" i="1" dirty="0" smtClean="0">
                <a:solidFill>
                  <a:srgbClr val="FF0000"/>
                </a:solidFill>
              </a:rPr>
              <a:t>, </a:t>
            </a:r>
            <a:r>
              <a:rPr lang="en-US" sz="2000" i="1" dirty="0" err="1" smtClean="0">
                <a:solidFill>
                  <a:srgbClr val="FF0000"/>
                </a:solidFill>
              </a:rPr>
              <a:t>whens</a:t>
            </a:r>
            <a:r>
              <a:rPr lang="en-US" sz="2000" i="1" dirty="0" smtClean="0">
                <a:solidFill>
                  <a:srgbClr val="FF0000"/>
                </a:solidFill>
              </a:rPr>
              <a:t>, and </a:t>
            </a:r>
            <a:r>
              <a:rPr lang="en-US" sz="2000" i="1" dirty="0" err="1" smtClean="0">
                <a:solidFill>
                  <a:srgbClr val="FF0000"/>
                </a:solidFill>
              </a:rPr>
              <a:t>hows</a:t>
            </a:r>
            <a:r>
              <a:rPr lang="en-US" sz="2000" i="1" dirty="0" smtClean="0">
                <a:solidFill>
                  <a:srgbClr val="FF0000"/>
                </a:solidFill>
              </a:rPr>
              <a:t> </a:t>
            </a:r>
            <a:endParaRPr lang="th-TH" sz="2000" i="1"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APPLE </a:t>
            </a:r>
            <a:endParaRPr lang="th-TH" dirty="0"/>
          </a:p>
        </p:txBody>
      </p:sp>
      <p:sp>
        <p:nvSpPr>
          <p:cNvPr id="5" name="ตัวยึดเนื้อหา 4"/>
          <p:cNvSpPr>
            <a:spLocks noGrp="1"/>
          </p:cNvSpPr>
          <p:nvPr>
            <p:ph sz="quarter" idx="4294967295"/>
          </p:nvPr>
        </p:nvSpPr>
        <p:spPr>
          <a:xfrm>
            <a:off x="357158" y="1643050"/>
            <a:ext cx="3500438" cy="4572000"/>
          </a:xfrm>
        </p:spPr>
        <p:txBody>
          <a:bodyPr>
            <a:normAutofit fontScale="92500" lnSpcReduction="10000"/>
          </a:bodyPr>
          <a:lstStyle/>
          <a:p>
            <a:r>
              <a:rPr lang="en-US" sz="1500" dirty="0" smtClean="0"/>
              <a:t>The Urban Dictionary defines a </a:t>
            </a:r>
            <a:r>
              <a:rPr lang="en-US" sz="1500" dirty="0" err="1" smtClean="0"/>
              <a:t>Macolytes</a:t>
            </a:r>
            <a:r>
              <a:rPr lang="en-US" sz="1500" dirty="0" smtClean="0"/>
              <a:t> as “one who is fanatically devoted to Apple products as “</a:t>
            </a:r>
            <a:r>
              <a:rPr lang="en-US" sz="1500" b="1" dirty="0" smtClean="0"/>
              <a:t>He’s a </a:t>
            </a:r>
            <a:r>
              <a:rPr lang="en-US" sz="1500" b="1" dirty="0" err="1" smtClean="0"/>
              <a:t>Macolyte</a:t>
            </a:r>
            <a:r>
              <a:rPr lang="en-US" sz="1500" b="1" dirty="0" smtClean="0"/>
              <a:t>; don’t even think of mentioning Microsoft within earshot.</a:t>
            </a:r>
          </a:p>
          <a:p>
            <a:r>
              <a:rPr lang="en-US" sz="2200" b="1" dirty="0" smtClean="0">
                <a:solidFill>
                  <a:srgbClr val="FF0000"/>
                </a:solidFill>
              </a:rPr>
              <a:t>Apple is the epitome of cool </a:t>
            </a:r>
            <a:r>
              <a:rPr lang="en-US" sz="1500" dirty="0" smtClean="0"/>
              <a:t>– a company a </a:t>
            </a:r>
            <a:r>
              <a:rPr lang="en-US" sz="1500" dirty="0" err="1" smtClean="0"/>
              <a:t>cutlike</a:t>
            </a:r>
            <a:r>
              <a:rPr lang="en-US" sz="1500" dirty="0" smtClean="0"/>
              <a:t> following because it somehow manages to breathe a new life into every category it touches.</a:t>
            </a:r>
          </a:p>
          <a:p>
            <a:r>
              <a:rPr lang="en-US" sz="1500" dirty="0" smtClean="0"/>
              <a:t>Thanks to </a:t>
            </a:r>
            <a:r>
              <a:rPr lang="en-US" sz="2400" b="1" dirty="0" smtClean="0">
                <a:solidFill>
                  <a:srgbClr val="FF0000"/>
                </a:solidFill>
              </a:rPr>
              <a:t>Apple’s deep understanding of consumer behavior, </a:t>
            </a:r>
            <a:r>
              <a:rPr lang="en-US" sz="1500" dirty="0" smtClean="0"/>
              <a:t>the Apple brand engenders an intense loyalty in the hearts of core Apple customers. The consumer love affair with Apple has produced stunning sales and profit results.</a:t>
            </a:r>
          </a:p>
          <a:p>
            <a:endParaRPr lang="th-TH" dirty="0"/>
          </a:p>
        </p:txBody>
      </p:sp>
      <p:pic>
        <p:nvPicPr>
          <p:cNvPr id="22530" name="Picture 2" descr="http://spdlm.files.wordpress.com/2011/10/apple-logos.jpg"/>
          <p:cNvPicPr>
            <a:picLocks noChangeAspect="1" noChangeArrowheads="1"/>
          </p:cNvPicPr>
          <p:nvPr/>
        </p:nvPicPr>
        <p:blipFill>
          <a:blip r:embed="rId2"/>
          <a:srcRect/>
          <a:stretch>
            <a:fillRect/>
          </a:stretch>
        </p:blipFill>
        <p:spPr bwMode="auto">
          <a:xfrm rot="539181">
            <a:off x="4899319" y="1246083"/>
            <a:ext cx="3500462" cy="44661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2532" name="Picture 4" descr="http://images04.olx.co.nz/ui/3/81/65/61867665_1-For-sale-Brand-new-apple-iphone-3gs-32gb-02.jpg"/>
          <p:cNvPicPr>
            <a:picLocks noChangeAspect="1" noChangeArrowheads="1"/>
          </p:cNvPicPr>
          <p:nvPr/>
        </p:nvPicPr>
        <p:blipFill>
          <a:blip r:embed="rId3" cstate="print"/>
          <a:srcRect/>
          <a:stretch>
            <a:fillRect/>
          </a:stretch>
        </p:blipFill>
        <p:spPr bwMode="auto">
          <a:xfrm>
            <a:off x="928662" y="214290"/>
            <a:ext cx="1462917" cy="114298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What is Consumer Behavior?</a:t>
            </a:r>
            <a:endParaRPr lang="th-TH" dirty="0"/>
          </a:p>
        </p:txBody>
      </p:sp>
      <p:sp>
        <p:nvSpPr>
          <p:cNvPr id="3" name="ตัวยึดเนื้อหา 2"/>
          <p:cNvSpPr>
            <a:spLocks noGrp="1"/>
          </p:cNvSpPr>
          <p:nvPr>
            <p:ph sz="quarter" idx="1"/>
          </p:nvPr>
        </p:nvSpPr>
        <p:spPr/>
        <p:txBody>
          <a:bodyPr/>
          <a:lstStyle/>
          <a:p>
            <a:r>
              <a:rPr lang="en-US" dirty="0" smtClean="0"/>
              <a:t>Consumer buying behavior: The buying behavior of final consumers- individuals and households that buy goods and services for personal consumption.</a:t>
            </a:r>
          </a:p>
          <a:p>
            <a:endParaRPr lang="en-US" dirty="0" smtClean="0"/>
          </a:p>
        </p:txBody>
      </p:sp>
      <p:pic>
        <p:nvPicPr>
          <p:cNvPr id="21508" name="Picture 4" descr="http://cdn.madamenoire.com/wp-content/uploads/2011/10/black-woman-shopping-smiling.jpg"/>
          <p:cNvPicPr>
            <a:picLocks noChangeAspect="1" noChangeArrowheads="1"/>
          </p:cNvPicPr>
          <p:nvPr/>
        </p:nvPicPr>
        <p:blipFill>
          <a:blip r:embed="rId2"/>
          <a:srcRect/>
          <a:stretch>
            <a:fillRect/>
          </a:stretch>
        </p:blipFill>
        <p:spPr bwMode="auto">
          <a:xfrm>
            <a:off x="1785918" y="3000372"/>
            <a:ext cx="5286375" cy="3038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What is Consumer Behavior?</a:t>
            </a:r>
            <a:endParaRPr lang="th-TH" dirty="0"/>
          </a:p>
        </p:txBody>
      </p:sp>
      <p:sp>
        <p:nvSpPr>
          <p:cNvPr id="3" name="ตัวยึดเนื้อหา 2"/>
          <p:cNvSpPr>
            <a:spLocks noGrp="1"/>
          </p:cNvSpPr>
          <p:nvPr>
            <p:ph sz="quarter" idx="1"/>
          </p:nvPr>
        </p:nvSpPr>
        <p:spPr>
          <a:xfrm>
            <a:off x="285720" y="1214422"/>
            <a:ext cx="8503920" cy="4572000"/>
          </a:xfrm>
        </p:spPr>
        <p:txBody>
          <a:bodyPr/>
          <a:lstStyle/>
          <a:p>
            <a:endParaRPr lang="en-US" dirty="0" smtClean="0"/>
          </a:p>
          <a:p>
            <a:r>
              <a:rPr lang="en-US" dirty="0" smtClean="0"/>
              <a:t>Consumer Market: All the individuals and households that buy or acquire goods and services for personal consumption.</a:t>
            </a:r>
            <a:endParaRPr lang="th-TH" dirty="0"/>
          </a:p>
        </p:txBody>
      </p:sp>
      <p:pic>
        <p:nvPicPr>
          <p:cNvPr id="94210" name="Picture 2" descr="http://www.skinwerein.com/wp-content/uploads/2012/05/05-31-12-Woman-shopping-for-beauty-products.jpg"/>
          <p:cNvPicPr>
            <a:picLocks noChangeAspect="1" noChangeArrowheads="1"/>
          </p:cNvPicPr>
          <p:nvPr/>
        </p:nvPicPr>
        <p:blipFill>
          <a:blip r:embed="rId2"/>
          <a:srcRect/>
          <a:stretch>
            <a:fillRect/>
          </a:stretch>
        </p:blipFill>
        <p:spPr bwMode="auto">
          <a:xfrm rot="21171944">
            <a:off x="1142976" y="3643314"/>
            <a:ext cx="2500330" cy="2172138"/>
          </a:xfrm>
          <a:prstGeom prst="rect">
            <a:avLst/>
          </a:prstGeom>
          <a:noFill/>
        </p:spPr>
      </p:pic>
      <p:pic>
        <p:nvPicPr>
          <p:cNvPr id="94214" name="Picture 6" descr="http://www.gfs.com/images/m-gms/family-shoppers.jpg"/>
          <p:cNvPicPr>
            <a:picLocks noChangeAspect="1" noChangeArrowheads="1"/>
          </p:cNvPicPr>
          <p:nvPr/>
        </p:nvPicPr>
        <p:blipFill>
          <a:blip r:embed="rId3"/>
          <a:srcRect/>
          <a:stretch>
            <a:fillRect/>
          </a:stretch>
        </p:blipFill>
        <p:spPr bwMode="auto">
          <a:xfrm>
            <a:off x="4500562" y="3286124"/>
            <a:ext cx="2571768" cy="265406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What is Consumer Behavior?</a:t>
            </a:r>
            <a:endParaRPr lang="th-TH" dirty="0"/>
          </a:p>
        </p:txBody>
      </p:sp>
      <p:sp>
        <p:nvSpPr>
          <p:cNvPr id="3" name="ตัวยึดเนื้อหา 2"/>
          <p:cNvSpPr>
            <a:spLocks noGrp="1"/>
          </p:cNvSpPr>
          <p:nvPr>
            <p:ph sz="quarter" idx="1"/>
          </p:nvPr>
        </p:nvSpPr>
        <p:spPr>
          <a:xfrm>
            <a:off x="285720" y="1500174"/>
            <a:ext cx="8503920" cy="4572000"/>
          </a:xfrm>
        </p:spPr>
        <p:txBody>
          <a:bodyPr>
            <a:normAutofit/>
          </a:bodyPr>
          <a:lstStyle/>
          <a:p>
            <a:r>
              <a:rPr lang="en-US" sz="1600" b="1" dirty="0" smtClean="0"/>
              <a:t>Consumers make many buying decisions every day, and the buying decision is the focal point of the market.</a:t>
            </a:r>
          </a:p>
          <a:p>
            <a:endParaRPr lang="en-US" sz="1600" b="1" dirty="0" smtClean="0"/>
          </a:p>
          <a:p>
            <a:r>
              <a:rPr lang="en-US" sz="1600" b="1" dirty="0" smtClean="0"/>
              <a:t>How do </a:t>
            </a:r>
            <a:r>
              <a:rPr lang="en-US" sz="2400" b="1" dirty="0" smtClean="0">
                <a:solidFill>
                  <a:srgbClr val="FF0000"/>
                </a:solidFill>
              </a:rPr>
              <a:t>consumers respond to various marketing </a:t>
            </a:r>
            <a:r>
              <a:rPr lang="en-US" sz="1600" b="1" dirty="0" smtClean="0"/>
              <a:t>efforts the company might use?</a:t>
            </a:r>
            <a:endParaRPr lang="th-TH" sz="1600" b="1" dirty="0"/>
          </a:p>
        </p:txBody>
      </p:sp>
      <p:pic>
        <p:nvPicPr>
          <p:cNvPr id="19460" name="Picture 4" descr="http://www.globalmodelers.info/article_images/best-department-store-makeup-counters-in-miami.jpg"/>
          <p:cNvPicPr>
            <a:picLocks noChangeAspect="1" noChangeArrowheads="1"/>
          </p:cNvPicPr>
          <p:nvPr/>
        </p:nvPicPr>
        <p:blipFill>
          <a:blip r:embed="rId2"/>
          <a:srcRect/>
          <a:stretch>
            <a:fillRect/>
          </a:stretch>
        </p:blipFill>
        <p:spPr bwMode="auto">
          <a:xfrm>
            <a:off x="1785918" y="3286124"/>
            <a:ext cx="4762500" cy="290512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Figure 5.1 Model of Buying Behavior</a:t>
            </a:r>
            <a:endParaRPr lang="th-TH" dirty="0"/>
          </a:p>
        </p:txBody>
      </p:sp>
      <p:pic>
        <p:nvPicPr>
          <p:cNvPr id="4" name="Picture 12" descr="http://4.bp.blogspot.com/_YSPPlypQr_0/TOZ4e2hNA8I/AAAAAAAAABQ/c12g5WVVkdU/s1600/Mine.jpg"/>
          <p:cNvPicPr>
            <a:picLocks noGrp="1" noChangeAspect="1" noChangeArrowheads="1"/>
          </p:cNvPicPr>
          <p:nvPr>
            <p:ph sz="quarter" idx="4294967295"/>
          </p:nvPr>
        </p:nvPicPr>
        <p:blipFill>
          <a:blip r:embed="rId2"/>
          <a:srcRect/>
          <a:stretch>
            <a:fillRect/>
          </a:stretch>
        </p:blipFill>
        <p:spPr bwMode="auto">
          <a:xfrm>
            <a:off x="1357290" y="1714488"/>
            <a:ext cx="6286544" cy="2786063"/>
          </a:xfrm>
          <a:prstGeom prst="rect">
            <a:avLst/>
          </a:prstGeom>
          <a:noFill/>
        </p:spPr>
      </p:pic>
      <p:pic>
        <p:nvPicPr>
          <p:cNvPr id="5" name="Picture 10" descr="http://designshack.net/wp-content/uploads/blackbox-3.jpg"/>
          <p:cNvPicPr>
            <a:picLocks noChangeAspect="1" noChangeArrowheads="1"/>
          </p:cNvPicPr>
          <p:nvPr/>
        </p:nvPicPr>
        <p:blipFill>
          <a:blip r:embed="rId3"/>
          <a:srcRect/>
          <a:stretch>
            <a:fillRect/>
          </a:stretch>
        </p:blipFill>
        <p:spPr bwMode="auto">
          <a:xfrm>
            <a:off x="2214546" y="4429133"/>
            <a:ext cx="4857750" cy="178595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14290"/>
            <a:ext cx="8534400" cy="758952"/>
          </a:xfrm>
        </p:spPr>
        <p:txBody>
          <a:bodyPr>
            <a:normAutofit/>
          </a:bodyPr>
          <a:lstStyle/>
          <a:p>
            <a:r>
              <a:rPr lang="en-US" sz="2800" dirty="0" smtClean="0"/>
              <a:t>Figure 5.2 Factors Influencing Consumer Behavior</a:t>
            </a:r>
            <a:endParaRPr lang="th-TH" sz="2800" dirty="0"/>
          </a:p>
        </p:txBody>
      </p:sp>
      <p:pic>
        <p:nvPicPr>
          <p:cNvPr id="5" name="Picture 4" descr="http://www.grin.com/object/document.176466/d567270e93d302dae66a05fcc1a206d7_LARGE.png"/>
          <p:cNvPicPr>
            <a:picLocks noChangeAspect="1" noChangeArrowheads="1"/>
          </p:cNvPicPr>
          <p:nvPr/>
        </p:nvPicPr>
        <p:blipFill>
          <a:blip r:embed="rId2"/>
          <a:srcRect/>
          <a:stretch>
            <a:fillRect/>
          </a:stretch>
        </p:blipFill>
        <p:spPr bwMode="auto">
          <a:xfrm>
            <a:off x="714348" y="1643050"/>
            <a:ext cx="7858180" cy="4572031"/>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14290"/>
            <a:ext cx="8534400" cy="758952"/>
          </a:xfrm>
        </p:spPr>
        <p:txBody>
          <a:bodyPr>
            <a:normAutofit/>
          </a:bodyPr>
          <a:lstStyle/>
          <a:p>
            <a:r>
              <a:rPr lang="en-US" sz="2800" dirty="0" smtClean="0"/>
              <a:t>Figure 5.2 Factors Influencing Consumer Behavior</a:t>
            </a:r>
            <a:endParaRPr lang="th-TH" sz="2800" dirty="0"/>
          </a:p>
        </p:txBody>
      </p:sp>
      <p:pic>
        <p:nvPicPr>
          <p:cNvPr id="5" name="Picture 4" descr="http://www.grin.com/object/document.176466/d567270e93d302dae66a05fcc1a206d7_LARGE.png"/>
          <p:cNvPicPr>
            <a:picLocks noChangeAspect="1" noChangeArrowheads="1"/>
          </p:cNvPicPr>
          <p:nvPr/>
        </p:nvPicPr>
        <p:blipFill>
          <a:blip r:embed="rId2"/>
          <a:srcRect/>
          <a:stretch>
            <a:fillRect/>
          </a:stretch>
        </p:blipFill>
        <p:spPr bwMode="auto">
          <a:xfrm>
            <a:off x="714348" y="1643050"/>
            <a:ext cx="7858180" cy="4572031"/>
          </a:xfrm>
          <a:prstGeom prst="rect">
            <a:avLst/>
          </a:prstGeom>
          <a:noFill/>
        </p:spPr>
      </p:pic>
      <p:sp>
        <p:nvSpPr>
          <p:cNvPr id="4" name="วงรี 3"/>
          <p:cNvSpPr/>
          <p:nvPr/>
        </p:nvSpPr>
        <p:spPr>
          <a:xfrm>
            <a:off x="428596" y="1214422"/>
            <a:ext cx="2500330" cy="4857784"/>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6"/>
          <p:cNvSpPr>
            <a:spLocks noGrp="1" noRot="1" noChangeArrowheads="1"/>
          </p:cNvSpPr>
          <p:nvPr>
            <p:ph type="title"/>
          </p:nvPr>
        </p:nvSpPr>
        <p:spPr>
          <a:xfrm>
            <a:off x="2895600" y="0"/>
            <a:ext cx="8229600" cy="1143000"/>
          </a:xfrm>
        </p:spPr>
        <p:txBody>
          <a:bodyPr/>
          <a:lstStyle/>
          <a:p>
            <a:r>
              <a:rPr lang="en-US"/>
              <a:t>What is Culture?</a:t>
            </a:r>
            <a:endParaRPr lang="th-TH"/>
          </a:p>
        </p:txBody>
      </p:sp>
      <p:sp>
        <p:nvSpPr>
          <p:cNvPr id="9219" name="Rectangle 3"/>
          <p:cNvSpPr>
            <a:spLocks noGrp="1" noRot="1" noChangeArrowheads="1"/>
          </p:cNvSpPr>
          <p:nvPr>
            <p:ph type="body" sz="half" idx="1"/>
          </p:nvPr>
        </p:nvSpPr>
        <p:spPr>
          <a:xfrm>
            <a:off x="5000628" y="1785926"/>
            <a:ext cx="3500462" cy="3629036"/>
          </a:xfrm>
          <a:ln>
            <a:solidFill>
              <a:srgbClr val="FF3300"/>
            </a:solidFill>
          </a:ln>
        </p:spPr>
        <p:txBody>
          <a:bodyPr>
            <a:normAutofit/>
          </a:bodyPr>
          <a:lstStyle/>
          <a:p>
            <a:r>
              <a:rPr lang="en-US" sz="3600" b="1" dirty="0" smtClean="0">
                <a:solidFill>
                  <a:srgbClr val="FF0000"/>
                </a:solidFill>
              </a:rPr>
              <a:t>Culture :</a:t>
            </a:r>
            <a:r>
              <a:rPr lang="en-US" sz="2400" dirty="0" smtClean="0"/>
              <a:t> The set of basic values, perceptions, wants and behaviors learned by a member of society from family and other important institutions.</a:t>
            </a:r>
          </a:p>
          <a:p>
            <a:endParaRPr lang="th-TH" sz="2400" dirty="0">
              <a:solidFill>
                <a:srgbClr val="6666FF"/>
              </a:solidFill>
            </a:endParaRPr>
          </a:p>
        </p:txBody>
      </p:sp>
      <p:pic>
        <p:nvPicPr>
          <p:cNvPr id="9225" name="Picture 9" descr="picja16"/>
          <p:cNvPicPr>
            <a:picLocks noGrp="1" noChangeAspect="1" noChangeArrowheads="1"/>
          </p:cNvPicPr>
          <p:nvPr>
            <p:ph sz="half" idx="2"/>
          </p:nvPr>
        </p:nvPicPr>
        <p:blipFill>
          <a:blip r:embed="rId2"/>
          <a:srcRect/>
          <a:stretch>
            <a:fillRect/>
          </a:stretch>
        </p:blipFill>
        <p:spPr>
          <a:xfrm>
            <a:off x="642910" y="214290"/>
            <a:ext cx="3886200" cy="6477000"/>
          </a:xfrm>
          <a:noFill/>
          <a:ln/>
        </p:spPr>
      </p:pic>
    </p:spTree>
  </p:cSld>
  <p:clrMapOvr>
    <a:masterClrMapping/>
  </p:clrMapOvr>
  <p:transition>
    <p:cover dir="l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Rectangle 6"/>
          <p:cNvSpPr>
            <a:spLocks noGrp="1" noRot="1" noChangeArrowheads="1"/>
          </p:cNvSpPr>
          <p:nvPr>
            <p:ph type="title"/>
          </p:nvPr>
        </p:nvSpPr>
        <p:spPr>
          <a:xfrm>
            <a:off x="-2057400" y="381000"/>
            <a:ext cx="8229600" cy="1143000"/>
          </a:xfrm>
        </p:spPr>
        <p:txBody>
          <a:bodyPr>
            <a:normAutofit fontScale="90000"/>
          </a:bodyPr>
          <a:lstStyle/>
          <a:p>
            <a:r>
              <a:rPr lang="en-US" sz="3200"/>
              <a:t>Concept of </a:t>
            </a:r>
            <a:br>
              <a:rPr lang="en-US" sz="3200"/>
            </a:br>
            <a:r>
              <a:rPr lang="en-US" sz="4800"/>
              <a:t>Culture</a:t>
            </a:r>
            <a:endParaRPr lang="th-TH" sz="4800"/>
          </a:p>
        </p:txBody>
      </p:sp>
      <p:sp>
        <p:nvSpPr>
          <p:cNvPr id="10242" name="Rectangle 2"/>
          <p:cNvSpPr>
            <a:spLocks noGrp="1" noRot="1" noChangeArrowheads="1"/>
          </p:cNvSpPr>
          <p:nvPr>
            <p:ph type="body" sz="half" idx="1"/>
          </p:nvPr>
        </p:nvSpPr>
        <p:spPr>
          <a:xfrm>
            <a:off x="304800" y="1981200"/>
            <a:ext cx="4038600" cy="4191000"/>
          </a:xfrm>
          <a:ln>
            <a:solidFill>
              <a:srgbClr val="FF3300"/>
            </a:solidFill>
          </a:ln>
        </p:spPr>
        <p:txBody>
          <a:bodyPr>
            <a:normAutofit/>
          </a:bodyPr>
          <a:lstStyle/>
          <a:p>
            <a:pPr>
              <a:lnSpc>
                <a:spcPct val="90000"/>
              </a:lnSpc>
            </a:pPr>
            <a:r>
              <a:rPr lang="en-US" sz="2800"/>
              <a:t>Culture provides the framework within which </a:t>
            </a:r>
            <a:r>
              <a:rPr lang="en-US" sz="4400">
                <a:solidFill>
                  <a:srgbClr val="FF3300"/>
                </a:solidFill>
              </a:rPr>
              <a:t>individual                </a:t>
            </a:r>
          </a:p>
          <a:p>
            <a:pPr>
              <a:lnSpc>
                <a:spcPct val="90000"/>
              </a:lnSpc>
              <a:buFont typeface="Wingdings" pitchFamily="2" charset="2"/>
              <a:buNone/>
            </a:pPr>
            <a:r>
              <a:rPr lang="en-US" sz="4400">
                <a:solidFill>
                  <a:srgbClr val="FF3300"/>
                </a:solidFill>
              </a:rPr>
              <a:t>        and household              </a:t>
            </a:r>
          </a:p>
          <a:p>
            <a:pPr>
              <a:lnSpc>
                <a:spcPct val="90000"/>
              </a:lnSpc>
              <a:buFont typeface="Wingdings" pitchFamily="2" charset="2"/>
              <a:buNone/>
            </a:pPr>
            <a:r>
              <a:rPr lang="en-US" sz="4400">
                <a:solidFill>
                  <a:srgbClr val="FF3300"/>
                </a:solidFill>
              </a:rPr>
              <a:t>          lifestyles</a:t>
            </a:r>
            <a:r>
              <a:rPr lang="en-US" sz="2800"/>
              <a:t> </a:t>
            </a:r>
          </a:p>
          <a:p>
            <a:pPr>
              <a:lnSpc>
                <a:spcPct val="90000"/>
              </a:lnSpc>
              <a:buFont typeface="Wingdings" pitchFamily="2" charset="2"/>
              <a:buNone/>
            </a:pPr>
            <a:r>
              <a:rPr lang="en-US" sz="2800"/>
              <a:t>evolve.</a:t>
            </a:r>
          </a:p>
          <a:p>
            <a:pPr>
              <a:lnSpc>
                <a:spcPct val="90000"/>
              </a:lnSpc>
            </a:pPr>
            <a:endParaRPr lang="en-US" sz="2800"/>
          </a:p>
        </p:txBody>
      </p:sp>
      <p:pic>
        <p:nvPicPr>
          <p:cNvPr id="10245" name="Picture 5" descr="wj014"/>
          <p:cNvPicPr>
            <a:picLocks noGrp="1" noChangeAspect="1" noChangeArrowheads="1"/>
          </p:cNvPicPr>
          <p:nvPr>
            <p:ph sz="half" idx="2"/>
          </p:nvPr>
        </p:nvPicPr>
        <p:blipFill>
          <a:blip r:embed="rId2"/>
          <a:srcRect/>
          <a:stretch>
            <a:fillRect/>
          </a:stretch>
        </p:blipFill>
        <p:spPr>
          <a:xfrm>
            <a:off x="4495800" y="990600"/>
            <a:ext cx="4191000" cy="5638800"/>
          </a:xfrm>
          <a:noFill/>
          <a:ln/>
        </p:spPr>
      </p:pic>
    </p:spTree>
  </p:cSld>
  <p:clrMapOvr>
    <a:masterClrMapping/>
  </p:clrMapOvr>
  <p:transition>
    <p:cover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Rectangle 6"/>
          <p:cNvSpPr>
            <a:spLocks noGrp="1" noRot="1" noChangeArrowheads="1"/>
          </p:cNvSpPr>
          <p:nvPr>
            <p:ph type="title"/>
          </p:nvPr>
        </p:nvSpPr>
        <p:spPr>
          <a:xfrm>
            <a:off x="285720" y="-142900"/>
            <a:ext cx="8229600" cy="1143000"/>
          </a:xfrm>
        </p:spPr>
        <p:txBody>
          <a:bodyPr/>
          <a:lstStyle/>
          <a:p>
            <a:r>
              <a:rPr lang="en-US" dirty="0"/>
              <a:t>What is </a:t>
            </a:r>
            <a:r>
              <a:rPr lang="en-US" dirty="0" smtClean="0"/>
              <a:t>Subculture</a:t>
            </a:r>
            <a:r>
              <a:rPr lang="en-US" dirty="0"/>
              <a:t>?</a:t>
            </a:r>
            <a:endParaRPr lang="th-TH" dirty="0"/>
          </a:p>
        </p:txBody>
      </p:sp>
      <p:sp>
        <p:nvSpPr>
          <p:cNvPr id="9219" name="Rectangle 3"/>
          <p:cNvSpPr>
            <a:spLocks noGrp="1" noRot="1" noChangeArrowheads="1"/>
          </p:cNvSpPr>
          <p:nvPr>
            <p:ph type="body" sz="half" idx="1"/>
          </p:nvPr>
        </p:nvSpPr>
        <p:spPr>
          <a:xfrm>
            <a:off x="4071934" y="1928802"/>
            <a:ext cx="4214842" cy="3500462"/>
          </a:xfrm>
          <a:ln>
            <a:solidFill>
              <a:srgbClr val="FF3300"/>
            </a:solidFill>
          </a:ln>
        </p:spPr>
        <p:txBody>
          <a:bodyPr>
            <a:normAutofit lnSpcReduction="10000"/>
          </a:bodyPr>
          <a:lstStyle/>
          <a:p>
            <a:r>
              <a:rPr lang="en-US" sz="3200" b="1" dirty="0" smtClean="0">
                <a:solidFill>
                  <a:srgbClr val="FF0000"/>
                </a:solidFill>
              </a:rPr>
              <a:t>Subculture:</a:t>
            </a:r>
            <a:r>
              <a:rPr lang="en-US" sz="3200" dirty="0" smtClean="0"/>
              <a:t> A group of people with shared value systems based on common life experiences and situations.</a:t>
            </a:r>
            <a:endParaRPr lang="th-TH" sz="3200" dirty="0" smtClean="0"/>
          </a:p>
          <a:p>
            <a:endParaRPr lang="th-TH" sz="2400" dirty="0">
              <a:solidFill>
                <a:srgbClr val="6666FF"/>
              </a:solidFill>
            </a:endParaRPr>
          </a:p>
        </p:txBody>
      </p:sp>
      <p:pic>
        <p:nvPicPr>
          <p:cNvPr id="110594" name="Picture 2" descr="http://www.advancedtele.com/blog/wp-content/uploads/2011/12/hispanics1.jpg"/>
          <p:cNvPicPr>
            <a:picLocks noChangeAspect="1" noChangeArrowheads="1"/>
          </p:cNvPicPr>
          <p:nvPr/>
        </p:nvPicPr>
        <p:blipFill>
          <a:blip r:embed="rId2"/>
          <a:srcRect/>
          <a:stretch>
            <a:fillRect/>
          </a:stretch>
        </p:blipFill>
        <p:spPr bwMode="auto">
          <a:xfrm>
            <a:off x="714348" y="4143380"/>
            <a:ext cx="3000396" cy="1760232"/>
          </a:xfrm>
          <a:prstGeom prst="rect">
            <a:avLst/>
          </a:prstGeom>
          <a:noFill/>
        </p:spPr>
      </p:pic>
      <p:pic>
        <p:nvPicPr>
          <p:cNvPr id="110596" name="Picture 4" descr="http://images.china.cn/attachement/jpg/site1007/20120709/000cf1bdc9db1164809210.jpg"/>
          <p:cNvPicPr>
            <a:picLocks noChangeAspect="1" noChangeArrowheads="1"/>
          </p:cNvPicPr>
          <p:nvPr/>
        </p:nvPicPr>
        <p:blipFill>
          <a:blip r:embed="rId3"/>
          <a:srcRect/>
          <a:stretch>
            <a:fillRect/>
          </a:stretch>
        </p:blipFill>
        <p:spPr bwMode="auto">
          <a:xfrm>
            <a:off x="1357290" y="1643050"/>
            <a:ext cx="1785950" cy="2192408"/>
          </a:xfrm>
          <a:prstGeom prst="rect">
            <a:avLst/>
          </a:prstGeom>
          <a:noFill/>
        </p:spPr>
      </p:pic>
    </p:spTree>
  </p:cSld>
  <p:clrMapOvr>
    <a:masterClrMapping/>
  </p:clrMapOvr>
  <p:transition>
    <p:cover dir="l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Subculture</a:t>
            </a:r>
            <a:endParaRPr lang="th-TH" dirty="0"/>
          </a:p>
        </p:txBody>
      </p:sp>
      <p:sp>
        <p:nvSpPr>
          <p:cNvPr id="3" name="ตัวยึดเนื้อหา 2"/>
          <p:cNvSpPr>
            <a:spLocks noGrp="1"/>
          </p:cNvSpPr>
          <p:nvPr>
            <p:ph sz="quarter" idx="1"/>
          </p:nvPr>
        </p:nvSpPr>
        <p:spPr>
          <a:xfrm>
            <a:off x="301752" y="1527048"/>
            <a:ext cx="4484562" cy="4572000"/>
          </a:xfrm>
        </p:spPr>
        <p:txBody>
          <a:bodyPr>
            <a:normAutofit lnSpcReduction="10000"/>
          </a:bodyPr>
          <a:lstStyle/>
          <a:p>
            <a:r>
              <a:rPr lang="en-US" dirty="0" smtClean="0">
                <a:solidFill>
                  <a:srgbClr val="FF0000"/>
                </a:solidFill>
              </a:rPr>
              <a:t>Hispanic American Consumers</a:t>
            </a:r>
          </a:p>
          <a:p>
            <a:pPr lvl="1"/>
            <a:r>
              <a:rPr lang="en-US" dirty="0" smtClean="0"/>
              <a:t>50 million in population</a:t>
            </a:r>
          </a:p>
          <a:p>
            <a:pPr lvl="1"/>
            <a:r>
              <a:rPr lang="en-US" dirty="0" smtClean="0"/>
              <a:t>$950 billion in buying power</a:t>
            </a:r>
          </a:p>
          <a:p>
            <a:pPr lvl="1"/>
            <a:r>
              <a:rPr lang="en-US" dirty="0" smtClean="0"/>
              <a:t>$ 1.4 Trillion growth estimation by 2013</a:t>
            </a:r>
          </a:p>
          <a:p>
            <a:pPr lvl="1"/>
            <a:endParaRPr lang="en-US" dirty="0" smtClean="0"/>
          </a:p>
          <a:p>
            <a:pPr lvl="1">
              <a:buFont typeface="Wingdings" pitchFamily="2" charset="2"/>
              <a:buChar char="Ø"/>
            </a:pPr>
            <a:r>
              <a:rPr lang="en-US" dirty="0" smtClean="0"/>
              <a:t>P &amp;G, McDonalds, Toyota, Burger King</a:t>
            </a:r>
          </a:p>
          <a:p>
            <a:pPr lvl="1">
              <a:buFont typeface="Wingdings" pitchFamily="2" charset="2"/>
              <a:buChar char="Ø"/>
            </a:pPr>
            <a:r>
              <a:rPr lang="en-US" dirty="0" err="1" smtClean="0"/>
              <a:t>Walmart</a:t>
            </a:r>
            <a:r>
              <a:rPr lang="en-US" dirty="0" smtClean="0"/>
              <a:t> – Phoenix and Houston serve local Hispanics consumer under the name </a:t>
            </a:r>
            <a:r>
              <a:rPr lang="en-US" dirty="0" err="1" smtClean="0"/>
              <a:t>Supermercado</a:t>
            </a:r>
            <a:r>
              <a:rPr lang="en-US" dirty="0" smtClean="0"/>
              <a:t> de </a:t>
            </a:r>
            <a:r>
              <a:rPr lang="en-US" dirty="0" err="1" smtClean="0"/>
              <a:t>Walmart</a:t>
            </a:r>
            <a:endParaRPr lang="en-US" dirty="0" smtClean="0"/>
          </a:p>
          <a:p>
            <a:pPr lvl="1">
              <a:buNone/>
            </a:pPr>
            <a:endParaRPr lang="en-US" dirty="0" smtClean="0"/>
          </a:p>
          <a:p>
            <a:pPr lvl="1">
              <a:buNone/>
            </a:pPr>
            <a:endParaRPr lang="th-TH" dirty="0"/>
          </a:p>
        </p:txBody>
      </p:sp>
      <p:pic>
        <p:nvPicPr>
          <p:cNvPr id="15362" name="Picture 2" descr="http://tikitikiblog.com/wp-content/uploads/2010/09/taco-bell-dog.jpg"/>
          <p:cNvPicPr>
            <a:picLocks noChangeAspect="1" noChangeArrowheads="1"/>
          </p:cNvPicPr>
          <p:nvPr/>
        </p:nvPicPr>
        <p:blipFill>
          <a:blip r:embed="rId2"/>
          <a:srcRect/>
          <a:stretch>
            <a:fillRect/>
          </a:stretch>
        </p:blipFill>
        <p:spPr bwMode="auto">
          <a:xfrm>
            <a:off x="5072066" y="1928802"/>
            <a:ext cx="3571900" cy="3429024"/>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Subculture</a:t>
            </a:r>
            <a:endParaRPr lang="th-TH" dirty="0"/>
          </a:p>
        </p:txBody>
      </p:sp>
      <p:sp>
        <p:nvSpPr>
          <p:cNvPr id="3" name="ตัวยึดเนื้อหา 2"/>
          <p:cNvSpPr>
            <a:spLocks noGrp="1"/>
          </p:cNvSpPr>
          <p:nvPr>
            <p:ph sz="quarter" idx="1"/>
          </p:nvPr>
        </p:nvSpPr>
        <p:spPr>
          <a:xfrm>
            <a:off x="285720" y="1785926"/>
            <a:ext cx="6429420" cy="4572000"/>
          </a:xfrm>
        </p:spPr>
        <p:txBody>
          <a:bodyPr>
            <a:normAutofit/>
          </a:bodyPr>
          <a:lstStyle/>
          <a:p>
            <a:r>
              <a:rPr lang="en-US" dirty="0" smtClean="0">
                <a:solidFill>
                  <a:srgbClr val="FF0000"/>
                </a:solidFill>
              </a:rPr>
              <a:t>African American Consumers</a:t>
            </a:r>
          </a:p>
          <a:p>
            <a:pPr lvl="1"/>
            <a:r>
              <a:rPr lang="en-US" dirty="0" smtClean="0"/>
              <a:t>42 million in population</a:t>
            </a:r>
          </a:p>
          <a:p>
            <a:pPr lvl="1"/>
            <a:r>
              <a:rPr lang="en-US" dirty="0" smtClean="0"/>
              <a:t>$913 billion in buying power</a:t>
            </a:r>
          </a:p>
          <a:p>
            <a:pPr lvl="1"/>
            <a:r>
              <a:rPr lang="en-US" dirty="0" smtClean="0"/>
              <a:t>$ 1.2 trillion growth by 2013</a:t>
            </a:r>
          </a:p>
          <a:p>
            <a:pPr lvl="1"/>
            <a:r>
              <a:rPr lang="en-US" dirty="0" smtClean="0"/>
              <a:t>Enjoy shopping more than other groups </a:t>
            </a:r>
          </a:p>
          <a:p>
            <a:pPr lvl="1">
              <a:buNone/>
            </a:pPr>
            <a:r>
              <a:rPr lang="en-US" dirty="0" smtClean="0"/>
              <a:t>even for mundane groceries</a:t>
            </a:r>
          </a:p>
          <a:p>
            <a:pPr lvl="1"/>
            <a:endParaRPr lang="en-US" dirty="0" smtClean="0"/>
          </a:p>
          <a:p>
            <a:pPr lvl="1">
              <a:buFont typeface="Wingdings" pitchFamily="2" charset="2"/>
              <a:buChar char="Ø"/>
            </a:pPr>
            <a:r>
              <a:rPr lang="en-US" dirty="0" smtClean="0"/>
              <a:t>Queen </a:t>
            </a:r>
            <a:r>
              <a:rPr lang="en-US" dirty="0" err="1" smtClean="0"/>
              <a:t>Latifah</a:t>
            </a:r>
            <a:r>
              <a:rPr lang="en-US" dirty="0" smtClean="0"/>
              <a:t> presenter for Cover Girl line for women of color</a:t>
            </a:r>
          </a:p>
          <a:p>
            <a:pPr lvl="1">
              <a:buFont typeface="Wingdings" pitchFamily="2" charset="2"/>
              <a:buChar char="Ø"/>
            </a:pPr>
            <a:r>
              <a:rPr lang="en-US" dirty="0" smtClean="0"/>
              <a:t>P&amp;G supports a broader “My Black is Beautiful: Movement</a:t>
            </a:r>
            <a:endParaRPr lang="th-TH" dirty="0"/>
          </a:p>
        </p:txBody>
      </p:sp>
      <p:pic>
        <p:nvPicPr>
          <p:cNvPr id="14338" name="Picture 2" descr="http://www.celebrityendorsementads.com/celebrity-endorsements/celebrities/queen-latifah/images/queen-latifah-cover-girl.jpg"/>
          <p:cNvPicPr>
            <a:picLocks noChangeAspect="1" noChangeArrowheads="1"/>
          </p:cNvPicPr>
          <p:nvPr/>
        </p:nvPicPr>
        <p:blipFill>
          <a:blip r:embed="rId2"/>
          <a:srcRect/>
          <a:stretch>
            <a:fillRect/>
          </a:stretch>
        </p:blipFill>
        <p:spPr bwMode="auto">
          <a:xfrm rot="622061">
            <a:off x="6215074" y="571480"/>
            <a:ext cx="2393173" cy="3190898"/>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Subculture</a:t>
            </a:r>
            <a:endParaRPr lang="th-TH" dirty="0"/>
          </a:p>
        </p:txBody>
      </p:sp>
      <p:sp>
        <p:nvSpPr>
          <p:cNvPr id="3" name="ตัวยึดเนื้อหา 2"/>
          <p:cNvSpPr>
            <a:spLocks noGrp="1"/>
          </p:cNvSpPr>
          <p:nvPr>
            <p:ph sz="quarter" idx="1"/>
          </p:nvPr>
        </p:nvSpPr>
        <p:spPr/>
        <p:txBody>
          <a:bodyPr>
            <a:normAutofit/>
          </a:bodyPr>
          <a:lstStyle/>
          <a:p>
            <a:r>
              <a:rPr lang="en-US" dirty="0" smtClean="0">
                <a:solidFill>
                  <a:srgbClr val="FF0000"/>
                </a:solidFill>
              </a:rPr>
              <a:t>Asian American Consumers</a:t>
            </a:r>
          </a:p>
          <a:p>
            <a:pPr lvl="1"/>
            <a:r>
              <a:rPr lang="en-US" dirty="0" smtClean="0"/>
              <a:t>Most affluent demographic segment</a:t>
            </a:r>
          </a:p>
          <a:p>
            <a:pPr lvl="1"/>
            <a:r>
              <a:rPr lang="en-US" dirty="0" smtClean="0"/>
              <a:t>15 million in population</a:t>
            </a:r>
          </a:p>
          <a:p>
            <a:pPr lvl="1"/>
            <a:r>
              <a:rPr lang="en-US" dirty="0" smtClean="0"/>
              <a:t>$500 billion in spending power</a:t>
            </a:r>
          </a:p>
          <a:p>
            <a:pPr lvl="1"/>
            <a:r>
              <a:rPr lang="en-US" dirty="0" smtClean="0"/>
              <a:t>$750 billion growth by 2013</a:t>
            </a:r>
          </a:p>
          <a:p>
            <a:pPr lvl="1"/>
            <a:endParaRPr lang="en-US" dirty="0" smtClean="0"/>
          </a:p>
          <a:p>
            <a:pPr lvl="1"/>
            <a:endParaRPr lang="en-US" dirty="0" smtClean="0"/>
          </a:p>
          <a:p>
            <a:pPr lvl="1">
              <a:buFont typeface="Wingdings" pitchFamily="2" charset="2"/>
              <a:buChar char="Ø"/>
            </a:pPr>
            <a:r>
              <a:rPr lang="en-US" dirty="0" smtClean="0"/>
              <a:t>Shop most frequently and most brand conscious/can be fiercely brand loyal.</a:t>
            </a:r>
          </a:p>
          <a:p>
            <a:pPr lvl="1">
              <a:buFont typeface="Wingdings" pitchFamily="2" charset="2"/>
              <a:buChar char="Ø"/>
            </a:pPr>
            <a:r>
              <a:rPr lang="en-US" dirty="0" smtClean="0"/>
              <a:t>McDonalds offer both English and Asian Languages</a:t>
            </a:r>
            <a:endParaRPr lang="th-TH" dirty="0"/>
          </a:p>
        </p:txBody>
      </p:sp>
      <p:pic>
        <p:nvPicPr>
          <p:cNvPr id="13314" name="Picture 2" descr="http://www.asianweek.com/wp-content/uploads/2009/12/asianfacesblog.jpg"/>
          <p:cNvPicPr>
            <a:picLocks noChangeAspect="1" noChangeArrowheads="1"/>
          </p:cNvPicPr>
          <p:nvPr/>
        </p:nvPicPr>
        <p:blipFill>
          <a:blip r:embed="rId2"/>
          <a:srcRect/>
          <a:stretch>
            <a:fillRect/>
          </a:stretch>
        </p:blipFill>
        <p:spPr bwMode="auto">
          <a:xfrm>
            <a:off x="5857884" y="428604"/>
            <a:ext cx="2714644" cy="3483098"/>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Subcultures in Thailand?</a:t>
            </a:r>
            <a:endParaRPr lang="th-TH" dirty="0"/>
          </a:p>
        </p:txBody>
      </p:sp>
      <p:pic>
        <p:nvPicPr>
          <p:cNvPr id="87042" name="Picture 2" descr="http://www.thailandcarrentals.com/images/thailand01.gif"/>
          <p:cNvPicPr>
            <a:picLocks noGrp="1" noChangeAspect="1" noChangeArrowheads="1"/>
          </p:cNvPicPr>
          <p:nvPr>
            <p:ph sz="quarter" idx="4294967295"/>
          </p:nvPr>
        </p:nvPicPr>
        <p:blipFill>
          <a:blip r:embed="rId2"/>
          <a:srcRect/>
          <a:stretch>
            <a:fillRect/>
          </a:stretch>
        </p:blipFill>
        <p:spPr bwMode="auto">
          <a:xfrm>
            <a:off x="214282" y="1357298"/>
            <a:ext cx="3105150" cy="5500702"/>
          </a:xfrm>
          <a:prstGeom prst="rect">
            <a:avLst/>
          </a:prstGeom>
          <a:noFill/>
        </p:spPr>
      </p:pic>
      <p:pic>
        <p:nvPicPr>
          <p:cNvPr id="87044" name="Picture 4" descr="http://www.sikhnet.com/files/news/2009/August/Bangkok-2.jpg"/>
          <p:cNvPicPr>
            <a:picLocks noChangeAspect="1" noChangeArrowheads="1"/>
          </p:cNvPicPr>
          <p:nvPr/>
        </p:nvPicPr>
        <p:blipFill>
          <a:blip r:embed="rId3"/>
          <a:srcRect/>
          <a:stretch>
            <a:fillRect/>
          </a:stretch>
        </p:blipFill>
        <p:spPr bwMode="auto">
          <a:xfrm>
            <a:off x="5929322" y="1500174"/>
            <a:ext cx="3000396" cy="2428892"/>
          </a:xfrm>
          <a:prstGeom prst="rect">
            <a:avLst/>
          </a:prstGeom>
          <a:noFill/>
        </p:spPr>
      </p:pic>
      <p:pic>
        <p:nvPicPr>
          <p:cNvPr id="87046" name="Picture 6" descr="http://www.phuketgazette.net/newsimages/phuket-Phukets-Thai-Chinese-community-held-a-similar-ceremony-in-the-evening-at-Tui-Jui-Shrine-in-Phuket-City-4-WLiMXva.jpg"/>
          <p:cNvPicPr>
            <a:picLocks noChangeAspect="1" noChangeArrowheads="1"/>
          </p:cNvPicPr>
          <p:nvPr/>
        </p:nvPicPr>
        <p:blipFill>
          <a:blip r:embed="rId4"/>
          <a:srcRect/>
          <a:stretch>
            <a:fillRect/>
          </a:stretch>
        </p:blipFill>
        <p:spPr bwMode="auto">
          <a:xfrm>
            <a:off x="5929322" y="4000504"/>
            <a:ext cx="3000396" cy="2714644"/>
          </a:xfrm>
          <a:prstGeom prst="rect">
            <a:avLst/>
          </a:prstGeom>
          <a:noFill/>
        </p:spPr>
      </p:pic>
      <p:pic>
        <p:nvPicPr>
          <p:cNvPr id="87048" name="Picture 8" descr="http://www.concierge.com/images/destinations/destinationguide/asia/thailand/chiang_mai/chiangmai_015p.jpg"/>
          <p:cNvPicPr>
            <a:picLocks noChangeAspect="1" noChangeArrowheads="1"/>
          </p:cNvPicPr>
          <p:nvPr/>
        </p:nvPicPr>
        <p:blipFill>
          <a:blip r:embed="rId5"/>
          <a:srcRect/>
          <a:stretch>
            <a:fillRect/>
          </a:stretch>
        </p:blipFill>
        <p:spPr bwMode="auto">
          <a:xfrm>
            <a:off x="3214678" y="1428736"/>
            <a:ext cx="2714644" cy="2857520"/>
          </a:xfrm>
          <a:prstGeom prst="rect">
            <a:avLst/>
          </a:prstGeom>
          <a:noFill/>
        </p:spPr>
      </p:pic>
      <p:pic>
        <p:nvPicPr>
          <p:cNvPr id="87050" name="Picture 10" descr="http://www.eatingthaifood.com/wp-content/uploads/2012/03/american-thai-food.jpg"/>
          <p:cNvPicPr>
            <a:picLocks noChangeAspect="1" noChangeArrowheads="1"/>
          </p:cNvPicPr>
          <p:nvPr/>
        </p:nvPicPr>
        <p:blipFill>
          <a:blip r:embed="rId6"/>
          <a:srcRect/>
          <a:stretch>
            <a:fillRect/>
          </a:stretch>
        </p:blipFill>
        <p:spPr bwMode="auto">
          <a:xfrm>
            <a:off x="3214678" y="4286256"/>
            <a:ext cx="2714644" cy="2428892"/>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a:xfrm>
            <a:off x="285720" y="357166"/>
            <a:ext cx="8534400" cy="758952"/>
          </a:xfrm>
        </p:spPr>
        <p:txBody>
          <a:bodyPr>
            <a:normAutofit fontScale="90000"/>
          </a:bodyPr>
          <a:lstStyle/>
          <a:p>
            <a:r>
              <a:rPr lang="en-US" sz="4000" b="1" i="1" dirty="0"/>
              <a:t>Cultural Factors</a:t>
            </a:r>
            <a:r>
              <a:rPr lang="en-US" sz="3200" i="1" dirty="0"/>
              <a:t> Affect</a:t>
            </a:r>
            <a:br>
              <a:rPr lang="en-US" sz="3200" i="1" dirty="0"/>
            </a:br>
            <a:r>
              <a:rPr lang="en-US" sz="3200" i="1" dirty="0"/>
              <a:t>Consumer Behavior and Marketing Strategy</a:t>
            </a:r>
            <a:endParaRPr lang="th-TH" sz="3200" i="1" dirty="0"/>
          </a:p>
        </p:txBody>
      </p:sp>
      <p:sp>
        <p:nvSpPr>
          <p:cNvPr id="8196" name="Oval 4"/>
          <p:cNvSpPr>
            <a:spLocks noChangeArrowheads="1"/>
          </p:cNvSpPr>
          <p:nvPr/>
        </p:nvSpPr>
        <p:spPr bwMode="auto">
          <a:xfrm>
            <a:off x="3200400" y="2819400"/>
            <a:ext cx="3276600" cy="1600200"/>
          </a:xfrm>
          <a:prstGeom prst="ellipse">
            <a:avLst/>
          </a:prstGeom>
          <a:solidFill>
            <a:schemeClr val="accent1"/>
          </a:solidFill>
          <a:ln w="9525">
            <a:round/>
            <a:headEnd/>
            <a:tailEnd/>
          </a:ln>
          <a:effectLst/>
          <a:scene3d>
            <a:camera prst="legacyPerspectiveBottomLeft"/>
            <a:lightRig rig="legacyFlat3" dir="t"/>
          </a:scene3d>
          <a:sp3d extrusionH="887400" prstMaterial="legacyMatte">
            <a:bevelT w="13500" h="13500" prst="angle"/>
            <a:bevelB w="13500" h="13500" prst="angle"/>
            <a:extrusionClr>
              <a:schemeClr val="accent1"/>
            </a:extrusionClr>
          </a:sp3d>
        </p:spPr>
        <p:txBody>
          <a:bodyPr wrap="none" anchor="ctr">
            <a:flatTx/>
          </a:bodyPr>
          <a:lstStyle/>
          <a:p>
            <a:pPr algn="ctr"/>
            <a:r>
              <a:rPr lang="en-US" sz="2800"/>
              <a:t>Consumer</a:t>
            </a:r>
          </a:p>
          <a:p>
            <a:pPr algn="ctr"/>
            <a:r>
              <a:rPr lang="en-US" sz="2800"/>
              <a:t>Behavior</a:t>
            </a:r>
            <a:endParaRPr lang="th-TH" sz="2800"/>
          </a:p>
        </p:txBody>
      </p:sp>
      <p:sp>
        <p:nvSpPr>
          <p:cNvPr id="8198" name="Line 6"/>
          <p:cNvSpPr>
            <a:spLocks noChangeShapeType="1"/>
          </p:cNvSpPr>
          <p:nvPr/>
        </p:nvSpPr>
        <p:spPr bwMode="auto">
          <a:xfrm flipH="1" flipV="1">
            <a:off x="1752600" y="2286000"/>
            <a:ext cx="1752600" cy="838200"/>
          </a:xfrm>
          <a:prstGeom prst="line">
            <a:avLst/>
          </a:prstGeom>
          <a:noFill/>
          <a:ln w="9525">
            <a:solidFill>
              <a:schemeClr val="tx1"/>
            </a:solidFill>
            <a:round/>
            <a:headEnd/>
            <a:tailEnd/>
          </a:ln>
          <a:effectLst/>
        </p:spPr>
        <p:txBody>
          <a:bodyPr/>
          <a:lstStyle/>
          <a:p>
            <a:endParaRPr lang="th-TH"/>
          </a:p>
        </p:txBody>
      </p:sp>
      <p:sp>
        <p:nvSpPr>
          <p:cNvPr id="8199" name="Line 7"/>
          <p:cNvSpPr>
            <a:spLocks noChangeShapeType="1"/>
          </p:cNvSpPr>
          <p:nvPr/>
        </p:nvSpPr>
        <p:spPr bwMode="auto">
          <a:xfrm flipH="1">
            <a:off x="1828800" y="4038600"/>
            <a:ext cx="1600200" cy="609600"/>
          </a:xfrm>
          <a:prstGeom prst="line">
            <a:avLst/>
          </a:prstGeom>
          <a:noFill/>
          <a:ln w="9525">
            <a:solidFill>
              <a:schemeClr val="tx1"/>
            </a:solidFill>
            <a:round/>
            <a:headEnd/>
            <a:tailEnd/>
          </a:ln>
          <a:effectLst/>
        </p:spPr>
        <p:txBody>
          <a:bodyPr/>
          <a:lstStyle/>
          <a:p>
            <a:endParaRPr lang="th-TH"/>
          </a:p>
        </p:txBody>
      </p:sp>
      <p:sp>
        <p:nvSpPr>
          <p:cNvPr id="8200" name="Line 8"/>
          <p:cNvSpPr>
            <a:spLocks noChangeShapeType="1"/>
          </p:cNvSpPr>
          <p:nvPr/>
        </p:nvSpPr>
        <p:spPr bwMode="auto">
          <a:xfrm flipH="1">
            <a:off x="3962400" y="4343400"/>
            <a:ext cx="152400" cy="1066800"/>
          </a:xfrm>
          <a:prstGeom prst="line">
            <a:avLst/>
          </a:prstGeom>
          <a:noFill/>
          <a:ln w="9525">
            <a:solidFill>
              <a:schemeClr val="tx1"/>
            </a:solidFill>
            <a:round/>
            <a:headEnd/>
            <a:tailEnd/>
          </a:ln>
          <a:effectLst/>
        </p:spPr>
        <p:txBody>
          <a:bodyPr/>
          <a:lstStyle/>
          <a:p>
            <a:endParaRPr lang="th-TH"/>
          </a:p>
        </p:txBody>
      </p:sp>
      <p:sp>
        <p:nvSpPr>
          <p:cNvPr id="8201" name="Line 9"/>
          <p:cNvSpPr>
            <a:spLocks noChangeShapeType="1"/>
          </p:cNvSpPr>
          <p:nvPr/>
        </p:nvSpPr>
        <p:spPr bwMode="auto">
          <a:xfrm>
            <a:off x="5181600" y="4419600"/>
            <a:ext cx="1295400" cy="762000"/>
          </a:xfrm>
          <a:prstGeom prst="line">
            <a:avLst/>
          </a:prstGeom>
          <a:noFill/>
          <a:ln w="9525">
            <a:solidFill>
              <a:schemeClr val="tx1"/>
            </a:solidFill>
            <a:round/>
            <a:headEnd/>
            <a:tailEnd/>
          </a:ln>
          <a:effectLst/>
        </p:spPr>
        <p:txBody>
          <a:bodyPr/>
          <a:lstStyle/>
          <a:p>
            <a:endParaRPr lang="th-TH"/>
          </a:p>
        </p:txBody>
      </p:sp>
      <p:sp>
        <p:nvSpPr>
          <p:cNvPr id="8202" name="Line 10"/>
          <p:cNvSpPr>
            <a:spLocks noChangeShapeType="1"/>
          </p:cNvSpPr>
          <p:nvPr/>
        </p:nvSpPr>
        <p:spPr bwMode="auto">
          <a:xfrm>
            <a:off x="6248400" y="3200400"/>
            <a:ext cx="1219200" cy="0"/>
          </a:xfrm>
          <a:prstGeom prst="line">
            <a:avLst/>
          </a:prstGeom>
          <a:noFill/>
          <a:ln w="9525">
            <a:solidFill>
              <a:schemeClr val="tx1"/>
            </a:solidFill>
            <a:round/>
            <a:headEnd/>
            <a:tailEnd/>
          </a:ln>
          <a:effectLst/>
        </p:spPr>
        <p:txBody>
          <a:bodyPr/>
          <a:lstStyle/>
          <a:p>
            <a:endParaRPr lang="th-TH"/>
          </a:p>
        </p:txBody>
      </p:sp>
      <p:sp>
        <p:nvSpPr>
          <p:cNvPr id="8203" name="Oval 11"/>
          <p:cNvSpPr>
            <a:spLocks noChangeArrowheads="1"/>
          </p:cNvSpPr>
          <p:nvPr/>
        </p:nvSpPr>
        <p:spPr bwMode="auto">
          <a:xfrm>
            <a:off x="228600" y="1447800"/>
            <a:ext cx="2209800" cy="914400"/>
          </a:xfrm>
          <a:prstGeom prst="ellipse">
            <a:avLst/>
          </a:prstGeom>
          <a:solidFill>
            <a:srgbClr val="00FF00"/>
          </a:solidFill>
          <a:ln w="9525">
            <a:round/>
            <a:headEnd/>
            <a:tailEnd/>
          </a:ln>
          <a:effectLst/>
          <a:scene3d>
            <a:camera prst="legacyObliqueTopRight"/>
            <a:lightRig rig="legacyFlat3" dir="b"/>
          </a:scene3d>
          <a:sp3d extrusionH="430200" prstMaterial="legacyMatte">
            <a:bevelT w="13500" h="13500" prst="angle"/>
            <a:bevelB w="13500" h="13500" prst="angle"/>
            <a:extrusionClr>
              <a:srgbClr val="00FF00"/>
            </a:extrusionClr>
          </a:sp3d>
        </p:spPr>
        <p:txBody>
          <a:bodyPr wrap="none" anchor="ctr">
            <a:flatTx/>
          </a:bodyPr>
          <a:lstStyle/>
          <a:p>
            <a:pPr algn="ctr"/>
            <a:r>
              <a:rPr lang="en-US" sz="2800"/>
              <a:t>Language</a:t>
            </a:r>
            <a:endParaRPr lang="th-TH" sz="2800"/>
          </a:p>
        </p:txBody>
      </p:sp>
      <p:sp>
        <p:nvSpPr>
          <p:cNvPr id="8204" name="Oval 12"/>
          <p:cNvSpPr>
            <a:spLocks noChangeArrowheads="1"/>
          </p:cNvSpPr>
          <p:nvPr/>
        </p:nvSpPr>
        <p:spPr bwMode="auto">
          <a:xfrm>
            <a:off x="152400" y="3886200"/>
            <a:ext cx="2438400" cy="990600"/>
          </a:xfrm>
          <a:prstGeom prst="ellipse">
            <a:avLst/>
          </a:prstGeom>
          <a:solidFill>
            <a:srgbClr val="FF99CC"/>
          </a:solidFill>
          <a:ln w="9525">
            <a:round/>
            <a:headEnd/>
            <a:tailEnd/>
          </a:ln>
          <a:effectLst/>
          <a:scene3d>
            <a:camera prst="legacyObliqueTopLeft"/>
            <a:lightRig rig="legacyFlat3" dir="t"/>
          </a:scene3d>
          <a:sp3d extrusionH="430200" prstMaterial="legacyMatte">
            <a:bevelT w="13500" h="13500" prst="angle"/>
            <a:bevelB w="13500" h="13500" prst="angle"/>
            <a:extrusionClr>
              <a:srgbClr val="FF99CC"/>
            </a:extrusionClr>
          </a:sp3d>
        </p:spPr>
        <p:txBody>
          <a:bodyPr wrap="none" anchor="ctr">
            <a:flatTx/>
          </a:bodyPr>
          <a:lstStyle/>
          <a:p>
            <a:pPr algn="ctr"/>
            <a:r>
              <a:rPr lang="en-US" sz="2800"/>
              <a:t>Demographics</a:t>
            </a:r>
            <a:endParaRPr lang="th-TH" sz="2800"/>
          </a:p>
        </p:txBody>
      </p:sp>
      <p:sp>
        <p:nvSpPr>
          <p:cNvPr id="8205" name="Oval 13"/>
          <p:cNvSpPr>
            <a:spLocks noChangeArrowheads="1"/>
          </p:cNvSpPr>
          <p:nvPr/>
        </p:nvSpPr>
        <p:spPr bwMode="auto">
          <a:xfrm>
            <a:off x="2438400" y="5334000"/>
            <a:ext cx="2209800" cy="914400"/>
          </a:xfrm>
          <a:prstGeom prst="ellipse">
            <a:avLst/>
          </a:prstGeom>
          <a:solidFill>
            <a:srgbClr val="FFFF00"/>
          </a:solidFill>
          <a:ln w="9525">
            <a:round/>
            <a:headEnd/>
            <a:tailEnd/>
          </a:ln>
          <a:effectLst/>
          <a:scene3d>
            <a:camera prst="legacyObliqueBottomLeft"/>
            <a:lightRig rig="legacyFlat3" dir="t"/>
          </a:scene3d>
          <a:sp3d extrusionH="430200" prstMaterial="legacyMatte">
            <a:bevelT w="13500" h="13500" prst="angle"/>
            <a:bevelB w="13500" h="13500" prst="angle"/>
            <a:extrusionClr>
              <a:srgbClr val="FFFF00"/>
            </a:extrusionClr>
          </a:sp3d>
        </p:spPr>
        <p:txBody>
          <a:bodyPr wrap="none" anchor="ctr">
            <a:flatTx/>
          </a:bodyPr>
          <a:lstStyle/>
          <a:p>
            <a:pPr algn="ctr"/>
            <a:r>
              <a:rPr lang="en-US" sz="2800"/>
              <a:t>Values</a:t>
            </a:r>
            <a:endParaRPr lang="th-TH" sz="2800"/>
          </a:p>
        </p:txBody>
      </p:sp>
      <p:sp>
        <p:nvSpPr>
          <p:cNvPr id="8206" name="Oval 14"/>
          <p:cNvSpPr>
            <a:spLocks noChangeArrowheads="1"/>
          </p:cNvSpPr>
          <p:nvPr/>
        </p:nvSpPr>
        <p:spPr bwMode="auto">
          <a:xfrm>
            <a:off x="5029200" y="4800600"/>
            <a:ext cx="3048000" cy="1676400"/>
          </a:xfrm>
          <a:prstGeom prst="ellipse">
            <a:avLst/>
          </a:prstGeom>
          <a:solidFill>
            <a:srgbClr val="CCFFFF"/>
          </a:solidFill>
          <a:ln w="9525">
            <a:round/>
            <a:headEnd/>
            <a:tailEnd/>
          </a:ln>
          <a:effectLst/>
          <a:scene3d>
            <a:camera prst="legacyPerspectiveFront">
              <a:rot lat="20099999" lon="20099999" rev="0"/>
            </a:camera>
            <a:lightRig rig="legacyFlat2" dir="t"/>
          </a:scene3d>
          <a:sp3d extrusionH="430200" prstMaterial="legacyMatte">
            <a:bevelT w="13500" h="13500" prst="angle"/>
            <a:bevelB w="13500" h="13500" prst="angle"/>
            <a:extrusionClr>
              <a:srgbClr val="CCFFFF"/>
            </a:extrusionClr>
          </a:sp3d>
        </p:spPr>
        <p:txBody>
          <a:bodyPr wrap="none" anchor="ctr">
            <a:flatTx/>
          </a:bodyPr>
          <a:lstStyle/>
          <a:p>
            <a:pPr algn="ctr"/>
            <a:r>
              <a:rPr lang="en-US" sz="2800"/>
              <a:t>Nonverbal</a:t>
            </a:r>
          </a:p>
          <a:p>
            <a:pPr algn="ctr"/>
            <a:r>
              <a:rPr lang="en-US" sz="2800"/>
              <a:t>Communication</a:t>
            </a:r>
            <a:endParaRPr lang="th-TH" sz="2800"/>
          </a:p>
        </p:txBody>
      </p:sp>
      <p:sp>
        <p:nvSpPr>
          <p:cNvPr id="8214" name="Rectangle 22"/>
          <p:cNvSpPr>
            <a:spLocks noChangeArrowheads="1"/>
          </p:cNvSpPr>
          <p:nvPr/>
        </p:nvSpPr>
        <p:spPr bwMode="auto">
          <a:xfrm>
            <a:off x="6858000" y="2286000"/>
            <a:ext cx="1905000" cy="1981200"/>
          </a:xfrm>
          <a:prstGeom prst="rect">
            <a:avLst/>
          </a:prstGeom>
          <a:solidFill>
            <a:srgbClr val="CC99FF"/>
          </a:solidFill>
          <a:ln w="9525">
            <a:miter lim="800000"/>
            <a:headEnd/>
            <a:tailEnd/>
          </a:ln>
          <a:effectLst/>
          <a:scene3d>
            <a:camera prst="legacyPerspectiveBottom"/>
            <a:lightRig rig="legacyFlat3" dir="t"/>
          </a:scene3d>
          <a:sp3d extrusionH="121893000" prstMaterial="legacyMatte">
            <a:bevelT w="13500" h="13500" prst="angle"/>
            <a:bevelB w="13500" h="13500" prst="angle"/>
            <a:extrusionClr>
              <a:srgbClr val="CC99FF"/>
            </a:extrusionClr>
          </a:sp3d>
        </p:spPr>
        <p:txBody>
          <a:bodyPr wrap="none" anchor="ctr">
            <a:flatTx/>
          </a:bodyPr>
          <a:lstStyle/>
          <a:p>
            <a:pPr algn="ctr"/>
            <a:r>
              <a:rPr lang="en-US" sz="2800"/>
              <a:t>Marketing</a:t>
            </a:r>
          </a:p>
          <a:p>
            <a:pPr algn="ctr"/>
            <a:r>
              <a:rPr lang="en-US" sz="2800"/>
              <a:t>Strategy</a:t>
            </a:r>
            <a:endParaRPr lang="th-TH" sz="2800"/>
          </a:p>
        </p:txBody>
      </p:sp>
      <p:pic>
        <p:nvPicPr>
          <p:cNvPr id="16" name="Picture 4" descr="picja23"/>
          <p:cNvPicPr>
            <a:picLocks noChangeAspect="1" noChangeArrowheads="1"/>
          </p:cNvPicPr>
          <p:nvPr/>
        </p:nvPicPr>
        <p:blipFill>
          <a:blip r:embed="rId2" cstate="print"/>
          <a:srcRect/>
          <a:stretch>
            <a:fillRect/>
          </a:stretch>
        </p:blipFill>
        <p:spPr>
          <a:xfrm>
            <a:off x="7215206" y="1428736"/>
            <a:ext cx="1000132" cy="12375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6" descr="picja02"/>
          <p:cNvPicPr>
            <a:picLocks noChangeAspect="1" noChangeArrowheads="1"/>
          </p:cNvPicPr>
          <p:nvPr/>
        </p:nvPicPr>
        <p:blipFill>
          <a:blip r:embed="rId3" cstate="print"/>
          <a:srcRect/>
          <a:stretch>
            <a:fillRect/>
          </a:stretch>
        </p:blipFill>
        <p:spPr>
          <a:xfrm>
            <a:off x="2928926" y="4500570"/>
            <a:ext cx="894542"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8" descr="picja05"/>
          <p:cNvPicPr>
            <a:picLocks noChangeAspect="1" noChangeArrowheads="1"/>
          </p:cNvPicPr>
          <p:nvPr/>
        </p:nvPicPr>
        <p:blipFill>
          <a:blip r:embed="rId4" cstate="print"/>
          <a:srcRect/>
          <a:stretch>
            <a:fillRect/>
          </a:stretch>
        </p:blipFill>
        <p:spPr bwMode="auto">
          <a:xfrm>
            <a:off x="2285984" y="1285860"/>
            <a:ext cx="857256" cy="1127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9" descr="picja03"/>
          <p:cNvPicPr>
            <a:picLocks noChangeAspect="1" noChangeArrowheads="1"/>
          </p:cNvPicPr>
          <p:nvPr/>
        </p:nvPicPr>
        <p:blipFill>
          <a:blip r:embed="rId5" cstate="print"/>
          <a:srcRect/>
          <a:stretch>
            <a:fillRect/>
          </a:stretch>
        </p:blipFill>
        <p:spPr bwMode="auto">
          <a:xfrm>
            <a:off x="857224" y="2828842"/>
            <a:ext cx="1071570" cy="12148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Picture 10" descr="picja04"/>
          <p:cNvPicPr>
            <a:picLocks noChangeAspect="1" noChangeArrowheads="1"/>
          </p:cNvPicPr>
          <p:nvPr/>
        </p:nvPicPr>
        <p:blipFill>
          <a:blip r:embed="rId6" cstate="print"/>
          <a:srcRect/>
          <a:stretch>
            <a:fillRect/>
          </a:stretch>
        </p:blipFill>
        <p:spPr bwMode="auto">
          <a:xfrm>
            <a:off x="6000760" y="4214818"/>
            <a:ext cx="78581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checke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4412" y="285728"/>
            <a:ext cx="8534400" cy="758952"/>
          </a:xfrm>
        </p:spPr>
        <p:txBody>
          <a:bodyPr/>
          <a:lstStyle/>
          <a:p>
            <a:r>
              <a:rPr lang="en-US" dirty="0" smtClean="0"/>
              <a:t>Mature Consumers</a:t>
            </a:r>
            <a:endParaRPr lang="th-TH" dirty="0"/>
          </a:p>
        </p:txBody>
      </p:sp>
      <p:sp>
        <p:nvSpPr>
          <p:cNvPr id="3" name="ตัวยึดเนื้อหา 2"/>
          <p:cNvSpPr>
            <a:spLocks noGrp="1"/>
          </p:cNvSpPr>
          <p:nvPr>
            <p:ph sz="quarter" idx="1"/>
          </p:nvPr>
        </p:nvSpPr>
        <p:spPr>
          <a:xfrm>
            <a:off x="285720" y="1928802"/>
            <a:ext cx="7842148" cy="4572000"/>
          </a:xfrm>
        </p:spPr>
        <p:txBody>
          <a:bodyPr>
            <a:normAutofit lnSpcReduction="10000"/>
          </a:bodyPr>
          <a:lstStyle/>
          <a:p>
            <a:r>
              <a:rPr lang="en-US" b="1" dirty="0" smtClean="0">
                <a:solidFill>
                  <a:srgbClr val="FF0000"/>
                </a:solidFill>
              </a:rPr>
              <a:t>Baby boomers </a:t>
            </a:r>
            <a:r>
              <a:rPr lang="en-US" dirty="0" smtClean="0"/>
              <a:t>(Age 50-75) will account for 40% of adult consumers</a:t>
            </a:r>
          </a:p>
          <a:p>
            <a:r>
              <a:rPr lang="en-US" dirty="0" smtClean="0"/>
              <a:t>Ages 65 and older will account of 20% of the population</a:t>
            </a:r>
          </a:p>
          <a:p>
            <a:r>
              <a:rPr lang="en-US" dirty="0" smtClean="0"/>
              <a:t>Boost the most expendable case</a:t>
            </a:r>
          </a:p>
          <a:p>
            <a:pPr lvl="1"/>
            <a:r>
              <a:rPr lang="en-US" dirty="0" smtClean="0"/>
              <a:t>Remain attractive for companies in all industries from pharmaceuticals, furniture, groceries, beauty products, and clothing to consumer electronics, travel and entertainment and financial services.</a:t>
            </a:r>
          </a:p>
          <a:p>
            <a:pPr lvl="1"/>
            <a:r>
              <a:rPr lang="en-US" dirty="0" smtClean="0"/>
              <a:t>Expert notes” some 25% of Apple </a:t>
            </a:r>
            <a:r>
              <a:rPr lang="en-US" dirty="0" err="1" smtClean="0"/>
              <a:t>iPhones</a:t>
            </a:r>
            <a:r>
              <a:rPr lang="en-US" dirty="0" smtClean="0"/>
              <a:t>- the epitome of cool, cutting-edge product- have been bought by people over 50.”</a:t>
            </a:r>
            <a:endParaRPr lang="th-TH" dirty="0"/>
          </a:p>
        </p:txBody>
      </p:sp>
      <p:pic>
        <p:nvPicPr>
          <p:cNvPr id="12292" name="Picture 4" descr="http://www.yutcareyou.com/business/images/stories/News-jip/etc/baby-boomers.jpg"/>
          <p:cNvPicPr>
            <a:picLocks noChangeAspect="1" noChangeArrowheads="1"/>
          </p:cNvPicPr>
          <p:nvPr/>
        </p:nvPicPr>
        <p:blipFill>
          <a:blip r:embed="rId2"/>
          <a:srcRect/>
          <a:stretch>
            <a:fillRect/>
          </a:stretch>
        </p:blipFill>
        <p:spPr bwMode="auto">
          <a:xfrm>
            <a:off x="6572264" y="214290"/>
            <a:ext cx="2214578" cy="148297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 Factors</a:t>
            </a:r>
            <a:endParaRPr lang="th-TH" dirty="0"/>
          </a:p>
        </p:txBody>
      </p:sp>
      <p:sp>
        <p:nvSpPr>
          <p:cNvPr id="3" name="ตัวยึดเนื้อหา 2"/>
          <p:cNvSpPr>
            <a:spLocks noGrp="1"/>
          </p:cNvSpPr>
          <p:nvPr>
            <p:ph sz="quarter" idx="4294967295"/>
          </p:nvPr>
        </p:nvSpPr>
        <p:spPr>
          <a:xfrm>
            <a:off x="214282" y="1714488"/>
            <a:ext cx="4572000" cy="4572000"/>
          </a:xfrm>
        </p:spPr>
        <p:txBody>
          <a:bodyPr>
            <a:normAutofit fontScale="92500" lnSpcReduction="10000"/>
          </a:bodyPr>
          <a:lstStyle/>
          <a:p>
            <a:r>
              <a:rPr lang="en-US" sz="3900" b="1" dirty="0" smtClean="0">
                <a:solidFill>
                  <a:srgbClr val="FF0000"/>
                </a:solidFill>
              </a:rPr>
              <a:t>Social Class</a:t>
            </a:r>
            <a:r>
              <a:rPr lang="en-US" sz="3900" dirty="0" smtClean="0">
                <a:solidFill>
                  <a:srgbClr val="FF0000"/>
                </a:solidFill>
              </a:rPr>
              <a:t>: </a:t>
            </a:r>
            <a:r>
              <a:rPr lang="en-US" dirty="0" smtClean="0"/>
              <a:t>Relatively permanent and ordered divisions in a society whose members share similar values, interests and behaviors.</a:t>
            </a:r>
          </a:p>
          <a:p>
            <a:endParaRPr lang="en-US" dirty="0" smtClean="0"/>
          </a:p>
          <a:p>
            <a:r>
              <a:rPr lang="en-US" sz="3900" b="1" dirty="0" smtClean="0">
                <a:solidFill>
                  <a:srgbClr val="FF0000"/>
                </a:solidFill>
              </a:rPr>
              <a:t>Group:</a:t>
            </a:r>
            <a:r>
              <a:rPr lang="en-US" dirty="0" smtClean="0"/>
              <a:t> Two or more people who interact to accomplish individual or mutual goals.</a:t>
            </a:r>
            <a:endParaRPr lang="th-TH" dirty="0"/>
          </a:p>
        </p:txBody>
      </p:sp>
      <p:pic>
        <p:nvPicPr>
          <p:cNvPr id="4" name="Picture 4" descr="p'ja16"/>
          <p:cNvPicPr>
            <a:picLocks noChangeAspect="1" noChangeArrowheads="1"/>
          </p:cNvPicPr>
          <p:nvPr/>
        </p:nvPicPr>
        <p:blipFill>
          <a:blip r:embed="rId2"/>
          <a:srcRect/>
          <a:stretch>
            <a:fillRect/>
          </a:stretch>
        </p:blipFill>
        <p:spPr bwMode="auto">
          <a:xfrm>
            <a:off x="5072066" y="1428736"/>
            <a:ext cx="3505206" cy="457200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Figure 5.3 The Major American Social Classes</a:t>
            </a:r>
            <a:endParaRPr lang="th-TH" dirty="0"/>
          </a:p>
        </p:txBody>
      </p:sp>
      <p:pic>
        <p:nvPicPr>
          <p:cNvPr id="6" name="ตัวยึดเนื้อหา 5" descr="IMG_0003 crop.jpg"/>
          <p:cNvPicPr>
            <a:picLocks noGrp="1" noChangeAspect="1"/>
          </p:cNvPicPr>
          <p:nvPr>
            <p:ph sz="quarter" idx="4294967295"/>
          </p:nvPr>
        </p:nvPicPr>
        <p:blipFill>
          <a:blip r:embed="rId2" cstate="print"/>
          <a:stretch>
            <a:fillRect/>
          </a:stretch>
        </p:blipFill>
        <p:spPr>
          <a:xfrm>
            <a:off x="1214414" y="1428736"/>
            <a:ext cx="6643734" cy="492919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14290"/>
            <a:ext cx="8534400" cy="758952"/>
          </a:xfrm>
        </p:spPr>
        <p:txBody>
          <a:bodyPr>
            <a:normAutofit/>
          </a:bodyPr>
          <a:lstStyle/>
          <a:p>
            <a:r>
              <a:rPr lang="en-US" sz="2800" dirty="0" smtClean="0"/>
              <a:t>Figure 5.2 Factors Influencing Consumer Behavior</a:t>
            </a:r>
            <a:endParaRPr lang="th-TH" sz="2800" dirty="0"/>
          </a:p>
        </p:txBody>
      </p:sp>
      <p:pic>
        <p:nvPicPr>
          <p:cNvPr id="5" name="Picture 4" descr="http://www.grin.com/object/document.176466/d567270e93d302dae66a05fcc1a206d7_LARGE.png"/>
          <p:cNvPicPr>
            <a:picLocks noChangeAspect="1" noChangeArrowheads="1"/>
          </p:cNvPicPr>
          <p:nvPr/>
        </p:nvPicPr>
        <p:blipFill>
          <a:blip r:embed="rId2"/>
          <a:srcRect/>
          <a:stretch>
            <a:fillRect/>
          </a:stretch>
        </p:blipFill>
        <p:spPr bwMode="auto">
          <a:xfrm>
            <a:off x="714348" y="1643050"/>
            <a:ext cx="7858180" cy="4572031"/>
          </a:xfrm>
          <a:prstGeom prst="rect">
            <a:avLst/>
          </a:prstGeom>
          <a:noFill/>
        </p:spPr>
      </p:pic>
      <p:sp>
        <p:nvSpPr>
          <p:cNvPr id="4" name="วงรี 3"/>
          <p:cNvSpPr/>
          <p:nvPr/>
        </p:nvSpPr>
        <p:spPr>
          <a:xfrm>
            <a:off x="2428860" y="1571612"/>
            <a:ext cx="1857388" cy="471490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Word-of Mouth and Buzz Marketing</a:t>
            </a:r>
            <a:endParaRPr lang="th-TH" dirty="0"/>
          </a:p>
        </p:txBody>
      </p:sp>
      <p:sp>
        <p:nvSpPr>
          <p:cNvPr id="3" name="ตัวยึดเนื้อหา 2"/>
          <p:cNvSpPr>
            <a:spLocks noGrp="1"/>
          </p:cNvSpPr>
          <p:nvPr>
            <p:ph sz="quarter" idx="4294967295"/>
          </p:nvPr>
        </p:nvSpPr>
        <p:spPr>
          <a:xfrm>
            <a:off x="639763" y="3786188"/>
            <a:ext cx="8504237" cy="4572000"/>
          </a:xfrm>
        </p:spPr>
        <p:txBody>
          <a:bodyPr/>
          <a:lstStyle/>
          <a:p>
            <a:r>
              <a:rPr lang="en-US" sz="3600" b="1" dirty="0" smtClean="0">
                <a:solidFill>
                  <a:srgbClr val="FF0000"/>
                </a:solidFill>
              </a:rPr>
              <a:t>Opinion Leader (</a:t>
            </a:r>
            <a:r>
              <a:rPr lang="en-US" sz="3600" b="1" dirty="0" err="1" smtClean="0">
                <a:solidFill>
                  <a:srgbClr val="FF0000"/>
                </a:solidFill>
              </a:rPr>
              <a:t>influentials</a:t>
            </a:r>
            <a:r>
              <a:rPr lang="en-US" sz="3600" b="1" dirty="0" smtClean="0">
                <a:solidFill>
                  <a:srgbClr val="FF0000"/>
                </a:solidFill>
              </a:rPr>
              <a:t> or leading adopters): </a:t>
            </a:r>
            <a:r>
              <a:rPr lang="en-US" dirty="0" smtClean="0"/>
              <a:t>A person within a reference group who because of special skills, knowledge, personality, or other characteristics, exerts social influence on others.</a:t>
            </a:r>
            <a:endParaRPr lang="th-TH" dirty="0"/>
          </a:p>
        </p:txBody>
      </p:sp>
      <p:pic>
        <p:nvPicPr>
          <p:cNvPr id="10242" name="Picture 2" descr="http://currentphotographer.com/wp-content/uploads/2010/07/WORD-OF-MOUTH.jpg"/>
          <p:cNvPicPr>
            <a:picLocks noChangeAspect="1" noChangeArrowheads="1"/>
          </p:cNvPicPr>
          <p:nvPr/>
        </p:nvPicPr>
        <p:blipFill>
          <a:blip r:embed="rId2"/>
          <a:srcRect/>
          <a:stretch>
            <a:fillRect/>
          </a:stretch>
        </p:blipFill>
        <p:spPr bwMode="auto">
          <a:xfrm>
            <a:off x="2857488" y="1500174"/>
            <a:ext cx="3214710" cy="232071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Pros and Cons </a:t>
            </a:r>
            <a:endParaRPr lang="th-TH" dirty="0"/>
          </a:p>
        </p:txBody>
      </p:sp>
      <p:pic>
        <p:nvPicPr>
          <p:cNvPr id="3" name="Picture 4" descr="http://www.loyaltics.com/website/images/screenshots/Diff.png"/>
          <p:cNvPicPr>
            <a:picLocks noChangeAspect="1" noChangeArrowheads="1"/>
          </p:cNvPicPr>
          <p:nvPr/>
        </p:nvPicPr>
        <p:blipFill>
          <a:blip r:embed="rId2"/>
          <a:srcRect/>
          <a:stretch>
            <a:fillRect/>
          </a:stretch>
        </p:blipFill>
        <p:spPr bwMode="auto">
          <a:xfrm>
            <a:off x="857224" y="1643050"/>
            <a:ext cx="7358114" cy="4366511"/>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Online Social networks</a:t>
            </a:r>
            <a:endParaRPr lang="th-TH" dirty="0"/>
          </a:p>
        </p:txBody>
      </p:sp>
      <p:sp>
        <p:nvSpPr>
          <p:cNvPr id="3" name="ตัวยึดเนื้อหา 2"/>
          <p:cNvSpPr>
            <a:spLocks noGrp="1"/>
          </p:cNvSpPr>
          <p:nvPr>
            <p:ph sz="quarter" idx="4294967295"/>
          </p:nvPr>
        </p:nvSpPr>
        <p:spPr>
          <a:xfrm>
            <a:off x="142844" y="1428736"/>
            <a:ext cx="8504238" cy="4572000"/>
          </a:xfrm>
        </p:spPr>
        <p:txBody>
          <a:bodyPr/>
          <a:lstStyle/>
          <a:p>
            <a:r>
              <a:rPr lang="en-US" sz="3600" b="1" dirty="0" smtClean="0">
                <a:solidFill>
                  <a:srgbClr val="FF0000"/>
                </a:solidFill>
              </a:rPr>
              <a:t>Online Social Networks</a:t>
            </a:r>
            <a:r>
              <a:rPr lang="en-US" dirty="0" smtClean="0"/>
              <a:t>: </a:t>
            </a:r>
            <a:r>
              <a:rPr lang="en-US" sz="2400" dirty="0" smtClean="0"/>
              <a:t>Online social communities- blogs, social networking websites, or even virtual worlds- where people socialize or exchange information and opinions</a:t>
            </a:r>
            <a:endParaRPr lang="th-TH" sz="2400" dirty="0"/>
          </a:p>
        </p:txBody>
      </p:sp>
      <p:pic>
        <p:nvPicPr>
          <p:cNvPr id="8194" name="Picture 2" descr="http://socialgreativity.com/wp-content/uploads/2012/08/word-of-mouth-marketing.png"/>
          <p:cNvPicPr>
            <a:picLocks noChangeAspect="1" noChangeArrowheads="1"/>
          </p:cNvPicPr>
          <p:nvPr/>
        </p:nvPicPr>
        <p:blipFill>
          <a:blip r:embed="rId2"/>
          <a:srcRect/>
          <a:stretch>
            <a:fillRect/>
          </a:stretch>
        </p:blipFill>
        <p:spPr bwMode="auto">
          <a:xfrm>
            <a:off x="4357686" y="3000372"/>
            <a:ext cx="4010025" cy="30003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6" descr="http://jundi.info/lara/wp-content/uploads/2010/08/socialmedia.png"/>
          <p:cNvPicPr>
            <a:picLocks noChangeAspect="1" noChangeArrowheads="1"/>
          </p:cNvPicPr>
          <p:nvPr/>
        </p:nvPicPr>
        <p:blipFill>
          <a:blip r:embed="rId3"/>
          <a:srcRect/>
          <a:stretch>
            <a:fillRect/>
          </a:stretch>
        </p:blipFill>
        <p:spPr bwMode="auto">
          <a:xfrm>
            <a:off x="500034" y="3143248"/>
            <a:ext cx="3590925" cy="3028951"/>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www.mediainfluencer.net/wp/wp-content/uploads/2008/04/fractured_identity_sml.jpg"/>
          <p:cNvPicPr>
            <a:picLocks noChangeAspect="1" noChangeArrowheads="1"/>
          </p:cNvPicPr>
          <p:nvPr/>
        </p:nvPicPr>
        <p:blipFill>
          <a:blip r:embed="rId2"/>
          <a:srcRect/>
          <a:stretch>
            <a:fillRect/>
          </a:stretch>
        </p:blipFill>
        <p:spPr bwMode="auto">
          <a:xfrm>
            <a:off x="500034" y="0"/>
            <a:ext cx="8143932" cy="6357958"/>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omma.org/word/wp-content/uploads/2012/05/advocate-graph.gif"/>
          <p:cNvPicPr>
            <a:picLocks noChangeAspect="1" noChangeArrowheads="1"/>
          </p:cNvPicPr>
          <p:nvPr/>
        </p:nvPicPr>
        <p:blipFill>
          <a:blip r:embed="rId2"/>
          <a:srcRect/>
          <a:stretch>
            <a:fillRect/>
          </a:stretch>
        </p:blipFill>
        <p:spPr bwMode="auto">
          <a:xfrm>
            <a:off x="571472" y="214290"/>
            <a:ext cx="7500990" cy="6467227"/>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Family</a:t>
            </a:r>
            <a:endParaRPr lang="th-TH" dirty="0"/>
          </a:p>
        </p:txBody>
      </p:sp>
      <p:sp>
        <p:nvSpPr>
          <p:cNvPr id="3" name="ตัวยึดเนื้อหา 2"/>
          <p:cNvSpPr>
            <a:spLocks noGrp="1"/>
          </p:cNvSpPr>
          <p:nvPr>
            <p:ph sz="quarter" idx="4294967295"/>
          </p:nvPr>
        </p:nvSpPr>
        <p:spPr>
          <a:xfrm>
            <a:off x="142844" y="1571612"/>
            <a:ext cx="8504238" cy="4572000"/>
          </a:xfrm>
        </p:spPr>
        <p:txBody>
          <a:bodyPr/>
          <a:lstStyle/>
          <a:p>
            <a:r>
              <a:rPr lang="en-US" b="1" dirty="0" smtClean="0">
                <a:solidFill>
                  <a:srgbClr val="FF0000"/>
                </a:solidFill>
              </a:rPr>
              <a:t>Family buying</a:t>
            </a:r>
            <a:r>
              <a:rPr lang="en-US" dirty="0" smtClean="0"/>
              <a:t>: </a:t>
            </a:r>
            <a:r>
              <a:rPr lang="en-US" sz="2000" dirty="0" smtClean="0"/>
              <a:t>Family buying roles are changing, For example, 65 percent of men grocery shop regularly while women influence 5- percent of all new technology purchases. Technology companies are redesigning their products accordingly.</a:t>
            </a:r>
            <a:endParaRPr lang="th-TH" sz="2000" dirty="0"/>
          </a:p>
        </p:txBody>
      </p:sp>
      <p:pic>
        <p:nvPicPr>
          <p:cNvPr id="7170" name="Picture 2" descr="http://www.squiglysplayhouse.com/Holidays/FamilyDay/FamilyDayColouringPictures/Family.gif"/>
          <p:cNvPicPr>
            <a:picLocks noChangeAspect="1" noChangeArrowheads="1"/>
          </p:cNvPicPr>
          <p:nvPr/>
        </p:nvPicPr>
        <p:blipFill>
          <a:blip r:embed="rId2"/>
          <a:srcRect/>
          <a:stretch>
            <a:fillRect/>
          </a:stretch>
        </p:blipFill>
        <p:spPr bwMode="auto">
          <a:xfrm>
            <a:off x="1500166" y="3143248"/>
            <a:ext cx="2286016" cy="2762606"/>
          </a:xfrm>
          <a:prstGeom prst="rect">
            <a:avLst/>
          </a:prstGeom>
          <a:noFill/>
        </p:spPr>
      </p:pic>
      <p:pic>
        <p:nvPicPr>
          <p:cNvPr id="7172" name="Picture 4" descr="http://www.drwendywalsh.com/blog/wp-content/uploads/2011/03/mrmom.jpg"/>
          <p:cNvPicPr>
            <a:picLocks noChangeAspect="1" noChangeArrowheads="1"/>
          </p:cNvPicPr>
          <p:nvPr/>
        </p:nvPicPr>
        <p:blipFill>
          <a:blip r:embed="rId3"/>
          <a:srcRect/>
          <a:stretch>
            <a:fillRect/>
          </a:stretch>
        </p:blipFill>
        <p:spPr bwMode="auto">
          <a:xfrm rot="922422">
            <a:off x="4708742" y="3032177"/>
            <a:ext cx="2255240" cy="29527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a:xfrm>
            <a:off x="214282" y="-285776"/>
            <a:ext cx="8510588" cy="1325563"/>
          </a:xfrm>
        </p:spPr>
        <p:txBody>
          <a:bodyPr/>
          <a:lstStyle/>
          <a:p>
            <a:r>
              <a:rPr lang="en-US" dirty="0"/>
              <a:t>Family Decision Making</a:t>
            </a:r>
            <a:endParaRPr lang="th-TH" dirty="0"/>
          </a:p>
        </p:txBody>
      </p:sp>
      <p:sp>
        <p:nvSpPr>
          <p:cNvPr id="34819" name="Rectangle 3"/>
          <p:cNvSpPr>
            <a:spLocks noGrp="1" noRot="1" noChangeArrowheads="1"/>
          </p:cNvSpPr>
          <p:nvPr>
            <p:ph type="body" sz="half" idx="1"/>
          </p:nvPr>
        </p:nvSpPr>
        <p:spPr/>
        <p:txBody>
          <a:bodyPr/>
          <a:lstStyle/>
          <a:p>
            <a:r>
              <a:rPr lang="en-US" sz="2800" dirty="0">
                <a:solidFill>
                  <a:srgbClr val="FF0000"/>
                </a:solidFill>
              </a:rPr>
              <a:t>Purchase roles</a:t>
            </a:r>
          </a:p>
          <a:p>
            <a:pPr lvl="1"/>
            <a:r>
              <a:rPr lang="en-US" sz="2400" dirty="0"/>
              <a:t>Initiator</a:t>
            </a:r>
          </a:p>
          <a:p>
            <a:pPr lvl="1"/>
            <a:r>
              <a:rPr lang="en-US" sz="2400" dirty="0"/>
              <a:t>Information gatherer</a:t>
            </a:r>
          </a:p>
          <a:p>
            <a:pPr lvl="1"/>
            <a:r>
              <a:rPr lang="en-US" sz="2400" dirty="0"/>
              <a:t>Influencer</a:t>
            </a:r>
          </a:p>
          <a:p>
            <a:pPr lvl="1"/>
            <a:r>
              <a:rPr lang="en-US" sz="2400" dirty="0"/>
              <a:t>Decision Maker</a:t>
            </a:r>
          </a:p>
          <a:p>
            <a:pPr lvl="1"/>
            <a:r>
              <a:rPr lang="en-US" sz="2400" dirty="0"/>
              <a:t>Purchaser</a:t>
            </a:r>
          </a:p>
          <a:p>
            <a:pPr lvl="1"/>
            <a:r>
              <a:rPr lang="en-US" sz="2400" dirty="0"/>
              <a:t>User</a:t>
            </a:r>
          </a:p>
          <a:p>
            <a:pPr lvl="1">
              <a:buFontTx/>
              <a:buNone/>
            </a:pPr>
            <a:r>
              <a:rPr lang="en-US" sz="2400" dirty="0"/>
              <a:t>						</a:t>
            </a:r>
            <a:endParaRPr lang="th-TH" sz="2400" dirty="0"/>
          </a:p>
        </p:txBody>
      </p:sp>
      <p:sp>
        <p:nvSpPr>
          <p:cNvPr id="34820" name="Rectangle 4"/>
          <p:cNvSpPr>
            <a:spLocks noChangeArrowheads="1"/>
          </p:cNvSpPr>
          <p:nvPr/>
        </p:nvSpPr>
        <p:spPr bwMode="auto">
          <a:xfrm>
            <a:off x="0" y="0"/>
            <a:ext cx="9144000" cy="6858000"/>
          </a:xfrm>
          <a:prstGeom prst="rect">
            <a:avLst/>
          </a:prstGeom>
          <a:noFill/>
          <a:ln w="76200">
            <a:solidFill>
              <a:srgbClr val="FF0000"/>
            </a:solidFill>
            <a:miter lim="800000"/>
            <a:headEnd/>
            <a:tailEnd/>
          </a:ln>
          <a:effectLst/>
        </p:spPr>
        <p:txBody>
          <a:bodyPr wrap="none" anchor="ctr"/>
          <a:lstStyle/>
          <a:p>
            <a:endParaRPr lang="th-TH"/>
          </a:p>
        </p:txBody>
      </p:sp>
      <p:pic>
        <p:nvPicPr>
          <p:cNvPr id="1026" name="Picture 2" descr="http://onwisconsin.uwalumni.com/wp-content/uploads/2011/02/Modern-Family-cast_525.jpg"/>
          <p:cNvPicPr>
            <a:picLocks noChangeAspect="1" noChangeArrowheads="1"/>
          </p:cNvPicPr>
          <p:nvPr/>
        </p:nvPicPr>
        <p:blipFill>
          <a:blip r:embed="rId2"/>
          <a:srcRect/>
          <a:stretch>
            <a:fillRect/>
          </a:stretch>
        </p:blipFill>
        <p:spPr bwMode="auto">
          <a:xfrm>
            <a:off x="4000496" y="1643050"/>
            <a:ext cx="4760721" cy="425291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pull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Roles and Status</a:t>
            </a:r>
            <a:endParaRPr lang="th-TH" dirty="0"/>
          </a:p>
        </p:txBody>
      </p:sp>
      <p:sp>
        <p:nvSpPr>
          <p:cNvPr id="4" name="ตัวยึดเนื้อหา 3"/>
          <p:cNvSpPr>
            <a:spLocks noGrp="1"/>
          </p:cNvSpPr>
          <p:nvPr>
            <p:ph type="body" idx="4294967295"/>
          </p:nvPr>
        </p:nvSpPr>
        <p:spPr>
          <a:xfrm>
            <a:off x="357158" y="1357298"/>
            <a:ext cx="7072362" cy="1673225"/>
          </a:xfrm>
        </p:spPr>
        <p:txBody>
          <a:bodyPr/>
          <a:lstStyle/>
          <a:p>
            <a:r>
              <a:rPr lang="en-US" dirty="0" smtClean="0"/>
              <a:t>Manager, committee member, club member…influences the purchase of goods and services</a:t>
            </a:r>
            <a:endParaRPr lang="th-TH" dirty="0"/>
          </a:p>
        </p:txBody>
      </p:sp>
      <p:pic>
        <p:nvPicPr>
          <p:cNvPr id="6146" name="Picture 2" descr="http://img2.bdbphotos.com/images/orig/a/6/a6ddvh3a5yfad6vf.jpg"/>
          <p:cNvPicPr>
            <a:picLocks noChangeAspect="1" noChangeArrowheads="1"/>
          </p:cNvPicPr>
          <p:nvPr/>
        </p:nvPicPr>
        <p:blipFill>
          <a:blip r:embed="rId2"/>
          <a:srcRect/>
          <a:stretch>
            <a:fillRect/>
          </a:stretch>
        </p:blipFill>
        <p:spPr bwMode="auto">
          <a:xfrm>
            <a:off x="4500562" y="2500306"/>
            <a:ext cx="3820976" cy="3509966"/>
          </a:xfrm>
          <a:prstGeom prst="rect">
            <a:avLst/>
          </a:prstGeom>
          <a:ln>
            <a:noFill/>
          </a:ln>
          <a:effectLst>
            <a:outerShdw blurRad="292100" dist="139700" dir="2700000" algn="tl" rotWithShape="0">
              <a:srgbClr val="333333">
                <a:alpha val="65000"/>
              </a:srgbClr>
            </a:outerShdw>
          </a:effectLst>
        </p:spPr>
      </p:pic>
      <p:sp>
        <p:nvSpPr>
          <p:cNvPr id="6148" name="AutoShape 4" descr="http://www.thebaglady.tv/assets_c/2008/09/Victoria%20Beckham%20Hermes%201-thumb-450x656-43917.jpg"/>
          <p:cNvSpPr>
            <a:spLocks noChangeAspect="1" noChangeArrowheads="1"/>
          </p:cNvSpPr>
          <p:nvPr/>
        </p:nvSpPr>
        <p:spPr bwMode="auto">
          <a:xfrm>
            <a:off x="98425"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150" name="Picture 6" descr="http://www.thebaglady.tv/assets_c/2008/09/Victoria%20Beckham%20Hermes%201-thumb-450x656-43917.jpg"/>
          <p:cNvPicPr>
            <a:picLocks noChangeAspect="1" noChangeArrowheads="1"/>
          </p:cNvPicPr>
          <p:nvPr/>
        </p:nvPicPr>
        <p:blipFill>
          <a:blip r:embed="rId3"/>
          <a:srcRect/>
          <a:stretch>
            <a:fillRect/>
          </a:stretch>
        </p:blipFill>
        <p:spPr bwMode="auto">
          <a:xfrm rot="20809635">
            <a:off x="1022465" y="2976963"/>
            <a:ext cx="2014512" cy="2936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14290"/>
            <a:ext cx="8534400" cy="758952"/>
          </a:xfrm>
        </p:spPr>
        <p:txBody>
          <a:bodyPr>
            <a:normAutofit/>
          </a:bodyPr>
          <a:lstStyle/>
          <a:p>
            <a:r>
              <a:rPr lang="en-US" sz="2800" dirty="0" smtClean="0"/>
              <a:t>Figure 5.2 Factors Influencing Consumer Behavior</a:t>
            </a:r>
            <a:endParaRPr lang="th-TH" sz="2800" dirty="0"/>
          </a:p>
        </p:txBody>
      </p:sp>
      <p:pic>
        <p:nvPicPr>
          <p:cNvPr id="5" name="Picture 4" descr="http://www.grin.com/object/document.176466/d567270e93d302dae66a05fcc1a206d7_LARGE.png"/>
          <p:cNvPicPr>
            <a:picLocks noChangeAspect="1" noChangeArrowheads="1"/>
          </p:cNvPicPr>
          <p:nvPr/>
        </p:nvPicPr>
        <p:blipFill>
          <a:blip r:embed="rId2"/>
          <a:srcRect/>
          <a:stretch>
            <a:fillRect/>
          </a:stretch>
        </p:blipFill>
        <p:spPr bwMode="auto">
          <a:xfrm>
            <a:off x="714348" y="1643050"/>
            <a:ext cx="7858180" cy="4572031"/>
          </a:xfrm>
          <a:prstGeom prst="rect">
            <a:avLst/>
          </a:prstGeom>
          <a:noFill/>
        </p:spPr>
      </p:pic>
      <p:sp>
        <p:nvSpPr>
          <p:cNvPr id="4" name="วงรี 3"/>
          <p:cNvSpPr/>
          <p:nvPr/>
        </p:nvSpPr>
        <p:spPr>
          <a:xfrm>
            <a:off x="3929058" y="1500174"/>
            <a:ext cx="1857388" cy="471490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Personal Factors</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Age and Life-Cycle Stage</a:t>
            </a:r>
          </a:p>
          <a:p>
            <a:pPr lvl="1"/>
            <a:r>
              <a:rPr lang="en-US" dirty="0" smtClean="0"/>
              <a:t>People change the goods and services they buy over their lifetimes.</a:t>
            </a:r>
            <a:endParaRPr lang="th-TH" dirty="0"/>
          </a:p>
        </p:txBody>
      </p:sp>
      <p:pic>
        <p:nvPicPr>
          <p:cNvPr id="5126" name="Picture 6" descr="http://www.k-state.edu/udlearnsite/img/L2top.gif"/>
          <p:cNvPicPr>
            <a:picLocks noChangeAspect="1" noChangeArrowheads="1"/>
          </p:cNvPicPr>
          <p:nvPr/>
        </p:nvPicPr>
        <p:blipFill>
          <a:blip r:embed="rId2"/>
          <a:srcRect/>
          <a:stretch>
            <a:fillRect/>
          </a:stretch>
        </p:blipFill>
        <p:spPr bwMode="auto">
          <a:xfrm>
            <a:off x="785786" y="3071810"/>
            <a:ext cx="7358114" cy="2473008"/>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Media Influencers for Age groups</a:t>
            </a:r>
            <a:endParaRPr lang="th-TH" dirty="0"/>
          </a:p>
        </p:txBody>
      </p:sp>
      <p:pic>
        <p:nvPicPr>
          <p:cNvPr id="5" name="Picture 8" descr="http://printinthemix.com/uploads/Image/fastfacts/Screen%20shot%202012-06-28%20at%205_01_49%20PM.png"/>
          <p:cNvPicPr>
            <a:picLocks noChangeAspect="1" noChangeArrowheads="1"/>
          </p:cNvPicPr>
          <p:nvPr/>
        </p:nvPicPr>
        <p:blipFill>
          <a:blip r:embed="rId2"/>
          <a:srcRect/>
          <a:stretch>
            <a:fillRect/>
          </a:stretch>
        </p:blipFill>
        <p:spPr bwMode="auto">
          <a:xfrm>
            <a:off x="642910" y="1500174"/>
            <a:ext cx="7286676" cy="4615861"/>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Stages in the Family Life Cycle</a:t>
            </a:r>
            <a:endParaRPr lang="th-TH" dirty="0"/>
          </a:p>
        </p:txBody>
      </p:sp>
      <p:pic>
        <p:nvPicPr>
          <p:cNvPr id="6" name="Picture 16" descr="http://2.bp.blogspot.com/_-Bk8t7XfQRU/Sd-sgwtlOUI/AAAAAAAAAKk/PIoIn2xPErs/s400/life-cycle-image.jpg"/>
          <p:cNvPicPr>
            <a:picLocks noChangeAspect="1" noChangeArrowheads="1"/>
          </p:cNvPicPr>
          <p:nvPr/>
        </p:nvPicPr>
        <p:blipFill>
          <a:blip r:embed="rId2"/>
          <a:srcRect/>
          <a:stretch>
            <a:fillRect/>
          </a:stretch>
        </p:blipFill>
        <p:spPr bwMode="auto">
          <a:xfrm>
            <a:off x="571472" y="1500174"/>
            <a:ext cx="3214711" cy="2745230"/>
          </a:xfrm>
          <a:prstGeom prst="rect">
            <a:avLst/>
          </a:prstGeom>
          <a:noFill/>
        </p:spPr>
      </p:pic>
      <p:pic>
        <p:nvPicPr>
          <p:cNvPr id="7" name="Picture 18" descr="http://www.mhhe.com/business/marketing/Perreault13e/marketing_coach/LA/images/0508.jpg"/>
          <p:cNvPicPr>
            <a:picLocks noChangeAspect="1" noChangeArrowheads="1"/>
          </p:cNvPicPr>
          <p:nvPr/>
        </p:nvPicPr>
        <p:blipFill>
          <a:blip r:embed="rId3"/>
          <a:srcRect/>
          <a:stretch>
            <a:fillRect/>
          </a:stretch>
        </p:blipFill>
        <p:spPr bwMode="auto">
          <a:xfrm>
            <a:off x="4429124" y="2357430"/>
            <a:ext cx="4500594" cy="3824271"/>
          </a:xfrm>
          <a:prstGeom prst="rect">
            <a:avLst/>
          </a:prstGeom>
          <a:noFill/>
        </p:spPr>
      </p:pic>
      <p:sp>
        <p:nvSpPr>
          <p:cNvPr id="8" name="สี่เหลี่ยมผืนผ้า 7"/>
          <p:cNvSpPr/>
          <p:nvPr/>
        </p:nvSpPr>
        <p:spPr>
          <a:xfrm>
            <a:off x="500034" y="4500570"/>
            <a:ext cx="4000528" cy="1815882"/>
          </a:xfrm>
          <a:prstGeom prst="rect">
            <a:avLst/>
          </a:prstGeom>
        </p:spPr>
        <p:txBody>
          <a:bodyPr wrap="square">
            <a:spAutoFit/>
          </a:bodyPr>
          <a:lstStyle/>
          <a:p>
            <a:r>
              <a:rPr lang="en-US" b="1" dirty="0" smtClean="0"/>
              <a:t>People change the goods and services they buy over their lifetimes</a:t>
            </a:r>
            <a:endParaRPr lang="th-TH" b="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Personal Factors</a:t>
            </a:r>
            <a:endParaRPr lang="th-TH" dirty="0"/>
          </a:p>
        </p:txBody>
      </p:sp>
      <p:sp>
        <p:nvSpPr>
          <p:cNvPr id="3" name="ตัวยึดเนื้อหา 2"/>
          <p:cNvSpPr>
            <a:spLocks noGrp="1"/>
          </p:cNvSpPr>
          <p:nvPr>
            <p:ph sz="quarter" idx="4294967295"/>
          </p:nvPr>
        </p:nvSpPr>
        <p:spPr>
          <a:xfrm>
            <a:off x="285720" y="1500174"/>
            <a:ext cx="8504238" cy="4572000"/>
          </a:xfrm>
        </p:spPr>
        <p:txBody>
          <a:bodyPr/>
          <a:lstStyle/>
          <a:p>
            <a:r>
              <a:rPr lang="en-US" b="1" dirty="0" smtClean="0">
                <a:solidFill>
                  <a:srgbClr val="FF0000"/>
                </a:solidFill>
              </a:rPr>
              <a:t>Occupation:</a:t>
            </a:r>
            <a:r>
              <a:rPr lang="en-US" dirty="0" smtClean="0"/>
              <a:t> Blue -collar vs. White -collar workers</a:t>
            </a:r>
          </a:p>
          <a:p>
            <a:r>
              <a:rPr lang="en-US" dirty="0" smtClean="0"/>
              <a:t>Economic situations</a:t>
            </a:r>
          </a:p>
          <a:p>
            <a:pPr lvl="1"/>
            <a:r>
              <a:rPr lang="en-US" dirty="0" smtClean="0"/>
              <a:t>Marketers watch trends in personal income, savings and interest rates</a:t>
            </a:r>
            <a:endParaRPr lang="th-TH" dirty="0"/>
          </a:p>
        </p:txBody>
      </p:sp>
      <p:pic>
        <p:nvPicPr>
          <p:cNvPr id="4100" name="Picture 4" descr="http://www.blogcdn.com/jobs.aol.com/articles/media/2011/06/blue-vs-white-collar-workers-293mz060111.jpg"/>
          <p:cNvPicPr>
            <a:picLocks noChangeAspect="1" noChangeArrowheads="1"/>
          </p:cNvPicPr>
          <p:nvPr/>
        </p:nvPicPr>
        <p:blipFill>
          <a:blip r:embed="rId2"/>
          <a:srcRect/>
          <a:stretch>
            <a:fillRect/>
          </a:stretch>
        </p:blipFill>
        <p:spPr bwMode="auto">
          <a:xfrm>
            <a:off x="2857488" y="3143248"/>
            <a:ext cx="3214710" cy="28197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Lifestyle</a:t>
            </a:r>
            <a:endParaRPr lang="th-TH" dirty="0"/>
          </a:p>
        </p:txBody>
      </p:sp>
      <p:sp>
        <p:nvSpPr>
          <p:cNvPr id="3" name="ตัวยึดเนื้อหา 2"/>
          <p:cNvSpPr>
            <a:spLocks noGrp="1"/>
          </p:cNvSpPr>
          <p:nvPr>
            <p:ph sz="quarter" idx="4294967295"/>
          </p:nvPr>
        </p:nvSpPr>
        <p:spPr>
          <a:xfrm>
            <a:off x="214282" y="1500174"/>
            <a:ext cx="8504238" cy="4572000"/>
          </a:xfrm>
        </p:spPr>
        <p:txBody>
          <a:bodyPr/>
          <a:lstStyle/>
          <a:p>
            <a:r>
              <a:rPr lang="en-US" b="1" dirty="0" smtClean="0">
                <a:solidFill>
                  <a:srgbClr val="FF0000"/>
                </a:solidFill>
              </a:rPr>
              <a:t>Lifestyle: </a:t>
            </a:r>
            <a:r>
              <a:rPr lang="en-US" dirty="0" smtClean="0"/>
              <a:t>A person’s pattern of living as expressed in his or her activities, interests and opinions.</a:t>
            </a:r>
            <a:endParaRPr lang="th-TH" dirty="0"/>
          </a:p>
        </p:txBody>
      </p:sp>
      <p:pic>
        <p:nvPicPr>
          <p:cNvPr id="3074" name="Picture 2" descr="http://1.bp.blogspot.com/_isUvlzkZPIQ/TPAdttqdkOI/AAAAAAAAHCg/Fbj0UWt_MEQ/s1600/Real-Housewives-of-Beverly-Hills.jpg"/>
          <p:cNvPicPr>
            <a:picLocks noChangeAspect="1" noChangeArrowheads="1"/>
          </p:cNvPicPr>
          <p:nvPr/>
        </p:nvPicPr>
        <p:blipFill>
          <a:blip r:embed="rId2"/>
          <a:srcRect/>
          <a:stretch>
            <a:fillRect/>
          </a:stretch>
        </p:blipFill>
        <p:spPr bwMode="auto">
          <a:xfrm>
            <a:off x="500034" y="2928934"/>
            <a:ext cx="4000528" cy="2233610"/>
          </a:xfrm>
          <a:prstGeom prst="rect">
            <a:avLst/>
          </a:prstGeom>
          <a:noFill/>
        </p:spPr>
      </p:pic>
      <p:pic>
        <p:nvPicPr>
          <p:cNvPr id="3078" name="Picture 6" descr="http://malialitman.files.wordpress.com/2011/01/christabrelsford-mountain-climbing-2.jpg"/>
          <p:cNvPicPr>
            <a:picLocks noChangeAspect="1" noChangeArrowheads="1"/>
          </p:cNvPicPr>
          <p:nvPr/>
        </p:nvPicPr>
        <p:blipFill>
          <a:blip r:embed="rId3"/>
          <a:srcRect/>
          <a:stretch>
            <a:fillRect/>
          </a:stretch>
        </p:blipFill>
        <p:spPr bwMode="auto">
          <a:xfrm rot="1660513">
            <a:off x="5208133" y="2983496"/>
            <a:ext cx="2857520" cy="1905013"/>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VALS FRAMEWORK - Lifestyle</a:t>
            </a:r>
            <a:endParaRPr lang="th-TH" dirty="0"/>
          </a:p>
        </p:txBody>
      </p:sp>
      <p:pic>
        <p:nvPicPr>
          <p:cNvPr id="3" name="Picture 4" descr="http://www.marketing91.com/wp-content/uploads/2011/12/Vals-framework.jpg"/>
          <p:cNvPicPr>
            <a:picLocks noChangeAspect="1" noChangeArrowheads="1"/>
          </p:cNvPicPr>
          <p:nvPr/>
        </p:nvPicPr>
        <p:blipFill>
          <a:blip r:embed="rId2"/>
          <a:srcRect/>
          <a:stretch>
            <a:fillRect/>
          </a:stretch>
        </p:blipFill>
        <p:spPr bwMode="auto">
          <a:xfrm>
            <a:off x="714348" y="1428736"/>
            <a:ext cx="3476625" cy="4781550"/>
          </a:xfrm>
          <a:prstGeom prst="rect">
            <a:avLst/>
          </a:prstGeom>
          <a:noFill/>
        </p:spPr>
      </p:pic>
      <p:sp>
        <p:nvSpPr>
          <p:cNvPr id="29697" name="Rectangle 1"/>
          <p:cNvSpPr>
            <a:spLocks noChangeArrowheads="1"/>
          </p:cNvSpPr>
          <p:nvPr/>
        </p:nvSpPr>
        <p:spPr bwMode="auto">
          <a:xfrm>
            <a:off x="5072066" y="2000240"/>
            <a:ext cx="3143272" cy="3662541"/>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VALS</a:t>
            </a:r>
            <a:r>
              <a:rPr kumimoji="0" lang="en-US" sz="20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("Values, Attitudes and Lifestyles") </a:t>
            </a:r>
            <a:r>
              <a:rPr kumimoji="0" lang="en-US" sz="1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is a proprietary research methodology used for psychographic  market</a:t>
            </a:r>
            <a:r>
              <a:rPr kumimoji="0" lang="en-US" sz="1600" b="0" i="0" strike="noStrike" cap="none" normalizeH="0" baseline="0" dirty="0" smtClean="0">
                <a:ln>
                  <a:noFill/>
                </a:ln>
                <a:effectLst/>
                <a:latin typeface="Arial" pitchFamily="34" charset="0"/>
                <a:ea typeface="Times New Roman" pitchFamily="18" charset="0"/>
                <a:cs typeface="Arial" pitchFamily="34" charset="0"/>
              </a:rPr>
              <a:t>. Market segmentation is designed to guide companies in tailoring their products and services to appeal to the people most likely to purchase them.</a:t>
            </a:r>
            <a:r>
              <a:rPr lang="en-US" sz="1600" dirty="0" smtClean="0">
                <a:latin typeface="Arial" pitchFamily="34" charset="0"/>
                <a:ea typeface="Times New Roman" pitchFamily="18" charset="0"/>
                <a:cs typeface="Angsana New" pitchFamily="18" charset="-34"/>
              </a:rPr>
              <a:t> </a:t>
            </a:r>
            <a:r>
              <a:rPr kumimoji="0" lang="en-US" sz="1600" b="0" i="0" strike="noStrike" cap="none" normalizeH="0" baseline="0" dirty="0" smtClean="0">
                <a:ln>
                  <a:noFill/>
                </a:ln>
                <a:effectLst/>
                <a:latin typeface="Arial" pitchFamily="34" charset="0"/>
                <a:ea typeface="Times New Roman" pitchFamily="18" charset="0"/>
                <a:cs typeface="Arial" pitchFamily="34" charset="0"/>
              </a:rPr>
              <a:t>VALS was developed in 1978 by social scientist and consumer futurist Arnold Mitchell and his colleagues at SRI International.. </a:t>
            </a:r>
            <a:endParaRPr kumimoji="0" lang="en-US" sz="1600" b="0" i="0" strike="noStrike" cap="none" normalizeH="0" baseline="0" dirty="0" smtClean="0">
              <a:ln>
                <a:noFill/>
              </a:ln>
              <a:effectLst/>
              <a:latin typeface="Arial" pitchFamily="34" charset="0"/>
              <a:cs typeface="Angsana New" pitchFamily="18" charset="-34"/>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642910" y="357166"/>
            <a:ext cx="7786742" cy="59708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Innovators.</a:t>
            </a:r>
            <a:r>
              <a:rPr kumimoji="0" lang="en-US" sz="14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on the leading edge of change, have the highest incomes, and such high self-esteem and abundant resources that they can </a:t>
            </a:r>
            <a:r>
              <a:rPr kumimoji="0" lang="en-US" sz="12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induldge</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in any or all self-orientations. They are located above the rectangle. Image is important to them as an expression of taste, </a:t>
            </a:r>
            <a:r>
              <a:rPr kumimoji="0" lang="en-US" sz="12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idependence</a:t>
            </a:r>
            <a:r>
              <a:rPr lang="en-US" sz="1200" dirty="0" smtClean="0">
                <a:solidFill>
                  <a:srgbClr val="000000"/>
                </a:solidFill>
                <a:latin typeface="Arial" pitchFamily="34" charset="0"/>
                <a:ea typeface="Times New Roman" pitchFamily="18" charset="0"/>
                <a:cs typeface="Arial" pitchFamily="34" charset="0"/>
              </a:rPr>
              <a:t>, and character.</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Their consumer choices are directed toward the "finer things in life."</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Thinkers.</a:t>
            </a:r>
            <a:r>
              <a:rPr kumimoji="0" lang="en-US" sz="14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the high-resource group of those who are motivated by ideals. They are mature, responsible, well-educated professionals. Their leisure</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activities center on their homes, but they are well informed about what goes on in the world and are open to new ideas and social change. They have high incomes but are practical consumers and rational decision makers.</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Believers.</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the low-resource group of those who are motivated by ideals. They are</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conservative</a:t>
            </a:r>
            <a:r>
              <a:rPr kumimoji="0" lang="en-US" sz="1200" b="0" i="0" u="none" strike="noStrike" cap="none" normalizeH="0" dirty="0" smtClean="0">
                <a:ln>
                  <a:noFill/>
                </a:ln>
                <a:solidFill>
                  <a:srgbClr val="000000"/>
                </a:solidFill>
                <a:effectLst/>
                <a:latin typeface="Arial" pitchFamily="34" charset="0"/>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and predictable consumers who favor American products and established brands. Their lives are centered on</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family,</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community, and the nation. They have modest incomes.</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Achievers.</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the high-resource group of those who are motivated by achievement. They are successful work-oriented people who get their satisfaction from their jobs and families. They are</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politically conservative</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and respect authority and the status quo. They favor established products and services that show off their success to their peers.</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Strivers.</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the low-resource group of those who are motivated by achievements. They have values very similar to achievers but have fewer economic, social, and psychological resources. Style is extremely important to them as they strive to emulate people they admire.</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err="1" smtClean="0">
                <a:ln>
                  <a:noFill/>
                </a:ln>
                <a:solidFill>
                  <a:srgbClr val="FF0000"/>
                </a:solidFill>
                <a:effectLst/>
                <a:latin typeface="Arial" pitchFamily="34" charset="0"/>
                <a:ea typeface="Times New Roman" pitchFamily="18" charset="0"/>
                <a:cs typeface="Arial" pitchFamily="34" charset="0"/>
              </a:rPr>
              <a:t>Experiencers</a:t>
            </a:r>
            <a:r>
              <a:rPr kumimoji="0" lang="en-US" sz="1400" b="1"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the high-resource group of those who are motivated by self-expression. They are the youngest of all the segments, with a median age of 25. They have a lot of energy, which they pour into</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physical exercise</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and social activities. They are avid consumers, spending heavily on clothing, fast-foods, music, and other youthful favorites, with particular emphasis on new products and services.</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Makers.</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are the low-resource group of those who are motivated by self-expression. They are practical people who value self-sufficiency. They are focused on the familiar-family,</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work, and physical recreation-and have little interest in the broader world. As consumers, they appreciate practical and functional products.</a:t>
            </a:r>
            <a:endParaRPr kumimoji="0" lang="en-US" sz="1200" b="0" i="0" u="none" strike="noStrike" cap="none" normalizeH="0" baseline="0" dirty="0" smtClean="0">
              <a:ln>
                <a:noFill/>
              </a:ln>
              <a:solidFill>
                <a:schemeClr val="tx1"/>
              </a:solidFill>
              <a:effectLst/>
              <a:latin typeface="Arial" pitchFamily="34" charset="0"/>
              <a:cs typeface="Angsana New" pitchFamily="18" charset="-34"/>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en-US" sz="14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Survivors.</a:t>
            </a:r>
            <a:r>
              <a:rPr kumimoji="0" lang="en-US" sz="1200" b="0" i="0" u="none" strike="noStrike" cap="none" normalizeH="0" baseline="0" dirty="0" smtClean="0">
                <a:ln>
                  <a:noFill/>
                </a:ln>
                <a:solidFill>
                  <a:srgbClr val="000000"/>
                </a:solidFill>
                <a:effectLst/>
                <a:latin typeface="Georgia"/>
                <a:ea typeface="Times New Roman" pitchFamily="18" charset="0"/>
                <a:cs typeface="Arial" pitchFamily="34" charset="0"/>
              </a:rPr>
              <a:t> </a:t>
            </a: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These consumers have the lowest incomes. They have too few resources to be included in any consumer self-orientation and are thus located below the rectangle. They are the oldest of all the segments, with a median age of 61. Within their limited means, they tend to be brand-loyal consumers.</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lang="en-US" sz="1200" dirty="0" smtClean="0">
              <a:solidFill>
                <a:srgbClr val="000000"/>
              </a:solidFill>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tab pos="457200" algn="l"/>
              </a:tabLst>
            </a:pPr>
            <a:r>
              <a:rPr lang="en-US" sz="800" i="1" dirty="0" smtClean="0">
                <a:solidFill>
                  <a:srgbClr val="000000"/>
                </a:solidFill>
                <a:latin typeface="Arial" pitchFamily="34" charset="0"/>
                <a:cs typeface="Arial" pitchFamily="34" charset="0"/>
              </a:rPr>
              <a:t>								             Source: Wikipedia</a:t>
            </a:r>
            <a:endParaRPr kumimoji="0" lang="en-US" sz="800" b="0" i="1" u="none" strike="noStrike" cap="none" normalizeH="0" baseline="0" dirty="0" smtClean="0">
              <a:ln>
                <a:noFill/>
              </a:ln>
              <a:solidFill>
                <a:schemeClr val="tx1"/>
              </a:solidFill>
              <a:effectLst/>
              <a:latin typeface="Arial" pitchFamily="34" charset="0"/>
              <a:cs typeface="Angsana New" pitchFamily="18" charset="-34"/>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Personality</a:t>
            </a:r>
            <a:endParaRPr lang="th-TH" dirty="0"/>
          </a:p>
        </p:txBody>
      </p:sp>
      <p:sp>
        <p:nvSpPr>
          <p:cNvPr id="3" name="ตัวยึดเนื้อหา 2"/>
          <p:cNvSpPr>
            <a:spLocks noGrp="1"/>
          </p:cNvSpPr>
          <p:nvPr>
            <p:ph sz="quarter" idx="4294967295"/>
          </p:nvPr>
        </p:nvSpPr>
        <p:spPr>
          <a:xfrm>
            <a:off x="285720" y="1500174"/>
            <a:ext cx="8504238" cy="4572000"/>
          </a:xfrm>
        </p:spPr>
        <p:txBody>
          <a:bodyPr/>
          <a:lstStyle/>
          <a:p>
            <a:r>
              <a:rPr lang="en-US" b="1" dirty="0" smtClean="0">
                <a:solidFill>
                  <a:srgbClr val="FF0000"/>
                </a:solidFill>
              </a:rPr>
              <a:t>Personality: </a:t>
            </a:r>
            <a:r>
              <a:rPr lang="en-US" sz="2000" dirty="0" smtClean="0"/>
              <a:t>The unique psychological characteristics that distinguish a person or a group</a:t>
            </a:r>
            <a:endParaRPr lang="th-TH" sz="2000" dirty="0"/>
          </a:p>
        </p:txBody>
      </p:sp>
      <p:pic>
        <p:nvPicPr>
          <p:cNvPr id="2050" name="Picture 2" descr="http://3.bp.blogspot.com/_apKADtVjpx4/TOVtHRztQoI/AAAAAAAAAA4/5Nhlptq9xHQ/s1600/abi.jpg"/>
          <p:cNvPicPr>
            <a:picLocks noChangeAspect="1" noChangeArrowheads="1"/>
          </p:cNvPicPr>
          <p:nvPr/>
        </p:nvPicPr>
        <p:blipFill>
          <a:blip r:embed="rId2"/>
          <a:srcRect/>
          <a:stretch>
            <a:fillRect/>
          </a:stretch>
        </p:blipFill>
        <p:spPr bwMode="auto">
          <a:xfrm>
            <a:off x="500034" y="2500306"/>
            <a:ext cx="4929222" cy="3580347"/>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rot="364555">
            <a:off x="5633180" y="3237527"/>
            <a:ext cx="3201517" cy="1323439"/>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4000" b="1" cap="none" spc="0" dirty="0" smtClean="0">
                <a:ln/>
                <a:solidFill>
                  <a:schemeClr val="accent3"/>
                </a:solidFill>
                <a:effectLst/>
              </a:rPr>
              <a:t>Personality</a:t>
            </a:r>
          </a:p>
          <a:p>
            <a:pPr algn="ctr"/>
            <a:r>
              <a:rPr lang="en-US" sz="4000" b="1" cap="none" spc="0" dirty="0" smtClean="0">
                <a:ln/>
                <a:solidFill>
                  <a:schemeClr val="accent3"/>
                </a:solidFill>
                <a:effectLst/>
              </a:rPr>
              <a:t>&amp; Image</a:t>
            </a:r>
            <a:endParaRPr lang="th-TH" sz="4000" b="1" cap="none" spc="0" dirty="0">
              <a:ln/>
              <a:solidFill>
                <a:schemeClr val="accent3"/>
              </a:solidFill>
              <a:effectLs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14290"/>
            <a:ext cx="8534400" cy="758952"/>
          </a:xfrm>
        </p:spPr>
        <p:txBody>
          <a:bodyPr>
            <a:normAutofit/>
          </a:bodyPr>
          <a:lstStyle/>
          <a:p>
            <a:r>
              <a:rPr lang="en-US" sz="2800" dirty="0" smtClean="0"/>
              <a:t>Figure 5.2 Factors Influencing Consumer Behavior</a:t>
            </a:r>
            <a:endParaRPr lang="th-TH" sz="2800" dirty="0"/>
          </a:p>
        </p:txBody>
      </p:sp>
      <p:pic>
        <p:nvPicPr>
          <p:cNvPr id="5" name="Picture 4" descr="http://www.grin.com/object/document.176466/d567270e93d302dae66a05fcc1a206d7_LARGE.png"/>
          <p:cNvPicPr>
            <a:picLocks noChangeAspect="1" noChangeArrowheads="1"/>
          </p:cNvPicPr>
          <p:nvPr/>
        </p:nvPicPr>
        <p:blipFill>
          <a:blip r:embed="rId2"/>
          <a:srcRect/>
          <a:stretch>
            <a:fillRect/>
          </a:stretch>
        </p:blipFill>
        <p:spPr bwMode="auto">
          <a:xfrm>
            <a:off x="500034" y="1714488"/>
            <a:ext cx="7858180" cy="4572031"/>
          </a:xfrm>
          <a:prstGeom prst="rect">
            <a:avLst/>
          </a:prstGeom>
          <a:noFill/>
        </p:spPr>
      </p:pic>
      <p:sp>
        <p:nvSpPr>
          <p:cNvPr id="4" name="วงรี 3"/>
          <p:cNvSpPr/>
          <p:nvPr/>
        </p:nvSpPr>
        <p:spPr>
          <a:xfrm>
            <a:off x="5500694" y="1785926"/>
            <a:ext cx="1857388" cy="435771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Psychological Factors</a:t>
            </a:r>
            <a:endParaRPr lang="th-TH" dirty="0"/>
          </a:p>
        </p:txBody>
      </p:sp>
      <p:sp>
        <p:nvSpPr>
          <p:cNvPr id="3" name="ตัวยึดเนื้อหา 2"/>
          <p:cNvSpPr>
            <a:spLocks noGrp="1"/>
          </p:cNvSpPr>
          <p:nvPr>
            <p:ph sz="quarter" idx="4294967295"/>
          </p:nvPr>
        </p:nvSpPr>
        <p:spPr>
          <a:xfrm>
            <a:off x="357158" y="1714488"/>
            <a:ext cx="8504238" cy="4572000"/>
          </a:xfrm>
        </p:spPr>
        <p:txBody>
          <a:bodyPr>
            <a:normAutofit/>
          </a:bodyPr>
          <a:lstStyle/>
          <a:p>
            <a:r>
              <a:rPr lang="en-US" b="1" dirty="0" smtClean="0">
                <a:solidFill>
                  <a:srgbClr val="FF0000"/>
                </a:solidFill>
              </a:rPr>
              <a:t>Motivation (Drive): </a:t>
            </a:r>
            <a:r>
              <a:rPr lang="en-US" dirty="0" smtClean="0"/>
              <a:t>A need that is sufficiently pressing to direct he person to seek satisfaction of the need</a:t>
            </a:r>
          </a:p>
          <a:p>
            <a:pPr>
              <a:buNone/>
            </a:pPr>
            <a:endParaRPr lang="en-US" dirty="0" smtClean="0"/>
          </a:p>
          <a:p>
            <a:pPr lvl="1"/>
            <a:r>
              <a:rPr lang="en-US" dirty="0" smtClean="0"/>
              <a:t>Research: Projective Techniques; interpretive consumer research – dig deeper into consumer psyches and develop better marketing strategies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Motivation Theory</a:t>
            </a:r>
            <a:endParaRPr lang="th-TH" dirty="0"/>
          </a:p>
        </p:txBody>
      </p:sp>
      <p:sp>
        <p:nvSpPr>
          <p:cNvPr id="3" name="ตัวยึดเนื้อหา 2"/>
          <p:cNvSpPr>
            <a:spLocks noGrp="1"/>
          </p:cNvSpPr>
          <p:nvPr>
            <p:ph sz="quarter" idx="4294967295"/>
          </p:nvPr>
        </p:nvSpPr>
        <p:spPr>
          <a:xfrm>
            <a:off x="285720" y="1500174"/>
            <a:ext cx="8504238" cy="4572000"/>
          </a:xfrm>
        </p:spPr>
        <p:txBody>
          <a:bodyPr>
            <a:normAutofit/>
          </a:bodyPr>
          <a:lstStyle/>
          <a:p>
            <a:r>
              <a:rPr lang="en-US" b="1" dirty="0" smtClean="0">
                <a:solidFill>
                  <a:srgbClr val="FF0000"/>
                </a:solidFill>
              </a:rPr>
              <a:t>Sigmund Freud</a:t>
            </a:r>
            <a:r>
              <a:rPr lang="en-US" dirty="0" smtClean="0"/>
              <a:t>: people are largely unconscious about the real psychological forces shaping their behavior</a:t>
            </a:r>
          </a:p>
          <a:p>
            <a:pPr lvl="1"/>
            <a:r>
              <a:rPr lang="en-US" dirty="0" smtClean="0"/>
              <a:t>Motivation: an aging baby boomer who buys a sporty convertible might explain that he simply like the feel of the wind in his thinning hair. At a deeper level, he may be buying a car to feel young and independent again.</a:t>
            </a:r>
          </a:p>
        </p:txBody>
      </p:sp>
      <p:pic>
        <p:nvPicPr>
          <p:cNvPr id="1026" name="Picture 2" descr="http://www.crozetgazette.com/wp-content/uploads/2012/09/sports-car-John-Pollock.jpg"/>
          <p:cNvPicPr>
            <a:picLocks noChangeAspect="1" noChangeArrowheads="1"/>
          </p:cNvPicPr>
          <p:nvPr/>
        </p:nvPicPr>
        <p:blipFill>
          <a:blip r:embed="rId2"/>
          <a:srcRect/>
          <a:stretch>
            <a:fillRect/>
          </a:stretch>
        </p:blipFill>
        <p:spPr bwMode="auto">
          <a:xfrm>
            <a:off x="4143372" y="4286256"/>
            <a:ext cx="2857520" cy="1974546"/>
          </a:xfrm>
          <a:prstGeom prst="rect">
            <a:avLst/>
          </a:prstGeom>
          <a:noFill/>
        </p:spPr>
      </p:pic>
      <p:pic>
        <p:nvPicPr>
          <p:cNvPr id="1028" name="Picture 4" descr="http://image.shutterstock.com/display_pic_with_logo/57715/57715,1295890169,1/stock-photo-a-happy-senior-couple-driving-a-convertible-car-wearing-sunglasses-69677770.jpg"/>
          <p:cNvPicPr>
            <a:picLocks noChangeAspect="1" noChangeArrowheads="1"/>
          </p:cNvPicPr>
          <p:nvPr/>
        </p:nvPicPr>
        <p:blipFill>
          <a:blip r:embed="rId3"/>
          <a:srcRect/>
          <a:stretch>
            <a:fillRect/>
          </a:stretch>
        </p:blipFill>
        <p:spPr bwMode="auto">
          <a:xfrm>
            <a:off x="1428728" y="4286256"/>
            <a:ext cx="2719108" cy="207646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Motivation Theory</a:t>
            </a:r>
            <a:endParaRPr lang="th-TH" dirty="0"/>
          </a:p>
        </p:txBody>
      </p:sp>
      <p:sp>
        <p:nvSpPr>
          <p:cNvPr id="3" name="ตัวยึดเนื้อหา 2"/>
          <p:cNvSpPr>
            <a:spLocks noGrp="1"/>
          </p:cNvSpPr>
          <p:nvPr>
            <p:ph sz="quarter" idx="4294967295"/>
          </p:nvPr>
        </p:nvSpPr>
        <p:spPr>
          <a:xfrm>
            <a:off x="0" y="1527175"/>
            <a:ext cx="8504238" cy="4572000"/>
          </a:xfrm>
        </p:spPr>
        <p:txBody>
          <a:bodyPr/>
          <a:lstStyle/>
          <a:p>
            <a:pPr>
              <a:buNone/>
            </a:pPr>
            <a:r>
              <a:rPr lang="en-US" dirty="0" smtClean="0"/>
              <a:t>   </a:t>
            </a:r>
            <a:r>
              <a:rPr lang="en-US" b="1" dirty="0" smtClean="0">
                <a:solidFill>
                  <a:srgbClr val="FF0000"/>
                </a:solidFill>
              </a:rPr>
              <a:t>Maslow’s Hierarchy of needs</a:t>
            </a:r>
            <a:endParaRPr lang="th-TH" b="1" dirty="0">
              <a:solidFill>
                <a:srgbClr val="FF0000"/>
              </a:solidFill>
            </a:endParaRPr>
          </a:p>
        </p:txBody>
      </p:sp>
      <p:pic>
        <p:nvPicPr>
          <p:cNvPr id="4" name="Picture 2" descr="http://www.ourdeskdrawer.com/projectmanagement/images/maslows800.jpg"/>
          <p:cNvPicPr>
            <a:picLocks noChangeAspect="1" noChangeArrowheads="1"/>
          </p:cNvPicPr>
          <p:nvPr/>
        </p:nvPicPr>
        <p:blipFill>
          <a:blip r:embed="rId2"/>
          <a:srcRect/>
          <a:stretch>
            <a:fillRect/>
          </a:stretch>
        </p:blipFill>
        <p:spPr bwMode="auto">
          <a:xfrm>
            <a:off x="1000100" y="1285860"/>
            <a:ext cx="7620000" cy="499110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Perception</a:t>
            </a:r>
            <a:endParaRPr lang="th-TH" dirty="0"/>
          </a:p>
        </p:txBody>
      </p:sp>
      <p:sp>
        <p:nvSpPr>
          <p:cNvPr id="3" name="ตัวยึดเนื้อหา 2"/>
          <p:cNvSpPr>
            <a:spLocks noGrp="1"/>
          </p:cNvSpPr>
          <p:nvPr>
            <p:ph sz="quarter" idx="4294967295"/>
          </p:nvPr>
        </p:nvSpPr>
        <p:spPr>
          <a:xfrm>
            <a:off x="285720" y="1285860"/>
            <a:ext cx="8143900" cy="4572000"/>
          </a:xfrm>
        </p:spPr>
        <p:txBody>
          <a:bodyPr/>
          <a:lstStyle/>
          <a:p>
            <a:r>
              <a:rPr lang="en-US" b="1" dirty="0" smtClean="0">
                <a:solidFill>
                  <a:srgbClr val="FF0000"/>
                </a:solidFill>
              </a:rPr>
              <a:t>Perception</a:t>
            </a:r>
            <a:r>
              <a:rPr lang="en-US" dirty="0" smtClean="0"/>
              <a:t> </a:t>
            </a:r>
            <a:r>
              <a:rPr lang="en-US" sz="2000" dirty="0" smtClean="0"/>
              <a:t>is the process by which people select, organize and interpret information to form a meaningful picture of the word</a:t>
            </a:r>
          </a:p>
          <a:p>
            <a:pPr lvl="1"/>
            <a:r>
              <a:rPr lang="en-US" dirty="0" smtClean="0"/>
              <a:t>People are exposed to 3000-5000 ad messages daily</a:t>
            </a:r>
            <a:endParaRPr lang="th-TH" dirty="0"/>
          </a:p>
        </p:txBody>
      </p:sp>
      <p:pic>
        <p:nvPicPr>
          <p:cNvPr id="92162" name="Picture 2" descr="http://www.bestpsdtohtml.com/wp-content/uploads/2012/02/221.jpg"/>
          <p:cNvPicPr>
            <a:picLocks noChangeAspect="1" noChangeArrowheads="1"/>
          </p:cNvPicPr>
          <p:nvPr/>
        </p:nvPicPr>
        <p:blipFill>
          <a:blip r:embed="rId2"/>
          <a:srcRect/>
          <a:stretch>
            <a:fillRect/>
          </a:stretch>
        </p:blipFill>
        <p:spPr bwMode="auto">
          <a:xfrm>
            <a:off x="1643042" y="2714620"/>
            <a:ext cx="5238750" cy="3448051"/>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Perception</a:t>
            </a:r>
            <a:endParaRPr lang="th-TH" dirty="0"/>
          </a:p>
        </p:txBody>
      </p:sp>
      <p:sp>
        <p:nvSpPr>
          <p:cNvPr id="3" name="ตัวยึดเนื้อหา 2"/>
          <p:cNvSpPr>
            <a:spLocks noGrp="1"/>
          </p:cNvSpPr>
          <p:nvPr>
            <p:ph sz="quarter" idx="4294967295"/>
          </p:nvPr>
        </p:nvSpPr>
        <p:spPr>
          <a:xfrm>
            <a:off x="142844" y="1500174"/>
            <a:ext cx="8715436" cy="4572000"/>
          </a:xfrm>
        </p:spPr>
        <p:txBody>
          <a:bodyPr>
            <a:normAutofit/>
          </a:bodyPr>
          <a:lstStyle/>
          <a:p>
            <a:r>
              <a:rPr lang="en-US" b="1" dirty="0" smtClean="0">
                <a:solidFill>
                  <a:srgbClr val="FF0000"/>
                </a:solidFill>
              </a:rPr>
              <a:t>Selective Attention</a:t>
            </a:r>
            <a:r>
              <a:rPr lang="en-US" dirty="0" smtClean="0"/>
              <a:t>: </a:t>
            </a:r>
            <a:r>
              <a:rPr lang="en-US" sz="2400" dirty="0" smtClean="0"/>
              <a:t>the tendency for people to screen out most of the information to which they are exposed </a:t>
            </a:r>
            <a:r>
              <a:rPr lang="en-US" sz="2400" b="1" dirty="0" smtClean="0">
                <a:solidFill>
                  <a:srgbClr val="00B0F0"/>
                </a:solidFill>
              </a:rPr>
              <a:t>(marketers challenge: attract attention)</a:t>
            </a:r>
          </a:p>
          <a:p>
            <a:r>
              <a:rPr lang="en-US" b="1" dirty="0" smtClean="0">
                <a:solidFill>
                  <a:srgbClr val="FF0000"/>
                </a:solidFill>
              </a:rPr>
              <a:t>Selective Distortion</a:t>
            </a:r>
            <a:r>
              <a:rPr lang="en-US" dirty="0" smtClean="0"/>
              <a:t>: </a:t>
            </a:r>
            <a:r>
              <a:rPr lang="en-US" sz="2400" dirty="0" smtClean="0"/>
              <a:t>the tendency of people to interpret  information in a way that will support what they already believe </a:t>
            </a:r>
            <a:r>
              <a:rPr lang="en-US" sz="2400" b="1" dirty="0" smtClean="0">
                <a:solidFill>
                  <a:srgbClr val="00B0F0"/>
                </a:solidFill>
              </a:rPr>
              <a:t>(marketers challenge: support/ define belief)</a:t>
            </a:r>
          </a:p>
          <a:p>
            <a:r>
              <a:rPr lang="en-US" b="1" dirty="0" smtClean="0">
                <a:solidFill>
                  <a:srgbClr val="FF0000"/>
                </a:solidFill>
              </a:rPr>
              <a:t>Selective Retention</a:t>
            </a:r>
            <a:r>
              <a:rPr lang="en-US" dirty="0" smtClean="0"/>
              <a:t>: </a:t>
            </a:r>
            <a:r>
              <a:rPr lang="en-US" sz="2400" dirty="0" smtClean="0"/>
              <a:t>consumers are likely to remember good points made about the brand they favor and forget good pointes made about competing brands </a:t>
            </a:r>
            <a:r>
              <a:rPr lang="en-US" sz="2400" b="1" dirty="0" smtClean="0">
                <a:solidFill>
                  <a:srgbClr val="00B0F0"/>
                </a:solidFill>
              </a:rPr>
              <a:t>(marketers challenge: leverage brand image)</a:t>
            </a:r>
            <a:endParaRPr lang="th-TH" sz="2400" b="1" dirty="0">
              <a:solidFill>
                <a:srgbClr val="00B0F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Perception</a:t>
            </a:r>
            <a:endParaRPr lang="th-TH" dirty="0"/>
          </a:p>
        </p:txBody>
      </p:sp>
      <p:sp>
        <p:nvSpPr>
          <p:cNvPr id="3" name="ตัวยึดเนื้อหา 2"/>
          <p:cNvSpPr>
            <a:spLocks noGrp="1"/>
          </p:cNvSpPr>
          <p:nvPr>
            <p:ph sz="quarter" idx="4294967295"/>
          </p:nvPr>
        </p:nvSpPr>
        <p:spPr>
          <a:xfrm>
            <a:off x="214282" y="1500174"/>
            <a:ext cx="8504238" cy="4572000"/>
          </a:xfrm>
        </p:spPr>
        <p:txBody>
          <a:bodyPr>
            <a:normAutofit/>
          </a:bodyPr>
          <a:lstStyle/>
          <a:p>
            <a:r>
              <a:rPr lang="en-US" b="1" dirty="0" smtClean="0">
                <a:solidFill>
                  <a:srgbClr val="FF0000"/>
                </a:solidFill>
              </a:rPr>
              <a:t>Subliminal advertising</a:t>
            </a:r>
            <a:r>
              <a:rPr lang="en-US" dirty="0" smtClean="0"/>
              <a:t>: consumers will be affected by marketing messages without even knowing it</a:t>
            </a:r>
          </a:p>
          <a:p>
            <a:pPr lvl="1"/>
            <a:r>
              <a:rPr lang="en-US" sz="1800" dirty="0" smtClean="0"/>
              <a:t>Example: “Eat popcorn” and “Drink Coca Cola” – on the screen in a New Jersey movie theater every five second for 1/300</a:t>
            </a:r>
            <a:r>
              <a:rPr lang="en-US" sz="1800" baseline="30000" dirty="0" smtClean="0"/>
              <a:t>th</a:t>
            </a:r>
            <a:r>
              <a:rPr lang="en-US" sz="1800" dirty="0" smtClean="0"/>
              <a:t> of a second.</a:t>
            </a:r>
          </a:p>
          <a:p>
            <a:pPr lvl="1"/>
            <a:r>
              <a:rPr lang="en-US" sz="1800" dirty="0" smtClean="0"/>
              <a:t>Viewers didn’t consciously recognized the messages they absorbed them subconsciously and bought 58 percent more popcorn and 18 percent more coke</a:t>
            </a:r>
            <a:endParaRPr lang="th-TH" sz="1800" dirty="0"/>
          </a:p>
        </p:txBody>
      </p:sp>
      <p:pic>
        <p:nvPicPr>
          <p:cNvPr id="90114" name="Picture 2" descr="http://blogs.browardpalmbeach.com/cleanplatecharlie/popcorn-big.jpg"/>
          <p:cNvPicPr>
            <a:picLocks noChangeAspect="1" noChangeArrowheads="1"/>
          </p:cNvPicPr>
          <p:nvPr/>
        </p:nvPicPr>
        <p:blipFill>
          <a:blip r:embed="rId2"/>
          <a:srcRect/>
          <a:stretch>
            <a:fillRect/>
          </a:stretch>
        </p:blipFill>
        <p:spPr bwMode="auto">
          <a:xfrm>
            <a:off x="2357422" y="4143380"/>
            <a:ext cx="3429024" cy="2375378"/>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Line 1"/>
          <p:cNvSpPr>
            <a:spLocks noChangeShapeType="1"/>
          </p:cNvSpPr>
          <p:nvPr/>
        </p:nvSpPr>
        <p:spPr bwMode="auto">
          <a:xfrm>
            <a:off x="4070350" y="1141413"/>
            <a:ext cx="71438" cy="5357812"/>
          </a:xfrm>
          <a:prstGeom prst="line">
            <a:avLst/>
          </a:prstGeom>
          <a:noFill/>
          <a:ln w="9525">
            <a:solidFill>
              <a:srgbClr val="4A7DBB"/>
            </a:solidFill>
            <a:round/>
            <a:headEnd/>
            <a:tailEnd/>
          </a:ln>
        </p:spPr>
        <p:txBody>
          <a:bodyPr lIns="0" tIns="0" rIns="0" bIns="0"/>
          <a:lstStyle/>
          <a:p>
            <a:endParaRPr lang="th-TH"/>
          </a:p>
        </p:txBody>
      </p:sp>
      <p:sp>
        <p:nvSpPr>
          <p:cNvPr id="2051" name="Line 2"/>
          <p:cNvSpPr>
            <a:spLocks noChangeShapeType="1"/>
          </p:cNvSpPr>
          <p:nvPr/>
        </p:nvSpPr>
        <p:spPr bwMode="auto">
          <a:xfrm>
            <a:off x="355600" y="3284538"/>
            <a:ext cx="8145463" cy="1587"/>
          </a:xfrm>
          <a:prstGeom prst="line">
            <a:avLst/>
          </a:prstGeom>
          <a:noFill/>
          <a:ln w="9525">
            <a:solidFill>
              <a:srgbClr val="4A7DBB"/>
            </a:solidFill>
            <a:round/>
            <a:headEnd/>
            <a:tailEnd/>
          </a:ln>
        </p:spPr>
        <p:txBody>
          <a:bodyPr lIns="0" tIns="0" rIns="0" bIns="0"/>
          <a:lstStyle/>
          <a:p>
            <a:endParaRPr lang="th-TH"/>
          </a:p>
        </p:txBody>
      </p:sp>
      <p:sp>
        <p:nvSpPr>
          <p:cNvPr id="2" name="Rectangle 3"/>
          <p:cNvSpPr>
            <a:spLocks/>
          </p:cNvSpPr>
          <p:nvPr/>
        </p:nvSpPr>
        <p:spPr bwMode="auto">
          <a:xfrm>
            <a:off x="569913" y="141288"/>
            <a:ext cx="7219925" cy="353943"/>
          </a:xfrm>
          <a:prstGeom prst="rect">
            <a:avLst/>
          </a:prstGeom>
          <a:solidFill>
            <a:srgbClr val="92D050"/>
          </a:solidFill>
          <a:ln w="9525" cap="flat">
            <a:solidFill>
              <a:srgbClr val="98B954"/>
            </a:solidFill>
            <a:prstDash val="solid"/>
            <a:round/>
            <a:headEnd type="none" w="med" len="med"/>
            <a:tailEnd type="none" w="med" len="med"/>
          </a:ln>
          <a:effectLst>
            <a:outerShdw dist="23000" dir="5400000" algn="ctr" rotWithShape="0">
              <a:schemeClr val="bg2">
                <a:alpha val="34999"/>
              </a:schemeClr>
            </a:outerShdw>
          </a:effectLst>
        </p:spPr>
        <p:txBody>
          <a:bodyPr wrap="none" lIns="38100" tIns="38100" rIns="38100" bIns="38100">
            <a:spAutoFit/>
          </a:bodyPr>
          <a:lstStyle/>
          <a:p>
            <a:pPr algn="l">
              <a:defRPr/>
            </a:pPr>
            <a:r>
              <a:rPr lang="en-US" sz="1800" dirty="0" smtClean="0">
                <a:solidFill>
                  <a:srgbClr val="0070C0"/>
                </a:solidFill>
                <a:latin typeface="Arial Bold" charset="0"/>
                <a:cs typeface="Arial Bold" charset="0"/>
                <a:sym typeface="Arial Bold" charset="0"/>
              </a:rPr>
              <a:t>Positioning Map for </a:t>
            </a:r>
            <a:r>
              <a:rPr lang="en-US" sz="1800" dirty="0">
                <a:solidFill>
                  <a:srgbClr val="0070C0"/>
                </a:solidFill>
                <a:latin typeface="Arial Bold" charset="0"/>
                <a:cs typeface="Arial Bold" charset="0"/>
                <a:sym typeface="Arial Bold" charset="0"/>
              </a:rPr>
              <a:t>Health &amp; Beauty Enhancers in the Foods Category</a:t>
            </a:r>
          </a:p>
        </p:txBody>
      </p:sp>
      <p:sp>
        <p:nvSpPr>
          <p:cNvPr id="2053" name="Rectangle 4"/>
          <p:cNvSpPr>
            <a:spLocks/>
          </p:cNvSpPr>
          <p:nvPr/>
        </p:nvSpPr>
        <p:spPr bwMode="auto">
          <a:xfrm>
            <a:off x="3786182" y="714356"/>
            <a:ext cx="727956" cy="384721"/>
          </a:xfrm>
          <a:prstGeom prst="rect">
            <a:avLst/>
          </a:prstGeom>
          <a:noFill/>
          <a:ln w="12700" cap="rnd">
            <a:noFill/>
            <a:round/>
            <a:headEnd/>
            <a:tailEnd/>
          </a:ln>
        </p:spPr>
        <p:txBody>
          <a:bodyPr wrap="none" lIns="38100" tIns="38100" rIns="38100" bIns="38100">
            <a:spAutoFit/>
          </a:bodyPr>
          <a:lstStyle/>
          <a:p>
            <a:pPr algn="l"/>
            <a:r>
              <a:rPr lang="en-US" sz="2000" b="1" dirty="0">
                <a:solidFill>
                  <a:srgbClr val="FF0000"/>
                </a:solidFill>
                <a:effectLst>
                  <a:outerShdw blurRad="38100" dist="38100" dir="2700000" algn="tl">
                    <a:srgbClr val="000000">
                      <a:alpha val="43137"/>
                    </a:srgbClr>
                  </a:outerShdw>
                </a:effectLst>
                <a:latin typeface="Arial Bold" charset="0"/>
                <a:cs typeface="Arial Bold" charset="0"/>
                <a:sym typeface="Arial Bold" charset="0"/>
              </a:rPr>
              <a:t>Taste</a:t>
            </a:r>
          </a:p>
        </p:txBody>
      </p:sp>
      <p:sp>
        <p:nvSpPr>
          <p:cNvPr id="2054" name="Rectangle 5"/>
          <p:cNvSpPr>
            <a:spLocks/>
          </p:cNvSpPr>
          <p:nvPr/>
        </p:nvSpPr>
        <p:spPr bwMode="auto">
          <a:xfrm>
            <a:off x="7643834" y="3071810"/>
            <a:ext cx="1866900" cy="939800"/>
          </a:xfrm>
          <a:prstGeom prst="rect">
            <a:avLst/>
          </a:prstGeom>
          <a:noFill/>
          <a:ln w="12700" cap="rnd">
            <a:noFill/>
            <a:round/>
            <a:headEnd/>
            <a:tailEnd/>
          </a:ln>
        </p:spPr>
        <p:txBody>
          <a:bodyPr lIns="38100" tIns="38100" rIns="38100" bIns="38100"/>
          <a:lstStyle/>
          <a:p>
            <a:pPr algn="l"/>
            <a:r>
              <a:rPr lang="en-US" sz="1400" b="1" dirty="0">
                <a:solidFill>
                  <a:srgbClr val="FF0000"/>
                </a:solidFill>
                <a:effectLst>
                  <a:outerShdw blurRad="38100" dist="38100" dir="2700000" algn="tl">
                    <a:srgbClr val="000000">
                      <a:alpha val="43137"/>
                    </a:srgbClr>
                  </a:outerShdw>
                </a:effectLst>
                <a:latin typeface="Arial" pitchFamily="34" charset="0"/>
                <a:cs typeface="Arial" pitchFamily="34" charset="0"/>
                <a:sym typeface="Arial Bold" charset="0"/>
              </a:rPr>
              <a:t>Heath &amp;Beauty</a:t>
            </a:r>
            <a:endParaRPr lang="en-US" sz="1400" b="1" dirty="0">
              <a:solidFill>
                <a:schemeClr val="tx1"/>
              </a:solidFill>
              <a:effectLst>
                <a:outerShdw blurRad="38100" dist="38100" dir="2700000" algn="tl">
                  <a:srgbClr val="000000">
                    <a:alpha val="43137"/>
                  </a:srgbClr>
                </a:outerShdw>
              </a:effectLst>
              <a:latin typeface="Arial" pitchFamily="34" charset="0"/>
              <a:ea typeface="Calibri" pitchFamily="34" charset="0"/>
              <a:cs typeface="Arial" pitchFamily="34" charset="0"/>
              <a:sym typeface="Calibri" pitchFamily="34" charset="0"/>
            </a:endParaRPr>
          </a:p>
          <a:p>
            <a:pPr algn="l"/>
            <a:r>
              <a:rPr lang="en-US" sz="1400" b="1" dirty="0">
                <a:solidFill>
                  <a:srgbClr val="FF0000"/>
                </a:solidFill>
                <a:effectLst>
                  <a:outerShdw blurRad="38100" dist="38100" dir="2700000" algn="tl">
                    <a:srgbClr val="000000">
                      <a:alpha val="43137"/>
                    </a:srgbClr>
                  </a:outerShdw>
                </a:effectLst>
                <a:latin typeface="Arial" pitchFamily="34" charset="0"/>
                <a:cs typeface="Arial" pitchFamily="34" charset="0"/>
                <a:sym typeface="Arial Bold" charset="0"/>
              </a:rPr>
              <a:t>Enhancement</a:t>
            </a:r>
          </a:p>
        </p:txBody>
      </p:sp>
      <p:sp>
        <p:nvSpPr>
          <p:cNvPr id="2055" name="Rectangle 6"/>
          <p:cNvSpPr>
            <a:spLocks/>
          </p:cNvSpPr>
          <p:nvPr/>
        </p:nvSpPr>
        <p:spPr bwMode="auto">
          <a:xfrm>
            <a:off x="7715250" y="5857875"/>
            <a:ext cx="835025"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Vitamins</a:t>
            </a:r>
          </a:p>
        </p:txBody>
      </p:sp>
      <p:sp>
        <p:nvSpPr>
          <p:cNvPr id="2056" name="Rectangle 7"/>
          <p:cNvSpPr>
            <a:spLocks/>
          </p:cNvSpPr>
          <p:nvPr/>
        </p:nvSpPr>
        <p:spPr bwMode="auto">
          <a:xfrm>
            <a:off x="8023225" y="4154488"/>
            <a:ext cx="582613"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Herbs</a:t>
            </a:r>
          </a:p>
        </p:txBody>
      </p:sp>
      <p:sp>
        <p:nvSpPr>
          <p:cNvPr id="2057" name="Rectangle 8"/>
          <p:cNvSpPr>
            <a:spLocks/>
          </p:cNvSpPr>
          <p:nvPr/>
        </p:nvSpPr>
        <p:spPr bwMode="auto">
          <a:xfrm>
            <a:off x="3929058" y="1214422"/>
            <a:ext cx="1000125" cy="317500"/>
          </a:xfrm>
          <a:prstGeom prst="rect">
            <a:avLst/>
          </a:prstGeom>
          <a:noFill/>
          <a:ln w="12700" cap="rnd">
            <a:noFill/>
            <a:round/>
            <a:headEnd/>
            <a:tailEnd/>
          </a:ln>
        </p:spPr>
        <p:txBody>
          <a:bodyPr wrap="none" lIns="38100" tIns="38100" rIns="38100" bIns="38100">
            <a:spAutoFit/>
          </a:bodyPr>
          <a:lstStyle/>
          <a:p>
            <a:pPr algn="l"/>
            <a:r>
              <a:rPr lang="en-US" sz="1600" dirty="0">
                <a:solidFill>
                  <a:schemeClr val="tx1"/>
                </a:solidFill>
                <a:latin typeface="Calibri Bold" charset="0"/>
                <a:ea typeface="Calibri Bold" charset="0"/>
                <a:cs typeface="Calibri Bold" charset="0"/>
                <a:sym typeface="Calibri Bold" charset="0"/>
              </a:rPr>
              <a:t>Bird’s Nest</a:t>
            </a:r>
          </a:p>
        </p:txBody>
      </p:sp>
      <p:sp>
        <p:nvSpPr>
          <p:cNvPr id="2058" name="Rectangle 9"/>
          <p:cNvSpPr>
            <a:spLocks/>
          </p:cNvSpPr>
          <p:nvPr/>
        </p:nvSpPr>
        <p:spPr bwMode="auto">
          <a:xfrm>
            <a:off x="5357813" y="4714875"/>
            <a:ext cx="1454150"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Chicken Essence</a:t>
            </a:r>
          </a:p>
        </p:txBody>
      </p:sp>
      <p:sp>
        <p:nvSpPr>
          <p:cNvPr id="2059" name="Rectangle 10"/>
          <p:cNvSpPr>
            <a:spLocks/>
          </p:cNvSpPr>
          <p:nvPr/>
        </p:nvSpPr>
        <p:spPr bwMode="auto">
          <a:xfrm>
            <a:off x="5500694" y="2928934"/>
            <a:ext cx="563563" cy="317500"/>
          </a:xfrm>
          <a:prstGeom prst="rect">
            <a:avLst/>
          </a:prstGeom>
          <a:noFill/>
          <a:ln w="12700" cap="rnd">
            <a:noFill/>
            <a:round/>
            <a:headEnd/>
            <a:tailEnd/>
          </a:ln>
        </p:spPr>
        <p:txBody>
          <a:bodyPr wrap="none" lIns="38100" tIns="38100" rIns="38100" bIns="38100">
            <a:spAutoFit/>
          </a:bodyPr>
          <a:lstStyle/>
          <a:p>
            <a:pPr algn="l"/>
            <a:r>
              <a:rPr lang="en-US" sz="1600" dirty="0">
                <a:solidFill>
                  <a:schemeClr val="tx1"/>
                </a:solidFill>
                <a:latin typeface="Calibri Bold" charset="0"/>
                <a:ea typeface="Calibri Bold" charset="0"/>
                <a:cs typeface="Calibri Bold" charset="0"/>
                <a:sym typeface="Calibri Bold" charset="0"/>
              </a:rPr>
              <a:t>Fruits</a:t>
            </a:r>
          </a:p>
        </p:txBody>
      </p:sp>
      <p:sp>
        <p:nvSpPr>
          <p:cNvPr id="2060" name="Rectangle 11"/>
          <p:cNvSpPr>
            <a:spLocks/>
          </p:cNvSpPr>
          <p:nvPr/>
        </p:nvSpPr>
        <p:spPr bwMode="auto">
          <a:xfrm>
            <a:off x="1141413" y="1212850"/>
            <a:ext cx="2165350"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Supplement Milk Shakes</a:t>
            </a:r>
          </a:p>
        </p:txBody>
      </p:sp>
      <p:sp>
        <p:nvSpPr>
          <p:cNvPr id="2061" name="Rectangle 12"/>
          <p:cNvSpPr>
            <a:spLocks/>
          </p:cNvSpPr>
          <p:nvPr/>
        </p:nvSpPr>
        <p:spPr bwMode="auto">
          <a:xfrm>
            <a:off x="4429124" y="2714620"/>
            <a:ext cx="474662" cy="317500"/>
          </a:xfrm>
          <a:prstGeom prst="rect">
            <a:avLst/>
          </a:prstGeom>
          <a:noFill/>
          <a:ln w="12700" cap="rnd">
            <a:noFill/>
            <a:round/>
            <a:headEnd/>
            <a:tailEnd/>
          </a:ln>
        </p:spPr>
        <p:txBody>
          <a:bodyPr wrap="none" lIns="38100" tIns="38100" rIns="38100" bIns="38100">
            <a:spAutoFit/>
          </a:bodyPr>
          <a:lstStyle/>
          <a:p>
            <a:pPr algn="l"/>
            <a:r>
              <a:rPr lang="en-US" sz="1600" dirty="0">
                <a:solidFill>
                  <a:schemeClr val="tx1"/>
                </a:solidFill>
                <a:latin typeface="Calibri Bold" charset="0"/>
                <a:ea typeface="Calibri Bold" charset="0"/>
                <a:cs typeface="Calibri Bold" charset="0"/>
                <a:sym typeface="Calibri Bold" charset="0"/>
              </a:rPr>
              <a:t>Teas</a:t>
            </a:r>
          </a:p>
        </p:txBody>
      </p:sp>
      <p:sp>
        <p:nvSpPr>
          <p:cNvPr id="2062" name="Rectangle 13"/>
          <p:cNvSpPr>
            <a:spLocks/>
          </p:cNvSpPr>
          <p:nvPr/>
        </p:nvSpPr>
        <p:spPr bwMode="auto">
          <a:xfrm>
            <a:off x="3714744" y="1857364"/>
            <a:ext cx="1025525" cy="317500"/>
          </a:xfrm>
          <a:prstGeom prst="rect">
            <a:avLst/>
          </a:prstGeom>
          <a:noFill/>
          <a:ln w="12700" cap="rnd">
            <a:noFill/>
            <a:round/>
            <a:headEnd/>
            <a:tailEnd/>
          </a:ln>
        </p:spPr>
        <p:txBody>
          <a:bodyPr wrap="none" lIns="38100" tIns="38100" rIns="38100" bIns="38100">
            <a:spAutoFit/>
          </a:bodyPr>
          <a:lstStyle/>
          <a:p>
            <a:pPr algn="l"/>
            <a:r>
              <a:rPr lang="en-US" sz="1600" dirty="0">
                <a:solidFill>
                  <a:schemeClr val="tx1"/>
                </a:solidFill>
                <a:latin typeface="Calibri Bold" charset="0"/>
                <a:ea typeface="Calibri Bold" charset="0"/>
                <a:cs typeface="Calibri Bold" charset="0"/>
                <a:sym typeface="Calibri Bold" charset="0"/>
              </a:rPr>
              <a:t>Fruit Juices</a:t>
            </a:r>
          </a:p>
        </p:txBody>
      </p:sp>
      <p:sp>
        <p:nvSpPr>
          <p:cNvPr id="2063" name="Rectangle 14"/>
          <p:cNvSpPr>
            <a:spLocks/>
          </p:cNvSpPr>
          <p:nvPr/>
        </p:nvSpPr>
        <p:spPr bwMode="auto">
          <a:xfrm>
            <a:off x="2813050" y="1641475"/>
            <a:ext cx="733425"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Yogurts</a:t>
            </a:r>
          </a:p>
        </p:txBody>
      </p:sp>
      <p:sp>
        <p:nvSpPr>
          <p:cNvPr id="2064" name="Rectangle 15"/>
          <p:cNvSpPr>
            <a:spLocks/>
          </p:cNvSpPr>
          <p:nvPr/>
        </p:nvSpPr>
        <p:spPr bwMode="auto">
          <a:xfrm>
            <a:off x="4356100" y="5286375"/>
            <a:ext cx="1023938"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Vegetables</a:t>
            </a:r>
          </a:p>
        </p:txBody>
      </p:sp>
      <p:sp>
        <p:nvSpPr>
          <p:cNvPr id="2065" name="Rectangle 16"/>
          <p:cNvSpPr>
            <a:spLocks/>
          </p:cNvSpPr>
          <p:nvPr/>
        </p:nvSpPr>
        <p:spPr bwMode="auto">
          <a:xfrm>
            <a:off x="6929438" y="5000625"/>
            <a:ext cx="1857375"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Dietary Supplements</a:t>
            </a:r>
          </a:p>
        </p:txBody>
      </p:sp>
      <p:sp>
        <p:nvSpPr>
          <p:cNvPr id="2066" name="Rectangle 17"/>
          <p:cNvSpPr>
            <a:spLocks/>
          </p:cNvSpPr>
          <p:nvPr/>
        </p:nvSpPr>
        <p:spPr bwMode="auto">
          <a:xfrm>
            <a:off x="3006725" y="3651250"/>
            <a:ext cx="623888"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Cereal</a:t>
            </a:r>
          </a:p>
        </p:txBody>
      </p:sp>
      <p:sp>
        <p:nvSpPr>
          <p:cNvPr id="2067" name="Rectangle 18"/>
          <p:cNvSpPr>
            <a:spLocks/>
          </p:cNvSpPr>
          <p:nvPr/>
        </p:nvSpPr>
        <p:spPr bwMode="auto">
          <a:xfrm>
            <a:off x="2763838" y="4003675"/>
            <a:ext cx="441325" cy="317500"/>
          </a:xfrm>
          <a:prstGeom prst="rect">
            <a:avLst/>
          </a:prstGeom>
          <a:noFill/>
          <a:ln w="12700" cap="rnd">
            <a:noFill/>
            <a:round/>
            <a:headEnd/>
            <a:tailEnd/>
          </a:ln>
        </p:spPr>
        <p:txBody>
          <a:bodyPr wrap="none" lIns="38100" tIns="38100" rIns="38100" bIns="38100">
            <a:spAutoFit/>
          </a:bodyPr>
          <a:lstStyle/>
          <a:p>
            <a:pPr algn="l"/>
            <a:r>
              <a:rPr lang="en-US" sz="1600">
                <a:solidFill>
                  <a:schemeClr val="tx1"/>
                </a:solidFill>
                <a:latin typeface="Calibri Bold" charset="0"/>
                <a:ea typeface="Calibri Bold" charset="0"/>
                <a:cs typeface="Calibri Bold" charset="0"/>
                <a:sym typeface="Calibri Bold" charset="0"/>
              </a:rPr>
              <a:t>Rice</a:t>
            </a:r>
          </a:p>
        </p:txBody>
      </p:sp>
      <p:sp>
        <p:nvSpPr>
          <p:cNvPr id="2071" name="Rectangle 26"/>
          <p:cNvSpPr>
            <a:spLocks/>
          </p:cNvSpPr>
          <p:nvPr/>
        </p:nvSpPr>
        <p:spPr bwMode="auto">
          <a:xfrm>
            <a:off x="7581900" y="4559300"/>
            <a:ext cx="1458913" cy="355600"/>
          </a:xfrm>
          <a:prstGeom prst="rect">
            <a:avLst/>
          </a:prstGeom>
          <a:noFill/>
          <a:ln w="12700">
            <a:noFill/>
            <a:miter lim="800000"/>
            <a:headEnd/>
            <a:tailEnd/>
          </a:ln>
        </p:spPr>
        <p:txBody>
          <a:bodyPr wrap="none" lIns="0" tIns="0" rIns="0" bIns="0">
            <a:spAutoFit/>
          </a:bodyPr>
          <a:lstStyle/>
          <a:p>
            <a:pPr algn="l"/>
            <a:r>
              <a:rPr lang="en-US" sz="1800">
                <a:solidFill>
                  <a:schemeClr val="tx1"/>
                </a:solidFill>
                <a:latin typeface="Calibri" pitchFamily="34" charset="0"/>
                <a:ea typeface="Calibri" pitchFamily="34" charset="0"/>
                <a:cs typeface="Calibri" pitchFamily="34" charset="0"/>
                <a:sym typeface="Calibri" pitchFamily="34" charset="0"/>
              </a:rPr>
              <a:t>Collagen foods</a:t>
            </a:r>
          </a:p>
        </p:txBody>
      </p:sp>
      <p:sp>
        <p:nvSpPr>
          <p:cNvPr id="2072" name="Rectangle 29"/>
          <p:cNvSpPr>
            <a:spLocks/>
          </p:cNvSpPr>
          <p:nvPr/>
        </p:nvSpPr>
        <p:spPr bwMode="auto">
          <a:xfrm>
            <a:off x="4864100" y="3784600"/>
            <a:ext cx="1263650" cy="317500"/>
          </a:xfrm>
          <a:prstGeom prst="rect">
            <a:avLst/>
          </a:prstGeom>
          <a:noFill/>
          <a:ln w="12700" cap="rnd">
            <a:noFill/>
            <a:round/>
            <a:headEnd/>
            <a:tailEnd/>
          </a:ln>
        </p:spPr>
        <p:txBody>
          <a:bodyPr wrap="none" lIns="0" tIns="0" rIns="0" bIns="0">
            <a:spAutoFit/>
          </a:bodyPr>
          <a:lstStyle/>
          <a:p>
            <a:pPr algn="l"/>
            <a:r>
              <a:rPr lang="en-US" sz="1600">
                <a:solidFill>
                  <a:schemeClr val="tx1"/>
                </a:solidFill>
                <a:latin typeface="Calibri Bold" charset="0"/>
                <a:ea typeface="Calibri Bold" charset="0"/>
                <a:cs typeface="Calibri Bold" charset="0"/>
                <a:sym typeface="Calibri Bold" charset="0"/>
              </a:rPr>
              <a:t>Beauty Drinks</a:t>
            </a:r>
          </a:p>
        </p:txBody>
      </p:sp>
      <p:sp>
        <p:nvSpPr>
          <p:cNvPr id="2073" name="Rectangle 30"/>
          <p:cNvSpPr>
            <a:spLocks/>
          </p:cNvSpPr>
          <p:nvPr/>
        </p:nvSpPr>
        <p:spPr bwMode="auto">
          <a:xfrm>
            <a:off x="3416300" y="4572000"/>
            <a:ext cx="471488" cy="317500"/>
          </a:xfrm>
          <a:prstGeom prst="rect">
            <a:avLst/>
          </a:prstGeom>
          <a:noFill/>
          <a:ln w="12700" cap="rnd">
            <a:noFill/>
            <a:round/>
            <a:headEnd/>
            <a:tailEnd/>
          </a:ln>
        </p:spPr>
        <p:txBody>
          <a:bodyPr wrap="none" lIns="0" tIns="0" rIns="0" bIns="0">
            <a:spAutoFit/>
          </a:bodyPr>
          <a:lstStyle/>
          <a:p>
            <a:pPr algn="l"/>
            <a:r>
              <a:rPr lang="en-US" sz="1600">
                <a:solidFill>
                  <a:schemeClr val="tx1"/>
                </a:solidFill>
                <a:latin typeface="Calibri Bold" charset="0"/>
                <a:ea typeface="Calibri Bold" charset="0"/>
                <a:cs typeface="Calibri Bold" charset="0"/>
                <a:sym typeface="Calibri Bold" charset="0"/>
              </a:rPr>
              <a:t>Tofu</a:t>
            </a:r>
          </a:p>
        </p:txBody>
      </p:sp>
      <p:sp>
        <p:nvSpPr>
          <p:cNvPr id="2074" name="Rectangle 31"/>
          <p:cNvSpPr>
            <a:spLocks/>
          </p:cNvSpPr>
          <p:nvPr/>
        </p:nvSpPr>
        <p:spPr bwMode="auto">
          <a:xfrm>
            <a:off x="4864100" y="4356100"/>
            <a:ext cx="1042988" cy="317500"/>
          </a:xfrm>
          <a:prstGeom prst="rect">
            <a:avLst/>
          </a:prstGeom>
          <a:noFill/>
          <a:ln w="12700" cap="rnd">
            <a:noFill/>
            <a:round/>
            <a:headEnd/>
            <a:tailEnd/>
          </a:ln>
        </p:spPr>
        <p:txBody>
          <a:bodyPr wrap="none" lIns="0" tIns="0" rIns="0" bIns="0">
            <a:spAutoFit/>
          </a:bodyPr>
          <a:lstStyle/>
          <a:p>
            <a:pPr algn="l"/>
            <a:r>
              <a:rPr lang="en-US" sz="1600">
                <a:solidFill>
                  <a:schemeClr val="tx1"/>
                </a:solidFill>
                <a:latin typeface="Calibri Bold" charset="0"/>
                <a:ea typeface="Calibri Bold" charset="0"/>
                <a:cs typeface="Calibri Bold" charset="0"/>
                <a:sym typeface="Calibri Bold" charset="0"/>
              </a:rPr>
              <a:t>Coconut oil</a:t>
            </a:r>
          </a:p>
        </p:txBody>
      </p:sp>
      <p:sp>
        <p:nvSpPr>
          <p:cNvPr id="2075" name="Rectangle 32"/>
          <p:cNvSpPr>
            <a:spLocks/>
          </p:cNvSpPr>
          <p:nvPr/>
        </p:nvSpPr>
        <p:spPr bwMode="auto">
          <a:xfrm>
            <a:off x="6362700" y="5334000"/>
            <a:ext cx="1068388" cy="317500"/>
          </a:xfrm>
          <a:prstGeom prst="rect">
            <a:avLst/>
          </a:prstGeom>
          <a:noFill/>
          <a:ln w="12700" cap="rnd">
            <a:noFill/>
            <a:round/>
            <a:headEnd/>
            <a:tailEnd/>
          </a:ln>
        </p:spPr>
        <p:txBody>
          <a:bodyPr wrap="none" lIns="0" tIns="0" rIns="0" bIns="0">
            <a:spAutoFit/>
          </a:bodyPr>
          <a:lstStyle/>
          <a:p>
            <a:pPr algn="l"/>
            <a:r>
              <a:rPr lang="en-US" sz="1600">
                <a:solidFill>
                  <a:schemeClr val="tx1"/>
                </a:solidFill>
                <a:latin typeface="Calibri Bold" charset="0"/>
                <a:ea typeface="Calibri Bold" charset="0"/>
                <a:cs typeface="Calibri Bold" charset="0"/>
                <a:sym typeface="Calibri Bold" charset="0"/>
              </a:rPr>
              <a:t>Apple Cider</a:t>
            </a:r>
          </a:p>
        </p:txBody>
      </p:sp>
      <p:sp>
        <p:nvSpPr>
          <p:cNvPr id="2076" name="Rectangle 33"/>
          <p:cNvSpPr>
            <a:spLocks/>
          </p:cNvSpPr>
          <p:nvPr/>
        </p:nvSpPr>
        <p:spPr bwMode="auto">
          <a:xfrm>
            <a:off x="2717800" y="3263900"/>
            <a:ext cx="604333" cy="246221"/>
          </a:xfrm>
          <a:prstGeom prst="rect">
            <a:avLst/>
          </a:prstGeom>
          <a:noFill/>
          <a:ln w="12700" cap="rnd">
            <a:noFill/>
            <a:round/>
            <a:headEnd/>
            <a:tailEnd/>
          </a:ln>
        </p:spPr>
        <p:txBody>
          <a:bodyPr wrap="none" lIns="0" tIns="0" rIns="0" bIns="0">
            <a:spAutoFit/>
          </a:bodyPr>
          <a:lstStyle/>
          <a:p>
            <a:pPr algn="l"/>
            <a:r>
              <a:rPr lang="en-US" sz="1600" dirty="0" smtClean="0">
                <a:solidFill>
                  <a:schemeClr val="tx1"/>
                </a:solidFill>
                <a:latin typeface="Calibri Bold" charset="0"/>
                <a:ea typeface="Calibri Bold" charset="0"/>
                <a:cs typeface="Calibri Bold" charset="0"/>
                <a:sym typeface="Calibri Bold" charset="0"/>
              </a:rPr>
              <a:t>Bread </a:t>
            </a:r>
            <a:endParaRPr lang="en-US" sz="1600" dirty="0">
              <a:solidFill>
                <a:schemeClr val="tx1"/>
              </a:solidFill>
              <a:latin typeface="Calibri Bold" charset="0"/>
              <a:ea typeface="Calibri Bold" charset="0"/>
              <a:cs typeface="Calibri Bold" charset="0"/>
              <a:sym typeface="Calibri Bold" charset="0"/>
            </a:endParaRPr>
          </a:p>
        </p:txBody>
      </p:sp>
      <p:pic>
        <p:nvPicPr>
          <p:cNvPr id="35" name="รูปภาพ 34" descr="logo.bmp"/>
          <p:cNvPicPr>
            <a:picLocks noChangeAspect="1"/>
          </p:cNvPicPr>
          <p:nvPr/>
        </p:nvPicPr>
        <p:blipFill>
          <a:blip r:embed="rId2"/>
          <a:stretch>
            <a:fillRect/>
          </a:stretch>
        </p:blipFill>
        <p:spPr>
          <a:xfrm>
            <a:off x="6715138" y="785794"/>
            <a:ext cx="1428761" cy="889330"/>
          </a:xfrm>
          <a:prstGeom prst="rect">
            <a:avLst/>
          </a:prstGeom>
        </p:spPr>
      </p:pic>
      <p:pic>
        <p:nvPicPr>
          <p:cNvPr id="37" name="รูปภาพ 1" descr="seaweed_curve.jpg"/>
          <p:cNvPicPr/>
          <p:nvPr/>
        </p:nvPicPr>
        <p:blipFill>
          <a:blip r:embed="rId3" cstate="print"/>
          <a:srcRect/>
          <a:stretch>
            <a:fillRect/>
          </a:stretch>
        </p:blipFill>
        <p:spPr bwMode="auto">
          <a:xfrm>
            <a:off x="7072330" y="1928802"/>
            <a:ext cx="714380" cy="1152518"/>
          </a:xfrm>
          <a:prstGeom prst="rect">
            <a:avLst/>
          </a:prstGeom>
          <a:noFill/>
          <a:ln w="9525">
            <a:noFill/>
            <a:miter lim="800000"/>
            <a:headEnd/>
            <a:tailEnd/>
          </a:ln>
        </p:spPr>
      </p:pic>
      <p:pic>
        <p:nvPicPr>
          <p:cNvPr id="38" name="รูปภาพ 37" descr="C:\Users\ACER\AppData\Local\Microsoft\Windows\Temporary Internet Files\Content.Word\ejlmpsvwxy34.jpg"/>
          <p:cNvPicPr/>
          <p:nvPr/>
        </p:nvPicPr>
        <p:blipFill>
          <a:blip r:embed="rId4" cstate="print"/>
          <a:srcRect/>
          <a:stretch>
            <a:fillRect/>
          </a:stretch>
        </p:blipFill>
        <p:spPr bwMode="auto">
          <a:xfrm>
            <a:off x="5000628" y="1285860"/>
            <a:ext cx="1143008" cy="928694"/>
          </a:xfrm>
          <a:prstGeom prst="rect">
            <a:avLst/>
          </a:prstGeom>
          <a:noFill/>
          <a:ln w="9525">
            <a:noFill/>
            <a:miter lim="800000"/>
            <a:headEnd/>
            <a:tailEnd/>
          </a:ln>
        </p:spPr>
      </p:pic>
      <p:pic>
        <p:nvPicPr>
          <p:cNvPr id="39" name="รูปภาพ 0" descr="nescafe-protect-proslim-10-sticks.jpg"/>
          <p:cNvPicPr/>
          <p:nvPr/>
        </p:nvPicPr>
        <p:blipFill>
          <a:blip r:embed="rId5" cstate="print"/>
          <a:stretch>
            <a:fillRect/>
          </a:stretch>
        </p:blipFill>
        <p:spPr>
          <a:xfrm>
            <a:off x="6072198" y="2143116"/>
            <a:ext cx="857256" cy="928694"/>
          </a:xfrm>
          <a:prstGeom prst="rect">
            <a:avLst/>
          </a:prstGeom>
        </p:spPr>
      </p:pic>
      <p:pic>
        <p:nvPicPr>
          <p:cNvPr id="40" name="รูปภาพ 39"/>
          <p:cNvPicPr/>
          <p:nvPr/>
        </p:nvPicPr>
        <p:blipFill>
          <a:blip r:embed="rId6" cstate="print"/>
          <a:srcRect/>
          <a:stretch>
            <a:fillRect/>
          </a:stretch>
        </p:blipFill>
        <p:spPr bwMode="auto">
          <a:xfrm>
            <a:off x="6500826" y="3714752"/>
            <a:ext cx="1000132" cy="742311"/>
          </a:xfrm>
          <a:prstGeom prst="rect">
            <a:avLst/>
          </a:prstGeom>
          <a:noFill/>
          <a:ln w="9525">
            <a:noFill/>
            <a:miter lim="800000"/>
            <a:headEnd/>
            <a:tailEnd/>
          </a:ln>
        </p:spPr>
      </p:pic>
      <p:cxnSp>
        <p:nvCxnSpPr>
          <p:cNvPr id="43" name="ลูกศรเชื่อมต่อแบบตรง 42"/>
          <p:cNvCxnSpPr/>
          <p:nvPr/>
        </p:nvCxnSpPr>
        <p:spPr>
          <a:xfrm flipV="1">
            <a:off x="5572132" y="1643050"/>
            <a:ext cx="1143008" cy="785818"/>
          </a:xfrm>
          <a:prstGeom prst="straightConnector1">
            <a:avLst/>
          </a:prstGeom>
          <a:ln>
            <a:solidFill>
              <a:srgbClr val="FF0000"/>
            </a:solidFill>
            <a:tailEnd type="arrow"/>
          </a:ln>
        </p:spPr>
        <p:style>
          <a:lnRef idx="3">
            <a:schemeClr val="accent3"/>
          </a:lnRef>
          <a:fillRef idx="0">
            <a:schemeClr val="accent3"/>
          </a:fillRef>
          <a:effectRef idx="2">
            <a:schemeClr val="accent3"/>
          </a:effectRef>
          <a:fontRef idx="minor">
            <a:schemeClr val="tx1"/>
          </a:fontRef>
        </p:style>
      </p:cxnSp>
      <p:pic>
        <p:nvPicPr>
          <p:cNvPr id="44" name="รูปภาพ 43" descr="tofu_l.jpg"/>
          <p:cNvPicPr>
            <a:picLocks noChangeAspect="1"/>
          </p:cNvPicPr>
          <p:nvPr/>
        </p:nvPicPr>
        <p:blipFill>
          <a:blip r:embed="rId7"/>
          <a:stretch>
            <a:fillRect/>
          </a:stretch>
        </p:blipFill>
        <p:spPr>
          <a:xfrm>
            <a:off x="2285984" y="5143512"/>
            <a:ext cx="1071570" cy="1071570"/>
          </a:xfrm>
          <a:prstGeom prst="rect">
            <a:avLst/>
          </a:prstGeom>
        </p:spPr>
      </p:pic>
      <p:pic>
        <p:nvPicPr>
          <p:cNvPr id="45" name="รูปภาพ 44" descr="strawberry.jpg"/>
          <p:cNvPicPr>
            <a:picLocks noChangeAspect="1"/>
          </p:cNvPicPr>
          <p:nvPr/>
        </p:nvPicPr>
        <p:blipFill>
          <a:blip r:embed="rId8"/>
          <a:stretch>
            <a:fillRect/>
          </a:stretch>
        </p:blipFill>
        <p:spPr>
          <a:xfrm>
            <a:off x="1643042" y="1714488"/>
            <a:ext cx="744276" cy="1066796"/>
          </a:xfrm>
          <a:prstGeom prst="rect">
            <a:avLst/>
          </a:prstGeom>
        </p:spPr>
      </p:pic>
      <p:sp>
        <p:nvSpPr>
          <p:cNvPr id="46" name="วงรี 45"/>
          <p:cNvSpPr/>
          <p:nvPr/>
        </p:nvSpPr>
        <p:spPr>
          <a:xfrm>
            <a:off x="6500826" y="571480"/>
            <a:ext cx="1785950" cy="121444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48" name="รูปภาพ 47" descr="Corn-Flakes-Corn-Flake-pa-004.jpg"/>
          <p:cNvPicPr>
            <a:picLocks noChangeAspect="1"/>
          </p:cNvPicPr>
          <p:nvPr/>
        </p:nvPicPr>
        <p:blipFill>
          <a:blip r:embed="rId9" cstate="print"/>
          <a:stretch>
            <a:fillRect/>
          </a:stretch>
        </p:blipFill>
        <p:spPr>
          <a:xfrm>
            <a:off x="1643042" y="3643314"/>
            <a:ext cx="799570" cy="1145516"/>
          </a:xfrm>
          <a:prstGeom prst="rect">
            <a:avLst/>
          </a:prstGeom>
        </p:spPr>
      </p:pic>
      <p:sp>
        <p:nvSpPr>
          <p:cNvPr id="49" name="สี่เหลี่ยมผืนผ้า 48"/>
          <p:cNvSpPr/>
          <p:nvPr/>
        </p:nvSpPr>
        <p:spPr>
          <a:xfrm>
            <a:off x="0" y="0"/>
            <a:ext cx="9144000" cy="68580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Learning</a:t>
            </a:r>
            <a:endParaRPr lang="th-TH" dirty="0"/>
          </a:p>
        </p:txBody>
      </p:sp>
      <p:sp>
        <p:nvSpPr>
          <p:cNvPr id="3" name="ตัวยึดเนื้อหา 2"/>
          <p:cNvSpPr>
            <a:spLocks noGrp="1"/>
          </p:cNvSpPr>
          <p:nvPr>
            <p:ph sz="quarter" idx="4294967295"/>
          </p:nvPr>
        </p:nvSpPr>
        <p:spPr>
          <a:xfrm>
            <a:off x="0" y="1428736"/>
            <a:ext cx="8504238" cy="4572000"/>
          </a:xfrm>
        </p:spPr>
        <p:txBody>
          <a:bodyPr>
            <a:normAutofit/>
          </a:bodyPr>
          <a:lstStyle/>
          <a:p>
            <a:r>
              <a:rPr lang="en-US" b="1" dirty="0" smtClean="0"/>
              <a:t>Learning: </a:t>
            </a:r>
            <a:r>
              <a:rPr lang="en-US" dirty="0" smtClean="0"/>
              <a:t>Changes in an individual behavior arising from experience</a:t>
            </a:r>
          </a:p>
          <a:p>
            <a:pPr lvl="1"/>
            <a:r>
              <a:rPr lang="en-US" dirty="0" smtClean="0"/>
              <a:t>A </a:t>
            </a:r>
            <a:r>
              <a:rPr lang="en-US" b="1" dirty="0" smtClean="0">
                <a:solidFill>
                  <a:srgbClr val="FF0000"/>
                </a:solidFill>
              </a:rPr>
              <a:t>drive </a:t>
            </a:r>
            <a:r>
              <a:rPr lang="en-US" dirty="0" smtClean="0"/>
              <a:t>is a strong internal stimulus that calls for action</a:t>
            </a:r>
          </a:p>
          <a:p>
            <a:pPr lvl="1"/>
            <a:r>
              <a:rPr lang="en-US" dirty="0" smtClean="0"/>
              <a:t>A drive becomes a </a:t>
            </a:r>
            <a:r>
              <a:rPr lang="en-US" b="1" dirty="0" smtClean="0">
                <a:solidFill>
                  <a:srgbClr val="FF0000"/>
                </a:solidFill>
              </a:rPr>
              <a:t>motive</a:t>
            </a:r>
            <a:r>
              <a:rPr lang="en-US" dirty="0" smtClean="0"/>
              <a:t> when directed toward a particular stimulus object</a:t>
            </a:r>
          </a:p>
          <a:p>
            <a:pPr lvl="1"/>
            <a:r>
              <a:rPr lang="en-US" b="1" dirty="0" smtClean="0">
                <a:solidFill>
                  <a:srgbClr val="FF0000"/>
                </a:solidFill>
              </a:rPr>
              <a:t>Cues</a:t>
            </a:r>
            <a:r>
              <a:rPr lang="en-US" dirty="0" smtClean="0"/>
              <a:t> are minor stimulus : discounts, special price, spot several camera brands in a store window, etc.</a:t>
            </a:r>
          </a:p>
          <a:p>
            <a:pPr lvl="1"/>
            <a:r>
              <a:rPr lang="en-US" dirty="0" smtClean="0"/>
              <a:t>Cues might influence consumer response in interest to buy</a:t>
            </a:r>
          </a:p>
          <a:p>
            <a:pPr lvl="1"/>
            <a:r>
              <a:rPr lang="en-US" dirty="0" smtClean="0"/>
              <a:t>If experience is rewarding (Nikon), consumer will use camera more and more and response will be </a:t>
            </a:r>
            <a:r>
              <a:rPr lang="en-US" b="1" dirty="0" smtClean="0">
                <a:solidFill>
                  <a:srgbClr val="FF0000"/>
                </a:solidFill>
              </a:rPr>
              <a:t>reinforced</a:t>
            </a:r>
            <a:endParaRPr lang="th-TH" b="1" dirty="0">
              <a:solidFill>
                <a:srgbClr val="FF0000"/>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a:xfrm>
            <a:off x="571472" y="-571500"/>
            <a:ext cx="8229600" cy="1143000"/>
          </a:xfrm>
        </p:spPr>
        <p:txBody>
          <a:bodyPr>
            <a:normAutofit/>
          </a:bodyPr>
          <a:lstStyle/>
          <a:p>
            <a:r>
              <a:rPr lang="en-US" sz="2000" b="1" dirty="0"/>
              <a:t>Learning is a key to consumer behavior</a:t>
            </a:r>
            <a:endParaRPr lang="th-TH" sz="2000" b="1" dirty="0"/>
          </a:p>
        </p:txBody>
      </p:sp>
      <p:sp>
        <p:nvSpPr>
          <p:cNvPr id="8196" name="Rectangle 4"/>
          <p:cNvSpPr>
            <a:spLocks noChangeArrowheads="1"/>
          </p:cNvSpPr>
          <p:nvPr/>
        </p:nvSpPr>
        <p:spPr bwMode="auto">
          <a:xfrm>
            <a:off x="533400" y="21336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sz="2000" b="1"/>
              <a:t>Social class</a:t>
            </a:r>
            <a:endParaRPr lang="th-TH" sz="2000" b="1"/>
          </a:p>
        </p:txBody>
      </p:sp>
      <p:sp>
        <p:nvSpPr>
          <p:cNvPr id="8198" name="Rectangle 6"/>
          <p:cNvSpPr>
            <a:spLocks noChangeArrowheads="1"/>
          </p:cNvSpPr>
          <p:nvPr/>
        </p:nvSpPr>
        <p:spPr bwMode="auto">
          <a:xfrm>
            <a:off x="533400" y="27432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a:t>Family</a:t>
            </a:r>
            <a:endParaRPr lang="th-TH"/>
          </a:p>
        </p:txBody>
      </p:sp>
      <p:sp>
        <p:nvSpPr>
          <p:cNvPr id="8199" name="Rectangle 7"/>
          <p:cNvSpPr>
            <a:spLocks noChangeArrowheads="1"/>
          </p:cNvSpPr>
          <p:nvPr/>
        </p:nvSpPr>
        <p:spPr bwMode="auto">
          <a:xfrm>
            <a:off x="533400" y="34290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a:t>Friends</a:t>
            </a:r>
            <a:endParaRPr lang="th-TH"/>
          </a:p>
        </p:txBody>
      </p:sp>
      <p:sp>
        <p:nvSpPr>
          <p:cNvPr id="8200" name="Rectangle 8"/>
          <p:cNvSpPr>
            <a:spLocks noChangeArrowheads="1"/>
          </p:cNvSpPr>
          <p:nvPr/>
        </p:nvSpPr>
        <p:spPr bwMode="auto">
          <a:xfrm>
            <a:off x="533400" y="41910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sz="2000" b="1"/>
              <a:t>Institutions</a:t>
            </a:r>
            <a:endParaRPr lang="th-TH" sz="2000" b="1"/>
          </a:p>
        </p:txBody>
      </p:sp>
      <p:sp>
        <p:nvSpPr>
          <p:cNvPr id="8201" name="Rectangle 9"/>
          <p:cNvSpPr>
            <a:spLocks noChangeArrowheads="1"/>
          </p:cNvSpPr>
          <p:nvPr/>
        </p:nvSpPr>
        <p:spPr bwMode="auto">
          <a:xfrm>
            <a:off x="533400" y="48768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sz="2000" b="1"/>
              <a:t>Experiences</a:t>
            </a:r>
            <a:endParaRPr lang="th-TH" sz="2000" b="1"/>
          </a:p>
        </p:txBody>
      </p:sp>
      <p:sp>
        <p:nvSpPr>
          <p:cNvPr id="8202" name="Rectangle 10"/>
          <p:cNvSpPr>
            <a:spLocks noChangeArrowheads="1"/>
          </p:cNvSpPr>
          <p:nvPr/>
        </p:nvSpPr>
        <p:spPr bwMode="auto">
          <a:xfrm>
            <a:off x="533400" y="54864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sz="2000" b="1"/>
              <a:t>Mass media</a:t>
            </a:r>
            <a:endParaRPr lang="th-TH" sz="2000" b="1"/>
          </a:p>
        </p:txBody>
      </p:sp>
      <p:sp>
        <p:nvSpPr>
          <p:cNvPr id="8203" name="Rectangle 11"/>
          <p:cNvSpPr>
            <a:spLocks noChangeArrowheads="1"/>
          </p:cNvSpPr>
          <p:nvPr/>
        </p:nvSpPr>
        <p:spPr bwMode="auto">
          <a:xfrm>
            <a:off x="533400" y="6096000"/>
            <a:ext cx="16764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sz="2000" b="1"/>
              <a:t>Advertising</a:t>
            </a:r>
            <a:endParaRPr lang="th-TH" sz="2000" b="1"/>
          </a:p>
        </p:txBody>
      </p:sp>
      <p:sp>
        <p:nvSpPr>
          <p:cNvPr id="8204" name="Rectangle 12"/>
          <p:cNvSpPr>
            <a:spLocks noChangeArrowheads="1"/>
          </p:cNvSpPr>
          <p:nvPr/>
        </p:nvSpPr>
        <p:spPr bwMode="auto">
          <a:xfrm>
            <a:off x="457200" y="1524000"/>
            <a:ext cx="1752600" cy="457200"/>
          </a:xfrm>
          <a:prstGeom prst="rect">
            <a:avLst/>
          </a:prstGeom>
          <a:solidFill>
            <a:schemeClr val="accent1"/>
          </a:solidFill>
          <a:ln w="9525">
            <a:solidFill>
              <a:schemeClr val="tx1"/>
            </a:solidFill>
            <a:miter lim="800000"/>
            <a:headEnd/>
            <a:tailEnd/>
          </a:ln>
          <a:effectLst/>
        </p:spPr>
        <p:txBody>
          <a:bodyPr wrap="none" anchor="ctr"/>
          <a:lstStyle/>
          <a:p>
            <a:pPr algn="ctr"/>
            <a:r>
              <a:rPr lang="en-US" sz="2000" b="1"/>
              <a:t>Sub -Culture</a:t>
            </a:r>
            <a:endParaRPr lang="th-TH" sz="2000" b="1"/>
          </a:p>
        </p:txBody>
      </p:sp>
      <p:sp>
        <p:nvSpPr>
          <p:cNvPr id="8205" name="Rectangle 13"/>
          <p:cNvSpPr>
            <a:spLocks noChangeArrowheads="1"/>
          </p:cNvSpPr>
          <p:nvPr/>
        </p:nvSpPr>
        <p:spPr bwMode="auto">
          <a:xfrm>
            <a:off x="500034" y="914400"/>
            <a:ext cx="1643074" cy="457200"/>
          </a:xfrm>
          <a:prstGeom prst="rect">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r>
              <a:rPr lang="en-US" dirty="0">
                <a:solidFill>
                  <a:schemeClr val="tx1"/>
                </a:solidFill>
              </a:rPr>
              <a:t>Culture</a:t>
            </a:r>
            <a:endParaRPr lang="th-TH" dirty="0">
              <a:solidFill>
                <a:schemeClr val="tx1"/>
              </a:solidFill>
            </a:endParaRPr>
          </a:p>
        </p:txBody>
      </p:sp>
      <p:sp>
        <p:nvSpPr>
          <p:cNvPr id="8206" name="Rectangle 14"/>
          <p:cNvSpPr>
            <a:spLocks noChangeArrowheads="1"/>
          </p:cNvSpPr>
          <p:nvPr/>
        </p:nvSpPr>
        <p:spPr bwMode="auto">
          <a:xfrm>
            <a:off x="3048000" y="609600"/>
            <a:ext cx="914400" cy="60198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endParaRPr lang="th-TH"/>
          </a:p>
        </p:txBody>
      </p:sp>
      <p:sp>
        <p:nvSpPr>
          <p:cNvPr id="8207" name="Rectangle 15"/>
          <p:cNvSpPr>
            <a:spLocks noChangeArrowheads="1"/>
          </p:cNvSpPr>
          <p:nvPr/>
        </p:nvSpPr>
        <p:spPr bwMode="auto">
          <a:xfrm>
            <a:off x="4953000" y="685800"/>
            <a:ext cx="1905000" cy="58674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wrap="none" anchor="ctr"/>
          <a:lstStyle/>
          <a:p>
            <a:pPr algn="ctr"/>
            <a:r>
              <a:rPr lang="en-US" sz="2400" b="1" dirty="0"/>
              <a:t>Values</a:t>
            </a:r>
          </a:p>
          <a:p>
            <a:pPr algn="ctr"/>
            <a:endParaRPr lang="en-US" sz="2400" b="1" dirty="0"/>
          </a:p>
          <a:p>
            <a:pPr algn="ctr"/>
            <a:r>
              <a:rPr lang="en-US" sz="2400" b="1" dirty="0"/>
              <a:t>Attitudes</a:t>
            </a:r>
          </a:p>
          <a:p>
            <a:pPr algn="ctr"/>
            <a:endParaRPr lang="en-US" sz="2400" b="1" dirty="0"/>
          </a:p>
          <a:p>
            <a:pPr algn="ctr"/>
            <a:r>
              <a:rPr lang="en-US" sz="2400" b="1" dirty="0"/>
              <a:t>Tastes</a:t>
            </a:r>
          </a:p>
          <a:p>
            <a:pPr algn="ctr"/>
            <a:endParaRPr lang="en-US" sz="2400" b="1" dirty="0"/>
          </a:p>
          <a:p>
            <a:pPr algn="ctr"/>
            <a:r>
              <a:rPr lang="en-US" sz="2400" b="1" dirty="0"/>
              <a:t>Preferences</a:t>
            </a:r>
          </a:p>
          <a:p>
            <a:pPr algn="ctr"/>
            <a:endParaRPr lang="en-US" sz="2400" b="1" dirty="0"/>
          </a:p>
          <a:p>
            <a:pPr algn="ctr"/>
            <a:r>
              <a:rPr lang="en-US" sz="2400" b="1" dirty="0"/>
              <a:t>Skills</a:t>
            </a:r>
          </a:p>
          <a:p>
            <a:pPr algn="ctr"/>
            <a:endParaRPr lang="en-US" sz="2400" b="1" dirty="0"/>
          </a:p>
          <a:p>
            <a:pPr algn="ctr"/>
            <a:r>
              <a:rPr lang="en-US" sz="2400" b="1" dirty="0"/>
              <a:t>Feelings</a:t>
            </a:r>
          </a:p>
          <a:p>
            <a:pPr algn="ctr"/>
            <a:endParaRPr lang="en-US" sz="2400" b="1" dirty="0"/>
          </a:p>
          <a:p>
            <a:pPr algn="ctr"/>
            <a:r>
              <a:rPr lang="en-US" sz="2400" b="1" dirty="0"/>
              <a:t>Meanings</a:t>
            </a:r>
          </a:p>
          <a:p>
            <a:pPr algn="ctr"/>
            <a:endParaRPr lang="en-US" sz="2400" b="1" dirty="0"/>
          </a:p>
          <a:p>
            <a:pPr algn="ctr"/>
            <a:r>
              <a:rPr lang="en-US" sz="2400" b="1" dirty="0"/>
              <a:t>Behaviors</a:t>
            </a:r>
            <a:endParaRPr lang="th-TH" sz="2400" b="1" dirty="0"/>
          </a:p>
        </p:txBody>
      </p:sp>
      <p:sp>
        <p:nvSpPr>
          <p:cNvPr id="8208" name="Rectangle 16"/>
          <p:cNvSpPr>
            <a:spLocks noChangeArrowheads="1"/>
          </p:cNvSpPr>
          <p:nvPr/>
        </p:nvSpPr>
        <p:spPr bwMode="auto">
          <a:xfrm>
            <a:off x="7467600" y="2590800"/>
            <a:ext cx="1371600" cy="137160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pPr algn="ctr"/>
            <a:r>
              <a:rPr lang="en-US" sz="2000" b="1">
                <a:solidFill>
                  <a:srgbClr val="FF0000"/>
                </a:solidFill>
              </a:rPr>
              <a:t>Purchase</a:t>
            </a:r>
          </a:p>
          <a:p>
            <a:pPr algn="ctr"/>
            <a:r>
              <a:rPr lang="en-US" sz="2000" b="1">
                <a:solidFill>
                  <a:srgbClr val="FF0000"/>
                </a:solidFill>
              </a:rPr>
              <a:t>And use</a:t>
            </a:r>
          </a:p>
          <a:p>
            <a:pPr algn="ctr"/>
            <a:r>
              <a:rPr lang="en-US" sz="2000" b="1">
                <a:solidFill>
                  <a:srgbClr val="FF0000"/>
                </a:solidFill>
              </a:rPr>
              <a:t>Behavior</a:t>
            </a:r>
            <a:endParaRPr lang="th-TH" sz="2000" b="1">
              <a:solidFill>
                <a:srgbClr val="FF0000"/>
              </a:solidFill>
            </a:endParaRPr>
          </a:p>
        </p:txBody>
      </p:sp>
      <p:sp>
        <p:nvSpPr>
          <p:cNvPr id="8209" name="Rectangle 17"/>
          <p:cNvSpPr>
            <a:spLocks noChangeArrowheads="1"/>
          </p:cNvSpPr>
          <p:nvPr/>
        </p:nvSpPr>
        <p:spPr bwMode="auto">
          <a:xfrm rot="16200000">
            <a:off x="2743200" y="3352800"/>
            <a:ext cx="1687513" cy="519113"/>
          </a:xfrm>
          <a:prstGeom prst="rect">
            <a:avLst/>
          </a:prstGeom>
          <a:noFill/>
          <a:ln w="9525">
            <a:noFill/>
            <a:miter lim="800000"/>
            <a:headEnd/>
            <a:tailEnd/>
          </a:ln>
          <a:effectLst/>
        </p:spPr>
        <p:txBody>
          <a:bodyPr wrap="none">
            <a:spAutoFit/>
          </a:bodyPr>
          <a:lstStyle/>
          <a:p>
            <a:r>
              <a:rPr lang="en-US" b="1"/>
              <a:t>Learning</a:t>
            </a:r>
            <a:endParaRPr lang="th-TH" b="1"/>
          </a:p>
        </p:txBody>
      </p:sp>
      <p:sp>
        <p:nvSpPr>
          <p:cNvPr id="8212" name="Line 20"/>
          <p:cNvSpPr>
            <a:spLocks noChangeShapeType="1"/>
          </p:cNvSpPr>
          <p:nvPr/>
        </p:nvSpPr>
        <p:spPr bwMode="auto">
          <a:xfrm>
            <a:off x="2286000" y="11430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3" name="Line 21"/>
          <p:cNvSpPr>
            <a:spLocks noChangeShapeType="1"/>
          </p:cNvSpPr>
          <p:nvPr/>
        </p:nvSpPr>
        <p:spPr bwMode="auto">
          <a:xfrm>
            <a:off x="2362200" y="17526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4" name="Line 22"/>
          <p:cNvSpPr>
            <a:spLocks noChangeShapeType="1"/>
          </p:cNvSpPr>
          <p:nvPr/>
        </p:nvSpPr>
        <p:spPr bwMode="auto">
          <a:xfrm>
            <a:off x="2362200" y="23622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5" name="Line 23"/>
          <p:cNvSpPr>
            <a:spLocks noChangeShapeType="1"/>
          </p:cNvSpPr>
          <p:nvPr/>
        </p:nvSpPr>
        <p:spPr bwMode="auto">
          <a:xfrm>
            <a:off x="2362200" y="30480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6" name="Line 24"/>
          <p:cNvSpPr>
            <a:spLocks noChangeShapeType="1"/>
          </p:cNvSpPr>
          <p:nvPr/>
        </p:nvSpPr>
        <p:spPr bwMode="auto">
          <a:xfrm>
            <a:off x="2438400" y="36576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7" name="Line 25"/>
          <p:cNvSpPr>
            <a:spLocks noChangeShapeType="1"/>
          </p:cNvSpPr>
          <p:nvPr/>
        </p:nvSpPr>
        <p:spPr bwMode="auto">
          <a:xfrm>
            <a:off x="2362200" y="44196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8" name="Line 26"/>
          <p:cNvSpPr>
            <a:spLocks noChangeShapeType="1"/>
          </p:cNvSpPr>
          <p:nvPr/>
        </p:nvSpPr>
        <p:spPr bwMode="auto">
          <a:xfrm>
            <a:off x="2362200" y="51816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19" name="Line 27"/>
          <p:cNvSpPr>
            <a:spLocks noChangeShapeType="1"/>
          </p:cNvSpPr>
          <p:nvPr/>
        </p:nvSpPr>
        <p:spPr bwMode="auto">
          <a:xfrm>
            <a:off x="2362200" y="57912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20" name="Line 28"/>
          <p:cNvSpPr>
            <a:spLocks noChangeShapeType="1"/>
          </p:cNvSpPr>
          <p:nvPr/>
        </p:nvSpPr>
        <p:spPr bwMode="auto">
          <a:xfrm>
            <a:off x="2362200" y="64770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21" name="Line 29"/>
          <p:cNvSpPr>
            <a:spLocks noChangeShapeType="1"/>
          </p:cNvSpPr>
          <p:nvPr/>
        </p:nvSpPr>
        <p:spPr bwMode="auto">
          <a:xfrm>
            <a:off x="4191000" y="32766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22" name="Line 30"/>
          <p:cNvSpPr>
            <a:spLocks noChangeShapeType="1"/>
          </p:cNvSpPr>
          <p:nvPr/>
        </p:nvSpPr>
        <p:spPr bwMode="auto">
          <a:xfrm>
            <a:off x="6934200" y="3276600"/>
            <a:ext cx="457200" cy="0"/>
          </a:xfrm>
          <a:prstGeom prst="line">
            <a:avLst/>
          </a:prstGeom>
          <a:noFill/>
          <a:ln w="57150">
            <a:solidFill>
              <a:schemeClr val="tx1"/>
            </a:solidFill>
            <a:round/>
            <a:headEnd/>
            <a:tailEnd type="triangle" w="med" len="med"/>
          </a:ln>
          <a:effectLst/>
        </p:spPr>
        <p:txBody>
          <a:bodyPr/>
          <a:lstStyle/>
          <a:p>
            <a:endParaRPr lang="th-TH"/>
          </a:p>
        </p:txBody>
      </p:sp>
      <p:sp>
        <p:nvSpPr>
          <p:cNvPr id="8223" name="Rectangle 31"/>
          <p:cNvSpPr>
            <a:spLocks noChangeArrowheads="1"/>
          </p:cNvSpPr>
          <p:nvPr/>
        </p:nvSpPr>
        <p:spPr bwMode="auto">
          <a:xfrm>
            <a:off x="0" y="0"/>
            <a:ext cx="9144000" cy="6858000"/>
          </a:xfrm>
          <a:prstGeom prst="rect">
            <a:avLst/>
          </a:prstGeom>
          <a:noFill/>
          <a:ln w="76200">
            <a:solidFill>
              <a:srgbClr val="FF0000"/>
            </a:solidFill>
            <a:miter lim="800000"/>
            <a:headEnd/>
            <a:tailEnd/>
          </a:ln>
          <a:effectLst/>
        </p:spPr>
        <p:txBody>
          <a:bodyPr wrap="none" anchor="ctr"/>
          <a:lstStyle/>
          <a:p>
            <a:endParaRPr lang="th-TH"/>
          </a:p>
        </p:txBody>
      </p:sp>
    </p:spTree>
  </p:cSld>
  <p:clrMapOvr>
    <a:masterClrMapping/>
  </p:clrMapOvr>
  <p:transition>
    <p:pull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sz="quarter" idx="4294967295"/>
          </p:nvPr>
        </p:nvPicPr>
        <p:blipFill>
          <a:blip r:embed="rId2"/>
          <a:stretch>
            <a:fillRect/>
          </a:stretch>
        </p:blipFill>
        <p:spPr>
          <a:xfrm>
            <a:off x="2143108" y="1571612"/>
            <a:ext cx="4572000" cy="4572000"/>
          </a:xfrm>
        </p:spPr>
      </p:pic>
      <p:pic>
        <p:nvPicPr>
          <p:cNvPr id="6" name="รูปภาพ 5" descr="nike.bmp"/>
          <p:cNvPicPr>
            <a:picLocks noChangeAspect="1"/>
          </p:cNvPicPr>
          <p:nvPr/>
        </p:nvPicPr>
        <p:blipFill>
          <a:blip r:embed="rId3"/>
          <a:stretch>
            <a:fillRect/>
          </a:stretch>
        </p:blipFill>
        <p:spPr>
          <a:xfrm>
            <a:off x="500034" y="214290"/>
            <a:ext cx="1000131" cy="1000131"/>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http://4.bp.blogspot.com/_hgolAZAmZZg/RxD99lOP20I/AAAAAAAAApQ/-Oh3N1LltZ8/s400/nike_logo-400-400.jpg"/>
          <p:cNvPicPr>
            <a:picLocks noChangeAspect="1" noChangeArrowheads="1"/>
          </p:cNvPicPr>
          <p:nvPr/>
        </p:nvPicPr>
        <p:blipFill>
          <a:blip r:embed="rId2"/>
          <a:srcRect/>
          <a:stretch>
            <a:fillRect/>
          </a:stretch>
        </p:blipFill>
        <p:spPr bwMode="auto">
          <a:xfrm>
            <a:off x="802932" y="1122976"/>
            <a:ext cx="1809737" cy="1809737"/>
          </a:xfrm>
          <a:prstGeom prst="rect">
            <a:avLst/>
          </a:prstGeom>
          <a:noFill/>
        </p:spPr>
      </p:pic>
      <p:pic>
        <p:nvPicPr>
          <p:cNvPr id="55302" name="Picture 6" descr="http://www.grimes.lib.ia.us/images/mcdonaldslogo/image"/>
          <p:cNvPicPr>
            <a:picLocks noChangeAspect="1" noChangeArrowheads="1"/>
          </p:cNvPicPr>
          <p:nvPr/>
        </p:nvPicPr>
        <p:blipFill>
          <a:blip r:embed="rId3"/>
          <a:srcRect/>
          <a:stretch>
            <a:fillRect/>
          </a:stretch>
        </p:blipFill>
        <p:spPr bwMode="auto">
          <a:xfrm>
            <a:off x="3071802" y="500042"/>
            <a:ext cx="2214578" cy="1648059"/>
          </a:xfrm>
          <a:prstGeom prst="rect">
            <a:avLst/>
          </a:prstGeom>
          <a:noFill/>
        </p:spPr>
      </p:pic>
      <p:pic>
        <p:nvPicPr>
          <p:cNvPr id="55306" name="Picture 10" descr="http://i647.photobucket.com/albums/uu199/jks0703/toyota-logo.jpg"/>
          <p:cNvPicPr>
            <a:picLocks noChangeAspect="1" noChangeArrowheads="1"/>
          </p:cNvPicPr>
          <p:nvPr/>
        </p:nvPicPr>
        <p:blipFill>
          <a:blip r:embed="rId4"/>
          <a:srcRect/>
          <a:stretch>
            <a:fillRect/>
          </a:stretch>
        </p:blipFill>
        <p:spPr bwMode="auto">
          <a:xfrm>
            <a:off x="6215074" y="571480"/>
            <a:ext cx="2071702" cy="1409612"/>
          </a:xfrm>
          <a:prstGeom prst="rect">
            <a:avLst/>
          </a:prstGeom>
          <a:noFill/>
        </p:spPr>
      </p:pic>
      <p:pic>
        <p:nvPicPr>
          <p:cNvPr id="55308" name="Picture 12" descr="http://logodesignerblog.com/wp-content/uploads/2009/01/pepsilogo.png"/>
          <p:cNvPicPr>
            <a:picLocks noChangeAspect="1" noChangeArrowheads="1"/>
          </p:cNvPicPr>
          <p:nvPr/>
        </p:nvPicPr>
        <p:blipFill>
          <a:blip r:embed="rId5"/>
          <a:srcRect/>
          <a:stretch>
            <a:fillRect/>
          </a:stretch>
        </p:blipFill>
        <p:spPr bwMode="auto">
          <a:xfrm>
            <a:off x="714348" y="3929066"/>
            <a:ext cx="3000364" cy="1619241"/>
          </a:xfrm>
          <a:prstGeom prst="rect">
            <a:avLst/>
          </a:prstGeom>
          <a:noFill/>
        </p:spPr>
      </p:pic>
      <p:pic>
        <p:nvPicPr>
          <p:cNvPr id="55310" name="Picture 14" descr="http://imados.fr/content/6/5/3/506530/chanel-logo.png"/>
          <p:cNvPicPr>
            <a:picLocks noChangeAspect="1" noChangeArrowheads="1"/>
          </p:cNvPicPr>
          <p:nvPr/>
        </p:nvPicPr>
        <p:blipFill>
          <a:blip r:embed="rId6"/>
          <a:srcRect/>
          <a:stretch>
            <a:fillRect/>
          </a:stretch>
        </p:blipFill>
        <p:spPr bwMode="auto">
          <a:xfrm>
            <a:off x="3857620" y="2214554"/>
            <a:ext cx="1905000" cy="1905000"/>
          </a:xfrm>
          <a:prstGeom prst="rect">
            <a:avLst/>
          </a:prstGeom>
          <a:noFill/>
        </p:spPr>
      </p:pic>
      <p:pic>
        <p:nvPicPr>
          <p:cNvPr id="55312" name="Picture 16" descr="http://t2.gstatic.com/images?q=tbn:ANd9GcSYG3mmMhUVZMIHzpO2zjR3TCj9IRky0vVEq9URCZAN0Jc_mAnRLiwS4Zlp6w"/>
          <p:cNvPicPr>
            <a:picLocks noChangeAspect="1" noChangeArrowheads="1"/>
          </p:cNvPicPr>
          <p:nvPr/>
        </p:nvPicPr>
        <p:blipFill>
          <a:blip r:embed="rId7"/>
          <a:srcRect/>
          <a:stretch>
            <a:fillRect/>
          </a:stretch>
        </p:blipFill>
        <p:spPr bwMode="auto">
          <a:xfrm>
            <a:off x="6858016" y="2714620"/>
            <a:ext cx="1571636" cy="1571636"/>
          </a:xfrm>
          <a:prstGeom prst="rect">
            <a:avLst/>
          </a:prstGeom>
          <a:noFill/>
        </p:spPr>
      </p:pic>
      <p:pic>
        <p:nvPicPr>
          <p:cNvPr id="55314" name="Picture 18" descr="http://pesedit.com/forums/image.php?u=22864&amp;dateline=1308628309"/>
          <p:cNvPicPr>
            <a:picLocks noChangeAspect="1" noChangeArrowheads="1"/>
          </p:cNvPicPr>
          <p:nvPr/>
        </p:nvPicPr>
        <p:blipFill>
          <a:blip r:embed="rId8"/>
          <a:srcRect/>
          <a:stretch>
            <a:fillRect/>
          </a:stretch>
        </p:blipFill>
        <p:spPr bwMode="auto">
          <a:xfrm>
            <a:off x="5572132" y="4572008"/>
            <a:ext cx="1714512" cy="1359787"/>
          </a:xfrm>
          <a:prstGeom prst="rect">
            <a:avLst/>
          </a:prstGeo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Belief and Attitude</a:t>
            </a:r>
            <a:endParaRPr lang="th-TH" dirty="0"/>
          </a:p>
        </p:txBody>
      </p:sp>
      <p:sp>
        <p:nvSpPr>
          <p:cNvPr id="3" name="ตัวยึดเนื้อหา 2"/>
          <p:cNvSpPr>
            <a:spLocks noGrp="1"/>
          </p:cNvSpPr>
          <p:nvPr>
            <p:ph sz="quarter" idx="4294967295"/>
          </p:nvPr>
        </p:nvSpPr>
        <p:spPr>
          <a:xfrm>
            <a:off x="142844" y="1500174"/>
            <a:ext cx="8504238" cy="4572000"/>
          </a:xfrm>
        </p:spPr>
        <p:txBody>
          <a:bodyPr/>
          <a:lstStyle/>
          <a:p>
            <a:r>
              <a:rPr lang="en-US" b="1" dirty="0" smtClean="0">
                <a:solidFill>
                  <a:srgbClr val="FF0000"/>
                </a:solidFill>
              </a:rPr>
              <a:t>Belief:  </a:t>
            </a:r>
            <a:r>
              <a:rPr lang="en-US" dirty="0" smtClean="0"/>
              <a:t>A descriptive thought that a person holds about something</a:t>
            </a:r>
          </a:p>
          <a:p>
            <a:r>
              <a:rPr lang="en-US" b="1" dirty="0" smtClean="0">
                <a:solidFill>
                  <a:srgbClr val="FF0000"/>
                </a:solidFill>
              </a:rPr>
              <a:t>Attitude: </a:t>
            </a:r>
            <a:r>
              <a:rPr lang="en-US" dirty="0" smtClean="0"/>
              <a:t>A person’s consistently favorable or unfavorable evaluations, feelings, and tendencies toward an object or idea</a:t>
            </a:r>
            <a:endParaRPr lang="th-TH" dirty="0"/>
          </a:p>
        </p:txBody>
      </p:sp>
      <p:pic>
        <p:nvPicPr>
          <p:cNvPr id="88066" name="Picture 2" descr="http://www.puresilence.org/Belief.jpg"/>
          <p:cNvPicPr>
            <a:picLocks noChangeAspect="1" noChangeArrowheads="1"/>
          </p:cNvPicPr>
          <p:nvPr/>
        </p:nvPicPr>
        <p:blipFill>
          <a:blip r:embed="rId2"/>
          <a:srcRect/>
          <a:stretch>
            <a:fillRect/>
          </a:stretch>
        </p:blipFill>
        <p:spPr bwMode="auto">
          <a:xfrm>
            <a:off x="2143108" y="3714752"/>
            <a:ext cx="4143404" cy="2605963"/>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a:xfrm>
            <a:off x="357158" y="357166"/>
            <a:ext cx="8534400" cy="758952"/>
          </a:xfrm>
        </p:spPr>
        <p:txBody>
          <a:bodyPr>
            <a:normAutofit fontScale="90000"/>
          </a:bodyPr>
          <a:lstStyle/>
          <a:p>
            <a:r>
              <a:rPr lang="en-US" sz="3600" b="1" i="1" dirty="0"/>
              <a:t>Attitude Components and Manifestations</a:t>
            </a:r>
            <a:endParaRPr lang="th-TH" sz="3600" b="1" i="1" dirty="0"/>
          </a:p>
        </p:txBody>
      </p:sp>
      <p:sp>
        <p:nvSpPr>
          <p:cNvPr id="78851" name="Rectangle 3"/>
          <p:cNvSpPr>
            <a:spLocks noChangeArrowheads="1"/>
          </p:cNvSpPr>
          <p:nvPr/>
        </p:nvSpPr>
        <p:spPr bwMode="auto">
          <a:xfrm>
            <a:off x="214282" y="1828800"/>
            <a:ext cx="1538318" cy="3962400"/>
          </a:xfrm>
          <a:prstGeom prst="rect">
            <a:avLst/>
          </a:prstGeom>
          <a:solidFill>
            <a:srgbClr val="CC99FF"/>
          </a:solidFill>
          <a:ln w="9525">
            <a:solidFill>
              <a:schemeClr val="tx1"/>
            </a:solidFill>
            <a:miter lim="800000"/>
            <a:headEnd/>
            <a:tailEnd/>
          </a:ln>
          <a:effectLst/>
        </p:spPr>
        <p:txBody>
          <a:bodyPr wrap="none" anchor="ctr"/>
          <a:lstStyle/>
          <a:p>
            <a:pPr algn="ctr"/>
            <a:r>
              <a:rPr lang="en-US" sz="1600" b="1" dirty="0"/>
              <a:t>Stimuli:</a:t>
            </a:r>
          </a:p>
          <a:p>
            <a:pPr algn="ctr"/>
            <a:r>
              <a:rPr lang="en-US" sz="1600" dirty="0"/>
              <a:t>Product, </a:t>
            </a:r>
          </a:p>
          <a:p>
            <a:pPr algn="ctr"/>
            <a:r>
              <a:rPr lang="en-US" sz="1600" dirty="0"/>
              <a:t>situations</a:t>
            </a:r>
          </a:p>
          <a:p>
            <a:pPr algn="ctr"/>
            <a:r>
              <a:rPr lang="en-US" sz="1600" dirty="0"/>
              <a:t>Retail outlets,</a:t>
            </a:r>
          </a:p>
          <a:p>
            <a:pPr algn="ctr"/>
            <a:r>
              <a:rPr lang="en-US" sz="1600" dirty="0"/>
              <a:t> sales</a:t>
            </a:r>
          </a:p>
          <a:p>
            <a:pPr algn="ctr"/>
            <a:r>
              <a:rPr lang="en-US" sz="1600" dirty="0"/>
              <a:t>Personnel, </a:t>
            </a:r>
          </a:p>
          <a:p>
            <a:pPr algn="ctr"/>
            <a:r>
              <a:rPr lang="en-US" sz="1600" dirty="0"/>
              <a:t>advertisements</a:t>
            </a:r>
          </a:p>
          <a:p>
            <a:pPr algn="ctr"/>
            <a:r>
              <a:rPr lang="en-US" sz="1600" dirty="0"/>
              <a:t>And other</a:t>
            </a:r>
          </a:p>
          <a:p>
            <a:pPr algn="ctr"/>
            <a:r>
              <a:rPr lang="en-US" sz="1600" dirty="0"/>
              <a:t> attitude objects</a:t>
            </a:r>
            <a:endParaRPr lang="th-TH" sz="1600" dirty="0"/>
          </a:p>
        </p:txBody>
      </p:sp>
      <p:sp>
        <p:nvSpPr>
          <p:cNvPr id="78852" name="Rectangle 4"/>
          <p:cNvSpPr>
            <a:spLocks noChangeArrowheads="1"/>
          </p:cNvSpPr>
          <p:nvPr/>
        </p:nvSpPr>
        <p:spPr bwMode="auto">
          <a:xfrm>
            <a:off x="2590800" y="1905000"/>
            <a:ext cx="1676400" cy="990600"/>
          </a:xfrm>
          <a:prstGeom prst="rect">
            <a:avLst/>
          </a:prstGeom>
          <a:solidFill>
            <a:schemeClr val="accent1"/>
          </a:solidFill>
          <a:ln w="9525">
            <a:solidFill>
              <a:schemeClr val="tx1"/>
            </a:solidFill>
            <a:miter lim="800000"/>
            <a:headEnd/>
            <a:tailEnd/>
          </a:ln>
          <a:effectLst/>
        </p:spPr>
        <p:txBody>
          <a:bodyPr wrap="none" anchor="ctr"/>
          <a:lstStyle/>
          <a:p>
            <a:pPr algn="ctr"/>
            <a:r>
              <a:rPr lang="en-US" sz="2800"/>
              <a:t>Affective</a:t>
            </a:r>
            <a:endParaRPr lang="th-TH" sz="2800"/>
          </a:p>
        </p:txBody>
      </p:sp>
      <p:sp>
        <p:nvSpPr>
          <p:cNvPr id="78853" name="Rectangle 5"/>
          <p:cNvSpPr>
            <a:spLocks noChangeArrowheads="1"/>
          </p:cNvSpPr>
          <p:nvPr/>
        </p:nvSpPr>
        <p:spPr bwMode="auto">
          <a:xfrm>
            <a:off x="2590800" y="3352800"/>
            <a:ext cx="1676400" cy="990600"/>
          </a:xfrm>
          <a:prstGeom prst="rect">
            <a:avLst/>
          </a:prstGeom>
          <a:solidFill>
            <a:schemeClr val="accent1"/>
          </a:solidFill>
          <a:ln w="9525">
            <a:solidFill>
              <a:schemeClr val="tx1"/>
            </a:solidFill>
            <a:miter lim="800000"/>
            <a:headEnd/>
            <a:tailEnd/>
          </a:ln>
          <a:effectLst/>
        </p:spPr>
        <p:txBody>
          <a:bodyPr wrap="none" anchor="ctr"/>
          <a:lstStyle/>
          <a:p>
            <a:pPr algn="ctr"/>
            <a:r>
              <a:rPr lang="en-US" sz="2800"/>
              <a:t>Cognitive</a:t>
            </a:r>
            <a:endParaRPr lang="th-TH" sz="2800"/>
          </a:p>
        </p:txBody>
      </p:sp>
      <p:sp>
        <p:nvSpPr>
          <p:cNvPr id="78854" name="Rectangle 6"/>
          <p:cNvSpPr>
            <a:spLocks noChangeArrowheads="1"/>
          </p:cNvSpPr>
          <p:nvPr/>
        </p:nvSpPr>
        <p:spPr bwMode="auto">
          <a:xfrm>
            <a:off x="2590800" y="4876800"/>
            <a:ext cx="1676400" cy="990600"/>
          </a:xfrm>
          <a:prstGeom prst="rect">
            <a:avLst/>
          </a:prstGeom>
          <a:solidFill>
            <a:schemeClr val="accent1"/>
          </a:solidFill>
          <a:ln w="9525">
            <a:solidFill>
              <a:schemeClr val="tx1"/>
            </a:solidFill>
            <a:miter lim="800000"/>
            <a:headEnd/>
            <a:tailEnd/>
          </a:ln>
          <a:effectLst/>
        </p:spPr>
        <p:txBody>
          <a:bodyPr wrap="none" anchor="ctr"/>
          <a:lstStyle/>
          <a:p>
            <a:pPr algn="ctr"/>
            <a:r>
              <a:rPr lang="en-US" sz="2800"/>
              <a:t>Behavorial</a:t>
            </a:r>
            <a:endParaRPr lang="th-TH" sz="2800"/>
          </a:p>
        </p:txBody>
      </p:sp>
      <p:sp>
        <p:nvSpPr>
          <p:cNvPr id="78855" name="Rectangle 7"/>
          <p:cNvSpPr>
            <a:spLocks noChangeArrowheads="1"/>
          </p:cNvSpPr>
          <p:nvPr/>
        </p:nvSpPr>
        <p:spPr bwMode="auto">
          <a:xfrm>
            <a:off x="5029200" y="1905000"/>
            <a:ext cx="2514600" cy="1066800"/>
          </a:xfrm>
          <a:prstGeom prst="rect">
            <a:avLst/>
          </a:prstGeom>
          <a:solidFill>
            <a:srgbClr val="FF99CC"/>
          </a:solidFill>
          <a:ln w="9525">
            <a:solidFill>
              <a:schemeClr val="tx1"/>
            </a:solidFill>
            <a:miter lim="800000"/>
            <a:headEnd/>
            <a:tailEnd/>
          </a:ln>
          <a:effectLst/>
        </p:spPr>
        <p:txBody>
          <a:bodyPr wrap="none" anchor="ctr"/>
          <a:lstStyle/>
          <a:p>
            <a:r>
              <a:rPr lang="en-US" sz="1400" b="1" dirty="0"/>
              <a:t>Emotions or feelings</a:t>
            </a:r>
          </a:p>
          <a:p>
            <a:r>
              <a:rPr lang="en-US" sz="1400" b="1" dirty="0"/>
              <a:t>About specific attributes </a:t>
            </a:r>
          </a:p>
          <a:p>
            <a:r>
              <a:rPr lang="en-US" sz="1400" b="1" dirty="0"/>
              <a:t>Or overall object</a:t>
            </a:r>
            <a:endParaRPr lang="th-TH" sz="1400" b="1" dirty="0"/>
          </a:p>
        </p:txBody>
      </p:sp>
      <p:sp>
        <p:nvSpPr>
          <p:cNvPr id="78856" name="Rectangle 8"/>
          <p:cNvSpPr>
            <a:spLocks noChangeArrowheads="1"/>
          </p:cNvSpPr>
          <p:nvPr/>
        </p:nvSpPr>
        <p:spPr bwMode="auto">
          <a:xfrm>
            <a:off x="4953000" y="3276600"/>
            <a:ext cx="2743200" cy="990600"/>
          </a:xfrm>
          <a:prstGeom prst="rect">
            <a:avLst/>
          </a:prstGeom>
          <a:solidFill>
            <a:srgbClr val="FF99CC"/>
          </a:solidFill>
          <a:ln w="9525">
            <a:solidFill>
              <a:schemeClr val="tx1"/>
            </a:solidFill>
            <a:miter lim="800000"/>
            <a:headEnd/>
            <a:tailEnd/>
          </a:ln>
          <a:effectLst/>
        </p:spPr>
        <p:txBody>
          <a:bodyPr wrap="none" anchor="ctr"/>
          <a:lstStyle/>
          <a:p>
            <a:pPr algn="ctr"/>
            <a:r>
              <a:rPr lang="en-US" sz="1400" b="1" dirty="0"/>
              <a:t>Beliefs about specific</a:t>
            </a:r>
          </a:p>
          <a:p>
            <a:pPr algn="ctr"/>
            <a:r>
              <a:rPr lang="en-US" sz="1400" b="1" dirty="0"/>
              <a:t>Attributes and overall object</a:t>
            </a:r>
            <a:endParaRPr lang="th-TH" sz="1400" b="1" dirty="0"/>
          </a:p>
        </p:txBody>
      </p:sp>
      <p:sp>
        <p:nvSpPr>
          <p:cNvPr id="78857" name="Rectangle 9"/>
          <p:cNvSpPr>
            <a:spLocks noChangeArrowheads="1"/>
          </p:cNvSpPr>
          <p:nvPr/>
        </p:nvSpPr>
        <p:spPr bwMode="auto">
          <a:xfrm>
            <a:off x="4876800" y="4800600"/>
            <a:ext cx="2895600" cy="990600"/>
          </a:xfrm>
          <a:prstGeom prst="rect">
            <a:avLst/>
          </a:prstGeom>
          <a:solidFill>
            <a:srgbClr val="FF99CC"/>
          </a:solidFill>
          <a:ln w="9525">
            <a:solidFill>
              <a:schemeClr val="tx1"/>
            </a:solidFill>
            <a:miter lim="800000"/>
            <a:headEnd/>
            <a:tailEnd/>
          </a:ln>
          <a:effectLst/>
        </p:spPr>
        <p:txBody>
          <a:bodyPr wrap="none" anchor="ctr"/>
          <a:lstStyle/>
          <a:p>
            <a:pPr algn="ctr"/>
            <a:r>
              <a:rPr lang="en-US" sz="1400" b="1" dirty="0"/>
              <a:t>Behavioral intentions</a:t>
            </a:r>
          </a:p>
          <a:p>
            <a:pPr algn="ctr"/>
            <a:r>
              <a:rPr lang="en-US" sz="1400" b="1" dirty="0"/>
              <a:t>With respect to specific</a:t>
            </a:r>
          </a:p>
          <a:p>
            <a:pPr algn="ctr"/>
            <a:r>
              <a:rPr lang="en-US" sz="1400" b="1" dirty="0"/>
              <a:t>Attributes or overall object</a:t>
            </a:r>
            <a:endParaRPr lang="th-TH" sz="1400" b="1" dirty="0"/>
          </a:p>
        </p:txBody>
      </p:sp>
      <p:sp>
        <p:nvSpPr>
          <p:cNvPr id="78858" name="Rectangle 10"/>
          <p:cNvSpPr>
            <a:spLocks noChangeArrowheads="1"/>
          </p:cNvSpPr>
          <p:nvPr/>
        </p:nvSpPr>
        <p:spPr bwMode="auto">
          <a:xfrm>
            <a:off x="7848600" y="3048000"/>
            <a:ext cx="1295400" cy="1371600"/>
          </a:xfrm>
          <a:prstGeom prst="rect">
            <a:avLst/>
          </a:prstGeom>
          <a:solidFill>
            <a:srgbClr val="FFFF99"/>
          </a:solidFill>
          <a:ln w="9525">
            <a:solidFill>
              <a:schemeClr val="tx1"/>
            </a:solidFill>
            <a:miter lim="800000"/>
            <a:headEnd/>
            <a:tailEnd/>
          </a:ln>
          <a:effectLst/>
        </p:spPr>
        <p:txBody>
          <a:bodyPr wrap="none" anchor="ctr"/>
          <a:lstStyle/>
          <a:p>
            <a:pPr algn="ctr"/>
            <a:r>
              <a:rPr lang="en-US" sz="1600" b="1" dirty="0">
                <a:solidFill>
                  <a:srgbClr val="FF3300"/>
                </a:solidFill>
              </a:rPr>
              <a:t>Overall</a:t>
            </a:r>
          </a:p>
          <a:p>
            <a:pPr algn="ctr"/>
            <a:r>
              <a:rPr lang="en-US" sz="1600" b="1" dirty="0">
                <a:solidFill>
                  <a:srgbClr val="FF3300"/>
                </a:solidFill>
              </a:rPr>
              <a:t>Orientation </a:t>
            </a:r>
          </a:p>
          <a:p>
            <a:pPr algn="ctr"/>
            <a:r>
              <a:rPr lang="en-US" sz="1600" b="1" dirty="0">
                <a:solidFill>
                  <a:srgbClr val="FF3300"/>
                </a:solidFill>
              </a:rPr>
              <a:t>Toward</a:t>
            </a:r>
          </a:p>
          <a:p>
            <a:pPr algn="ctr"/>
            <a:r>
              <a:rPr lang="en-US" sz="1600" b="1" dirty="0">
                <a:solidFill>
                  <a:srgbClr val="FF3300"/>
                </a:solidFill>
              </a:rPr>
              <a:t>objec</a:t>
            </a:r>
            <a:r>
              <a:rPr lang="en-US" sz="2000" b="1" dirty="0">
                <a:solidFill>
                  <a:srgbClr val="FF3300"/>
                </a:solidFill>
              </a:rPr>
              <a:t>t</a:t>
            </a:r>
            <a:endParaRPr lang="th-TH" sz="2000" b="1" dirty="0">
              <a:solidFill>
                <a:srgbClr val="FF3300"/>
              </a:solidFill>
            </a:endParaRPr>
          </a:p>
        </p:txBody>
      </p:sp>
      <p:sp>
        <p:nvSpPr>
          <p:cNvPr id="78859" name="Line 11"/>
          <p:cNvSpPr>
            <a:spLocks noChangeShapeType="1"/>
          </p:cNvSpPr>
          <p:nvPr/>
        </p:nvSpPr>
        <p:spPr bwMode="auto">
          <a:xfrm>
            <a:off x="1828800" y="24384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0" name="Line 12"/>
          <p:cNvSpPr>
            <a:spLocks noChangeShapeType="1"/>
          </p:cNvSpPr>
          <p:nvPr/>
        </p:nvSpPr>
        <p:spPr bwMode="auto">
          <a:xfrm>
            <a:off x="1905000" y="38862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1" name="Line 13"/>
          <p:cNvSpPr>
            <a:spLocks noChangeShapeType="1"/>
          </p:cNvSpPr>
          <p:nvPr/>
        </p:nvSpPr>
        <p:spPr bwMode="auto">
          <a:xfrm>
            <a:off x="1905000" y="53340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2" name="Line 14"/>
          <p:cNvSpPr>
            <a:spLocks noChangeShapeType="1"/>
          </p:cNvSpPr>
          <p:nvPr/>
        </p:nvSpPr>
        <p:spPr bwMode="auto">
          <a:xfrm>
            <a:off x="4343400" y="24384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3" name="Line 15"/>
          <p:cNvSpPr>
            <a:spLocks noChangeShapeType="1"/>
          </p:cNvSpPr>
          <p:nvPr/>
        </p:nvSpPr>
        <p:spPr bwMode="auto">
          <a:xfrm>
            <a:off x="4343400" y="38100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4" name="Line 16"/>
          <p:cNvSpPr>
            <a:spLocks noChangeShapeType="1"/>
          </p:cNvSpPr>
          <p:nvPr/>
        </p:nvSpPr>
        <p:spPr bwMode="auto">
          <a:xfrm>
            <a:off x="4267200" y="53340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5" name="Line 17"/>
          <p:cNvSpPr>
            <a:spLocks noChangeShapeType="1"/>
          </p:cNvSpPr>
          <p:nvPr/>
        </p:nvSpPr>
        <p:spPr bwMode="auto">
          <a:xfrm>
            <a:off x="7467600" y="3733800"/>
            <a:ext cx="609600" cy="0"/>
          </a:xfrm>
          <a:prstGeom prst="line">
            <a:avLst/>
          </a:prstGeom>
          <a:noFill/>
          <a:ln w="9525">
            <a:solidFill>
              <a:schemeClr val="tx1"/>
            </a:solidFill>
            <a:round/>
            <a:headEnd/>
            <a:tailEnd type="triangle" w="med" len="med"/>
          </a:ln>
          <a:effectLst/>
        </p:spPr>
        <p:txBody>
          <a:bodyPr/>
          <a:lstStyle/>
          <a:p>
            <a:endParaRPr lang="th-TH"/>
          </a:p>
        </p:txBody>
      </p:sp>
      <p:sp>
        <p:nvSpPr>
          <p:cNvPr id="78867" name="Text Box 19"/>
          <p:cNvSpPr txBox="1">
            <a:spLocks noChangeArrowheads="1"/>
          </p:cNvSpPr>
          <p:nvPr/>
        </p:nvSpPr>
        <p:spPr bwMode="auto">
          <a:xfrm>
            <a:off x="0" y="1295400"/>
            <a:ext cx="9032875" cy="519113"/>
          </a:xfrm>
          <a:prstGeom prst="rect">
            <a:avLst/>
          </a:prstGeom>
          <a:noFill/>
          <a:ln w="9525">
            <a:noFill/>
            <a:miter lim="800000"/>
            <a:headEnd/>
            <a:tailEnd/>
          </a:ln>
          <a:effectLst/>
        </p:spPr>
        <p:txBody>
          <a:bodyPr wrap="none">
            <a:spAutoFit/>
          </a:bodyPr>
          <a:lstStyle/>
          <a:p>
            <a:r>
              <a:rPr lang="en-US" sz="2800" b="1" dirty="0"/>
              <a:t> Initiator         Component   </a:t>
            </a:r>
            <a:r>
              <a:rPr lang="en-US" sz="1600" b="1" dirty="0" err="1"/>
              <a:t>Component</a:t>
            </a:r>
            <a:r>
              <a:rPr lang="en-US" sz="1600" b="1" dirty="0"/>
              <a:t>  Manifestation  Attitude</a:t>
            </a:r>
            <a:endParaRPr lang="th-TH" sz="1600" b="1" dirty="0"/>
          </a:p>
        </p:txBody>
      </p:sp>
      <p:sp>
        <p:nvSpPr>
          <p:cNvPr id="78868" name="Rectangle 20"/>
          <p:cNvSpPr>
            <a:spLocks noChangeArrowheads="1"/>
          </p:cNvSpPr>
          <p:nvPr/>
        </p:nvSpPr>
        <p:spPr bwMode="auto">
          <a:xfrm>
            <a:off x="0" y="0"/>
            <a:ext cx="9144000" cy="6858000"/>
          </a:xfrm>
          <a:prstGeom prst="rect">
            <a:avLst/>
          </a:prstGeom>
          <a:noFill/>
          <a:ln w="76200">
            <a:solidFill>
              <a:srgbClr val="FF0000"/>
            </a:solidFill>
            <a:miter lim="800000"/>
            <a:headEnd/>
            <a:tailEnd/>
          </a:ln>
          <a:effectLst/>
        </p:spPr>
        <p:txBody>
          <a:bodyPr wrap="none" anchor="ctr"/>
          <a:lstStyle/>
          <a:p>
            <a:endParaRPr lang="th-TH"/>
          </a:p>
        </p:txBody>
      </p:sp>
    </p:spTree>
  </p:cSld>
  <p:clrMapOvr>
    <a:masterClrMapping/>
  </p:clrMapOvr>
  <p:transition>
    <p:wip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0" y="228600"/>
            <a:ext cx="8534400" cy="758825"/>
          </a:xfrm>
        </p:spPr>
        <p:txBody>
          <a:bodyPr/>
          <a:lstStyle/>
          <a:p>
            <a:r>
              <a:rPr lang="en-US" dirty="0" smtClean="0"/>
              <a:t>Belief and Attitude</a:t>
            </a:r>
            <a:endParaRPr lang="th-TH" dirty="0"/>
          </a:p>
        </p:txBody>
      </p:sp>
      <p:sp>
        <p:nvSpPr>
          <p:cNvPr id="3" name="ตัวยึดเนื้อหา 2"/>
          <p:cNvSpPr>
            <a:spLocks noGrp="1"/>
          </p:cNvSpPr>
          <p:nvPr>
            <p:ph sz="quarter" idx="4294967295"/>
          </p:nvPr>
        </p:nvSpPr>
        <p:spPr>
          <a:xfrm>
            <a:off x="0" y="1527175"/>
            <a:ext cx="8504238" cy="4572000"/>
          </a:xfrm>
        </p:spPr>
        <p:txBody>
          <a:bodyPr/>
          <a:lstStyle/>
          <a:p>
            <a:r>
              <a:rPr lang="en-US" b="1" dirty="0" smtClean="0">
                <a:solidFill>
                  <a:srgbClr val="FF0000"/>
                </a:solidFill>
              </a:rPr>
              <a:t>Beliefs and Attitudes</a:t>
            </a:r>
            <a:r>
              <a:rPr lang="en-US" dirty="0" smtClean="0"/>
              <a:t>: By matching today’s attitudes about life and healthful living, the </a:t>
            </a:r>
            <a:r>
              <a:rPr lang="en-US" dirty="0" err="1" smtClean="0"/>
              <a:t>SoBe</a:t>
            </a:r>
            <a:r>
              <a:rPr lang="en-US" dirty="0" smtClean="0"/>
              <a:t> brand has become a leader in the New Age beverage category</a:t>
            </a:r>
            <a:endParaRPr lang="th-TH" dirty="0"/>
          </a:p>
        </p:txBody>
      </p:sp>
      <p:pic>
        <p:nvPicPr>
          <p:cNvPr id="87042" name="Picture 2" descr="http://www.matscholes.com/design/wp-content/uploads/2012/08/sobe3.jpg"/>
          <p:cNvPicPr>
            <a:picLocks noChangeAspect="1" noChangeArrowheads="1"/>
          </p:cNvPicPr>
          <p:nvPr/>
        </p:nvPicPr>
        <p:blipFill>
          <a:blip r:embed="rId2"/>
          <a:srcRect/>
          <a:stretch>
            <a:fillRect/>
          </a:stretch>
        </p:blipFill>
        <p:spPr bwMode="auto">
          <a:xfrm>
            <a:off x="2214546" y="2928934"/>
            <a:ext cx="4000528" cy="3200422"/>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214290"/>
            <a:ext cx="8534400" cy="758952"/>
          </a:xfrm>
        </p:spPr>
        <p:txBody>
          <a:bodyPr>
            <a:normAutofit/>
          </a:bodyPr>
          <a:lstStyle/>
          <a:p>
            <a:r>
              <a:rPr lang="en-US" sz="2800" dirty="0" smtClean="0"/>
              <a:t>Figure 5.2 Factors Influencing Consumer Behavior</a:t>
            </a:r>
            <a:endParaRPr lang="th-TH" sz="2800" dirty="0"/>
          </a:p>
        </p:txBody>
      </p:sp>
      <p:pic>
        <p:nvPicPr>
          <p:cNvPr id="5" name="Picture 4" descr="http://www.grin.com/object/document.176466/d567270e93d302dae66a05fcc1a206d7_LARGE.png"/>
          <p:cNvPicPr>
            <a:picLocks noChangeAspect="1" noChangeArrowheads="1"/>
          </p:cNvPicPr>
          <p:nvPr/>
        </p:nvPicPr>
        <p:blipFill>
          <a:blip r:embed="rId2"/>
          <a:srcRect/>
          <a:stretch>
            <a:fillRect/>
          </a:stretch>
        </p:blipFill>
        <p:spPr bwMode="auto">
          <a:xfrm>
            <a:off x="714348" y="1643050"/>
            <a:ext cx="7858180" cy="4572031"/>
          </a:xfrm>
          <a:prstGeom prst="rect">
            <a:avLst/>
          </a:prstGeom>
          <a:noFill/>
        </p:spPr>
      </p:pic>
      <p:sp>
        <p:nvSpPr>
          <p:cNvPr id="4" name="วงรี 3"/>
          <p:cNvSpPr/>
          <p:nvPr/>
        </p:nvSpPr>
        <p:spPr>
          <a:xfrm>
            <a:off x="7286644" y="2000240"/>
            <a:ext cx="1500198" cy="314327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 Figure 5.5 Types of Buying Decision Behavior</a:t>
            </a:r>
            <a:endParaRPr lang="th-TH" dirty="0"/>
          </a:p>
        </p:txBody>
      </p:sp>
      <p:pic>
        <p:nvPicPr>
          <p:cNvPr id="5" name="Picture 8" descr="http://www.launchengineering.com/images/Types%20of%20buying%20behavior.jpg"/>
          <p:cNvPicPr>
            <a:picLocks noChangeAspect="1" noChangeArrowheads="1"/>
          </p:cNvPicPr>
          <p:nvPr/>
        </p:nvPicPr>
        <p:blipFill>
          <a:blip r:embed="rId2"/>
          <a:srcRect/>
          <a:stretch>
            <a:fillRect/>
          </a:stretch>
        </p:blipFill>
        <p:spPr bwMode="auto">
          <a:xfrm>
            <a:off x="1785918" y="1643050"/>
            <a:ext cx="5786478"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Types of Buying Decision Behavior</a:t>
            </a:r>
            <a:endParaRPr lang="th-TH" dirty="0"/>
          </a:p>
        </p:txBody>
      </p:sp>
      <p:sp>
        <p:nvSpPr>
          <p:cNvPr id="3" name="ตัวยึดเนื้อหา 2"/>
          <p:cNvSpPr>
            <a:spLocks noGrp="1"/>
          </p:cNvSpPr>
          <p:nvPr>
            <p:ph sz="quarter" idx="1"/>
          </p:nvPr>
        </p:nvSpPr>
        <p:spPr/>
        <p:txBody>
          <a:bodyPr>
            <a:normAutofit lnSpcReduction="10000"/>
          </a:bodyPr>
          <a:lstStyle/>
          <a:p>
            <a:r>
              <a:rPr lang="en-US" b="1" dirty="0" smtClean="0">
                <a:solidFill>
                  <a:srgbClr val="FF0000"/>
                </a:solidFill>
              </a:rPr>
              <a:t>Complex Buying Behavior: </a:t>
            </a:r>
            <a:r>
              <a:rPr lang="en-US" dirty="0" smtClean="0"/>
              <a:t>Consumer buying behavior in situations characterized by high consumer involvement in a purchase and significant perceived differences among brands</a:t>
            </a:r>
          </a:p>
          <a:p>
            <a:r>
              <a:rPr lang="en-US" dirty="0" smtClean="0"/>
              <a:t>Dissonance-reducing buying behavior: Consumer buying behavior in situations characterized by high involvement but few perceived differences among brands (carpet)</a:t>
            </a:r>
          </a:p>
          <a:p>
            <a:pPr lvl="1"/>
            <a:r>
              <a:rPr lang="en-US" dirty="0" smtClean="0"/>
              <a:t>Post purchase dissonance (after-sale discomfort ; disadvantage of buying carpet or hear favorable things about other brands not purchased – therefore communications- assurance is important)</a:t>
            </a:r>
            <a:endParaRPr lang="th-TH"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Types of Buying Decision Behavior</a:t>
            </a:r>
            <a:endParaRPr lang="th-TH" dirty="0"/>
          </a:p>
        </p:txBody>
      </p:sp>
      <p:sp>
        <p:nvSpPr>
          <p:cNvPr id="3" name="ตัวยึดเนื้อหา 2"/>
          <p:cNvSpPr>
            <a:spLocks noGrp="1"/>
          </p:cNvSpPr>
          <p:nvPr>
            <p:ph sz="quarter" idx="1"/>
          </p:nvPr>
        </p:nvSpPr>
        <p:spPr/>
        <p:txBody>
          <a:bodyPr>
            <a:normAutofit/>
          </a:bodyPr>
          <a:lstStyle/>
          <a:p>
            <a:r>
              <a:rPr lang="en-US" b="1" dirty="0" smtClean="0">
                <a:solidFill>
                  <a:srgbClr val="FF0000"/>
                </a:solidFill>
              </a:rPr>
              <a:t>Habitual buying behavior: </a:t>
            </a:r>
            <a:r>
              <a:rPr lang="en-US" dirty="0" smtClean="0"/>
              <a:t>Consumers buying behavior in situations characterized by low-consumer involvement and few significantly perceived brand differences</a:t>
            </a:r>
          </a:p>
          <a:p>
            <a:r>
              <a:rPr lang="en-US" b="1" dirty="0" smtClean="0">
                <a:solidFill>
                  <a:srgbClr val="FF0000"/>
                </a:solidFill>
              </a:rPr>
              <a:t>Variety seeking behavior: </a:t>
            </a:r>
            <a:r>
              <a:rPr lang="en-US" dirty="0" smtClean="0"/>
              <a:t>Consumer buying behavior in situations characterized by low consumer involvement but significant perceived brand differences</a:t>
            </a:r>
          </a:p>
          <a:p>
            <a:pPr lvl="1"/>
            <a:r>
              <a:rPr lang="en-US" dirty="0" smtClean="0"/>
              <a:t>Challenger firms will encourage variety seeking by offering lower prices, special deals, coupons, free samples, and advertising that presents reasons for trying something new</a:t>
            </a:r>
            <a:endParaRPr lang="th-TH"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The Buyer Decision Process</a:t>
            </a:r>
            <a:endParaRPr lang="th-TH" dirty="0"/>
          </a:p>
        </p:txBody>
      </p:sp>
      <p:pic>
        <p:nvPicPr>
          <p:cNvPr id="4" name="Picture 2" descr="http://mysocialgameplan.com/wp-content/uploads/2012/04/Consumer-Purchasing-Model.jpg"/>
          <p:cNvPicPr>
            <a:picLocks noChangeAspect="1" noChangeArrowheads="1"/>
          </p:cNvPicPr>
          <p:nvPr/>
        </p:nvPicPr>
        <p:blipFill>
          <a:blip r:embed="rId2"/>
          <a:srcRect/>
          <a:stretch>
            <a:fillRect/>
          </a:stretch>
        </p:blipFill>
        <p:spPr bwMode="auto">
          <a:xfrm>
            <a:off x="2786050" y="1500174"/>
            <a:ext cx="3857652" cy="4405324"/>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Buyer Decision Process</a:t>
            </a:r>
            <a:endParaRPr lang="th-TH" dirty="0"/>
          </a:p>
        </p:txBody>
      </p:sp>
      <p:sp>
        <p:nvSpPr>
          <p:cNvPr id="3" name="ตัวยึดเนื้อหา 2"/>
          <p:cNvSpPr>
            <a:spLocks noGrp="1"/>
          </p:cNvSpPr>
          <p:nvPr>
            <p:ph sz="quarter" idx="1"/>
          </p:nvPr>
        </p:nvSpPr>
        <p:spPr/>
        <p:txBody>
          <a:bodyPr>
            <a:normAutofit fontScale="85000" lnSpcReduction="10000"/>
          </a:bodyPr>
          <a:lstStyle/>
          <a:p>
            <a:r>
              <a:rPr lang="en-US" b="1" dirty="0" smtClean="0">
                <a:solidFill>
                  <a:srgbClr val="FF0000"/>
                </a:solidFill>
              </a:rPr>
              <a:t>Need recognition</a:t>
            </a:r>
            <a:r>
              <a:rPr lang="en-US" dirty="0" smtClean="0"/>
              <a:t>: The first step of the buyer decision process, in which the consumer recognizes a problem or need</a:t>
            </a:r>
          </a:p>
          <a:p>
            <a:pPr lvl="1"/>
            <a:r>
              <a:rPr lang="en-US" dirty="0" smtClean="0"/>
              <a:t>Internal stimuli-drive-external stimuli</a:t>
            </a:r>
          </a:p>
          <a:p>
            <a:r>
              <a:rPr lang="en-US" b="1" dirty="0" smtClean="0">
                <a:solidFill>
                  <a:srgbClr val="FF0000"/>
                </a:solidFill>
              </a:rPr>
              <a:t>Information search: </a:t>
            </a:r>
            <a:r>
              <a:rPr lang="en-US" dirty="0" smtClean="0"/>
              <a:t>The stage of the buyer decision process in which the consumer is aroused to search for more information, the consumer may simply have heightened attention or may to into an action information search</a:t>
            </a:r>
          </a:p>
          <a:p>
            <a:pPr lvl="1"/>
            <a:r>
              <a:rPr lang="en-US" dirty="0" smtClean="0"/>
              <a:t>Personal sources – family, friends, neighbors</a:t>
            </a:r>
          </a:p>
          <a:p>
            <a:pPr lvl="1"/>
            <a:r>
              <a:rPr lang="en-US" dirty="0" smtClean="0"/>
              <a:t>Commercial sources – advertising, salespeople, dealer, packages, websites</a:t>
            </a:r>
          </a:p>
          <a:p>
            <a:pPr lvl="1"/>
            <a:r>
              <a:rPr lang="en-US" dirty="0" smtClean="0"/>
              <a:t>Public sources -mass media, consumer rating org., internet searches</a:t>
            </a:r>
          </a:p>
          <a:p>
            <a:pPr lvl="1"/>
            <a:r>
              <a:rPr lang="en-US" dirty="0" smtClean="0"/>
              <a:t>Experiential sources – handling, examining and using the product</a:t>
            </a:r>
          </a:p>
          <a:p>
            <a:pPr lvl="1">
              <a:buNone/>
            </a:pPr>
            <a:r>
              <a:rPr lang="en-US" dirty="0" smtClean="0"/>
              <a:t>COMMERCIAL SOURCES INFORM BUYER, PERSON SOURCES LEGITIMIZE OR EVALUATE PRODUCTS FOR BUYERS</a:t>
            </a:r>
          </a:p>
          <a:p>
            <a:endParaRPr lang="en-US" dirty="0" smtClean="0"/>
          </a:p>
          <a:p>
            <a:pPr lvl="1"/>
            <a:endParaRPr lang="en-US" dirty="0"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Buyer Decision Process</a:t>
            </a:r>
            <a:endParaRPr lang="th-TH" dirty="0"/>
          </a:p>
        </p:txBody>
      </p:sp>
      <p:sp>
        <p:nvSpPr>
          <p:cNvPr id="3" name="ตัวยึดเนื้อหา 2"/>
          <p:cNvSpPr>
            <a:spLocks noGrp="1"/>
          </p:cNvSpPr>
          <p:nvPr>
            <p:ph sz="quarter" idx="1"/>
          </p:nvPr>
        </p:nvSpPr>
        <p:spPr>
          <a:xfrm>
            <a:off x="357158" y="1643050"/>
            <a:ext cx="8503920" cy="4572000"/>
          </a:xfrm>
        </p:spPr>
        <p:txBody>
          <a:bodyPr>
            <a:normAutofit/>
          </a:bodyPr>
          <a:lstStyle/>
          <a:p>
            <a:r>
              <a:rPr lang="en-US" b="1" dirty="0" smtClean="0">
                <a:solidFill>
                  <a:srgbClr val="FF0000"/>
                </a:solidFill>
              </a:rPr>
              <a:t>Alternative evaluation</a:t>
            </a:r>
            <a:r>
              <a:rPr lang="en-US" dirty="0" smtClean="0"/>
              <a:t>: The state of the buyer decision process in which the consumer uses information to evaluate brands in the choice set</a:t>
            </a:r>
          </a:p>
          <a:p>
            <a:pPr lvl="1"/>
            <a:r>
              <a:rPr lang="en-US" dirty="0" smtClean="0"/>
              <a:t>Careful calculations and logical thinking</a:t>
            </a:r>
          </a:p>
          <a:p>
            <a:pPr lvl="1"/>
            <a:r>
              <a:rPr lang="en-US" dirty="0" smtClean="0"/>
              <a:t>Attribute rating and weigh on importance</a:t>
            </a:r>
            <a:endParaRPr lang="th-TH" dirty="0"/>
          </a:p>
        </p:txBody>
      </p:sp>
      <p:pic>
        <p:nvPicPr>
          <p:cNvPr id="81922" name="Picture 2" descr="http://www.digitalcamera-printer.us/wp-content/uploads/2011/01/Digital-Camera-Canon.jpg"/>
          <p:cNvPicPr>
            <a:picLocks noChangeAspect="1" noChangeArrowheads="1"/>
          </p:cNvPicPr>
          <p:nvPr/>
        </p:nvPicPr>
        <p:blipFill>
          <a:blip r:embed="rId2"/>
          <a:srcRect/>
          <a:stretch>
            <a:fillRect/>
          </a:stretch>
        </p:blipFill>
        <p:spPr bwMode="auto">
          <a:xfrm>
            <a:off x="2786050" y="3857628"/>
            <a:ext cx="2928958" cy="22325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ตัวยึดเนื้อหา 3" descr="buying_decision_process.gif"/>
          <p:cNvPicPr>
            <a:picLocks noGrp="1" noChangeAspect="1"/>
          </p:cNvPicPr>
          <p:nvPr>
            <p:ph sz="quarter" idx="1"/>
          </p:nvPr>
        </p:nvPicPr>
        <p:blipFill>
          <a:blip r:embed="rId2"/>
          <a:stretch>
            <a:fillRect/>
          </a:stretch>
        </p:blipFill>
        <p:spPr>
          <a:xfrm>
            <a:off x="285720" y="1500174"/>
            <a:ext cx="3000364" cy="3947087"/>
          </a:xfrm>
          <a:prstGeom prst="rect">
            <a:avLst/>
          </a:prstGeom>
          <a:ln>
            <a:noFill/>
          </a:ln>
          <a:effectLst>
            <a:outerShdw blurRad="292100" dist="139700" dir="2700000" algn="tl" rotWithShape="0">
              <a:srgbClr val="333333">
                <a:alpha val="65000"/>
              </a:srgbClr>
            </a:outerShdw>
          </a:effectLst>
        </p:spPr>
      </p:pic>
      <p:pic>
        <p:nvPicPr>
          <p:cNvPr id="5" name="รูปภาพ 4" descr="consumer decision making.gif"/>
          <p:cNvPicPr>
            <a:picLocks noChangeAspect="1"/>
          </p:cNvPicPr>
          <p:nvPr/>
        </p:nvPicPr>
        <p:blipFill>
          <a:blip r:embed="rId3"/>
          <a:stretch>
            <a:fillRect/>
          </a:stretch>
        </p:blipFill>
        <p:spPr>
          <a:xfrm>
            <a:off x="3786182" y="2285992"/>
            <a:ext cx="5153025" cy="2500330"/>
          </a:xfrm>
          <a:prstGeom prst="rect">
            <a:avLst/>
          </a:prstGeom>
          <a:ln>
            <a:noFill/>
          </a:ln>
          <a:effectLst>
            <a:outerShdw blurRad="292100" dist="139700" dir="2700000" algn="tl" rotWithShape="0">
              <a:srgbClr val="333333">
                <a:alpha val="65000"/>
              </a:srgbClr>
            </a:outerShdw>
          </a:effectLst>
        </p:spPr>
      </p:pic>
      <p:sp>
        <p:nvSpPr>
          <p:cNvPr id="6" name="วงรี 5"/>
          <p:cNvSpPr/>
          <p:nvPr/>
        </p:nvSpPr>
        <p:spPr>
          <a:xfrm>
            <a:off x="5643570" y="1714488"/>
            <a:ext cx="1714512" cy="2428892"/>
          </a:xfrm>
          <a:prstGeom prst="ellipse">
            <a:avLst/>
          </a:prstGeom>
          <a:noFill/>
          <a:ln>
            <a:solidFill>
              <a:srgbClr val="FF0000"/>
            </a:solidFill>
          </a:ln>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ลูกศรขวา 6"/>
          <p:cNvSpPr/>
          <p:nvPr/>
        </p:nvSpPr>
        <p:spPr>
          <a:xfrm>
            <a:off x="2643174" y="2786058"/>
            <a:ext cx="1071570" cy="857256"/>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th-TH"/>
          </a:p>
        </p:txBody>
      </p:sp>
      <p:sp>
        <p:nvSpPr>
          <p:cNvPr id="8" name="ชื่อเรื่อง 7"/>
          <p:cNvSpPr>
            <a:spLocks noGrp="1"/>
          </p:cNvSpPr>
          <p:nvPr>
            <p:ph type="title"/>
          </p:nvPr>
        </p:nvSpPr>
        <p:spPr/>
        <p:txBody>
          <a:bodyPr/>
          <a:lstStyle/>
          <a:p>
            <a:r>
              <a:rPr lang="en-US" dirty="0" smtClean="0"/>
              <a:t>Evaluation of Alternatives</a:t>
            </a:r>
            <a:endParaRPr lang="th-TH"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Buyer Decision Process</a:t>
            </a:r>
            <a:endParaRPr lang="th-TH" dirty="0"/>
          </a:p>
        </p:txBody>
      </p:sp>
      <p:sp>
        <p:nvSpPr>
          <p:cNvPr id="3" name="ตัวยึดเนื้อหา 2"/>
          <p:cNvSpPr>
            <a:spLocks noGrp="1"/>
          </p:cNvSpPr>
          <p:nvPr>
            <p:ph sz="quarter" idx="1"/>
          </p:nvPr>
        </p:nvSpPr>
        <p:spPr/>
        <p:txBody>
          <a:bodyPr>
            <a:normAutofit fontScale="92500" lnSpcReduction="20000"/>
          </a:bodyPr>
          <a:lstStyle/>
          <a:p>
            <a:r>
              <a:rPr lang="en-US" b="1" dirty="0" smtClean="0">
                <a:solidFill>
                  <a:srgbClr val="FF0000"/>
                </a:solidFill>
              </a:rPr>
              <a:t>Purchase Decision</a:t>
            </a:r>
            <a:r>
              <a:rPr lang="en-US" dirty="0" smtClean="0"/>
              <a:t>: The buyer’s decision about which brand to purchase</a:t>
            </a:r>
          </a:p>
          <a:p>
            <a:pPr lvl="1"/>
            <a:r>
              <a:rPr lang="en-US" dirty="0" smtClean="0"/>
              <a:t>Intention and purchase decision – the attitudes of others</a:t>
            </a:r>
          </a:p>
          <a:p>
            <a:pPr lvl="1"/>
            <a:r>
              <a:rPr lang="en-US" dirty="0" smtClean="0"/>
              <a:t>Unexpected situational factors- competitor drops price, economy getting worse</a:t>
            </a:r>
          </a:p>
          <a:p>
            <a:r>
              <a:rPr lang="en-US" b="1" dirty="0" smtClean="0">
                <a:solidFill>
                  <a:srgbClr val="FF0000"/>
                </a:solidFill>
              </a:rPr>
              <a:t>Post purchase behavior</a:t>
            </a:r>
            <a:r>
              <a:rPr lang="en-US" dirty="0" smtClean="0"/>
              <a:t>: The stage of the buyer decision process in which consumers take further action after purchase based on their satisfaction or dissatisfaction with a purchase</a:t>
            </a:r>
          </a:p>
          <a:p>
            <a:pPr lvl="1"/>
            <a:r>
              <a:rPr lang="en-US" dirty="0" smtClean="0"/>
              <a:t>Relationship between consumer’s expectations and product’s perceived performance</a:t>
            </a:r>
          </a:p>
          <a:p>
            <a:pPr lvl="1"/>
            <a:r>
              <a:rPr lang="en-US" dirty="0" smtClean="0"/>
              <a:t>Meets expectations-&gt; satisfied; didn’t meet expectations -&gt; dissatisfied; exceed expectations-&gt; delighted</a:t>
            </a:r>
          </a:p>
          <a:p>
            <a:pPr lvl="1"/>
            <a:endParaRPr lang="en-US" dirty="0" smtClean="0"/>
          </a:p>
          <a:p>
            <a:r>
              <a:rPr lang="en-US" sz="2100" b="1" dirty="0" smtClean="0">
                <a:solidFill>
                  <a:srgbClr val="FF0000"/>
                </a:solidFill>
              </a:rPr>
              <a:t>Cognitive dissonance</a:t>
            </a:r>
            <a:r>
              <a:rPr lang="en-US" sz="2100" dirty="0" smtClean="0"/>
              <a:t>: Buyer discomfort caused by </a:t>
            </a:r>
            <a:r>
              <a:rPr lang="en-US" sz="2100" dirty="0" err="1" smtClean="0"/>
              <a:t>postpurchase</a:t>
            </a:r>
            <a:r>
              <a:rPr lang="en-US" sz="2100" dirty="0" smtClean="0"/>
              <a:t> conflict</a:t>
            </a:r>
            <a:endParaRPr lang="th-TH" sz="2100"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Buyer Decision Process</a:t>
            </a:r>
            <a:endParaRPr lang="th-TH" dirty="0"/>
          </a:p>
        </p:txBody>
      </p:sp>
      <p:sp>
        <p:nvSpPr>
          <p:cNvPr id="3" name="ตัวยึดเนื้อหา 2"/>
          <p:cNvSpPr>
            <a:spLocks noGrp="1"/>
          </p:cNvSpPr>
          <p:nvPr>
            <p:ph sz="quarter" idx="4294967295"/>
          </p:nvPr>
        </p:nvSpPr>
        <p:spPr>
          <a:xfrm>
            <a:off x="285720" y="1428736"/>
            <a:ext cx="8504238" cy="4572000"/>
          </a:xfrm>
        </p:spPr>
        <p:txBody>
          <a:bodyPr>
            <a:normAutofit/>
          </a:bodyPr>
          <a:lstStyle/>
          <a:p>
            <a:r>
              <a:rPr lang="en-US" dirty="0" smtClean="0"/>
              <a:t>Why is it important to satisfy customers?</a:t>
            </a:r>
          </a:p>
          <a:p>
            <a:pPr lvl="1"/>
            <a:r>
              <a:rPr lang="en-US" b="1" dirty="0" smtClean="0">
                <a:solidFill>
                  <a:srgbClr val="FF0000"/>
                </a:solidFill>
              </a:rPr>
              <a:t>Customer satisfaction </a:t>
            </a:r>
            <a:r>
              <a:rPr lang="en-US" dirty="0" smtClean="0"/>
              <a:t>is key to building profitable relationships with customers- to keeping and growing consumers and reaping their lifetime customer value.</a:t>
            </a:r>
          </a:p>
          <a:p>
            <a:pPr lvl="1"/>
            <a:r>
              <a:rPr lang="en-US" b="1" dirty="0" smtClean="0"/>
              <a:t>Satisfied customers buy a product again, talk favorably to others about the product, pay less attention to competing brand and advertisement and buy other products from the company</a:t>
            </a:r>
          </a:p>
          <a:p>
            <a:pPr lvl="1"/>
            <a:r>
              <a:rPr lang="en-US" dirty="0" smtClean="0"/>
              <a:t>Marketers go beyond satisfying but aim to </a:t>
            </a:r>
            <a:r>
              <a:rPr lang="en-US" sz="3600" b="1" dirty="0" smtClean="0">
                <a:solidFill>
                  <a:srgbClr val="FF0000"/>
                </a:solidFill>
              </a:rPr>
              <a:t>“Delight”</a:t>
            </a:r>
            <a:r>
              <a:rPr lang="en-US" dirty="0" smtClean="0"/>
              <a:t> the customer (Lexus)</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The Buyer Decision for New Products</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New Product</a:t>
            </a:r>
            <a:r>
              <a:rPr lang="en-US" dirty="0" smtClean="0"/>
              <a:t>: A good, service or idea that is perceived by some potential customers as new</a:t>
            </a:r>
          </a:p>
          <a:p>
            <a:endParaRPr lang="en-US" dirty="0" smtClean="0"/>
          </a:p>
          <a:p>
            <a:pPr>
              <a:buNone/>
            </a:pPr>
            <a:endParaRPr lang="en-US" dirty="0" smtClean="0"/>
          </a:p>
          <a:p>
            <a:r>
              <a:rPr lang="en-US" b="1" dirty="0" smtClean="0">
                <a:solidFill>
                  <a:srgbClr val="FF0000"/>
                </a:solidFill>
              </a:rPr>
              <a:t>Adoption process</a:t>
            </a:r>
            <a:r>
              <a:rPr lang="en-US" dirty="0" smtClean="0"/>
              <a:t>: The mental process through which an individual passes from first hearing about an innovation to final adoption</a:t>
            </a:r>
            <a:endParaRPr lang="th-TH"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www.yorku.ca/lripley/zchtadoption.jpg"/>
          <p:cNvPicPr>
            <a:picLocks noChangeAspect="1" noChangeArrowheads="1"/>
          </p:cNvPicPr>
          <p:nvPr/>
        </p:nvPicPr>
        <p:blipFill>
          <a:blip r:embed="rId2"/>
          <a:srcRect/>
          <a:stretch>
            <a:fillRect/>
          </a:stretch>
        </p:blipFill>
        <p:spPr bwMode="auto">
          <a:xfrm>
            <a:off x="1071538" y="1000108"/>
            <a:ext cx="7567908" cy="501373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sz="4000" b="1" dirty="0"/>
              <a:t>Targeting may also use </a:t>
            </a:r>
            <a:br>
              <a:rPr lang="en-US" sz="4000" b="1" dirty="0"/>
            </a:br>
            <a:r>
              <a:rPr lang="en-US" sz="4000" b="1" dirty="0"/>
              <a:t>diffusion of Innovation</a:t>
            </a:r>
            <a:endParaRPr lang="th-TH" sz="4000" b="1" dirty="0"/>
          </a:p>
        </p:txBody>
      </p:sp>
      <p:sp>
        <p:nvSpPr>
          <p:cNvPr id="44035" name="Rectangle 3"/>
          <p:cNvSpPr>
            <a:spLocks noGrp="1" noChangeArrowheads="1"/>
          </p:cNvSpPr>
          <p:nvPr>
            <p:ph type="body" sz="half" idx="1"/>
          </p:nvPr>
        </p:nvSpPr>
        <p:spPr>
          <a:xfrm>
            <a:off x="785786" y="1571612"/>
            <a:ext cx="7686700" cy="4456113"/>
          </a:xfrm>
          <a:solidFill>
            <a:schemeClr val="bg1">
              <a:alpha val="42000"/>
            </a:schemeClr>
          </a:solidFill>
          <a:ln>
            <a:noFill/>
          </a:ln>
        </p:spPr>
        <p:txBody>
          <a:bodyPr/>
          <a:lstStyle/>
          <a:p>
            <a:endParaRPr lang="en-US" sz="2400" b="1" dirty="0" smtClean="0">
              <a:solidFill>
                <a:srgbClr val="FF0000"/>
              </a:solidFill>
              <a:effectLst>
                <a:outerShdw blurRad="38100" dist="38100" dir="2700000" algn="tl">
                  <a:srgbClr val="C0C0C0"/>
                </a:outerShdw>
              </a:effectLst>
            </a:endParaRPr>
          </a:p>
          <a:p>
            <a:r>
              <a:rPr lang="en-US" sz="2400" b="1" dirty="0" smtClean="0">
                <a:solidFill>
                  <a:srgbClr val="FF0000"/>
                </a:solidFill>
                <a:effectLst>
                  <a:outerShdw blurRad="38100" dist="38100" dir="2700000" algn="tl">
                    <a:srgbClr val="C0C0C0"/>
                  </a:outerShdw>
                </a:effectLst>
              </a:rPr>
              <a:t>The </a:t>
            </a:r>
            <a:r>
              <a:rPr lang="en-US" sz="2400" b="1" dirty="0">
                <a:solidFill>
                  <a:srgbClr val="FF0000"/>
                </a:solidFill>
                <a:effectLst>
                  <a:outerShdw blurRad="38100" dist="38100" dir="2700000" algn="tl">
                    <a:srgbClr val="C0C0C0"/>
                  </a:outerShdw>
                </a:effectLst>
              </a:rPr>
              <a:t>original adoption and </a:t>
            </a:r>
            <a:r>
              <a:rPr lang="en-US" sz="2400" b="1" dirty="0" smtClean="0">
                <a:solidFill>
                  <a:srgbClr val="FF0000"/>
                </a:solidFill>
                <a:effectLst>
                  <a:outerShdw blurRad="38100" dist="38100" dir="2700000" algn="tl">
                    <a:srgbClr val="C0C0C0"/>
                  </a:outerShdw>
                </a:effectLst>
              </a:rPr>
              <a:t>the </a:t>
            </a:r>
            <a:r>
              <a:rPr lang="en-US" sz="2400" b="1" dirty="0">
                <a:solidFill>
                  <a:srgbClr val="FF0000"/>
                </a:solidFill>
                <a:effectLst>
                  <a:outerShdw blurRad="38100" dist="38100" dir="2700000" algn="tl">
                    <a:srgbClr val="C0C0C0"/>
                  </a:outerShdw>
                </a:effectLst>
              </a:rPr>
              <a:t>cellular phone. For the cancer cure, it would be almost instantaneous.</a:t>
            </a:r>
          </a:p>
          <a:p>
            <a:endParaRPr lang="th-TH" sz="2400" b="1" dirty="0">
              <a:solidFill>
                <a:srgbClr val="FF0000"/>
              </a:solidFill>
              <a:effectLst>
                <a:outerShdw blurRad="38100" dist="38100" dir="2700000" algn="tl">
                  <a:srgbClr val="C0C0C0"/>
                </a:outerShdw>
              </a:effectLst>
            </a:endParaRPr>
          </a:p>
          <a:p>
            <a:r>
              <a:rPr lang="en-US" sz="2000" b="1" dirty="0"/>
              <a:t>Let’s look closer now at the factors that affect this speed of the product adoption process: the characteristics of the innovative product and the extent to which early users encourage others to follow.</a:t>
            </a:r>
            <a:endParaRPr lang="th-TH" sz="2000" b="1" dirty="0"/>
          </a:p>
        </p:txBody>
      </p:sp>
      <p:pic>
        <p:nvPicPr>
          <p:cNvPr id="5" name="Picture 2" descr="http://news.antiwar.com/wp-content/uploads/2011/01/cell-phone.jpg"/>
          <p:cNvPicPr>
            <a:picLocks noChangeAspect="1" noChangeArrowheads="1"/>
          </p:cNvPicPr>
          <p:nvPr/>
        </p:nvPicPr>
        <p:blipFill>
          <a:blip r:embed="rId2"/>
          <a:srcRect/>
          <a:stretch>
            <a:fillRect/>
          </a:stretch>
        </p:blipFill>
        <p:spPr bwMode="auto">
          <a:xfrm rot="1252654">
            <a:off x="2015790" y="5102939"/>
            <a:ext cx="1178881" cy="1106335"/>
          </a:xfrm>
          <a:prstGeom prst="rect">
            <a:avLst/>
          </a:prstGeom>
          <a:ln>
            <a:noFill/>
          </a:ln>
          <a:effectLst>
            <a:softEdge rad="112500"/>
          </a:effectLst>
        </p:spPr>
      </p:pic>
      <p:pic>
        <p:nvPicPr>
          <p:cNvPr id="82946" name="Picture 2" descr="http://t1.gstatic.com/images?q=tbn:ANd9GcRCnkgl7FEdSOxKVrG3i81cqyf_7a-Q53L0m38cU4eNtVDScO2Wiq2b85I2"/>
          <p:cNvPicPr>
            <a:picLocks noChangeAspect="1" noChangeArrowheads="1"/>
          </p:cNvPicPr>
          <p:nvPr/>
        </p:nvPicPr>
        <p:blipFill>
          <a:blip r:embed="rId3"/>
          <a:srcRect/>
          <a:stretch>
            <a:fillRect/>
          </a:stretch>
        </p:blipFill>
        <p:spPr bwMode="auto">
          <a:xfrm>
            <a:off x="5214942" y="5000636"/>
            <a:ext cx="1877336" cy="1233484"/>
          </a:xfrm>
          <a:prstGeom prst="rect">
            <a:avLst/>
          </a:prstGeom>
          <a:noFill/>
        </p:spPr>
      </p:pic>
      <p:sp>
        <p:nvSpPr>
          <p:cNvPr id="7" name="สี่เหลี่ยมผืนผ้า 6"/>
          <p:cNvSpPr/>
          <p:nvPr/>
        </p:nvSpPr>
        <p:spPr>
          <a:xfrm>
            <a:off x="3714744" y="5357826"/>
            <a:ext cx="93166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vs</a:t>
            </a:r>
            <a:endParaRPr lang="th-TH"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sz="half" idx="1"/>
          </p:nvPr>
        </p:nvSpPr>
        <p:spPr>
          <a:xfrm>
            <a:off x="571472" y="1752600"/>
            <a:ext cx="8001056" cy="5105400"/>
          </a:xfrm>
        </p:spPr>
        <p:txBody>
          <a:bodyPr/>
          <a:lstStyle/>
          <a:p>
            <a:pPr>
              <a:lnSpc>
                <a:spcPct val="80000"/>
              </a:lnSpc>
              <a:buNone/>
            </a:pPr>
            <a:r>
              <a:rPr lang="en-US" sz="1800" b="1" dirty="0">
                <a:solidFill>
                  <a:srgbClr val="FF0000"/>
                </a:solidFill>
              </a:rPr>
              <a:t>THERE ARE AT LEAST FIVE FACTORS THAT MEASURE HOW SOON A NEW PRODUCT WILL RECEIVE TRIAL:</a:t>
            </a:r>
          </a:p>
          <a:p>
            <a:pPr>
              <a:lnSpc>
                <a:spcPct val="80000"/>
              </a:lnSpc>
              <a:buFontTx/>
              <a:buNone/>
            </a:pPr>
            <a:endParaRPr lang="en-US" sz="2000" b="1" dirty="0"/>
          </a:p>
          <a:p>
            <a:pPr>
              <a:lnSpc>
                <a:spcPct val="80000"/>
              </a:lnSpc>
            </a:pPr>
            <a:r>
              <a:rPr lang="en-US" sz="2800" b="1" dirty="0">
                <a:effectLst>
                  <a:outerShdw blurRad="38100" dist="38100" dir="2700000" algn="tl">
                    <a:srgbClr val="C0C0C0"/>
                  </a:outerShdw>
                </a:effectLst>
              </a:rPr>
              <a:t>The relative advantage:</a:t>
            </a:r>
            <a:r>
              <a:rPr lang="en-US" sz="2000" b="1" dirty="0"/>
              <a:t> How superior is the innovation to the product or other problem-solving methods it was designed to compete against?</a:t>
            </a:r>
          </a:p>
          <a:p>
            <a:pPr>
              <a:lnSpc>
                <a:spcPct val="80000"/>
              </a:lnSpc>
            </a:pPr>
            <a:endParaRPr lang="en-US" sz="2800" b="1" dirty="0"/>
          </a:p>
          <a:p>
            <a:pPr>
              <a:lnSpc>
                <a:spcPct val="80000"/>
              </a:lnSpc>
            </a:pPr>
            <a:r>
              <a:rPr lang="en-US" sz="2800" b="1" dirty="0">
                <a:effectLst>
                  <a:outerShdw blurRad="38100" dist="38100" dir="2700000" algn="tl">
                    <a:srgbClr val="C0C0C0"/>
                  </a:outerShdw>
                </a:effectLst>
              </a:rPr>
              <a:t>Compatibility</a:t>
            </a:r>
            <a:r>
              <a:rPr lang="en-US" sz="2400" b="1" dirty="0"/>
              <a:t>:</a:t>
            </a:r>
            <a:r>
              <a:rPr lang="en-US" sz="2000" b="1" dirty="0"/>
              <a:t> Does it fit with current product usage and end user activity?</a:t>
            </a:r>
          </a:p>
          <a:p>
            <a:pPr>
              <a:lnSpc>
                <a:spcPct val="80000"/>
              </a:lnSpc>
            </a:pPr>
            <a:endParaRPr lang="en-US" sz="2000" b="1" dirty="0"/>
          </a:p>
          <a:p>
            <a:pPr>
              <a:lnSpc>
                <a:spcPct val="80000"/>
              </a:lnSpc>
            </a:pPr>
            <a:r>
              <a:rPr lang="en-US" sz="2800" b="1" dirty="0">
                <a:effectLst>
                  <a:outerShdw blurRad="38100" dist="38100" dir="2700000" algn="tl">
                    <a:srgbClr val="C0C0C0"/>
                  </a:outerShdw>
                </a:effectLst>
              </a:rPr>
              <a:t>Complexity:</a:t>
            </a:r>
            <a:r>
              <a:rPr lang="en-US" sz="2000" b="1" dirty="0"/>
              <a:t> Will </a:t>
            </a:r>
            <a:r>
              <a:rPr lang="en-US" sz="2000" b="1" dirty="0" smtClean="0"/>
              <a:t>frustration </a:t>
            </a:r>
            <a:r>
              <a:rPr lang="en-US" sz="2000" b="1" dirty="0"/>
              <a:t>or confusion </a:t>
            </a:r>
            <a:r>
              <a:rPr lang="en-US" sz="2000" b="1" dirty="0" smtClean="0"/>
              <a:t>arise </a:t>
            </a:r>
            <a:r>
              <a:rPr lang="en-US" sz="2000" b="1" dirty="0"/>
              <a:t>in understanding the innovation’s </a:t>
            </a:r>
            <a:r>
              <a:rPr lang="en-US" sz="2000" b="1" dirty="0" smtClean="0"/>
              <a:t>basic </a:t>
            </a:r>
            <a:r>
              <a:rPr lang="en-US" sz="2000" b="1" dirty="0"/>
              <a:t>idea?</a:t>
            </a:r>
          </a:p>
        </p:txBody>
      </p:sp>
      <p:sp>
        <p:nvSpPr>
          <p:cNvPr id="7" name="ชื่อเรื่อง 1"/>
          <p:cNvSpPr>
            <a:spLocks noGrp="1"/>
          </p:cNvSpPr>
          <p:nvPr>
            <p:ph type="title"/>
          </p:nvPr>
        </p:nvSpPr>
        <p:spPr>
          <a:xfrm>
            <a:off x="285720" y="357166"/>
            <a:ext cx="8534400" cy="758952"/>
          </a:xfrm>
        </p:spPr>
        <p:txBody>
          <a:bodyPr>
            <a:normAutofit fontScale="90000"/>
          </a:bodyPr>
          <a:lstStyle/>
          <a:p>
            <a:r>
              <a:rPr lang="en-US" dirty="0" smtClean="0"/>
              <a:t>Influence of Product Characteristics on Rate of Adoption</a:t>
            </a:r>
            <a:endParaRPr lang="th-TH"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sz="half" idx="1"/>
          </p:nvPr>
        </p:nvSpPr>
        <p:spPr>
          <a:xfrm>
            <a:off x="457200" y="1600200"/>
            <a:ext cx="8077200" cy="5257800"/>
          </a:xfrm>
        </p:spPr>
        <p:txBody>
          <a:bodyPr/>
          <a:lstStyle/>
          <a:p>
            <a:pPr>
              <a:lnSpc>
                <a:spcPct val="80000"/>
              </a:lnSpc>
            </a:pPr>
            <a:endParaRPr lang="en-US" sz="2800" b="1" dirty="0">
              <a:solidFill>
                <a:srgbClr val="FF0000"/>
              </a:solidFill>
            </a:endParaRPr>
          </a:p>
          <a:p>
            <a:pPr>
              <a:lnSpc>
                <a:spcPct val="80000"/>
              </a:lnSpc>
            </a:pPr>
            <a:r>
              <a:rPr lang="en-US" sz="2800" b="1" dirty="0">
                <a:effectLst>
                  <a:outerShdw blurRad="38100" dist="38100" dir="2700000" algn="tl">
                    <a:srgbClr val="C0C0C0"/>
                  </a:outerShdw>
                </a:effectLst>
              </a:rPr>
              <a:t>Divisibility</a:t>
            </a:r>
            <a:r>
              <a:rPr lang="en-US" sz="2400" b="1" dirty="0">
                <a:effectLst>
                  <a:outerShdw blurRad="38100" dist="38100" dir="2700000" algn="tl">
                    <a:srgbClr val="C0C0C0"/>
                  </a:outerShdw>
                </a:effectLst>
              </a:rPr>
              <a:t>:</a:t>
            </a:r>
            <a:r>
              <a:rPr lang="en-US" sz="2000" b="1" dirty="0"/>
              <a:t> (</a:t>
            </a:r>
            <a:r>
              <a:rPr lang="en-US" sz="2000" b="1" dirty="0" err="1"/>
              <a:t>trialability</a:t>
            </a:r>
            <a:r>
              <a:rPr lang="en-US" sz="2000" b="1" dirty="0"/>
              <a:t>): How easily can trial portions of the product be purchased or use? Easier for food and beverages</a:t>
            </a:r>
          </a:p>
          <a:p>
            <a:pPr>
              <a:lnSpc>
                <a:spcPct val="80000"/>
              </a:lnSpc>
            </a:pPr>
            <a:endParaRPr lang="en-US" sz="2000" b="1" dirty="0"/>
          </a:p>
          <a:p>
            <a:pPr>
              <a:lnSpc>
                <a:spcPct val="80000"/>
              </a:lnSpc>
            </a:pPr>
            <a:r>
              <a:rPr lang="en-US" sz="2800" b="1" dirty="0">
                <a:effectLst>
                  <a:outerShdw blurRad="38100" dist="38100" dir="2700000" algn="tl">
                    <a:srgbClr val="C0C0C0"/>
                  </a:outerShdw>
                </a:effectLst>
              </a:rPr>
              <a:t>Communicability:</a:t>
            </a:r>
            <a:r>
              <a:rPr lang="en-US" sz="2000" b="1" dirty="0"/>
              <a:t> (</a:t>
            </a:r>
            <a:r>
              <a:rPr lang="en-US" sz="2000" b="1" dirty="0" err="1"/>
              <a:t>observability</a:t>
            </a:r>
            <a:r>
              <a:rPr lang="en-US" sz="2000" b="1" dirty="0"/>
              <a:t>) How likely is the product to appear in public places where it is easily seen and studied by potential users?</a:t>
            </a:r>
          </a:p>
          <a:p>
            <a:pPr>
              <a:lnSpc>
                <a:spcPct val="80000"/>
              </a:lnSpc>
            </a:pPr>
            <a:endParaRPr lang="th-TH" sz="2000" b="1" dirty="0"/>
          </a:p>
        </p:txBody>
      </p:sp>
      <p:sp>
        <p:nvSpPr>
          <p:cNvPr id="6" name="ชื่อเรื่อง 1"/>
          <p:cNvSpPr>
            <a:spLocks noGrp="1"/>
          </p:cNvSpPr>
          <p:nvPr>
            <p:ph type="title"/>
          </p:nvPr>
        </p:nvSpPr>
        <p:spPr>
          <a:xfrm>
            <a:off x="285720" y="357166"/>
            <a:ext cx="8534400" cy="758952"/>
          </a:xfrm>
        </p:spPr>
        <p:txBody>
          <a:bodyPr>
            <a:normAutofit fontScale="90000"/>
          </a:bodyPr>
          <a:lstStyle/>
          <a:p>
            <a:r>
              <a:rPr lang="en-US" dirty="0" smtClean="0"/>
              <a:t>Influence of Product Characteristics on Rate of Adoption</a:t>
            </a:r>
            <a:endParaRPr lang="th-TH"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357158" y="357166"/>
            <a:ext cx="8534400" cy="758952"/>
          </a:xfrm>
        </p:spPr>
        <p:txBody>
          <a:bodyPr>
            <a:normAutofit fontScale="90000"/>
          </a:bodyPr>
          <a:lstStyle/>
          <a:p>
            <a:r>
              <a:rPr lang="en-US" dirty="0" smtClean="0"/>
              <a:t>Figure 5.7 Adopter Categorization on the Basis of Relative Time of Adoption of Innovations</a:t>
            </a:r>
            <a:endParaRPr lang="th-TH" dirty="0"/>
          </a:p>
        </p:txBody>
      </p:sp>
      <p:pic>
        <p:nvPicPr>
          <p:cNvPr id="6" name="Picture 8" descr="https://lh4.googleusercontent.com/f_FvryhkqPpH5ip9oBvHbAG2Q5pYcP0Q5_cbcF_Nq35dlQfSmQcRRUWCrPv4OSo8r1x5f_BhRkWz32hW_iaUJ_fvJctqh1v8xaq-QlxFvoFTKJt6Og"/>
          <p:cNvPicPr>
            <a:picLocks noChangeAspect="1" noChangeArrowheads="1"/>
          </p:cNvPicPr>
          <p:nvPr/>
        </p:nvPicPr>
        <p:blipFill>
          <a:blip r:embed="rId2" cstate="print"/>
          <a:srcRect/>
          <a:stretch>
            <a:fillRect/>
          </a:stretch>
        </p:blipFill>
        <p:spPr bwMode="auto">
          <a:xfrm>
            <a:off x="1428728" y="1643050"/>
            <a:ext cx="5786478" cy="4036068"/>
          </a:xfrm>
          <a:prstGeom prst="rect">
            <a:avLst/>
          </a:prstGeom>
          <a:noFill/>
        </p:spPr>
      </p:pic>
      <p:sp>
        <p:nvSpPr>
          <p:cNvPr id="7" name="TextBox 6"/>
          <p:cNvSpPr txBox="1"/>
          <p:nvPr/>
        </p:nvSpPr>
        <p:spPr>
          <a:xfrm>
            <a:off x="2285984" y="5643578"/>
            <a:ext cx="3417923" cy="369332"/>
          </a:xfrm>
          <a:prstGeom prst="rect">
            <a:avLst/>
          </a:prstGeom>
          <a:noFill/>
        </p:spPr>
        <p:txBody>
          <a:bodyPr wrap="none" rtlCol="0">
            <a:spAutoFit/>
          </a:bodyPr>
          <a:lstStyle/>
          <a:p>
            <a:r>
              <a:rPr lang="en-US" sz="1800" dirty="0" smtClean="0">
                <a:solidFill>
                  <a:srgbClr val="FF0000"/>
                </a:solidFill>
              </a:rPr>
              <a:t>Time of Adoption of Innovation</a:t>
            </a:r>
            <a:endParaRPr lang="th-TH" sz="1800" dirty="0">
              <a:solidFill>
                <a:srgbClr val="FF0000"/>
              </a:solidFill>
            </a:endParaRPr>
          </a:p>
        </p:txBody>
      </p:sp>
      <p:sp>
        <p:nvSpPr>
          <p:cNvPr id="8" name="TextBox 7"/>
          <p:cNvSpPr txBox="1"/>
          <p:nvPr/>
        </p:nvSpPr>
        <p:spPr>
          <a:xfrm rot="5400000">
            <a:off x="6239138" y="3116188"/>
            <a:ext cx="2321469" cy="369332"/>
          </a:xfrm>
          <a:prstGeom prst="rect">
            <a:avLst/>
          </a:prstGeom>
          <a:noFill/>
        </p:spPr>
        <p:txBody>
          <a:bodyPr wrap="none" rtlCol="0">
            <a:spAutoFit/>
          </a:bodyPr>
          <a:lstStyle/>
          <a:p>
            <a:r>
              <a:rPr lang="en-US" sz="1800" dirty="0" smtClean="0">
                <a:solidFill>
                  <a:srgbClr val="FF0000"/>
                </a:solidFill>
              </a:rPr>
              <a:t>Share of all Adopters</a:t>
            </a:r>
            <a:endParaRPr lang="th-TH" sz="1800" dirty="0">
              <a:solidFill>
                <a:srgbClr val="FF0000"/>
              </a:solidFill>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446</TotalTime>
  <Words>2256</Words>
  <Application>Microsoft Office PowerPoint</Application>
  <PresentationFormat>นำเสนอทางหน้าจอ (4:3)</PresentationFormat>
  <Paragraphs>325</Paragraphs>
  <Slides>71</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71</vt:i4>
      </vt:variant>
    </vt:vector>
  </HeadingPairs>
  <TitlesOfParts>
    <vt:vector size="72" baseType="lpstr">
      <vt:lpstr>เทศบาล</vt:lpstr>
      <vt:lpstr>ภาพนิ่ง 1</vt:lpstr>
      <vt:lpstr>Chapter Objective Outline</vt:lpstr>
      <vt:lpstr>What’s so IMPORTANT?</vt:lpstr>
      <vt:lpstr>Iceberg Model …</vt:lpstr>
      <vt:lpstr>APPLE </vt:lpstr>
      <vt:lpstr>What is Consumer Behavior?</vt:lpstr>
      <vt:lpstr>What is Consumer Behavior?</vt:lpstr>
      <vt:lpstr>What is Consumer Behavior?</vt:lpstr>
      <vt:lpstr>Figure 5.1 Model of Buying Behavior</vt:lpstr>
      <vt:lpstr>Figure 5.2 Factors Influencing Consumer Behavior</vt:lpstr>
      <vt:lpstr>Figure 5.2 Factors Influencing Consumer Behavior</vt:lpstr>
      <vt:lpstr>What is Culture?</vt:lpstr>
      <vt:lpstr>Concept of  Culture</vt:lpstr>
      <vt:lpstr>What is Subculture?</vt:lpstr>
      <vt:lpstr>Subculture</vt:lpstr>
      <vt:lpstr>Subculture</vt:lpstr>
      <vt:lpstr>Subculture</vt:lpstr>
      <vt:lpstr>Subcultures in Thailand?</vt:lpstr>
      <vt:lpstr>Cultural Factors Affect Consumer Behavior and Marketing Strategy</vt:lpstr>
      <vt:lpstr>Mature Consumers</vt:lpstr>
      <vt:lpstr>Social Factors</vt:lpstr>
      <vt:lpstr>Figure 5.3 The Major American Social Classes</vt:lpstr>
      <vt:lpstr>Figure 5.2 Factors Influencing Consumer Behavior</vt:lpstr>
      <vt:lpstr>Word-of Mouth and Buzz Marketing</vt:lpstr>
      <vt:lpstr>Pros and Cons </vt:lpstr>
      <vt:lpstr>Online Social networks</vt:lpstr>
      <vt:lpstr>ภาพนิ่ง 27</vt:lpstr>
      <vt:lpstr>ภาพนิ่ง 28</vt:lpstr>
      <vt:lpstr>Family</vt:lpstr>
      <vt:lpstr>Family Decision Making</vt:lpstr>
      <vt:lpstr>Roles and Status</vt:lpstr>
      <vt:lpstr>Figure 5.2 Factors Influencing Consumer Behavior</vt:lpstr>
      <vt:lpstr>Personal Factors</vt:lpstr>
      <vt:lpstr>Media Influencers for Age groups</vt:lpstr>
      <vt:lpstr>Stages in the Family Life Cycle</vt:lpstr>
      <vt:lpstr>Personal Factors</vt:lpstr>
      <vt:lpstr>Lifestyle</vt:lpstr>
      <vt:lpstr>VALS FRAMEWORK - Lifestyle</vt:lpstr>
      <vt:lpstr>ภาพนิ่ง 39</vt:lpstr>
      <vt:lpstr>Personality</vt:lpstr>
      <vt:lpstr>Figure 5.2 Factors Influencing Consumer Behavior</vt:lpstr>
      <vt:lpstr>Psychological Factors</vt:lpstr>
      <vt:lpstr>Motivation Theory</vt:lpstr>
      <vt:lpstr>Motivation Theory</vt:lpstr>
      <vt:lpstr>Perception</vt:lpstr>
      <vt:lpstr>Perception</vt:lpstr>
      <vt:lpstr>Perception</vt:lpstr>
      <vt:lpstr>ภาพนิ่ง 48</vt:lpstr>
      <vt:lpstr>Learning</vt:lpstr>
      <vt:lpstr>Learning is a key to consumer behavior</vt:lpstr>
      <vt:lpstr>BRAND ASSOCIATIONS</vt:lpstr>
      <vt:lpstr>ภาพนิ่ง 52</vt:lpstr>
      <vt:lpstr>Belief and Attitude</vt:lpstr>
      <vt:lpstr>Attitude Components and Manifestations</vt:lpstr>
      <vt:lpstr>Belief and Attitude</vt:lpstr>
      <vt:lpstr>Figure 5.2 Factors Influencing Consumer Behavior</vt:lpstr>
      <vt:lpstr> Figure 5.5 Types of Buying Decision Behavior</vt:lpstr>
      <vt:lpstr>Types of Buying Decision Behavior</vt:lpstr>
      <vt:lpstr>Types of Buying Decision Behavior</vt:lpstr>
      <vt:lpstr>The Buyer Decision Process</vt:lpstr>
      <vt:lpstr>The Buyer Decision Process</vt:lpstr>
      <vt:lpstr>The Buyer Decision Process</vt:lpstr>
      <vt:lpstr>Evaluation of Alternatives</vt:lpstr>
      <vt:lpstr>The Buyer Decision Process</vt:lpstr>
      <vt:lpstr>The Buyer Decision Process</vt:lpstr>
      <vt:lpstr>The Buyer Decision for New Products</vt:lpstr>
      <vt:lpstr>ภาพนิ่ง 67</vt:lpstr>
      <vt:lpstr>Targeting may also use  diffusion of Innovation</vt:lpstr>
      <vt:lpstr>Influence of Product Characteristics on Rate of Adoption</vt:lpstr>
      <vt:lpstr>Influence of Product Characteristics on Rate of Adoption</vt:lpstr>
      <vt:lpstr>Figure 5.7 Adopter Categorization on the Basis of Relative Time of Adoption of Innovations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133</cp:revision>
  <dcterms:created xsi:type="dcterms:W3CDTF">2012-09-14T05:32:04Z</dcterms:created>
  <dcterms:modified xsi:type="dcterms:W3CDTF">2012-09-18T00:50:12Z</dcterms:modified>
</cp:coreProperties>
</file>