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9"/>
  </p:notesMasterIdLst>
  <p:sldIdLst>
    <p:sldId id="268" r:id="rId2"/>
    <p:sldId id="258" r:id="rId3"/>
    <p:sldId id="259" r:id="rId4"/>
    <p:sldId id="260" r:id="rId5"/>
    <p:sldId id="261" r:id="rId6"/>
    <p:sldId id="262" r:id="rId7"/>
    <p:sldId id="263" r:id="rId8"/>
    <p:sldId id="264" r:id="rId9"/>
    <p:sldId id="265" r:id="rId10"/>
    <p:sldId id="266" r:id="rId11"/>
    <p:sldId id="267" r:id="rId12"/>
    <p:sldId id="269" r:id="rId13"/>
    <p:sldId id="270" r:id="rId14"/>
    <p:sldId id="271" r:id="rId15"/>
    <p:sldId id="272" r:id="rId16"/>
    <p:sldId id="273" r:id="rId17"/>
    <p:sldId id="274" r:id="rId18"/>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D4D4D"/>
    <a:srgbClr val="CC6600"/>
    <a:srgbClr val="FFFF00"/>
    <a:srgbClr val="663300"/>
    <a:srgbClr val="CBAC39"/>
    <a:srgbClr val="D5BC61"/>
    <a:srgbClr val="92826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1236"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17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5822B42-1959-4FBA-9F20-DC0F4AE15307}"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Tahoma" pitchFamily="34" charset="0"/>
      </a:defRPr>
    </a:lvl1pPr>
    <a:lvl2pPr marL="457200" algn="l" rtl="0" fontAlgn="base">
      <a:spcBef>
        <a:spcPct val="30000"/>
      </a:spcBef>
      <a:spcAft>
        <a:spcPct val="0"/>
      </a:spcAft>
      <a:defRPr kern="1200">
        <a:solidFill>
          <a:schemeClr val="tx1"/>
        </a:solidFill>
        <a:latin typeface="Arial" charset="0"/>
        <a:ea typeface="+mn-ea"/>
        <a:cs typeface="Tahoma" pitchFamily="34" charset="0"/>
      </a:defRPr>
    </a:lvl2pPr>
    <a:lvl3pPr marL="914400" algn="l" rtl="0" fontAlgn="base">
      <a:spcBef>
        <a:spcPct val="30000"/>
      </a:spcBef>
      <a:spcAft>
        <a:spcPct val="0"/>
      </a:spcAft>
      <a:defRPr kern="1200">
        <a:solidFill>
          <a:schemeClr val="tx1"/>
        </a:solidFill>
        <a:latin typeface="Arial" charset="0"/>
        <a:ea typeface="+mn-ea"/>
        <a:cs typeface="Tahoma" pitchFamily="34" charset="0"/>
      </a:defRPr>
    </a:lvl3pPr>
    <a:lvl4pPr marL="1371600" algn="l" rtl="0" fontAlgn="base">
      <a:spcBef>
        <a:spcPct val="30000"/>
      </a:spcBef>
      <a:spcAft>
        <a:spcPct val="0"/>
      </a:spcAft>
      <a:defRPr kern="1200">
        <a:solidFill>
          <a:schemeClr val="tx1"/>
        </a:solidFill>
        <a:latin typeface="Arial" charset="0"/>
        <a:ea typeface="+mn-ea"/>
        <a:cs typeface="Tahoma" pitchFamily="34" charset="0"/>
      </a:defRPr>
    </a:lvl4pPr>
    <a:lvl5pPr marL="1828800" algn="l" rtl="0" fontAlgn="base">
      <a:spcBef>
        <a:spcPct val="30000"/>
      </a:spcBef>
      <a:spcAft>
        <a:spcPct val="0"/>
      </a:spcAft>
      <a:defRPr kern="1200">
        <a:solidFill>
          <a:schemeClr val="tx1"/>
        </a:solidFill>
        <a:latin typeface="Arial" charset="0"/>
        <a:ea typeface="+mn-ea"/>
        <a:cs typeface="Tahoma"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430213" y="6372225"/>
            <a:ext cx="3527425" cy="476250"/>
          </a:xfrm>
        </p:spPr>
        <p:txBody>
          <a:bodyPr/>
          <a:lstStyle>
            <a:lvl1pPr>
              <a:defRPr/>
            </a:lvl1pPr>
          </a:lstStyle>
          <a:p>
            <a:r>
              <a:rPr lang="en-US"/>
              <a:t>Dr.Wankwan Polachan</a:t>
            </a:r>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image" Target="../media/image6.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5BC6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latin typeface="Verdana" pitchFamily="34" charset="0"/>
              </a:defRPr>
            </a:lvl1pPr>
          </a:lstStyle>
          <a:p>
            <a:r>
              <a:rPr lang="en-US"/>
              <a:t>Dr.Wankwan Polachan</a:t>
            </a:r>
            <a:endParaRPr lang="th-TH"/>
          </a:p>
        </p:txBody>
      </p:sp>
      <p:grpSp>
        <p:nvGrpSpPr>
          <p:cNvPr id="16387" name="Group 3"/>
          <p:cNvGrpSpPr>
            <a:grpSpLocks/>
          </p:cNvGrpSpPr>
          <p:nvPr userDrawn="1"/>
        </p:nvGrpSpPr>
        <p:grpSpPr bwMode="auto">
          <a:xfrm>
            <a:off x="468313" y="266700"/>
            <a:ext cx="8351837" cy="1157288"/>
            <a:chOff x="295" y="168"/>
            <a:chExt cx="5261" cy="729"/>
          </a:xfrm>
        </p:grpSpPr>
        <p:pic>
          <p:nvPicPr>
            <p:cNvPr id="16388" name="Picture 4" descr="mapSiamOld"/>
            <p:cNvPicPr>
              <a:picLocks noChangeAspect="1" noChangeArrowheads="1"/>
            </p:cNvPicPr>
            <p:nvPr userDrawn="1"/>
          </p:nvPicPr>
          <p:blipFill>
            <a:blip r:embed="rId14" cstate="print">
              <a:lum bright="46000" contrast="-66000"/>
            </a:blip>
            <a:srcRect/>
            <a:stretch>
              <a:fillRect/>
            </a:stretch>
          </p:blipFill>
          <p:spPr bwMode="auto">
            <a:xfrm>
              <a:off x="295" y="180"/>
              <a:ext cx="952" cy="706"/>
            </a:xfrm>
            <a:prstGeom prst="rect">
              <a:avLst/>
            </a:prstGeom>
            <a:noFill/>
            <a:ln w="9525">
              <a:noFill/>
              <a:miter lim="800000"/>
              <a:headEnd/>
              <a:tailEnd/>
            </a:ln>
            <a:effectLst>
              <a:outerShdw dist="85194" dir="6993903" algn="ctr" rotWithShape="0">
                <a:schemeClr val="tx1">
                  <a:alpha val="50000"/>
                </a:schemeClr>
              </a:outerShdw>
            </a:effectLst>
          </p:spPr>
        </p:pic>
        <p:pic>
          <p:nvPicPr>
            <p:cNvPr id="16389" name="Picture 5" descr="60yrs_035"/>
            <p:cNvPicPr>
              <a:picLocks noChangeAspect="1" noChangeArrowheads="1"/>
            </p:cNvPicPr>
            <p:nvPr userDrawn="1"/>
          </p:nvPicPr>
          <p:blipFill>
            <a:blip r:embed="rId15" cstate="print">
              <a:lum bright="46000" contrast="-66000"/>
            </a:blip>
            <a:srcRect/>
            <a:stretch>
              <a:fillRect/>
            </a:stretch>
          </p:blipFill>
          <p:spPr bwMode="auto">
            <a:xfrm>
              <a:off x="1250" y="180"/>
              <a:ext cx="883" cy="710"/>
            </a:xfrm>
            <a:prstGeom prst="rect">
              <a:avLst/>
            </a:prstGeom>
            <a:noFill/>
            <a:ln w="9525">
              <a:noFill/>
              <a:miter lim="800000"/>
              <a:headEnd/>
              <a:tailEnd/>
            </a:ln>
            <a:effectLst>
              <a:outerShdw dist="85194" dir="6993903" algn="ctr" rotWithShape="0">
                <a:schemeClr val="tx1">
                  <a:alpha val="50000"/>
                </a:schemeClr>
              </a:outerShdw>
            </a:effectLst>
          </p:spPr>
        </p:pic>
        <p:pic>
          <p:nvPicPr>
            <p:cNvPr id="16390" name="Picture 6" descr="siamriver"/>
            <p:cNvPicPr>
              <a:picLocks noChangeAspect="1" noChangeArrowheads="1"/>
            </p:cNvPicPr>
            <p:nvPr userDrawn="1"/>
          </p:nvPicPr>
          <p:blipFill>
            <a:blip r:embed="rId16" cstate="print">
              <a:lum bright="46000" contrast="-66000"/>
            </a:blip>
            <a:srcRect/>
            <a:stretch>
              <a:fillRect/>
            </a:stretch>
          </p:blipFill>
          <p:spPr bwMode="auto">
            <a:xfrm>
              <a:off x="2082" y="170"/>
              <a:ext cx="1009" cy="713"/>
            </a:xfrm>
            <a:prstGeom prst="rect">
              <a:avLst/>
            </a:prstGeom>
            <a:noFill/>
            <a:ln w="9525">
              <a:noFill/>
              <a:miter lim="800000"/>
              <a:headEnd/>
              <a:tailEnd/>
            </a:ln>
            <a:effectLst>
              <a:outerShdw dist="85194" dir="6993903" algn="ctr" rotWithShape="0">
                <a:schemeClr val="tx1">
                  <a:alpha val="50000"/>
                </a:schemeClr>
              </a:outerShdw>
            </a:effectLst>
          </p:spPr>
        </p:pic>
        <p:pic>
          <p:nvPicPr>
            <p:cNvPr id="16391" name="Picture 7" descr="gorgail_1"/>
            <p:cNvPicPr>
              <a:picLocks noChangeAspect="1" noChangeArrowheads="1"/>
            </p:cNvPicPr>
            <p:nvPr userDrawn="1"/>
          </p:nvPicPr>
          <p:blipFill>
            <a:blip r:embed="rId17" cstate="print">
              <a:lum bright="46000" contrast="-66000"/>
            </a:blip>
            <a:srcRect/>
            <a:stretch>
              <a:fillRect/>
            </a:stretch>
          </p:blipFill>
          <p:spPr bwMode="auto">
            <a:xfrm>
              <a:off x="3862" y="175"/>
              <a:ext cx="848" cy="715"/>
            </a:xfrm>
            <a:prstGeom prst="rect">
              <a:avLst/>
            </a:prstGeom>
            <a:noFill/>
            <a:ln w="9525">
              <a:noFill/>
              <a:miter lim="800000"/>
              <a:headEnd/>
              <a:tailEnd/>
            </a:ln>
            <a:effectLst>
              <a:outerShdw dist="85194" dir="6993903" algn="ctr" rotWithShape="0">
                <a:schemeClr val="tx1">
                  <a:alpha val="50000"/>
                </a:schemeClr>
              </a:outerShdw>
            </a:effectLst>
          </p:spPr>
        </p:pic>
        <p:pic>
          <p:nvPicPr>
            <p:cNvPr id="16392" name="Picture 8" descr="thai_h13"/>
            <p:cNvPicPr>
              <a:picLocks noChangeAspect="1" noChangeArrowheads="1"/>
            </p:cNvPicPr>
            <p:nvPr userDrawn="1"/>
          </p:nvPicPr>
          <p:blipFill>
            <a:blip r:embed="rId18" cstate="print">
              <a:lum bright="46000" contrast="-66000"/>
            </a:blip>
            <a:srcRect/>
            <a:stretch>
              <a:fillRect/>
            </a:stretch>
          </p:blipFill>
          <p:spPr bwMode="auto">
            <a:xfrm>
              <a:off x="4649" y="168"/>
              <a:ext cx="907" cy="729"/>
            </a:xfrm>
            <a:prstGeom prst="rect">
              <a:avLst/>
            </a:prstGeom>
            <a:noFill/>
            <a:ln w="9525">
              <a:noFill/>
              <a:miter lim="800000"/>
              <a:headEnd/>
              <a:tailEnd/>
            </a:ln>
            <a:effectLst>
              <a:outerShdw dist="85194" dir="6993903" algn="ctr" rotWithShape="0">
                <a:schemeClr val="tx1">
                  <a:alpha val="50000"/>
                </a:schemeClr>
              </a:outerShdw>
            </a:effectLst>
          </p:spPr>
        </p:pic>
        <p:pic>
          <p:nvPicPr>
            <p:cNvPr id="16393" name="Picture 9" descr="baanchiang101"/>
            <p:cNvPicPr>
              <a:picLocks noChangeAspect="1" noChangeArrowheads="1"/>
            </p:cNvPicPr>
            <p:nvPr userDrawn="1"/>
          </p:nvPicPr>
          <p:blipFill>
            <a:blip r:embed="rId19" cstate="print">
              <a:lum bright="46000" contrast="-66000"/>
            </a:blip>
            <a:srcRect/>
            <a:stretch>
              <a:fillRect/>
            </a:stretch>
          </p:blipFill>
          <p:spPr bwMode="auto">
            <a:xfrm>
              <a:off x="3061" y="172"/>
              <a:ext cx="817" cy="718"/>
            </a:xfrm>
            <a:prstGeom prst="rect">
              <a:avLst/>
            </a:prstGeom>
            <a:noFill/>
            <a:ln w="9525">
              <a:noFill/>
              <a:miter lim="800000"/>
              <a:headEnd/>
              <a:tailEnd/>
            </a:ln>
            <a:effectLst>
              <a:outerShdw dist="85194" dir="6993903" algn="ctr" rotWithShape="0">
                <a:schemeClr val="tx1">
                  <a:alpha val="50000"/>
                </a:schemeClr>
              </a:outerShdw>
            </a:effectLst>
          </p:spPr>
        </p:pic>
      </p:grpSp>
      <p:sp>
        <p:nvSpPr>
          <p:cNvPr id="16394" name="Text Box 10"/>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latin typeface="Verdana" pitchFamily="34" charset="0"/>
              </a:rPr>
              <a:t>TU 111: Thai Civilization	Lecture 1</a:t>
            </a:r>
            <a:endParaRPr lang="th-TH" sz="1400" b="1">
              <a:latin typeface="Verdana"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ngsana New" pitchFamily="18" charset="-34"/>
        </a:defRPr>
      </a:lvl2pPr>
      <a:lvl3pPr algn="ctr" rtl="0" fontAlgn="base">
        <a:spcBef>
          <a:spcPct val="0"/>
        </a:spcBef>
        <a:spcAft>
          <a:spcPct val="0"/>
        </a:spcAft>
        <a:defRPr sz="4400">
          <a:solidFill>
            <a:schemeClr val="tx2"/>
          </a:solidFill>
          <a:latin typeface="Arial" charset="0"/>
          <a:cs typeface="Angsana New" pitchFamily="18" charset="-34"/>
        </a:defRPr>
      </a:lvl3pPr>
      <a:lvl4pPr algn="ctr" rtl="0" fontAlgn="base">
        <a:spcBef>
          <a:spcPct val="0"/>
        </a:spcBef>
        <a:spcAft>
          <a:spcPct val="0"/>
        </a:spcAft>
        <a:defRPr sz="4400">
          <a:solidFill>
            <a:schemeClr val="tx2"/>
          </a:solidFill>
          <a:latin typeface="Arial" charset="0"/>
          <a:cs typeface="Angsana New" pitchFamily="18" charset="-34"/>
        </a:defRPr>
      </a:lvl4pPr>
      <a:lvl5pPr algn="ctr" rtl="0" fontAlgn="base">
        <a:spcBef>
          <a:spcPct val="0"/>
        </a:spcBef>
        <a:spcAft>
          <a:spcPct val="0"/>
        </a:spcAft>
        <a:defRPr sz="4400">
          <a:solidFill>
            <a:schemeClr val="tx2"/>
          </a:solidFill>
          <a:latin typeface="Arial" charset="0"/>
          <a:cs typeface="Angsana New" pitchFamily="18" charset="-34"/>
        </a:defRPr>
      </a:lvl5pPr>
      <a:lvl6pPr marL="457200" algn="ctr" rtl="0" fontAlgn="base">
        <a:spcBef>
          <a:spcPct val="0"/>
        </a:spcBef>
        <a:spcAft>
          <a:spcPct val="0"/>
        </a:spcAft>
        <a:defRPr sz="4400">
          <a:solidFill>
            <a:schemeClr val="tx2"/>
          </a:solidFill>
          <a:latin typeface="Arial" charset="0"/>
          <a:cs typeface="Angsana New" pitchFamily="18" charset="-34"/>
        </a:defRPr>
      </a:lvl6pPr>
      <a:lvl7pPr marL="914400" algn="ctr" rtl="0" fontAlgn="base">
        <a:spcBef>
          <a:spcPct val="0"/>
        </a:spcBef>
        <a:spcAft>
          <a:spcPct val="0"/>
        </a:spcAft>
        <a:defRPr sz="4400">
          <a:solidFill>
            <a:schemeClr val="tx2"/>
          </a:solidFill>
          <a:latin typeface="Arial" charset="0"/>
          <a:cs typeface="Angsana New" pitchFamily="18" charset="-34"/>
        </a:defRPr>
      </a:lvl7pPr>
      <a:lvl8pPr marL="1371600" algn="ctr" rtl="0" fontAlgn="base">
        <a:spcBef>
          <a:spcPct val="0"/>
        </a:spcBef>
        <a:spcAft>
          <a:spcPct val="0"/>
        </a:spcAft>
        <a:defRPr sz="4400">
          <a:solidFill>
            <a:schemeClr val="tx2"/>
          </a:solidFill>
          <a:latin typeface="Arial" charset="0"/>
          <a:cs typeface="Angsana New" pitchFamily="18" charset="-34"/>
        </a:defRPr>
      </a:lvl8pPr>
      <a:lvl9pPr marL="1828800" algn="ctr" rtl="0" fontAlgn="base">
        <a:spcBef>
          <a:spcPct val="0"/>
        </a:spcBef>
        <a:spcAft>
          <a:spcPct val="0"/>
        </a:spcAft>
        <a:defRPr sz="4400">
          <a:solidFill>
            <a:schemeClr val="tx2"/>
          </a:solidFill>
          <a:latin typeface="Arial" charset="0"/>
          <a:cs typeface="Angsana New" pitchFamily="18" charset="-34"/>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5" name="Picture 5" descr="phrasamutchedi_old_1"/>
          <p:cNvPicPr>
            <a:picLocks noChangeAspect="1" noChangeArrowheads="1"/>
          </p:cNvPicPr>
          <p:nvPr/>
        </p:nvPicPr>
        <p:blipFill>
          <a:blip r:embed="rId2" cstate="print">
            <a:lum bright="74000" contrast="-54000"/>
          </a:blip>
          <a:srcRect/>
          <a:stretch>
            <a:fillRect/>
          </a:stretch>
        </p:blipFill>
        <p:spPr bwMode="auto">
          <a:xfrm>
            <a:off x="0" y="2349500"/>
            <a:ext cx="9144000" cy="2847975"/>
          </a:xfrm>
          <a:prstGeom prst="rect">
            <a:avLst/>
          </a:prstGeom>
          <a:noFill/>
          <a:ln w="9525">
            <a:noFill/>
            <a:miter lim="800000"/>
            <a:headEnd/>
            <a:tailEnd/>
          </a:ln>
        </p:spPr>
      </p:pic>
      <p:sp>
        <p:nvSpPr>
          <p:cNvPr id="30724" name="Text Box 4"/>
          <p:cNvSpPr txBox="1">
            <a:spLocks noChangeArrowheads="1"/>
          </p:cNvSpPr>
          <p:nvPr/>
        </p:nvSpPr>
        <p:spPr bwMode="auto">
          <a:xfrm>
            <a:off x="1612900" y="2527300"/>
            <a:ext cx="5759450" cy="2484438"/>
          </a:xfrm>
          <a:prstGeom prst="rect">
            <a:avLst/>
          </a:prstGeom>
          <a:noFill/>
          <a:ln w="9525">
            <a:noFill/>
            <a:miter lim="800000"/>
            <a:headEnd/>
            <a:tailEnd/>
          </a:ln>
          <a:effectLst/>
        </p:spPr>
        <p:txBody>
          <a:bodyPr>
            <a:spAutoFit/>
          </a:bodyPr>
          <a:lstStyle/>
          <a:p>
            <a:pPr algn="ctr">
              <a:spcBef>
                <a:spcPct val="50000"/>
              </a:spcBef>
            </a:pPr>
            <a:r>
              <a:rPr lang="en-US" sz="3200" b="1">
                <a:effectLst>
                  <a:outerShdw blurRad="38100" dist="38100" dir="2700000" algn="tl">
                    <a:srgbClr val="FFFFFF"/>
                  </a:outerShdw>
                </a:effectLst>
                <a:latin typeface="Verdana" pitchFamily="34" charset="0"/>
                <a:ea typeface="Arial Unicode MS" pitchFamily="34" charset="-128"/>
                <a:cs typeface="Arial Unicode MS" pitchFamily="34" charset="-128"/>
              </a:rPr>
              <a:t>“Pre-historic Time”</a:t>
            </a:r>
            <a:r>
              <a:rPr lang="en-US" sz="3200" b="1">
                <a:latin typeface="Verdana" pitchFamily="34" charset="0"/>
                <a:ea typeface="Arial Unicode MS" pitchFamily="34" charset="-128"/>
                <a:cs typeface="Arial Unicode MS" pitchFamily="34" charset="-128"/>
              </a:rPr>
              <a:t/>
            </a:r>
            <a:br>
              <a:rPr lang="en-US" sz="3200" b="1">
                <a:latin typeface="Verdana" pitchFamily="34" charset="0"/>
                <a:ea typeface="Arial Unicode MS" pitchFamily="34" charset="-128"/>
                <a:cs typeface="Arial Unicode MS" pitchFamily="34" charset="-128"/>
              </a:rPr>
            </a:br>
            <a:endParaRPr lang="en-US" sz="3200" b="1">
              <a:latin typeface="Verdana" pitchFamily="34" charset="0"/>
              <a:ea typeface="Arial Unicode MS" pitchFamily="34" charset="-128"/>
              <a:cs typeface="Arial Unicode MS" pitchFamily="34" charset="-128"/>
            </a:endParaRPr>
          </a:p>
          <a:p>
            <a:pPr algn="ctr">
              <a:spcBef>
                <a:spcPct val="50000"/>
              </a:spcBef>
            </a:pPr>
            <a:r>
              <a:rPr lang="en-US" sz="2000" b="1">
                <a:effectLst>
                  <a:outerShdw blurRad="38100" dist="38100" dir="2700000" algn="tl">
                    <a:srgbClr val="FFFFFF"/>
                  </a:outerShdw>
                </a:effectLst>
                <a:latin typeface="Verdana" pitchFamily="34" charset="0"/>
                <a:ea typeface="Arial Unicode MS" pitchFamily="34" charset="-128"/>
                <a:cs typeface="Arial Unicode MS" pitchFamily="34" charset="-128"/>
              </a:rPr>
              <a:t>TU111 Thai Civilization</a:t>
            </a:r>
          </a:p>
          <a:p>
            <a:pPr algn="ctr">
              <a:spcBef>
                <a:spcPct val="50000"/>
              </a:spcBef>
            </a:pPr>
            <a:r>
              <a:rPr lang="en-US" sz="2000" b="1">
                <a:effectLst>
                  <a:outerShdw blurRad="38100" dist="38100" dir="2700000" algn="tl">
                    <a:srgbClr val="FFFFFF"/>
                  </a:outerShdw>
                </a:effectLst>
                <a:latin typeface="Verdana" pitchFamily="34" charset="0"/>
                <a:ea typeface="Arial Unicode MS" pitchFamily="34" charset="-128"/>
                <a:cs typeface="Arial Unicode MS" pitchFamily="34" charset="-128"/>
              </a:rPr>
              <a:t>Dr.Wankwan Polachan</a:t>
            </a:r>
            <a:r>
              <a:rPr lang="en-US" sz="2400" b="1">
                <a:latin typeface="Verdana" pitchFamily="34" charset="0"/>
                <a:ea typeface="Arial Unicode MS" pitchFamily="34" charset="-128"/>
                <a:cs typeface="Arial Unicode MS" pitchFamily="34" charset="-128"/>
              </a:rPr>
              <a:t> </a:t>
            </a:r>
          </a:p>
          <a:p>
            <a:pPr algn="ctr">
              <a:spcBef>
                <a:spcPct val="50000"/>
              </a:spcBef>
            </a:pPr>
            <a:r>
              <a:rPr lang="en-US" sz="1800" b="1">
                <a:latin typeface="Verdana" pitchFamily="34" charset="0"/>
                <a:ea typeface="Arial Unicode MS" pitchFamily="34" charset="-128"/>
                <a:cs typeface="Arial Unicode MS" pitchFamily="34" charset="-128"/>
              </a:rPr>
              <a:t>Lecture 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20483" name="Rectangle 3"/>
          <p:cNvSpPr>
            <a:spLocks noChangeArrowheads="1"/>
          </p:cNvSpPr>
          <p:nvPr>
            <p:ph type="body" idx="1"/>
          </p:nvPr>
        </p:nvSpPr>
        <p:spPr bwMode="auto">
          <a:xfrm>
            <a:off x="485775" y="549275"/>
            <a:ext cx="8229600" cy="5691188"/>
          </a:xfrm>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800" b="1">
                <a:latin typeface="Verdana" pitchFamily="34" charset="0"/>
              </a:rPr>
              <a:t>	</a:t>
            </a:r>
            <a:r>
              <a:rPr lang="en-US" sz="2800" b="1" u="sng">
                <a:effectLst>
                  <a:outerShdw blurRad="38100" dist="38100" dir="2700000" algn="tl">
                    <a:srgbClr val="FFFFFF"/>
                  </a:outerShdw>
                </a:effectLst>
                <a:latin typeface="Verdana" pitchFamily="34" charset="0"/>
              </a:rPr>
              <a:t>Today’s Outline: Pre-historic Time</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400" b="1">
                <a:latin typeface="Verdana" pitchFamily="34" charset="0"/>
              </a:rPr>
              <a:t>Thai vs. Tai</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Tai People before the 11</a:t>
            </a:r>
            <a:r>
              <a:rPr lang="en-US" sz="2400" b="1" baseline="30000">
                <a:latin typeface="Verdana" pitchFamily="34" charset="0"/>
              </a:rPr>
              <a:t>th</a:t>
            </a:r>
            <a:r>
              <a:rPr lang="en-US" sz="2400" b="1">
                <a:latin typeface="Verdana" pitchFamily="34" charset="0"/>
              </a:rPr>
              <a:t> Century</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Old Days of the Tai</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Technological Core of S/E Asia Civilization</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Major Linguistic</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Tai Village &amp; Müang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 calcmode="lin" valueType="num">
                                      <p:cBhvr>
                                        <p:cTn id="7" dur="1000" fill="hold"/>
                                        <p:tgtEl>
                                          <p:spTgt spid="2048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048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483">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50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p:cTn id="13" dur="1000" fill="hold"/>
                                        <p:tgtEl>
                                          <p:spTgt spid="2048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048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0483">
                                            <p:txEl>
                                              <p:pRg st="2" end="2"/>
                                            </p:txEl>
                                          </p:spTgt>
                                        </p:tgtEl>
                                      </p:cBhvr>
                                    </p:animEffect>
                                  </p:childTnLst>
                                </p:cTn>
                              </p:par>
                            </p:childTnLst>
                          </p:cTn>
                        </p:par>
                        <p:par>
                          <p:cTn id="16" fill="hold">
                            <p:stCondLst>
                              <p:cond delay="2500"/>
                            </p:stCondLst>
                            <p:childTnLst>
                              <p:par>
                                <p:cTn id="17" presetID="29" presetClass="entr" presetSubtype="0" fill="hold" grpId="0" nodeType="afterEffect">
                                  <p:stCondLst>
                                    <p:cond delay="500"/>
                                  </p:stCondLst>
                                  <p:childTnLst>
                                    <p:set>
                                      <p:cBhvr>
                                        <p:cTn id="18" dur="1" fill="hold">
                                          <p:stCondLst>
                                            <p:cond delay="0"/>
                                          </p:stCondLst>
                                        </p:cTn>
                                        <p:tgtEl>
                                          <p:spTgt spid="20483">
                                            <p:txEl>
                                              <p:pRg st="3" end="3"/>
                                            </p:txEl>
                                          </p:spTgt>
                                        </p:tgtEl>
                                        <p:attrNameLst>
                                          <p:attrName>style.visibility</p:attrName>
                                        </p:attrNameLst>
                                      </p:cBhvr>
                                      <p:to>
                                        <p:strVal val="visible"/>
                                      </p:to>
                                    </p:set>
                                    <p:anim calcmode="lin" valueType="num">
                                      <p:cBhvr>
                                        <p:cTn id="19" dur="1000" fill="hold"/>
                                        <p:tgtEl>
                                          <p:spTgt spid="20483">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048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0483">
                                            <p:txEl>
                                              <p:pRg st="3" end="3"/>
                                            </p:txEl>
                                          </p:spTgt>
                                        </p:tgtEl>
                                      </p:cBhvr>
                                    </p:animEffect>
                                  </p:childTnLst>
                                </p:cTn>
                              </p:par>
                            </p:childTnLst>
                          </p:cTn>
                        </p:par>
                        <p:par>
                          <p:cTn id="22" fill="hold">
                            <p:stCondLst>
                              <p:cond delay="4000"/>
                            </p:stCondLst>
                            <p:childTnLst>
                              <p:par>
                                <p:cTn id="23" presetID="29" presetClass="entr" presetSubtype="0" fill="hold" grpId="0" nodeType="afterEffect">
                                  <p:stCondLst>
                                    <p:cond delay="500"/>
                                  </p:stCondLst>
                                  <p:childTnLst>
                                    <p:set>
                                      <p:cBhvr>
                                        <p:cTn id="24" dur="1" fill="hold">
                                          <p:stCondLst>
                                            <p:cond delay="0"/>
                                          </p:stCondLst>
                                        </p:cTn>
                                        <p:tgtEl>
                                          <p:spTgt spid="20483">
                                            <p:txEl>
                                              <p:pRg st="4" end="4"/>
                                            </p:txEl>
                                          </p:spTgt>
                                        </p:tgtEl>
                                        <p:attrNameLst>
                                          <p:attrName>style.visibility</p:attrName>
                                        </p:attrNameLst>
                                      </p:cBhvr>
                                      <p:to>
                                        <p:strVal val="visible"/>
                                      </p:to>
                                    </p:set>
                                    <p:anim calcmode="lin" valueType="num">
                                      <p:cBhvr>
                                        <p:cTn id="25" dur="1000" fill="hold"/>
                                        <p:tgtEl>
                                          <p:spTgt spid="20483">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048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0483">
                                            <p:txEl>
                                              <p:pRg st="4" end="4"/>
                                            </p:txEl>
                                          </p:spTgt>
                                        </p:tgtEl>
                                      </p:cBhvr>
                                    </p:animEffect>
                                  </p:childTnLst>
                                </p:cTn>
                              </p:par>
                            </p:childTnLst>
                          </p:cTn>
                        </p:par>
                        <p:par>
                          <p:cTn id="28" fill="hold">
                            <p:stCondLst>
                              <p:cond delay="5500"/>
                            </p:stCondLst>
                            <p:childTnLst>
                              <p:par>
                                <p:cTn id="29" presetID="29" presetClass="entr" presetSubtype="0" fill="hold" grpId="0" nodeType="afterEffect">
                                  <p:stCondLst>
                                    <p:cond delay="500"/>
                                  </p:stCondLst>
                                  <p:childTnLst>
                                    <p:set>
                                      <p:cBhvr>
                                        <p:cTn id="30" dur="1" fill="hold">
                                          <p:stCondLst>
                                            <p:cond delay="0"/>
                                          </p:stCondLst>
                                        </p:cTn>
                                        <p:tgtEl>
                                          <p:spTgt spid="20483">
                                            <p:txEl>
                                              <p:pRg st="5" end="5"/>
                                            </p:txEl>
                                          </p:spTgt>
                                        </p:tgtEl>
                                        <p:attrNameLst>
                                          <p:attrName>style.visibility</p:attrName>
                                        </p:attrNameLst>
                                      </p:cBhvr>
                                      <p:to>
                                        <p:strVal val="visible"/>
                                      </p:to>
                                    </p:set>
                                    <p:anim calcmode="lin" valueType="num">
                                      <p:cBhvr>
                                        <p:cTn id="31" dur="1000" fill="hold"/>
                                        <p:tgtEl>
                                          <p:spTgt spid="20483">
                                            <p:txEl>
                                              <p:pRg st="5" end="5"/>
                                            </p:txEl>
                                          </p:spTgt>
                                        </p:tgtEl>
                                        <p:attrNameLst>
                                          <p:attrName>ppt_x</p:attrName>
                                        </p:attrNameLst>
                                      </p:cBhvr>
                                      <p:tavLst>
                                        <p:tav tm="0">
                                          <p:val>
                                            <p:strVal val="#ppt_x-.2"/>
                                          </p:val>
                                        </p:tav>
                                        <p:tav tm="100000">
                                          <p:val>
                                            <p:strVal val="#ppt_x"/>
                                          </p:val>
                                        </p:tav>
                                      </p:tavLst>
                                    </p:anim>
                                    <p:anim calcmode="lin" valueType="num">
                                      <p:cBhvr>
                                        <p:cTn id="32" dur="1000" fill="hold"/>
                                        <p:tgtEl>
                                          <p:spTgt spid="2048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0483">
                                            <p:txEl>
                                              <p:pRg st="5" end="5"/>
                                            </p:txEl>
                                          </p:spTgt>
                                        </p:tgtEl>
                                      </p:cBhvr>
                                    </p:animEffect>
                                  </p:childTnLst>
                                </p:cTn>
                              </p:par>
                            </p:childTnLst>
                          </p:cTn>
                        </p:par>
                        <p:par>
                          <p:cTn id="34" fill="hold">
                            <p:stCondLst>
                              <p:cond delay="7000"/>
                            </p:stCondLst>
                            <p:childTnLst>
                              <p:par>
                                <p:cTn id="35" presetID="29" presetClass="entr" presetSubtype="0" fill="hold" grpId="0" nodeType="afterEffect">
                                  <p:stCondLst>
                                    <p:cond delay="0"/>
                                  </p:stCondLst>
                                  <p:childTnLst>
                                    <p:set>
                                      <p:cBhvr>
                                        <p:cTn id="36" dur="1" fill="hold">
                                          <p:stCondLst>
                                            <p:cond delay="0"/>
                                          </p:stCondLst>
                                        </p:cTn>
                                        <p:tgtEl>
                                          <p:spTgt spid="20483">
                                            <p:txEl>
                                              <p:pRg st="6" end="6"/>
                                            </p:txEl>
                                          </p:spTgt>
                                        </p:tgtEl>
                                        <p:attrNameLst>
                                          <p:attrName>style.visibility</p:attrName>
                                        </p:attrNameLst>
                                      </p:cBhvr>
                                      <p:to>
                                        <p:strVal val="visible"/>
                                      </p:to>
                                    </p:set>
                                    <p:anim calcmode="lin" valueType="num">
                                      <p:cBhvr>
                                        <p:cTn id="37" dur="1000" fill="hold"/>
                                        <p:tgtEl>
                                          <p:spTgt spid="20483">
                                            <p:txEl>
                                              <p:pRg st="6" end="6"/>
                                            </p:txEl>
                                          </p:spTgt>
                                        </p:tgtEl>
                                        <p:attrNameLst>
                                          <p:attrName>ppt_x</p:attrName>
                                        </p:attrNameLst>
                                      </p:cBhvr>
                                      <p:tavLst>
                                        <p:tav tm="0">
                                          <p:val>
                                            <p:strVal val="#ppt_x-.2"/>
                                          </p:val>
                                        </p:tav>
                                        <p:tav tm="100000">
                                          <p:val>
                                            <p:strVal val="#ppt_x"/>
                                          </p:val>
                                        </p:tav>
                                      </p:tavLst>
                                    </p:anim>
                                    <p:anim calcmode="lin" valueType="num">
                                      <p:cBhvr>
                                        <p:cTn id="38" dur="1000" fill="hold"/>
                                        <p:tgtEl>
                                          <p:spTgt spid="2048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04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1507"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SzPct val="65000"/>
              <a:buFont typeface="Wingdings" pitchFamily="2" charset="2"/>
              <a:buNone/>
            </a:pPr>
            <a:r>
              <a:rPr lang="en-US" sz="2800" b="1">
                <a:latin typeface="Verdana" pitchFamily="34" charset="0"/>
              </a:rPr>
              <a:t>	</a:t>
            </a:r>
            <a:r>
              <a:rPr lang="en-US" sz="2800" b="1" u="sng">
                <a:effectLst>
                  <a:outerShdw blurRad="38100" dist="38100" dir="2700000" algn="tl">
                    <a:srgbClr val="FFFFFF"/>
                  </a:outerShdw>
                </a:effectLst>
                <a:latin typeface="Verdana" pitchFamily="34" charset="0"/>
              </a:rPr>
              <a:t>Thai vs. Tai</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400" b="1" i="1">
                <a:latin typeface="Verdana" pitchFamily="34" charset="0"/>
              </a:rPr>
              <a:t>“Thai”</a:t>
            </a:r>
            <a:r>
              <a:rPr lang="en-US" sz="2000">
                <a:latin typeface="Verdana" pitchFamily="34" charset="0"/>
              </a:rPr>
              <a:t> as citizens of Thailand, subjects of the Thai King, a speaker of the Thai language</a:t>
            </a:r>
          </a:p>
          <a:p>
            <a:pPr>
              <a:buSzPct val="75000"/>
              <a:buFont typeface="Wingdings" pitchFamily="2" charset="2"/>
              <a:buNone/>
            </a:pPr>
            <a:r>
              <a:rPr lang="en-US" sz="2000">
                <a:latin typeface="Verdana" pitchFamily="34" charset="0"/>
              </a:rPr>
              <a:t>	</a:t>
            </a:r>
            <a:r>
              <a:rPr lang="en-US" sz="1800">
                <a:latin typeface="Verdana" pitchFamily="34" charset="0"/>
              </a:rPr>
              <a:t>- was invented in </a:t>
            </a:r>
            <a:r>
              <a:rPr lang="en-US" sz="1800" b="1" i="1" u="sng">
                <a:latin typeface="Verdana" pitchFamily="34" charset="0"/>
              </a:rPr>
              <a:t>1939</a:t>
            </a:r>
            <a:r>
              <a:rPr lang="en-US" sz="1800">
                <a:latin typeface="Verdana" pitchFamily="34" charset="0"/>
              </a:rPr>
              <a:t> (formerly called Siam)</a:t>
            </a:r>
            <a:br>
              <a:rPr lang="en-US" sz="1800">
                <a:latin typeface="Verdana" pitchFamily="34" charset="0"/>
              </a:rPr>
            </a:br>
            <a:endParaRPr lang="en-US" sz="1800">
              <a:latin typeface="Verdana" pitchFamily="34" charset="0"/>
            </a:endParaRPr>
          </a:p>
          <a:p>
            <a:pPr>
              <a:buSzPct val="75000"/>
              <a:buFont typeface="Wingdings" pitchFamily="2" charset="2"/>
              <a:buChar char="q"/>
            </a:pPr>
            <a:r>
              <a:rPr lang="en-US" sz="2000">
                <a:latin typeface="Verdana" pitchFamily="34" charset="0"/>
              </a:rPr>
              <a:t>Its capital, Bangkok, founded in </a:t>
            </a:r>
            <a:r>
              <a:rPr lang="en-US" sz="2000" b="1" i="1" u="sng">
                <a:latin typeface="Verdana" pitchFamily="34" charset="0"/>
              </a:rPr>
              <a:t>1782</a:t>
            </a:r>
            <a:r>
              <a:rPr lang="en-US" sz="2000">
                <a:latin typeface="Verdana" pitchFamily="34" charset="0"/>
              </a:rPr>
              <a:t> in succession to an older city, Ayutthaya</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“the people who brought the core elements of Thai identity, did not arrive in the Indochinese peninsula until a thousand years ago”</a:t>
            </a:r>
          </a:p>
          <a:p>
            <a:endParaRPr lang="en-US" sz="2000"/>
          </a:p>
        </p:txBody>
      </p:sp>
      <p:pic>
        <p:nvPicPr>
          <p:cNvPr id="21508" name="Picture 4" descr="mapSiamOld"/>
          <p:cNvPicPr>
            <a:picLocks noChangeAspect="1" noChangeArrowheads="1"/>
          </p:cNvPicPr>
          <p:nvPr/>
        </p:nvPicPr>
        <p:blipFill>
          <a:blip r:embed="rId2" cstate="print">
            <a:clrChange>
              <a:clrFrom>
                <a:srgbClr val="F7D886"/>
              </a:clrFrom>
              <a:clrTo>
                <a:srgbClr val="F7D886">
                  <a:alpha val="0"/>
                </a:srgbClr>
              </a:clrTo>
            </a:clrChange>
            <a:lum bright="-6000" contrast="24000"/>
          </a:blip>
          <a:srcRect/>
          <a:stretch>
            <a:fillRect/>
          </a:stretch>
        </p:blipFill>
        <p:spPr bwMode="auto">
          <a:xfrm>
            <a:off x="468313" y="304800"/>
            <a:ext cx="1511300" cy="1079500"/>
          </a:xfrm>
          <a:prstGeom prst="rect">
            <a:avLst/>
          </a:prstGeom>
          <a:noFill/>
          <a:ln w="9525">
            <a:solidFill>
              <a:srgbClr val="FFFF99"/>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anim calcmode="lin" valueType="num">
                                      <p:cBhvr>
                                        <p:cTn id="7" dur="1000" fill="hold"/>
                                        <p:tgtEl>
                                          <p:spTgt spid="21507">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150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507">
                                            <p:txEl>
                                              <p:pRg st="1" end="1"/>
                                            </p:txEl>
                                          </p:spTgt>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21507">
                                            <p:txEl>
                                              <p:pRg st="2" end="2"/>
                                            </p:txEl>
                                          </p:spTgt>
                                        </p:tgtEl>
                                        <p:attrNameLst>
                                          <p:attrName>style.visibility</p:attrName>
                                        </p:attrNameLst>
                                      </p:cBhvr>
                                      <p:to>
                                        <p:strVal val="visible"/>
                                      </p:to>
                                    </p:set>
                                    <p:anim calcmode="lin" valueType="num">
                                      <p:cBhvr>
                                        <p:cTn id="12" dur="1000" fill="hold"/>
                                        <p:tgtEl>
                                          <p:spTgt spid="21507">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2150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21507">
                                            <p:txEl>
                                              <p:pRg st="2" end="2"/>
                                            </p:txEl>
                                          </p:spTgt>
                                        </p:tgtEl>
                                      </p:cBhvr>
                                    </p:animEffect>
                                  </p:childTnLst>
                                </p:cTn>
                              </p:par>
                            </p:childTnLst>
                          </p:cTn>
                        </p:par>
                        <p:par>
                          <p:cTn id="15" fill="hold">
                            <p:stCondLst>
                              <p:cond delay="1000"/>
                            </p:stCondLst>
                            <p:childTnLst>
                              <p:par>
                                <p:cTn id="16" presetID="29" presetClass="entr" presetSubtype="0" fill="hold" grpId="0" nodeType="afterEffect">
                                  <p:stCondLst>
                                    <p:cond delay="0"/>
                                  </p:stCondLst>
                                  <p:childTnLst>
                                    <p:set>
                                      <p:cBhvr>
                                        <p:cTn id="17" dur="1" fill="hold">
                                          <p:stCondLst>
                                            <p:cond delay="0"/>
                                          </p:stCondLst>
                                        </p:cTn>
                                        <p:tgtEl>
                                          <p:spTgt spid="21507">
                                            <p:txEl>
                                              <p:pRg st="3" end="3"/>
                                            </p:txEl>
                                          </p:spTgt>
                                        </p:tgtEl>
                                        <p:attrNameLst>
                                          <p:attrName>style.visibility</p:attrName>
                                        </p:attrNameLst>
                                      </p:cBhvr>
                                      <p:to>
                                        <p:strVal val="visible"/>
                                      </p:to>
                                    </p:set>
                                    <p:anim calcmode="lin" valueType="num">
                                      <p:cBhvr>
                                        <p:cTn id="18" dur="1000" fill="hold"/>
                                        <p:tgtEl>
                                          <p:spTgt spid="21507">
                                            <p:txEl>
                                              <p:pRg st="3" end="3"/>
                                            </p:txEl>
                                          </p:spTgt>
                                        </p:tgtEl>
                                        <p:attrNameLst>
                                          <p:attrName>ppt_x</p:attrName>
                                        </p:attrNameLst>
                                      </p:cBhvr>
                                      <p:tavLst>
                                        <p:tav tm="0">
                                          <p:val>
                                            <p:strVal val="#ppt_x-.2"/>
                                          </p:val>
                                        </p:tav>
                                        <p:tav tm="100000">
                                          <p:val>
                                            <p:strVal val="#ppt_x"/>
                                          </p:val>
                                        </p:tav>
                                      </p:tavLst>
                                    </p:anim>
                                    <p:anim calcmode="lin" valueType="num">
                                      <p:cBhvr>
                                        <p:cTn id="19" dur="1000" fill="hold"/>
                                        <p:tgtEl>
                                          <p:spTgt spid="2150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21507">
                                            <p:txEl>
                                              <p:pRg st="3" end="3"/>
                                            </p:txEl>
                                          </p:spTgt>
                                        </p:tgtEl>
                                      </p:cBhvr>
                                    </p:animEffect>
                                  </p:childTnLst>
                                </p:cTn>
                              </p:par>
                            </p:childTnLst>
                          </p:cTn>
                        </p:par>
                        <p:par>
                          <p:cTn id="21" fill="hold">
                            <p:stCondLst>
                              <p:cond delay="2000"/>
                            </p:stCondLst>
                            <p:childTnLst>
                              <p:par>
                                <p:cTn id="22" presetID="29" presetClass="entr" presetSubtype="0" fill="hold" grpId="0" nodeType="afterEffect">
                                  <p:stCondLst>
                                    <p:cond delay="0"/>
                                  </p:stCondLst>
                                  <p:childTnLst>
                                    <p:set>
                                      <p:cBhvr>
                                        <p:cTn id="23" dur="1" fill="hold">
                                          <p:stCondLst>
                                            <p:cond delay="0"/>
                                          </p:stCondLst>
                                        </p:cTn>
                                        <p:tgtEl>
                                          <p:spTgt spid="21507">
                                            <p:txEl>
                                              <p:pRg st="4" end="4"/>
                                            </p:txEl>
                                          </p:spTgt>
                                        </p:tgtEl>
                                        <p:attrNameLst>
                                          <p:attrName>style.visibility</p:attrName>
                                        </p:attrNameLst>
                                      </p:cBhvr>
                                      <p:to>
                                        <p:strVal val="visible"/>
                                      </p:to>
                                    </p:set>
                                    <p:anim calcmode="lin" valueType="num">
                                      <p:cBhvr>
                                        <p:cTn id="24" dur="1000" fill="hold"/>
                                        <p:tgtEl>
                                          <p:spTgt spid="21507">
                                            <p:txEl>
                                              <p:pRg st="4" end="4"/>
                                            </p:txEl>
                                          </p:spTgt>
                                        </p:tgtEl>
                                        <p:attrNameLst>
                                          <p:attrName>ppt_x</p:attrName>
                                        </p:attrNameLst>
                                      </p:cBhvr>
                                      <p:tavLst>
                                        <p:tav tm="0">
                                          <p:val>
                                            <p:strVal val="#ppt_x-.2"/>
                                          </p:val>
                                        </p:tav>
                                        <p:tav tm="100000">
                                          <p:val>
                                            <p:strVal val="#ppt_x"/>
                                          </p:val>
                                        </p:tav>
                                      </p:tavLst>
                                    </p:anim>
                                    <p:anim calcmode="lin" valueType="num">
                                      <p:cBhvr>
                                        <p:cTn id="25" dur="1000" fill="hold"/>
                                        <p:tgtEl>
                                          <p:spTgt spid="2150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21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3"/>
          <p:cNvSpPr>
            <a:spLocks noGrp="1"/>
          </p:cNvSpPr>
          <p:nvPr>
            <p:ph type="ftr" sz="quarter" idx="10"/>
          </p:nvPr>
        </p:nvSpPr>
        <p:spPr/>
        <p:txBody>
          <a:bodyPr/>
          <a:lstStyle/>
          <a:p>
            <a:r>
              <a:rPr lang="en-US"/>
              <a:t>Dr.Wankwan Polachan</a:t>
            </a:r>
            <a:endParaRPr lang="th-TH"/>
          </a:p>
        </p:txBody>
      </p:sp>
      <p:sp>
        <p:nvSpPr>
          <p:cNvPr id="22531"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SzPct val="65000"/>
              <a:buFont typeface="Wingdings" pitchFamily="2" charset="2"/>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Thai vs. Tai</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b="1">
                <a:latin typeface="Verdana" pitchFamily="34" charset="0"/>
              </a:rPr>
              <a:t>“Tai”:</a:t>
            </a:r>
            <a:r>
              <a:rPr lang="en-US" sz="2000">
                <a:latin typeface="Verdana" pitchFamily="34" charset="0"/>
              </a:rPr>
              <a:t> a cultural and linguistic term used to denote various Tai peoples in general</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“Thai culture and identity” emerged as the product of interaction between</a:t>
            </a:r>
          </a:p>
        </p:txBody>
      </p:sp>
      <p:sp>
        <p:nvSpPr>
          <p:cNvPr id="22533" name="Line 5"/>
          <p:cNvSpPr>
            <a:spLocks noChangeShapeType="1"/>
          </p:cNvSpPr>
          <p:nvPr/>
        </p:nvSpPr>
        <p:spPr bwMode="auto">
          <a:xfrm>
            <a:off x="5586413" y="4713288"/>
            <a:ext cx="792162" cy="0"/>
          </a:xfrm>
          <a:prstGeom prst="line">
            <a:avLst/>
          </a:prstGeom>
          <a:noFill/>
          <a:ln w="25400">
            <a:solidFill>
              <a:srgbClr val="FF0000"/>
            </a:solidFill>
            <a:round/>
            <a:headEnd/>
            <a:tailEnd type="triangle" w="lg" len="lg"/>
          </a:ln>
          <a:effectLst/>
        </p:spPr>
        <p:txBody>
          <a:bodyPr/>
          <a:lstStyle/>
          <a:p>
            <a:endParaRPr lang="en-US"/>
          </a:p>
        </p:txBody>
      </p:sp>
      <p:sp>
        <p:nvSpPr>
          <p:cNvPr id="22534" name="Text Box 6"/>
          <p:cNvSpPr txBox="1">
            <a:spLocks noChangeArrowheads="1"/>
          </p:cNvSpPr>
          <p:nvPr/>
        </p:nvSpPr>
        <p:spPr bwMode="auto">
          <a:xfrm>
            <a:off x="5908675" y="4352925"/>
            <a:ext cx="2305050" cy="822325"/>
          </a:xfrm>
          <a:prstGeom prst="rect">
            <a:avLst/>
          </a:prstGeom>
          <a:noFill/>
          <a:ln w="9525">
            <a:noFill/>
            <a:miter lim="800000"/>
            <a:headEnd/>
            <a:tailEnd/>
          </a:ln>
          <a:effectLst/>
        </p:spPr>
        <p:txBody>
          <a:bodyPr>
            <a:spAutoFit/>
          </a:bodyPr>
          <a:lstStyle/>
          <a:p>
            <a:pPr algn="ctr">
              <a:spcBef>
                <a:spcPct val="50000"/>
              </a:spcBef>
            </a:pPr>
            <a:r>
              <a:rPr lang="en-US" sz="2400">
                <a:latin typeface="Verdana" pitchFamily="34" charset="0"/>
                <a:ea typeface="Arial Unicode MS" pitchFamily="34" charset="-128"/>
                <a:cs typeface="Arial Unicode MS" pitchFamily="34" charset="-128"/>
              </a:rPr>
              <a:t>Mon,</a:t>
            </a:r>
            <a:br>
              <a:rPr lang="en-US" sz="2400">
                <a:latin typeface="Verdana" pitchFamily="34" charset="0"/>
                <a:ea typeface="Arial Unicode MS" pitchFamily="34" charset="-128"/>
                <a:cs typeface="Arial Unicode MS" pitchFamily="34" charset="-128"/>
              </a:rPr>
            </a:br>
            <a:r>
              <a:rPr lang="en-US" sz="2400">
                <a:latin typeface="Verdana" pitchFamily="34" charset="0"/>
                <a:ea typeface="Arial Unicode MS" pitchFamily="34" charset="-128"/>
                <a:cs typeface="Arial Unicode MS" pitchFamily="34" charset="-128"/>
              </a:rPr>
              <a:t>Khmer</a:t>
            </a:r>
          </a:p>
        </p:txBody>
      </p:sp>
      <p:sp>
        <p:nvSpPr>
          <p:cNvPr id="22535" name="Text Box 7"/>
          <p:cNvSpPr txBox="1">
            <a:spLocks noChangeArrowheads="1"/>
          </p:cNvSpPr>
          <p:nvPr/>
        </p:nvSpPr>
        <p:spPr bwMode="auto">
          <a:xfrm>
            <a:off x="5946775" y="5343525"/>
            <a:ext cx="2305050" cy="822325"/>
          </a:xfrm>
          <a:prstGeom prst="rect">
            <a:avLst/>
          </a:prstGeom>
          <a:noFill/>
          <a:ln w="9525">
            <a:noFill/>
            <a:miter lim="800000"/>
            <a:headEnd/>
            <a:tailEnd/>
          </a:ln>
          <a:effectLst/>
        </p:spPr>
        <p:txBody>
          <a:bodyPr>
            <a:spAutoFit/>
          </a:bodyPr>
          <a:lstStyle/>
          <a:p>
            <a:pPr algn="ctr">
              <a:spcBef>
                <a:spcPct val="50000"/>
              </a:spcBef>
            </a:pPr>
            <a:r>
              <a:rPr lang="en-US" sz="2400">
                <a:latin typeface="Verdana" pitchFamily="34" charset="0"/>
                <a:ea typeface="Arial Unicode MS" pitchFamily="34" charset="-128"/>
                <a:cs typeface="Arial Unicode MS" pitchFamily="34" charset="-128"/>
              </a:rPr>
              <a:t>Chinese, Indian</a:t>
            </a:r>
          </a:p>
        </p:txBody>
      </p:sp>
      <p:sp>
        <p:nvSpPr>
          <p:cNvPr id="22536" name="Line 8"/>
          <p:cNvSpPr>
            <a:spLocks noChangeShapeType="1"/>
          </p:cNvSpPr>
          <p:nvPr/>
        </p:nvSpPr>
        <p:spPr bwMode="auto">
          <a:xfrm>
            <a:off x="5514975" y="5757863"/>
            <a:ext cx="792163" cy="0"/>
          </a:xfrm>
          <a:prstGeom prst="line">
            <a:avLst/>
          </a:prstGeom>
          <a:noFill/>
          <a:ln w="25400">
            <a:solidFill>
              <a:srgbClr val="FF0000"/>
            </a:solidFill>
            <a:round/>
            <a:headEnd/>
            <a:tailEnd type="triangle" w="lg" len="lg"/>
          </a:ln>
          <a:effectLst/>
        </p:spPr>
        <p:txBody>
          <a:bodyPr/>
          <a:lstStyle/>
          <a:p>
            <a:endParaRPr lang="en-US"/>
          </a:p>
        </p:txBody>
      </p:sp>
      <p:sp>
        <p:nvSpPr>
          <p:cNvPr id="22537" name="Text Box 9"/>
          <p:cNvSpPr txBox="1">
            <a:spLocks noChangeArrowheads="1"/>
          </p:cNvSpPr>
          <p:nvPr/>
        </p:nvSpPr>
        <p:spPr bwMode="auto">
          <a:xfrm>
            <a:off x="3544888" y="5397500"/>
            <a:ext cx="2376487" cy="701675"/>
          </a:xfrm>
          <a:prstGeom prst="rect">
            <a:avLst/>
          </a:prstGeom>
          <a:noFill/>
          <a:ln w="9525">
            <a:noFill/>
            <a:miter lim="800000"/>
            <a:headEnd/>
            <a:tailEnd/>
          </a:ln>
          <a:effectLst/>
        </p:spPr>
        <p:txBody>
          <a:bodyPr>
            <a:spAutoFit/>
          </a:bodyPr>
          <a:lstStyle/>
          <a:p>
            <a:pPr algn="ctr">
              <a:spcBef>
                <a:spcPct val="50000"/>
              </a:spcBef>
            </a:pPr>
            <a:r>
              <a:rPr lang="en-US" sz="2000">
                <a:latin typeface="Verdana" pitchFamily="34" charset="0"/>
                <a:ea typeface="Arial Unicode MS" pitchFamily="34" charset="-128"/>
                <a:cs typeface="Arial Unicode MS" pitchFamily="34" charset="-128"/>
              </a:rPr>
              <a:t>Immigrant </a:t>
            </a:r>
            <a:br>
              <a:rPr lang="en-US" sz="2000">
                <a:latin typeface="Verdana" pitchFamily="34" charset="0"/>
                <a:ea typeface="Arial Unicode MS" pitchFamily="34" charset="-128"/>
                <a:cs typeface="Arial Unicode MS" pitchFamily="34" charset="-128"/>
              </a:rPr>
            </a:br>
            <a:r>
              <a:rPr lang="en-US" sz="2000">
                <a:latin typeface="Verdana" pitchFamily="34" charset="0"/>
                <a:ea typeface="Arial Unicode MS" pitchFamily="34" charset="-128"/>
                <a:cs typeface="Arial Unicode MS" pitchFamily="34" charset="-128"/>
              </a:rPr>
              <a:t>cultures</a:t>
            </a:r>
          </a:p>
        </p:txBody>
      </p:sp>
      <p:sp>
        <p:nvSpPr>
          <p:cNvPr id="22538" name="Text Box 10"/>
          <p:cNvSpPr txBox="1">
            <a:spLocks noChangeArrowheads="1"/>
          </p:cNvSpPr>
          <p:nvPr/>
        </p:nvSpPr>
        <p:spPr bwMode="auto">
          <a:xfrm>
            <a:off x="3921125" y="4473575"/>
            <a:ext cx="2376488" cy="396875"/>
          </a:xfrm>
          <a:prstGeom prst="rect">
            <a:avLst/>
          </a:prstGeom>
          <a:noFill/>
          <a:ln w="9525">
            <a:noFill/>
            <a:miter lim="800000"/>
            <a:headEnd/>
            <a:tailEnd/>
          </a:ln>
          <a:effectLst/>
        </p:spPr>
        <p:txBody>
          <a:bodyPr>
            <a:spAutoFit/>
          </a:bodyPr>
          <a:lstStyle/>
          <a:p>
            <a:pPr>
              <a:spcBef>
                <a:spcPct val="50000"/>
              </a:spcBef>
            </a:pPr>
            <a:r>
              <a:rPr lang="en-US" sz="2000">
                <a:latin typeface="Verdana" pitchFamily="34" charset="0"/>
                <a:ea typeface="Arial Unicode MS" pitchFamily="34" charset="-128"/>
                <a:cs typeface="Arial Unicode MS" pitchFamily="34" charset="-128"/>
              </a:rPr>
              <a:t>Indigenous</a:t>
            </a:r>
          </a:p>
        </p:txBody>
      </p:sp>
      <p:sp>
        <p:nvSpPr>
          <p:cNvPr id="22539" name="Line 11"/>
          <p:cNvSpPr>
            <a:spLocks noChangeShapeType="1"/>
          </p:cNvSpPr>
          <p:nvPr/>
        </p:nvSpPr>
        <p:spPr bwMode="auto">
          <a:xfrm>
            <a:off x="3065463" y="5414963"/>
            <a:ext cx="720725" cy="360362"/>
          </a:xfrm>
          <a:prstGeom prst="line">
            <a:avLst/>
          </a:prstGeom>
          <a:noFill/>
          <a:ln w="25400">
            <a:solidFill>
              <a:srgbClr val="FF0000"/>
            </a:solidFill>
            <a:round/>
            <a:headEnd/>
            <a:tailEnd type="oval" w="lg" len="lg"/>
          </a:ln>
          <a:effectLst/>
        </p:spPr>
        <p:txBody>
          <a:bodyPr/>
          <a:lstStyle/>
          <a:p>
            <a:endParaRPr lang="en-US"/>
          </a:p>
        </p:txBody>
      </p:sp>
      <p:sp>
        <p:nvSpPr>
          <p:cNvPr id="22540" name="Line 12"/>
          <p:cNvSpPr>
            <a:spLocks noChangeShapeType="1"/>
          </p:cNvSpPr>
          <p:nvPr/>
        </p:nvSpPr>
        <p:spPr bwMode="auto">
          <a:xfrm flipV="1">
            <a:off x="3078163" y="4694238"/>
            <a:ext cx="792162" cy="431800"/>
          </a:xfrm>
          <a:prstGeom prst="line">
            <a:avLst/>
          </a:prstGeom>
          <a:noFill/>
          <a:ln w="25400">
            <a:solidFill>
              <a:srgbClr val="FF0000"/>
            </a:solidFill>
            <a:round/>
            <a:headEnd/>
            <a:tailEnd type="oval" w="lg" len="lg"/>
          </a:ln>
          <a:effectLst/>
        </p:spPr>
        <p:txBody>
          <a:bodyPr/>
          <a:lstStyle/>
          <a:p>
            <a:endParaRPr lang="en-US"/>
          </a:p>
        </p:txBody>
      </p:sp>
      <p:grpSp>
        <p:nvGrpSpPr>
          <p:cNvPr id="22545" name="Group 17"/>
          <p:cNvGrpSpPr>
            <a:grpSpLocks/>
          </p:cNvGrpSpPr>
          <p:nvPr/>
        </p:nvGrpSpPr>
        <p:grpSpPr bwMode="auto">
          <a:xfrm>
            <a:off x="989013" y="4557713"/>
            <a:ext cx="2016125" cy="1368425"/>
            <a:chOff x="623" y="2871"/>
            <a:chExt cx="1270" cy="862"/>
          </a:xfrm>
        </p:grpSpPr>
        <p:sp>
          <p:nvSpPr>
            <p:cNvPr id="22541" name="Oval 13"/>
            <p:cNvSpPr>
              <a:spLocks noChangeArrowheads="1"/>
            </p:cNvSpPr>
            <p:nvPr/>
          </p:nvSpPr>
          <p:spPr bwMode="auto">
            <a:xfrm>
              <a:off x="623" y="2871"/>
              <a:ext cx="1270" cy="862"/>
            </a:xfrm>
            <a:prstGeom prst="ellipse">
              <a:avLst/>
            </a:prstGeom>
            <a:noFill/>
            <a:ln w="31750">
              <a:solidFill>
                <a:srgbClr val="FF0000"/>
              </a:solidFill>
              <a:prstDash val="sysDot"/>
              <a:round/>
              <a:headEnd/>
              <a:tailEnd/>
            </a:ln>
            <a:effectLst/>
          </p:spPr>
          <p:txBody>
            <a:bodyPr wrap="none" anchor="ctr"/>
            <a:lstStyle/>
            <a:p>
              <a:endParaRPr lang="en-US"/>
            </a:p>
          </p:txBody>
        </p:sp>
        <p:sp>
          <p:nvSpPr>
            <p:cNvPr id="22542" name="Text Box 14"/>
            <p:cNvSpPr txBox="1">
              <a:spLocks noChangeArrowheads="1"/>
            </p:cNvSpPr>
            <p:nvPr/>
          </p:nvSpPr>
          <p:spPr bwMode="auto">
            <a:xfrm>
              <a:off x="805" y="3144"/>
              <a:ext cx="862" cy="288"/>
            </a:xfrm>
            <a:prstGeom prst="rect">
              <a:avLst/>
            </a:prstGeom>
            <a:noFill/>
            <a:ln w="9525">
              <a:noFill/>
              <a:miter lim="800000"/>
              <a:headEnd/>
              <a:tailEnd/>
            </a:ln>
            <a:effectLst/>
          </p:spPr>
          <p:txBody>
            <a:bodyPr>
              <a:spAutoFit/>
            </a:bodyPr>
            <a:lstStyle/>
            <a:p>
              <a:pPr algn="ctr">
                <a:spcBef>
                  <a:spcPct val="50000"/>
                </a:spcBef>
              </a:pPr>
              <a:r>
                <a:rPr lang="en-US" sz="2400" b="1">
                  <a:latin typeface="Verdana" pitchFamily="34" charset="0"/>
                  <a:ea typeface="Arial Unicode MS" pitchFamily="34" charset="-128"/>
                  <a:cs typeface="Arial Unicode MS" pitchFamily="34" charset="-128"/>
                </a:rPr>
                <a:t>Tai</a:t>
              </a:r>
            </a:p>
          </p:txBody>
        </p:sp>
      </p:grpSp>
      <p:pic>
        <p:nvPicPr>
          <p:cNvPr id="22544" name="Picture 16" descr="mapSiamOld"/>
          <p:cNvPicPr>
            <a:picLocks noChangeAspect="1" noChangeArrowheads="1"/>
          </p:cNvPicPr>
          <p:nvPr/>
        </p:nvPicPr>
        <p:blipFill>
          <a:blip r:embed="rId2" cstate="print">
            <a:clrChange>
              <a:clrFrom>
                <a:srgbClr val="F7D886"/>
              </a:clrFrom>
              <a:clrTo>
                <a:srgbClr val="F7D886">
                  <a:alpha val="0"/>
                </a:srgbClr>
              </a:clrTo>
            </a:clrChange>
            <a:lum bright="-6000" contrast="24000"/>
          </a:blip>
          <a:srcRect/>
          <a:stretch>
            <a:fillRect/>
          </a:stretch>
        </p:blipFill>
        <p:spPr bwMode="auto">
          <a:xfrm>
            <a:off x="468313" y="304800"/>
            <a:ext cx="1511300" cy="1079500"/>
          </a:xfrm>
          <a:prstGeom prst="rect">
            <a:avLst/>
          </a:prstGeom>
          <a:noFill/>
          <a:ln w="9525">
            <a:solidFill>
              <a:srgbClr val="FFFF99"/>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anim calcmode="lin" valueType="num">
                                      <p:cBhvr>
                                        <p:cTn id="7" dur="1000" fill="hold"/>
                                        <p:tgtEl>
                                          <p:spTgt spid="22531">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253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531">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2531">
                                            <p:txEl>
                                              <p:pRg st="2" end="2"/>
                                            </p:txEl>
                                          </p:spTgt>
                                        </p:tgtEl>
                                        <p:attrNameLst>
                                          <p:attrName>style.visibility</p:attrName>
                                        </p:attrNameLst>
                                      </p:cBhvr>
                                      <p:to>
                                        <p:strVal val="visible"/>
                                      </p:to>
                                    </p:set>
                                    <p:anim calcmode="lin" valueType="num">
                                      <p:cBhvr>
                                        <p:cTn id="13" dur="1000" fill="hold"/>
                                        <p:tgtEl>
                                          <p:spTgt spid="22531">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253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2531">
                                            <p:txEl>
                                              <p:pRg st="2" end="2"/>
                                            </p:txEl>
                                          </p:spTgt>
                                        </p:tgtEl>
                                      </p:cBhvr>
                                    </p:animEffect>
                                  </p:childTnLst>
                                </p:cTn>
                              </p:par>
                            </p:childTnLst>
                          </p:cTn>
                        </p:par>
                        <p:par>
                          <p:cTn id="16" fill="hold">
                            <p:stCondLst>
                              <p:cond delay="2000"/>
                            </p:stCondLst>
                            <p:childTnLst>
                              <p:par>
                                <p:cTn id="17" presetID="14" presetClass="entr" presetSubtype="10" fill="hold" nodeType="afterEffect">
                                  <p:stCondLst>
                                    <p:cond delay="0"/>
                                  </p:stCondLst>
                                  <p:childTnLst>
                                    <p:set>
                                      <p:cBhvr>
                                        <p:cTn id="18" dur="1" fill="hold">
                                          <p:stCondLst>
                                            <p:cond delay="0"/>
                                          </p:stCondLst>
                                        </p:cTn>
                                        <p:tgtEl>
                                          <p:spTgt spid="22545"/>
                                        </p:tgtEl>
                                        <p:attrNameLst>
                                          <p:attrName>style.visibility</p:attrName>
                                        </p:attrNameLst>
                                      </p:cBhvr>
                                      <p:to>
                                        <p:strVal val="visible"/>
                                      </p:to>
                                    </p:set>
                                    <p:animEffect transition="in" filter="randombar(horizontal)">
                                      <p:cBhvr>
                                        <p:cTn id="19" dur="1000"/>
                                        <p:tgtEl>
                                          <p:spTgt spid="22545"/>
                                        </p:tgtEl>
                                      </p:cBhvr>
                                    </p:animEffect>
                                  </p:childTnLst>
                                </p:cTn>
                              </p:par>
                            </p:childTnLst>
                          </p:cTn>
                        </p:par>
                        <p:par>
                          <p:cTn id="20" fill="hold">
                            <p:stCondLst>
                              <p:cond delay="3000"/>
                            </p:stCondLst>
                            <p:childTnLst>
                              <p:par>
                                <p:cTn id="21" presetID="22" presetClass="entr" presetSubtype="4" fill="hold" grpId="0" nodeType="afterEffect">
                                  <p:stCondLst>
                                    <p:cond delay="500"/>
                                  </p:stCondLst>
                                  <p:childTnLst>
                                    <p:set>
                                      <p:cBhvr>
                                        <p:cTn id="22" dur="1" fill="hold">
                                          <p:stCondLst>
                                            <p:cond delay="0"/>
                                          </p:stCondLst>
                                        </p:cTn>
                                        <p:tgtEl>
                                          <p:spTgt spid="22540"/>
                                        </p:tgtEl>
                                        <p:attrNameLst>
                                          <p:attrName>style.visibility</p:attrName>
                                        </p:attrNameLst>
                                      </p:cBhvr>
                                      <p:to>
                                        <p:strVal val="visible"/>
                                      </p:to>
                                    </p:set>
                                    <p:animEffect transition="in" filter="wipe(down)">
                                      <p:cBhvr>
                                        <p:cTn id="23" dur="500"/>
                                        <p:tgtEl>
                                          <p:spTgt spid="22540"/>
                                        </p:tgtEl>
                                      </p:cBhvr>
                                    </p:animEffect>
                                  </p:childTnLst>
                                </p:cTn>
                              </p:par>
                            </p:childTnLst>
                          </p:cTn>
                        </p:par>
                        <p:par>
                          <p:cTn id="24" fill="hold">
                            <p:stCondLst>
                              <p:cond delay="4000"/>
                            </p:stCondLst>
                            <p:childTnLst>
                              <p:par>
                                <p:cTn id="25" presetID="29" presetClass="entr" presetSubtype="0" fill="hold" grpId="0" nodeType="afterEffect">
                                  <p:stCondLst>
                                    <p:cond delay="500"/>
                                  </p:stCondLst>
                                  <p:childTnLst>
                                    <p:set>
                                      <p:cBhvr>
                                        <p:cTn id="26" dur="1" fill="hold">
                                          <p:stCondLst>
                                            <p:cond delay="0"/>
                                          </p:stCondLst>
                                        </p:cTn>
                                        <p:tgtEl>
                                          <p:spTgt spid="22538"/>
                                        </p:tgtEl>
                                        <p:attrNameLst>
                                          <p:attrName>style.visibility</p:attrName>
                                        </p:attrNameLst>
                                      </p:cBhvr>
                                      <p:to>
                                        <p:strVal val="visible"/>
                                      </p:to>
                                    </p:set>
                                    <p:anim calcmode="lin" valueType="num">
                                      <p:cBhvr>
                                        <p:cTn id="27" dur="2000" fill="hold"/>
                                        <p:tgtEl>
                                          <p:spTgt spid="22538"/>
                                        </p:tgtEl>
                                        <p:attrNameLst>
                                          <p:attrName>ppt_x</p:attrName>
                                        </p:attrNameLst>
                                      </p:cBhvr>
                                      <p:tavLst>
                                        <p:tav tm="0">
                                          <p:val>
                                            <p:strVal val="#ppt_x-.2"/>
                                          </p:val>
                                        </p:tav>
                                        <p:tav tm="100000">
                                          <p:val>
                                            <p:strVal val="#ppt_x"/>
                                          </p:val>
                                        </p:tav>
                                      </p:tavLst>
                                    </p:anim>
                                    <p:anim calcmode="lin" valueType="num">
                                      <p:cBhvr>
                                        <p:cTn id="28" dur="2000" fill="hold"/>
                                        <p:tgtEl>
                                          <p:spTgt spid="22538"/>
                                        </p:tgtEl>
                                        <p:attrNameLst>
                                          <p:attrName>ppt_y</p:attrName>
                                        </p:attrNameLst>
                                      </p:cBhvr>
                                      <p:tavLst>
                                        <p:tav tm="0">
                                          <p:val>
                                            <p:strVal val="#ppt_y"/>
                                          </p:val>
                                        </p:tav>
                                        <p:tav tm="100000">
                                          <p:val>
                                            <p:strVal val="#ppt_y"/>
                                          </p:val>
                                        </p:tav>
                                      </p:tavLst>
                                    </p:anim>
                                    <p:animEffect transition="in" filter="wipe(right)" prLst="gradientSize: 0.1">
                                      <p:cBhvr>
                                        <p:cTn id="29" dur="2000"/>
                                        <p:tgtEl>
                                          <p:spTgt spid="22538"/>
                                        </p:tgtEl>
                                      </p:cBhvr>
                                    </p:animEffect>
                                  </p:childTnLst>
                                </p:cTn>
                              </p:par>
                            </p:childTnLst>
                          </p:cTn>
                        </p:par>
                        <p:par>
                          <p:cTn id="30" fill="hold">
                            <p:stCondLst>
                              <p:cond delay="6500"/>
                            </p:stCondLst>
                            <p:childTnLst>
                              <p:par>
                                <p:cTn id="31" presetID="29" presetClass="entr" presetSubtype="0" fill="hold" grpId="0" nodeType="afterEffect">
                                  <p:stCondLst>
                                    <p:cond delay="500"/>
                                  </p:stCondLst>
                                  <p:childTnLst>
                                    <p:set>
                                      <p:cBhvr>
                                        <p:cTn id="32" dur="1" fill="hold">
                                          <p:stCondLst>
                                            <p:cond delay="0"/>
                                          </p:stCondLst>
                                        </p:cTn>
                                        <p:tgtEl>
                                          <p:spTgt spid="22533"/>
                                        </p:tgtEl>
                                        <p:attrNameLst>
                                          <p:attrName>style.visibility</p:attrName>
                                        </p:attrNameLst>
                                      </p:cBhvr>
                                      <p:to>
                                        <p:strVal val="visible"/>
                                      </p:to>
                                    </p:set>
                                    <p:anim calcmode="lin" valueType="num">
                                      <p:cBhvr>
                                        <p:cTn id="33" dur="1000" fill="hold"/>
                                        <p:tgtEl>
                                          <p:spTgt spid="22533"/>
                                        </p:tgtEl>
                                        <p:attrNameLst>
                                          <p:attrName>ppt_x</p:attrName>
                                        </p:attrNameLst>
                                      </p:cBhvr>
                                      <p:tavLst>
                                        <p:tav tm="0">
                                          <p:val>
                                            <p:strVal val="#ppt_x-.2"/>
                                          </p:val>
                                        </p:tav>
                                        <p:tav tm="100000">
                                          <p:val>
                                            <p:strVal val="#ppt_x"/>
                                          </p:val>
                                        </p:tav>
                                      </p:tavLst>
                                    </p:anim>
                                    <p:anim calcmode="lin" valueType="num">
                                      <p:cBhvr>
                                        <p:cTn id="34" dur="1000" fill="hold"/>
                                        <p:tgtEl>
                                          <p:spTgt spid="22533"/>
                                        </p:tgtEl>
                                        <p:attrNameLst>
                                          <p:attrName>ppt_y</p:attrName>
                                        </p:attrNameLst>
                                      </p:cBhvr>
                                      <p:tavLst>
                                        <p:tav tm="0">
                                          <p:val>
                                            <p:strVal val="#ppt_y"/>
                                          </p:val>
                                        </p:tav>
                                        <p:tav tm="100000">
                                          <p:val>
                                            <p:strVal val="#ppt_y"/>
                                          </p:val>
                                        </p:tav>
                                      </p:tavLst>
                                    </p:anim>
                                    <p:animEffect transition="in" filter="wipe(right)" prLst="gradientSize: 0.1">
                                      <p:cBhvr>
                                        <p:cTn id="35" dur="1000"/>
                                        <p:tgtEl>
                                          <p:spTgt spid="22533"/>
                                        </p:tgtEl>
                                      </p:cBhvr>
                                    </p:animEffect>
                                  </p:childTnLst>
                                </p:cTn>
                              </p:par>
                            </p:childTnLst>
                          </p:cTn>
                        </p:par>
                        <p:par>
                          <p:cTn id="36" fill="hold">
                            <p:stCondLst>
                              <p:cond delay="8000"/>
                            </p:stCondLst>
                            <p:childTnLst>
                              <p:par>
                                <p:cTn id="37" presetID="29" presetClass="entr" presetSubtype="0" fill="hold" grpId="0" nodeType="afterEffect">
                                  <p:stCondLst>
                                    <p:cond delay="500"/>
                                  </p:stCondLst>
                                  <p:childTnLst>
                                    <p:set>
                                      <p:cBhvr>
                                        <p:cTn id="38" dur="1" fill="hold">
                                          <p:stCondLst>
                                            <p:cond delay="0"/>
                                          </p:stCondLst>
                                        </p:cTn>
                                        <p:tgtEl>
                                          <p:spTgt spid="22534"/>
                                        </p:tgtEl>
                                        <p:attrNameLst>
                                          <p:attrName>style.visibility</p:attrName>
                                        </p:attrNameLst>
                                      </p:cBhvr>
                                      <p:to>
                                        <p:strVal val="visible"/>
                                      </p:to>
                                    </p:set>
                                    <p:anim calcmode="lin" valueType="num">
                                      <p:cBhvr>
                                        <p:cTn id="39" dur="1000" fill="hold"/>
                                        <p:tgtEl>
                                          <p:spTgt spid="22534"/>
                                        </p:tgtEl>
                                        <p:attrNameLst>
                                          <p:attrName>ppt_x</p:attrName>
                                        </p:attrNameLst>
                                      </p:cBhvr>
                                      <p:tavLst>
                                        <p:tav tm="0">
                                          <p:val>
                                            <p:strVal val="#ppt_x-.2"/>
                                          </p:val>
                                        </p:tav>
                                        <p:tav tm="100000">
                                          <p:val>
                                            <p:strVal val="#ppt_x"/>
                                          </p:val>
                                        </p:tav>
                                      </p:tavLst>
                                    </p:anim>
                                    <p:anim calcmode="lin" valueType="num">
                                      <p:cBhvr>
                                        <p:cTn id="40" dur="1000" fill="hold"/>
                                        <p:tgtEl>
                                          <p:spTgt spid="22534"/>
                                        </p:tgtEl>
                                        <p:attrNameLst>
                                          <p:attrName>ppt_y</p:attrName>
                                        </p:attrNameLst>
                                      </p:cBhvr>
                                      <p:tavLst>
                                        <p:tav tm="0">
                                          <p:val>
                                            <p:strVal val="#ppt_y"/>
                                          </p:val>
                                        </p:tav>
                                        <p:tav tm="100000">
                                          <p:val>
                                            <p:strVal val="#ppt_y"/>
                                          </p:val>
                                        </p:tav>
                                      </p:tavLst>
                                    </p:anim>
                                    <p:animEffect transition="in" filter="wipe(right)" prLst="gradientSize: 0.1">
                                      <p:cBhvr>
                                        <p:cTn id="41" dur="1000"/>
                                        <p:tgtEl>
                                          <p:spTgt spid="22534"/>
                                        </p:tgtEl>
                                      </p:cBhvr>
                                    </p:animEffect>
                                  </p:childTnLst>
                                </p:cTn>
                              </p:par>
                            </p:childTnLst>
                          </p:cTn>
                        </p:par>
                        <p:par>
                          <p:cTn id="42" fill="hold">
                            <p:stCondLst>
                              <p:cond delay="9500"/>
                            </p:stCondLst>
                            <p:childTnLst>
                              <p:par>
                                <p:cTn id="43" presetID="20" presetClass="entr" presetSubtype="0" fill="hold" grpId="0" nodeType="afterEffect">
                                  <p:stCondLst>
                                    <p:cond delay="0"/>
                                  </p:stCondLst>
                                  <p:childTnLst>
                                    <p:set>
                                      <p:cBhvr>
                                        <p:cTn id="44" dur="1" fill="hold">
                                          <p:stCondLst>
                                            <p:cond delay="0"/>
                                          </p:stCondLst>
                                        </p:cTn>
                                        <p:tgtEl>
                                          <p:spTgt spid="22539"/>
                                        </p:tgtEl>
                                        <p:attrNameLst>
                                          <p:attrName>style.visibility</p:attrName>
                                        </p:attrNameLst>
                                      </p:cBhvr>
                                      <p:to>
                                        <p:strVal val="visible"/>
                                      </p:to>
                                    </p:set>
                                    <p:animEffect transition="in" filter="wedge">
                                      <p:cBhvr>
                                        <p:cTn id="45" dur="1000"/>
                                        <p:tgtEl>
                                          <p:spTgt spid="22539"/>
                                        </p:tgtEl>
                                      </p:cBhvr>
                                    </p:animEffect>
                                  </p:childTnLst>
                                </p:cTn>
                              </p:par>
                            </p:childTnLst>
                          </p:cTn>
                        </p:par>
                        <p:par>
                          <p:cTn id="46" fill="hold">
                            <p:stCondLst>
                              <p:cond delay="10500"/>
                            </p:stCondLst>
                            <p:childTnLst>
                              <p:par>
                                <p:cTn id="47" presetID="29" presetClass="entr" presetSubtype="0" fill="hold" grpId="0" nodeType="afterEffect">
                                  <p:stCondLst>
                                    <p:cond delay="500"/>
                                  </p:stCondLst>
                                  <p:childTnLst>
                                    <p:set>
                                      <p:cBhvr>
                                        <p:cTn id="48" dur="1" fill="hold">
                                          <p:stCondLst>
                                            <p:cond delay="0"/>
                                          </p:stCondLst>
                                        </p:cTn>
                                        <p:tgtEl>
                                          <p:spTgt spid="22537"/>
                                        </p:tgtEl>
                                        <p:attrNameLst>
                                          <p:attrName>style.visibility</p:attrName>
                                        </p:attrNameLst>
                                      </p:cBhvr>
                                      <p:to>
                                        <p:strVal val="visible"/>
                                      </p:to>
                                    </p:set>
                                    <p:anim calcmode="lin" valueType="num">
                                      <p:cBhvr>
                                        <p:cTn id="49" dur="1000" fill="hold"/>
                                        <p:tgtEl>
                                          <p:spTgt spid="22537"/>
                                        </p:tgtEl>
                                        <p:attrNameLst>
                                          <p:attrName>ppt_x</p:attrName>
                                        </p:attrNameLst>
                                      </p:cBhvr>
                                      <p:tavLst>
                                        <p:tav tm="0">
                                          <p:val>
                                            <p:strVal val="#ppt_x-.2"/>
                                          </p:val>
                                        </p:tav>
                                        <p:tav tm="100000">
                                          <p:val>
                                            <p:strVal val="#ppt_x"/>
                                          </p:val>
                                        </p:tav>
                                      </p:tavLst>
                                    </p:anim>
                                    <p:anim calcmode="lin" valueType="num">
                                      <p:cBhvr>
                                        <p:cTn id="50" dur="1000" fill="hold"/>
                                        <p:tgtEl>
                                          <p:spTgt spid="22537"/>
                                        </p:tgtEl>
                                        <p:attrNameLst>
                                          <p:attrName>ppt_y</p:attrName>
                                        </p:attrNameLst>
                                      </p:cBhvr>
                                      <p:tavLst>
                                        <p:tav tm="0">
                                          <p:val>
                                            <p:strVal val="#ppt_y"/>
                                          </p:val>
                                        </p:tav>
                                        <p:tav tm="100000">
                                          <p:val>
                                            <p:strVal val="#ppt_y"/>
                                          </p:val>
                                        </p:tav>
                                      </p:tavLst>
                                    </p:anim>
                                    <p:animEffect transition="in" filter="wipe(right)" prLst="gradientSize: 0.1">
                                      <p:cBhvr>
                                        <p:cTn id="51" dur="1000"/>
                                        <p:tgtEl>
                                          <p:spTgt spid="22537"/>
                                        </p:tgtEl>
                                      </p:cBhvr>
                                    </p:animEffect>
                                  </p:childTnLst>
                                </p:cTn>
                              </p:par>
                            </p:childTnLst>
                          </p:cTn>
                        </p:par>
                        <p:par>
                          <p:cTn id="52" fill="hold">
                            <p:stCondLst>
                              <p:cond delay="12000"/>
                            </p:stCondLst>
                            <p:childTnLst>
                              <p:par>
                                <p:cTn id="53" presetID="29" presetClass="entr" presetSubtype="0" fill="hold" grpId="0" nodeType="afterEffect">
                                  <p:stCondLst>
                                    <p:cond delay="500"/>
                                  </p:stCondLst>
                                  <p:childTnLst>
                                    <p:set>
                                      <p:cBhvr>
                                        <p:cTn id="54" dur="1" fill="hold">
                                          <p:stCondLst>
                                            <p:cond delay="0"/>
                                          </p:stCondLst>
                                        </p:cTn>
                                        <p:tgtEl>
                                          <p:spTgt spid="22536"/>
                                        </p:tgtEl>
                                        <p:attrNameLst>
                                          <p:attrName>style.visibility</p:attrName>
                                        </p:attrNameLst>
                                      </p:cBhvr>
                                      <p:to>
                                        <p:strVal val="visible"/>
                                      </p:to>
                                    </p:set>
                                    <p:anim calcmode="lin" valueType="num">
                                      <p:cBhvr>
                                        <p:cTn id="55" dur="1000" fill="hold"/>
                                        <p:tgtEl>
                                          <p:spTgt spid="22536"/>
                                        </p:tgtEl>
                                        <p:attrNameLst>
                                          <p:attrName>ppt_x</p:attrName>
                                        </p:attrNameLst>
                                      </p:cBhvr>
                                      <p:tavLst>
                                        <p:tav tm="0">
                                          <p:val>
                                            <p:strVal val="#ppt_x-.2"/>
                                          </p:val>
                                        </p:tav>
                                        <p:tav tm="100000">
                                          <p:val>
                                            <p:strVal val="#ppt_x"/>
                                          </p:val>
                                        </p:tav>
                                      </p:tavLst>
                                    </p:anim>
                                    <p:anim calcmode="lin" valueType="num">
                                      <p:cBhvr>
                                        <p:cTn id="56" dur="1000" fill="hold"/>
                                        <p:tgtEl>
                                          <p:spTgt spid="22536"/>
                                        </p:tgtEl>
                                        <p:attrNameLst>
                                          <p:attrName>ppt_y</p:attrName>
                                        </p:attrNameLst>
                                      </p:cBhvr>
                                      <p:tavLst>
                                        <p:tav tm="0">
                                          <p:val>
                                            <p:strVal val="#ppt_y"/>
                                          </p:val>
                                        </p:tav>
                                        <p:tav tm="100000">
                                          <p:val>
                                            <p:strVal val="#ppt_y"/>
                                          </p:val>
                                        </p:tav>
                                      </p:tavLst>
                                    </p:anim>
                                    <p:animEffect transition="in" filter="wipe(right)" prLst="gradientSize: 0.1">
                                      <p:cBhvr>
                                        <p:cTn id="57" dur="1000"/>
                                        <p:tgtEl>
                                          <p:spTgt spid="22536"/>
                                        </p:tgtEl>
                                      </p:cBhvr>
                                    </p:animEffect>
                                  </p:childTnLst>
                                </p:cTn>
                              </p:par>
                            </p:childTnLst>
                          </p:cTn>
                        </p:par>
                        <p:par>
                          <p:cTn id="58" fill="hold">
                            <p:stCondLst>
                              <p:cond delay="13500"/>
                            </p:stCondLst>
                            <p:childTnLst>
                              <p:par>
                                <p:cTn id="59" presetID="29" presetClass="entr" presetSubtype="0" fill="hold" grpId="0" nodeType="afterEffect">
                                  <p:stCondLst>
                                    <p:cond delay="500"/>
                                  </p:stCondLst>
                                  <p:childTnLst>
                                    <p:set>
                                      <p:cBhvr>
                                        <p:cTn id="60" dur="1" fill="hold">
                                          <p:stCondLst>
                                            <p:cond delay="0"/>
                                          </p:stCondLst>
                                        </p:cTn>
                                        <p:tgtEl>
                                          <p:spTgt spid="22535"/>
                                        </p:tgtEl>
                                        <p:attrNameLst>
                                          <p:attrName>style.visibility</p:attrName>
                                        </p:attrNameLst>
                                      </p:cBhvr>
                                      <p:to>
                                        <p:strVal val="visible"/>
                                      </p:to>
                                    </p:set>
                                    <p:anim calcmode="lin" valueType="num">
                                      <p:cBhvr>
                                        <p:cTn id="61" dur="1000" fill="hold"/>
                                        <p:tgtEl>
                                          <p:spTgt spid="22535"/>
                                        </p:tgtEl>
                                        <p:attrNameLst>
                                          <p:attrName>ppt_x</p:attrName>
                                        </p:attrNameLst>
                                      </p:cBhvr>
                                      <p:tavLst>
                                        <p:tav tm="0">
                                          <p:val>
                                            <p:strVal val="#ppt_x-.2"/>
                                          </p:val>
                                        </p:tav>
                                        <p:tav tm="100000">
                                          <p:val>
                                            <p:strVal val="#ppt_x"/>
                                          </p:val>
                                        </p:tav>
                                      </p:tavLst>
                                    </p:anim>
                                    <p:anim calcmode="lin" valueType="num">
                                      <p:cBhvr>
                                        <p:cTn id="62" dur="1000" fill="hold"/>
                                        <p:tgtEl>
                                          <p:spTgt spid="22535"/>
                                        </p:tgtEl>
                                        <p:attrNameLst>
                                          <p:attrName>ppt_y</p:attrName>
                                        </p:attrNameLst>
                                      </p:cBhvr>
                                      <p:tavLst>
                                        <p:tav tm="0">
                                          <p:val>
                                            <p:strVal val="#ppt_y"/>
                                          </p:val>
                                        </p:tav>
                                        <p:tav tm="100000">
                                          <p:val>
                                            <p:strVal val="#ppt_y"/>
                                          </p:val>
                                        </p:tav>
                                      </p:tavLst>
                                    </p:anim>
                                    <p:animEffect transition="in" filter="wipe(right)" prLst="gradientSize: 0.1">
                                      <p:cBhvr>
                                        <p:cTn id="63" dur="1000"/>
                                        <p:tgtEl>
                                          <p:spTgt spid="22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uiExpand="1" build="p"/>
      <p:bldP spid="22533" grpId="0" animBg="1"/>
      <p:bldP spid="22534" grpId="0"/>
      <p:bldP spid="22535" grpId="0"/>
      <p:bldP spid="22536" grpId="0" animBg="1"/>
      <p:bldP spid="22537" grpId="0"/>
      <p:bldP spid="22538" grpId="0"/>
      <p:bldP spid="22539" grpId="0" animBg="1"/>
      <p:bldP spid="2254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3555"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SzPct val="65000"/>
              <a:buFont typeface="Wingdings" pitchFamily="2" charset="2"/>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Tai People before the 11</a:t>
            </a:r>
            <a:r>
              <a:rPr lang="en-US" sz="2800" b="1" u="sng" baseline="30000">
                <a:effectLst>
                  <a:outerShdw blurRad="38100" dist="38100" dir="2700000" algn="tl">
                    <a:srgbClr val="FFFFFF"/>
                  </a:outerShdw>
                </a:effectLst>
                <a:latin typeface="Verdana" pitchFamily="34" charset="0"/>
              </a:rPr>
              <a:t>th</a:t>
            </a:r>
            <a:r>
              <a:rPr lang="en-US" sz="2800" b="1" u="sng">
                <a:effectLst>
                  <a:outerShdw blurRad="38100" dist="38100" dir="2700000" algn="tl">
                    <a:srgbClr val="FFFFFF"/>
                  </a:outerShdw>
                </a:effectLst>
                <a:latin typeface="Verdana" pitchFamily="34" charset="0"/>
              </a:rPr>
              <a:t> Century</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Today Tai people are widely spread over several million square kilometers of the southeastern corner of Asia</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Their most visible representatives are the Thai </a:t>
            </a:r>
            <a:r>
              <a:rPr lang="en-US" sz="2000" b="1" i="1">
                <a:effectLst>
                  <a:outerShdw blurRad="38100" dist="38100" dir="2700000" algn="tl">
                    <a:srgbClr val="FFFFFF"/>
                  </a:outerShdw>
                </a:effectLst>
                <a:latin typeface="Verdana" pitchFamily="34" charset="0"/>
              </a:rPr>
              <a:t>(or Siamese)</a:t>
            </a:r>
            <a:r>
              <a:rPr lang="en-US" sz="2000">
                <a:latin typeface="Verdana" pitchFamily="34" charset="0"/>
              </a:rPr>
              <a:t> ≈ 27 to 30 million</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Many speak related Tai languages &amp; recognize themselves as “Tai” call their own ethnic and linguistic groups by other names…</a:t>
            </a:r>
          </a:p>
          <a:p>
            <a:pPr>
              <a:buSzPct val="65000"/>
              <a:buFont typeface="Wingdings" pitchFamily="2" charset="2"/>
              <a:buChar char="q"/>
            </a:pPr>
            <a:endParaRPr lang="en-US" sz="2000">
              <a:latin typeface="Verdana" pitchFamily="34" charset="0"/>
            </a:endParaRPr>
          </a:p>
          <a:p>
            <a:endParaRPr lang="en-US" sz="2800"/>
          </a:p>
        </p:txBody>
      </p:sp>
      <p:pic>
        <p:nvPicPr>
          <p:cNvPr id="23556" name="Picture 4" descr="60yrs_035"/>
          <p:cNvPicPr>
            <a:picLocks noChangeAspect="1" noChangeArrowheads="1"/>
          </p:cNvPicPr>
          <p:nvPr/>
        </p:nvPicPr>
        <p:blipFill>
          <a:blip r:embed="rId2" cstate="print">
            <a:lum contrast="78000"/>
          </a:blip>
          <a:srcRect/>
          <a:stretch>
            <a:fillRect/>
          </a:stretch>
        </p:blipFill>
        <p:spPr bwMode="auto">
          <a:xfrm>
            <a:off x="1979613" y="274638"/>
            <a:ext cx="1493837" cy="1152525"/>
          </a:xfrm>
          <a:prstGeom prst="rect">
            <a:avLst/>
          </a:prstGeom>
          <a:noFill/>
          <a:ln w="12700">
            <a:solidFill>
              <a:srgbClr val="D5BC6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anim calcmode="lin" valueType="num">
                                      <p:cBhvr>
                                        <p:cTn id="7" dur="2000" fill="hold"/>
                                        <p:tgtEl>
                                          <p:spTgt spid="23555">
                                            <p:txEl>
                                              <p:pRg st="1" end="1"/>
                                            </p:txEl>
                                          </p:spTgt>
                                        </p:tgtEl>
                                        <p:attrNameLst>
                                          <p:attrName>ppt_x</p:attrName>
                                        </p:attrNameLst>
                                      </p:cBhvr>
                                      <p:tavLst>
                                        <p:tav tm="0">
                                          <p:val>
                                            <p:strVal val="#ppt_x-.2"/>
                                          </p:val>
                                        </p:tav>
                                        <p:tav tm="100000">
                                          <p:val>
                                            <p:strVal val="#ppt_x"/>
                                          </p:val>
                                        </p:tav>
                                      </p:tavLst>
                                    </p:anim>
                                    <p:anim calcmode="lin" valueType="num">
                                      <p:cBhvr>
                                        <p:cTn id="8" dur="2000" fill="hold"/>
                                        <p:tgtEl>
                                          <p:spTgt spid="2355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23555">
                                            <p:txEl>
                                              <p:pRg st="1" end="1"/>
                                            </p:txEl>
                                          </p:spTgt>
                                        </p:tgtEl>
                                      </p:cBhvr>
                                    </p:animEffect>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23555">
                                            <p:txEl>
                                              <p:pRg st="2" end="2"/>
                                            </p:txEl>
                                          </p:spTgt>
                                        </p:tgtEl>
                                        <p:attrNameLst>
                                          <p:attrName>style.visibility</p:attrName>
                                        </p:attrNameLst>
                                      </p:cBhvr>
                                      <p:to>
                                        <p:strVal val="visible"/>
                                      </p:to>
                                    </p:set>
                                    <p:anim calcmode="lin" valueType="num">
                                      <p:cBhvr>
                                        <p:cTn id="13" dur="2000" fill="hold"/>
                                        <p:tgtEl>
                                          <p:spTgt spid="23555">
                                            <p:txEl>
                                              <p:pRg st="2" end="2"/>
                                            </p:txEl>
                                          </p:spTgt>
                                        </p:tgtEl>
                                        <p:attrNameLst>
                                          <p:attrName>ppt_x</p:attrName>
                                        </p:attrNameLst>
                                      </p:cBhvr>
                                      <p:tavLst>
                                        <p:tav tm="0">
                                          <p:val>
                                            <p:strVal val="#ppt_x-.2"/>
                                          </p:val>
                                        </p:tav>
                                        <p:tav tm="100000">
                                          <p:val>
                                            <p:strVal val="#ppt_x"/>
                                          </p:val>
                                        </p:tav>
                                      </p:tavLst>
                                    </p:anim>
                                    <p:anim calcmode="lin" valueType="num">
                                      <p:cBhvr>
                                        <p:cTn id="14" dur="2000" fill="hold"/>
                                        <p:tgtEl>
                                          <p:spTgt spid="2355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2000"/>
                                        <p:tgtEl>
                                          <p:spTgt spid="23555">
                                            <p:txEl>
                                              <p:pRg st="2" end="2"/>
                                            </p:txEl>
                                          </p:spTgt>
                                        </p:tgtEl>
                                      </p:cBhvr>
                                    </p:animEffect>
                                  </p:childTnLst>
                                </p:cTn>
                              </p:par>
                            </p:childTnLst>
                          </p:cTn>
                        </p:par>
                        <p:par>
                          <p:cTn id="16" fill="hold">
                            <p:stCondLst>
                              <p:cond delay="4000"/>
                            </p:stCondLst>
                            <p:childTnLst>
                              <p:par>
                                <p:cTn id="17" presetID="29" presetClass="entr" presetSubtype="0" fill="hold" grpId="0" nodeType="after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anim calcmode="lin" valueType="num">
                                      <p:cBhvr>
                                        <p:cTn id="19" dur="2000" fill="hold"/>
                                        <p:tgtEl>
                                          <p:spTgt spid="23555">
                                            <p:txEl>
                                              <p:pRg st="3" end="3"/>
                                            </p:txEl>
                                          </p:spTgt>
                                        </p:tgtEl>
                                        <p:attrNameLst>
                                          <p:attrName>ppt_x</p:attrName>
                                        </p:attrNameLst>
                                      </p:cBhvr>
                                      <p:tavLst>
                                        <p:tav tm="0">
                                          <p:val>
                                            <p:strVal val="#ppt_x-.2"/>
                                          </p:val>
                                        </p:tav>
                                        <p:tav tm="100000">
                                          <p:val>
                                            <p:strVal val="#ppt_x"/>
                                          </p:val>
                                        </p:tav>
                                      </p:tavLst>
                                    </p:anim>
                                    <p:anim calcmode="lin" valueType="num">
                                      <p:cBhvr>
                                        <p:cTn id="20" dur="2000" fill="hold"/>
                                        <p:tgtEl>
                                          <p:spTgt spid="2355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2000"/>
                                        <p:tgtEl>
                                          <p:spTgt spid="235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4579"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Tai People before the 11</a:t>
            </a:r>
            <a:r>
              <a:rPr lang="en-US" sz="2800" b="1" u="sng" baseline="30000">
                <a:effectLst>
                  <a:outerShdw blurRad="38100" dist="38100" dir="2700000" algn="tl">
                    <a:srgbClr val="FFFFFF"/>
                  </a:outerShdw>
                </a:effectLst>
                <a:latin typeface="Verdana" pitchFamily="34" charset="0"/>
              </a:rPr>
              <a:t>th</a:t>
            </a:r>
            <a:r>
              <a:rPr lang="en-US" sz="2800" b="1" u="sng">
                <a:effectLst>
                  <a:outerShdw blurRad="38100" dist="38100" dir="2700000" algn="tl">
                    <a:srgbClr val="FFFFFF"/>
                  </a:outerShdw>
                </a:effectLst>
                <a:latin typeface="Verdana" pitchFamily="34" charset="0"/>
              </a:rPr>
              <a:t> Century</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More than 20 million Lao (live in N/E Thailand)</a:t>
            </a:r>
            <a:br>
              <a:rPr lang="en-US" sz="2000">
                <a:latin typeface="Verdana" pitchFamily="34" charset="0"/>
              </a:rPr>
            </a:br>
            <a:r>
              <a:rPr lang="en-US" sz="1800">
                <a:latin typeface="Verdana" pitchFamily="34" charset="0"/>
              </a:rPr>
              <a:t>- 2.5 million in Laos</a:t>
            </a:r>
            <a:br>
              <a:rPr lang="en-US" sz="1800">
                <a:latin typeface="Verdana" pitchFamily="34" charset="0"/>
              </a:rPr>
            </a:br>
            <a:r>
              <a:rPr lang="en-US" sz="1800">
                <a:latin typeface="Verdana" pitchFamily="34" charset="0"/>
              </a:rPr>
              <a:t>- 3 million Shans in N/E Burma</a:t>
            </a:r>
            <a:br>
              <a:rPr lang="en-US" sz="1800">
                <a:latin typeface="Verdana" pitchFamily="34" charset="0"/>
              </a:rPr>
            </a:br>
            <a:r>
              <a:rPr lang="en-US" sz="1800">
                <a:latin typeface="Verdana" pitchFamily="34" charset="0"/>
              </a:rPr>
              <a:t>- 2.5 million; Lü of Yunnan province in China, and </a:t>
            </a:r>
            <a:br>
              <a:rPr lang="en-US" sz="1800">
                <a:latin typeface="Verdana" pitchFamily="34" charset="0"/>
              </a:rPr>
            </a:br>
            <a:r>
              <a:rPr lang="en-US" sz="1800">
                <a:latin typeface="Verdana" pitchFamily="34" charset="0"/>
              </a:rPr>
              <a:t>  Upland Tai (the Black Tai, White Tai, Red Tai of </a:t>
            </a:r>
            <a:br>
              <a:rPr lang="en-US" sz="1800">
                <a:latin typeface="Verdana" pitchFamily="34" charset="0"/>
              </a:rPr>
            </a:br>
            <a:r>
              <a:rPr lang="en-US" sz="1800">
                <a:latin typeface="Verdana" pitchFamily="34" charset="0"/>
              </a:rPr>
              <a:t>  Laos and northern Vietnam)</a:t>
            </a:r>
            <a:br>
              <a:rPr lang="en-US" sz="1800">
                <a:latin typeface="Verdana" pitchFamily="34" charset="0"/>
              </a:rPr>
            </a:br>
            <a:endParaRPr lang="en-US" sz="1800">
              <a:latin typeface="Verdana" pitchFamily="34" charset="0"/>
            </a:endParaRPr>
          </a:p>
          <a:p>
            <a:pPr>
              <a:buSzPct val="75000"/>
              <a:buFont typeface="Wingdings" pitchFamily="2" charset="2"/>
              <a:buChar char="q"/>
            </a:pPr>
            <a:r>
              <a:rPr lang="en-US" sz="2000">
                <a:latin typeface="Verdana" pitchFamily="34" charset="0"/>
              </a:rPr>
              <a:t>“Strongly influenced by Chinese culture and located to the east”</a:t>
            </a:r>
            <a:br>
              <a:rPr lang="en-US" sz="2000">
                <a:latin typeface="Verdana" pitchFamily="34" charset="0"/>
              </a:rPr>
            </a:br>
            <a:r>
              <a:rPr lang="en-US" sz="1800">
                <a:latin typeface="Verdana" pitchFamily="34" charset="0"/>
              </a:rPr>
              <a:t>- Chuang people of Kwangsi (1.8 million)</a:t>
            </a:r>
            <a:br>
              <a:rPr lang="en-US" sz="1800">
                <a:latin typeface="Verdana" pitchFamily="34" charset="0"/>
              </a:rPr>
            </a:br>
            <a:r>
              <a:rPr lang="en-US" sz="1800">
                <a:latin typeface="Verdana" pitchFamily="34" charset="0"/>
              </a:rPr>
              <a:t>- 70 million; groups in N/E India, and Chinese island of Hainan</a:t>
            </a:r>
          </a:p>
        </p:txBody>
      </p:sp>
      <p:pic>
        <p:nvPicPr>
          <p:cNvPr id="24580" name="Picture 4" descr="60yrs_035"/>
          <p:cNvPicPr>
            <a:picLocks noChangeAspect="1" noChangeArrowheads="1"/>
          </p:cNvPicPr>
          <p:nvPr/>
        </p:nvPicPr>
        <p:blipFill>
          <a:blip r:embed="rId2" cstate="print">
            <a:lum contrast="78000"/>
          </a:blip>
          <a:srcRect/>
          <a:stretch>
            <a:fillRect/>
          </a:stretch>
        </p:blipFill>
        <p:spPr bwMode="auto">
          <a:xfrm>
            <a:off x="1979613" y="274638"/>
            <a:ext cx="1493837" cy="1152525"/>
          </a:xfrm>
          <a:prstGeom prst="rect">
            <a:avLst/>
          </a:prstGeom>
          <a:noFill/>
          <a:ln w="12700">
            <a:solidFill>
              <a:srgbClr val="D5BC6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4579">
                                            <p:txEl>
                                              <p:pRg st="1" end="1"/>
                                            </p:txEl>
                                          </p:spTgt>
                                        </p:tgtEl>
                                        <p:attrNameLst>
                                          <p:attrName>style.visibility</p:attrName>
                                        </p:attrNameLst>
                                      </p:cBhvr>
                                      <p:to>
                                        <p:strVal val="visible"/>
                                      </p:to>
                                    </p:set>
                                    <p:anim calcmode="lin" valueType="num">
                                      <p:cBhvr>
                                        <p:cTn id="7" dur="1000" fill="hold"/>
                                        <p:tgtEl>
                                          <p:spTgt spid="24579">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457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4579">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4579">
                                            <p:txEl>
                                              <p:pRg st="2" end="2"/>
                                            </p:txEl>
                                          </p:spTgt>
                                        </p:tgtEl>
                                        <p:attrNameLst>
                                          <p:attrName>style.visibility</p:attrName>
                                        </p:attrNameLst>
                                      </p:cBhvr>
                                      <p:to>
                                        <p:strVal val="visible"/>
                                      </p:to>
                                    </p:set>
                                    <p:anim calcmode="lin" valueType="num">
                                      <p:cBhvr>
                                        <p:cTn id="13" dur="1000" fill="hold"/>
                                        <p:tgtEl>
                                          <p:spTgt spid="24579">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457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45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r>
              <a:rPr lang="en-US"/>
              <a:t>Dr.Wankwan Polachan</a:t>
            </a:r>
            <a:endParaRPr lang="th-TH"/>
          </a:p>
        </p:txBody>
      </p:sp>
      <p:sp>
        <p:nvSpPr>
          <p:cNvPr id="25603" name="Rectangle 3"/>
          <p:cNvSpPr>
            <a:spLocks noChangeArrowheads="1"/>
          </p:cNvSpPr>
          <p:nvPr>
            <p:ph type="body" sz="half" idx="1"/>
          </p:nvPr>
        </p:nvSpPr>
        <p:spPr bwMode="auto">
          <a:xfrm>
            <a:off x="457200" y="1600200"/>
            <a:ext cx="836295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sz="2400" b="1">
                <a:solidFill>
                  <a:srgbClr val="D5BC61"/>
                </a:solidFill>
                <a:latin typeface="Verdana" pitchFamily="34" charset="0"/>
              </a:rPr>
              <a:t>	</a:t>
            </a:r>
            <a:r>
              <a:rPr lang="en-US" sz="2800" b="1" u="sng">
                <a:solidFill>
                  <a:srgbClr val="928264"/>
                </a:solidFill>
                <a:effectLst>
                  <a:outerShdw blurRad="38100" dist="38100" dir="2700000" algn="tl">
                    <a:srgbClr val="000000"/>
                  </a:outerShdw>
                </a:effectLst>
                <a:latin typeface="Verdana" pitchFamily="34" charset="0"/>
              </a:rPr>
              <a:t>Tai People before the 11</a:t>
            </a:r>
            <a:r>
              <a:rPr lang="en-US" sz="2800" b="1" u="sng" baseline="30000">
                <a:solidFill>
                  <a:srgbClr val="928264"/>
                </a:solidFill>
                <a:effectLst>
                  <a:outerShdw blurRad="38100" dist="38100" dir="2700000" algn="tl">
                    <a:srgbClr val="000000"/>
                  </a:outerShdw>
                </a:effectLst>
                <a:latin typeface="Verdana" pitchFamily="34" charset="0"/>
              </a:rPr>
              <a:t>th</a:t>
            </a:r>
            <a:r>
              <a:rPr lang="en-US" sz="2800" b="1" u="sng">
                <a:solidFill>
                  <a:srgbClr val="928264"/>
                </a:solidFill>
                <a:effectLst>
                  <a:outerShdw blurRad="38100" dist="38100" dir="2700000" algn="tl">
                    <a:srgbClr val="000000"/>
                  </a:outerShdw>
                </a:effectLst>
                <a:latin typeface="Verdana" pitchFamily="34" charset="0"/>
              </a:rPr>
              <a:t> Century</a:t>
            </a:r>
            <a:r>
              <a:rPr lang="en-US" sz="2000" b="1" u="sng">
                <a:solidFill>
                  <a:srgbClr val="D5BC61"/>
                </a:solidFill>
                <a:latin typeface="Verdana" pitchFamily="34" charset="0"/>
              </a:rPr>
              <a:t/>
            </a:r>
            <a:br>
              <a:rPr lang="en-US" sz="2000" b="1" u="sng">
                <a:solidFill>
                  <a:srgbClr val="D5BC61"/>
                </a:solidFill>
                <a:latin typeface="Verdana" pitchFamily="34" charset="0"/>
              </a:rPr>
            </a:br>
            <a:endParaRPr lang="en-US" sz="2000" b="1" u="sng">
              <a:solidFill>
                <a:srgbClr val="D5BC61"/>
              </a:solidFill>
              <a:latin typeface="Verdana" pitchFamily="34" charset="0"/>
            </a:endParaRPr>
          </a:p>
          <a:p>
            <a:pPr>
              <a:lnSpc>
                <a:spcPct val="90000"/>
              </a:lnSpc>
              <a:buSzPct val="75000"/>
              <a:buFont typeface="Wingdings" pitchFamily="2" charset="2"/>
              <a:buChar char="q"/>
            </a:pPr>
            <a:r>
              <a:rPr lang="en-US" sz="2000">
                <a:solidFill>
                  <a:srgbClr val="D5BC61"/>
                </a:solidFill>
                <a:latin typeface="Verdana" pitchFamily="34" charset="0"/>
              </a:rPr>
              <a:t>The most obvious characteristic that serves to identify the “Tai” is </a:t>
            </a:r>
            <a:r>
              <a:rPr lang="en-US" sz="2000" i="1" u="sng">
                <a:solidFill>
                  <a:srgbClr val="D5BC61"/>
                </a:solidFill>
                <a:latin typeface="Verdana" pitchFamily="34" charset="0"/>
              </a:rPr>
              <a:t>their language</a:t>
            </a:r>
            <a:r>
              <a:rPr lang="en-US" sz="2000" u="sng">
                <a:solidFill>
                  <a:srgbClr val="D5BC61"/>
                </a:solidFill>
                <a:latin typeface="Verdana" pitchFamily="34" charset="0"/>
              </a:rPr>
              <a:t> </a:t>
            </a:r>
            <a:br>
              <a:rPr lang="en-US" sz="2000" u="sng">
                <a:solidFill>
                  <a:srgbClr val="D5BC61"/>
                </a:solidFill>
                <a:latin typeface="Verdana" pitchFamily="34" charset="0"/>
              </a:rPr>
            </a:br>
            <a:endParaRPr lang="en-US" sz="2000" u="sng">
              <a:solidFill>
                <a:srgbClr val="D5BC61"/>
              </a:solidFill>
              <a:latin typeface="Verdana" pitchFamily="34" charset="0"/>
            </a:endParaRPr>
          </a:p>
          <a:p>
            <a:pPr>
              <a:lnSpc>
                <a:spcPct val="90000"/>
              </a:lnSpc>
              <a:buSzPct val="75000"/>
              <a:buFont typeface="Wingdings" pitchFamily="2" charset="2"/>
              <a:buChar char="q"/>
            </a:pPr>
            <a:r>
              <a:rPr lang="en-US" sz="2000">
                <a:solidFill>
                  <a:srgbClr val="D5BC61"/>
                </a:solidFill>
                <a:latin typeface="Verdana" pitchFamily="34" charset="0"/>
              </a:rPr>
              <a:t>“Tai languages” are </a:t>
            </a:r>
            <a:r>
              <a:rPr lang="en-US" sz="2000" i="1" u="sng">
                <a:solidFill>
                  <a:srgbClr val="D5BC61"/>
                </a:solidFill>
                <a:latin typeface="Verdana" pitchFamily="34" charset="0"/>
              </a:rPr>
              <a:t>monosyllabic</a:t>
            </a:r>
            <a:r>
              <a:rPr lang="en-US" sz="2000">
                <a:solidFill>
                  <a:srgbClr val="D5BC61"/>
                </a:solidFill>
                <a:latin typeface="Verdana" pitchFamily="34" charset="0"/>
              </a:rPr>
              <a:t> (made up of single syllables) and </a:t>
            </a:r>
            <a:r>
              <a:rPr lang="en-US" sz="2000" i="1" u="sng">
                <a:solidFill>
                  <a:srgbClr val="D5BC61"/>
                </a:solidFill>
                <a:latin typeface="Verdana" pitchFamily="34" charset="0"/>
              </a:rPr>
              <a:t>tonal</a:t>
            </a:r>
            <a:br>
              <a:rPr lang="en-US" sz="2000" i="1" u="sng">
                <a:solidFill>
                  <a:srgbClr val="D5BC61"/>
                </a:solidFill>
                <a:latin typeface="Verdana" pitchFamily="34" charset="0"/>
              </a:rPr>
            </a:br>
            <a:r>
              <a:rPr lang="en-US" sz="2000" i="1" u="sng">
                <a:solidFill>
                  <a:srgbClr val="D5BC61"/>
                </a:solidFill>
                <a:latin typeface="Verdana" pitchFamily="34" charset="0"/>
              </a:rPr>
              <a:t/>
            </a:r>
            <a:br>
              <a:rPr lang="en-US" sz="2000" i="1" u="sng">
                <a:solidFill>
                  <a:srgbClr val="D5BC61"/>
                </a:solidFill>
                <a:latin typeface="Verdana" pitchFamily="34" charset="0"/>
              </a:rPr>
            </a:br>
            <a:r>
              <a:rPr lang="en-US" sz="1800">
                <a:solidFill>
                  <a:srgbClr val="FFFF00"/>
                </a:solidFill>
                <a:latin typeface="Verdana" pitchFamily="34" charset="0"/>
              </a:rPr>
              <a:t>- máa (high tone) = horse</a:t>
            </a:r>
            <a:br>
              <a:rPr lang="en-US" sz="1800">
                <a:solidFill>
                  <a:srgbClr val="FFFF00"/>
                </a:solidFill>
                <a:latin typeface="Verdana" pitchFamily="34" charset="0"/>
              </a:rPr>
            </a:br>
            <a:r>
              <a:rPr lang="en-US" sz="1800">
                <a:solidFill>
                  <a:srgbClr val="FFFF00"/>
                </a:solidFill>
                <a:latin typeface="Verdana" pitchFamily="34" charset="0"/>
              </a:rPr>
              <a:t>- măa (rising tone) = dog</a:t>
            </a:r>
            <a:br>
              <a:rPr lang="en-US" sz="1800">
                <a:solidFill>
                  <a:srgbClr val="FFFF00"/>
                </a:solidFill>
                <a:latin typeface="Verdana" pitchFamily="34" charset="0"/>
              </a:rPr>
            </a:br>
            <a:r>
              <a:rPr lang="en-US" sz="1800">
                <a:solidFill>
                  <a:srgbClr val="FFFF00"/>
                </a:solidFill>
                <a:latin typeface="Verdana" pitchFamily="34" charset="0"/>
              </a:rPr>
              <a:t>- maa = to come</a:t>
            </a:r>
          </a:p>
          <a:p>
            <a:pPr>
              <a:lnSpc>
                <a:spcPct val="90000"/>
              </a:lnSpc>
              <a:buSzPct val="75000"/>
              <a:buFont typeface="Wingdings" pitchFamily="2" charset="2"/>
              <a:buChar char="q"/>
            </a:pPr>
            <a:endParaRPr lang="en-US" sz="1800">
              <a:solidFill>
                <a:srgbClr val="FFFF00"/>
              </a:solidFill>
              <a:latin typeface="Verdana" pitchFamily="34" charset="0"/>
            </a:endParaRPr>
          </a:p>
          <a:p>
            <a:pPr>
              <a:lnSpc>
                <a:spcPct val="90000"/>
              </a:lnSpc>
              <a:buSzPct val="75000"/>
              <a:buFont typeface="Wingdings" pitchFamily="2" charset="2"/>
              <a:buChar char="q"/>
            </a:pPr>
            <a:r>
              <a:rPr lang="en-US" sz="2000">
                <a:solidFill>
                  <a:srgbClr val="D5BC61"/>
                </a:solidFill>
                <a:latin typeface="Verdana" pitchFamily="34" charset="0"/>
              </a:rPr>
              <a:t>Tai share a great deal of their culture, their style of life and patterns of behavior, with other S/E Asian people</a:t>
            </a:r>
            <a:r>
              <a:rPr lang="en-US" sz="2000">
                <a:solidFill>
                  <a:srgbClr val="D5BC61"/>
                </a:solidFill>
                <a:effectLst>
                  <a:outerShdw blurRad="38100" dist="38100" dir="2700000" algn="tl">
                    <a:srgbClr val="000000"/>
                  </a:outerShdw>
                </a:effectLst>
                <a:latin typeface="Verdana" pitchFamily="34" charset="0"/>
              </a:rPr>
              <a:t>…</a:t>
            </a:r>
            <a:r>
              <a:rPr lang="en-US" sz="2000" i="1">
                <a:solidFill>
                  <a:srgbClr val="D5BC61"/>
                </a:solidFill>
                <a:effectLst>
                  <a:outerShdw blurRad="38100" dist="38100" dir="2700000" algn="tl">
                    <a:srgbClr val="000000"/>
                  </a:outerShdw>
                </a:effectLst>
                <a:latin typeface="Verdana" pitchFamily="34" charset="0"/>
              </a:rPr>
              <a:t>markedly different from the cultures of India and China…</a:t>
            </a:r>
          </a:p>
          <a:p>
            <a:pPr>
              <a:lnSpc>
                <a:spcPct val="90000"/>
              </a:lnSpc>
              <a:buSzPct val="65000"/>
              <a:buFont typeface="Wingdings" pitchFamily="2" charset="2"/>
              <a:buChar char="q"/>
            </a:pPr>
            <a:endParaRPr lang="en-US" sz="2000" i="1">
              <a:solidFill>
                <a:srgbClr val="D5BC61"/>
              </a:solidFill>
              <a:effectLst>
                <a:outerShdw blurRad="38100" dist="38100" dir="2700000" algn="tl">
                  <a:srgbClr val="000000"/>
                </a:outerShdw>
              </a:effectLst>
              <a:latin typeface="Verdana" pitchFamily="34" charset="0"/>
            </a:endParaRPr>
          </a:p>
        </p:txBody>
      </p:sp>
      <p:pic>
        <p:nvPicPr>
          <p:cNvPr id="25605" name="Picture 5" descr="60yrs_035"/>
          <p:cNvPicPr>
            <a:picLocks noChangeAspect="1" noChangeArrowheads="1"/>
          </p:cNvPicPr>
          <p:nvPr/>
        </p:nvPicPr>
        <p:blipFill>
          <a:blip r:embed="rId2" cstate="print">
            <a:lum contrast="78000"/>
          </a:blip>
          <a:srcRect/>
          <a:stretch>
            <a:fillRect/>
          </a:stretch>
        </p:blipFill>
        <p:spPr bwMode="auto">
          <a:xfrm>
            <a:off x="1979613" y="274638"/>
            <a:ext cx="1493837" cy="1152525"/>
          </a:xfrm>
          <a:prstGeom prst="rect">
            <a:avLst/>
          </a:prstGeom>
          <a:noFill/>
          <a:ln w="12700">
            <a:solidFill>
              <a:srgbClr val="D5BC6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5603">
                                            <p:txEl>
                                              <p:pRg st="1" end="1"/>
                                            </p:txEl>
                                          </p:spTgt>
                                        </p:tgtEl>
                                        <p:attrNameLst>
                                          <p:attrName>style.visibility</p:attrName>
                                        </p:attrNameLst>
                                      </p:cBhvr>
                                      <p:to>
                                        <p:strVal val="visible"/>
                                      </p:to>
                                    </p:set>
                                    <p:anim calcmode="lin" valueType="num">
                                      <p:cBhvr>
                                        <p:cTn id="7" dur="1000" fill="hold"/>
                                        <p:tgtEl>
                                          <p:spTgt spid="2560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560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5603">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5603">
                                            <p:txEl>
                                              <p:pRg st="2" end="2"/>
                                            </p:txEl>
                                          </p:spTgt>
                                        </p:tgtEl>
                                        <p:attrNameLst>
                                          <p:attrName>style.visibility</p:attrName>
                                        </p:attrNameLst>
                                      </p:cBhvr>
                                      <p:to>
                                        <p:strVal val="visible"/>
                                      </p:to>
                                    </p:set>
                                    <p:anim calcmode="lin" valueType="num">
                                      <p:cBhvr>
                                        <p:cTn id="13" dur="1000" fill="hold"/>
                                        <p:tgtEl>
                                          <p:spTgt spid="2560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560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5603">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5603">
                                            <p:txEl>
                                              <p:pRg st="4" end="4"/>
                                            </p:txEl>
                                          </p:spTgt>
                                        </p:tgtEl>
                                        <p:attrNameLst>
                                          <p:attrName>style.visibility</p:attrName>
                                        </p:attrNameLst>
                                      </p:cBhvr>
                                      <p:to>
                                        <p:strVal val="visible"/>
                                      </p:to>
                                    </p:set>
                                    <p:anim calcmode="lin" valueType="num">
                                      <p:cBhvr>
                                        <p:cTn id="19" dur="1000" fill="hold"/>
                                        <p:tgtEl>
                                          <p:spTgt spid="25603">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560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56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6627"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65000"/>
              <a:buFont typeface="Wingdings" pitchFamily="2" charset="2"/>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Old Days of the Tai</a:t>
            </a:r>
            <a:r>
              <a:rPr lang="en-US" sz="2400" b="1" u="sng">
                <a:latin typeface="Verdana" pitchFamily="34" charset="0"/>
              </a:rPr>
              <a:t/>
            </a:r>
            <a:br>
              <a:rPr lang="en-US" sz="2400" b="1" u="sng">
                <a:latin typeface="Verdana" pitchFamily="34" charset="0"/>
              </a:rPr>
            </a:br>
            <a:endParaRPr lang="en-US" sz="2400" b="1" u="sng">
              <a:latin typeface="Verdana" pitchFamily="34" charset="0"/>
            </a:endParaRPr>
          </a:p>
          <a:p>
            <a:pPr>
              <a:lnSpc>
                <a:spcPct val="90000"/>
              </a:lnSpc>
              <a:buSzPct val="75000"/>
              <a:buFont typeface="Wingdings" pitchFamily="2" charset="2"/>
              <a:buChar char="q"/>
            </a:pPr>
            <a:r>
              <a:rPr lang="en-US" sz="2000">
                <a:latin typeface="Verdana" pitchFamily="34" charset="0"/>
              </a:rPr>
              <a:t>40,000 years ago, people in the area hunted and gathered food from the streams and forests, using sorts of wooden and bamboo tools</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10,000-20,000 years ago, they had begun to engage in agriculture, cultivating peas and beans, and domesticating animals such as chicken</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10,000 years ago, the individual ethnic groups of S/E Asia began to be </a:t>
            </a:r>
            <a:r>
              <a:rPr lang="en-US" sz="2000" b="1" i="1">
                <a:effectLst>
                  <a:outerShdw blurRad="38100" dist="38100" dir="2700000" algn="tl">
                    <a:srgbClr val="FFFFFF"/>
                  </a:outerShdw>
                </a:effectLst>
                <a:latin typeface="Verdana" pitchFamily="34" charset="0"/>
              </a:rPr>
              <a:t>differentiated</a:t>
            </a:r>
            <a:r>
              <a:rPr lang="en-US" sz="2000">
                <a:latin typeface="Verdana" pitchFamily="34" charset="0"/>
              </a:rPr>
              <a:t>, linguistically and culturally</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This process took place on the basis of a common culture</a:t>
            </a:r>
          </a:p>
          <a:p>
            <a:pPr>
              <a:lnSpc>
                <a:spcPct val="90000"/>
              </a:lnSpc>
            </a:pPr>
            <a:endParaRPr lang="en-US" sz="2800" u="sng"/>
          </a:p>
        </p:txBody>
      </p:sp>
      <p:pic>
        <p:nvPicPr>
          <p:cNvPr id="26628" name="Picture 4" descr="siamriver"/>
          <p:cNvPicPr>
            <a:picLocks noChangeAspect="1" noChangeArrowheads="1"/>
          </p:cNvPicPr>
          <p:nvPr/>
        </p:nvPicPr>
        <p:blipFill>
          <a:blip r:embed="rId2" cstate="print">
            <a:lum contrast="42000"/>
          </a:blip>
          <a:srcRect/>
          <a:stretch>
            <a:fillRect/>
          </a:stretch>
        </p:blipFill>
        <p:spPr bwMode="auto">
          <a:xfrm>
            <a:off x="3305175" y="288925"/>
            <a:ext cx="1627188" cy="11541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6627">
                                            <p:txEl>
                                              <p:pRg st="1" end="1"/>
                                            </p:txEl>
                                          </p:spTgt>
                                        </p:tgtEl>
                                        <p:attrNameLst>
                                          <p:attrName>style.visibility</p:attrName>
                                        </p:attrNameLst>
                                      </p:cBhvr>
                                      <p:to>
                                        <p:strVal val="visible"/>
                                      </p:to>
                                    </p:set>
                                    <p:anim calcmode="lin" valueType="num">
                                      <p:cBhvr>
                                        <p:cTn id="7" dur="1000" fill="hold"/>
                                        <p:tgtEl>
                                          <p:spTgt spid="26627">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662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6627">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anim calcmode="lin" valueType="num">
                                      <p:cBhvr>
                                        <p:cTn id="13" dur="1000" fill="hold"/>
                                        <p:tgtEl>
                                          <p:spTgt spid="26627">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662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6627">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6627">
                                            <p:txEl>
                                              <p:pRg st="3" end="3"/>
                                            </p:txEl>
                                          </p:spTgt>
                                        </p:tgtEl>
                                        <p:attrNameLst>
                                          <p:attrName>style.visibility</p:attrName>
                                        </p:attrNameLst>
                                      </p:cBhvr>
                                      <p:to>
                                        <p:strVal val="visible"/>
                                      </p:to>
                                    </p:set>
                                    <p:anim calcmode="lin" valueType="num">
                                      <p:cBhvr>
                                        <p:cTn id="19" dur="1000" fill="hold"/>
                                        <p:tgtEl>
                                          <p:spTgt spid="26627">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662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6627">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6627">
                                            <p:txEl>
                                              <p:pRg st="4" end="4"/>
                                            </p:txEl>
                                          </p:spTgt>
                                        </p:tgtEl>
                                        <p:attrNameLst>
                                          <p:attrName>style.visibility</p:attrName>
                                        </p:attrNameLst>
                                      </p:cBhvr>
                                      <p:to>
                                        <p:strVal val="visible"/>
                                      </p:to>
                                    </p:set>
                                    <p:anim calcmode="lin" valueType="num">
                                      <p:cBhvr>
                                        <p:cTn id="25" dur="1000" fill="hold"/>
                                        <p:tgtEl>
                                          <p:spTgt spid="26627">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662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66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7651"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pPr>
              <a:buFontTx/>
              <a:buNone/>
            </a:pPr>
            <a:endParaRPr lang="en-US" sz="2400" b="1" u="sng">
              <a:latin typeface="Verdana" pitchFamily="34" charset="0"/>
            </a:endParaRPr>
          </a:p>
          <a:p>
            <a:pPr>
              <a:buSzPct val="75000"/>
              <a:buFont typeface="Wingdings" pitchFamily="2" charset="2"/>
              <a:buChar char="q"/>
            </a:pPr>
            <a:r>
              <a:rPr lang="en-US" sz="2400">
                <a:latin typeface="Verdana" pitchFamily="34" charset="0"/>
              </a:rPr>
              <a:t>Cattle were domesticated</a:t>
            </a:r>
          </a:p>
          <a:p>
            <a:pPr>
              <a:buSzPct val="75000"/>
              <a:buFont typeface="Wingdings" pitchFamily="2" charset="2"/>
              <a:buChar char="q"/>
            </a:pPr>
            <a:r>
              <a:rPr lang="en-US" sz="2400">
                <a:latin typeface="Verdana" pitchFamily="34" charset="0"/>
              </a:rPr>
              <a:t>Rice was cultivated</a:t>
            </a:r>
          </a:p>
          <a:p>
            <a:pPr>
              <a:buSzPct val="75000"/>
              <a:buFont typeface="Wingdings" pitchFamily="2" charset="2"/>
              <a:buChar char="q"/>
            </a:pPr>
            <a:r>
              <a:rPr lang="en-US" sz="2400">
                <a:latin typeface="Verdana" pitchFamily="34" charset="0"/>
              </a:rPr>
              <a:t>Invention of the outrigger canoe</a:t>
            </a:r>
          </a:p>
          <a:p>
            <a:pPr>
              <a:buSzPct val="75000"/>
              <a:buFont typeface="Wingdings" pitchFamily="2" charset="2"/>
              <a:buChar char="q"/>
            </a:pPr>
            <a:r>
              <a:rPr lang="en-US" sz="2400">
                <a:latin typeface="Verdana" pitchFamily="34" charset="0"/>
              </a:rPr>
              <a:t>Copper and bronze usage </a:t>
            </a:r>
            <a:r>
              <a:rPr lang="en-US" sz="2000">
                <a:latin typeface="Verdana" pitchFamily="34" charset="0"/>
              </a:rPr>
              <a:t>(found by excavation site at Ban Chiang)</a:t>
            </a:r>
          </a:p>
          <a:p>
            <a:pPr>
              <a:buSzPct val="75000"/>
              <a:buFont typeface="Wingdings" pitchFamily="2" charset="2"/>
              <a:buChar char="q"/>
            </a:pPr>
            <a:r>
              <a:rPr lang="en-US" sz="2400">
                <a:latin typeface="Verdana" pitchFamily="34" charset="0"/>
              </a:rPr>
              <a:t>Ironworking and pottery-making technology</a:t>
            </a:r>
          </a:p>
        </p:txBody>
      </p:sp>
      <p:pic>
        <p:nvPicPr>
          <p:cNvPr id="27652" name="Picture 4"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7651">
                                            <p:txEl>
                                              <p:pRg st="2" end="2"/>
                                            </p:txEl>
                                          </p:spTgt>
                                        </p:tgtEl>
                                        <p:attrNameLst>
                                          <p:attrName>style.visibility</p:attrName>
                                        </p:attrNameLst>
                                      </p:cBhvr>
                                      <p:to>
                                        <p:strVal val="visible"/>
                                      </p:to>
                                    </p:set>
                                    <p:anim calcmode="lin" valueType="num">
                                      <p:cBhvr>
                                        <p:cTn id="7" dur="1000" fill="hold"/>
                                        <p:tgtEl>
                                          <p:spTgt spid="27651">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2765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7651">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7651">
                                            <p:txEl>
                                              <p:pRg st="3" end="3"/>
                                            </p:txEl>
                                          </p:spTgt>
                                        </p:tgtEl>
                                        <p:attrNameLst>
                                          <p:attrName>style.visibility</p:attrName>
                                        </p:attrNameLst>
                                      </p:cBhvr>
                                      <p:to>
                                        <p:strVal val="visible"/>
                                      </p:to>
                                    </p:set>
                                    <p:anim calcmode="lin" valueType="num">
                                      <p:cBhvr>
                                        <p:cTn id="13" dur="1000" fill="hold"/>
                                        <p:tgtEl>
                                          <p:spTgt spid="27651">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2765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7651">
                                            <p:txEl>
                                              <p:pRg st="3" end="3"/>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7651">
                                            <p:txEl>
                                              <p:pRg st="4" end="4"/>
                                            </p:txEl>
                                          </p:spTgt>
                                        </p:tgtEl>
                                        <p:attrNameLst>
                                          <p:attrName>style.visibility</p:attrName>
                                        </p:attrNameLst>
                                      </p:cBhvr>
                                      <p:to>
                                        <p:strVal val="visible"/>
                                      </p:to>
                                    </p:set>
                                    <p:anim calcmode="lin" valueType="num">
                                      <p:cBhvr>
                                        <p:cTn id="19" dur="1000" fill="hold"/>
                                        <p:tgtEl>
                                          <p:spTgt spid="27651">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765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7651">
                                            <p:txEl>
                                              <p:pRg st="4" end="4"/>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7651">
                                            <p:txEl>
                                              <p:pRg st="5" end="5"/>
                                            </p:txEl>
                                          </p:spTgt>
                                        </p:tgtEl>
                                        <p:attrNameLst>
                                          <p:attrName>style.visibility</p:attrName>
                                        </p:attrNameLst>
                                      </p:cBhvr>
                                      <p:to>
                                        <p:strVal val="visible"/>
                                      </p:to>
                                    </p:set>
                                    <p:anim calcmode="lin" valueType="num">
                                      <p:cBhvr>
                                        <p:cTn id="25" dur="1000" fill="hold"/>
                                        <p:tgtEl>
                                          <p:spTgt spid="27651">
                                            <p:txEl>
                                              <p:pRg st="5" end="5"/>
                                            </p:txEl>
                                          </p:spTgt>
                                        </p:tgtEl>
                                        <p:attrNameLst>
                                          <p:attrName>ppt_x</p:attrName>
                                        </p:attrNameLst>
                                      </p:cBhvr>
                                      <p:tavLst>
                                        <p:tav tm="0">
                                          <p:val>
                                            <p:strVal val="#ppt_x-.2"/>
                                          </p:val>
                                        </p:tav>
                                        <p:tav tm="100000">
                                          <p:val>
                                            <p:strVal val="#ppt_x"/>
                                          </p:val>
                                        </p:tav>
                                      </p:tavLst>
                                    </p:anim>
                                    <p:anim calcmode="lin" valueType="num">
                                      <p:cBhvr>
                                        <p:cTn id="26" dur="1000" fill="hold"/>
                                        <p:tgtEl>
                                          <p:spTgt spid="27651">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7651">
                                            <p:txEl>
                                              <p:pRg st="5" end="5"/>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7651">
                                            <p:txEl>
                                              <p:pRg st="6" end="6"/>
                                            </p:txEl>
                                          </p:spTgt>
                                        </p:tgtEl>
                                        <p:attrNameLst>
                                          <p:attrName>style.visibility</p:attrName>
                                        </p:attrNameLst>
                                      </p:cBhvr>
                                      <p:to>
                                        <p:strVal val="visible"/>
                                      </p:to>
                                    </p:set>
                                    <p:anim calcmode="lin" valueType="num">
                                      <p:cBhvr>
                                        <p:cTn id="31" dur="1000" fill="hold"/>
                                        <p:tgtEl>
                                          <p:spTgt spid="27651">
                                            <p:txEl>
                                              <p:pRg st="6" end="6"/>
                                            </p:txEl>
                                          </p:spTgt>
                                        </p:tgtEl>
                                        <p:attrNameLst>
                                          <p:attrName>ppt_x</p:attrName>
                                        </p:attrNameLst>
                                      </p:cBhvr>
                                      <p:tavLst>
                                        <p:tav tm="0">
                                          <p:val>
                                            <p:strVal val="#ppt_x-.2"/>
                                          </p:val>
                                        </p:tav>
                                        <p:tav tm="100000">
                                          <p:val>
                                            <p:strVal val="#ppt_x"/>
                                          </p:val>
                                        </p:tav>
                                      </p:tavLst>
                                    </p:anim>
                                    <p:anim calcmode="lin" valueType="num">
                                      <p:cBhvr>
                                        <p:cTn id="32" dur="1000" fill="hold"/>
                                        <p:tgtEl>
                                          <p:spTgt spid="27651">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76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8675"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endParaRPr lang="en-US" sz="24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Tai conducted subsistence agriculture based on the rice cultivation, supplemented by fishing and gathering of forest products</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Lived as nuclear families in small villages</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Trade in metal tools, pottery, salt</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The region was under populated, man power was highly valued</a:t>
            </a:r>
            <a:br>
              <a:rPr lang="en-US" sz="2000">
                <a:latin typeface="Verdana" pitchFamily="34" charset="0"/>
              </a:rPr>
            </a:br>
            <a:r>
              <a:rPr lang="en-US" sz="2000">
                <a:latin typeface="Verdana" pitchFamily="34" charset="0"/>
              </a:rPr>
              <a:t> </a:t>
            </a:r>
          </a:p>
          <a:p>
            <a:endParaRPr lang="en-US" sz="2000"/>
          </a:p>
        </p:txBody>
      </p:sp>
      <p:pic>
        <p:nvPicPr>
          <p:cNvPr id="28676" name="Picture 4"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8675">
                                            <p:txEl>
                                              <p:pRg st="2" end="2"/>
                                            </p:txEl>
                                          </p:spTgt>
                                        </p:tgtEl>
                                        <p:attrNameLst>
                                          <p:attrName>style.visibility</p:attrName>
                                        </p:attrNameLst>
                                      </p:cBhvr>
                                      <p:to>
                                        <p:strVal val="visible"/>
                                      </p:to>
                                    </p:set>
                                    <p:anim calcmode="lin" valueType="num">
                                      <p:cBhvr>
                                        <p:cTn id="7" dur="1000" fill="hold"/>
                                        <p:tgtEl>
                                          <p:spTgt spid="28675">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2867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8675">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8675">
                                            <p:txEl>
                                              <p:pRg st="3" end="3"/>
                                            </p:txEl>
                                          </p:spTgt>
                                        </p:tgtEl>
                                        <p:attrNameLst>
                                          <p:attrName>style.visibility</p:attrName>
                                        </p:attrNameLst>
                                      </p:cBhvr>
                                      <p:to>
                                        <p:strVal val="visible"/>
                                      </p:to>
                                    </p:set>
                                    <p:anim calcmode="lin" valueType="num">
                                      <p:cBhvr>
                                        <p:cTn id="13" dur="1000" fill="hold"/>
                                        <p:tgtEl>
                                          <p:spTgt spid="28675">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2867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8675">
                                            <p:txEl>
                                              <p:pRg st="3" end="3"/>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8675">
                                            <p:txEl>
                                              <p:pRg st="4" end="4"/>
                                            </p:txEl>
                                          </p:spTgt>
                                        </p:tgtEl>
                                        <p:attrNameLst>
                                          <p:attrName>style.visibility</p:attrName>
                                        </p:attrNameLst>
                                      </p:cBhvr>
                                      <p:to>
                                        <p:strVal val="visible"/>
                                      </p:to>
                                    </p:set>
                                    <p:anim calcmode="lin" valueType="num">
                                      <p:cBhvr>
                                        <p:cTn id="19" dur="1000" fill="hold"/>
                                        <p:tgtEl>
                                          <p:spTgt spid="28675">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867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8675">
                                            <p:txEl>
                                              <p:pRg st="4" end="4"/>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8675">
                                            <p:txEl>
                                              <p:pRg st="5" end="5"/>
                                            </p:txEl>
                                          </p:spTgt>
                                        </p:tgtEl>
                                        <p:attrNameLst>
                                          <p:attrName>style.visibility</p:attrName>
                                        </p:attrNameLst>
                                      </p:cBhvr>
                                      <p:to>
                                        <p:strVal val="visible"/>
                                      </p:to>
                                    </p:set>
                                    <p:anim calcmode="lin" valueType="num">
                                      <p:cBhvr>
                                        <p:cTn id="25" dur="1000" fill="hold"/>
                                        <p:tgtEl>
                                          <p:spTgt spid="28675">
                                            <p:txEl>
                                              <p:pRg st="5" end="5"/>
                                            </p:txEl>
                                          </p:spTgt>
                                        </p:tgtEl>
                                        <p:attrNameLst>
                                          <p:attrName>ppt_x</p:attrName>
                                        </p:attrNameLst>
                                      </p:cBhvr>
                                      <p:tavLst>
                                        <p:tav tm="0">
                                          <p:val>
                                            <p:strVal val="#ppt_x-.2"/>
                                          </p:val>
                                        </p:tav>
                                        <p:tav tm="100000">
                                          <p:val>
                                            <p:strVal val="#ppt_x"/>
                                          </p:val>
                                        </p:tav>
                                      </p:tavLst>
                                    </p:anim>
                                    <p:anim calcmode="lin" valueType="num">
                                      <p:cBhvr>
                                        <p:cTn id="26" dur="1000" fill="hold"/>
                                        <p:tgtEl>
                                          <p:spTgt spid="28675">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867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9699"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pPr>
              <a:buFontTx/>
              <a:buNone/>
            </a:pPr>
            <a:endParaRPr lang="en-US" sz="24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Women enjoyed a relatively high status (by contrast with low social and economic status of Chinese and Indian women)</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Sons and daughters receive equal shares of parents’ estates</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Throughout the region, folk beliefs were consistent. World was regarded as being peopled with </a:t>
            </a:r>
            <a:r>
              <a:rPr lang="en-US" sz="2000" b="1" i="1">
                <a:effectLst>
                  <a:outerShdw blurRad="38100" dist="38100" dir="2700000" algn="tl">
                    <a:srgbClr val="FFFFFF"/>
                  </a:outerShdw>
                </a:effectLst>
                <a:latin typeface="Verdana" pitchFamily="34" charset="0"/>
              </a:rPr>
              <a:t>Good</a:t>
            </a:r>
            <a:r>
              <a:rPr lang="en-US" sz="2000">
                <a:latin typeface="Verdana" pitchFamily="34" charset="0"/>
              </a:rPr>
              <a:t> and </a:t>
            </a:r>
            <a:r>
              <a:rPr lang="en-US" sz="2000" b="1" i="1">
                <a:effectLst>
                  <a:outerShdw blurRad="38100" dist="38100" dir="2700000" algn="tl">
                    <a:srgbClr val="FFFFFF"/>
                  </a:outerShdw>
                </a:effectLst>
                <a:latin typeface="Verdana" pitchFamily="34" charset="0"/>
              </a:rPr>
              <a:t>Evil</a:t>
            </a:r>
            <a:r>
              <a:rPr lang="en-US" sz="2000">
                <a:latin typeface="Verdana" pitchFamily="34" charset="0"/>
              </a:rPr>
              <a:t> spirits that had the power to </a:t>
            </a:r>
            <a:r>
              <a:rPr lang="en-US" sz="2000" b="1" i="1">
                <a:effectLst>
                  <a:outerShdw blurRad="38100" dist="38100" dir="2700000" algn="tl">
                    <a:srgbClr val="FFFFFF"/>
                  </a:outerShdw>
                </a:effectLst>
                <a:latin typeface="Verdana" pitchFamily="34" charset="0"/>
              </a:rPr>
              <a:t>aid or</a:t>
            </a:r>
            <a:r>
              <a:rPr lang="en-US" sz="2000">
                <a:latin typeface="Verdana" pitchFamily="34" charset="0"/>
              </a:rPr>
              <a:t> </a:t>
            </a:r>
            <a:r>
              <a:rPr lang="en-US" sz="2000" b="1" i="1">
                <a:effectLst>
                  <a:outerShdw blurRad="38100" dist="38100" dir="2700000" algn="tl">
                    <a:srgbClr val="FFFFFF"/>
                  </a:outerShdw>
                </a:effectLst>
                <a:latin typeface="Verdana" pitchFamily="34" charset="0"/>
              </a:rPr>
              <a:t>harm human</a:t>
            </a:r>
            <a:r>
              <a:rPr lang="en-US" sz="2000">
                <a:latin typeface="Verdana" pitchFamily="34" charset="0"/>
              </a:rPr>
              <a:t>, thus had to be propitiated by ceremonies or offerings of food</a:t>
            </a:r>
          </a:p>
        </p:txBody>
      </p:sp>
      <p:pic>
        <p:nvPicPr>
          <p:cNvPr id="29700" name="Picture 4"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9699">
                                            <p:txEl>
                                              <p:pRg st="2" end="2"/>
                                            </p:txEl>
                                          </p:spTgt>
                                        </p:tgtEl>
                                        <p:attrNameLst>
                                          <p:attrName>style.visibility</p:attrName>
                                        </p:attrNameLst>
                                      </p:cBhvr>
                                      <p:to>
                                        <p:strVal val="visible"/>
                                      </p:to>
                                    </p:set>
                                    <p:anim calcmode="lin" valueType="num">
                                      <p:cBhvr>
                                        <p:cTn id="7" dur="1000" fill="hold"/>
                                        <p:tgtEl>
                                          <p:spTgt spid="29699">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2969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9699">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9699">
                                            <p:txEl>
                                              <p:pRg st="3" end="3"/>
                                            </p:txEl>
                                          </p:spTgt>
                                        </p:tgtEl>
                                        <p:attrNameLst>
                                          <p:attrName>style.visibility</p:attrName>
                                        </p:attrNameLst>
                                      </p:cBhvr>
                                      <p:to>
                                        <p:strVal val="visible"/>
                                      </p:to>
                                    </p:set>
                                    <p:anim calcmode="lin" valueType="num">
                                      <p:cBhvr>
                                        <p:cTn id="13" dur="1000" fill="hold"/>
                                        <p:tgtEl>
                                          <p:spTgt spid="29699">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2969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9699">
                                            <p:txEl>
                                              <p:pRg st="3" end="3"/>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9699">
                                            <p:txEl>
                                              <p:pRg st="4" end="4"/>
                                            </p:txEl>
                                          </p:spTgt>
                                        </p:tgtEl>
                                        <p:attrNameLst>
                                          <p:attrName>style.visibility</p:attrName>
                                        </p:attrNameLst>
                                      </p:cBhvr>
                                      <p:to>
                                        <p:strVal val="visible"/>
                                      </p:to>
                                    </p:set>
                                    <p:anim calcmode="lin" valueType="num">
                                      <p:cBhvr>
                                        <p:cTn id="19" dur="1000" fill="hold"/>
                                        <p:tgtEl>
                                          <p:spTgt spid="29699">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9699">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96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2771"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400" b="1">
                <a:effectLst>
                  <a:outerShdw blurRad="38100" dist="38100" dir="2700000" algn="tl">
                    <a:srgbClr val="FFFFFF"/>
                  </a:outerShdw>
                </a:effectLst>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pPr>
              <a:lnSpc>
                <a:spcPct val="80000"/>
              </a:lnSpc>
            </a:pPr>
            <a:endParaRPr lang="en-US" sz="2400" b="1" u="sng">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400" b="1" i="1">
                <a:latin typeface="Verdana" pitchFamily="34" charset="0"/>
              </a:rPr>
              <a:t>Tai</a:t>
            </a:r>
            <a:r>
              <a:rPr lang="en-US" sz="2000" b="1" i="1">
                <a:effectLst>
                  <a:outerShdw blurRad="38100" dist="38100" dir="2700000" algn="tl">
                    <a:srgbClr val="FFFFFF"/>
                  </a:outerShdw>
                </a:effectLst>
                <a:latin typeface="Verdana" pitchFamily="34" charset="0"/>
              </a:rPr>
              <a:t> </a:t>
            </a:r>
            <a:r>
              <a:rPr lang="en-US" sz="2000">
                <a:latin typeface="Verdana" pitchFamily="34" charset="0"/>
              </a:rPr>
              <a:t>= inhabitants of the valleys and lowlands </a:t>
            </a:r>
            <a:r>
              <a:rPr lang="en-US" sz="2000" b="1" i="1">
                <a:latin typeface="Verdana" pitchFamily="34" charset="0"/>
              </a:rPr>
              <a:t>(not the</a:t>
            </a:r>
            <a:r>
              <a:rPr lang="en-US" sz="2000" b="1" i="1">
                <a:effectLst>
                  <a:outerShdw blurRad="38100" dist="38100" dir="2700000" algn="tl">
                    <a:srgbClr val="FFFFFF"/>
                  </a:outerShdw>
                </a:effectLst>
                <a:latin typeface="Verdana" pitchFamily="34" charset="0"/>
              </a:rPr>
              <a:t> </a:t>
            </a:r>
            <a:r>
              <a:rPr lang="en-US" sz="2000" b="1" i="1">
                <a:latin typeface="Verdana" pitchFamily="34" charset="0"/>
              </a:rPr>
              <a:t>hillsides and uplands)</a:t>
            </a:r>
            <a:r>
              <a:rPr lang="en-US" sz="2000" b="1" i="1">
                <a:effectLst>
                  <a:outerShdw blurRad="38100" dist="38100" dir="2700000" algn="tl">
                    <a:srgbClr val="FFFFFF"/>
                  </a:outerShdw>
                </a:effectLst>
                <a:latin typeface="Verdana" pitchFamily="34" charset="0"/>
              </a:rPr>
              <a:t/>
            </a:r>
            <a:br>
              <a:rPr lang="en-US" sz="2000" b="1" i="1">
                <a:effectLst>
                  <a:outerShdw blurRad="38100" dist="38100" dir="2700000" algn="tl">
                    <a:srgbClr val="FFFFFF"/>
                  </a:outerShdw>
                </a:effectLst>
                <a:latin typeface="Verdana" pitchFamily="34" charset="0"/>
              </a:rPr>
            </a:br>
            <a:endParaRPr lang="en-US" sz="2000" b="1" i="1">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r>
              <a:rPr lang="en-US" sz="1400">
                <a:latin typeface="Verdana" pitchFamily="34" charset="0"/>
              </a:rPr>
              <a:t/>
            </a:r>
            <a:br>
              <a:rPr lang="en-US" sz="1400">
                <a:latin typeface="Verdana" pitchFamily="34" charset="0"/>
              </a:rPr>
            </a:br>
            <a:r>
              <a:rPr lang="en-US" sz="1800">
                <a:latin typeface="Verdana" pitchFamily="34" charset="0"/>
              </a:rPr>
              <a:t>- usually have an economy based on </a:t>
            </a:r>
            <a:r>
              <a:rPr lang="en-US" sz="1800" b="1" u="sng">
                <a:latin typeface="Verdana" pitchFamily="34" charset="0"/>
              </a:rPr>
              <a:t>wet rice cultivation</a:t>
            </a:r>
          </a:p>
          <a:p>
            <a:pPr>
              <a:lnSpc>
                <a:spcPct val="80000"/>
              </a:lnSpc>
              <a:buSzPct val="75000"/>
              <a:buFont typeface="Wingdings" pitchFamily="2" charset="2"/>
              <a:buNone/>
            </a:pPr>
            <a:r>
              <a:rPr lang="en-US" sz="1800">
                <a:latin typeface="Verdana" pitchFamily="34" charset="0"/>
              </a:rPr>
              <a:t/>
            </a:r>
            <a:br>
              <a:rPr lang="en-US" sz="1800">
                <a:latin typeface="Verdana" pitchFamily="34" charset="0"/>
              </a:rPr>
            </a:br>
            <a:r>
              <a:rPr lang="en-US" sz="1800">
                <a:latin typeface="Verdana" pitchFamily="34" charset="0"/>
              </a:rPr>
              <a:t>- cattle (buffalo) is significant = a measure of status and wealth</a:t>
            </a:r>
            <a:br>
              <a:rPr lang="en-US" sz="1800">
                <a:latin typeface="Verdana" pitchFamily="34" charset="0"/>
              </a:rPr>
            </a:br>
            <a:r>
              <a:rPr lang="en-US" sz="1800">
                <a:latin typeface="Verdana" pitchFamily="34" charset="0"/>
              </a:rPr>
              <a:t/>
            </a:r>
            <a:br>
              <a:rPr lang="en-US" sz="1800">
                <a:latin typeface="Verdana" pitchFamily="34" charset="0"/>
              </a:rPr>
            </a:br>
            <a:r>
              <a:rPr lang="en-US" sz="1800">
                <a:latin typeface="Verdana" pitchFamily="34" charset="0"/>
              </a:rPr>
              <a:t>- living in houses raised on piles above the ground, </a:t>
            </a:r>
            <a:r>
              <a:rPr lang="en-US" sz="1800" b="1" i="1">
                <a:latin typeface="Verdana" pitchFamily="34" charset="0"/>
              </a:rPr>
              <a:t>in contrast to Chinese and Vietnamese</a:t>
            </a:r>
            <a:br>
              <a:rPr lang="en-US" sz="1800" b="1" i="1">
                <a:latin typeface="Verdana" pitchFamily="34" charset="0"/>
              </a:rPr>
            </a:br>
            <a:r>
              <a:rPr lang="en-US" sz="1800">
                <a:latin typeface="Verdana" pitchFamily="34" charset="0"/>
              </a:rPr>
              <a:t/>
            </a:r>
            <a:br>
              <a:rPr lang="en-US" sz="1800">
                <a:latin typeface="Verdana" pitchFamily="34" charset="0"/>
              </a:rPr>
            </a:br>
            <a:r>
              <a:rPr lang="en-US" sz="1800">
                <a:latin typeface="Verdana" pitchFamily="34" charset="0"/>
              </a:rPr>
              <a:t>- free choice of marriage partners</a:t>
            </a:r>
            <a:br>
              <a:rPr lang="en-US" sz="1800">
                <a:latin typeface="Verdana" pitchFamily="34" charset="0"/>
              </a:rPr>
            </a:br>
            <a:r>
              <a:rPr lang="en-US" sz="1800">
                <a:latin typeface="Verdana" pitchFamily="34" charset="0"/>
              </a:rPr>
              <a:t/>
            </a:r>
            <a:br>
              <a:rPr lang="en-US" sz="1800">
                <a:latin typeface="Verdana" pitchFamily="34" charset="0"/>
              </a:rPr>
            </a:br>
            <a:r>
              <a:rPr lang="en-US" sz="1800">
                <a:latin typeface="Verdana" pitchFamily="34" charset="0"/>
              </a:rPr>
              <a:t>- tattooing associated with the passage to the adulthood, was practiced widely among men</a:t>
            </a:r>
            <a:br>
              <a:rPr lang="en-US" sz="1800">
                <a:latin typeface="Verdana" pitchFamily="34" charset="0"/>
              </a:rPr>
            </a:br>
            <a:endParaRPr lang="en-US" sz="1800">
              <a:latin typeface="Verdana" pitchFamily="34" charset="0"/>
            </a:endParaRPr>
          </a:p>
        </p:txBody>
      </p:sp>
      <p:pic>
        <p:nvPicPr>
          <p:cNvPr id="32773" name="Picture 5"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2771">
                                            <p:txEl>
                                              <p:pRg st="2" end="2"/>
                                            </p:txEl>
                                          </p:spTgt>
                                        </p:tgtEl>
                                        <p:attrNameLst>
                                          <p:attrName>style.visibility</p:attrName>
                                        </p:attrNameLst>
                                      </p:cBhvr>
                                      <p:to>
                                        <p:strVal val="visible"/>
                                      </p:to>
                                    </p:set>
                                    <p:anim calcmode="lin" valueType="num">
                                      <p:cBhvr>
                                        <p:cTn id="7" dur="1000" fill="hold"/>
                                        <p:tgtEl>
                                          <p:spTgt spid="32771">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3277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2771">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2771">
                                            <p:txEl>
                                              <p:pRg st="3" end="3"/>
                                            </p:txEl>
                                          </p:spTgt>
                                        </p:tgtEl>
                                        <p:attrNameLst>
                                          <p:attrName>style.visibility</p:attrName>
                                        </p:attrNameLst>
                                      </p:cBhvr>
                                      <p:to>
                                        <p:strVal val="visible"/>
                                      </p:to>
                                    </p:set>
                                    <p:anim calcmode="lin" valueType="num">
                                      <p:cBhvr>
                                        <p:cTn id="13" dur="1000" fill="hold"/>
                                        <p:tgtEl>
                                          <p:spTgt spid="32771">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3277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2771">
                                            <p:txEl>
                                              <p:pRg st="3" end="3"/>
                                            </p:txEl>
                                          </p:spTgt>
                                        </p:tgtEl>
                                      </p:cBhvr>
                                    </p:animEffect>
                                  </p:childTnLst>
                                </p:cTn>
                              </p:par>
                              <p:par>
                                <p:cTn id="16" presetID="29" presetClass="entr" presetSubtype="0" fill="hold" grpId="0" nodeType="withEffect">
                                  <p:stCondLst>
                                    <p:cond delay="0"/>
                                  </p:stCondLst>
                                  <p:childTnLst>
                                    <p:set>
                                      <p:cBhvr>
                                        <p:cTn id="17" dur="1" fill="hold">
                                          <p:stCondLst>
                                            <p:cond delay="0"/>
                                          </p:stCondLst>
                                        </p:cTn>
                                        <p:tgtEl>
                                          <p:spTgt spid="32771">
                                            <p:txEl>
                                              <p:pRg st="4" end="4"/>
                                            </p:txEl>
                                          </p:spTgt>
                                        </p:tgtEl>
                                        <p:attrNameLst>
                                          <p:attrName>style.visibility</p:attrName>
                                        </p:attrNameLst>
                                      </p:cBhvr>
                                      <p:to>
                                        <p:strVal val="visible"/>
                                      </p:to>
                                    </p:set>
                                    <p:anim calcmode="lin" valueType="num">
                                      <p:cBhvr>
                                        <p:cTn id="18" dur="1000" fill="hold"/>
                                        <p:tgtEl>
                                          <p:spTgt spid="32771">
                                            <p:txEl>
                                              <p:pRg st="4" end="4"/>
                                            </p:txEl>
                                          </p:spTgt>
                                        </p:tgtEl>
                                        <p:attrNameLst>
                                          <p:attrName>ppt_x</p:attrName>
                                        </p:attrNameLst>
                                      </p:cBhvr>
                                      <p:tavLst>
                                        <p:tav tm="0">
                                          <p:val>
                                            <p:strVal val="#ppt_x-.2"/>
                                          </p:val>
                                        </p:tav>
                                        <p:tav tm="100000">
                                          <p:val>
                                            <p:strVal val="#ppt_x"/>
                                          </p:val>
                                        </p:tav>
                                      </p:tavLst>
                                    </p:anim>
                                    <p:anim calcmode="lin" valueType="num">
                                      <p:cBhvr>
                                        <p:cTn id="19" dur="1000" fill="hold"/>
                                        <p:tgtEl>
                                          <p:spTgt spid="3277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327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3795"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800" b="1">
                <a:latin typeface="Verdana" pitchFamily="34" charset="0"/>
              </a:rPr>
              <a:t>	</a:t>
            </a:r>
            <a:r>
              <a:rPr lang="en-US" sz="2800" b="1" u="sng">
                <a:effectLst>
                  <a:outerShdw blurRad="38100" dist="38100" dir="2700000" algn="tl">
                    <a:srgbClr val="FFFFFF"/>
                  </a:outerShdw>
                </a:effectLst>
                <a:latin typeface="Verdana" pitchFamily="34" charset="0"/>
              </a:rPr>
              <a:t>Major Linguistic</a:t>
            </a:r>
            <a:r>
              <a:rPr lang="en-US" sz="2800" b="1" u="sng">
                <a:latin typeface="Verdana" pitchFamily="34" charset="0"/>
              </a:rPr>
              <a:t/>
            </a:r>
            <a:br>
              <a:rPr lang="en-US" sz="2800" b="1" u="sng">
                <a:latin typeface="Verdana" pitchFamily="34" charset="0"/>
              </a:rPr>
            </a:br>
            <a:endParaRPr lang="en-US" sz="2800" b="1" u="sng">
              <a:latin typeface="Verdana" pitchFamily="34" charset="0"/>
            </a:endParaRPr>
          </a:p>
          <a:p>
            <a:pPr>
              <a:lnSpc>
                <a:spcPct val="80000"/>
              </a:lnSpc>
              <a:buSzPct val="75000"/>
              <a:buFont typeface="Wingdings" pitchFamily="2" charset="2"/>
              <a:buChar char="q"/>
            </a:pPr>
            <a:r>
              <a:rPr lang="en-US" sz="2400">
                <a:latin typeface="Verdana" pitchFamily="34" charset="0"/>
              </a:rPr>
              <a:t>Island S/E Asia from the Philippines to the Malay Peninsula “Malayo-Polynesian” (Austronesian)</a:t>
            </a:r>
            <a:br>
              <a:rPr lang="en-US" sz="2400">
                <a:latin typeface="Verdana" pitchFamily="34" charset="0"/>
              </a:rPr>
            </a:br>
            <a:endParaRPr lang="en-US" sz="2400">
              <a:latin typeface="Verdana" pitchFamily="34" charset="0"/>
            </a:endParaRPr>
          </a:p>
          <a:p>
            <a:pPr>
              <a:lnSpc>
                <a:spcPct val="80000"/>
              </a:lnSpc>
              <a:buSzPct val="75000"/>
              <a:buFont typeface="Wingdings" pitchFamily="2" charset="2"/>
              <a:buChar char="q"/>
            </a:pPr>
            <a:r>
              <a:rPr lang="en-US" sz="2400">
                <a:latin typeface="Verdana" pitchFamily="34" charset="0"/>
              </a:rPr>
              <a:t>Mon and Khmer “ Austroasiatic” spoken in the central and southern portions of the Indochinese peninsula</a:t>
            </a:r>
            <a:br>
              <a:rPr lang="en-US" sz="2400">
                <a:latin typeface="Verdana" pitchFamily="34" charset="0"/>
              </a:rPr>
            </a:br>
            <a:endParaRPr lang="en-US" sz="2400">
              <a:latin typeface="Verdana" pitchFamily="34" charset="0"/>
            </a:endParaRPr>
          </a:p>
          <a:p>
            <a:pPr>
              <a:lnSpc>
                <a:spcPct val="80000"/>
              </a:lnSpc>
              <a:buSzPct val="75000"/>
              <a:buFont typeface="Wingdings" pitchFamily="2" charset="2"/>
              <a:buChar char="q"/>
            </a:pPr>
            <a:r>
              <a:rPr lang="en-US" sz="2400">
                <a:latin typeface="Verdana" pitchFamily="34" charset="0"/>
              </a:rPr>
              <a:t>Tibeto-Burman</a:t>
            </a:r>
            <a:br>
              <a:rPr lang="en-US" sz="2400">
                <a:latin typeface="Verdana" pitchFamily="34" charset="0"/>
              </a:rPr>
            </a:br>
            <a:endParaRPr lang="en-US" sz="2400">
              <a:latin typeface="Verdana" pitchFamily="34" charset="0"/>
            </a:endParaRPr>
          </a:p>
          <a:p>
            <a:pPr>
              <a:lnSpc>
                <a:spcPct val="80000"/>
              </a:lnSpc>
              <a:buSzPct val="75000"/>
              <a:buFont typeface="Wingdings" pitchFamily="2" charset="2"/>
              <a:buChar char="q"/>
            </a:pPr>
            <a:r>
              <a:rPr lang="en-US" sz="2400">
                <a:latin typeface="Verdana" pitchFamily="34" charset="0"/>
              </a:rPr>
              <a:t> Tai</a:t>
            </a:r>
          </a:p>
        </p:txBody>
      </p:sp>
      <p:pic>
        <p:nvPicPr>
          <p:cNvPr id="33796" name="Picture 4" descr="gorgail_1"/>
          <p:cNvPicPr>
            <a:picLocks noChangeAspect="1" noChangeArrowheads="1"/>
          </p:cNvPicPr>
          <p:nvPr/>
        </p:nvPicPr>
        <p:blipFill>
          <a:blip r:embed="rId2" cstate="print">
            <a:lum bright="-72000" contrast="100000"/>
          </a:blip>
          <a:srcRect/>
          <a:stretch>
            <a:fillRect/>
          </a:stretch>
        </p:blipFill>
        <p:spPr bwMode="auto">
          <a:xfrm>
            <a:off x="6156325" y="282575"/>
            <a:ext cx="1217613" cy="12017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3795">
                                            <p:txEl>
                                              <p:pRg st="1" end="1"/>
                                            </p:txEl>
                                          </p:spTgt>
                                        </p:tgtEl>
                                        <p:attrNameLst>
                                          <p:attrName>style.visibility</p:attrName>
                                        </p:attrNameLst>
                                      </p:cBhvr>
                                      <p:to>
                                        <p:strVal val="visible"/>
                                      </p:to>
                                    </p:set>
                                    <p:anim calcmode="lin" valueType="num">
                                      <p:cBhvr>
                                        <p:cTn id="7" dur="1000" fill="hold"/>
                                        <p:tgtEl>
                                          <p:spTgt spid="33795">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379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3795">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3795">
                                            <p:txEl>
                                              <p:pRg st="2" end="2"/>
                                            </p:txEl>
                                          </p:spTgt>
                                        </p:tgtEl>
                                        <p:attrNameLst>
                                          <p:attrName>style.visibility</p:attrName>
                                        </p:attrNameLst>
                                      </p:cBhvr>
                                      <p:to>
                                        <p:strVal val="visible"/>
                                      </p:to>
                                    </p:set>
                                    <p:anim calcmode="lin" valueType="num">
                                      <p:cBhvr>
                                        <p:cTn id="13" dur="1000" fill="hold"/>
                                        <p:tgtEl>
                                          <p:spTgt spid="33795">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379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3795">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3795">
                                            <p:txEl>
                                              <p:pRg st="3" end="3"/>
                                            </p:txEl>
                                          </p:spTgt>
                                        </p:tgtEl>
                                        <p:attrNameLst>
                                          <p:attrName>style.visibility</p:attrName>
                                        </p:attrNameLst>
                                      </p:cBhvr>
                                      <p:to>
                                        <p:strVal val="visible"/>
                                      </p:to>
                                    </p:set>
                                    <p:anim calcmode="lin" valueType="num">
                                      <p:cBhvr>
                                        <p:cTn id="19" dur="1000" fill="hold"/>
                                        <p:tgtEl>
                                          <p:spTgt spid="33795">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379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3795">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3795">
                                            <p:txEl>
                                              <p:pRg st="4" end="4"/>
                                            </p:txEl>
                                          </p:spTgt>
                                        </p:tgtEl>
                                        <p:attrNameLst>
                                          <p:attrName>style.visibility</p:attrName>
                                        </p:attrNameLst>
                                      </p:cBhvr>
                                      <p:to>
                                        <p:strVal val="visible"/>
                                      </p:to>
                                    </p:set>
                                    <p:anim calcmode="lin" valueType="num">
                                      <p:cBhvr>
                                        <p:cTn id="25" dur="1000" fill="hold"/>
                                        <p:tgtEl>
                                          <p:spTgt spid="33795">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379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37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4819"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Tai Village and Müang</a:t>
            </a:r>
            <a:r>
              <a:rPr lang="en-US" sz="2400" b="1" u="sng">
                <a:latin typeface="Verdana" pitchFamily="34" charset="0"/>
              </a:rPr>
              <a:t/>
            </a:r>
            <a:br>
              <a:rPr lang="en-US" sz="2400" b="1" u="sng">
                <a:latin typeface="Verdana" pitchFamily="34" charset="0"/>
              </a:rPr>
            </a:br>
            <a:endParaRPr lang="en-US" sz="2400" b="1" u="sng">
              <a:latin typeface="Verdana" pitchFamily="34" charset="0"/>
            </a:endParaRPr>
          </a:p>
          <a:p>
            <a:pPr>
              <a:buSzPct val="75000"/>
              <a:buFont typeface="Wingdings" pitchFamily="2" charset="2"/>
              <a:buChar char="q"/>
            </a:pPr>
            <a:r>
              <a:rPr lang="en-US" sz="2000">
                <a:latin typeface="Verdana" pitchFamily="34" charset="0"/>
              </a:rPr>
              <a:t>Rural Tai were dependent to some degree on “trade” for salt or metal</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“Müang” can mean both the town located at the hub of a network of </a:t>
            </a:r>
            <a:r>
              <a:rPr lang="en-US" sz="2000" b="1" u="sng">
                <a:latin typeface="Verdana" pitchFamily="34" charset="0"/>
              </a:rPr>
              <a:t>interrelated villages</a:t>
            </a:r>
            <a:r>
              <a:rPr lang="en-US" sz="2000">
                <a:latin typeface="Verdana" pitchFamily="34" charset="0"/>
              </a:rPr>
              <a:t> and also the totality of town and villages, ruled by a single chao, “lord”</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Because villagers could not live in isolation as they are highly vulnerable in time of war. “Müang” becomes the primary unit of political, economics, and social interrelationships above the simple village level </a:t>
            </a:r>
          </a:p>
          <a:p>
            <a:pPr>
              <a:buSzPct val="75000"/>
              <a:buFont typeface="Wingdings" pitchFamily="2" charset="2"/>
              <a:buChar char="q"/>
            </a:pPr>
            <a:endParaRPr lang="en-US">
              <a:latin typeface="Verdana" pitchFamily="34" charset="0"/>
            </a:endParaRPr>
          </a:p>
          <a:p>
            <a:pPr>
              <a:buSzPct val="75000"/>
              <a:buFont typeface="Wingdings" pitchFamily="2" charset="2"/>
              <a:buChar char="q"/>
            </a:pPr>
            <a:endParaRPr lang="en-US">
              <a:latin typeface="Verdana" pitchFamily="34" charset="0"/>
            </a:endParaRPr>
          </a:p>
        </p:txBody>
      </p:sp>
      <p:pic>
        <p:nvPicPr>
          <p:cNvPr id="34820"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4819">
                                            <p:txEl>
                                              <p:pRg st="1" end="1"/>
                                            </p:txEl>
                                          </p:spTgt>
                                        </p:tgtEl>
                                        <p:attrNameLst>
                                          <p:attrName>style.visibility</p:attrName>
                                        </p:attrNameLst>
                                      </p:cBhvr>
                                      <p:to>
                                        <p:strVal val="visible"/>
                                      </p:to>
                                    </p:set>
                                    <p:anim calcmode="lin" valueType="num">
                                      <p:cBhvr>
                                        <p:cTn id="7" dur="1000" fill="hold"/>
                                        <p:tgtEl>
                                          <p:spTgt spid="34819">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481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4819">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4819">
                                            <p:txEl>
                                              <p:pRg st="2" end="2"/>
                                            </p:txEl>
                                          </p:spTgt>
                                        </p:tgtEl>
                                        <p:attrNameLst>
                                          <p:attrName>style.visibility</p:attrName>
                                        </p:attrNameLst>
                                      </p:cBhvr>
                                      <p:to>
                                        <p:strVal val="visible"/>
                                      </p:to>
                                    </p:set>
                                    <p:anim calcmode="lin" valueType="num">
                                      <p:cBhvr>
                                        <p:cTn id="13" dur="1000" fill="hold"/>
                                        <p:tgtEl>
                                          <p:spTgt spid="34819">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481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4819">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anim calcmode="lin" valueType="num">
                                      <p:cBhvr>
                                        <p:cTn id="19" dur="1000" fill="hold"/>
                                        <p:tgtEl>
                                          <p:spTgt spid="34819">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481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48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5843" name="Rectangle 3"/>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sz="2000" b="1">
                <a:latin typeface="Verdana" pitchFamily="34" charset="0"/>
              </a:rPr>
              <a:t>	</a:t>
            </a:r>
            <a:r>
              <a:rPr lang="en-US" sz="2000" b="1" u="sng">
                <a:effectLst>
                  <a:outerShdw blurRad="38100" dist="38100" dir="2700000" algn="tl">
                    <a:srgbClr val="FFFFFF"/>
                  </a:outerShdw>
                </a:effectLst>
                <a:latin typeface="Verdana" pitchFamily="34" charset="0"/>
              </a:rPr>
              <a:t>Tai Village and Müang</a:t>
            </a:r>
            <a:br>
              <a:rPr lang="en-US" sz="2000" b="1" u="sng">
                <a:effectLst>
                  <a:outerShdw blurRad="38100" dist="38100" dir="2700000" algn="tl">
                    <a:srgbClr val="FFFFFF"/>
                  </a:outerShdw>
                </a:effectLst>
                <a:latin typeface="Verdana" pitchFamily="34" charset="0"/>
              </a:rPr>
            </a:br>
            <a:endParaRPr lang="en-US" sz="2000" b="1" u="sng">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2000" b="1">
                <a:latin typeface="Verdana" pitchFamily="34" charset="0"/>
              </a:rPr>
              <a:t>Tai villagers</a:t>
            </a:r>
            <a:r>
              <a:rPr lang="en-US" sz="1800">
                <a:latin typeface="Verdana" pitchFamily="34" charset="0"/>
              </a:rPr>
              <a:t> banded together for mutual defense under the leadership of the most powerful village or family, whose resources enable it to arm and supply troops</a:t>
            </a:r>
            <a:br>
              <a:rPr lang="en-US" sz="1800">
                <a:latin typeface="Verdana" pitchFamily="34" charset="0"/>
              </a:rPr>
            </a:br>
            <a:endParaRPr lang="en-US" sz="1800">
              <a:latin typeface="Verdana" pitchFamily="34" charset="0"/>
            </a:endParaRPr>
          </a:p>
          <a:p>
            <a:pPr>
              <a:lnSpc>
                <a:spcPct val="90000"/>
              </a:lnSpc>
              <a:buSzPct val="75000"/>
              <a:buFont typeface="Wingdings" pitchFamily="2" charset="2"/>
              <a:buChar char="q"/>
            </a:pPr>
            <a:r>
              <a:rPr lang="en-US" sz="1800">
                <a:latin typeface="Verdana" pitchFamily="34" charset="0"/>
              </a:rPr>
              <a:t>In return for protection, villages rendered labor service to their chao, or paid him local produce or handicrafts</a:t>
            </a:r>
            <a:br>
              <a:rPr lang="en-US" sz="1800">
                <a:latin typeface="Verdana" pitchFamily="34" charset="0"/>
              </a:rPr>
            </a:br>
            <a:endParaRPr lang="en-US" sz="1800">
              <a:latin typeface="Verdana" pitchFamily="34" charset="0"/>
            </a:endParaRPr>
          </a:p>
          <a:p>
            <a:pPr>
              <a:lnSpc>
                <a:spcPct val="90000"/>
              </a:lnSpc>
              <a:buSzPct val="75000"/>
              <a:buFont typeface="Wingdings" pitchFamily="2" charset="2"/>
              <a:buChar char="q"/>
            </a:pPr>
            <a:r>
              <a:rPr lang="en-US" sz="1800" b="1" i="1" u="sng">
                <a:latin typeface="Verdana" pitchFamily="34" charset="0"/>
              </a:rPr>
              <a:t>Rice</a:t>
            </a:r>
            <a:r>
              <a:rPr lang="en-US" sz="1800">
                <a:latin typeface="Verdana" pitchFamily="34" charset="0"/>
              </a:rPr>
              <a:t> agriculture kept them to the </a:t>
            </a:r>
            <a:r>
              <a:rPr lang="en-US" sz="1800" b="1" i="1" u="sng">
                <a:latin typeface="Verdana" pitchFamily="34" charset="0"/>
              </a:rPr>
              <a:t>lower-lying valleys</a:t>
            </a:r>
            <a:r>
              <a:rPr lang="en-US" sz="1800">
                <a:latin typeface="Verdana" pitchFamily="34" charset="0"/>
              </a:rPr>
              <a:t>, while the hills above were inhabited by various ethnic groups</a:t>
            </a:r>
            <a:br>
              <a:rPr lang="en-US" sz="1800">
                <a:latin typeface="Verdana" pitchFamily="34" charset="0"/>
              </a:rPr>
            </a:br>
            <a:endParaRPr lang="en-US" sz="1800">
              <a:latin typeface="Verdana" pitchFamily="34" charset="0"/>
            </a:endParaRPr>
          </a:p>
          <a:p>
            <a:pPr>
              <a:lnSpc>
                <a:spcPct val="90000"/>
              </a:lnSpc>
              <a:buSzPct val="75000"/>
              <a:buFont typeface="Wingdings" pitchFamily="2" charset="2"/>
              <a:buChar char="q"/>
            </a:pPr>
            <a:r>
              <a:rPr lang="en-US" sz="1800">
                <a:latin typeface="Verdana" pitchFamily="34" charset="0"/>
              </a:rPr>
              <a:t>Tai chao established relationships with such groups employing them as slaves and laborers and taking on their chiefs as “vassals”, just as Tai were “vassals” of the Chinese rulers </a:t>
            </a:r>
            <a:br>
              <a:rPr lang="en-US" sz="1800">
                <a:latin typeface="Verdana" pitchFamily="34" charset="0"/>
              </a:rPr>
            </a:br>
            <a:r>
              <a:rPr lang="en-US" sz="2000" b="1" i="1">
                <a:latin typeface="Verdana" pitchFamily="34" charset="0"/>
              </a:rPr>
              <a:t>(State Building)</a:t>
            </a:r>
          </a:p>
          <a:p>
            <a:pPr>
              <a:lnSpc>
                <a:spcPct val="90000"/>
              </a:lnSpc>
              <a:buSzPct val="75000"/>
              <a:buFont typeface="Wingdings" pitchFamily="2" charset="2"/>
              <a:buChar char="q"/>
            </a:pPr>
            <a:endParaRPr lang="en-US" sz="2000" b="1" i="1">
              <a:latin typeface="Verdana" pitchFamily="34" charset="0"/>
            </a:endParaRPr>
          </a:p>
          <a:p>
            <a:pPr>
              <a:lnSpc>
                <a:spcPct val="90000"/>
              </a:lnSpc>
              <a:buSzPct val="75000"/>
              <a:buFont typeface="Wingdings" pitchFamily="2" charset="2"/>
              <a:buChar char="q"/>
            </a:pPr>
            <a:endParaRPr lang="en-US" sz="2800">
              <a:latin typeface="Verdana" pitchFamily="34" charset="0"/>
            </a:endParaRPr>
          </a:p>
        </p:txBody>
      </p:sp>
      <p:pic>
        <p:nvPicPr>
          <p:cNvPr id="35844"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5843">
                                            <p:txEl>
                                              <p:pRg st="1" end="1"/>
                                            </p:txEl>
                                          </p:spTgt>
                                        </p:tgtEl>
                                        <p:attrNameLst>
                                          <p:attrName>style.visibility</p:attrName>
                                        </p:attrNameLst>
                                      </p:cBhvr>
                                      <p:to>
                                        <p:strVal val="visible"/>
                                      </p:to>
                                    </p:set>
                                    <p:anim calcmode="lin" valueType="num">
                                      <p:cBhvr>
                                        <p:cTn id="7" dur="1000" fill="hold"/>
                                        <p:tgtEl>
                                          <p:spTgt spid="3584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584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5843">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5843">
                                            <p:txEl>
                                              <p:pRg st="2" end="2"/>
                                            </p:txEl>
                                          </p:spTgt>
                                        </p:tgtEl>
                                        <p:attrNameLst>
                                          <p:attrName>style.visibility</p:attrName>
                                        </p:attrNameLst>
                                      </p:cBhvr>
                                      <p:to>
                                        <p:strVal val="visible"/>
                                      </p:to>
                                    </p:set>
                                    <p:anim calcmode="lin" valueType="num">
                                      <p:cBhvr>
                                        <p:cTn id="13" dur="1000" fill="hold"/>
                                        <p:tgtEl>
                                          <p:spTgt spid="3584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584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5843">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anim calcmode="lin" valueType="num">
                                      <p:cBhvr>
                                        <p:cTn id="19" dur="1000" fill="hold"/>
                                        <p:tgtEl>
                                          <p:spTgt spid="35843">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584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5843">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5843">
                                            <p:txEl>
                                              <p:pRg st="4" end="4"/>
                                            </p:txEl>
                                          </p:spTgt>
                                        </p:tgtEl>
                                        <p:attrNameLst>
                                          <p:attrName>style.visibility</p:attrName>
                                        </p:attrNameLst>
                                      </p:cBhvr>
                                      <p:to>
                                        <p:strVal val="visible"/>
                                      </p:to>
                                    </p:set>
                                    <p:anim calcmode="lin" valueType="num">
                                      <p:cBhvr>
                                        <p:cTn id="25" dur="1000" fill="hold"/>
                                        <p:tgtEl>
                                          <p:spTgt spid="35843">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584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58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6867" name="Rectangle 3"/>
          <p:cNvSpPr>
            <a:spLocks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Tai Village and Müang</a:t>
            </a:r>
            <a:br>
              <a:rPr lang="en-US" sz="2400" b="1" u="sng">
                <a:effectLst>
                  <a:outerShdw blurRad="38100" dist="38100" dir="2700000" algn="tl">
                    <a:srgbClr val="FFFFFF"/>
                  </a:outerShdw>
                </a:effectLst>
                <a:latin typeface="Verdana" pitchFamily="34" charset="0"/>
              </a:rPr>
            </a:br>
            <a:endParaRPr lang="en-US" sz="2400" b="1" u="sng">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2000">
                <a:latin typeface="Verdana" pitchFamily="34" charset="0"/>
              </a:rPr>
              <a:t>The successful müang defended itself militarily or diplomatically against neighboring müang, rude hill peoples, and major state like China and Vietnam</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It maintained order in its own region and imposed some system of justice for punishment </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A chao built up his own administrative apparatus for collecting tax revenues</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He regularized the succession to his office, often by appointing his heir</a:t>
            </a:r>
          </a:p>
          <a:p>
            <a:pPr>
              <a:lnSpc>
                <a:spcPct val="90000"/>
              </a:lnSpc>
              <a:buSzPct val="75000"/>
              <a:buFont typeface="Wingdings" pitchFamily="2" charset="2"/>
              <a:buChar char="q"/>
            </a:pPr>
            <a:endParaRPr lang="en-US">
              <a:latin typeface="Verdana" pitchFamily="34" charset="0"/>
            </a:endParaRPr>
          </a:p>
        </p:txBody>
      </p:sp>
      <p:pic>
        <p:nvPicPr>
          <p:cNvPr id="36868"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6867">
                                            <p:txEl>
                                              <p:pRg st="1" end="1"/>
                                            </p:txEl>
                                          </p:spTgt>
                                        </p:tgtEl>
                                        <p:attrNameLst>
                                          <p:attrName>style.visibility</p:attrName>
                                        </p:attrNameLst>
                                      </p:cBhvr>
                                      <p:to>
                                        <p:strVal val="visible"/>
                                      </p:to>
                                    </p:set>
                                    <p:anim calcmode="lin" valueType="num">
                                      <p:cBhvr>
                                        <p:cTn id="7" dur="1000" fill="hold"/>
                                        <p:tgtEl>
                                          <p:spTgt spid="36867">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686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867">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6867">
                                            <p:txEl>
                                              <p:pRg st="2" end="2"/>
                                            </p:txEl>
                                          </p:spTgt>
                                        </p:tgtEl>
                                        <p:attrNameLst>
                                          <p:attrName>style.visibility</p:attrName>
                                        </p:attrNameLst>
                                      </p:cBhvr>
                                      <p:to>
                                        <p:strVal val="visible"/>
                                      </p:to>
                                    </p:set>
                                    <p:anim calcmode="lin" valueType="num">
                                      <p:cBhvr>
                                        <p:cTn id="13" dur="1000" fill="hold"/>
                                        <p:tgtEl>
                                          <p:spTgt spid="36867">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686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6867">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6867">
                                            <p:txEl>
                                              <p:pRg st="3" end="3"/>
                                            </p:txEl>
                                          </p:spTgt>
                                        </p:tgtEl>
                                        <p:attrNameLst>
                                          <p:attrName>style.visibility</p:attrName>
                                        </p:attrNameLst>
                                      </p:cBhvr>
                                      <p:to>
                                        <p:strVal val="visible"/>
                                      </p:to>
                                    </p:set>
                                    <p:anim calcmode="lin" valueType="num">
                                      <p:cBhvr>
                                        <p:cTn id="19" dur="1000" fill="hold"/>
                                        <p:tgtEl>
                                          <p:spTgt spid="36867">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686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6867">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6867">
                                            <p:txEl>
                                              <p:pRg st="4" end="4"/>
                                            </p:txEl>
                                          </p:spTgt>
                                        </p:tgtEl>
                                        <p:attrNameLst>
                                          <p:attrName>style.visibility</p:attrName>
                                        </p:attrNameLst>
                                      </p:cBhvr>
                                      <p:to>
                                        <p:strVal val="visible"/>
                                      </p:to>
                                    </p:set>
                                    <p:anim calcmode="lin" valueType="num">
                                      <p:cBhvr>
                                        <p:cTn id="25" dur="1000" fill="hold"/>
                                        <p:tgtEl>
                                          <p:spTgt spid="36867">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686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68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7891" name="Rectangle 3"/>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000" b="1">
                <a:latin typeface="Verdana" pitchFamily="34" charset="0"/>
              </a:rPr>
              <a:t>	</a:t>
            </a:r>
            <a:r>
              <a:rPr lang="en-US" sz="2400" b="1" u="sng">
                <a:effectLst>
                  <a:outerShdw blurRad="38100" dist="38100" dir="2700000" algn="tl">
                    <a:srgbClr val="FFFFFF"/>
                  </a:outerShdw>
                </a:effectLst>
                <a:latin typeface="Verdana" pitchFamily="34" charset="0"/>
              </a:rPr>
              <a:t>Tai Village and Müang</a:t>
            </a:r>
            <a:r>
              <a:rPr lang="en-US" sz="2400" b="1" u="sng">
                <a:latin typeface="Verdana" pitchFamily="34" charset="0"/>
              </a:rPr>
              <a:t/>
            </a:r>
            <a:br>
              <a:rPr lang="en-US" sz="2400" b="1" u="sng">
                <a:latin typeface="Verdana" pitchFamily="34" charset="0"/>
              </a:rPr>
            </a:br>
            <a:endParaRPr lang="en-US" sz="2400" b="1" u="sng">
              <a:latin typeface="Verdana" pitchFamily="34" charset="0"/>
            </a:endParaRPr>
          </a:p>
          <a:p>
            <a:pPr>
              <a:lnSpc>
                <a:spcPct val="80000"/>
              </a:lnSpc>
              <a:buSzPct val="75000"/>
              <a:buFont typeface="Wingdings" pitchFamily="2" charset="2"/>
              <a:buChar char="q"/>
            </a:pPr>
            <a:r>
              <a:rPr lang="en-US" sz="1800">
                <a:latin typeface="Verdana" pitchFamily="34" charset="0"/>
              </a:rPr>
              <a:t>This was a world that </a:t>
            </a:r>
            <a:r>
              <a:rPr lang="en-US" sz="1800" i="1" u="sng">
                <a:latin typeface="Verdana" pitchFamily="34" charset="0"/>
              </a:rPr>
              <a:t>insecure</a:t>
            </a:r>
            <a:r>
              <a:rPr lang="en-US" sz="1800">
                <a:latin typeface="Verdana" pitchFamily="34" charset="0"/>
              </a:rPr>
              <a:t> where wealth such as cattle or metals might disappear overnight in warfare or a bandit raid</a:t>
            </a:r>
            <a:br>
              <a:rPr lang="en-US" sz="1800">
                <a:latin typeface="Verdana" pitchFamily="34" charset="0"/>
              </a:rPr>
            </a:br>
            <a:endParaRPr lang="en-US" sz="1800">
              <a:latin typeface="Verdana" pitchFamily="34" charset="0"/>
            </a:endParaRPr>
          </a:p>
          <a:p>
            <a:pPr>
              <a:lnSpc>
                <a:spcPct val="80000"/>
              </a:lnSpc>
              <a:buSzPct val="75000"/>
              <a:buFont typeface="Wingdings" pitchFamily="2" charset="2"/>
              <a:buChar char="q"/>
            </a:pPr>
            <a:r>
              <a:rPr lang="en-US" sz="1800">
                <a:latin typeface="Verdana" pitchFamily="34" charset="0"/>
              </a:rPr>
              <a:t>“Security, wealth, and life” depended upon the relations among individuals and families that provided for durable and effective leadership and order</a:t>
            </a:r>
            <a:br>
              <a:rPr lang="en-US" sz="1800">
                <a:latin typeface="Verdana" pitchFamily="34" charset="0"/>
              </a:rPr>
            </a:br>
            <a:endParaRPr lang="en-US" sz="1800">
              <a:latin typeface="Verdana" pitchFamily="34" charset="0"/>
            </a:endParaRPr>
          </a:p>
          <a:p>
            <a:pPr>
              <a:lnSpc>
                <a:spcPct val="80000"/>
              </a:lnSpc>
              <a:buSzPct val="75000"/>
              <a:buFont typeface="Wingdings" pitchFamily="2" charset="2"/>
              <a:buChar char="q"/>
            </a:pPr>
            <a:r>
              <a:rPr lang="en-US" sz="1800">
                <a:latin typeface="Verdana" pitchFamily="34" charset="0"/>
              </a:rPr>
              <a:t>Although müang society was hierarchical (patron-client relationship) but not the “one-sided”. Each party needed the other</a:t>
            </a:r>
            <a:br>
              <a:rPr lang="en-US" sz="1800">
                <a:latin typeface="Verdana" pitchFamily="34" charset="0"/>
              </a:rPr>
            </a:br>
            <a:endParaRPr lang="en-US" sz="1800">
              <a:latin typeface="Verdana" pitchFamily="34" charset="0"/>
            </a:endParaRPr>
          </a:p>
          <a:p>
            <a:pPr>
              <a:lnSpc>
                <a:spcPct val="80000"/>
              </a:lnSpc>
              <a:buSzPct val="75000"/>
              <a:buFont typeface="Wingdings" pitchFamily="2" charset="2"/>
              <a:buChar char="q"/>
            </a:pPr>
            <a:r>
              <a:rPr lang="en-US" sz="1800">
                <a:latin typeface="Verdana" pitchFamily="34" charset="0"/>
              </a:rPr>
              <a:t>“Pushed to a confrontation”</a:t>
            </a:r>
            <a:br>
              <a:rPr lang="en-US" sz="1800">
                <a:latin typeface="Verdana" pitchFamily="34" charset="0"/>
              </a:rPr>
            </a:br>
            <a:r>
              <a:rPr lang="en-US" sz="1600">
                <a:latin typeface="Verdana" pitchFamily="34" charset="0"/>
              </a:rPr>
              <a:t>- </a:t>
            </a:r>
            <a:r>
              <a:rPr lang="en-US" sz="1600" i="1" u="sng">
                <a:latin typeface="Verdana" pitchFamily="34" charset="0"/>
              </a:rPr>
              <a:t>chao</a:t>
            </a:r>
            <a:r>
              <a:rPr lang="en-US" sz="1600">
                <a:latin typeface="Verdana" pitchFamily="34" charset="0"/>
              </a:rPr>
              <a:t> rely upon superior force</a:t>
            </a:r>
            <a:br>
              <a:rPr lang="en-US" sz="1600">
                <a:latin typeface="Verdana" pitchFamily="34" charset="0"/>
              </a:rPr>
            </a:br>
            <a:r>
              <a:rPr lang="en-US" sz="1600">
                <a:latin typeface="Verdana" pitchFamily="34" charset="0"/>
              </a:rPr>
              <a:t>- </a:t>
            </a:r>
            <a:r>
              <a:rPr lang="en-US" sz="1600" i="1" u="sng">
                <a:latin typeface="Verdana" pitchFamily="34" charset="0"/>
              </a:rPr>
              <a:t>villagers</a:t>
            </a:r>
            <a:r>
              <a:rPr lang="en-US" sz="1600">
                <a:latin typeface="Verdana" pitchFamily="34" charset="0"/>
              </a:rPr>
              <a:t> resort to fight the surrounding wilderness or to a neighboring müang eager to gain his labor.</a:t>
            </a:r>
            <a:br>
              <a:rPr lang="en-US" sz="1600">
                <a:latin typeface="Verdana" pitchFamily="34" charset="0"/>
              </a:rPr>
            </a:br>
            <a:r>
              <a:rPr lang="en-US" sz="1800">
                <a:latin typeface="Verdana" pitchFamily="34" charset="0"/>
              </a:rPr>
              <a:t> </a:t>
            </a:r>
          </a:p>
          <a:p>
            <a:pPr algn="ctr">
              <a:lnSpc>
                <a:spcPct val="80000"/>
              </a:lnSpc>
              <a:buSzPct val="75000"/>
              <a:buFont typeface="Wingdings" pitchFamily="2" charset="2"/>
              <a:buNone/>
            </a:pPr>
            <a:r>
              <a:rPr lang="en-US" sz="1800" b="1" i="1">
                <a:latin typeface="Verdana" pitchFamily="34" charset="0"/>
              </a:rPr>
              <a:t>…“Compromise is needed here”…</a:t>
            </a:r>
          </a:p>
        </p:txBody>
      </p:sp>
      <p:pic>
        <p:nvPicPr>
          <p:cNvPr id="37892"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7891">
                                            <p:txEl>
                                              <p:pRg st="1" end="1"/>
                                            </p:txEl>
                                          </p:spTgt>
                                        </p:tgtEl>
                                        <p:attrNameLst>
                                          <p:attrName>style.visibility</p:attrName>
                                        </p:attrNameLst>
                                      </p:cBhvr>
                                      <p:to>
                                        <p:strVal val="visible"/>
                                      </p:to>
                                    </p:set>
                                    <p:anim calcmode="lin" valueType="num">
                                      <p:cBhvr>
                                        <p:cTn id="7" dur="1000" fill="hold"/>
                                        <p:tgtEl>
                                          <p:spTgt spid="37891">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789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7891">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7891">
                                            <p:txEl>
                                              <p:pRg st="2" end="2"/>
                                            </p:txEl>
                                          </p:spTgt>
                                        </p:tgtEl>
                                        <p:attrNameLst>
                                          <p:attrName>style.visibility</p:attrName>
                                        </p:attrNameLst>
                                      </p:cBhvr>
                                      <p:to>
                                        <p:strVal val="visible"/>
                                      </p:to>
                                    </p:set>
                                    <p:anim calcmode="lin" valueType="num">
                                      <p:cBhvr>
                                        <p:cTn id="13"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7891">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7891">
                                            <p:txEl>
                                              <p:pRg st="3" end="3"/>
                                            </p:txEl>
                                          </p:spTgt>
                                        </p:tgtEl>
                                        <p:attrNameLst>
                                          <p:attrName>style.visibility</p:attrName>
                                        </p:attrNameLst>
                                      </p:cBhvr>
                                      <p:to>
                                        <p:strVal val="visible"/>
                                      </p:to>
                                    </p:set>
                                    <p:anim calcmode="lin" valueType="num">
                                      <p:cBhvr>
                                        <p:cTn id="19"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7891">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7891">
                                            <p:txEl>
                                              <p:pRg st="4" end="4"/>
                                            </p:txEl>
                                          </p:spTgt>
                                        </p:tgtEl>
                                        <p:attrNameLst>
                                          <p:attrName>style.visibility</p:attrName>
                                        </p:attrNameLst>
                                      </p:cBhvr>
                                      <p:to>
                                        <p:strVal val="visible"/>
                                      </p:to>
                                    </p:set>
                                    <p:anim calcmode="lin" valueType="num">
                                      <p:cBhvr>
                                        <p:cTn id="25"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7891">
                                            <p:txEl>
                                              <p:pRg st="4" end="4"/>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7891">
                                            <p:txEl>
                                              <p:pRg st="5" end="5"/>
                                            </p:txEl>
                                          </p:spTgt>
                                        </p:tgtEl>
                                        <p:attrNameLst>
                                          <p:attrName>style.visibility</p:attrName>
                                        </p:attrNameLst>
                                      </p:cBhvr>
                                      <p:to>
                                        <p:strVal val="visible"/>
                                      </p:to>
                                    </p:set>
                                    <p:anim calcmode="lin" valueType="num">
                                      <p:cBhvr>
                                        <p:cTn id="31" dur="1000" fill="hold"/>
                                        <p:tgtEl>
                                          <p:spTgt spid="37891">
                                            <p:txEl>
                                              <p:pRg st="5" end="5"/>
                                            </p:txEl>
                                          </p:spTgt>
                                        </p:tgtEl>
                                        <p:attrNameLst>
                                          <p:attrName>ppt_x</p:attrName>
                                        </p:attrNameLst>
                                      </p:cBhvr>
                                      <p:tavLst>
                                        <p:tav tm="0">
                                          <p:val>
                                            <p:strVal val="#ppt_x-.2"/>
                                          </p:val>
                                        </p:tav>
                                        <p:tav tm="100000">
                                          <p:val>
                                            <p:strVal val="#ppt_x"/>
                                          </p:val>
                                        </p:tav>
                                      </p:tavLst>
                                    </p:anim>
                                    <p:anim calcmode="lin" valueType="num">
                                      <p:cBhvr>
                                        <p:cTn id="32" dur="1000" fill="hold"/>
                                        <p:tgtEl>
                                          <p:spTgt spid="37891">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78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uiExpand="1" build="p"/>
    </p:bld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374</TotalTime>
  <Words>44</Words>
  <Application>Microsoft Office PowerPoint</Application>
  <PresentationFormat>On-screen Show (4:3)</PresentationFormat>
  <Paragraphs>105</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Angsana New</vt:lpstr>
      <vt:lpstr>Tahoma</vt:lpstr>
      <vt:lpstr>Verdana</vt:lpstr>
      <vt:lpstr>Arial Unicode MS</vt:lpstr>
      <vt:lpstr>Wingdings</vt:lpstr>
      <vt:lpstr>1_Default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Home</cp:lastModifiedBy>
  <cp:revision>9</cp:revision>
  <dcterms:created xsi:type="dcterms:W3CDTF">2007-08-29T03:52:09Z</dcterms:created>
  <dcterms:modified xsi:type="dcterms:W3CDTF">2014-08-12T23:39:35Z</dcterms:modified>
</cp:coreProperties>
</file>