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Default Extension="bin" ContentType="application/vnd.openxmlformats-officedocument.oleObject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Default Extension="wmf" ContentType="image/x-wmf"/>
  <Override PartName="/ppt/notesSlides/notesSlide18.xml" ContentType="application/vnd.openxmlformats-officedocument.presentationml.notes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2"/>
  </p:notesMasterIdLst>
  <p:sldIdLst>
    <p:sldId id="256" r:id="rId2"/>
    <p:sldId id="312" r:id="rId3"/>
    <p:sldId id="354" r:id="rId4"/>
    <p:sldId id="355" r:id="rId5"/>
    <p:sldId id="356" r:id="rId6"/>
    <p:sldId id="357" r:id="rId7"/>
    <p:sldId id="359" r:id="rId8"/>
    <p:sldId id="360" r:id="rId9"/>
    <p:sldId id="361" r:id="rId10"/>
    <p:sldId id="335" r:id="rId11"/>
    <p:sldId id="333" r:id="rId12"/>
    <p:sldId id="313" r:id="rId13"/>
    <p:sldId id="345" r:id="rId14"/>
    <p:sldId id="262" r:id="rId15"/>
    <p:sldId id="264" r:id="rId16"/>
    <p:sldId id="346" r:id="rId17"/>
    <p:sldId id="353" r:id="rId18"/>
    <p:sldId id="352" r:id="rId19"/>
    <p:sldId id="271" r:id="rId20"/>
    <p:sldId id="314" r:id="rId21"/>
    <p:sldId id="339" r:id="rId22"/>
    <p:sldId id="340" r:id="rId23"/>
    <p:sldId id="341" r:id="rId24"/>
    <p:sldId id="347" r:id="rId25"/>
    <p:sldId id="348" r:id="rId26"/>
    <p:sldId id="315" r:id="rId27"/>
    <p:sldId id="316" r:id="rId28"/>
    <p:sldId id="343" r:id="rId29"/>
    <p:sldId id="317" r:id="rId30"/>
    <p:sldId id="318" r:id="rId31"/>
    <p:sldId id="306" r:id="rId32"/>
    <p:sldId id="349" r:id="rId33"/>
    <p:sldId id="273" r:id="rId34"/>
    <p:sldId id="344" r:id="rId35"/>
    <p:sldId id="334" r:id="rId36"/>
    <p:sldId id="293" r:id="rId37"/>
    <p:sldId id="320" r:id="rId38"/>
    <p:sldId id="321" r:id="rId39"/>
    <p:sldId id="322" r:id="rId40"/>
    <p:sldId id="323" r:id="rId41"/>
    <p:sldId id="351" r:id="rId42"/>
    <p:sldId id="275" r:id="rId43"/>
    <p:sldId id="324" r:id="rId44"/>
    <p:sldId id="325" r:id="rId45"/>
    <p:sldId id="326" r:id="rId46"/>
    <p:sldId id="327" r:id="rId47"/>
    <p:sldId id="328" r:id="rId48"/>
    <p:sldId id="350" r:id="rId49"/>
    <p:sldId id="278" r:id="rId50"/>
    <p:sldId id="285" r:id="rId51"/>
    <p:sldId id="329" r:id="rId52"/>
    <p:sldId id="330" r:id="rId53"/>
    <p:sldId id="331" r:id="rId54"/>
    <p:sldId id="332" r:id="rId55"/>
    <p:sldId id="300" r:id="rId56"/>
    <p:sldId id="302" r:id="rId57"/>
    <p:sldId id="303" r:id="rId58"/>
    <p:sldId id="297" r:id="rId59"/>
    <p:sldId id="310" r:id="rId60"/>
    <p:sldId id="311" r:id="rId61"/>
  </p:sldIdLst>
  <p:sldSz cx="9144000" cy="6858000" type="screen4x3"/>
  <p:notesSz cx="6797675" cy="987425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image" Target="../media/image5.wmf"/><Relationship Id="rId4" Type="http://schemas.openxmlformats.org/officeDocument/2006/relationships/image" Target="../media/image8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image" Target="../media/image9.wmf"/></Relationships>
</file>

<file path=ppt/drawings/_rels/vmlDrawing4.vml.rels><?xml version="1.0" encoding="UTF-8" standalone="yes"?>
<Relationships xmlns="http://schemas.openxmlformats.org/package/2006/relationships"><Relationship Id="rId8" Type="http://schemas.openxmlformats.org/officeDocument/2006/relationships/image" Target="../media/image19.wmf"/><Relationship Id="rId3" Type="http://schemas.openxmlformats.org/officeDocument/2006/relationships/image" Target="../media/image14.wmf"/><Relationship Id="rId7" Type="http://schemas.openxmlformats.org/officeDocument/2006/relationships/image" Target="../media/image18.wmf"/><Relationship Id="rId2" Type="http://schemas.openxmlformats.org/officeDocument/2006/relationships/image" Target="../media/image13.wmf"/><Relationship Id="rId1" Type="http://schemas.openxmlformats.org/officeDocument/2006/relationships/image" Target="../media/image12.wmf"/><Relationship Id="rId6" Type="http://schemas.openxmlformats.org/officeDocument/2006/relationships/image" Target="../media/image17.wmf"/><Relationship Id="rId5" Type="http://schemas.openxmlformats.org/officeDocument/2006/relationships/image" Target="../media/image16.wmf"/><Relationship Id="rId4" Type="http://schemas.openxmlformats.org/officeDocument/2006/relationships/image" Target="../media/image15.wmf"/><Relationship Id="rId9" Type="http://schemas.openxmlformats.org/officeDocument/2006/relationships/image" Target="../media/image20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40.wmf"/><Relationship Id="rId1" Type="http://schemas.openxmlformats.org/officeDocument/2006/relationships/image" Target="../media/image39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42.wmf"/><Relationship Id="rId1" Type="http://schemas.openxmlformats.org/officeDocument/2006/relationships/image" Target="../media/image41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43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44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460C03-8BFC-4181-9E29-A8F53A930A87}" type="datetimeFigureOut">
              <a:rPr lang="th-TH" smtClean="0"/>
              <a:pPr/>
              <a:t>19/01/56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31863" y="741363"/>
            <a:ext cx="4933950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690269"/>
            <a:ext cx="5438140" cy="44434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D1359C-03F1-478C-B702-A07175DB032A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1EDBC54-693A-4621-850E-0828D1174AF1}" type="slidenum">
              <a:rPr lang="en-US" smtClean="0"/>
              <a:pPr/>
              <a:t>7</a:t>
            </a:fld>
            <a:endParaRPr lang="th-TH" smtClean="0"/>
          </a:p>
        </p:txBody>
      </p:sp>
      <p:sp>
        <p:nvSpPr>
          <p:cNvPr id="117763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939800" y="747713"/>
            <a:ext cx="4918075" cy="3689350"/>
          </a:xfrm>
          <a:ln w="12700" cap="flat"/>
        </p:spPr>
      </p:sp>
      <p:sp>
        <p:nvSpPr>
          <p:cNvPr id="11776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6463" y="4689993"/>
            <a:ext cx="4984750" cy="4443649"/>
          </a:xfrm>
          <a:noFill/>
          <a:ln/>
        </p:spPr>
        <p:txBody>
          <a:bodyPr lIns="90488" tIns="44450" rIns="90488" bIns="44450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6B706F4-25CE-4E18-A71C-D031B363FF6C}" type="slidenum">
              <a:rPr lang="en-US" smtClean="0"/>
              <a:pPr/>
              <a:t>8</a:t>
            </a:fld>
            <a:endParaRPr lang="th-TH" smtClean="0"/>
          </a:p>
        </p:txBody>
      </p:sp>
      <p:sp>
        <p:nvSpPr>
          <p:cNvPr id="167939" name="Rectangle 2"/>
          <p:cNvSpPr>
            <a:spLocks noChangeArrowheads="1"/>
          </p:cNvSpPr>
          <p:nvPr/>
        </p:nvSpPr>
        <p:spPr bwMode="auto">
          <a:xfrm>
            <a:off x="3851275" y="0"/>
            <a:ext cx="2946400" cy="494266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 sz="1800"/>
          </a:p>
        </p:txBody>
      </p:sp>
      <p:sp>
        <p:nvSpPr>
          <p:cNvPr id="167940" name="Rectangle 3"/>
          <p:cNvSpPr>
            <a:spLocks noChangeArrowheads="1"/>
          </p:cNvSpPr>
          <p:nvPr/>
        </p:nvSpPr>
        <p:spPr bwMode="auto">
          <a:xfrm>
            <a:off x="3851275" y="9379984"/>
            <a:ext cx="2946400" cy="494266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 anchor="b"/>
          <a:lstStyle/>
          <a:p>
            <a:pPr algn="r" eaLnBrk="0" hangingPunct="0"/>
            <a:r>
              <a:rPr lang="en-US" sz="1200">
                <a:latin typeface="Times New Roman" pitchFamily="18" charset="0"/>
              </a:rPr>
              <a:t>83</a:t>
            </a:r>
          </a:p>
        </p:txBody>
      </p:sp>
      <p:sp>
        <p:nvSpPr>
          <p:cNvPr id="167941" name="Rectangle 4"/>
          <p:cNvSpPr>
            <a:spLocks noChangeArrowheads="1"/>
          </p:cNvSpPr>
          <p:nvPr/>
        </p:nvSpPr>
        <p:spPr bwMode="auto">
          <a:xfrm>
            <a:off x="0" y="9379984"/>
            <a:ext cx="2946400" cy="494266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 sz="1800"/>
          </a:p>
        </p:txBody>
      </p:sp>
      <p:sp>
        <p:nvSpPr>
          <p:cNvPr id="167942" name="Rectangle 5"/>
          <p:cNvSpPr>
            <a:spLocks noChangeArrowheads="1"/>
          </p:cNvSpPr>
          <p:nvPr/>
        </p:nvSpPr>
        <p:spPr bwMode="auto">
          <a:xfrm>
            <a:off x="0" y="0"/>
            <a:ext cx="2946400" cy="494266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 sz="1800"/>
          </a:p>
        </p:txBody>
      </p:sp>
      <p:sp>
        <p:nvSpPr>
          <p:cNvPr id="167943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39800" y="747713"/>
            <a:ext cx="4918075" cy="3689350"/>
          </a:xfrm>
          <a:ln w="12700" cap="flat"/>
        </p:spPr>
      </p:sp>
      <p:sp>
        <p:nvSpPr>
          <p:cNvPr id="167944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06463" y="4689993"/>
            <a:ext cx="4984750" cy="4443649"/>
          </a:xfrm>
          <a:noFill/>
          <a:ln/>
        </p:spPr>
        <p:txBody>
          <a:bodyPr lIns="90488" tIns="44450" rIns="90488" bIns="44450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9E9F0F5-D2D0-4F89-A23E-092B34777EFD}" type="slidenum">
              <a:rPr lang="en-US" smtClean="0"/>
              <a:pPr/>
              <a:t>9</a:t>
            </a:fld>
            <a:endParaRPr lang="th-TH" smtClean="0"/>
          </a:p>
        </p:txBody>
      </p:sp>
      <p:sp>
        <p:nvSpPr>
          <p:cNvPr id="165891" name="Rectangle 2"/>
          <p:cNvSpPr>
            <a:spLocks noChangeArrowheads="1"/>
          </p:cNvSpPr>
          <p:nvPr/>
        </p:nvSpPr>
        <p:spPr bwMode="auto">
          <a:xfrm>
            <a:off x="3851275" y="0"/>
            <a:ext cx="2946400" cy="494266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 sz="1800"/>
          </a:p>
        </p:txBody>
      </p:sp>
      <p:sp>
        <p:nvSpPr>
          <p:cNvPr id="165892" name="Rectangle 3"/>
          <p:cNvSpPr>
            <a:spLocks noChangeArrowheads="1"/>
          </p:cNvSpPr>
          <p:nvPr/>
        </p:nvSpPr>
        <p:spPr bwMode="auto">
          <a:xfrm>
            <a:off x="3851275" y="9379984"/>
            <a:ext cx="2946400" cy="494266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 anchor="b"/>
          <a:lstStyle/>
          <a:p>
            <a:pPr algn="r" eaLnBrk="0" hangingPunct="0"/>
            <a:r>
              <a:rPr lang="en-US" sz="1200">
                <a:latin typeface="Times New Roman" pitchFamily="18" charset="0"/>
              </a:rPr>
              <a:t>79</a:t>
            </a:r>
          </a:p>
        </p:txBody>
      </p:sp>
      <p:sp>
        <p:nvSpPr>
          <p:cNvPr id="165893" name="Rectangle 4"/>
          <p:cNvSpPr>
            <a:spLocks noChangeArrowheads="1"/>
          </p:cNvSpPr>
          <p:nvPr/>
        </p:nvSpPr>
        <p:spPr bwMode="auto">
          <a:xfrm>
            <a:off x="0" y="9379984"/>
            <a:ext cx="2946400" cy="494266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 sz="1800"/>
          </a:p>
        </p:txBody>
      </p:sp>
      <p:sp>
        <p:nvSpPr>
          <p:cNvPr id="165894" name="Rectangle 5"/>
          <p:cNvSpPr>
            <a:spLocks noChangeArrowheads="1"/>
          </p:cNvSpPr>
          <p:nvPr/>
        </p:nvSpPr>
        <p:spPr bwMode="auto">
          <a:xfrm>
            <a:off x="0" y="0"/>
            <a:ext cx="2946400" cy="494266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 sz="1800"/>
          </a:p>
        </p:txBody>
      </p:sp>
      <p:sp>
        <p:nvSpPr>
          <p:cNvPr id="165895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39800" y="747713"/>
            <a:ext cx="4918075" cy="3689350"/>
          </a:xfrm>
          <a:ln w="12700" cap="flat"/>
        </p:spPr>
      </p:sp>
      <p:sp>
        <p:nvSpPr>
          <p:cNvPr id="165896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06463" y="4689993"/>
            <a:ext cx="4984750" cy="4443649"/>
          </a:xfrm>
          <a:noFill/>
          <a:ln/>
        </p:spPr>
        <p:txBody>
          <a:bodyPr lIns="90488" tIns="44450" rIns="90488" bIns="44450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A5D9F22-D06E-4C61-AB92-04ACE5CB5810}" type="slidenum">
              <a:rPr lang="en-US"/>
              <a:pPr/>
              <a:t>22</a:t>
            </a:fld>
            <a:endParaRPr lang="th-TH"/>
          </a:p>
        </p:txBody>
      </p:sp>
      <p:sp>
        <p:nvSpPr>
          <p:cNvPr id="13314" name="Rectangle 7"/>
          <p:cNvSpPr txBox="1">
            <a:spLocks noGrp="1" noChangeArrowheads="1"/>
          </p:cNvSpPr>
          <p:nvPr/>
        </p:nvSpPr>
        <p:spPr bwMode="auto">
          <a:xfrm>
            <a:off x="3850443" y="9378824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471E6516-6B21-4DB7-8292-A1E7A29955B1}" type="slidenum">
              <a:rPr lang="en-US" sz="1200"/>
              <a:pPr algn="r"/>
              <a:t>22</a:t>
            </a:fld>
            <a:endParaRPr lang="en-US" sz="1200"/>
          </a:p>
        </p:txBody>
      </p:sp>
      <p:sp>
        <p:nvSpPr>
          <p:cNvPr id="1331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2319105-36CF-4336-9361-B887D3812E9A}" type="slidenum">
              <a:rPr lang="en-US"/>
              <a:pPr/>
              <a:t>27</a:t>
            </a:fld>
            <a:endParaRPr lang="th-TH"/>
          </a:p>
        </p:txBody>
      </p:sp>
      <p:sp>
        <p:nvSpPr>
          <p:cNvPr id="17410" name="Rectangle 7"/>
          <p:cNvSpPr txBox="1">
            <a:spLocks noGrp="1" noChangeArrowheads="1"/>
          </p:cNvSpPr>
          <p:nvPr/>
        </p:nvSpPr>
        <p:spPr bwMode="auto">
          <a:xfrm>
            <a:off x="3850443" y="9378824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DCACA262-7903-4F8E-8BB2-57DB543835D3}" type="slidenum">
              <a:rPr lang="en-US" sz="1200"/>
              <a:pPr algn="r"/>
              <a:t>27</a:t>
            </a:fld>
            <a:endParaRPr lang="en-US" sz="1200"/>
          </a:p>
        </p:txBody>
      </p:sp>
      <p:sp>
        <p:nvSpPr>
          <p:cNvPr id="17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836E623-D99A-4422-AA9E-AB414C88D3A3}" type="slidenum">
              <a:rPr lang="en-US"/>
              <a:pPr/>
              <a:t>28</a:t>
            </a:fld>
            <a:endParaRPr lang="th-TH"/>
          </a:p>
        </p:txBody>
      </p:sp>
      <p:sp>
        <p:nvSpPr>
          <p:cNvPr id="19458" name="Rectangle 7"/>
          <p:cNvSpPr txBox="1">
            <a:spLocks noGrp="1" noChangeArrowheads="1"/>
          </p:cNvSpPr>
          <p:nvPr/>
        </p:nvSpPr>
        <p:spPr bwMode="auto">
          <a:xfrm>
            <a:off x="3850443" y="9378824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F791E09D-F9E6-4E68-B51F-D506CDB81244}" type="slidenum">
              <a:rPr lang="en-US" sz="1200"/>
              <a:pPr algn="r"/>
              <a:t>28</a:t>
            </a:fld>
            <a:endParaRPr lang="en-US" sz="1200"/>
          </a:p>
        </p:txBody>
      </p:sp>
      <p:sp>
        <p:nvSpPr>
          <p:cNvPr id="1945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6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A911A8E-B455-46D1-8829-0CEB0D3AFF48}" type="slidenum">
              <a:rPr lang="en-US"/>
              <a:pPr/>
              <a:t>29</a:t>
            </a:fld>
            <a:endParaRPr lang="th-TH"/>
          </a:p>
        </p:txBody>
      </p:sp>
      <p:sp>
        <p:nvSpPr>
          <p:cNvPr id="26626" name="Rectangle 7"/>
          <p:cNvSpPr txBox="1">
            <a:spLocks noGrp="1" noChangeArrowheads="1"/>
          </p:cNvSpPr>
          <p:nvPr/>
        </p:nvSpPr>
        <p:spPr bwMode="auto">
          <a:xfrm>
            <a:off x="3850443" y="9378824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25EEC3D7-889E-4B83-B46E-D5A2A234D63D}" type="slidenum">
              <a:rPr lang="en-US" sz="1200"/>
              <a:pPr algn="r"/>
              <a:t>29</a:t>
            </a:fld>
            <a:endParaRPr lang="en-US" sz="1200"/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9687974-BD34-4AC2-B961-00EE9FCE99BD}" type="slidenum">
              <a:rPr lang="en-US"/>
              <a:pPr/>
              <a:t>30</a:t>
            </a:fld>
            <a:endParaRPr lang="th-TH"/>
          </a:p>
        </p:txBody>
      </p:sp>
      <p:sp>
        <p:nvSpPr>
          <p:cNvPr id="30722" name="Rectangle 7"/>
          <p:cNvSpPr txBox="1">
            <a:spLocks noGrp="1" noChangeArrowheads="1"/>
          </p:cNvSpPr>
          <p:nvPr/>
        </p:nvSpPr>
        <p:spPr bwMode="auto">
          <a:xfrm>
            <a:off x="3850443" y="9378824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2CFF7D18-1E97-4591-9970-66E8E9BF6F0B}" type="slidenum">
              <a:rPr lang="en-US" sz="1200"/>
              <a:pPr algn="r"/>
              <a:t>30</a:t>
            </a:fld>
            <a:endParaRPr lang="en-US" sz="120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037ECEB-560C-4C99-A2F7-82E0A9AF7A42}" type="slidenum">
              <a:rPr lang="en-US"/>
              <a:pPr/>
              <a:t>39</a:t>
            </a:fld>
            <a:endParaRPr lang="th-TH"/>
          </a:p>
        </p:txBody>
      </p:sp>
      <p:sp>
        <p:nvSpPr>
          <p:cNvPr id="71682" name="Rectangle 7"/>
          <p:cNvSpPr txBox="1">
            <a:spLocks noGrp="1" noChangeArrowheads="1"/>
          </p:cNvSpPr>
          <p:nvPr/>
        </p:nvSpPr>
        <p:spPr bwMode="auto">
          <a:xfrm>
            <a:off x="3850443" y="9378824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0" tIns="45714" rIns="91430" bIns="45714" anchor="b"/>
          <a:lstStyle/>
          <a:p>
            <a:pPr algn="r" defTabSz="844550"/>
            <a:fld id="{2A514BE3-9035-4CC0-A380-B3F8F20F19A2}" type="slidenum">
              <a:rPr lang="en-US" sz="1200"/>
              <a:pPr algn="r" defTabSz="844550"/>
              <a:t>39</a:t>
            </a:fld>
            <a:endParaRPr lang="en-US" sz="1200"/>
          </a:p>
        </p:txBody>
      </p:sp>
      <p:sp>
        <p:nvSpPr>
          <p:cNvPr id="7168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906357" y="4690269"/>
            <a:ext cx="4984962" cy="4443413"/>
          </a:xfrm>
        </p:spPr>
        <p:txBody>
          <a:bodyPr lIns="92065" tIns="46033" rIns="92065" bIns="46033"/>
          <a:lstStyle/>
          <a:p>
            <a:endParaRPr lang="th-TH"/>
          </a:p>
        </p:txBody>
      </p:sp>
      <p:sp>
        <p:nvSpPr>
          <p:cNvPr id="71684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41388" y="747713"/>
            <a:ext cx="4916487" cy="3689350"/>
          </a:xfrm>
          <a:ln w="12700" cap="flat">
            <a:solidFill>
              <a:schemeClr val="tx1"/>
            </a:solidFill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0796383-331F-41F2-85EA-6DDF682D4986}" type="slidenum">
              <a:rPr lang="en-US"/>
              <a:pPr/>
              <a:t>40</a:t>
            </a:fld>
            <a:endParaRPr lang="th-TH"/>
          </a:p>
        </p:txBody>
      </p:sp>
      <p:sp>
        <p:nvSpPr>
          <p:cNvPr id="75778" name="Rectangle 7"/>
          <p:cNvSpPr txBox="1">
            <a:spLocks noGrp="1" noChangeArrowheads="1"/>
          </p:cNvSpPr>
          <p:nvPr/>
        </p:nvSpPr>
        <p:spPr bwMode="auto">
          <a:xfrm>
            <a:off x="3850443" y="9378824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0" tIns="45714" rIns="91430" bIns="45714" anchor="b"/>
          <a:lstStyle/>
          <a:p>
            <a:pPr algn="r" defTabSz="844550"/>
            <a:fld id="{FC456A3F-8000-48EB-BD65-D370DAAA39B7}" type="slidenum">
              <a:rPr lang="en-US" sz="1200"/>
              <a:pPr algn="r" defTabSz="844550"/>
              <a:t>40</a:t>
            </a:fld>
            <a:endParaRPr lang="en-US" sz="1200"/>
          </a:p>
        </p:txBody>
      </p:sp>
      <p:sp>
        <p:nvSpPr>
          <p:cNvPr id="757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41388" y="747713"/>
            <a:ext cx="4916487" cy="3689350"/>
          </a:xfrm>
          <a:ln w="12700" cap="flat">
            <a:solidFill>
              <a:schemeClr val="tx1"/>
            </a:solidFill>
          </a:ln>
        </p:spPr>
      </p:sp>
      <p:sp>
        <p:nvSpPr>
          <p:cNvPr id="7578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6357" y="4690269"/>
            <a:ext cx="4984962" cy="4443413"/>
          </a:xfrm>
        </p:spPr>
        <p:txBody>
          <a:bodyPr lIns="92065" tIns="46033" rIns="92065" bIns="46033"/>
          <a:lstStyle/>
          <a:p>
            <a:endParaRPr lang="th-TH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482CB65-E59F-4D9B-9F03-A92731890E04}" type="slidenum">
              <a:rPr lang="en-US"/>
              <a:pPr/>
              <a:t>44</a:t>
            </a:fld>
            <a:endParaRPr lang="th-TH"/>
          </a:p>
        </p:txBody>
      </p:sp>
      <p:sp>
        <p:nvSpPr>
          <p:cNvPr id="96258" name="Rectangle 7"/>
          <p:cNvSpPr txBox="1">
            <a:spLocks noGrp="1" noChangeArrowheads="1"/>
          </p:cNvSpPr>
          <p:nvPr/>
        </p:nvSpPr>
        <p:spPr bwMode="auto">
          <a:xfrm>
            <a:off x="3850443" y="9378824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0" tIns="45714" rIns="91430" bIns="45714" anchor="b"/>
          <a:lstStyle/>
          <a:p>
            <a:pPr algn="r" defTabSz="844550"/>
            <a:fld id="{83B38ABF-8B42-4538-9CEF-8E214A166788}" type="slidenum">
              <a:rPr lang="en-US" sz="1200"/>
              <a:pPr algn="r" defTabSz="844550"/>
              <a:t>44</a:t>
            </a:fld>
            <a:endParaRPr lang="en-US" sz="1200"/>
          </a:p>
        </p:txBody>
      </p:sp>
      <p:sp>
        <p:nvSpPr>
          <p:cNvPr id="962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626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 lIns="91430" tIns="45714" rIns="91430" bIns="45714"/>
          <a:lstStyle/>
          <a:p>
            <a:endParaRPr lang="th-TH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8E85DF4-00C3-4356-B763-60B30CD2AA3C}" type="slidenum">
              <a:rPr lang="en-US"/>
              <a:pPr/>
              <a:t>45</a:t>
            </a:fld>
            <a:endParaRPr lang="th-TH"/>
          </a:p>
        </p:txBody>
      </p:sp>
      <p:sp>
        <p:nvSpPr>
          <p:cNvPr id="99330" name="Rectangle 7"/>
          <p:cNvSpPr txBox="1">
            <a:spLocks noGrp="1" noChangeArrowheads="1"/>
          </p:cNvSpPr>
          <p:nvPr/>
        </p:nvSpPr>
        <p:spPr bwMode="auto">
          <a:xfrm>
            <a:off x="3850443" y="9378824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0" tIns="45714" rIns="91430" bIns="45714" anchor="b"/>
          <a:lstStyle/>
          <a:p>
            <a:pPr algn="r" defTabSz="844550"/>
            <a:fld id="{311D07EC-70F8-4473-BED9-19D245DB849D}" type="slidenum">
              <a:rPr lang="en-US" sz="1200"/>
              <a:pPr algn="r" defTabSz="844550"/>
              <a:t>45</a:t>
            </a:fld>
            <a:endParaRPr lang="en-US" sz="1200"/>
          </a:p>
        </p:txBody>
      </p:sp>
      <p:sp>
        <p:nvSpPr>
          <p:cNvPr id="993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933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 lIns="91430" tIns="45714" rIns="91430" bIns="45714"/>
          <a:lstStyle/>
          <a:p>
            <a:endParaRPr lang="th-TH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46F2D58-E3F2-4099-A0E9-540966246714}" type="slidenum">
              <a:rPr lang="en-US"/>
              <a:pPr/>
              <a:t>46</a:t>
            </a:fld>
            <a:endParaRPr lang="th-TH"/>
          </a:p>
        </p:txBody>
      </p:sp>
      <p:sp>
        <p:nvSpPr>
          <p:cNvPr id="105474" name="Rectangle 7"/>
          <p:cNvSpPr txBox="1">
            <a:spLocks noGrp="1" noChangeArrowheads="1"/>
          </p:cNvSpPr>
          <p:nvPr/>
        </p:nvSpPr>
        <p:spPr bwMode="auto">
          <a:xfrm>
            <a:off x="3850443" y="9378824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0" tIns="45714" rIns="91430" bIns="45714" anchor="b"/>
          <a:lstStyle/>
          <a:p>
            <a:pPr algn="r" defTabSz="844550"/>
            <a:fld id="{FBAE959C-DDE2-4D67-A9E5-4E948D66958D}" type="slidenum">
              <a:rPr lang="en-US" sz="1200"/>
              <a:pPr algn="r" defTabSz="844550"/>
              <a:t>46</a:t>
            </a:fld>
            <a:endParaRPr lang="en-US" sz="1200"/>
          </a:p>
        </p:txBody>
      </p:sp>
      <p:sp>
        <p:nvSpPr>
          <p:cNvPr id="1054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 lIns="91430" tIns="45714" rIns="91430" bIns="45714"/>
          <a:lstStyle/>
          <a:p>
            <a:endParaRPr lang="th-TH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97EB911-6A2C-4261-BA94-3997116D5447}" type="slidenum">
              <a:rPr lang="en-US"/>
              <a:pPr/>
              <a:t>51</a:t>
            </a:fld>
            <a:endParaRPr lang="th-TH"/>
          </a:p>
        </p:txBody>
      </p:sp>
      <p:sp>
        <p:nvSpPr>
          <p:cNvPr id="117762" name="Rectangle 7"/>
          <p:cNvSpPr txBox="1">
            <a:spLocks noGrp="1" noChangeArrowheads="1"/>
          </p:cNvSpPr>
          <p:nvPr/>
        </p:nvSpPr>
        <p:spPr bwMode="auto">
          <a:xfrm>
            <a:off x="3850443" y="9378824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0" tIns="45714" rIns="91430" bIns="45714" anchor="b"/>
          <a:lstStyle/>
          <a:p>
            <a:pPr algn="r" defTabSz="844550"/>
            <a:fld id="{045B5912-BA2E-41AE-9F52-30506BDBC0E8}" type="slidenum">
              <a:rPr lang="en-US" sz="1200"/>
              <a:pPr algn="r" defTabSz="844550"/>
              <a:t>51</a:t>
            </a:fld>
            <a:endParaRPr lang="en-US" sz="1200"/>
          </a:p>
        </p:txBody>
      </p:sp>
      <p:sp>
        <p:nvSpPr>
          <p:cNvPr id="1177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7764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 lIns="91430" tIns="45714" rIns="91430" bIns="45714"/>
          <a:lstStyle/>
          <a:p>
            <a:endParaRPr lang="th-TH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C6BB3E9-6E54-488B-AEB6-276818CD5F13}" type="slidenum">
              <a:rPr lang="en-US"/>
              <a:pPr/>
              <a:t>52</a:t>
            </a:fld>
            <a:endParaRPr lang="th-TH"/>
          </a:p>
        </p:txBody>
      </p:sp>
      <p:sp>
        <p:nvSpPr>
          <p:cNvPr id="119810" name="Rectangle 7"/>
          <p:cNvSpPr txBox="1">
            <a:spLocks noGrp="1" noChangeArrowheads="1"/>
          </p:cNvSpPr>
          <p:nvPr/>
        </p:nvSpPr>
        <p:spPr bwMode="auto">
          <a:xfrm>
            <a:off x="3850443" y="9378824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0" tIns="45714" rIns="91430" bIns="45714" anchor="b"/>
          <a:lstStyle/>
          <a:p>
            <a:pPr algn="r" defTabSz="844550"/>
            <a:fld id="{338E3361-0234-4CAF-A17A-35BCC7B0F532}" type="slidenum">
              <a:rPr lang="en-US" sz="1200"/>
              <a:pPr algn="r" defTabSz="844550"/>
              <a:t>52</a:t>
            </a:fld>
            <a:endParaRPr lang="en-US" sz="1200"/>
          </a:p>
        </p:txBody>
      </p:sp>
      <p:sp>
        <p:nvSpPr>
          <p:cNvPr id="1198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981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 lIns="91430" tIns="45714" rIns="91430" bIns="45714"/>
          <a:lstStyle/>
          <a:p>
            <a:endParaRPr lang="th-TH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FBAD698-2E9E-4B5F-B4E8-94FA10A2063C}" type="slidenum">
              <a:rPr lang="en-US"/>
              <a:pPr/>
              <a:t>53</a:t>
            </a:fld>
            <a:endParaRPr lang="th-TH"/>
          </a:p>
        </p:txBody>
      </p:sp>
      <p:sp>
        <p:nvSpPr>
          <p:cNvPr id="121858" name="Rectangle 7"/>
          <p:cNvSpPr txBox="1">
            <a:spLocks noGrp="1" noChangeArrowheads="1"/>
          </p:cNvSpPr>
          <p:nvPr/>
        </p:nvSpPr>
        <p:spPr bwMode="auto">
          <a:xfrm>
            <a:off x="3850443" y="9378824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0" tIns="45714" rIns="91430" bIns="45714" anchor="b"/>
          <a:lstStyle/>
          <a:p>
            <a:pPr algn="r" defTabSz="844550"/>
            <a:fld id="{0443818F-5012-47B9-B3E5-C6EB2534B0AC}" type="slidenum">
              <a:rPr lang="en-US" sz="1200"/>
              <a:pPr algn="r" defTabSz="844550"/>
              <a:t>53</a:t>
            </a:fld>
            <a:endParaRPr lang="en-US" sz="1200"/>
          </a:p>
        </p:txBody>
      </p:sp>
      <p:sp>
        <p:nvSpPr>
          <p:cNvPr id="1218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186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 lIns="91430" tIns="45714" rIns="91430" bIns="45714"/>
          <a:lstStyle/>
          <a:p>
            <a:endParaRPr lang="th-TH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FFE080F-290E-4966-9678-418E40900A4A}" type="slidenum">
              <a:rPr lang="en-US" smtClean="0"/>
              <a:pPr/>
              <a:t>55</a:t>
            </a:fld>
            <a:endParaRPr lang="th-TH" smtClean="0"/>
          </a:p>
        </p:txBody>
      </p:sp>
      <p:sp>
        <p:nvSpPr>
          <p:cNvPr id="68611" name="Rectangle 2"/>
          <p:cNvSpPr>
            <a:spLocks noChangeArrowheads="1"/>
          </p:cNvSpPr>
          <p:nvPr/>
        </p:nvSpPr>
        <p:spPr bwMode="auto">
          <a:xfrm>
            <a:off x="3851276" y="0"/>
            <a:ext cx="2946400" cy="49426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 sz="1800"/>
          </a:p>
        </p:txBody>
      </p:sp>
      <p:sp>
        <p:nvSpPr>
          <p:cNvPr id="68612" name="Rectangle 3"/>
          <p:cNvSpPr>
            <a:spLocks noChangeArrowheads="1"/>
          </p:cNvSpPr>
          <p:nvPr/>
        </p:nvSpPr>
        <p:spPr bwMode="auto">
          <a:xfrm>
            <a:off x="3851276" y="9379985"/>
            <a:ext cx="2946400" cy="49426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 anchor="b"/>
          <a:lstStyle/>
          <a:p>
            <a:pPr algn="r" eaLnBrk="0" hangingPunct="0"/>
            <a:r>
              <a:rPr lang="en-US" sz="1200">
                <a:latin typeface="Times New Roman" pitchFamily="18" charset="0"/>
              </a:rPr>
              <a:t>136</a:t>
            </a:r>
          </a:p>
        </p:txBody>
      </p:sp>
      <p:sp>
        <p:nvSpPr>
          <p:cNvPr id="68613" name="Rectangle 4"/>
          <p:cNvSpPr>
            <a:spLocks noChangeArrowheads="1"/>
          </p:cNvSpPr>
          <p:nvPr/>
        </p:nvSpPr>
        <p:spPr bwMode="auto">
          <a:xfrm>
            <a:off x="0" y="9379985"/>
            <a:ext cx="2946400" cy="49426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 sz="1800"/>
          </a:p>
        </p:txBody>
      </p:sp>
      <p:sp>
        <p:nvSpPr>
          <p:cNvPr id="68614" name="Rectangle 5"/>
          <p:cNvSpPr>
            <a:spLocks noChangeArrowheads="1"/>
          </p:cNvSpPr>
          <p:nvPr/>
        </p:nvSpPr>
        <p:spPr bwMode="auto">
          <a:xfrm>
            <a:off x="0" y="0"/>
            <a:ext cx="2946400" cy="49426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 sz="1800"/>
          </a:p>
        </p:txBody>
      </p:sp>
      <p:sp>
        <p:nvSpPr>
          <p:cNvPr id="68615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39800" y="747713"/>
            <a:ext cx="4918075" cy="3689350"/>
          </a:xfrm>
          <a:ln w="12700" cap="flat"/>
        </p:spPr>
      </p:sp>
      <p:sp>
        <p:nvSpPr>
          <p:cNvPr id="68616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06463" y="4689993"/>
            <a:ext cx="4984750" cy="4443649"/>
          </a:xfrm>
          <a:noFill/>
          <a:ln/>
        </p:spPr>
        <p:txBody>
          <a:bodyPr lIns="90488" tIns="44450" rIns="90488" bIns="44450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FE023B2-78A0-4966-A251-33568B1D9F93}" type="slidenum">
              <a:rPr lang="en-US" smtClean="0"/>
              <a:pPr/>
              <a:t>56</a:t>
            </a:fld>
            <a:endParaRPr lang="th-TH" smtClean="0"/>
          </a:p>
        </p:txBody>
      </p:sp>
      <p:sp>
        <p:nvSpPr>
          <p:cNvPr id="70659" name="Rectangle 2"/>
          <p:cNvSpPr>
            <a:spLocks noChangeArrowheads="1"/>
          </p:cNvSpPr>
          <p:nvPr/>
        </p:nvSpPr>
        <p:spPr bwMode="auto">
          <a:xfrm>
            <a:off x="3851276" y="0"/>
            <a:ext cx="2946400" cy="49426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 sz="1800"/>
          </a:p>
        </p:txBody>
      </p:sp>
      <p:sp>
        <p:nvSpPr>
          <p:cNvPr id="70660" name="Rectangle 3"/>
          <p:cNvSpPr>
            <a:spLocks noChangeArrowheads="1"/>
          </p:cNvSpPr>
          <p:nvPr/>
        </p:nvSpPr>
        <p:spPr bwMode="auto">
          <a:xfrm>
            <a:off x="3851276" y="9379985"/>
            <a:ext cx="2946400" cy="49426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 anchor="b"/>
          <a:lstStyle/>
          <a:p>
            <a:pPr algn="r" eaLnBrk="0" hangingPunct="0"/>
            <a:r>
              <a:rPr lang="en-US" sz="1200">
                <a:latin typeface="Times New Roman" pitchFamily="18" charset="0"/>
              </a:rPr>
              <a:t>138</a:t>
            </a:r>
          </a:p>
        </p:txBody>
      </p:sp>
      <p:sp>
        <p:nvSpPr>
          <p:cNvPr id="70661" name="Rectangle 4"/>
          <p:cNvSpPr>
            <a:spLocks noChangeArrowheads="1"/>
          </p:cNvSpPr>
          <p:nvPr/>
        </p:nvSpPr>
        <p:spPr bwMode="auto">
          <a:xfrm>
            <a:off x="0" y="9379985"/>
            <a:ext cx="2946400" cy="49426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 sz="1800"/>
          </a:p>
        </p:txBody>
      </p:sp>
      <p:sp>
        <p:nvSpPr>
          <p:cNvPr id="70662" name="Rectangle 5"/>
          <p:cNvSpPr>
            <a:spLocks noChangeArrowheads="1"/>
          </p:cNvSpPr>
          <p:nvPr/>
        </p:nvSpPr>
        <p:spPr bwMode="auto">
          <a:xfrm>
            <a:off x="0" y="0"/>
            <a:ext cx="2946400" cy="49426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 sz="1800"/>
          </a:p>
        </p:txBody>
      </p:sp>
      <p:sp>
        <p:nvSpPr>
          <p:cNvPr id="70663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39800" y="747713"/>
            <a:ext cx="4918075" cy="3689350"/>
          </a:xfrm>
          <a:ln w="12700" cap="flat"/>
        </p:spPr>
      </p:sp>
      <p:sp>
        <p:nvSpPr>
          <p:cNvPr id="70664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06463" y="4689993"/>
            <a:ext cx="4984750" cy="4443649"/>
          </a:xfrm>
          <a:noFill/>
          <a:ln/>
        </p:spPr>
        <p:txBody>
          <a:bodyPr lIns="90488" tIns="44450" rIns="90488" bIns="44450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6C951E5-8231-45C0-AE7E-125EB5DF4394}" type="slidenum">
              <a:rPr lang="en-US" smtClean="0"/>
              <a:pPr/>
              <a:t>57</a:t>
            </a:fld>
            <a:endParaRPr lang="th-TH" smtClean="0"/>
          </a:p>
        </p:txBody>
      </p:sp>
      <p:sp>
        <p:nvSpPr>
          <p:cNvPr id="71683" name="Rectangle 2"/>
          <p:cNvSpPr>
            <a:spLocks noChangeArrowheads="1"/>
          </p:cNvSpPr>
          <p:nvPr/>
        </p:nvSpPr>
        <p:spPr bwMode="auto">
          <a:xfrm>
            <a:off x="3851276" y="0"/>
            <a:ext cx="2946400" cy="49426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 sz="1800"/>
          </a:p>
        </p:txBody>
      </p:sp>
      <p:sp>
        <p:nvSpPr>
          <p:cNvPr id="71684" name="Rectangle 3"/>
          <p:cNvSpPr>
            <a:spLocks noChangeArrowheads="1"/>
          </p:cNvSpPr>
          <p:nvPr/>
        </p:nvSpPr>
        <p:spPr bwMode="auto">
          <a:xfrm>
            <a:off x="3851276" y="9379985"/>
            <a:ext cx="2946400" cy="49426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 anchor="b"/>
          <a:lstStyle/>
          <a:p>
            <a:pPr algn="r" eaLnBrk="0" hangingPunct="0"/>
            <a:r>
              <a:rPr lang="en-US" sz="1200">
                <a:latin typeface="Times New Roman" pitchFamily="18" charset="0"/>
              </a:rPr>
              <a:t>139</a:t>
            </a:r>
          </a:p>
        </p:txBody>
      </p:sp>
      <p:sp>
        <p:nvSpPr>
          <p:cNvPr id="71685" name="Rectangle 4"/>
          <p:cNvSpPr>
            <a:spLocks noChangeArrowheads="1"/>
          </p:cNvSpPr>
          <p:nvPr/>
        </p:nvSpPr>
        <p:spPr bwMode="auto">
          <a:xfrm>
            <a:off x="0" y="9379985"/>
            <a:ext cx="2946400" cy="49426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 sz="1800"/>
          </a:p>
        </p:txBody>
      </p:sp>
      <p:sp>
        <p:nvSpPr>
          <p:cNvPr id="71686" name="Rectangle 5"/>
          <p:cNvSpPr>
            <a:spLocks noChangeArrowheads="1"/>
          </p:cNvSpPr>
          <p:nvPr/>
        </p:nvSpPr>
        <p:spPr bwMode="auto">
          <a:xfrm>
            <a:off x="0" y="0"/>
            <a:ext cx="2946400" cy="49426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 sz="1800"/>
          </a:p>
        </p:txBody>
      </p:sp>
      <p:sp>
        <p:nvSpPr>
          <p:cNvPr id="71687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39800" y="747713"/>
            <a:ext cx="4918075" cy="3689350"/>
          </a:xfrm>
          <a:ln w="12700" cap="flat"/>
        </p:spPr>
      </p:sp>
      <p:sp>
        <p:nvSpPr>
          <p:cNvPr id="71688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06463" y="4689993"/>
            <a:ext cx="4984750" cy="4443649"/>
          </a:xfrm>
          <a:noFill/>
          <a:ln/>
        </p:spPr>
        <p:txBody>
          <a:bodyPr lIns="90488" tIns="44450" rIns="90488" bIns="44450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FED1350-C69F-463D-8E5E-4A545F4B97B0}" type="slidenum">
              <a:rPr lang="en-US" smtClean="0"/>
              <a:pPr/>
              <a:t>59</a:t>
            </a:fld>
            <a:endParaRPr lang="en-US" smtClean="0"/>
          </a:p>
        </p:txBody>
      </p:sp>
      <p:sp>
        <p:nvSpPr>
          <p:cNvPr id="942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31863" y="741363"/>
            <a:ext cx="4933950" cy="3702050"/>
          </a:xfrm>
          <a:ln/>
        </p:spPr>
      </p:sp>
      <p:sp>
        <p:nvSpPr>
          <p:cNvPr id="942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8A8DC-44E3-48B1-BAB8-284181A1F035}" type="datetime1">
              <a:rPr lang="th-TH" smtClean="0"/>
              <a:t>19/01/56</a:t>
            </a:fld>
            <a:endParaRPr lang="th-TH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a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1A2FF99B-F904-40E4-8BA2-178F225CB5A3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E1443-D940-484F-AA23-793648913DAE}" type="datetime1">
              <a:rPr lang="th-TH" smtClean="0"/>
              <a:t>19/01/56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1A2FF99B-F904-40E4-8BA2-178F225CB5A3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2759F7-4C03-4567-BD81-C756741F32B3}" type="datetime1">
              <a:rPr lang="th-TH" smtClean="0"/>
              <a:t>19/01/56</a:t>
            </a:fld>
            <a:endParaRPr lang="th-TH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1A2FF99B-F904-40E4-8BA2-178F225CB5A3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CA279BFD-470B-49E8-A4FA-1FD9F1119AB2}" type="datetime1">
              <a:rPr lang="th-TH" smtClean="0"/>
              <a:t>19/01/56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FF99B-F904-40E4-8BA2-178F225CB5A3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C89C45-A991-475C-91B0-CBB9AD0A25CF}" type="datetime1">
              <a:rPr lang="th-TH" smtClean="0"/>
              <a:t>19/01/56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th-TH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Ova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a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1A2FF99B-F904-40E4-8BA2-178F225CB5A3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F45DB-A31C-48B2-9443-C6A99121EA2D}" type="datetime1">
              <a:rPr lang="th-TH" smtClean="0"/>
              <a:t>19/01/56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1A2FF99B-F904-40E4-8BA2-178F225CB5A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582C59-9BB7-423E-ADB0-7EC28567F7CB}" type="datetime1">
              <a:rPr lang="th-TH" smtClean="0"/>
              <a:t>19/01/56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A2FF99B-F904-40E4-8BA2-178F225CB5A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1A2FF99B-F904-40E4-8BA2-178F225CB5A3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F80BA-3067-43EB-9C1E-840E0E277C7D}" type="datetime1">
              <a:rPr lang="th-TH" smtClean="0"/>
              <a:t>19/01/56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th-TH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traight Connector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1A2FF99B-F904-40E4-8BA2-178F225CB5A3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D796E2F2-C4E7-4268-8A62-30DA3D47F05E}" type="datetime1">
              <a:rPr lang="th-TH" smtClean="0"/>
              <a:t>19/01/56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31A81-491C-4254-B02C-7BB26733D2F6}" type="datetime1">
              <a:rPr lang="th-TH" smtClean="0"/>
              <a:t>19/01/56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FF99B-F904-40E4-8BA2-178F225CB5A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1A2FF99B-F904-40E4-8BA2-178F225CB5A3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81F7-B4D0-4015-A5F7-D4F8D0794066}" type="datetime1">
              <a:rPr lang="th-TH" smtClean="0"/>
              <a:t>19/01/56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25157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F8E2381A-F88E-4626-BDCA-8B793E919307}" type="datetime1">
              <a:rPr lang="th-TH" smtClean="0"/>
              <a:t>19/01/56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>
          <a:xfrm>
            <a:off x="6553200" y="624840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E2170EEA-A620-435F-B914-C87285BE499A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>
          <a:xfrm>
            <a:off x="3124200" y="6248400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A83646D7-6AAC-404B-AD16-E2C66EDA4654}" type="datetime1">
              <a:rPr lang="th-TH" smtClean="0"/>
              <a:t>19/01/56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th-TH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1A2FF99B-F904-40E4-8BA2-178F225CB5A3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hf hdr="0" ftr="0" dt="0"/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1.bin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5.bin"/><Relationship Id="rId5" Type="http://schemas.openxmlformats.org/officeDocument/2006/relationships/oleObject" Target="../embeddings/oleObject4.bin"/><Relationship Id="rId4" Type="http://schemas.openxmlformats.org/officeDocument/2006/relationships/oleObject" Target="../embeddings/oleObject3.bin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3.vml"/><Relationship Id="rId5" Type="http://schemas.openxmlformats.org/officeDocument/2006/relationships/oleObject" Target="../embeddings/oleObject8.bin"/><Relationship Id="rId4" Type="http://schemas.openxmlformats.org/officeDocument/2006/relationships/oleObject" Target="../embeddings/oleObject7.bin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4.bin"/><Relationship Id="rId3" Type="http://schemas.openxmlformats.org/officeDocument/2006/relationships/oleObject" Target="../embeddings/oleObject9.bin"/><Relationship Id="rId7" Type="http://schemas.openxmlformats.org/officeDocument/2006/relationships/oleObject" Target="../embeddings/oleObject1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12.bin"/><Relationship Id="rId11" Type="http://schemas.openxmlformats.org/officeDocument/2006/relationships/oleObject" Target="../embeddings/oleObject17.bin"/><Relationship Id="rId5" Type="http://schemas.openxmlformats.org/officeDocument/2006/relationships/oleObject" Target="../embeddings/oleObject11.bin"/><Relationship Id="rId10" Type="http://schemas.openxmlformats.org/officeDocument/2006/relationships/oleObject" Target="../embeddings/oleObject16.bin"/><Relationship Id="rId4" Type="http://schemas.openxmlformats.org/officeDocument/2006/relationships/oleObject" Target="../embeddings/oleObject10.bin"/><Relationship Id="rId9" Type="http://schemas.openxmlformats.org/officeDocument/2006/relationships/oleObject" Target="../embeddings/oleObject15.bin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hyperlink" Target="http://www.deanseddon.co.uk/wp-content/uploads/2011/06/4ps.png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Relationship Id="rId9" Type="http://schemas.openxmlformats.org/officeDocument/2006/relationships/image" Target="../media/image29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Relationship Id="rId9" Type="http://schemas.openxmlformats.org/officeDocument/2006/relationships/image" Target="../media/image37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4" Type="http://schemas.openxmlformats.org/officeDocument/2006/relationships/oleObject" Target="../embeddings/oleObject19.bin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5" Type="http://schemas.openxmlformats.org/officeDocument/2006/relationships/oleObject" Target="../embeddings/oleObject21.bin"/><Relationship Id="rId4" Type="http://schemas.openxmlformats.org/officeDocument/2006/relationships/oleObject" Target="../embeddings/oleObject20.bin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4" Type="http://schemas.openxmlformats.org/officeDocument/2006/relationships/oleObject" Target="../embeddings/oleObject22.bin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4" Type="http://schemas.openxmlformats.org/officeDocument/2006/relationships/oleObject" Target="../embeddings/oleObject23.bin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hyperlink" Target="http://3.bp.blogspot.com/-LofHKcT1M2w/T9l8A68AzGI/AAAAAAAAAnw/6ou_uCYA7Nk/s1600/B120432B.jpg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2000" dirty="0" smtClean="0"/>
              <a:t>Integrated Business Economics</a:t>
            </a:r>
            <a:br>
              <a:rPr lang="en-US" sz="2000" dirty="0" smtClean="0"/>
            </a:br>
            <a:r>
              <a:rPr lang="en-US" sz="2000" dirty="0" smtClean="0"/>
              <a:t> EE.488</a:t>
            </a:r>
            <a:endParaRPr lang="th-TH" sz="2000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4400" b="1" dirty="0" smtClean="0"/>
              <a:t>Economics of Marketing</a:t>
            </a:r>
            <a:endParaRPr lang="th-TH" sz="44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FF99B-F904-40E4-8BA2-178F225CB5A3}" type="slidenum">
              <a:rPr lang="th-TH" smtClean="0"/>
              <a:pPr/>
              <a:t>1</a:t>
            </a:fld>
            <a:endParaRPr lang="th-TH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534400" cy="758952"/>
          </a:xfrm>
        </p:spPr>
        <p:txBody>
          <a:bodyPr>
            <a:noAutofit/>
          </a:bodyPr>
          <a:lstStyle/>
          <a:p>
            <a:r>
              <a:rPr lang="en-US" sz="5400" dirty="0" smtClean="0"/>
              <a:t>Outline</a:t>
            </a:r>
            <a:endParaRPr lang="th-TH" sz="54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FF99B-F904-40E4-8BA2-178F225CB5A3}" type="slidenum">
              <a:rPr lang="th-TH" smtClean="0"/>
              <a:pPr/>
              <a:t>2</a:t>
            </a:fld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Economics </a:t>
            </a:r>
            <a:r>
              <a:rPr lang="en-US" dirty="0" smtClean="0"/>
              <a:t>of Marketing</a:t>
            </a:r>
            <a:endParaRPr lang="en-US" dirty="0" smtClean="0"/>
          </a:p>
          <a:p>
            <a:r>
              <a:rPr lang="en-US" dirty="0" smtClean="0"/>
              <a:t>What is Marketing?</a:t>
            </a:r>
          </a:p>
          <a:p>
            <a:r>
              <a:rPr lang="en-US" dirty="0" smtClean="0"/>
              <a:t>Marketing Mix: 4Ps</a:t>
            </a:r>
          </a:p>
          <a:p>
            <a:pPr lvl="1"/>
            <a:r>
              <a:rPr lang="en-US" dirty="0" smtClean="0">
                <a:solidFill>
                  <a:srgbClr val="002060"/>
                </a:solidFill>
              </a:rPr>
              <a:t>Product</a:t>
            </a:r>
          </a:p>
          <a:p>
            <a:pPr lvl="1"/>
            <a:r>
              <a:rPr lang="en-US" dirty="0" smtClean="0">
                <a:solidFill>
                  <a:srgbClr val="002060"/>
                </a:solidFill>
              </a:rPr>
              <a:t>Price</a:t>
            </a:r>
          </a:p>
          <a:p>
            <a:pPr lvl="1"/>
            <a:r>
              <a:rPr lang="en-US" dirty="0" smtClean="0">
                <a:solidFill>
                  <a:srgbClr val="002060"/>
                </a:solidFill>
              </a:rPr>
              <a:t>Place</a:t>
            </a:r>
          </a:p>
          <a:p>
            <a:pPr lvl="1"/>
            <a:r>
              <a:rPr lang="en-US" dirty="0" smtClean="0">
                <a:solidFill>
                  <a:srgbClr val="002060"/>
                </a:solidFill>
              </a:rPr>
              <a:t>Promotion</a:t>
            </a:r>
          </a:p>
          <a:p>
            <a:r>
              <a:rPr lang="en-US" dirty="0" smtClean="0"/>
              <a:t>Economics and Marketing</a:t>
            </a:r>
            <a:endParaRPr lang="th-TH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FF99B-F904-40E4-8BA2-178F225CB5A3}" type="slidenum">
              <a:rPr lang="th-TH" smtClean="0"/>
              <a:pPr/>
              <a:t>3</a:t>
            </a:fld>
            <a:endParaRPr lang="th-TH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sz="quarter" idx="4294967295"/>
          </p:nvPr>
        </p:nvGraphicFramePr>
        <p:xfrm>
          <a:off x="323528" y="404666"/>
          <a:ext cx="8259547" cy="59253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50018"/>
                <a:gridCol w="1194118"/>
                <a:gridCol w="604379"/>
                <a:gridCol w="777060"/>
                <a:gridCol w="949739"/>
                <a:gridCol w="784233"/>
              </a:tblGrid>
              <a:tr h="3730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Year = 0</a:t>
                      </a:r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</a:t>
                      </a:r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2</a:t>
                      </a:r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3</a:t>
                      </a:r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4</a:t>
                      </a:r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5</a:t>
                      </a:r>
                      <a:endParaRPr lang="th-TH" sz="2000" dirty="0"/>
                    </a:p>
                  </a:txBody>
                  <a:tcPr/>
                </a:tc>
              </a:tr>
              <a:tr h="37304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Sale (Revenue)= Price x Quantity</a:t>
                      </a:r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Growth?</a:t>
                      </a:r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000"/>
                    </a:p>
                  </a:txBody>
                  <a:tcPr/>
                </a:tc>
              </a:tr>
              <a:tr h="1233901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Cost</a:t>
                      </a:r>
                      <a:r>
                        <a:rPr lang="en-US" sz="2000" baseline="0" dirty="0" smtClean="0"/>
                        <a:t> of goods sold (Expense)</a:t>
                      </a:r>
                    </a:p>
                    <a:p>
                      <a:r>
                        <a:rPr lang="en-US" sz="2000" baseline="0" dirty="0" smtClean="0"/>
                        <a:t>      Production</a:t>
                      </a:r>
                    </a:p>
                    <a:p>
                      <a:r>
                        <a:rPr lang="en-US" sz="2000" baseline="0" dirty="0" smtClean="0"/>
                        <a:t>      HR</a:t>
                      </a:r>
                    </a:p>
                    <a:p>
                      <a:r>
                        <a:rPr lang="en-US" sz="2000" baseline="0" dirty="0" smtClean="0"/>
                        <a:t>       :</a:t>
                      </a:r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000"/>
                    </a:p>
                  </a:txBody>
                  <a:tcPr/>
                </a:tc>
              </a:tr>
              <a:tr h="373040">
                <a:tc>
                  <a:txBody>
                    <a:bodyPr/>
                    <a:lstStyle/>
                    <a:p>
                      <a:pPr algn="r"/>
                      <a:r>
                        <a:rPr lang="en-US" sz="2000" dirty="0" smtClean="0"/>
                        <a:t>Gross</a:t>
                      </a:r>
                      <a:r>
                        <a:rPr lang="en-US" sz="2000" baseline="0" dirty="0" smtClean="0"/>
                        <a:t> profit</a:t>
                      </a:r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000"/>
                    </a:p>
                  </a:txBody>
                  <a:tcPr/>
                </a:tc>
              </a:tr>
              <a:tr h="37304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Operating cost</a:t>
                      </a:r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000"/>
                    </a:p>
                  </a:txBody>
                  <a:tcPr/>
                </a:tc>
              </a:tr>
              <a:tr h="373040">
                <a:tc>
                  <a:txBody>
                    <a:bodyPr/>
                    <a:lstStyle/>
                    <a:p>
                      <a:pPr algn="r"/>
                      <a:r>
                        <a:rPr lang="en-US" sz="2000" dirty="0" smtClean="0"/>
                        <a:t>EBIT-DA</a:t>
                      </a:r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000" dirty="0"/>
                    </a:p>
                  </a:txBody>
                  <a:tcPr/>
                </a:tc>
              </a:tr>
              <a:tr h="37304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Depreciation</a:t>
                      </a:r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000" dirty="0"/>
                    </a:p>
                  </a:txBody>
                  <a:tcPr/>
                </a:tc>
              </a:tr>
              <a:tr h="373040">
                <a:tc>
                  <a:txBody>
                    <a:bodyPr/>
                    <a:lstStyle/>
                    <a:p>
                      <a:pPr algn="r"/>
                      <a:r>
                        <a:rPr lang="en-US" sz="2000" dirty="0" smtClean="0"/>
                        <a:t>EBIT</a:t>
                      </a:r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000" dirty="0"/>
                    </a:p>
                  </a:txBody>
                  <a:tcPr/>
                </a:tc>
              </a:tr>
              <a:tr h="37304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Interest</a:t>
                      </a:r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000" dirty="0"/>
                    </a:p>
                  </a:txBody>
                  <a:tcPr/>
                </a:tc>
              </a:tr>
              <a:tr h="37304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Tax</a:t>
                      </a:r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000" dirty="0"/>
                    </a:p>
                  </a:txBody>
                  <a:tcPr/>
                </a:tc>
              </a:tr>
              <a:tr h="373040"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/>
                        <a:t>Net Profit</a:t>
                      </a:r>
                      <a:endParaRPr lang="th-TH" sz="20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000" dirty="0"/>
                    </a:p>
                  </a:txBody>
                  <a:tcPr/>
                </a:tc>
              </a:tr>
              <a:tr h="652324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Free</a:t>
                      </a:r>
                      <a:r>
                        <a:rPr lang="en-US" sz="2000" baseline="0" dirty="0" smtClean="0"/>
                        <a:t> Cash Flow</a:t>
                      </a:r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sz="20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Demand </a:t>
            </a:r>
            <a:r>
              <a:rPr lang="en-US" dirty="0" smtClean="0"/>
              <a:t>Forecasting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Forecasting of demand is the art of predicting demand for a product or a service at some future data on the basis of certain present and past behavior patterns of some related events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FF99B-F904-40E4-8BA2-178F225CB5A3}" type="slidenum">
              <a:rPr lang="th-TH" smtClean="0"/>
              <a:pPr/>
              <a:t>4</a:t>
            </a:fld>
            <a:endParaRPr lang="th-TH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Objectives of demand forecasting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It enable to produce the required quantities at the right time</a:t>
            </a:r>
          </a:p>
          <a:p>
            <a:r>
              <a:rPr lang="en-US" dirty="0" smtClean="0"/>
              <a:t>Arrange well in advance for the various factors of production viz. raw materials, equipment, machine accessories, </a:t>
            </a:r>
            <a:r>
              <a:rPr lang="en-US" dirty="0" err="1" smtClean="0"/>
              <a:t>labour</a:t>
            </a:r>
            <a:r>
              <a:rPr lang="en-US" dirty="0" smtClean="0"/>
              <a:t>, building etc.</a:t>
            </a:r>
          </a:p>
          <a:p>
            <a:r>
              <a:rPr lang="en-US" dirty="0" smtClean="0"/>
              <a:t>It is an important aid in effective and efficient planning</a:t>
            </a:r>
          </a:p>
          <a:p>
            <a:r>
              <a:rPr lang="en-US" dirty="0" smtClean="0"/>
              <a:t>It can also help management in reducing its dependence on chance</a:t>
            </a:r>
          </a:p>
          <a:p>
            <a:r>
              <a:rPr lang="en-US" dirty="0" smtClean="0"/>
              <a:t>It is helpful in allocation of national resources</a:t>
            </a:r>
          </a:p>
          <a:p>
            <a:r>
              <a:rPr lang="en-US" dirty="0" smtClean="0"/>
              <a:t>Helpful in setting sales target</a:t>
            </a:r>
          </a:p>
          <a:p>
            <a:r>
              <a:rPr lang="en-US" dirty="0" smtClean="0"/>
              <a:t>Arrangement of funds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FF99B-F904-40E4-8BA2-178F225CB5A3}" type="slidenum">
              <a:rPr lang="th-TH" smtClean="0"/>
              <a:pPr/>
              <a:t>5</a:t>
            </a:fld>
            <a:endParaRPr lang="th-TH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323528" y="0"/>
            <a:ext cx="8820472" cy="620688"/>
          </a:xfrm>
        </p:spPr>
        <p:txBody>
          <a:bodyPr>
            <a:normAutofit/>
          </a:bodyPr>
          <a:lstStyle/>
          <a:p>
            <a:r>
              <a:rPr lang="en-US" sz="2800" dirty="0" smtClean="0"/>
              <a:t>Methods Of Demand Forecasting</a:t>
            </a:r>
            <a:endParaRPr lang="en-US" sz="2800" dirty="0"/>
          </a:p>
        </p:txBody>
      </p:sp>
      <p:pic>
        <p:nvPicPr>
          <p:cNvPr id="5" name="Picture 4" descr="untitled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620688"/>
            <a:ext cx="8712968" cy="6062309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FF99B-F904-40E4-8BA2-178F225CB5A3}" type="slidenum">
              <a:rPr lang="th-TH" smtClean="0"/>
              <a:pPr/>
              <a:t>6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3"/>
          <p:cNvSpPr>
            <a:spLocks noGrp="1" noChangeArrowheads="1"/>
          </p:cNvSpPr>
          <p:nvPr>
            <p:ph type="title"/>
          </p:nvPr>
        </p:nvSpPr>
        <p:spPr>
          <a:xfrm>
            <a:off x="762000" y="228600"/>
            <a:ext cx="8382000" cy="762000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en-US" sz="4000" smtClean="0">
                <a:cs typeface="FreesiaUPC" pitchFamily="34" charset="-34"/>
              </a:rPr>
              <a:t>Empirical Estimation of Demand</a:t>
            </a:r>
            <a:endParaRPr lang="en-US" smtClean="0">
              <a:cs typeface="FreesiaUPC" pitchFamily="34" charset="-34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pPr>
              <a:defRPr/>
            </a:pPr>
            <a:fld id="{0046D8EA-5115-4BDB-A7EF-2704D182261E}" type="slidenum">
              <a:rPr lang="en-US"/>
              <a:pPr>
                <a:defRPr/>
              </a:pPr>
              <a:t>7</a:t>
            </a:fld>
            <a:endParaRPr lang="th-TH"/>
          </a:p>
        </p:txBody>
      </p:sp>
      <p:sp>
        <p:nvSpPr>
          <p:cNvPr id="18437" name="Rectangle 2"/>
          <p:cNvSpPr>
            <a:spLocks noGrp="1" noChangeArrowheads="1"/>
          </p:cNvSpPr>
          <p:nvPr>
            <p:ph sz="quarter" idx="1"/>
          </p:nvPr>
        </p:nvSpPr>
        <p:spPr>
          <a:xfrm>
            <a:off x="251520" y="1988840"/>
            <a:ext cx="7558088" cy="2806700"/>
          </a:xfrm>
        </p:spPr>
        <p:txBody>
          <a:bodyPr lIns="90488" tIns="44450" rIns="90488" bIns="44450"/>
          <a:lstStyle/>
          <a:p>
            <a:pPr eaLnBrk="1" hangingPunct="1">
              <a:spcBef>
                <a:spcPct val="70000"/>
              </a:spcBef>
            </a:pPr>
            <a:r>
              <a:rPr lang="en-US" dirty="0" smtClean="0">
                <a:cs typeface="FreesiaUPC" pitchFamily="34" charset="-34"/>
              </a:rPr>
              <a:t>Substitutes: </a:t>
            </a:r>
            <a:r>
              <a:rPr lang="en-US" i="1" dirty="0" smtClean="0">
                <a:cs typeface="FreesiaUPC" pitchFamily="34" charset="-34"/>
              </a:rPr>
              <a:t>b</a:t>
            </a:r>
            <a:r>
              <a:rPr lang="en-US" i="1" baseline="-25000" dirty="0" smtClean="0">
                <a:cs typeface="FreesiaUPC" pitchFamily="34" charset="-34"/>
              </a:rPr>
              <a:t>2</a:t>
            </a:r>
            <a:r>
              <a:rPr lang="en-US" i="1" dirty="0" smtClean="0">
                <a:cs typeface="FreesiaUPC" pitchFamily="34" charset="-34"/>
              </a:rPr>
              <a:t> </a:t>
            </a:r>
            <a:r>
              <a:rPr lang="en-US" dirty="0" smtClean="0">
                <a:cs typeface="FreesiaUPC" pitchFamily="34" charset="-34"/>
              </a:rPr>
              <a:t>is positive</a:t>
            </a:r>
          </a:p>
          <a:p>
            <a:pPr eaLnBrk="1" hangingPunct="1">
              <a:spcBef>
                <a:spcPct val="70000"/>
              </a:spcBef>
            </a:pPr>
            <a:r>
              <a:rPr lang="en-US" dirty="0" smtClean="0">
                <a:cs typeface="FreesiaUPC" pitchFamily="34" charset="-34"/>
              </a:rPr>
              <a:t>Complements: </a:t>
            </a:r>
            <a:r>
              <a:rPr lang="en-US" i="1" dirty="0" smtClean="0">
                <a:cs typeface="FreesiaUPC" pitchFamily="34" charset="-34"/>
              </a:rPr>
              <a:t>b</a:t>
            </a:r>
            <a:r>
              <a:rPr lang="en-US" i="1" baseline="-25000" dirty="0" smtClean="0">
                <a:cs typeface="FreesiaUPC" pitchFamily="34" charset="-34"/>
              </a:rPr>
              <a:t>2</a:t>
            </a:r>
            <a:r>
              <a:rPr lang="en-US" i="1" dirty="0" smtClean="0">
                <a:cs typeface="FreesiaUPC" pitchFamily="34" charset="-34"/>
              </a:rPr>
              <a:t> </a:t>
            </a:r>
            <a:r>
              <a:rPr lang="en-US" dirty="0" smtClean="0">
                <a:cs typeface="FreesiaUPC" pitchFamily="34" charset="-34"/>
              </a:rPr>
              <a:t>is negative</a:t>
            </a:r>
          </a:p>
        </p:txBody>
      </p:sp>
      <p:graphicFrame>
        <p:nvGraphicFramePr>
          <p:cNvPr id="18434" name="Object 5"/>
          <p:cNvGraphicFramePr>
            <a:graphicFrameLocks noChangeAspect="1"/>
          </p:cNvGraphicFramePr>
          <p:nvPr/>
        </p:nvGraphicFramePr>
        <p:xfrm>
          <a:off x="403299" y="1412776"/>
          <a:ext cx="7697093" cy="631988"/>
        </p:xfrm>
        <a:graphic>
          <a:graphicData uri="http://schemas.openxmlformats.org/presentationml/2006/ole">
            <p:oleObj spid="_x0000_s119810" name="Equation" r:id="rId4" imgW="2781000" imgH="228600" progId="Equation.3">
              <p:embed/>
            </p:oleObj>
          </a:graphicData>
        </a:graphic>
      </p:graphicFrame>
      <p:grpSp>
        <p:nvGrpSpPr>
          <p:cNvPr id="9" name="Group 3"/>
          <p:cNvGrpSpPr>
            <a:grpSpLocks/>
          </p:cNvGrpSpPr>
          <p:nvPr/>
        </p:nvGrpSpPr>
        <p:grpSpPr bwMode="auto">
          <a:xfrm>
            <a:off x="3995936" y="3140967"/>
            <a:ext cx="4230712" cy="3456385"/>
            <a:chOff x="891" y="868"/>
            <a:chExt cx="3799" cy="3103"/>
          </a:xfrm>
        </p:grpSpPr>
        <p:sp>
          <p:nvSpPr>
            <p:cNvPr id="10" name="Line 4"/>
            <p:cNvSpPr>
              <a:spLocks noChangeShapeType="1"/>
            </p:cNvSpPr>
            <p:nvPr/>
          </p:nvSpPr>
          <p:spPr bwMode="auto">
            <a:xfrm>
              <a:off x="1392" y="1099"/>
              <a:ext cx="0" cy="2653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11" name="Line 5"/>
            <p:cNvSpPr>
              <a:spLocks noChangeShapeType="1"/>
            </p:cNvSpPr>
            <p:nvPr/>
          </p:nvSpPr>
          <p:spPr bwMode="auto">
            <a:xfrm>
              <a:off x="1395" y="3751"/>
              <a:ext cx="2660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12" name="Rectangle 6"/>
            <p:cNvSpPr>
              <a:spLocks noChangeArrowheads="1"/>
            </p:cNvSpPr>
            <p:nvPr/>
          </p:nvSpPr>
          <p:spPr bwMode="auto">
            <a:xfrm>
              <a:off x="3939" y="3685"/>
              <a:ext cx="751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b="1">
                  <a:latin typeface="Arial" pitchFamily="34" charset="0"/>
                </a:rPr>
                <a:t>Quantity</a:t>
              </a:r>
              <a:r>
                <a:rPr lang="en-US" sz="2400" b="1">
                  <a:latin typeface="Arial" pitchFamily="34" charset="0"/>
                </a:rPr>
                <a:t> </a:t>
              </a:r>
            </a:p>
          </p:txBody>
        </p:sp>
        <p:sp>
          <p:nvSpPr>
            <p:cNvPr id="13" name="Rectangle 7"/>
            <p:cNvSpPr>
              <a:spLocks noChangeArrowheads="1"/>
            </p:cNvSpPr>
            <p:nvPr/>
          </p:nvSpPr>
          <p:spPr bwMode="auto">
            <a:xfrm>
              <a:off x="891" y="868"/>
              <a:ext cx="466" cy="22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algn="r" eaLnBrk="0" hangingPunct="0"/>
              <a:r>
                <a:rPr lang="en-US" b="1">
                  <a:latin typeface="Arial" pitchFamily="34" charset="0"/>
                </a:rPr>
                <a:t>Price</a:t>
              </a:r>
              <a:endParaRPr lang="en-US" sz="2400">
                <a:latin typeface="Times New Roman" pitchFamily="18" charset="0"/>
              </a:endParaRPr>
            </a:p>
          </p:txBody>
        </p:sp>
        <p:sp>
          <p:nvSpPr>
            <p:cNvPr id="14" name="Text Box 8"/>
            <p:cNvSpPr txBox="1">
              <a:spLocks noChangeArrowheads="1"/>
            </p:cNvSpPr>
            <p:nvPr/>
          </p:nvSpPr>
          <p:spPr bwMode="auto">
            <a:xfrm>
              <a:off x="1238" y="3715"/>
              <a:ext cx="205" cy="25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sz="2000" b="1">
                  <a:latin typeface="Arial" pitchFamily="34" charset="0"/>
                </a:rPr>
                <a:t>0</a:t>
              </a:r>
            </a:p>
          </p:txBody>
        </p:sp>
        <p:sp>
          <p:nvSpPr>
            <p:cNvPr id="15" name="Text Box 9"/>
            <p:cNvSpPr txBox="1">
              <a:spLocks noChangeArrowheads="1"/>
            </p:cNvSpPr>
            <p:nvPr/>
          </p:nvSpPr>
          <p:spPr bwMode="auto">
            <a:xfrm>
              <a:off x="1664" y="3715"/>
              <a:ext cx="205" cy="25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sz="2000" b="1">
                  <a:latin typeface="Arial" pitchFamily="34" charset="0"/>
                </a:rPr>
                <a:t>5</a:t>
              </a:r>
            </a:p>
          </p:txBody>
        </p:sp>
        <p:sp>
          <p:nvSpPr>
            <p:cNvPr id="16" name="Text Box 10"/>
            <p:cNvSpPr txBox="1">
              <a:spLocks noChangeArrowheads="1"/>
            </p:cNvSpPr>
            <p:nvPr/>
          </p:nvSpPr>
          <p:spPr bwMode="auto">
            <a:xfrm>
              <a:off x="2091" y="3715"/>
              <a:ext cx="294" cy="25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sz="2000" b="1">
                  <a:latin typeface="Arial" pitchFamily="34" charset="0"/>
                </a:rPr>
                <a:t>10</a:t>
              </a:r>
            </a:p>
          </p:txBody>
        </p:sp>
        <p:sp>
          <p:nvSpPr>
            <p:cNvPr id="17" name="Text Box 11"/>
            <p:cNvSpPr txBox="1">
              <a:spLocks noChangeArrowheads="1"/>
            </p:cNvSpPr>
            <p:nvPr/>
          </p:nvSpPr>
          <p:spPr bwMode="auto">
            <a:xfrm>
              <a:off x="2606" y="3715"/>
              <a:ext cx="294" cy="25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sz="2000" b="1">
                  <a:latin typeface="Arial" pitchFamily="34" charset="0"/>
                </a:rPr>
                <a:t>15</a:t>
              </a:r>
            </a:p>
          </p:txBody>
        </p:sp>
        <p:sp>
          <p:nvSpPr>
            <p:cNvPr id="18" name="Text Box 12"/>
            <p:cNvSpPr txBox="1">
              <a:spLocks noChangeArrowheads="1"/>
            </p:cNvSpPr>
            <p:nvPr/>
          </p:nvSpPr>
          <p:spPr bwMode="auto">
            <a:xfrm>
              <a:off x="3122" y="3715"/>
              <a:ext cx="294" cy="25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sz="2000" b="1">
                  <a:latin typeface="Arial" pitchFamily="34" charset="0"/>
                </a:rPr>
                <a:t>20</a:t>
              </a:r>
            </a:p>
          </p:txBody>
        </p:sp>
        <p:sp>
          <p:nvSpPr>
            <p:cNvPr id="19" name="Text Box 13"/>
            <p:cNvSpPr txBox="1">
              <a:spLocks noChangeArrowheads="1"/>
            </p:cNvSpPr>
            <p:nvPr/>
          </p:nvSpPr>
          <p:spPr bwMode="auto">
            <a:xfrm>
              <a:off x="3638" y="3715"/>
              <a:ext cx="294" cy="25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sz="2000" b="1">
                  <a:latin typeface="Arial" pitchFamily="34" charset="0"/>
                </a:rPr>
                <a:t>25</a:t>
              </a:r>
            </a:p>
          </p:txBody>
        </p:sp>
        <p:sp>
          <p:nvSpPr>
            <p:cNvPr id="20" name="Text Box 14"/>
            <p:cNvSpPr txBox="1">
              <a:spLocks noChangeArrowheads="1"/>
            </p:cNvSpPr>
            <p:nvPr/>
          </p:nvSpPr>
          <p:spPr bwMode="auto">
            <a:xfrm>
              <a:off x="1149" y="2138"/>
              <a:ext cx="294" cy="25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r" eaLnBrk="0" hangingPunct="0"/>
              <a:r>
                <a:rPr lang="en-US" sz="2000" b="1" dirty="0">
                  <a:latin typeface="Arial" pitchFamily="34" charset="0"/>
                </a:rPr>
                <a:t>15</a:t>
              </a:r>
            </a:p>
          </p:txBody>
        </p:sp>
        <p:sp>
          <p:nvSpPr>
            <p:cNvPr id="21" name="Text Box 15"/>
            <p:cNvSpPr txBox="1">
              <a:spLocks noChangeArrowheads="1"/>
            </p:cNvSpPr>
            <p:nvPr/>
          </p:nvSpPr>
          <p:spPr bwMode="auto">
            <a:xfrm>
              <a:off x="1149" y="2663"/>
              <a:ext cx="294" cy="25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r" eaLnBrk="0" hangingPunct="0"/>
              <a:r>
                <a:rPr lang="en-US" sz="2000" b="1">
                  <a:latin typeface="Arial" pitchFamily="34" charset="0"/>
                </a:rPr>
                <a:t>10</a:t>
              </a:r>
            </a:p>
          </p:txBody>
        </p:sp>
        <p:sp>
          <p:nvSpPr>
            <p:cNvPr id="22" name="Text Box 16"/>
            <p:cNvSpPr txBox="1">
              <a:spLocks noChangeArrowheads="1"/>
            </p:cNvSpPr>
            <p:nvPr/>
          </p:nvSpPr>
          <p:spPr bwMode="auto">
            <a:xfrm>
              <a:off x="1238" y="3189"/>
              <a:ext cx="205" cy="25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r" eaLnBrk="0" hangingPunct="0"/>
              <a:r>
                <a:rPr lang="en-US" sz="2000" b="1">
                  <a:latin typeface="Arial" pitchFamily="34" charset="0"/>
                </a:rPr>
                <a:t>5</a:t>
              </a:r>
            </a:p>
          </p:txBody>
        </p:sp>
        <p:sp>
          <p:nvSpPr>
            <p:cNvPr id="23" name="Text Box 17"/>
            <p:cNvSpPr txBox="1">
              <a:spLocks noChangeArrowheads="1"/>
            </p:cNvSpPr>
            <p:nvPr/>
          </p:nvSpPr>
          <p:spPr bwMode="auto">
            <a:xfrm>
              <a:off x="1149" y="1087"/>
              <a:ext cx="294" cy="25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r" eaLnBrk="0" hangingPunct="0"/>
              <a:r>
                <a:rPr lang="en-US" sz="2000" b="1">
                  <a:latin typeface="Arial" pitchFamily="34" charset="0"/>
                </a:rPr>
                <a:t>25</a:t>
              </a:r>
            </a:p>
          </p:txBody>
        </p:sp>
        <p:sp>
          <p:nvSpPr>
            <p:cNvPr id="24" name="Text Box 18"/>
            <p:cNvSpPr txBox="1">
              <a:spLocks noChangeArrowheads="1"/>
            </p:cNvSpPr>
            <p:nvPr/>
          </p:nvSpPr>
          <p:spPr bwMode="auto">
            <a:xfrm>
              <a:off x="1149" y="1612"/>
              <a:ext cx="294" cy="25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r" eaLnBrk="0" hangingPunct="0"/>
              <a:r>
                <a:rPr lang="en-US" sz="2000" b="1">
                  <a:latin typeface="Arial" pitchFamily="34" charset="0"/>
                </a:rPr>
                <a:t>20</a:t>
              </a:r>
            </a:p>
          </p:txBody>
        </p:sp>
        <p:sp>
          <p:nvSpPr>
            <p:cNvPr id="25" name="Oval 19"/>
            <p:cNvSpPr>
              <a:spLocks noChangeArrowheads="1"/>
            </p:cNvSpPr>
            <p:nvPr/>
          </p:nvSpPr>
          <p:spPr bwMode="auto">
            <a:xfrm>
              <a:off x="1668" y="1284"/>
              <a:ext cx="120" cy="120"/>
            </a:xfrm>
            <a:prstGeom prst="ellipse">
              <a:avLst/>
            </a:prstGeom>
            <a:solidFill>
              <a:schemeClr val="tx1"/>
            </a:solidFill>
            <a:ln w="12700">
              <a:noFill/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26" name="Oval 20"/>
            <p:cNvSpPr>
              <a:spLocks noChangeArrowheads="1"/>
            </p:cNvSpPr>
            <p:nvPr/>
          </p:nvSpPr>
          <p:spPr bwMode="auto">
            <a:xfrm>
              <a:off x="1884" y="1656"/>
              <a:ext cx="120" cy="120"/>
            </a:xfrm>
            <a:prstGeom prst="ellipse">
              <a:avLst/>
            </a:prstGeom>
            <a:solidFill>
              <a:schemeClr val="tx1"/>
            </a:solidFill>
            <a:ln w="12700">
              <a:noFill/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27" name="Oval 21"/>
            <p:cNvSpPr>
              <a:spLocks noChangeArrowheads="1"/>
            </p:cNvSpPr>
            <p:nvPr/>
          </p:nvSpPr>
          <p:spPr bwMode="auto">
            <a:xfrm>
              <a:off x="1992" y="2124"/>
              <a:ext cx="120" cy="120"/>
            </a:xfrm>
            <a:prstGeom prst="ellipse">
              <a:avLst/>
            </a:prstGeom>
            <a:solidFill>
              <a:schemeClr val="tx1"/>
            </a:solidFill>
            <a:ln w="12700">
              <a:noFill/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28" name="Oval 22"/>
            <p:cNvSpPr>
              <a:spLocks noChangeArrowheads="1"/>
            </p:cNvSpPr>
            <p:nvPr/>
          </p:nvSpPr>
          <p:spPr bwMode="auto">
            <a:xfrm>
              <a:off x="2472" y="2076"/>
              <a:ext cx="120" cy="120"/>
            </a:xfrm>
            <a:prstGeom prst="ellipse">
              <a:avLst/>
            </a:prstGeom>
            <a:solidFill>
              <a:schemeClr val="tx1"/>
            </a:solidFill>
            <a:ln w="12700">
              <a:noFill/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29" name="Oval 23"/>
            <p:cNvSpPr>
              <a:spLocks noChangeArrowheads="1"/>
            </p:cNvSpPr>
            <p:nvPr/>
          </p:nvSpPr>
          <p:spPr bwMode="auto">
            <a:xfrm>
              <a:off x="2712" y="2184"/>
              <a:ext cx="120" cy="120"/>
            </a:xfrm>
            <a:prstGeom prst="ellipse">
              <a:avLst/>
            </a:prstGeom>
            <a:solidFill>
              <a:schemeClr val="tx1"/>
            </a:solidFill>
            <a:ln w="12700">
              <a:noFill/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30" name="Oval 24"/>
            <p:cNvSpPr>
              <a:spLocks noChangeArrowheads="1"/>
            </p:cNvSpPr>
            <p:nvPr/>
          </p:nvSpPr>
          <p:spPr bwMode="auto">
            <a:xfrm>
              <a:off x="2892" y="2892"/>
              <a:ext cx="120" cy="120"/>
            </a:xfrm>
            <a:prstGeom prst="ellipse">
              <a:avLst/>
            </a:prstGeom>
            <a:solidFill>
              <a:schemeClr val="tx1"/>
            </a:solidFill>
            <a:ln w="12700">
              <a:noFill/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31" name="Oval 25"/>
            <p:cNvSpPr>
              <a:spLocks noChangeArrowheads="1"/>
            </p:cNvSpPr>
            <p:nvPr/>
          </p:nvSpPr>
          <p:spPr bwMode="auto">
            <a:xfrm>
              <a:off x="3372" y="2580"/>
              <a:ext cx="120" cy="120"/>
            </a:xfrm>
            <a:prstGeom prst="ellipse">
              <a:avLst/>
            </a:prstGeom>
            <a:solidFill>
              <a:schemeClr val="tx1"/>
            </a:solidFill>
            <a:ln w="12700">
              <a:noFill/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32" name="Oval 26"/>
            <p:cNvSpPr>
              <a:spLocks noChangeArrowheads="1"/>
            </p:cNvSpPr>
            <p:nvPr/>
          </p:nvSpPr>
          <p:spPr bwMode="auto">
            <a:xfrm>
              <a:off x="3516" y="2832"/>
              <a:ext cx="120" cy="120"/>
            </a:xfrm>
            <a:prstGeom prst="ellipse">
              <a:avLst/>
            </a:prstGeom>
            <a:solidFill>
              <a:schemeClr val="tx1"/>
            </a:solidFill>
            <a:ln w="12700">
              <a:noFill/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33" name="Oval 27"/>
            <p:cNvSpPr>
              <a:spLocks noChangeArrowheads="1"/>
            </p:cNvSpPr>
            <p:nvPr/>
          </p:nvSpPr>
          <p:spPr bwMode="auto">
            <a:xfrm>
              <a:off x="3492" y="3372"/>
              <a:ext cx="120" cy="120"/>
            </a:xfrm>
            <a:prstGeom prst="ellipse">
              <a:avLst/>
            </a:prstGeom>
            <a:solidFill>
              <a:schemeClr val="tx1"/>
            </a:solidFill>
            <a:ln w="12700">
              <a:noFill/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sp>
          <p:nvSpPr>
            <p:cNvPr id="34" name="Line 28"/>
            <p:cNvSpPr>
              <a:spLocks noChangeShapeType="1"/>
            </p:cNvSpPr>
            <p:nvPr/>
          </p:nvSpPr>
          <p:spPr bwMode="auto">
            <a:xfrm>
              <a:off x="1596" y="1704"/>
              <a:ext cx="2256" cy="1692"/>
            </a:xfrm>
            <a:prstGeom prst="line">
              <a:avLst/>
            </a:prstGeom>
            <a:noFill/>
            <a:ln w="57150">
              <a:solidFill>
                <a:srgbClr val="0033CC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th-TH"/>
            </a:p>
          </p:txBody>
        </p:sp>
        <p:sp>
          <p:nvSpPr>
            <p:cNvPr id="35" name="Text Box 29"/>
            <p:cNvSpPr txBox="1">
              <a:spLocks noChangeArrowheads="1"/>
            </p:cNvSpPr>
            <p:nvPr/>
          </p:nvSpPr>
          <p:spPr bwMode="auto">
            <a:xfrm>
              <a:off x="3842" y="3127"/>
              <a:ext cx="232" cy="25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sz="2000" b="1" i="1">
                  <a:latin typeface="Arial" pitchFamily="34" charset="0"/>
                </a:rPr>
                <a:t>D</a:t>
              </a:r>
            </a:p>
          </p:txBody>
        </p:sp>
      </p:grpSp>
      <p:grpSp>
        <p:nvGrpSpPr>
          <p:cNvPr id="36" name="Group 30"/>
          <p:cNvGrpSpPr>
            <a:grpSpLocks/>
          </p:cNvGrpSpPr>
          <p:nvPr/>
        </p:nvGrpSpPr>
        <p:grpSpPr bwMode="auto">
          <a:xfrm>
            <a:off x="5018781" y="3086646"/>
            <a:ext cx="2249742" cy="2934642"/>
            <a:chOff x="1704" y="1140"/>
            <a:chExt cx="2170" cy="2489"/>
          </a:xfrm>
        </p:grpSpPr>
        <p:sp>
          <p:nvSpPr>
            <p:cNvPr id="37" name="Line 31"/>
            <p:cNvSpPr>
              <a:spLocks noChangeShapeType="1"/>
            </p:cNvSpPr>
            <p:nvPr/>
          </p:nvSpPr>
          <p:spPr bwMode="auto">
            <a:xfrm>
              <a:off x="1704" y="1140"/>
              <a:ext cx="336" cy="121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th-TH"/>
            </a:p>
          </p:txBody>
        </p:sp>
        <p:sp>
          <p:nvSpPr>
            <p:cNvPr id="38" name="Line 32"/>
            <p:cNvSpPr>
              <a:spLocks noChangeShapeType="1"/>
            </p:cNvSpPr>
            <p:nvPr/>
          </p:nvSpPr>
          <p:spPr bwMode="auto">
            <a:xfrm>
              <a:off x="2520" y="1884"/>
              <a:ext cx="336" cy="121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th-TH"/>
            </a:p>
          </p:txBody>
        </p:sp>
        <p:sp>
          <p:nvSpPr>
            <p:cNvPr id="39" name="Line 33"/>
            <p:cNvSpPr>
              <a:spLocks noChangeShapeType="1"/>
            </p:cNvSpPr>
            <p:nvPr/>
          </p:nvSpPr>
          <p:spPr bwMode="auto">
            <a:xfrm>
              <a:off x="3276" y="2232"/>
              <a:ext cx="336" cy="121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th-TH"/>
            </a:p>
          </p:txBody>
        </p:sp>
        <p:sp>
          <p:nvSpPr>
            <p:cNvPr id="40" name="Text Box 34"/>
            <p:cNvSpPr txBox="1">
              <a:spLocks noChangeArrowheads="1"/>
            </p:cNvSpPr>
            <p:nvPr/>
          </p:nvSpPr>
          <p:spPr bwMode="auto">
            <a:xfrm>
              <a:off x="1886" y="2371"/>
              <a:ext cx="272" cy="25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sz="2000" b="1" i="1">
                  <a:latin typeface="Arial" pitchFamily="34" charset="0"/>
                </a:rPr>
                <a:t>d</a:t>
              </a:r>
              <a:r>
                <a:rPr lang="en-US" sz="2000" b="1" i="1" baseline="-25000">
                  <a:latin typeface="Arial" pitchFamily="34" charset="0"/>
                </a:rPr>
                <a:t>1</a:t>
              </a:r>
              <a:endParaRPr lang="en-US" sz="2000" b="1" i="1">
                <a:latin typeface="Arial" pitchFamily="34" charset="0"/>
              </a:endParaRPr>
            </a:p>
          </p:txBody>
        </p:sp>
        <p:sp>
          <p:nvSpPr>
            <p:cNvPr id="41" name="Text Box 35"/>
            <p:cNvSpPr txBox="1">
              <a:spLocks noChangeArrowheads="1"/>
            </p:cNvSpPr>
            <p:nvPr/>
          </p:nvSpPr>
          <p:spPr bwMode="auto">
            <a:xfrm>
              <a:off x="2726" y="3115"/>
              <a:ext cx="272" cy="25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sz="2000" b="1" i="1">
                  <a:latin typeface="Arial" pitchFamily="34" charset="0"/>
                </a:rPr>
                <a:t>d</a:t>
              </a:r>
              <a:r>
                <a:rPr lang="en-US" sz="2000" b="1" i="1" baseline="-25000">
                  <a:latin typeface="Arial" pitchFamily="34" charset="0"/>
                </a:rPr>
                <a:t>2</a:t>
              </a:r>
              <a:endParaRPr lang="en-US" sz="2000" b="1" i="1">
                <a:latin typeface="Arial" pitchFamily="34" charset="0"/>
              </a:endParaRPr>
            </a:p>
          </p:txBody>
        </p:sp>
        <p:sp>
          <p:nvSpPr>
            <p:cNvPr id="42" name="Text Box 36"/>
            <p:cNvSpPr txBox="1">
              <a:spLocks noChangeArrowheads="1"/>
            </p:cNvSpPr>
            <p:nvPr/>
          </p:nvSpPr>
          <p:spPr bwMode="auto">
            <a:xfrm>
              <a:off x="3602" y="3379"/>
              <a:ext cx="272" cy="25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sz="2000" b="1" i="1">
                  <a:latin typeface="Arial" pitchFamily="34" charset="0"/>
                </a:rPr>
                <a:t>d</a:t>
              </a:r>
              <a:r>
                <a:rPr lang="en-US" sz="2000" b="1" i="1" baseline="-25000">
                  <a:latin typeface="Arial" pitchFamily="34" charset="0"/>
                </a:rPr>
                <a:t>3</a:t>
              </a:r>
              <a:endParaRPr lang="en-US" sz="2000" b="1" i="1">
                <a:latin typeface="Arial" pitchFamily="34" charset="0"/>
              </a:endParaRPr>
            </a:p>
          </p:txBody>
        </p:sp>
      </p:grpSp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3F8C54B-1B27-4C23-AA8D-986A99690981}" type="slidenum">
              <a:rPr lang="en-US" smtClean="0"/>
              <a:pPr/>
              <a:t>8</a:t>
            </a:fld>
            <a:endParaRPr lang="th-TH" smtClean="0"/>
          </a:p>
        </p:txBody>
      </p:sp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2236788" y="1931988"/>
            <a:ext cx="6742112" cy="3227387"/>
            <a:chOff x="1409" y="1217"/>
            <a:chExt cx="4247" cy="2033"/>
          </a:xfrm>
        </p:grpSpPr>
        <p:sp>
          <p:nvSpPr>
            <p:cNvPr id="9251" name="Rectangle 3"/>
            <p:cNvSpPr>
              <a:spLocks noChangeArrowheads="1"/>
            </p:cNvSpPr>
            <p:nvPr/>
          </p:nvSpPr>
          <p:spPr bwMode="auto">
            <a:xfrm>
              <a:off x="4413" y="3021"/>
              <a:ext cx="1243" cy="22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800" b="1">
                  <a:latin typeface="Arial" pitchFamily="34" charset="0"/>
                </a:rPr>
                <a:t>D</a:t>
              </a:r>
              <a:r>
                <a:rPr lang="en-US" sz="1800" b="1" baseline="-25000">
                  <a:latin typeface="Arial" pitchFamily="34" charset="0"/>
                </a:rPr>
                <a:t>2</a:t>
              </a:r>
              <a:r>
                <a:rPr lang="en-US" sz="1800" b="1">
                  <a:latin typeface="Arial" pitchFamily="34" charset="0"/>
                </a:rPr>
                <a:t> = consumer 2</a:t>
              </a:r>
              <a:endParaRPr lang="en-US" sz="1800" b="1" baseline="-25000">
                <a:latin typeface="Arial" pitchFamily="34" charset="0"/>
              </a:endParaRPr>
            </a:p>
          </p:txBody>
        </p:sp>
        <p:sp>
          <p:nvSpPr>
            <p:cNvPr id="9252" name="Line 4"/>
            <p:cNvSpPr>
              <a:spLocks noChangeShapeType="1"/>
            </p:cNvSpPr>
            <p:nvPr/>
          </p:nvSpPr>
          <p:spPr bwMode="auto">
            <a:xfrm>
              <a:off x="1409" y="1697"/>
              <a:ext cx="2943" cy="1359"/>
            </a:xfrm>
            <a:prstGeom prst="line">
              <a:avLst/>
            </a:prstGeom>
            <a:noFill/>
            <a:ln w="50800">
              <a:solidFill>
                <a:srgbClr val="99CC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9253" name="Line 5"/>
            <p:cNvSpPr>
              <a:spLocks noChangeShapeType="1"/>
            </p:cNvSpPr>
            <p:nvPr/>
          </p:nvSpPr>
          <p:spPr bwMode="auto">
            <a:xfrm>
              <a:off x="1409" y="1217"/>
              <a:ext cx="2943" cy="1359"/>
            </a:xfrm>
            <a:prstGeom prst="line">
              <a:avLst/>
            </a:prstGeom>
            <a:noFill/>
            <a:ln w="50800">
              <a:solidFill>
                <a:srgbClr val="0033CC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9254" name="Rectangle 6"/>
            <p:cNvSpPr>
              <a:spLocks noChangeArrowheads="1"/>
            </p:cNvSpPr>
            <p:nvPr/>
          </p:nvSpPr>
          <p:spPr bwMode="auto">
            <a:xfrm>
              <a:off x="4413" y="2493"/>
              <a:ext cx="1230" cy="22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800" b="1">
                  <a:latin typeface="Arial" pitchFamily="34" charset="0"/>
                </a:rPr>
                <a:t>D</a:t>
              </a:r>
              <a:r>
                <a:rPr lang="en-US" sz="1800" b="1" baseline="-25000">
                  <a:latin typeface="Arial" pitchFamily="34" charset="0"/>
                </a:rPr>
                <a:t>1 </a:t>
              </a:r>
              <a:r>
                <a:rPr lang="en-US" sz="1800" b="1">
                  <a:latin typeface="Arial" pitchFamily="34" charset="0"/>
                </a:rPr>
                <a:t>= consumer 1</a:t>
              </a:r>
              <a:endParaRPr lang="en-US" sz="1800" b="1" baseline="-25000">
                <a:latin typeface="Arial" pitchFamily="34" charset="0"/>
              </a:endParaRPr>
            </a:p>
          </p:txBody>
        </p:sp>
      </p:grpSp>
      <p:grpSp>
        <p:nvGrpSpPr>
          <p:cNvPr id="3" name="Group 7"/>
          <p:cNvGrpSpPr>
            <a:grpSpLocks/>
          </p:cNvGrpSpPr>
          <p:nvPr/>
        </p:nvGrpSpPr>
        <p:grpSpPr bwMode="auto">
          <a:xfrm>
            <a:off x="2198688" y="1376363"/>
            <a:ext cx="4456112" cy="4927600"/>
            <a:chOff x="1385" y="867"/>
            <a:chExt cx="2807" cy="3104"/>
          </a:xfrm>
        </p:grpSpPr>
        <p:sp>
          <p:nvSpPr>
            <p:cNvPr id="9240" name="AutoShape 8"/>
            <p:cNvSpPr>
              <a:spLocks noChangeArrowheads="1"/>
            </p:cNvSpPr>
            <p:nvPr/>
          </p:nvSpPr>
          <p:spPr bwMode="auto">
            <a:xfrm>
              <a:off x="1392" y="1695"/>
              <a:ext cx="912" cy="417"/>
            </a:xfrm>
            <a:prstGeom prst="rtTriangle">
              <a:avLst/>
            </a:prstGeom>
            <a:solidFill>
              <a:srgbClr val="FFCCCC"/>
            </a:solidFill>
            <a:ln w="12700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 sz="1800"/>
            </a:p>
          </p:txBody>
        </p:sp>
        <p:sp>
          <p:nvSpPr>
            <p:cNvPr id="9241" name="Oval 9"/>
            <p:cNvSpPr>
              <a:spLocks noChangeArrowheads="1"/>
            </p:cNvSpPr>
            <p:nvPr/>
          </p:nvSpPr>
          <p:spPr bwMode="auto">
            <a:xfrm>
              <a:off x="2256" y="2064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sz="1800"/>
            </a:p>
          </p:txBody>
        </p:sp>
        <p:sp>
          <p:nvSpPr>
            <p:cNvPr id="9242" name="Line 10"/>
            <p:cNvSpPr>
              <a:spLocks noChangeShapeType="1"/>
            </p:cNvSpPr>
            <p:nvPr/>
          </p:nvSpPr>
          <p:spPr bwMode="auto">
            <a:xfrm flipV="1">
              <a:off x="3312" y="2105"/>
              <a:ext cx="0" cy="1695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9243" name="Rectangle 11"/>
            <p:cNvSpPr>
              <a:spLocks noChangeArrowheads="1"/>
            </p:cNvSpPr>
            <p:nvPr/>
          </p:nvSpPr>
          <p:spPr bwMode="auto">
            <a:xfrm>
              <a:off x="3213" y="3762"/>
              <a:ext cx="263" cy="20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600" b="1" i="1">
                  <a:latin typeface="Arial" pitchFamily="34" charset="0"/>
                </a:rPr>
                <a:t>Q</a:t>
              </a:r>
              <a:r>
                <a:rPr lang="en-US" sz="1600" b="1" i="1" baseline="-25000">
                  <a:latin typeface="Arial" pitchFamily="34" charset="0"/>
                </a:rPr>
                <a:t>1</a:t>
              </a:r>
            </a:p>
          </p:txBody>
        </p:sp>
        <p:sp>
          <p:nvSpPr>
            <p:cNvPr id="9244" name="Line 12"/>
            <p:cNvSpPr>
              <a:spLocks noChangeShapeType="1"/>
            </p:cNvSpPr>
            <p:nvPr/>
          </p:nvSpPr>
          <p:spPr bwMode="auto">
            <a:xfrm flipH="1">
              <a:off x="1385" y="2112"/>
              <a:ext cx="1868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9245" name="Oval 13"/>
            <p:cNvSpPr>
              <a:spLocks noChangeArrowheads="1"/>
            </p:cNvSpPr>
            <p:nvPr/>
          </p:nvSpPr>
          <p:spPr bwMode="auto">
            <a:xfrm>
              <a:off x="3264" y="2064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sz="1800"/>
            </a:p>
          </p:txBody>
        </p:sp>
        <p:sp>
          <p:nvSpPr>
            <p:cNvPr id="9246" name="Line 14"/>
            <p:cNvSpPr>
              <a:spLocks noChangeShapeType="1"/>
            </p:cNvSpPr>
            <p:nvPr/>
          </p:nvSpPr>
          <p:spPr bwMode="auto">
            <a:xfrm flipV="1">
              <a:off x="2304" y="2105"/>
              <a:ext cx="0" cy="1695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9247" name="Rectangle 15"/>
            <p:cNvSpPr>
              <a:spLocks noChangeArrowheads="1"/>
            </p:cNvSpPr>
            <p:nvPr/>
          </p:nvSpPr>
          <p:spPr bwMode="auto">
            <a:xfrm>
              <a:off x="2205" y="3762"/>
              <a:ext cx="263" cy="20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600" b="1" i="1">
                  <a:latin typeface="Arial" pitchFamily="34" charset="0"/>
                </a:rPr>
                <a:t>Q</a:t>
              </a:r>
              <a:r>
                <a:rPr lang="en-US" sz="1600" b="1" i="1" baseline="-25000">
                  <a:latin typeface="Arial" pitchFamily="34" charset="0"/>
                </a:rPr>
                <a:t>2</a:t>
              </a:r>
            </a:p>
          </p:txBody>
        </p:sp>
        <p:sp>
          <p:nvSpPr>
            <p:cNvPr id="9248" name="Rectangle 16"/>
            <p:cNvSpPr>
              <a:spLocks noChangeArrowheads="1"/>
            </p:cNvSpPr>
            <p:nvPr/>
          </p:nvSpPr>
          <p:spPr bwMode="auto">
            <a:xfrm>
              <a:off x="2715" y="867"/>
              <a:ext cx="1477" cy="466"/>
            </a:xfrm>
            <a:prstGeom prst="rect">
              <a:avLst/>
            </a:prstGeom>
            <a:solidFill>
              <a:schemeClr val="hlink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algn="ctr" eaLnBrk="0" hangingPunct="0"/>
              <a:r>
                <a:rPr lang="en-US" sz="1400" b="1" dirty="0">
                  <a:latin typeface="Arial" pitchFamily="34" charset="0"/>
                </a:rPr>
                <a:t>The price, </a:t>
              </a:r>
              <a:r>
                <a:rPr lang="en-US" sz="1400" b="1" i="1" dirty="0">
                  <a:latin typeface="Arial" pitchFamily="34" charset="0"/>
                </a:rPr>
                <a:t>P*, </a:t>
              </a:r>
              <a:r>
                <a:rPr lang="en-US" sz="1400" b="1" dirty="0">
                  <a:latin typeface="Arial" pitchFamily="34" charset="0"/>
                </a:rPr>
                <a:t>will be </a:t>
              </a:r>
            </a:p>
            <a:p>
              <a:pPr algn="ctr" eaLnBrk="0" hangingPunct="0"/>
              <a:r>
                <a:rPr lang="en-US" sz="1400" b="1" dirty="0">
                  <a:latin typeface="Arial" pitchFamily="34" charset="0"/>
                </a:rPr>
                <a:t>greater than MC.  Set </a:t>
              </a:r>
              <a:r>
                <a:rPr lang="en-US" sz="1400" b="1" i="1" dirty="0">
                  <a:latin typeface="Arial" pitchFamily="34" charset="0"/>
                </a:rPr>
                <a:t>T* </a:t>
              </a:r>
            </a:p>
            <a:p>
              <a:pPr algn="ctr" eaLnBrk="0" hangingPunct="0"/>
              <a:r>
                <a:rPr lang="en-US" sz="1400" b="1" dirty="0">
                  <a:latin typeface="Arial" pitchFamily="34" charset="0"/>
                </a:rPr>
                <a:t>at the surplus value of D</a:t>
              </a:r>
              <a:r>
                <a:rPr lang="en-US" sz="1400" b="1" baseline="-25000" dirty="0">
                  <a:latin typeface="Arial" pitchFamily="34" charset="0"/>
                </a:rPr>
                <a:t>2.</a:t>
              </a:r>
            </a:p>
          </p:txBody>
        </p:sp>
        <p:sp>
          <p:nvSpPr>
            <p:cNvPr id="9249" name="Rectangle 17"/>
            <p:cNvSpPr>
              <a:spLocks noChangeArrowheads="1"/>
            </p:cNvSpPr>
            <p:nvPr/>
          </p:nvSpPr>
          <p:spPr bwMode="auto">
            <a:xfrm>
              <a:off x="2397" y="1101"/>
              <a:ext cx="258" cy="22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800" b="1" i="1">
                  <a:latin typeface="Arial" pitchFamily="34" charset="0"/>
                </a:rPr>
                <a:t>T*</a:t>
              </a:r>
            </a:p>
          </p:txBody>
        </p:sp>
        <p:sp>
          <p:nvSpPr>
            <p:cNvPr id="9250" name="Line 18"/>
            <p:cNvSpPr>
              <a:spLocks noChangeShapeType="1"/>
            </p:cNvSpPr>
            <p:nvPr/>
          </p:nvSpPr>
          <p:spPr bwMode="auto">
            <a:xfrm flipH="1">
              <a:off x="1769" y="1353"/>
              <a:ext cx="591" cy="655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th-TH"/>
            </a:p>
          </p:txBody>
        </p:sp>
      </p:grpSp>
      <p:sp>
        <p:nvSpPr>
          <p:cNvPr id="9222" name="Rectangle 19"/>
          <p:cNvSpPr>
            <a:spLocks noChangeArrowheads="1"/>
          </p:cNvSpPr>
          <p:nvPr/>
        </p:nvSpPr>
        <p:spPr bwMode="auto">
          <a:xfrm>
            <a:off x="7620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 sz="1800"/>
          </a:p>
        </p:txBody>
      </p:sp>
      <p:sp>
        <p:nvSpPr>
          <p:cNvPr id="9223" name="Rectangle 20"/>
          <p:cNvSpPr>
            <a:spLocks noChangeArrowheads="1"/>
          </p:cNvSpPr>
          <p:nvPr/>
        </p:nvSpPr>
        <p:spPr bwMode="auto">
          <a:xfrm>
            <a:off x="32766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 sz="1800"/>
          </a:p>
        </p:txBody>
      </p:sp>
      <p:sp>
        <p:nvSpPr>
          <p:cNvPr id="9224" name="Rectangle 21"/>
          <p:cNvSpPr>
            <a:spLocks noGrp="1" noChangeArrowheads="1"/>
          </p:cNvSpPr>
          <p:nvPr>
            <p:ph type="title"/>
          </p:nvPr>
        </p:nvSpPr>
        <p:spPr>
          <a:xfrm>
            <a:off x="550863" y="260350"/>
            <a:ext cx="7983537" cy="781050"/>
          </a:xfrm>
        </p:spPr>
        <p:txBody>
          <a:bodyPr lIns="90488" tIns="44450" rIns="90488" bIns="44450"/>
          <a:lstStyle/>
          <a:p>
            <a:pPr eaLnBrk="1" hangingPunct="1"/>
            <a:r>
              <a:rPr lang="en-US" sz="3200" smtClean="0"/>
              <a:t>Two-Part Tariff with Two Consumers</a:t>
            </a:r>
            <a:endParaRPr lang="en-US" smtClean="0"/>
          </a:p>
        </p:txBody>
      </p:sp>
      <p:sp>
        <p:nvSpPr>
          <p:cNvPr id="9225" name="Line 22"/>
          <p:cNvSpPr>
            <a:spLocks noChangeShapeType="1"/>
          </p:cNvSpPr>
          <p:nvPr/>
        </p:nvSpPr>
        <p:spPr bwMode="auto">
          <a:xfrm>
            <a:off x="2209800" y="1751013"/>
            <a:ext cx="0" cy="426561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9226" name="Line 23"/>
          <p:cNvSpPr>
            <a:spLocks noChangeShapeType="1"/>
          </p:cNvSpPr>
          <p:nvPr/>
        </p:nvSpPr>
        <p:spPr bwMode="auto">
          <a:xfrm>
            <a:off x="2185988" y="5989638"/>
            <a:ext cx="567372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9227" name="Rectangle 24"/>
          <p:cNvSpPr>
            <a:spLocks noChangeArrowheads="1"/>
          </p:cNvSpPr>
          <p:nvPr/>
        </p:nvSpPr>
        <p:spPr bwMode="auto">
          <a:xfrm>
            <a:off x="7004050" y="5961063"/>
            <a:ext cx="1006475" cy="3333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1600" b="1">
                <a:latin typeface="Arial" pitchFamily="34" charset="0"/>
              </a:rPr>
              <a:t>Quantity</a:t>
            </a:r>
          </a:p>
        </p:txBody>
      </p:sp>
      <p:sp>
        <p:nvSpPr>
          <p:cNvPr id="9228" name="Rectangle 25"/>
          <p:cNvSpPr>
            <a:spLocks noChangeArrowheads="1"/>
          </p:cNvSpPr>
          <p:nvPr/>
        </p:nvSpPr>
        <p:spPr bwMode="auto">
          <a:xfrm>
            <a:off x="1519238" y="1443038"/>
            <a:ext cx="549275" cy="3635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1800" b="1">
                <a:latin typeface="Arial" pitchFamily="34" charset="0"/>
              </a:rPr>
              <a:t>$/Q</a:t>
            </a:r>
          </a:p>
        </p:txBody>
      </p:sp>
      <p:grpSp>
        <p:nvGrpSpPr>
          <p:cNvPr id="4" name="Group 26"/>
          <p:cNvGrpSpPr>
            <a:grpSpLocks/>
          </p:cNvGrpSpPr>
          <p:nvPr/>
        </p:nvGrpSpPr>
        <p:grpSpPr bwMode="auto">
          <a:xfrm>
            <a:off x="2236788" y="3500438"/>
            <a:ext cx="5381625" cy="363537"/>
            <a:chOff x="1409" y="2205"/>
            <a:chExt cx="3390" cy="229"/>
          </a:xfrm>
        </p:grpSpPr>
        <p:sp>
          <p:nvSpPr>
            <p:cNvPr id="9238" name="Line 27"/>
            <p:cNvSpPr>
              <a:spLocks noChangeShapeType="1"/>
            </p:cNvSpPr>
            <p:nvPr/>
          </p:nvSpPr>
          <p:spPr bwMode="auto">
            <a:xfrm>
              <a:off x="1409" y="2400"/>
              <a:ext cx="3039" cy="0"/>
            </a:xfrm>
            <a:prstGeom prst="line">
              <a:avLst/>
            </a:prstGeom>
            <a:noFill/>
            <a:ln w="50800">
              <a:solidFill>
                <a:srgbClr val="CC66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9239" name="Rectangle 28"/>
            <p:cNvSpPr>
              <a:spLocks noChangeArrowheads="1"/>
            </p:cNvSpPr>
            <p:nvPr/>
          </p:nvSpPr>
          <p:spPr bwMode="auto">
            <a:xfrm>
              <a:off x="4461" y="2205"/>
              <a:ext cx="338" cy="22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800" b="1">
                  <a:latin typeface="Arial" pitchFamily="34" charset="0"/>
                </a:rPr>
                <a:t>MC</a:t>
              </a:r>
            </a:p>
          </p:txBody>
        </p:sp>
      </p:grpSp>
      <p:grpSp>
        <p:nvGrpSpPr>
          <p:cNvPr id="5" name="Group 29"/>
          <p:cNvGrpSpPr>
            <a:grpSpLocks/>
          </p:cNvGrpSpPr>
          <p:nvPr/>
        </p:nvGrpSpPr>
        <p:grpSpPr bwMode="auto">
          <a:xfrm>
            <a:off x="1808163" y="2524126"/>
            <a:ext cx="3009900" cy="1690688"/>
            <a:chOff x="1139" y="1590"/>
            <a:chExt cx="1896" cy="1065"/>
          </a:xfrm>
        </p:grpSpPr>
        <p:sp>
          <p:nvSpPr>
            <p:cNvPr id="9232" name="Rectangle 30"/>
            <p:cNvSpPr>
              <a:spLocks noChangeArrowheads="1"/>
            </p:cNvSpPr>
            <p:nvPr/>
          </p:nvSpPr>
          <p:spPr bwMode="auto">
            <a:xfrm>
              <a:off x="1139" y="1590"/>
              <a:ext cx="206" cy="21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600" b="1" i="1">
                  <a:latin typeface="Arial" pitchFamily="34" charset="0"/>
                </a:rPr>
                <a:t>A</a:t>
              </a:r>
            </a:p>
          </p:txBody>
        </p:sp>
        <p:sp>
          <p:nvSpPr>
            <p:cNvPr id="9233" name="Rectangle 31"/>
            <p:cNvSpPr>
              <a:spLocks noChangeArrowheads="1"/>
            </p:cNvSpPr>
            <p:nvPr/>
          </p:nvSpPr>
          <p:spPr bwMode="auto">
            <a:xfrm>
              <a:off x="1139" y="2301"/>
              <a:ext cx="206" cy="21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600" b="1" i="1">
                  <a:latin typeface="Arial" pitchFamily="34" charset="0"/>
                </a:rPr>
                <a:t>B</a:t>
              </a:r>
            </a:p>
          </p:txBody>
        </p:sp>
        <p:sp>
          <p:nvSpPr>
            <p:cNvPr id="9234" name="Oval 32"/>
            <p:cNvSpPr>
              <a:spLocks noChangeArrowheads="1"/>
            </p:cNvSpPr>
            <p:nvPr/>
          </p:nvSpPr>
          <p:spPr bwMode="auto">
            <a:xfrm>
              <a:off x="2880" y="2352"/>
              <a:ext cx="96" cy="96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sz="1800"/>
            </a:p>
          </p:txBody>
        </p:sp>
        <p:sp>
          <p:nvSpPr>
            <p:cNvPr id="9235" name="Rectangle 33"/>
            <p:cNvSpPr>
              <a:spLocks noChangeArrowheads="1"/>
            </p:cNvSpPr>
            <p:nvPr/>
          </p:nvSpPr>
          <p:spPr bwMode="auto">
            <a:xfrm>
              <a:off x="2829" y="2445"/>
              <a:ext cx="206" cy="21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600" b="1" i="1">
                  <a:latin typeface="Arial" pitchFamily="34" charset="0"/>
                </a:rPr>
                <a:t>C</a:t>
              </a:r>
            </a:p>
          </p:txBody>
        </p:sp>
      </p:grpSp>
      <p:sp>
        <p:nvSpPr>
          <p:cNvPr id="9231" name="Rectangle 30"/>
          <p:cNvSpPr>
            <a:spLocks noChangeArrowheads="1"/>
          </p:cNvSpPr>
          <p:nvPr/>
        </p:nvSpPr>
        <p:spPr bwMode="auto">
          <a:xfrm>
            <a:off x="1785938" y="3143250"/>
            <a:ext cx="398462" cy="3365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1600" b="1" i="1">
                <a:latin typeface="Arial" pitchFamily="34" charset="0"/>
              </a:rPr>
              <a:t>P*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BE6995F-AAA5-4098-ACCD-9F00D233DFD7}" type="slidenum">
              <a:rPr lang="en-US" smtClean="0"/>
              <a:pPr/>
              <a:t>9</a:t>
            </a:fld>
            <a:endParaRPr lang="th-TH" smtClean="0"/>
          </a:p>
        </p:txBody>
      </p:sp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395536" y="2276872"/>
            <a:ext cx="3672408" cy="2520280"/>
            <a:chOff x="1392" y="1367"/>
            <a:chExt cx="2203" cy="1034"/>
          </a:xfrm>
        </p:grpSpPr>
        <p:sp>
          <p:nvSpPr>
            <p:cNvPr id="73747" name="Freeform 3"/>
            <p:cNvSpPr>
              <a:spLocks/>
            </p:cNvSpPr>
            <p:nvPr/>
          </p:nvSpPr>
          <p:spPr bwMode="auto">
            <a:xfrm>
              <a:off x="1392" y="1440"/>
              <a:ext cx="1873" cy="961"/>
            </a:xfrm>
            <a:custGeom>
              <a:avLst/>
              <a:gdLst>
                <a:gd name="T0" fmla="*/ 0 w 1873"/>
                <a:gd name="T1" fmla="*/ 0 h 961"/>
                <a:gd name="T2" fmla="*/ 528 w 1873"/>
                <a:gd name="T3" fmla="*/ 336 h 961"/>
                <a:gd name="T4" fmla="*/ 1248 w 1873"/>
                <a:gd name="T5" fmla="*/ 720 h 961"/>
                <a:gd name="T6" fmla="*/ 1872 w 1873"/>
                <a:gd name="T7" fmla="*/ 960 h 961"/>
                <a:gd name="T8" fmla="*/ 0 w 1873"/>
                <a:gd name="T9" fmla="*/ 960 h 961"/>
                <a:gd name="T10" fmla="*/ 0 w 1873"/>
                <a:gd name="T11" fmla="*/ 0 h 96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873"/>
                <a:gd name="T19" fmla="*/ 0 h 961"/>
                <a:gd name="T20" fmla="*/ 1873 w 1873"/>
                <a:gd name="T21" fmla="*/ 961 h 961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873" h="961">
                  <a:moveTo>
                    <a:pt x="0" y="0"/>
                  </a:moveTo>
                  <a:lnTo>
                    <a:pt x="528" y="336"/>
                  </a:lnTo>
                  <a:lnTo>
                    <a:pt x="1248" y="720"/>
                  </a:lnTo>
                  <a:lnTo>
                    <a:pt x="1872" y="960"/>
                  </a:lnTo>
                  <a:lnTo>
                    <a:pt x="0" y="960"/>
                  </a:lnTo>
                  <a:lnTo>
                    <a:pt x="0" y="0"/>
                  </a:lnTo>
                </a:path>
              </a:pathLst>
            </a:custGeom>
            <a:solidFill>
              <a:srgbClr val="FFCCCC"/>
            </a:solidFill>
            <a:ln w="12700" cap="rnd">
              <a:noFill/>
              <a:round/>
              <a:headEnd/>
              <a:tailEnd/>
            </a:ln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73749" name="Rectangle 5"/>
            <p:cNvSpPr>
              <a:spLocks noChangeArrowheads="1"/>
            </p:cNvSpPr>
            <p:nvPr/>
          </p:nvSpPr>
          <p:spPr bwMode="auto">
            <a:xfrm>
              <a:off x="2195" y="1367"/>
              <a:ext cx="1400" cy="23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800" b="1" i="1" dirty="0" smtClean="0">
                  <a:latin typeface="Arial" pitchFamily="34" charset="0"/>
                </a:rPr>
                <a:t>Consumer surplus</a:t>
              </a:r>
              <a:endParaRPr lang="en-US" sz="1800" b="1" i="1" dirty="0">
                <a:latin typeface="Arial" pitchFamily="34" charset="0"/>
              </a:endParaRPr>
            </a:p>
          </p:txBody>
        </p:sp>
        <p:sp>
          <p:nvSpPr>
            <p:cNvPr id="73750" name="Line 6"/>
            <p:cNvSpPr>
              <a:spLocks noChangeShapeType="1"/>
            </p:cNvSpPr>
            <p:nvPr/>
          </p:nvSpPr>
          <p:spPr bwMode="auto">
            <a:xfrm flipH="1">
              <a:off x="1961" y="1641"/>
              <a:ext cx="303" cy="415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th-TH"/>
            </a:p>
          </p:txBody>
        </p:sp>
      </p:grpSp>
      <p:sp>
        <p:nvSpPr>
          <p:cNvPr id="73732" name="Rectangle 7"/>
          <p:cNvSpPr>
            <a:spLocks noChangeArrowheads="1"/>
          </p:cNvSpPr>
          <p:nvPr/>
        </p:nvSpPr>
        <p:spPr bwMode="auto">
          <a:xfrm>
            <a:off x="7620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 sz="1800"/>
          </a:p>
        </p:txBody>
      </p:sp>
      <p:sp>
        <p:nvSpPr>
          <p:cNvPr id="73733" name="Rectangle 8"/>
          <p:cNvSpPr>
            <a:spLocks noChangeArrowheads="1"/>
          </p:cNvSpPr>
          <p:nvPr/>
        </p:nvSpPr>
        <p:spPr bwMode="auto">
          <a:xfrm>
            <a:off x="32766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 sz="1800"/>
          </a:p>
        </p:txBody>
      </p:sp>
      <p:sp>
        <p:nvSpPr>
          <p:cNvPr id="73734" name="Rectangle 9"/>
          <p:cNvSpPr>
            <a:spLocks noGrp="1" noChangeArrowheads="1"/>
          </p:cNvSpPr>
          <p:nvPr>
            <p:ph type="title"/>
          </p:nvPr>
        </p:nvSpPr>
        <p:spPr>
          <a:xfrm>
            <a:off x="550863" y="277813"/>
            <a:ext cx="7983537" cy="781050"/>
          </a:xfrm>
        </p:spPr>
        <p:txBody>
          <a:bodyPr lIns="90488" tIns="44450" rIns="90488" bIns="44450"/>
          <a:lstStyle/>
          <a:p>
            <a:pPr eaLnBrk="1" hangingPunct="1"/>
            <a:r>
              <a:rPr lang="en-US" sz="3200" dirty="0" smtClean="0"/>
              <a:t>Consumer Surplus</a:t>
            </a:r>
            <a:endParaRPr lang="en-US" dirty="0" smtClean="0"/>
          </a:p>
        </p:txBody>
      </p:sp>
      <p:sp>
        <p:nvSpPr>
          <p:cNvPr id="73735" name="Line 10"/>
          <p:cNvSpPr>
            <a:spLocks noChangeShapeType="1"/>
          </p:cNvSpPr>
          <p:nvPr/>
        </p:nvSpPr>
        <p:spPr bwMode="auto">
          <a:xfrm>
            <a:off x="395536" y="2967082"/>
            <a:ext cx="0" cy="346627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73736" name="Line 11"/>
          <p:cNvSpPr>
            <a:spLocks noChangeShapeType="1"/>
          </p:cNvSpPr>
          <p:nvPr/>
        </p:nvSpPr>
        <p:spPr bwMode="auto">
          <a:xfrm>
            <a:off x="323528" y="6381328"/>
            <a:ext cx="3888432" cy="1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73737" name="Rectangle 12"/>
          <p:cNvSpPr>
            <a:spLocks noChangeArrowheads="1"/>
          </p:cNvSpPr>
          <p:nvPr/>
        </p:nvSpPr>
        <p:spPr bwMode="auto">
          <a:xfrm>
            <a:off x="3347864" y="6405379"/>
            <a:ext cx="1934135" cy="335989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square" lIns="90488" tIns="44450" rIns="90488" bIns="44450">
            <a:spAutoFit/>
          </a:bodyPr>
          <a:lstStyle/>
          <a:p>
            <a:pPr eaLnBrk="0" hangingPunct="0"/>
            <a:r>
              <a:rPr lang="en-US" sz="1600" b="1" dirty="0" smtClean="0">
                <a:latin typeface="Arial" pitchFamily="34" charset="0"/>
              </a:rPr>
              <a:t>Product A</a:t>
            </a:r>
            <a:endParaRPr lang="en-US" sz="1600" b="1" dirty="0">
              <a:latin typeface="Arial" pitchFamily="34" charset="0"/>
            </a:endParaRPr>
          </a:p>
        </p:txBody>
      </p:sp>
      <p:sp>
        <p:nvSpPr>
          <p:cNvPr id="73738" name="Rectangle 13"/>
          <p:cNvSpPr>
            <a:spLocks noChangeArrowheads="1"/>
          </p:cNvSpPr>
          <p:nvPr/>
        </p:nvSpPr>
        <p:spPr bwMode="auto">
          <a:xfrm>
            <a:off x="0" y="2564904"/>
            <a:ext cx="1152128" cy="36676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square" lIns="90488" tIns="44450" rIns="90488" bIns="44450">
            <a:spAutoFit/>
          </a:bodyPr>
          <a:lstStyle/>
          <a:p>
            <a:pPr eaLnBrk="0" hangingPunct="0"/>
            <a:r>
              <a:rPr lang="en-US" sz="1800" b="1" dirty="0" smtClean="0">
                <a:latin typeface="Arial" pitchFamily="34" charset="0"/>
              </a:rPr>
              <a:t>Price</a:t>
            </a:r>
            <a:endParaRPr lang="en-US" sz="1800" b="1" dirty="0">
              <a:latin typeface="Arial" pitchFamily="34" charset="0"/>
            </a:endParaRPr>
          </a:p>
        </p:txBody>
      </p:sp>
      <p:grpSp>
        <p:nvGrpSpPr>
          <p:cNvPr id="3" name="Group 14"/>
          <p:cNvGrpSpPr>
            <a:grpSpLocks/>
          </p:cNvGrpSpPr>
          <p:nvPr/>
        </p:nvGrpSpPr>
        <p:grpSpPr bwMode="auto">
          <a:xfrm>
            <a:off x="-36512" y="4705454"/>
            <a:ext cx="4286231" cy="523746"/>
            <a:chOff x="1091" y="2205"/>
            <a:chExt cx="3708" cy="406"/>
          </a:xfrm>
        </p:grpSpPr>
        <p:sp>
          <p:nvSpPr>
            <p:cNvPr id="73744" name="Line 15"/>
            <p:cNvSpPr>
              <a:spLocks noChangeShapeType="1"/>
            </p:cNvSpPr>
            <p:nvPr/>
          </p:nvSpPr>
          <p:spPr bwMode="auto">
            <a:xfrm>
              <a:off x="1092" y="2262"/>
              <a:ext cx="3039" cy="0"/>
            </a:xfrm>
            <a:prstGeom prst="line">
              <a:avLst/>
            </a:prstGeom>
            <a:noFill/>
            <a:ln w="50800">
              <a:solidFill>
                <a:srgbClr val="CC66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73745" name="Rectangle 16"/>
            <p:cNvSpPr>
              <a:spLocks noChangeArrowheads="1"/>
            </p:cNvSpPr>
            <p:nvPr/>
          </p:nvSpPr>
          <p:spPr bwMode="auto">
            <a:xfrm>
              <a:off x="4461" y="2205"/>
              <a:ext cx="338" cy="22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800" b="1">
                  <a:latin typeface="Arial" pitchFamily="34" charset="0"/>
                </a:rPr>
                <a:t>MC</a:t>
              </a:r>
            </a:p>
          </p:txBody>
        </p:sp>
        <p:sp>
          <p:nvSpPr>
            <p:cNvPr id="73746" name="Rectangle 17"/>
            <p:cNvSpPr>
              <a:spLocks noChangeArrowheads="1"/>
            </p:cNvSpPr>
            <p:nvPr/>
          </p:nvSpPr>
          <p:spPr bwMode="auto">
            <a:xfrm>
              <a:off x="1091" y="2327"/>
              <a:ext cx="354" cy="28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800" b="1" i="1" dirty="0" smtClean="0">
                  <a:latin typeface="Arial" pitchFamily="34" charset="0"/>
                </a:rPr>
                <a:t>P</a:t>
              </a:r>
              <a:r>
                <a:rPr lang="en-US" sz="1800" b="1" i="1" baseline="-25000" dirty="0" smtClean="0">
                  <a:latin typeface="Arial" pitchFamily="34" charset="0"/>
                </a:rPr>
                <a:t>A</a:t>
              </a:r>
              <a:endParaRPr lang="en-US" sz="1800" b="1" i="1" dirty="0">
                <a:latin typeface="Arial" pitchFamily="34" charset="0"/>
              </a:endParaRPr>
            </a:p>
          </p:txBody>
        </p:sp>
      </p:grpSp>
      <p:grpSp>
        <p:nvGrpSpPr>
          <p:cNvPr id="4" name="Group 18"/>
          <p:cNvGrpSpPr>
            <a:grpSpLocks/>
          </p:cNvGrpSpPr>
          <p:nvPr/>
        </p:nvGrpSpPr>
        <p:grpSpPr bwMode="auto">
          <a:xfrm>
            <a:off x="395537" y="2348880"/>
            <a:ext cx="4392378" cy="2453318"/>
            <a:chOff x="1389" y="1439"/>
            <a:chExt cx="3935" cy="1314"/>
          </a:xfrm>
        </p:grpSpPr>
        <p:sp>
          <p:nvSpPr>
            <p:cNvPr id="73742" name="Freeform 19"/>
            <p:cNvSpPr>
              <a:spLocks/>
            </p:cNvSpPr>
            <p:nvPr/>
          </p:nvSpPr>
          <p:spPr bwMode="auto">
            <a:xfrm>
              <a:off x="1389" y="1439"/>
              <a:ext cx="2976" cy="1304"/>
            </a:xfrm>
            <a:custGeom>
              <a:avLst/>
              <a:gdLst>
                <a:gd name="T0" fmla="*/ 0 w 2976"/>
                <a:gd name="T1" fmla="*/ 0 h 1304"/>
                <a:gd name="T2" fmla="*/ 49 w 2976"/>
                <a:gd name="T3" fmla="*/ 31 h 1304"/>
                <a:gd name="T4" fmla="*/ 112 w 2976"/>
                <a:gd name="T5" fmla="*/ 70 h 1304"/>
                <a:gd name="T6" fmla="*/ 189 w 2976"/>
                <a:gd name="T7" fmla="*/ 123 h 1304"/>
                <a:gd name="T8" fmla="*/ 266 w 2976"/>
                <a:gd name="T9" fmla="*/ 175 h 1304"/>
                <a:gd name="T10" fmla="*/ 440 w 2976"/>
                <a:gd name="T11" fmla="*/ 290 h 1304"/>
                <a:gd name="T12" fmla="*/ 531 w 2976"/>
                <a:gd name="T13" fmla="*/ 347 h 1304"/>
                <a:gd name="T14" fmla="*/ 608 w 2976"/>
                <a:gd name="T15" fmla="*/ 395 h 1304"/>
                <a:gd name="T16" fmla="*/ 908 w 2976"/>
                <a:gd name="T17" fmla="*/ 566 h 1304"/>
                <a:gd name="T18" fmla="*/ 1062 w 2976"/>
                <a:gd name="T19" fmla="*/ 645 h 1304"/>
                <a:gd name="T20" fmla="*/ 1222 w 2976"/>
                <a:gd name="T21" fmla="*/ 720 h 1304"/>
                <a:gd name="T22" fmla="*/ 1383 w 2976"/>
                <a:gd name="T23" fmla="*/ 785 h 1304"/>
                <a:gd name="T24" fmla="*/ 1537 w 2976"/>
                <a:gd name="T25" fmla="*/ 851 h 1304"/>
                <a:gd name="T26" fmla="*/ 1704 w 2976"/>
                <a:gd name="T27" fmla="*/ 913 h 1304"/>
                <a:gd name="T28" fmla="*/ 1795 w 2976"/>
                <a:gd name="T29" fmla="*/ 943 h 1304"/>
                <a:gd name="T30" fmla="*/ 1900 w 2976"/>
                <a:gd name="T31" fmla="*/ 978 h 1304"/>
                <a:gd name="T32" fmla="*/ 2018 w 2976"/>
                <a:gd name="T33" fmla="*/ 1018 h 1304"/>
                <a:gd name="T34" fmla="*/ 2158 w 2976"/>
                <a:gd name="T35" fmla="*/ 1062 h 1304"/>
                <a:gd name="T36" fmla="*/ 2312 w 2976"/>
                <a:gd name="T37" fmla="*/ 1106 h 1304"/>
                <a:gd name="T38" fmla="*/ 2465 w 2976"/>
                <a:gd name="T39" fmla="*/ 1154 h 1304"/>
                <a:gd name="T40" fmla="*/ 2612 w 2976"/>
                <a:gd name="T41" fmla="*/ 1198 h 1304"/>
                <a:gd name="T42" fmla="*/ 2752 w 2976"/>
                <a:gd name="T43" fmla="*/ 1237 h 1304"/>
                <a:gd name="T44" fmla="*/ 2877 w 2976"/>
                <a:gd name="T45" fmla="*/ 1272 h 1304"/>
                <a:gd name="T46" fmla="*/ 2926 w 2976"/>
                <a:gd name="T47" fmla="*/ 1290 h 1304"/>
                <a:gd name="T48" fmla="*/ 2975 w 2976"/>
                <a:gd name="T49" fmla="*/ 1303 h 1304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2976"/>
                <a:gd name="T76" fmla="*/ 0 h 1304"/>
                <a:gd name="T77" fmla="*/ 2976 w 2976"/>
                <a:gd name="T78" fmla="*/ 1304 h 1304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2976" h="1304">
                  <a:moveTo>
                    <a:pt x="0" y="0"/>
                  </a:moveTo>
                  <a:lnTo>
                    <a:pt x="49" y="31"/>
                  </a:lnTo>
                  <a:lnTo>
                    <a:pt x="112" y="70"/>
                  </a:lnTo>
                  <a:lnTo>
                    <a:pt x="189" y="123"/>
                  </a:lnTo>
                  <a:lnTo>
                    <a:pt x="266" y="175"/>
                  </a:lnTo>
                  <a:lnTo>
                    <a:pt x="440" y="290"/>
                  </a:lnTo>
                  <a:lnTo>
                    <a:pt x="531" y="347"/>
                  </a:lnTo>
                  <a:lnTo>
                    <a:pt x="608" y="395"/>
                  </a:lnTo>
                  <a:lnTo>
                    <a:pt x="908" y="566"/>
                  </a:lnTo>
                  <a:lnTo>
                    <a:pt x="1062" y="645"/>
                  </a:lnTo>
                  <a:lnTo>
                    <a:pt x="1222" y="720"/>
                  </a:lnTo>
                  <a:lnTo>
                    <a:pt x="1383" y="785"/>
                  </a:lnTo>
                  <a:lnTo>
                    <a:pt x="1537" y="851"/>
                  </a:lnTo>
                  <a:lnTo>
                    <a:pt x="1704" y="913"/>
                  </a:lnTo>
                  <a:lnTo>
                    <a:pt x="1795" y="943"/>
                  </a:lnTo>
                  <a:lnTo>
                    <a:pt x="1900" y="978"/>
                  </a:lnTo>
                  <a:lnTo>
                    <a:pt x="2018" y="1018"/>
                  </a:lnTo>
                  <a:lnTo>
                    <a:pt x="2158" y="1062"/>
                  </a:lnTo>
                  <a:lnTo>
                    <a:pt x="2312" y="1106"/>
                  </a:lnTo>
                  <a:lnTo>
                    <a:pt x="2465" y="1154"/>
                  </a:lnTo>
                  <a:lnTo>
                    <a:pt x="2612" y="1198"/>
                  </a:lnTo>
                  <a:lnTo>
                    <a:pt x="2752" y="1237"/>
                  </a:lnTo>
                  <a:lnTo>
                    <a:pt x="2877" y="1272"/>
                  </a:lnTo>
                  <a:lnTo>
                    <a:pt x="2926" y="1290"/>
                  </a:lnTo>
                  <a:lnTo>
                    <a:pt x="2975" y="1303"/>
                  </a:lnTo>
                </a:path>
              </a:pathLst>
            </a:custGeom>
            <a:noFill/>
            <a:ln w="50800" cap="rnd">
              <a:solidFill>
                <a:srgbClr val="0033CC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73743" name="Rectangle 20"/>
            <p:cNvSpPr>
              <a:spLocks noChangeArrowheads="1"/>
            </p:cNvSpPr>
            <p:nvPr/>
          </p:nvSpPr>
          <p:spPr bwMode="auto">
            <a:xfrm>
              <a:off x="4163" y="2557"/>
              <a:ext cx="1161" cy="19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square" lIns="90488" tIns="44450" rIns="90488" bIns="44450">
              <a:spAutoFit/>
            </a:bodyPr>
            <a:lstStyle/>
            <a:p>
              <a:pPr eaLnBrk="0" hangingPunct="0"/>
              <a:r>
                <a:rPr lang="en-US" sz="1800" b="1" dirty="0" smtClean="0">
                  <a:latin typeface="Arial" pitchFamily="34" charset="0"/>
                </a:rPr>
                <a:t>Demand</a:t>
              </a:r>
              <a:endParaRPr lang="en-US" sz="1800" b="1" dirty="0">
                <a:latin typeface="Arial" pitchFamily="34" charset="0"/>
              </a:endParaRPr>
            </a:p>
          </p:txBody>
        </p:sp>
      </p:grpSp>
      <p:grpSp>
        <p:nvGrpSpPr>
          <p:cNvPr id="23" name="Group 2"/>
          <p:cNvGrpSpPr>
            <a:grpSpLocks/>
          </p:cNvGrpSpPr>
          <p:nvPr/>
        </p:nvGrpSpPr>
        <p:grpSpPr bwMode="auto">
          <a:xfrm>
            <a:off x="4499992" y="4077072"/>
            <a:ext cx="2169762" cy="1239322"/>
            <a:chOff x="1392" y="1367"/>
            <a:chExt cx="2203" cy="1034"/>
          </a:xfrm>
        </p:grpSpPr>
        <p:sp>
          <p:nvSpPr>
            <p:cNvPr id="24" name="Freeform 3"/>
            <p:cNvSpPr>
              <a:spLocks/>
            </p:cNvSpPr>
            <p:nvPr/>
          </p:nvSpPr>
          <p:spPr bwMode="auto">
            <a:xfrm>
              <a:off x="1392" y="1440"/>
              <a:ext cx="1873" cy="961"/>
            </a:xfrm>
            <a:custGeom>
              <a:avLst/>
              <a:gdLst>
                <a:gd name="T0" fmla="*/ 0 w 1873"/>
                <a:gd name="T1" fmla="*/ 0 h 961"/>
                <a:gd name="T2" fmla="*/ 528 w 1873"/>
                <a:gd name="T3" fmla="*/ 336 h 961"/>
                <a:gd name="T4" fmla="*/ 1248 w 1873"/>
                <a:gd name="T5" fmla="*/ 720 h 961"/>
                <a:gd name="T6" fmla="*/ 1872 w 1873"/>
                <a:gd name="T7" fmla="*/ 960 h 961"/>
                <a:gd name="T8" fmla="*/ 0 w 1873"/>
                <a:gd name="T9" fmla="*/ 960 h 961"/>
                <a:gd name="T10" fmla="*/ 0 w 1873"/>
                <a:gd name="T11" fmla="*/ 0 h 96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873"/>
                <a:gd name="T19" fmla="*/ 0 h 961"/>
                <a:gd name="T20" fmla="*/ 1873 w 1873"/>
                <a:gd name="T21" fmla="*/ 961 h 961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873" h="961">
                  <a:moveTo>
                    <a:pt x="0" y="0"/>
                  </a:moveTo>
                  <a:lnTo>
                    <a:pt x="528" y="336"/>
                  </a:lnTo>
                  <a:lnTo>
                    <a:pt x="1248" y="720"/>
                  </a:lnTo>
                  <a:lnTo>
                    <a:pt x="1872" y="960"/>
                  </a:lnTo>
                  <a:lnTo>
                    <a:pt x="0" y="960"/>
                  </a:lnTo>
                  <a:lnTo>
                    <a:pt x="0" y="0"/>
                  </a:lnTo>
                </a:path>
              </a:pathLst>
            </a:custGeom>
            <a:solidFill>
              <a:srgbClr val="FFCCCC"/>
            </a:solidFill>
            <a:ln w="12700" cap="rnd">
              <a:noFill/>
              <a:round/>
              <a:headEnd/>
              <a:tailEnd/>
            </a:ln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25" name="Rectangle 5"/>
            <p:cNvSpPr>
              <a:spLocks noChangeArrowheads="1"/>
            </p:cNvSpPr>
            <p:nvPr/>
          </p:nvSpPr>
          <p:spPr bwMode="auto">
            <a:xfrm>
              <a:off x="2195" y="1367"/>
              <a:ext cx="1400" cy="23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800" b="1" i="1" dirty="0" smtClean="0">
                  <a:latin typeface="Arial" pitchFamily="34" charset="0"/>
                </a:rPr>
                <a:t>Consumer surplus</a:t>
              </a:r>
              <a:endParaRPr lang="en-US" sz="1800" b="1" i="1" dirty="0">
                <a:latin typeface="Arial" pitchFamily="34" charset="0"/>
              </a:endParaRPr>
            </a:p>
          </p:txBody>
        </p:sp>
        <p:sp>
          <p:nvSpPr>
            <p:cNvPr id="26" name="Line 6"/>
            <p:cNvSpPr>
              <a:spLocks noChangeShapeType="1"/>
            </p:cNvSpPr>
            <p:nvPr/>
          </p:nvSpPr>
          <p:spPr bwMode="auto">
            <a:xfrm flipH="1">
              <a:off x="1961" y="1641"/>
              <a:ext cx="303" cy="415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th-TH"/>
            </a:p>
          </p:txBody>
        </p:sp>
      </p:grpSp>
      <p:sp>
        <p:nvSpPr>
          <p:cNvPr id="27" name="Rectangle 7"/>
          <p:cNvSpPr>
            <a:spLocks noChangeArrowheads="1"/>
          </p:cNvSpPr>
          <p:nvPr/>
        </p:nvSpPr>
        <p:spPr bwMode="auto">
          <a:xfrm>
            <a:off x="4397594" y="6275784"/>
            <a:ext cx="1545262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 sz="1800"/>
          </a:p>
        </p:txBody>
      </p:sp>
      <p:sp>
        <p:nvSpPr>
          <p:cNvPr id="28" name="Rectangle 8"/>
          <p:cNvSpPr>
            <a:spLocks noChangeArrowheads="1"/>
          </p:cNvSpPr>
          <p:nvPr/>
        </p:nvSpPr>
        <p:spPr bwMode="auto">
          <a:xfrm>
            <a:off x="7099258" y="6275784"/>
            <a:ext cx="2348798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 sz="1800"/>
          </a:p>
        </p:txBody>
      </p:sp>
      <p:sp>
        <p:nvSpPr>
          <p:cNvPr id="29" name="Line 10"/>
          <p:cNvSpPr>
            <a:spLocks noChangeShapeType="1"/>
          </p:cNvSpPr>
          <p:nvPr/>
        </p:nvSpPr>
        <p:spPr bwMode="auto">
          <a:xfrm>
            <a:off x="4499992" y="2994466"/>
            <a:ext cx="0" cy="346627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30" name="Line 11"/>
          <p:cNvSpPr>
            <a:spLocks noChangeShapeType="1"/>
          </p:cNvSpPr>
          <p:nvPr/>
        </p:nvSpPr>
        <p:spPr bwMode="auto">
          <a:xfrm>
            <a:off x="4427984" y="6451217"/>
            <a:ext cx="352007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31" name="Rectangle 12"/>
          <p:cNvSpPr>
            <a:spLocks noChangeArrowheads="1"/>
          </p:cNvSpPr>
          <p:nvPr/>
        </p:nvSpPr>
        <p:spPr bwMode="auto">
          <a:xfrm>
            <a:off x="7740352" y="6477387"/>
            <a:ext cx="1568895" cy="335989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square" lIns="90488" tIns="44450" rIns="90488" bIns="44450">
            <a:spAutoFit/>
          </a:bodyPr>
          <a:lstStyle/>
          <a:p>
            <a:pPr eaLnBrk="0" hangingPunct="0"/>
            <a:r>
              <a:rPr lang="en-US" sz="1600" b="1" dirty="0" smtClean="0">
                <a:latin typeface="Arial" pitchFamily="34" charset="0"/>
              </a:rPr>
              <a:t>Product B</a:t>
            </a:r>
            <a:endParaRPr lang="en-US" sz="1600" b="1" dirty="0">
              <a:latin typeface="Arial" pitchFamily="34" charset="0"/>
            </a:endParaRPr>
          </a:p>
        </p:txBody>
      </p:sp>
      <p:sp>
        <p:nvSpPr>
          <p:cNvPr id="32" name="Rectangle 13"/>
          <p:cNvSpPr>
            <a:spLocks noChangeArrowheads="1"/>
          </p:cNvSpPr>
          <p:nvPr/>
        </p:nvSpPr>
        <p:spPr bwMode="auto">
          <a:xfrm>
            <a:off x="3707904" y="2492896"/>
            <a:ext cx="934561" cy="36676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square" lIns="90488" tIns="44450" rIns="90488" bIns="44450">
            <a:spAutoFit/>
          </a:bodyPr>
          <a:lstStyle/>
          <a:p>
            <a:pPr eaLnBrk="0" hangingPunct="0"/>
            <a:r>
              <a:rPr lang="en-US" sz="1800" b="1" dirty="0" smtClean="0">
                <a:latin typeface="Arial" pitchFamily="34" charset="0"/>
              </a:rPr>
              <a:t>Price</a:t>
            </a:r>
            <a:endParaRPr lang="en-US" sz="1800" b="1" dirty="0">
              <a:latin typeface="Arial" pitchFamily="34" charset="0"/>
            </a:endParaRPr>
          </a:p>
        </p:txBody>
      </p:sp>
      <p:grpSp>
        <p:nvGrpSpPr>
          <p:cNvPr id="33" name="Group 14"/>
          <p:cNvGrpSpPr>
            <a:grpSpLocks/>
          </p:cNvGrpSpPr>
          <p:nvPr/>
        </p:nvGrpSpPr>
        <p:grpSpPr bwMode="auto">
          <a:xfrm>
            <a:off x="3995936" y="5136446"/>
            <a:ext cx="3652053" cy="523746"/>
            <a:chOff x="1091" y="2205"/>
            <a:chExt cx="3708" cy="406"/>
          </a:xfrm>
        </p:grpSpPr>
        <p:sp>
          <p:nvSpPr>
            <p:cNvPr id="34" name="Line 15"/>
            <p:cNvSpPr>
              <a:spLocks noChangeShapeType="1"/>
            </p:cNvSpPr>
            <p:nvPr/>
          </p:nvSpPr>
          <p:spPr bwMode="auto">
            <a:xfrm>
              <a:off x="1409" y="2400"/>
              <a:ext cx="3039" cy="0"/>
            </a:xfrm>
            <a:prstGeom prst="line">
              <a:avLst/>
            </a:prstGeom>
            <a:noFill/>
            <a:ln w="50800">
              <a:solidFill>
                <a:srgbClr val="CC66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35" name="Rectangle 16"/>
            <p:cNvSpPr>
              <a:spLocks noChangeArrowheads="1"/>
            </p:cNvSpPr>
            <p:nvPr/>
          </p:nvSpPr>
          <p:spPr bwMode="auto">
            <a:xfrm>
              <a:off x="4461" y="2205"/>
              <a:ext cx="338" cy="22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800" b="1">
                  <a:latin typeface="Arial" pitchFamily="34" charset="0"/>
                </a:rPr>
                <a:t>MC</a:t>
              </a:r>
            </a:p>
          </p:txBody>
        </p:sp>
        <p:sp>
          <p:nvSpPr>
            <p:cNvPr id="36" name="Rectangle 17"/>
            <p:cNvSpPr>
              <a:spLocks noChangeArrowheads="1"/>
            </p:cNvSpPr>
            <p:nvPr/>
          </p:nvSpPr>
          <p:spPr bwMode="auto">
            <a:xfrm>
              <a:off x="1091" y="2327"/>
              <a:ext cx="545" cy="28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800" b="1" i="1" dirty="0" smtClean="0">
                  <a:latin typeface="Arial" pitchFamily="34" charset="0"/>
                </a:rPr>
                <a:t>P</a:t>
              </a:r>
              <a:r>
                <a:rPr lang="en-US" sz="1800" b="1" i="1" baseline="-25000" dirty="0" smtClean="0">
                  <a:latin typeface="Arial" pitchFamily="34" charset="0"/>
                </a:rPr>
                <a:t>B</a:t>
              </a:r>
              <a:r>
                <a:rPr lang="en-US" sz="1800" b="1" i="1" dirty="0" smtClean="0">
                  <a:latin typeface="Arial" pitchFamily="34" charset="0"/>
                </a:rPr>
                <a:t>*</a:t>
              </a:r>
              <a:endParaRPr lang="en-US" sz="1800" b="1" i="1" dirty="0">
                <a:latin typeface="Arial" pitchFamily="34" charset="0"/>
              </a:endParaRPr>
            </a:p>
          </p:txBody>
        </p:sp>
      </p:grpSp>
      <p:grpSp>
        <p:nvGrpSpPr>
          <p:cNvPr id="37" name="Group 18"/>
          <p:cNvGrpSpPr>
            <a:grpSpLocks/>
          </p:cNvGrpSpPr>
          <p:nvPr/>
        </p:nvGrpSpPr>
        <p:grpSpPr bwMode="auto">
          <a:xfrm>
            <a:off x="4572000" y="4108426"/>
            <a:ext cx="3240360" cy="1840854"/>
            <a:chOff x="1389" y="1439"/>
            <a:chExt cx="3290" cy="1427"/>
          </a:xfrm>
        </p:grpSpPr>
        <p:sp>
          <p:nvSpPr>
            <p:cNvPr id="38" name="Freeform 19"/>
            <p:cNvSpPr>
              <a:spLocks/>
            </p:cNvSpPr>
            <p:nvPr/>
          </p:nvSpPr>
          <p:spPr bwMode="auto">
            <a:xfrm>
              <a:off x="1389" y="1439"/>
              <a:ext cx="2976" cy="1304"/>
            </a:xfrm>
            <a:custGeom>
              <a:avLst/>
              <a:gdLst>
                <a:gd name="T0" fmla="*/ 0 w 2976"/>
                <a:gd name="T1" fmla="*/ 0 h 1304"/>
                <a:gd name="T2" fmla="*/ 49 w 2976"/>
                <a:gd name="T3" fmla="*/ 31 h 1304"/>
                <a:gd name="T4" fmla="*/ 112 w 2976"/>
                <a:gd name="T5" fmla="*/ 70 h 1304"/>
                <a:gd name="T6" fmla="*/ 189 w 2976"/>
                <a:gd name="T7" fmla="*/ 123 h 1304"/>
                <a:gd name="T8" fmla="*/ 266 w 2976"/>
                <a:gd name="T9" fmla="*/ 175 h 1304"/>
                <a:gd name="T10" fmla="*/ 440 w 2976"/>
                <a:gd name="T11" fmla="*/ 290 h 1304"/>
                <a:gd name="T12" fmla="*/ 531 w 2976"/>
                <a:gd name="T13" fmla="*/ 347 h 1304"/>
                <a:gd name="T14" fmla="*/ 608 w 2976"/>
                <a:gd name="T15" fmla="*/ 395 h 1304"/>
                <a:gd name="T16" fmla="*/ 908 w 2976"/>
                <a:gd name="T17" fmla="*/ 566 h 1304"/>
                <a:gd name="T18" fmla="*/ 1062 w 2976"/>
                <a:gd name="T19" fmla="*/ 645 h 1304"/>
                <a:gd name="T20" fmla="*/ 1222 w 2976"/>
                <a:gd name="T21" fmla="*/ 720 h 1304"/>
                <a:gd name="T22" fmla="*/ 1383 w 2976"/>
                <a:gd name="T23" fmla="*/ 785 h 1304"/>
                <a:gd name="T24" fmla="*/ 1537 w 2976"/>
                <a:gd name="T25" fmla="*/ 851 h 1304"/>
                <a:gd name="T26" fmla="*/ 1704 w 2976"/>
                <a:gd name="T27" fmla="*/ 913 h 1304"/>
                <a:gd name="T28" fmla="*/ 1795 w 2976"/>
                <a:gd name="T29" fmla="*/ 943 h 1304"/>
                <a:gd name="T30" fmla="*/ 1900 w 2976"/>
                <a:gd name="T31" fmla="*/ 978 h 1304"/>
                <a:gd name="T32" fmla="*/ 2018 w 2976"/>
                <a:gd name="T33" fmla="*/ 1018 h 1304"/>
                <a:gd name="T34" fmla="*/ 2158 w 2976"/>
                <a:gd name="T35" fmla="*/ 1062 h 1304"/>
                <a:gd name="T36" fmla="*/ 2312 w 2976"/>
                <a:gd name="T37" fmla="*/ 1106 h 1304"/>
                <a:gd name="T38" fmla="*/ 2465 w 2976"/>
                <a:gd name="T39" fmla="*/ 1154 h 1304"/>
                <a:gd name="T40" fmla="*/ 2612 w 2976"/>
                <a:gd name="T41" fmla="*/ 1198 h 1304"/>
                <a:gd name="T42" fmla="*/ 2752 w 2976"/>
                <a:gd name="T43" fmla="*/ 1237 h 1304"/>
                <a:gd name="T44" fmla="*/ 2877 w 2976"/>
                <a:gd name="T45" fmla="*/ 1272 h 1304"/>
                <a:gd name="T46" fmla="*/ 2926 w 2976"/>
                <a:gd name="T47" fmla="*/ 1290 h 1304"/>
                <a:gd name="T48" fmla="*/ 2975 w 2976"/>
                <a:gd name="T49" fmla="*/ 1303 h 1304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2976"/>
                <a:gd name="T76" fmla="*/ 0 h 1304"/>
                <a:gd name="T77" fmla="*/ 2976 w 2976"/>
                <a:gd name="T78" fmla="*/ 1304 h 1304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2976" h="1304">
                  <a:moveTo>
                    <a:pt x="0" y="0"/>
                  </a:moveTo>
                  <a:lnTo>
                    <a:pt x="49" y="31"/>
                  </a:lnTo>
                  <a:lnTo>
                    <a:pt x="112" y="70"/>
                  </a:lnTo>
                  <a:lnTo>
                    <a:pt x="189" y="123"/>
                  </a:lnTo>
                  <a:lnTo>
                    <a:pt x="266" y="175"/>
                  </a:lnTo>
                  <a:lnTo>
                    <a:pt x="440" y="290"/>
                  </a:lnTo>
                  <a:lnTo>
                    <a:pt x="531" y="347"/>
                  </a:lnTo>
                  <a:lnTo>
                    <a:pt x="608" y="395"/>
                  </a:lnTo>
                  <a:lnTo>
                    <a:pt x="908" y="566"/>
                  </a:lnTo>
                  <a:lnTo>
                    <a:pt x="1062" y="645"/>
                  </a:lnTo>
                  <a:lnTo>
                    <a:pt x="1222" y="720"/>
                  </a:lnTo>
                  <a:lnTo>
                    <a:pt x="1383" y="785"/>
                  </a:lnTo>
                  <a:lnTo>
                    <a:pt x="1537" y="851"/>
                  </a:lnTo>
                  <a:lnTo>
                    <a:pt x="1704" y="913"/>
                  </a:lnTo>
                  <a:lnTo>
                    <a:pt x="1795" y="943"/>
                  </a:lnTo>
                  <a:lnTo>
                    <a:pt x="1900" y="978"/>
                  </a:lnTo>
                  <a:lnTo>
                    <a:pt x="2018" y="1018"/>
                  </a:lnTo>
                  <a:lnTo>
                    <a:pt x="2158" y="1062"/>
                  </a:lnTo>
                  <a:lnTo>
                    <a:pt x="2312" y="1106"/>
                  </a:lnTo>
                  <a:lnTo>
                    <a:pt x="2465" y="1154"/>
                  </a:lnTo>
                  <a:lnTo>
                    <a:pt x="2612" y="1198"/>
                  </a:lnTo>
                  <a:lnTo>
                    <a:pt x="2752" y="1237"/>
                  </a:lnTo>
                  <a:lnTo>
                    <a:pt x="2877" y="1272"/>
                  </a:lnTo>
                  <a:lnTo>
                    <a:pt x="2926" y="1290"/>
                  </a:lnTo>
                  <a:lnTo>
                    <a:pt x="2975" y="1303"/>
                  </a:lnTo>
                </a:path>
              </a:pathLst>
            </a:custGeom>
            <a:noFill/>
            <a:ln w="50800" cap="rnd">
              <a:solidFill>
                <a:srgbClr val="0033CC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39" name="Rectangle 20"/>
            <p:cNvSpPr>
              <a:spLocks noChangeArrowheads="1"/>
            </p:cNvSpPr>
            <p:nvPr/>
          </p:nvSpPr>
          <p:spPr bwMode="auto">
            <a:xfrm>
              <a:off x="4461" y="2637"/>
              <a:ext cx="218" cy="22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800" b="1">
                  <a:latin typeface="Arial" pitchFamily="34" charset="0"/>
                </a:rPr>
                <a:t>D</a:t>
              </a:r>
            </a:p>
          </p:txBody>
        </p:sp>
      </p:grpSp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83968" y="6309320"/>
            <a:ext cx="609600" cy="441324"/>
          </a:xfrm>
        </p:spPr>
        <p:txBody>
          <a:bodyPr/>
          <a:lstStyle/>
          <a:p>
            <a:pPr>
              <a:defRPr/>
            </a:pPr>
            <a:fld id="{8BC1FFC4-F688-407F-A299-4925FAB199C6}" type="slidenum">
              <a:rPr lang="en-US"/>
              <a:pPr>
                <a:defRPr/>
              </a:pPr>
              <a:t>10</a:t>
            </a:fld>
            <a:endParaRPr lang="th-TH" dirty="0"/>
          </a:p>
        </p:txBody>
      </p:sp>
      <p:sp>
        <p:nvSpPr>
          <p:cNvPr id="17413" name="Line 5"/>
          <p:cNvSpPr>
            <a:spLocks noChangeShapeType="1"/>
          </p:cNvSpPr>
          <p:nvPr/>
        </p:nvSpPr>
        <p:spPr bwMode="auto">
          <a:xfrm rot="10800000">
            <a:off x="611560" y="2081214"/>
            <a:ext cx="0" cy="30956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17414" name="Line 6"/>
          <p:cNvSpPr>
            <a:spLocks noChangeShapeType="1"/>
          </p:cNvSpPr>
          <p:nvPr/>
        </p:nvSpPr>
        <p:spPr bwMode="auto">
          <a:xfrm>
            <a:off x="611560" y="5176839"/>
            <a:ext cx="42481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17415" name="Line 7"/>
          <p:cNvSpPr>
            <a:spLocks noChangeShapeType="1"/>
          </p:cNvSpPr>
          <p:nvPr/>
        </p:nvSpPr>
        <p:spPr bwMode="auto">
          <a:xfrm>
            <a:off x="611560" y="2873376"/>
            <a:ext cx="2376488" cy="23034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7416" name="Line 11"/>
          <p:cNvSpPr>
            <a:spLocks noChangeShapeType="1"/>
          </p:cNvSpPr>
          <p:nvPr/>
        </p:nvSpPr>
        <p:spPr bwMode="auto">
          <a:xfrm>
            <a:off x="611560" y="2297114"/>
            <a:ext cx="2952750" cy="28797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7417" name="Line 12"/>
          <p:cNvSpPr>
            <a:spLocks noChangeShapeType="1"/>
          </p:cNvSpPr>
          <p:nvPr/>
        </p:nvSpPr>
        <p:spPr bwMode="auto">
          <a:xfrm>
            <a:off x="611560" y="3592514"/>
            <a:ext cx="1296988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lgDash"/>
            <a:round/>
            <a:headEnd type="oval" w="med" len="med"/>
            <a:tailEnd type="oval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17418" name="Line 13"/>
          <p:cNvSpPr>
            <a:spLocks noChangeShapeType="1"/>
          </p:cNvSpPr>
          <p:nvPr/>
        </p:nvSpPr>
        <p:spPr bwMode="auto">
          <a:xfrm>
            <a:off x="611560" y="4125914"/>
            <a:ext cx="1296988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lgDash"/>
            <a:round/>
            <a:headEnd type="oval" w="med" len="med"/>
            <a:tailEnd type="oval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17419" name="Line 15"/>
          <p:cNvSpPr>
            <a:spLocks noChangeShapeType="1"/>
          </p:cNvSpPr>
          <p:nvPr/>
        </p:nvSpPr>
        <p:spPr bwMode="auto">
          <a:xfrm>
            <a:off x="1908548" y="3578226"/>
            <a:ext cx="0" cy="1584325"/>
          </a:xfrm>
          <a:prstGeom prst="line">
            <a:avLst/>
          </a:prstGeom>
          <a:noFill/>
          <a:ln w="9525">
            <a:solidFill>
              <a:schemeClr val="tx1"/>
            </a:solidFill>
            <a:prstDash val="lgDash"/>
            <a:round/>
            <a:headEnd type="oval" w="med" len="med"/>
            <a:tailEnd type="oval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17420" name="Line 17"/>
          <p:cNvSpPr>
            <a:spLocks noChangeShapeType="1"/>
          </p:cNvSpPr>
          <p:nvPr/>
        </p:nvSpPr>
        <p:spPr bwMode="auto">
          <a:xfrm>
            <a:off x="1908548" y="4125914"/>
            <a:ext cx="574675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lgDash"/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7421" name="Line 18"/>
          <p:cNvSpPr>
            <a:spLocks noChangeShapeType="1"/>
          </p:cNvSpPr>
          <p:nvPr/>
        </p:nvSpPr>
        <p:spPr bwMode="auto">
          <a:xfrm>
            <a:off x="1332285" y="3592514"/>
            <a:ext cx="0" cy="1584325"/>
          </a:xfrm>
          <a:prstGeom prst="line">
            <a:avLst/>
          </a:prstGeom>
          <a:noFill/>
          <a:ln w="9525">
            <a:solidFill>
              <a:schemeClr val="tx1"/>
            </a:solidFill>
            <a:prstDash val="lgDash"/>
            <a:round/>
            <a:headEnd type="oval" w="med" len="med"/>
            <a:tailEnd type="oval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17422" name="Line 19"/>
          <p:cNvSpPr>
            <a:spLocks noChangeShapeType="1"/>
          </p:cNvSpPr>
          <p:nvPr/>
        </p:nvSpPr>
        <p:spPr bwMode="auto">
          <a:xfrm>
            <a:off x="2483223" y="4111626"/>
            <a:ext cx="0" cy="1079500"/>
          </a:xfrm>
          <a:prstGeom prst="line">
            <a:avLst/>
          </a:prstGeom>
          <a:noFill/>
          <a:ln w="9525">
            <a:solidFill>
              <a:schemeClr val="tx1"/>
            </a:solidFill>
            <a:prstDash val="lgDash"/>
            <a:round/>
            <a:headEnd type="oval" w="med" len="med"/>
            <a:tailEnd type="oval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17423" name="Text Box 20"/>
          <p:cNvSpPr txBox="1">
            <a:spLocks noChangeArrowheads="1"/>
          </p:cNvSpPr>
          <p:nvPr/>
        </p:nvSpPr>
        <p:spPr bwMode="auto">
          <a:xfrm>
            <a:off x="323528" y="1700808"/>
            <a:ext cx="65915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dirty="0" smtClean="0">
                <a:latin typeface="Angsana New" pitchFamily="18" charset="-34"/>
                <a:cs typeface="+mj-cs"/>
              </a:rPr>
              <a:t>price</a:t>
            </a:r>
            <a:endParaRPr lang="th-TH" dirty="0">
              <a:latin typeface="Angsana New" pitchFamily="18" charset="-34"/>
              <a:cs typeface="+mj-cs"/>
            </a:endParaRPr>
          </a:p>
        </p:txBody>
      </p:sp>
      <p:sp>
        <p:nvSpPr>
          <p:cNvPr id="17424" name="Text Box 21"/>
          <p:cNvSpPr txBox="1">
            <a:spLocks noChangeArrowheads="1"/>
          </p:cNvSpPr>
          <p:nvPr/>
        </p:nvSpPr>
        <p:spPr bwMode="auto">
          <a:xfrm>
            <a:off x="4840660" y="4949826"/>
            <a:ext cx="104227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800" dirty="0" smtClean="0">
                <a:cs typeface="EucrosiaUPC" pitchFamily="18" charset="-34"/>
              </a:rPr>
              <a:t>quantity</a:t>
            </a:r>
            <a:endParaRPr lang="th-TH" sz="1800" dirty="0">
              <a:cs typeface="EucrosiaUPC" pitchFamily="18" charset="-34"/>
            </a:endParaRPr>
          </a:p>
        </p:txBody>
      </p:sp>
      <p:sp>
        <p:nvSpPr>
          <p:cNvPr id="17425" name="Text Box 22"/>
          <p:cNvSpPr txBox="1">
            <a:spLocks noChangeArrowheads="1"/>
          </p:cNvSpPr>
          <p:nvPr/>
        </p:nvSpPr>
        <p:spPr bwMode="auto">
          <a:xfrm>
            <a:off x="159123" y="3249614"/>
            <a:ext cx="3810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Angsana New" pitchFamily="18" charset="-34"/>
              </a:rPr>
              <a:t>p</a:t>
            </a:r>
            <a:r>
              <a:rPr lang="en-US" baseline="-25000">
                <a:latin typeface="Angsana New" pitchFamily="18" charset="-34"/>
              </a:rPr>
              <a:t>2</a:t>
            </a:r>
            <a:endParaRPr lang="th-TH">
              <a:latin typeface="Angsana New" pitchFamily="18" charset="-34"/>
            </a:endParaRPr>
          </a:p>
        </p:txBody>
      </p:sp>
      <p:sp>
        <p:nvSpPr>
          <p:cNvPr id="17426" name="Text Box 23"/>
          <p:cNvSpPr txBox="1">
            <a:spLocks noChangeArrowheads="1"/>
          </p:cNvSpPr>
          <p:nvPr/>
        </p:nvSpPr>
        <p:spPr bwMode="auto">
          <a:xfrm>
            <a:off x="179760" y="3808414"/>
            <a:ext cx="3810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Angsana New" pitchFamily="18" charset="-34"/>
              </a:rPr>
              <a:t>p</a:t>
            </a:r>
            <a:r>
              <a:rPr lang="en-US" baseline="-25000">
                <a:latin typeface="Angsana New" pitchFamily="18" charset="-34"/>
              </a:rPr>
              <a:t>1</a:t>
            </a:r>
            <a:endParaRPr lang="th-TH">
              <a:latin typeface="Angsana New" pitchFamily="18" charset="-34"/>
            </a:endParaRPr>
          </a:p>
        </p:txBody>
      </p:sp>
      <p:sp>
        <p:nvSpPr>
          <p:cNvPr id="17427" name="Text Box 24"/>
          <p:cNvSpPr txBox="1">
            <a:spLocks noChangeArrowheads="1"/>
          </p:cNvSpPr>
          <p:nvPr/>
        </p:nvSpPr>
        <p:spPr bwMode="auto">
          <a:xfrm>
            <a:off x="323528" y="5142136"/>
            <a:ext cx="3016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dirty="0">
                <a:latin typeface="Angsana New" pitchFamily="18" charset="-34"/>
              </a:rPr>
              <a:t>0</a:t>
            </a:r>
            <a:endParaRPr lang="th-TH" dirty="0">
              <a:latin typeface="Angsana New" pitchFamily="18" charset="-34"/>
            </a:endParaRPr>
          </a:p>
        </p:txBody>
      </p:sp>
      <p:sp>
        <p:nvSpPr>
          <p:cNvPr id="17428" name="Text Box 25"/>
          <p:cNvSpPr txBox="1">
            <a:spLocks noChangeArrowheads="1"/>
          </p:cNvSpPr>
          <p:nvPr/>
        </p:nvSpPr>
        <p:spPr bwMode="auto">
          <a:xfrm>
            <a:off x="1167185" y="5145089"/>
            <a:ext cx="452438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latin typeface="Angsana New" pitchFamily="18" charset="-34"/>
              </a:rPr>
              <a:t>q</a:t>
            </a:r>
            <a:r>
              <a:rPr lang="th-TH" baseline="-25000">
                <a:latin typeface="Angsana New" pitchFamily="18" charset="-34"/>
              </a:rPr>
              <a:t>0</a:t>
            </a:r>
            <a:endParaRPr lang="th-TH">
              <a:latin typeface="Angsana New" pitchFamily="18" charset="-34"/>
            </a:endParaRPr>
          </a:p>
        </p:txBody>
      </p:sp>
      <p:sp>
        <p:nvSpPr>
          <p:cNvPr id="17429" name="Text Box 26"/>
          <p:cNvSpPr txBox="1">
            <a:spLocks noChangeArrowheads="1"/>
          </p:cNvSpPr>
          <p:nvPr/>
        </p:nvSpPr>
        <p:spPr bwMode="auto">
          <a:xfrm>
            <a:off x="1764085" y="5148264"/>
            <a:ext cx="3810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Angsana New" pitchFamily="18" charset="-34"/>
              </a:rPr>
              <a:t>q</a:t>
            </a:r>
            <a:r>
              <a:rPr lang="en-US" baseline="-25000">
                <a:latin typeface="Angsana New" pitchFamily="18" charset="-34"/>
              </a:rPr>
              <a:t>1</a:t>
            </a:r>
            <a:endParaRPr lang="th-TH">
              <a:latin typeface="Angsana New" pitchFamily="18" charset="-34"/>
            </a:endParaRPr>
          </a:p>
        </p:txBody>
      </p:sp>
      <p:sp>
        <p:nvSpPr>
          <p:cNvPr id="17430" name="Text Box 27"/>
          <p:cNvSpPr txBox="1">
            <a:spLocks noChangeArrowheads="1"/>
          </p:cNvSpPr>
          <p:nvPr/>
        </p:nvSpPr>
        <p:spPr bwMode="auto">
          <a:xfrm>
            <a:off x="2340348" y="5149851"/>
            <a:ext cx="3810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Angsana New" pitchFamily="18" charset="-34"/>
              </a:rPr>
              <a:t>q</a:t>
            </a:r>
            <a:r>
              <a:rPr lang="en-US" baseline="-25000">
                <a:latin typeface="Angsana New" pitchFamily="18" charset="-34"/>
              </a:rPr>
              <a:t>2</a:t>
            </a:r>
            <a:endParaRPr lang="th-TH">
              <a:latin typeface="Angsana New" pitchFamily="18" charset="-34"/>
            </a:endParaRPr>
          </a:p>
        </p:txBody>
      </p:sp>
      <p:sp>
        <p:nvSpPr>
          <p:cNvPr id="17431" name="Text Box 28"/>
          <p:cNvSpPr txBox="1">
            <a:spLocks noChangeArrowheads="1"/>
          </p:cNvSpPr>
          <p:nvPr/>
        </p:nvSpPr>
        <p:spPr bwMode="auto">
          <a:xfrm>
            <a:off x="2556248" y="4529139"/>
            <a:ext cx="760412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Angsana New" pitchFamily="18" charset="-34"/>
              </a:rPr>
              <a:t>D</a:t>
            </a:r>
            <a:r>
              <a:rPr lang="en-US" baseline="-25000">
                <a:latin typeface="Angsana New" pitchFamily="18" charset="-34"/>
              </a:rPr>
              <a:t>1</a:t>
            </a:r>
            <a:r>
              <a:rPr lang="en-US">
                <a:latin typeface="Angsana New" pitchFamily="18" charset="-34"/>
              </a:rPr>
              <a:t>(s</a:t>
            </a:r>
            <a:r>
              <a:rPr lang="en-US" baseline="-25000">
                <a:latin typeface="Angsana New" pitchFamily="18" charset="-34"/>
              </a:rPr>
              <a:t>1</a:t>
            </a:r>
            <a:r>
              <a:rPr lang="en-US">
                <a:latin typeface="Angsana New" pitchFamily="18" charset="-34"/>
              </a:rPr>
              <a:t>)</a:t>
            </a:r>
            <a:endParaRPr lang="th-TH">
              <a:latin typeface="Angsana New" pitchFamily="18" charset="-34"/>
            </a:endParaRPr>
          </a:p>
        </p:txBody>
      </p:sp>
      <p:sp>
        <p:nvSpPr>
          <p:cNvPr id="17432" name="Text Box 29"/>
          <p:cNvSpPr txBox="1">
            <a:spLocks noChangeArrowheads="1"/>
          </p:cNvSpPr>
          <p:nvPr/>
        </p:nvSpPr>
        <p:spPr bwMode="auto">
          <a:xfrm>
            <a:off x="3348410" y="4543426"/>
            <a:ext cx="76041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Angsana New" pitchFamily="18" charset="-34"/>
              </a:rPr>
              <a:t>D</a:t>
            </a:r>
            <a:r>
              <a:rPr lang="en-US" baseline="-25000">
                <a:latin typeface="Angsana New" pitchFamily="18" charset="-34"/>
              </a:rPr>
              <a:t>2</a:t>
            </a:r>
            <a:r>
              <a:rPr lang="en-US">
                <a:latin typeface="Angsana New" pitchFamily="18" charset="-34"/>
              </a:rPr>
              <a:t>(s</a:t>
            </a:r>
            <a:r>
              <a:rPr lang="en-US" baseline="-25000">
                <a:latin typeface="Angsana New" pitchFamily="18" charset="-34"/>
              </a:rPr>
              <a:t>2</a:t>
            </a:r>
            <a:r>
              <a:rPr lang="en-US">
                <a:latin typeface="Angsana New" pitchFamily="18" charset="-34"/>
              </a:rPr>
              <a:t>)</a:t>
            </a:r>
            <a:endParaRPr lang="th-TH">
              <a:latin typeface="Angsana New" pitchFamily="18" charset="-34"/>
            </a:endParaRPr>
          </a:p>
        </p:txBody>
      </p:sp>
      <p:sp>
        <p:nvSpPr>
          <p:cNvPr id="29" name="Line 5"/>
          <p:cNvSpPr>
            <a:spLocks noChangeShapeType="1"/>
          </p:cNvSpPr>
          <p:nvPr/>
        </p:nvSpPr>
        <p:spPr bwMode="auto">
          <a:xfrm flipV="1">
            <a:off x="3197423" y="664946"/>
            <a:ext cx="0" cy="32400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30" name="Line 6"/>
          <p:cNvSpPr>
            <a:spLocks noChangeShapeType="1"/>
          </p:cNvSpPr>
          <p:nvPr/>
        </p:nvSpPr>
        <p:spPr bwMode="auto">
          <a:xfrm>
            <a:off x="3197423" y="3905034"/>
            <a:ext cx="468153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31" name="Arc 7"/>
          <p:cNvSpPr>
            <a:spLocks/>
          </p:cNvSpPr>
          <p:nvPr/>
        </p:nvSpPr>
        <p:spPr bwMode="auto">
          <a:xfrm rot="10505085">
            <a:off x="3773685" y="520484"/>
            <a:ext cx="2305050" cy="1630362"/>
          </a:xfrm>
          <a:custGeom>
            <a:avLst/>
            <a:gdLst>
              <a:gd name="T0" fmla="*/ 0 w 21600"/>
              <a:gd name="T1" fmla="*/ 0 h 21600"/>
              <a:gd name="T2" fmla="*/ 2305050 w 21600"/>
              <a:gd name="T3" fmla="*/ 1630362 h 21600"/>
              <a:gd name="T4" fmla="*/ 0 w 21600"/>
              <a:gd name="T5" fmla="*/ 1630362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sz="1800"/>
          </a:p>
        </p:txBody>
      </p:sp>
      <p:sp>
        <p:nvSpPr>
          <p:cNvPr id="32" name="Arc 8"/>
          <p:cNvSpPr>
            <a:spLocks/>
          </p:cNvSpPr>
          <p:nvPr/>
        </p:nvSpPr>
        <p:spPr bwMode="auto">
          <a:xfrm rot="10505085">
            <a:off x="3413323" y="1030071"/>
            <a:ext cx="2447925" cy="1630363"/>
          </a:xfrm>
          <a:custGeom>
            <a:avLst/>
            <a:gdLst>
              <a:gd name="T0" fmla="*/ 0 w 21552"/>
              <a:gd name="T1" fmla="*/ 0 h 21600"/>
              <a:gd name="T2" fmla="*/ 2447925 w 21552"/>
              <a:gd name="T3" fmla="*/ 1521974 h 21600"/>
              <a:gd name="T4" fmla="*/ 0 w 21552"/>
              <a:gd name="T5" fmla="*/ 1630363 h 21600"/>
              <a:gd name="T6" fmla="*/ 0 60000 65536"/>
              <a:gd name="T7" fmla="*/ 0 60000 65536"/>
              <a:gd name="T8" fmla="*/ 0 60000 65536"/>
              <a:gd name="T9" fmla="*/ 0 w 21552"/>
              <a:gd name="T10" fmla="*/ 0 h 21600"/>
              <a:gd name="T11" fmla="*/ 21552 w 21552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552" h="21600" fill="none" extrusionOk="0">
                <a:moveTo>
                  <a:pt x="-1" y="0"/>
                </a:moveTo>
                <a:cubicBezTo>
                  <a:pt x="11371" y="0"/>
                  <a:pt x="20796" y="8817"/>
                  <a:pt x="21552" y="20163"/>
                </a:cubicBezTo>
              </a:path>
              <a:path w="21552" h="21600" stroke="0" extrusionOk="0">
                <a:moveTo>
                  <a:pt x="-1" y="0"/>
                </a:moveTo>
                <a:cubicBezTo>
                  <a:pt x="11371" y="0"/>
                  <a:pt x="20796" y="8817"/>
                  <a:pt x="21552" y="20163"/>
                </a:cubicBezTo>
                <a:lnTo>
                  <a:pt x="0" y="21600"/>
                </a:lnTo>
                <a:close/>
              </a:path>
            </a:pathLst>
          </a:cu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sz="1800"/>
          </a:p>
        </p:txBody>
      </p:sp>
      <p:sp>
        <p:nvSpPr>
          <p:cNvPr id="33" name="Line 9"/>
          <p:cNvSpPr>
            <a:spLocks noChangeShapeType="1"/>
          </p:cNvSpPr>
          <p:nvPr/>
        </p:nvSpPr>
        <p:spPr bwMode="auto">
          <a:xfrm flipH="1">
            <a:off x="3183135" y="2031784"/>
            <a:ext cx="2232025" cy="0"/>
          </a:xfrm>
          <a:prstGeom prst="line">
            <a:avLst/>
          </a:prstGeom>
          <a:noFill/>
          <a:ln w="19050">
            <a:solidFill>
              <a:srgbClr val="0070C0"/>
            </a:solidFill>
            <a:prstDash val="lgDash"/>
            <a:round/>
            <a:headEnd type="oval" w="med" len="med"/>
            <a:tailEnd type="oval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34" name="Line 10"/>
          <p:cNvSpPr>
            <a:spLocks noChangeShapeType="1"/>
          </p:cNvSpPr>
          <p:nvPr/>
        </p:nvSpPr>
        <p:spPr bwMode="auto">
          <a:xfrm>
            <a:off x="5431035" y="2031784"/>
            <a:ext cx="0" cy="1873250"/>
          </a:xfrm>
          <a:prstGeom prst="line">
            <a:avLst/>
          </a:prstGeom>
          <a:noFill/>
          <a:ln w="19050">
            <a:solidFill>
              <a:srgbClr val="0070C0"/>
            </a:solidFill>
            <a:prstDash val="lgDash"/>
            <a:round/>
            <a:headEnd/>
            <a:tailEnd type="oval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35" name="Line 11"/>
          <p:cNvSpPr>
            <a:spLocks noChangeShapeType="1"/>
          </p:cNvSpPr>
          <p:nvPr/>
        </p:nvSpPr>
        <p:spPr bwMode="auto">
          <a:xfrm>
            <a:off x="3197423" y="1673009"/>
            <a:ext cx="360362" cy="0"/>
          </a:xfrm>
          <a:prstGeom prst="line">
            <a:avLst/>
          </a:prstGeom>
          <a:noFill/>
          <a:ln w="19050">
            <a:solidFill>
              <a:schemeClr val="accent1"/>
            </a:solidFill>
            <a:prstDash val="lgDash"/>
            <a:round/>
            <a:headEnd type="oval" w="med" len="med"/>
            <a:tailEnd type="oval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36" name="Line 12"/>
          <p:cNvSpPr>
            <a:spLocks noChangeShapeType="1"/>
          </p:cNvSpPr>
          <p:nvPr/>
        </p:nvSpPr>
        <p:spPr bwMode="auto">
          <a:xfrm>
            <a:off x="3557785" y="1673009"/>
            <a:ext cx="0" cy="2232025"/>
          </a:xfrm>
          <a:prstGeom prst="line">
            <a:avLst/>
          </a:prstGeom>
          <a:noFill/>
          <a:ln w="19050">
            <a:solidFill>
              <a:schemeClr val="accent1"/>
            </a:solidFill>
            <a:prstDash val="lgDash"/>
            <a:round/>
            <a:headEnd/>
            <a:tailEnd type="oval" w="med" len="med"/>
          </a:ln>
        </p:spPr>
        <p:txBody>
          <a:bodyPr/>
          <a:lstStyle/>
          <a:p>
            <a:endParaRPr lang="th-TH"/>
          </a:p>
        </p:txBody>
      </p:sp>
      <p:graphicFrame>
        <p:nvGraphicFramePr>
          <p:cNvPr id="37" name="Object 13"/>
          <p:cNvGraphicFramePr>
            <a:graphicFrameLocks noChangeAspect="1"/>
          </p:cNvGraphicFramePr>
          <p:nvPr/>
        </p:nvGraphicFramePr>
        <p:xfrm>
          <a:off x="6226373" y="1815884"/>
          <a:ext cx="650875" cy="361950"/>
        </p:xfrm>
        <a:graphic>
          <a:graphicData uri="http://schemas.openxmlformats.org/presentationml/2006/ole">
            <p:oleObj spid="_x0000_s59394" name="Equation" r:id="rId3" imgW="419040" imgH="228600" progId="">
              <p:embed/>
            </p:oleObj>
          </a:graphicData>
        </a:graphic>
      </p:graphicFrame>
      <p:graphicFrame>
        <p:nvGraphicFramePr>
          <p:cNvPr id="38" name="Object 14"/>
          <p:cNvGraphicFramePr>
            <a:graphicFrameLocks noChangeAspect="1"/>
          </p:cNvGraphicFramePr>
          <p:nvPr/>
        </p:nvGraphicFramePr>
        <p:xfrm>
          <a:off x="6188273" y="2320709"/>
          <a:ext cx="633412" cy="361950"/>
        </p:xfrm>
        <a:graphic>
          <a:graphicData uri="http://schemas.openxmlformats.org/presentationml/2006/ole">
            <p:oleObj spid="_x0000_s59395" name="Equation" r:id="rId4" imgW="406080" imgH="228600" progId="">
              <p:embed/>
            </p:oleObj>
          </a:graphicData>
        </a:graphic>
      </p:graphicFrame>
      <p:graphicFrame>
        <p:nvGraphicFramePr>
          <p:cNvPr id="39" name="Object 15"/>
          <p:cNvGraphicFramePr>
            <a:graphicFrameLocks noChangeAspect="1"/>
          </p:cNvGraphicFramePr>
          <p:nvPr/>
        </p:nvGraphicFramePr>
        <p:xfrm>
          <a:off x="2622748" y="1384084"/>
          <a:ext cx="334962" cy="361950"/>
        </p:xfrm>
        <a:graphic>
          <a:graphicData uri="http://schemas.openxmlformats.org/presentationml/2006/ole">
            <p:oleObj spid="_x0000_s59396" name="Equation" r:id="rId5" imgW="215640" imgH="228600" progId="">
              <p:embed/>
            </p:oleObj>
          </a:graphicData>
        </a:graphic>
      </p:graphicFrame>
      <p:graphicFrame>
        <p:nvGraphicFramePr>
          <p:cNvPr id="40" name="Object 16"/>
          <p:cNvGraphicFramePr>
            <a:graphicFrameLocks noChangeAspect="1"/>
          </p:cNvGraphicFramePr>
          <p:nvPr/>
        </p:nvGraphicFramePr>
        <p:xfrm>
          <a:off x="2622748" y="1888909"/>
          <a:ext cx="374650" cy="361950"/>
        </p:xfrm>
        <a:graphic>
          <a:graphicData uri="http://schemas.openxmlformats.org/presentationml/2006/ole">
            <p:oleObj spid="_x0000_s59397" name="Equation" r:id="rId6" imgW="241200" imgH="228600" progId="">
              <p:embed/>
            </p:oleObj>
          </a:graphicData>
        </a:graphic>
      </p:graphicFrame>
      <p:sp>
        <p:nvSpPr>
          <p:cNvPr id="41" name="Text Box 17"/>
          <p:cNvSpPr txBox="1">
            <a:spLocks noChangeArrowheads="1"/>
          </p:cNvSpPr>
          <p:nvPr/>
        </p:nvSpPr>
        <p:spPr bwMode="auto">
          <a:xfrm>
            <a:off x="2868810" y="315696"/>
            <a:ext cx="69442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800" dirty="0" smtClean="0">
                <a:cs typeface="EucrosiaUPC" pitchFamily="18" charset="-34"/>
              </a:rPr>
              <a:t>price</a:t>
            </a:r>
            <a:endParaRPr lang="th-TH" sz="1800" dirty="0">
              <a:cs typeface="EucrosiaUPC" pitchFamily="18" charset="-34"/>
            </a:endParaRPr>
          </a:p>
        </p:txBody>
      </p:sp>
      <p:sp>
        <p:nvSpPr>
          <p:cNvPr id="42" name="Text Box 18"/>
          <p:cNvSpPr txBox="1">
            <a:spLocks noChangeArrowheads="1"/>
          </p:cNvSpPr>
          <p:nvPr/>
        </p:nvSpPr>
        <p:spPr bwMode="auto">
          <a:xfrm>
            <a:off x="7940873" y="3744696"/>
            <a:ext cx="104227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800" dirty="0" smtClean="0">
                <a:cs typeface="EucrosiaUPC" pitchFamily="18" charset="-34"/>
              </a:rPr>
              <a:t>quantity</a:t>
            </a:r>
            <a:endParaRPr lang="th-TH" sz="1800" dirty="0">
              <a:cs typeface="EucrosiaUPC" pitchFamily="18" charset="-34"/>
            </a:endParaRPr>
          </a:p>
        </p:txBody>
      </p:sp>
      <p:sp>
        <p:nvSpPr>
          <p:cNvPr id="43" name="Text Box 19"/>
          <p:cNvSpPr txBox="1">
            <a:spLocks noChangeArrowheads="1"/>
          </p:cNvSpPr>
          <p:nvPr/>
        </p:nvSpPr>
        <p:spPr bwMode="auto">
          <a:xfrm>
            <a:off x="2902223" y="3845991"/>
            <a:ext cx="3016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dirty="0">
                <a:latin typeface="Angsana New" pitchFamily="18" charset="-34"/>
              </a:rPr>
              <a:t>0</a:t>
            </a:r>
            <a:endParaRPr lang="th-TH" dirty="0">
              <a:latin typeface="Angsana New" pitchFamily="18" charset="-34"/>
            </a:endParaRPr>
          </a:p>
        </p:txBody>
      </p:sp>
      <p:sp>
        <p:nvSpPr>
          <p:cNvPr id="44" name="Text Box 20"/>
          <p:cNvSpPr txBox="1">
            <a:spLocks noChangeArrowheads="1"/>
          </p:cNvSpPr>
          <p:nvPr/>
        </p:nvSpPr>
        <p:spPr bwMode="auto">
          <a:xfrm>
            <a:off x="3465710" y="3849471"/>
            <a:ext cx="3810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Angsana New" pitchFamily="18" charset="-34"/>
              </a:rPr>
              <a:t>q</a:t>
            </a:r>
            <a:r>
              <a:rPr lang="en-US" baseline="-25000">
                <a:latin typeface="Angsana New" pitchFamily="18" charset="-34"/>
              </a:rPr>
              <a:t>1</a:t>
            </a:r>
            <a:endParaRPr lang="th-TH">
              <a:latin typeface="Angsana New" pitchFamily="18" charset="-34"/>
            </a:endParaRPr>
          </a:p>
        </p:txBody>
      </p:sp>
      <p:sp>
        <p:nvSpPr>
          <p:cNvPr id="45" name="Text Box 21"/>
          <p:cNvSpPr txBox="1">
            <a:spLocks noChangeArrowheads="1"/>
          </p:cNvSpPr>
          <p:nvPr/>
        </p:nvSpPr>
        <p:spPr bwMode="auto">
          <a:xfrm>
            <a:off x="5194498" y="3849471"/>
            <a:ext cx="3810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Angsana New" pitchFamily="18" charset="-34"/>
              </a:rPr>
              <a:t>q</a:t>
            </a:r>
            <a:r>
              <a:rPr lang="en-US" baseline="-25000">
                <a:latin typeface="Angsana New" pitchFamily="18" charset="-34"/>
              </a:rPr>
              <a:t>2</a:t>
            </a:r>
            <a:endParaRPr lang="th-TH">
              <a:latin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eaLnBrk="1" hangingPunct="1"/>
            <a:r>
              <a:rPr lang="en-US" sz="4800" b="1" dirty="0" smtClean="0">
                <a:solidFill>
                  <a:schemeClr val="tx1"/>
                </a:solidFill>
                <a:latin typeface="BrowalliaUPC" pitchFamily="34" charset="-34"/>
                <a:cs typeface="BrowalliaUPC" pitchFamily="34" charset="-34"/>
              </a:rPr>
              <a:t>Firm’s Value Creation and Profit</a:t>
            </a:r>
            <a:endParaRPr lang="th-TH" sz="4800" b="1" dirty="0" smtClean="0">
              <a:solidFill>
                <a:schemeClr val="tx1"/>
              </a:solidFill>
              <a:latin typeface="BrowalliaUPC" pitchFamily="34" charset="-34"/>
              <a:cs typeface="BrowalliaUPC" pitchFamily="34" charset="-34"/>
            </a:endParaRPr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96EEE04-3778-48E9-82DA-12809A5A4A32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3923928" y="3717454"/>
            <a:ext cx="4032250" cy="1655762"/>
            <a:chOff x="1020" y="1979"/>
            <a:chExt cx="2540" cy="1043"/>
          </a:xfrm>
        </p:grpSpPr>
        <p:sp>
          <p:nvSpPr>
            <p:cNvPr id="41998" name="AutoShape 5"/>
            <p:cNvSpPr>
              <a:spLocks noChangeArrowheads="1"/>
            </p:cNvSpPr>
            <p:nvPr/>
          </p:nvSpPr>
          <p:spPr bwMode="auto">
            <a:xfrm>
              <a:off x="1020" y="1979"/>
              <a:ext cx="1996" cy="1043"/>
            </a:xfrm>
            <a:prstGeom prst="homePlate">
              <a:avLst>
                <a:gd name="adj" fmla="val 47843"/>
              </a:avLst>
            </a:prstGeom>
            <a:solidFill>
              <a:schemeClr val="accent1">
                <a:lumMod val="60000"/>
                <a:lumOff val="4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41999" name="AutoShape 6"/>
            <p:cNvSpPr>
              <a:spLocks noChangeArrowheads="1"/>
            </p:cNvSpPr>
            <p:nvPr/>
          </p:nvSpPr>
          <p:spPr bwMode="auto">
            <a:xfrm>
              <a:off x="2472" y="1979"/>
              <a:ext cx="1088" cy="1043"/>
            </a:xfrm>
            <a:prstGeom prst="chevron">
              <a:avLst>
                <a:gd name="adj" fmla="val 5173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th-TH"/>
            </a:p>
          </p:txBody>
        </p:sp>
      </p:grpSp>
      <p:sp>
        <p:nvSpPr>
          <p:cNvPr id="41989" name="Line 7"/>
          <p:cNvSpPr>
            <a:spLocks noChangeShapeType="1"/>
          </p:cNvSpPr>
          <p:nvPr/>
        </p:nvSpPr>
        <p:spPr bwMode="auto">
          <a:xfrm>
            <a:off x="6228184" y="3501008"/>
            <a:ext cx="7921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stealth" w="lg" len="lg"/>
            <a:tailEnd type="stealth" w="lg" len="lg"/>
          </a:ln>
        </p:spPr>
        <p:txBody>
          <a:bodyPr/>
          <a:lstStyle/>
          <a:p>
            <a:endParaRPr lang="th-TH"/>
          </a:p>
        </p:txBody>
      </p:sp>
      <p:sp>
        <p:nvSpPr>
          <p:cNvPr id="41990" name="Line 8"/>
          <p:cNvSpPr>
            <a:spLocks noChangeShapeType="1"/>
          </p:cNvSpPr>
          <p:nvPr/>
        </p:nvSpPr>
        <p:spPr bwMode="auto">
          <a:xfrm>
            <a:off x="3861692" y="5537344"/>
            <a:ext cx="23050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stealth" w="lg" len="lg"/>
            <a:tailEnd type="stealth" w="lg" len="lg"/>
          </a:ln>
        </p:spPr>
        <p:txBody>
          <a:bodyPr/>
          <a:lstStyle/>
          <a:p>
            <a:endParaRPr lang="th-TH"/>
          </a:p>
        </p:txBody>
      </p:sp>
      <p:sp>
        <p:nvSpPr>
          <p:cNvPr id="41991" name="Line 9"/>
          <p:cNvSpPr>
            <a:spLocks noChangeShapeType="1"/>
          </p:cNvSpPr>
          <p:nvPr/>
        </p:nvSpPr>
        <p:spPr bwMode="auto">
          <a:xfrm>
            <a:off x="3869630" y="6040582"/>
            <a:ext cx="32416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stealth" w="lg" len="lg"/>
            <a:tailEnd type="stealth" w="lg" len="lg"/>
          </a:ln>
        </p:spPr>
        <p:txBody>
          <a:bodyPr/>
          <a:lstStyle/>
          <a:p>
            <a:endParaRPr lang="th-TH"/>
          </a:p>
        </p:txBody>
      </p:sp>
      <p:sp>
        <p:nvSpPr>
          <p:cNvPr id="41992" name="Text Box 10"/>
          <p:cNvSpPr txBox="1">
            <a:spLocks noChangeArrowheads="1"/>
          </p:cNvSpPr>
          <p:nvPr/>
        </p:nvSpPr>
        <p:spPr bwMode="auto">
          <a:xfrm>
            <a:off x="6156176" y="3068960"/>
            <a:ext cx="832279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n-US" sz="2000" dirty="0" smtClean="0">
                <a:cs typeface="FreesiaUPC" pitchFamily="34" charset="-34"/>
              </a:rPr>
              <a:t>Profit</a:t>
            </a:r>
            <a:endParaRPr lang="th-TH" sz="2000" dirty="0">
              <a:cs typeface="FreesiaUPC" pitchFamily="34" charset="-34"/>
            </a:endParaRPr>
          </a:p>
        </p:txBody>
      </p:sp>
      <p:sp>
        <p:nvSpPr>
          <p:cNvPr id="41993" name="Text Box 11"/>
          <p:cNvSpPr txBox="1">
            <a:spLocks noChangeArrowheads="1"/>
          </p:cNvSpPr>
          <p:nvPr/>
        </p:nvSpPr>
        <p:spPr bwMode="auto">
          <a:xfrm>
            <a:off x="8018338" y="4217715"/>
            <a:ext cx="9461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n-US" sz="3200" dirty="0">
                <a:latin typeface="Angsana New" pitchFamily="18" charset="-34"/>
                <a:cs typeface="FreesiaUPC" pitchFamily="34" charset="-34"/>
              </a:rPr>
              <a:t>Buyers</a:t>
            </a:r>
            <a:endParaRPr lang="th-TH" sz="3200" dirty="0">
              <a:latin typeface="Angsana New" pitchFamily="18" charset="-34"/>
              <a:cs typeface="FreesiaUPC" pitchFamily="34" charset="-34"/>
            </a:endParaRPr>
          </a:p>
        </p:txBody>
      </p:sp>
      <p:sp>
        <p:nvSpPr>
          <p:cNvPr id="41994" name="Text Box 12"/>
          <p:cNvSpPr txBox="1">
            <a:spLocks noChangeArrowheads="1"/>
          </p:cNvSpPr>
          <p:nvPr/>
        </p:nvSpPr>
        <p:spPr bwMode="auto">
          <a:xfrm>
            <a:off x="2755782" y="4932457"/>
            <a:ext cx="131216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en-US" sz="3200" dirty="0">
                <a:latin typeface="Angsana New" pitchFamily="18" charset="-34"/>
                <a:cs typeface="FreesiaUPC" pitchFamily="34" charset="-34"/>
              </a:rPr>
              <a:t>Suppliers</a:t>
            </a:r>
            <a:endParaRPr lang="th-TH" sz="3200" dirty="0">
              <a:latin typeface="Angsana New" pitchFamily="18" charset="-34"/>
              <a:cs typeface="FreesiaUPC" pitchFamily="34" charset="-34"/>
            </a:endParaRPr>
          </a:p>
        </p:txBody>
      </p:sp>
      <p:sp>
        <p:nvSpPr>
          <p:cNvPr id="41995" name="Text Box 13"/>
          <p:cNvSpPr txBox="1">
            <a:spLocks noChangeArrowheads="1"/>
          </p:cNvSpPr>
          <p:nvPr/>
        </p:nvSpPr>
        <p:spPr bwMode="auto">
          <a:xfrm>
            <a:off x="4860032" y="4077072"/>
            <a:ext cx="777777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n-US" sz="3600" dirty="0" smtClean="0">
                <a:latin typeface="Angsana New" pitchFamily="18" charset="-34"/>
                <a:cs typeface="FreesiaUPC" pitchFamily="34" charset="-34"/>
              </a:rPr>
              <a:t>Firm</a:t>
            </a:r>
            <a:endParaRPr lang="th-TH" sz="3600" dirty="0">
              <a:latin typeface="Angsana New" pitchFamily="18" charset="-34"/>
              <a:cs typeface="FreesiaUPC" pitchFamily="34" charset="-34"/>
            </a:endParaRPr>
          </a:p>
        </p:txBody>
      </p:sp>
      <p:sp>
        <p:nvSpPr>
          <p:cNvPr id="41996" name="Text Box 14"/>
          <p:cNvSpPr txBox="1">
            <a:spLocks noChangeArrowheads="1"/>
          </p:cNvSpPr>
          <p:nvPr/>
        </p:nvSpPr>
        <p:spPr bwMode="auto">
          <a:xfrm>
            <a:off x="4058542" y="5435744"/>
            <a:ext cx="223651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n-US" sz="3200" dirty="0" smtClean="0">
                <a:latin typeface="Angsana New" pitchFamily="18" charset="-34"/>
                <a:cs typeface="FreesiaUPC" pitchFamily="34" charset="-34"/>
              </a:rPr>
              <a:t>Cost of Production</a:t>
            </a:r>
            <a:endParaRPr lang="th-TH" sz="3200" dirty="0">
              <a:latin typeface="Angsana New" pitchFamily="18" charset="-34"/>
              <a:cs typeface="FreesiaUPC" pitchFamily="34" charset="-34"/>
            </a:endParaRPr>
          </a:p>
        </p:txBody>
      </p:sp>
      <p:sp>
        <p:nvSpPr>
          <p:cNvPr id="41997" name="Text Box 15"/>
          <p:cNvSpPr txBox="1">
            <a:spLocks noChangeArrowheads="1"/>
          </p:cNvSpPr>
          <p:nvPr/>
        </p:nvSpPr>
        <p:spPr bwMode="auto">
          <a:xfrm>
            <a:off x="4058542" y="5940569"/>
            <a:ext cx="292580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n-US" sz="3200" dirty="0" smtClean="0">
                <a:latin typeface="Angsana New" pitchFamily="18" charset="-34"/>
                <a:cs typeface="FreesiaUPC" pitchFamily="34" charset="-34"/>
              </a:rPr>
              <a:t>Value of Product/Service</a:t>
            </a:r>
            <a:endParaRPr lang="th-TH" sz="3200" dirty="0">
              <a:latin typeface="Angsana New" pitchFamily="18" charset="-34"/>
              <a:cs typeface="FreesiaUPC" pitchFamily="34" charset="-34"/>
            </a:endParaRPr>
          </a:p>
        </p:txBody>
      </p:sp>
      <p:sp>
        <p:nvSpPr>
          <p:cNvPr id="21" name="AutoShape 4"/>
          <p:cNvSpPr>
            <a:spLocks noChangeArrowheads="1"/>
          </p:cNvSpPr>
          <p:nvPr/>
        </p:nvSpPr>
        <p:spPr bwMode="auto">
          <a:xfrm>
            <a:off x="206003" y="1657523"/>
            <a:ext cx="2808287" cy="266382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22" name="Oval 5"/>
          <p:cNvSpPr>
            <a:spLocks noChangeArrowheads="1"/>
          </p:cNvSpPr>
          <p:nvPr/>
        </p:nvSpPr>
        <p:spPr bwMode="auto">
          <a:xfrm>
            <a:off x="750515" y="2656061"/>
            <a:ext cx="1728788" cy="165735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r>
              <a:rPr lang="en-US" dirty="0" smtClean="0">
                <a:cs typeface="FreesiaUPC" pitchFamily="34" charset="-34"/>
              </a:rPr>
              <a:t>Profit</a:t>
            </a:r>
            <a:endParaRPr lang="th-TH" dirty="0">
              <a:cs typeface="FreesiaUPC" pitchFamily="34" charset="-34"/>
            </a:endParaRPr>
          </a:p>
        </p:txBody>
      </p:sp>
      <p:sp>
        <p:nvSpPr>
          <p:cNvPr id="23" name="Text Box 6"/>
          <p:cNvSpPr txBox="1">
            <a:spLocks noChangeArrowheads="1"/>
          </p:cNvSpPr>
          <p:nvPr/>
        </p:nvSpPr>
        <p:spPr bwMode="auto">
          <a:xfrm>
            <a:off x="1187624" y="1268760"/>
            <a:ext cx="78739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n-US" sz="2400" dirty="0" smtClean="0">
                <a:cs typeface="FreesiaUPC" pitchFamily="34" charset="-34"/>
              </a:rPr>
              <a:t>Cost</a:t>
            </a:r>
            <a:endParaRPr lang="th-TH" sz="2400" dirty="0">
              <a:cs typeface="FreesiaUPC" pitchFamily="34" charset="-34"/>
            </a:endParaRPr>
          </a:p>
        </p:txBody>
      </p:sp>
      <p:sp>
        <p:nvSpPr>
          <p:cNvPr id="24" name="Text Box 7"/>
          <p:cNvSpPr txBox="1">
            <a:spLocks noChangeArrowheads="1"/>
          </p:cNvSpPr>
          <p:nvPr/>
        </p:nvSpPr>
        <p:spPr bwMode="auto">
          <a:xfrm>
            <a:off x="0" y="4293096"/>
            <a:ext cx="108715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n-US" dirty="0" smtClean="0">
                <a:cs typeface="FreesiaUPC" pitchFamily="34" charset="-34"/>
              </a:rPr>
              <a:t>Value</a:t>
            </a:r>
            <a:endParaRPr lang="th-TH" dirty="0">
              <a:cs typeface="FreesiaUPC" pitchFamily="34" charset="-34"/>
            </a:endParaRPr>
          </a:p>
        </p:txBody>
      </p:sp>
      <p:sp>
        <p:nvSpPr>
          <p:cNvPr id="25" name="Text Box 8"/>
          <p:cNvSpPr txBox="1">
            <a:spLocks noChangeArrowheads="1"/>
          </p:cNvSpPr>
          <p:nvPr/>
        </p:nvSpPr>
        <p:spPr bwMode="auto">
          <a:xfrm>
            <a:off x="2569705" y="4273932"/>
            <a:ext cx="99418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n-US" dirty="0" smtClean="0">
                <a:cs typeface="FreesiaUPC" pitchFamily="34" charset="-34"/>
              </a:rPr>
              <a:t>Price</a:t>
            </a:r>
            <a:endParaRPr lang="th-TH" dirty="0">
              <a:cs typeface="FreesiaUPC" pitchFamily="34" charset="-34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2555776" y="1412776"/>
            <a:ext cx="6572633" cy="1815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latin typeface="BrowalliaUPC" pitchFamily="34" charset="-34"/>
                <a:cs typeface="BrowalliaUPC" pitchFamily="34" charset="-34"/>
              </a:rPr>
              <a:t>Total Value – Price –Consumer Cost = Consumer Surplus</a:t>
            </a:r>
          </a:p>
          <a:p>
            <a:r>
              <a:rPr lang="en-US" dirty="0" smtClean="0">
                <a:latin typeface="BrowalliaUPC" pitchFamily="34" charset="-34"/>
                <a:cs typeface="BrowalliaUPC" pitchFamily="34" charset="-34"/>
              </a:rPr>
              <a:t>Prices or tariffs; </a:t>
            </a:r>
          </a:p>
          <a:p>
            <a:r>
              <a:rPr lang="en-US" dirty="0" smtClean="0">
                <a:latin typeface="BrowalliaUPC" pitchFamily="34" charset="-34"/>
                <a:cs typeface="BrowalliaUPC" pitchFamily="34" charset="-34"/>
              </a:rPr>
              <a:t>User costs; Transaction costs; Search costs; Psychic costs</a:t>
            </a:r>
            <a:endParaRPr lang="th-TH" dirty="0" smtClean="0">
              <a:latin typeface="BrowalliaUPC" pitchFamily="34" charset="-34"/>
              <a:cs typeface="BrowalliaUPC" pitchFamily="34" charset="-34"/>
            </a:endParaRPr>
          </a:p>
          <a:p>
            <a:endParaRPr lang="th-TH" dirty="0" smtClean="0">
              <a:latin typeface="BrowalliaUPC" pitchFamily="34" charset="-34"/>
              <a:cs typeface="BrowalliaUPC" pitchFamily="34" charset="-34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21242-D0C7-41D9-8D8A-D0275984CAB2}" type="slidenum">
              <a:rPr lang="en-US"/>
              <a:pPr/>
              <a:t>12</a:t>
            </a:fld>
            <a:endParaRPr lang="th-TH"/>
          </a:p>
        </p:txBody>
      </p:sp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708992" y="620688"/>
            <a:ext cx="7535416" cy="5400600"/>
          </a:xfrm>
          <a:prstGeom prst="rect">
            <a:avLst/>
          </a:prstGeom>
          <a:solidFill>
            <a:schemeClr val="accent5">
              <a:lumMod val="75000"/>
            </a:schemeClr>
          </a:solidFill>
          <a:ln w="12700">
            <a:noFill/>
            <a:miter lim="800000"/>
            <a:headEnd/>
            <a:tailEnd/>
          </a:ln>
          <a:effectLst>
            <a:outerShdw dist="107763" dir="2700000" algn="ctr" rotWithShape="0">
              <a:schemeClr val="accent2">
                <a:alpha val="50000"/>
              </a:schemeClr>
            </a:outerShdw>
          </a:effectLst>
        </p:spPr>
        <p:txBody>
          <a:bodyPr wrap="none" anchor="ctr"/>
          <a:lstStyle/>
          <a:p>
            <a:endParaRPr lang="th-TH"/>
          </a:p>
        </p:txBody>
      </p:sp>
      <p:sp>
        <p:nvSpPr>
          <p:cNvPr id="6149" name="Rectangle 5"/>
          <p:cNvSpPr>
            <a:spLocks noChangeArrowheads="1"/>
          </p:cNvSpPr>
          <p:nvPr/>
        </p:nvSpPr>
        <p:spPr bwMode="auto">
          <a:xfrm>
            <a:off x="1050925" y="868363"/>
            <a:ext cx="1398588" cy="10064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2000" b="1">
                <a:solidFill>
                  <a:schemeClr val="bg1"/>
                </a:solidFill>
              </a:rPr>
              <a:t>Corporate</a:t>
            </a:r>
            <a:endParaRPr lang="th-TH" sz="2000" b="1">
              <a:solidFill>
                <a:schemeClr val="bg1"/>
              </a:solidFill>
            </a:endParaRPr>
          </a:p>
          <a:p>
            <a:pPr eaLnBrk="0" hangingPunct="0"/>
            <a:r>
              <a:rPr lang="en-US" sz="2000" b="1">
                <a:solidFill>
                  <a:schemeClr val="bg1"/>
                </a:solidFill>
              </a:rPr>
              <a:t>Marketing</a:t>
            </a:r>
            <a:endParaRPr lang="th-TH" sz="2000" b="1">
              <a:solidFill>
                <a:schemeClr val="bg1"/>
              </a:solidFill>
            </a:endParaRPr>
          </a:p>
          <a:p>
            <a:pPr eaLnBrk="0" hangingPunct="0"/>
            <a:r>
              <a:rPr lang="en-US" sz="2000" b="1">
                <a:solidFill>
                  <a:schemeClr val="bg1"/>
                </a:solidFill>
              </a:rPr>
              <a:t>Planning</a:t>
            </a:r>
            <a:endParaRPr lang="th-TH" sz="2000" b="1">
              <a:solidFill>
                <a:schemeClr val="bg1"/>
              </a:solidFill>
            </a:endParaRPr>
          </a:p>
        </p:txBody>
      </p:sp>
      <p:sp>
        <p:nvSpPr>
          <p:cNvPr id="6150" name="Rectangle 6"/>
          <p:cNvSpPr>
            <a:spLocks noChangeArrowheads="1"/>
          </p:cNvSpPr>
          <p:nvPr/>
        </p:nvSpPr>
        <p:spPr bwMode="auto">
          <a:xfrm>
            <a:off x="3048000" y="1219200"/>
            <a:ext cx="4724400" cy="1295400"/>
          </a:xfrm>
          <a:prstGeom prst="rect">
            <a:avLst/>
          </a:prstGeom>
          <a:solidFill>
            <a:schemeClr val="bg1"/>
          </a:solidFill>
          <a:ln w="12700">
            <a:noFill/>
            <a:miter lim="800000"/>
            <a:headEnd/>
            <a:tailEnd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</p:spPr>
        <p:txBody>
          <a:bodyPr wrap="none" anchor="ctr"/>
          <a:lstStyle/>
          <a:p>
            <a:endParaRPr lang="th-TH"/>
          </a:p>
        </p:txBody>
      </p:sp>
      <p:sp>
        <p:nvSpPr>
          <p:cNvPr id="6151" name="Rectangle 7"/>
          <p:cNvSpPr>
            <a:spLocks noChangeArrowheads="1"/>
          </p:cNvSpPr>
          <p:nvPr/>
        </p:nvSpPr>
        <p:spPr bwMode="auto">
          <a:xfrm>
            <a:off x="3757613" y="1249363"/>
            <a:ext cx="3327400" cy="13112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marL="279400" indent="-279400" eaLnBrk="0" hangingPunct="0"/>
            <a:r>
              <a:rPr lang="en-US" sz="2000" b="1"/>
              <a:t>Corporate Strategy</a:t>
            </a:r>
            <a:r>
              <a:rPr lang="th-TH" sz="2000" b="1"/>
              <a:t>:</a:t>
            </a:r>
          </a:p>
          <a:p>
            <a:pPr marL="279400" indent="-279400" eaLnBrk="0" hangingPunct="0">
              <a:buSzPct val="100000"/>
              <a:buFontTx/>
              <a:buChar char="•"/>
            </a:pPr>
            <a:r>
              <a:rPr lang="en-US" sz="2000" b="1"/>
              <a:t>Which products to offer</a:t>
            </a:r>
            <a:endParaRPr lang="th-TH" sz="2000" b="1"/>
          </a:p>
          <a:p>
            <a:pPr marL="279400" indent="-279400" eaLnBrk="0" hangingPunct="0">
              <a:buSzPct val="100000"/>
              <a:buFontTx/>
              <a:buChar char="•"/>
            </a:pPr>
            <a:r>
              <a:rPr lang="en-US" sz="2000" b="1"/>
              <a:t>Which markets to serve</a:t>
            </a:r>
            <a:endParaRPr lang="th-TH" sz="2000" b="1"/>
          </a:p>
          <a:p>
            <a:pPr marL="279400" indent="-279400"/>
            <a:endParaRPr lang="th-TH" sz="2000" b="1"/>
          </a:p>
        </p:txBody>
      </p:sp>
      <p:sp>
        <p:nvSpPr>
          <p:cNvPr id="6152" name="Rectangle 8"/>
          <p:cNvSpPr>
            <a:spLocks noChangeArrowheads="1"/>
          </p:cNvSpPr>
          <p:nvPr/>
        </p:nvSpPr>
        <p:spPr bwMode="auto">
          <a:xfrm>
            <a:off x="3048000" y="3581400"/>
            <a:ext cx="4724400" cy="1828800"/>
          </a:xfrm>
          <a:prstGeom prst="rect">
            <a:avLst/>
          </a:prstGeom>
          <a:solidFill>
            <a:schemeClr val="bg1"/>
          </a:solidFill>
          <a:ln w="12700">
            <a:noFill/>
            <a:miter lim="800000"/>
            <a:headEnd/>
            <a:tailEnd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</p:spPr>
        <p:txBody>
          <a:bodyPr wrap="none" anchor="ctr"/>
          <a:lstStyle/>
          <a:p>
            <a:endParaRPr lang="th-TH"/>
          </a:p>
        </p:txBody>
      </p:sp>
      <p:sp>
        <p:nvSpPr>
          <p:cNvPr id="6153" name="Rectangle 9"/>
          <p:cNvSpPr>
            <a:spLocks noChangeArrowheads="1"/>
          </p:cNvSpPr>
          <p:nvPr/>
        </p:nvSpPr>
        <p:spPr bwMode="auto">
          <a:xfrm>
            <a:off x="3489325" y="3687763"/>
            <a:ext cx="3722688" cy="1920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 marL="279400" indent="-279400" eaLnBrk="0" hangingPunct="0"/>
            <a:r>
              <a:rPr lang="en-US" sz="2000" b="1"/>
              <a:t>Product Mix Strategy</a:t>
            </a:r>
            <a:r>
              <a:rPr lang="th-TH" sz="2000" b="1"/>
              <a:t>:</a:t>
            </a:r>
          </a:p>
          <a:p>
            <a:pPr marL="279400" indent="-279400" eaLnBrk="0" hangingPunct="0">
              <a:buSzPct val="100000"/>
              <a:buFontTx/>
              <a:buChar char="•"/>
            </a:pPr>
            <a:r>
              <a:rPr lang="en-US" sz="2000" b="1"/>
              <a:t>What each product should </a:t>
            </a:r>
            <a:endParaRPr lang="th-TH" sz="2000" b="1"/>
          </a:p>
          <a:p>
            <a:pPr marL="279400" indent="-279400" eaLnBrk="0" hangingPunct="0"/>
            <a:r>
              <a:rPr lang="th-TH" sz="2000" b="1"/>
              <a:t>	</a:t>
            </a:r>
            <a:r>
              <a:rPr lang="en-US" sz="2000" b="1"/>
              <a:t>contribute to the firm</a:t>
            </a:r>
            <a:endParaRPr lang="th-TH" sz="2000" b="1"/>
          </a:p>
          <a:p>
            <a:pPr marL="279400" indent="-279400" eaLnBrk="0" hangingPunct="0">
              <a:buSzPct val="100000"/>
              <a:buFontTx/>
              <a:buChar char="•"/>
            </a:pPr>
            <a:r>
              <a:rPr lang="en-US" sz="2000" b="1"/>
              <a:t>How resources should be</a:t>
            </a:r>
            <a:endParaRPr lang="th-TH" sz="2000" b="1"/>
          </a:p>
          <a:p>
            <a:pPr marL="279400" indent="-279400" eaLnBrk="0" hangingPunct="0"/>
            <a:r>
              <a:rPr lang="th-TH" sz="2000" b="1"/>
              <a:t>	</a:t>
            </a:r>
            <a:r>
              <a:rPr lang="en-US" sz="2000" b="1"/>
              <a:t>allocated across products</a:t>
            </a:r>
            <a:endParaRPr lang="th-TH" sz="2000" b="1"/>
          </a:p>
          <a:p>
            <a:pPr marL="279400" indent="-279400"/>
            <a:endParaRPr lang="th-TH" sz="2000" b="1"/>
          </a:p>
        </p:txBody>
      </p:sp>
      <p:sp>
        <p:nvSpPr>
          <p:cNvPr id="6154" name="AutoShape 10"/>
          <p:cNvSpPr>
            <a:spLocks noChangeArrowheads="1"/>
          </p:cNvSpPr>
          <p:nvPr/>
        </p:nvSpPr>
        <p:spPr bwMode="auto">
          <a:xfrm rot="16200000" flipH="1">
            <a:off x="4876800" y="2438400"/>
            <a:ext cx="1066800" cy="1219200"/>
          </a:xfrm>
          <a:prstGeom prst="rightArrow">
            <a:avLst>
              <a:gd name="adj1" fmla="val 75000"/>
              <a:gd name="adj2" fmla="val 50005"/>
            </a:avLst>
          </a:prstGeom>
          <a:solidFill>
            <a:schemeClr val="bg1"/>
          </a:solidFill>
          <a:ln w="12700">
            <a:noFill/>
            <a:miter lim="800000"/>
            <a:headEnd/>
            <a:tailEnd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</p:spPr>
        <p:txBody>
          <a:bodyPr wrap="none" anchor="ctr"/>
          <a:lstStyle/>
          <a:p>
            <a:endParaRPr lang="th-TH"/>
          </a:p>
        </p:txBody>
      </p:sp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en-US" sz="2400" dirty="0"/>
              <a:t>Points of </a:t>
            </a:r>
            <a:r>
              <a:rPr lang="en-US" sz="2400" dirty="0" smtClean="0"/>
              <a:t>Agreement</a:t>
            </a:r>
            <a:endParaRPr lang="en-US" sz="2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pPr algn="ctr"/>
            <a:r>
              <a:rPr lang="en-US" sz="2400" dirty="0" smtClean="0"/>
              <a:t>Points of disagreement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People face trade-offs </a:t>
            </a:r>
          </a:p>
          <a:p>
            <a:r>
              <a:rPr lang="en-US" sz="2400" dirty="0" smtClean="0"/>
              <a:t>The cost of something is what you’re willing to give up to get it </a:t>
            </a:r>
          </a:p>
          <a:p>
            <a:r>
              <a:rPr lang="en-US" sz="2400" dirty="0" smtClean="0"/>
              <a:t>People respond to incentives </a:t>
            </a:r>
          </a:p>
          <a:p>
            <a:r>
              <a:rPr lang="en-US" sz="2400" dirty="0" smtClean="0"/>
              <a:t>Trade can may everybody better off </a:t>
            </a:r>
            <a:endParaRPr lang="th-TH" sz="2400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People are rational </a:t>
            </a:r>
          </a:p>
          <a:p>
            <a:r>
              <a:rPr lang="en-US" sz="2400" dirty="0" smtClean="0"/>
              <a:t>Markets are efficient </a:t>
            </a:r>
            <a:endParaRPr lang="th-TH" sz="24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FF99B-F904-40E4-8BA2-178F225CB5A3}" type="slidenum">
              <a:rPr lang="th-TH" smtClean="0"/>
              <a:pPr/>
              <a:t>13</a:t>
            </a:fld>
            <a:endParaRPr lang="th-TH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Economics of Marketing</a:t>
            </a:r>
            <a:endParaRPr lang="th-TH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800" b="1" dirty="0" smtClean="0">
                <a:solidFill>
                  <a:schemeClr val="tx1"/>
                </a:solidFill>
                <a:latin typeface="BrowalliaUPC" pitchFamily="34" charset="-34"/>
                <a:cs typeface="BrowalliaUPC" pitchFamily="34" charset="-34"/>
              </a:rPr>
              <a:t>What is Marketing?</a:t>
            </a:r>
            <a:endParaRPr lang="th-TH" sz="4800" b="1" dirty="0" smtClean="0">
              <a:solidFill>
                <a:schemeClr val="tx1"/>
              </a:solidFill>
              <a:latin typeface="BrowalliaUPC" pitchFamily="34" charset="-34"/>
              <a:cs typeface="BrowalliaUPC" pitchFamily="34" charset="-34"/>
            </a:endParaRPr>
          </a:p>
        </p:txBody>
      </p:sp>
      <p:graphicFrame>
        <p:nvGraphicFramePr>
          <p:cNvPr id="3074" name="Object 3"/>
          <p:cNvGraphicFramePr>
            <a:graphicFrameLocks noChangeAspect="1"/>
          </p:cNvGraphicFramePr>
          <p:nvPr/>
        </p:nvGraphicFramePr>
        <p:xfrm>
          <a:off x="962025" y="2301875"/>
          <a:ext cx="1441450" cy="1279525"/>
        </p:xfrm>
        <a:graphic>
          <a:graphicData uri="http://schemas.openxmlformats.org/presentationml/2006/ole">
            <p:oleObj spid="_x0000_s1026" name="Clip" r:id="rId3" imgW="3285720" imgH="2914200" progId="">
              <p:embed/>
            </p:oleObj>
          </a:graphicData>
        </a:graphic>
      </p:graphicFrame>
      <p:sp>
        <p:nvSpPr>
          <p:cNvPr id="3078" name="Text Box 4"/>
          <p:cNvSpPr txBox="1">
            <a:spLocks noChangeArrowheads="1"/>
          </p:cNvSpPr>
          <p:nvPr/>
        </p:nvSpPr>
        <p:spPr bwMode="auto">
          <a:xfrm>
            <a:off x="262329" y="3657600"/>
            <a:ext cx="2840842" cy="458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US" dirty="0" smtClean="0">
                <a:latin typeface="BrowalliaUPC" pitchFamily="34" charset="-34"/>
                <a:cs typeface="BrowalliaUPC" pitchFamily="34" charset="-34"/>
              </a:rPr>
              <a:t>Marketing is Advertising</a:t>
            </a:r>
            <a:r>
              <a:rPr lang="en-US" b="1" dirty="0" smtClean="0">
                <a:latin typeface="BrowalliaUPC" pitchFamily="34" charset="-34"/>
                <a:cs typeface="BrowalliaUPC" pitchFamily="34" charset="-34"/>
              </a:rPr>
              <a:t>?</a:t>
            </a:r>
            <a:endParaRPr lang="th-TH" dirty="0">
              <a:latin typeface="BrowalliaUPC" pitchFamily="34" charset="-34"/>
              <a:cs typeface="BrowalliaUPC" pitchFamily="34" charset="-34"/>
            </a:endParaRPr>
          </a:p>
        </p:txBody>
      </p:sp>
      <p:graphicFrame>
        <p:nvGraphicFramePr>
          <p:cNvPr id="3075" name="Object 5"/>
          <p:cNvGraphicFramePr>
            <a:graphicFrameLocks noChangeAspect="1"/>
          </p:cNvGraphicFramePr>
          <p:nvPr/>
        </p:nvGraphicFramePr>
        <p:xfrm>
          <a:off x="6321425" y="2262188"/>
          <a:ext cx="1984375" cy="1319212"/>
        </p:xfrm>
        <a:graphic>
          <a:graphicData uri="http://schemas.openxmlformats.org/presentationml/2006/ole">
            <p:oleObj spid="_x0000_s1027" name="Clip" r:id="rId4" imgW="3813120" imgH="2532960" progId="">
              <p:embed/>
            </p:oleObj>
          </a:graphicData>
        </a:graphic>
      </p:graphicFrame>
      <p:sp>
        <p:nvSpPr>
          <p:cNvPr id="3079" name="Text Box 6"/>
          <p:cNvSpPr txBox="1">
            <a:spLocks noChangeArrowheads="1"/>
          </p:cNvSpPr>
          <p:nvPr/>
        </p:nvSpPr>
        <p:spPr bwMode="auto">
          <a:xfrm>
            <a:off x="6122416" y="3657600"/>
            <a:ext cx="2383987" cy="458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US" dirty="0" smtClean="0">
                <a:latin typeface="BrowalliaUPC" pitchFamily="34" charset="-34"/>
                <a:cs typeface="BrowalliaUPC" pitchFamily="34" charset="-34"/>
              </a:rPr>
              <a:t>Marketing is Selling</a:t>
            </a:r>
            <a:r>
              <a:rPr lang="en-US" b="1" dirty="0" smtClean="0">
                <a:latin typeface="BrowalliaUPC" pitchFamily="34" charset="-34"/>
                <a:cs typeface="BrowalliaUPC" pitchFamily="34" charset="-34"/>
              </a:rPr>
              <a:t>?</a:t>
            </a:r>
            <a:endParaRPr lang="th-TH" dirty="0">
              <a:latin typeface="BrowalliaUPC" pitchFamily="34" charset="-34"/>
              <a:cs typeface="BrowalliaUPC" pitchFamily="34" charset="-34"/>
            </a:endParaRPr>
          </a:p>
        </p:txBody>
      </p:sp>
      <p:graphicFrame>
        <p:nvGraphicFramePr>
          <p:cNvPr id="173063" name="Object 7"/>
          <p:cNvGraphicFramePr>
            <a:graphicFrameLocks noChangeAspect="1"/>
          </p:cNvGraphicFramePr>
          <p:nvPr/>
        </p:nvGraphicFramePr>
        <p:xfrm>
          <a:off x="2994025" y="1709738"/>
          <a:ext cx="2819400" cy="2786062"/>
        </p:xfrm>
        <a:graphic>
          <a:graphicData uri="http://schemas.openxmlformats.org/presentationml/2006/ole">
            <p:oleObj spid="_x0000_s1028" name="Clip" r:id="rId5" imgW="1868400" imgH="1847520" progId="">
              <p:embed/>
            </p:oleObj>
          </a:graphicData>
        </a:graphic>
      </p:graphicFrame>
      <p:sp>
        <p:nvSpPr>
          <p:cNvPr id="173064" name="Text Box 8"/>
          <p:cNvSpPr txBox="1">
            <a:spLocks noChangeArrowheads="1"/>
          </p:cNvSpPr>
          <p:nvPr/>
        </p:nvSpPr>
        <p:spPr bwMode="auto">
          <a:xfrm>
            <a:off x="2877506" y="4495800"/>
            <a:ext cx="3052438" cy="8032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US" dirty="0" smtClean="0">
                <a:latin typeface="BrowalliaUPC" pitchFamily="34" charset="-34"/>
                <a:cs typeface="BrowalliaUPC" pitchFamily="34" charset="-34"/>
              </a:rPr>
              <a:t>Marketing is </a:t>
            </a:r>
          </a:p>
          <a:p>
            <a:pPr algn="ctr">
              <a:lnSpc>
                <a:spcPct val="80000"/>
              </a:lnSpc>
            </a:pPr>
            <a:r>
              <a:rPr lang="en-US" dirty="0" smtClean="0">
                <a:latin typeface="BrowalliaUPC" pitchFamily="34" charset="-34"/>
                <a:cs typeface="BrowalliaUPC" pitchFamily="34" charset="-34"/>
              </a:rPr>
              <a:t>Satisfying </a:t>
            </a:r>
            <a:r>
              <a:rPr lang="en-US" dirty="0">
                <a:latin typeface="BrowalliaUPC" pitchFamily="34" charset="-34"/>
                <a:cs typeface="BrowalliaUPC" pitchFamily="34" charset="-34"/>
              </a:rPr>
              <a:t>Customer </a:t>
            </a:r>
            <a:r>
              <a:rPr lang="en-US" dirty="0" smtClean="0">
                <a:latin typeface="BrowalliaUPC" pitchFamily="34" charset="-34"/>
                <a:cs typeface="BrowalliaUPC" pitchFamily="34" charset="-34"/>
              </a:rPr>
              <a:t>Needs</a:t>
            </a:r>
            <a:endParaRPr lang="en-US" dirty="0">
              <a:latin typeface="BrowalliaUPC" pitchFamily="34" charset="-34"/>
              <a:cs typeface="BrowalliaUPC" pitchFamily="34" charset="-34"/>
            </a:endParaRPr>
          </a:p>
        </p:txBody>
      </p:sp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550863" y="2095500"/>
            <a:ext cx="2209800" cy="3352800"/>
            <a:chOff x="384" y="1392"/>
            <a:chExt cx="1392" cy="2112"/>
          </a:xfrm>
        </p:grpSpPr>
        <p:sp>
          <p:nvSpPr>
            <p:cNvPr id="3085" name="Line 10"/>
            <p:cNvSpPr>
              <a:spLocks noChangeShapeType="1"/>
            </p:cNvSpPr>
            <p:nvPr/>
          </p:nvSpPr>
          <p:spPr bwMode="auto">
            <a:xfrm>
              <a:off x="384" y="1392"/>
              <a:ext cx="1392" cy="2112"/>
            </a:xfrm>
            <a:prstGeom prst="line">
              <a:avLst/>
            </a:prstGeom>
            <a:noFill/>
            <a:ln w="76200">
              <a:solidFill>
                <a:srgbClr val="FF505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th-TH">
                <a:latin typeface="BrowalliaUPC" pitchFamily="34" charset="-34"/>
                <a:cs typeface="BrowalliaUPC" pitchFamily="34" charset="-34"/>
              </a:endParaRPr>
            </a:p>
          </p:txBody>
        </p:sp>
        <p:sp>
          <p:nvSpPr>
            <p:cNvPr id="3086" name="Line 11"/>
            <p:cNvSpPr>
              <a:spLocks noChangeShapeType="1"/>
            </p:cNvSpPr>
            <p:nvPr/>
          </p:nvSpPr>
          <p:spPr bwMode="auto">
            <a:xfrm flipH="1">
              <a:off x="384" y="1392"/>
              <a:ext cx="1392" cy="2112"/>
            </a:xfrm>
            <a:prstGeom prst="line">
              <a:avLst/>
            </a:prstGeom>
            <a:noFill/>
            <a:ln w="76200">
              <a:solidFill>
                <a:srgbClr val="FF505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th-TH">
                <a:latin typeface="BrowalliaUPC" pitchFamily="34" charset="-34"/>
                <a:cs typeface="BrowalliaUPC" pitchFamily="34" charset="-34"/>
              </a:endParaRPr>
            </a:p>
          </p:txBody>
        </p:sp>
      </p:grpSp>
      <p:grpSp>
        <p:nvGrpSpPr>
          <p:cNvPr id="3" name="Group 12"/>
          <p:cNvGrpSpPr>
            <a:grpSpLocks/>
          </p:cNvGrpSpPr>
          <p:nvPr/>
        </p:nvGrpSpPr>
        <p:grpSpPr bwMode="auto">
          <a:xfrm>
            <a:off x="6172200" y="2095500"/>
            <a:ext cx="2209800" cy="3352800"/>
            <a:chOff x="384" y="1392"/>
            <a:chExt cx="1392" cy="2112"/>
          </a:xfrm>
        </p:grpSpPr>
        <p:sp>
          <p:nvSpPr>
            <p:cNvPr id="3083" name="Line 13"/>
            <p:cNvSpPr>
              <a:spLocks noChangeShapeType="1"/>
            </p:cNvSpPr>
            <p:nvPr/>
          </p:nvSpPr>
          <p:spPr bwMode="auto">
            <a:xfrm>
              <a:off x="384" y="1392"/>
              <a:ext cx="1392" cy="2112"/>
            </a:xfrm>
            <a:prstGeom prst="line">
              <a:avLst/>
            </a:prstGeom>
            <a:noFill/>
            <a:ln w="76200">
              <a:solidFill>
                <a:srgbClr val="FF505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th-TH">
                <a:latin typeface="BrowalliaUPC" pitchFamily="34" charset="-34"/>
                <a:cs typeface="BrowalliaUPC" pitchFamily="34" charset="-34"/>
              </a:endParaRPr>
            </a:p>
          </p:txBody>
        </p:sp>
        <p:sp>
          <p:nvSpPr>
            <p:cNvPr id="3084" name="Line 14"/>
            <p:cNvSpPr>
              <a:spLocks noChangeShapeType="1"/>
            </p:cNvSpPr>
            <p:nvPr/>
          </p:nvSpPr>
          <p:spPr bwMode="auto">
            <a:xfrm flipH="1">
              <a:off x="384" y="1392"/>
              <a:ext cx="1392" cy="2112"/>
            </a:xfrm>
            <a:prstGeom prst="line">
              <a:avLst/>
            </a:prstGeom>
            <a:noFill/>
            <a:ln w="76200">
              <a:solidFill>
                <a:srgbClr val="FF505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th-TH">
                <a:latin typeface="BrowalliaUPC" pitchFamily="34" charset="-34"/>
                <a:cs typeface="BrowalliaUPC" pitchFamily="34" charset="-34"/>
              </a:endParaRPr>
            </a:p>
          </p:txBody>
        </p:sp>
      </p:grp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FF99B-F904-40E4-8BA2-178F225CB5A3}" type="slidenum">
              <a:rPr lang="th-TH" smtClean="0"/>
              <a:pPr/>
              <a:t>14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3" presetClass="entr" presetSubtype="3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30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730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730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730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73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3064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1" name="Oval 3"/>
          <p:cNvSpPr>
            <a:spLocks noChangeArrowheads="1"/>
          </p:cNvSpPr>
          <p:nvPr/>
        </p:nvSpPr>
        <p:spPr bwMode="auto">
          <a:xfrm>
            <a:off x="3124200" y="1676400"/>
            <a:ext cx="2828925" cy="2828925"/>
          </a:xfrm>
          <a:prstGeom prst="ellipse">
            <a:avLst/>
          </a:prstGeom>
          <a:solidFill>
            <a:srgbClr val="9900CC"/>
          </a:solidFill>
          <a:ln w="12700">
            <a:solidFill>
              <a:schemeClr val="tx1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algn="ctr">
              <a:lnSpc>
                <a:spcPct val="90000"/>
              </a:lnSpc>
              <a:defRPr/>
            </a:pPr>
            <a:r>
              <a:rPr lang="en-US" sz="4000" b="1" dirty="0" smtClean="0">
                <a:solidFill>
                  <a:schemeClr val="bg1"/>
                </a:solidFill>
                <a:latin typeface="BrowalliaUPC" pitchFamily="34" charset="-34"/>
                <a:cs typeface="BrowalliaUPC" pitchFamily="34" charset="-34"/>
              </a:rPr>
              <a:t>Core </a:t>
            </a:r>
            <a:r>
              <a:rPr lang="en-US" sz="4000" b="1" dirty="0">
                <a:solidFill>
                  <a:schemeClr val="bg1"/>
                </a:solidFill>
                <a:latin typeface="BrowalliaUPC" pitchFamily="34" charset="-34"/>
                <a:cs typeface="BrowalliaUPC" pitchFamily="34" charset="-34"/>
              </a:rPr>
              <a:t>Marketing</a:t>
            </a:r>
          </a:p>
          <a:p>
            <a:pPr algn="ctr">
              <a:lnSpc>
                <a:spcPct val="90000"/>
              </a:lnSpc>
              <a:defRPr/>
            </a:pPr>
            <a:r>
              <a:rPr lang="en-US" sz="4000" b="1" dirty="0" smtClean="0">
                <a:solidFill>
                  <a:schemeClr val="bg1"/>
                </a:solidFill>
                <a:latin typeface="BrowalliaUPC" pitchFamily="34" charset="-34"/>
                <a:cs typeface="BrowalliaUPC" pitchFamily="34" charset="-34"/>
              </a:rPr>
              <a:t>Concepts</a:t>
            </a:r>
            <a:endParaRPr lang="th-TH" sz="4000" b="1" dirty="0">
              <a:solidFill>
                <a:schemeClr val="bg1"/>
              </a:solidFill>
              <a:latin typeface="BrowalliaUPC" pitchFamily="34" charset="-34"/>
              <a:cs typeface="BrowalliaUPC" pitchFamily="34" charset="-34"/>
            </a:endParaRPr>
          </a:p>
        </p:txBody>
      </p:sp>
      <p:grpSp>
        <p:nvGrpSpPr>
          <p:cNvPr id="2" name="Group 33"/>
          <p:cNvGrpSpPr>
            <a:grpSpLocks/>
          </p:cNvGrpSpPr>
          <p:nvPr/>
        </p:nvGrpSpPr>
        <p:grpSpPr bwMode="auto">
          <a:xfrm>
            <a:off x="3505200" y="152400"/>
            <a:ext cx="2133600" cy="1600200"/>
            <a:chOff x="2208" y="96"/>
            <a:chExt cx="1344" cy="1008"/>
          </a:xfrm>
        </p:grpSpPr>
        <p:sp>
          <p:nvSpPr>
            <p:cNvPr id="5149" name="AutoShape 5"/>
            <p:cNvSpPr>
              <a:spLocks noChangeArrowheads="1"/>
            </p:cNvSpPr>
            <p:nvPr/>
          </p:nvSpPr>
          <p:spPr bwMode="auto">
            <a:xfrm>
              <a:off x="2208" y="96"/>
              <a:ext cx="1344" cy="1008"/>
            </a:xfrm>
            <a:prstGeom prst="cloudCallout">
              <a:avLst>
                <a:gd name="adj1" fmla="val -819"/>
                <a:gd name="adj2" fmla="val -7042"/>
              </a:avLst>
            </a:prstGeom>
            <a:solidFill>
              <a:srgbClr val="FFFF99"/>
            </a:solidFill>
            <a:ln w="12700">
              <a:solidFill>
                <a:schemeClr val="bg2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>
                <a:lnSpc>
                  <a:spcPct val="90000"/>
                </a:lnSpc>
              </a:pPr>
              <a:endParaRPr lang="th-TH" b="1">
                <a:solidFill>
                  <a:srgbClr val="002060"/>
                </a:solidFill>
                <a:latin typeface="BrowalliaUPC" pitchFamily="34" charset="-34"/>
                <a:cs typeface="BrowalliaUPC" pitchFamily="34" charset="-34"/>
              </a:endParaRPr>
            </a:p>
          </p:txBody>
        </p:sp>
        <p:grpSp>
          <p:nvGrpSpPr>
            <p:cNvPr id="3" name="Group 6"/>
            <p:cNvGrpSpPr>
              <a:grpSpLocks/>
            </p:cNvGrpSpPr>
            <p:nvPr/>
          </p:nvGrpSpPr>
          <p:grpSpPr bwMode="auto">
            <a:xfrm>
              <a:off x="2392" y="192"/>
              <a:ext cx="971" cy="768"/>
              <a:chOff x="2053" y="1104"/>
              <a:chExt cx="971" cy="768"/>
            </a:xfrm>
          </p:grpSpPr>
          <p:graphicFrame>
            <p:nvGraphicFramePr>
              <p:cNvPr id="5128" name="Object 7"/>
              <p:cNvGraphicFramePr>
                <a:graphicFrameLocks noChangeAspect="1"/>
              </p:cNvGraphicFramePr>
              <p:nvPr/>
            </p:nvGraphicFramePr>
            <p:xfrm>
              <a:off x="2053" y="1118"/>
              <a:ext cx="446" cy="562"/>
            </p:xfrm>
            <a:graphic>
              <a:graphicData uri="http://schemas.openxmlformats.org/presentationml/2006/ole">
                <p:oleObj spid="_x0000_s3080" name="Clip" r:id="rId3" imgW="2624040" imgH="3306240" progId="">
                  <p:embed/>
                </p:oleObj>
              </a:graphicData>
            </a:graphic>
          </p:graphicFrame>
          <p:graphicFrame>
            <p:nvGraphicFramePr>
              <p:cNvPr id="5129" name="Object 8"/>
              <p:cNvGraphicFramePr>
                <a:graphicFrameLocks noChangeAspect="1"/>
              </p:cNvGraphicFramePr>
              <p:nvPr/>
            </p:nvGraphicFramePr>
            <p:xfrm>
              <a:off x="2255" y="1569"/>
              <a:ext cx="769" cy="303"/>
            </p:xfrm>
            <a:graphic>
              <a:graphicData uri="http://schemas.openxmlformats.org/presentationml/2006/ole">
                <p:oleObj spid="_x0000_s3081" name="Clip" r:id="rId4" imgW="8838720" imgH="3481200" progId="">
                  <p:embed/>
                </p:oleObj>
              </a:graphicData>
            </a:graphic>
          </p:graphicFrame>
          <p:graphicFrame>
            <p:nvGraphicFramePr>
              <p:cNvPr id="5130" name="Object 9"/>
              <p:cNvGraphicFramePr>
                <a:graphicFrameLocks noChangeAspect="1"/>
              </p:cNvGraphicFramePr>
              <p:nvPr/>
            </p:nvGraphicFramePr>
            <p:xfrm>
              <a:off x="2544" y="1104"/>
              <a:ext cx="405" cy="411"/>
            </p:xfrm>
            <a:graphic>
              <a:graphicData uri="http://schemas.openxmlformats.org/presentationml/2006/ole">
                <p:oleObj spid="_x0000_s3082" name="Clip" r:id="rId5" imgW="643320" imgH="653400" progId="">
                  <p:embed/>
                </p:oleObj>
              </a:graphicData>
            </a:graphic>
          </p:graphicFrame>
        </p:grpSp>
      </p:grpSp>
      <p:grpSp>
        <p:nvGrpSpPr>
          <p:cNvPr id="4" name="Group 37"/>
          <p:cNvGrpSpPr>
            <a:grpSpLocks/>
          </p:cNvGrpSpPr>
          <p:nvPr/>
        </p:nvGrpSpPr>
        <p:grpSpPr bwMode="auto">
          <a:xfrm>
            <a:off x="1325563" y="1444625"/>
            <a:ext cx="1951037" cy="1908175"/>
            <a:chOff x="835" y="910"/>
            <a:chExt cx="1229" cy="1202"/>
          </a:xfrm>
        </p:grpSpPr>
        <p:graphicFrame>
          <p:nvGraphicFramePr>
            <p:cNvPr id="5127" name="Object 11"/>
            <p:cNvGraphicFramePr>
              <a:graphicFrameLocks noChangeAspect="1"/>
            </p:cNvGraphicFramePr>
            <p:nvPr/>
          </p:nvGraphicFramePr>
          <p:xfrm>
            <a:off x="835" y="1650"/>
            <a:ext cx="1085" cy="462"/>
          </p:xfrm>
          <a:graphic>
            <a:graphicData uri="http://schemas.openxmlformats.org/presentationml/2006/ole">
              <p:oleObj spid="_x0000_s3079" name="Clip" r:id="rId6" imgW="3138840" imgH="1337400" progId="">
                <p:embed/>
              </p:oleObj>
            </a:graphicData>
          </a:graphic>
        </p:graphicFrame>
        <p:sp>
          <p:nvSpPr>
            <p:cNvPr id="5148" name="AutoShape 12"/>
            <p:cNvSpPr>
              <a:spLocks noChangeArrowheads="1"/>
            </p:cNvSpPr>
            <p:nvPr/>
          </p:nvSpPr>
          <p:spPr bwMode="auto">
            <a:xfrm rot="2390463" flipV="1">
              <a:off x="1824" y="910"/>
              <a:ext cx="240" cy="624"/>
            </a:xfrm>
            <a:prstGeom prst="curvedRightArrow">
              <a:avLst>
                <a:gd name="adj1" fmla="val 52000"/>
                <a:gd name="adj2" fmla="val 104000"/>
                <a:gd name="adj3" fmla="val 33333"/>
              </a:avLst>
            </a:prstGeom>
            <a:solidFill>
              <a:srgbClr val="996633"/>
            </a:solidFill>
            <a:ln w="12700">
              <a:solidFill>
                <a:schemeClr val="bg2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th-TH">
                <a:solidFill>
                  <a:srgbClr val="002060"/>
                </a:solidFill>
                <a:latin typeface="BrowalliaUPC" pitchFamily="34" charset="-34"/>
                <a:cs typeface="BrowalliaUPC" pitchFamily="34" charset="-34"/>
              </a:endParaRPr>
            </a:p>
          </p:txBody>
        </p:sp>
      </p:grpSp>
      <p:grpSp>
        <p:nvGrpSpPr>
          <p:cNvPr id="5" name="Group 34"/>
          <p:cNvGrpSpPr>
            <a:grpSpLocks/>
          </p:cNvGrpSpPr>
          <p:nvPr/>
        </p:nvGrpSpPr>
        <p:grpSpPr bwMode="auto">
          <a:xfrm>
            <a:off x="5791200" y="1447800"/>
            <a:ext cx="2097088" cy="2078038"/>
            <a:chOff x="3648" y="912"/>
            <a:chExt cx="1321" cy="1309"/>
          </a:xfrm>
        </p:grpSpPr>
        <p:grpSp>
          <p:nvGrpSpPr>
            <p:cNvPr id="6" name="Group 14"/>
            <p:cNvGrpSpPr>
              <a:grpSpLocks/>
            </p:cNvGrpSpPr>
            <p:nvPr/>
          </p:nvGrpSpPr>
          <p:grpSpPr bwMode="auto">
            <a:xfrm>
              <a:off x="3840" y="1344"/>
              <a:ext cx="1129" cy="877"/>
              <a:chOff x="3959" y="1680"/>
              <a:chExt cx="1129" cy="877"/>
            </a:xfrm>
          </p:grpSpPr>
          <p:graphicFrame>
            <p:nvGraphicFramePr>
              <p:cNvPr id="5124" name="Object 15"/>
              <p:cNvGraphicFramePr>
                <a:graphicFrameLocks noChangeAspect="1"/>
              </p:cNvGraphicFramePr>
              <p:nvPr/>
            </p:nvGraphicFramePr>
            <p:xfrm>
              <a:off x="3959" y="1872"/>
              <a:ext cx="505" cy="545"/>
            </p:xfrm>
            <a:graphic>
              <a:graphicData uri="http://schemas.openxmlformats.org/presentationml/2006/ole">
                <p:oleObj spid="_x0000_s3076" name="Clip" r:id="rId7" imgW="1037520" imgH="1119960" progId="">
                  <p:embed/>
                </p:oleObj>
              </a:graphicData>
            </a:graphic>
          </p:graphicFrame>
          <p:graphicFrame>
            <p:nvGraphicFramePr>
              <p:cNvPr id="5125" name="Object 16"/>
              <p:cNvGraphicFramePr>
                <a:graphicFrameLocks noChangeAspect="1"/>
              </p:cNvGraphicFramePr>
              <p:nvPr/>
            </p:nvGraphicFramePr>
            <p:xfrm>
              <a:off x="4224" y="1680"/>
              <a:ext cx="740" cy="383"/>
            </p:xfrm>
            <a:graphic>
              <a:graphicData uri="http://schemas.openxmlformats.org/presentationml/2006/ole">
                <p:oleObj spid="_x0000_s3077" name="Clip" r:id="rId8" imgW="1175040" imgH="608040" progId="">
                  <p:embed/>
                </p:oleObj>
              </a:graphicData>
            </a:graphic>
          </p:graphicFrame>
          <p:graphicFrame>
            <p:nvGraphicFramePr>
              <p:cNvPr id="5126" name="Object 17"/>
              <p:cNvGraphicFramePr>
                <a:graphicFrameLocks noChangeAspect="1"/>
              </p:cNvGraphicFramePr>
              <p:nvPr/>
            </p:nvGraphicFramePr>
            <p:xfrm>
              <a:off x="4416" y="1968"/>
              <a:ext cx="672" cy="589"/>
            </p:xfrm>
            <a:graphic>
              <a:graphicData uri="http://schemas.openxmlformats.org/presentationml/2006/ole">
                <p:oleObj spid="_x0000_s3078" name="Clip" r:id="rId9" imgW="671760" imgH="589320" progId="">
                  <p:embed/>
                </p:oleObj>
              </a:graphicData>
            </a:graphic>
          </p:graphicFrame>
        </p:grpSp>
        <p:sp>
          <p:nvSpPr>
            <p:cNvPr id="5147" name="AutoShape 18"/>
            <p:cNvSpPr>
              <a:spLocks noChangeArrowheads="1"/>
            </p:cNvSpPr>
            <p:nvPr/>
          </p:nvSpPr>
          <p:spPr bwMode="auto">
            <a:xfrm rot="19284948" flipH="1">
              <a:off x="3648" y="912"/>
              <a:ext cx="240" cy="624"/>
            </a:xfrm>
            <a:prstGeom prst="curvedRightArrow">
              <a:avLst>
                <a:gd name="adj1" fmla="val 52000"/>
                <a:gd name="adj2" fmla="val 104000"/>
                <a:gd name="adj3" fmla="val 33333"/>
              </a:avLst>
            </a:prstGeom>
            <a:solidFill>
              <a:srgbClr val="996633"/>
            </a:solidFill>
            <a:ln w="12700">
              <a:solidFill>
                <a:schemeClr val="bg2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th-TH">
                <a:solidFill>
                  <a:srgbClr val="002060"/>
                </a:solidFill>
                <a:latin typeface="BrowalliaUPC" pitchFamily="34" charset="-34"/>
                <a:cs typeface="BrowalliaUPC" pitchFamily="34" charset="-34"/>
              </a:endParaRPr>
            </a:p>
          </p:txBody>
        </p:sp>
      </p:grpSp>
      <p:sp>
        <p:nvSpPr>
          <p:cNvPr id="104467" name="Text Box 19"/>
          <p:cNvSpPr txBox="1">
            <a:spLocks noChangeArrowheads="1"/>
          </p:cNvSpPr>
          <p:nvPr/>
        </p:nvSpPr>
        <p:spPr bwMode="auto">
          <a:xfrm>
            <a:off x="1961188" y="193675"/>
            <a:ext cx="1544012" cy="160197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>
              <a:lnSpc>
                <a:spcPct val="90000"/>
              </a:lnSpc>
            </a:pPr>
            <a:r>
              <a:rPr lang="en-US" sz="3600" b="1" dirty="0" smtClean="0">
                <a:solidFill>
                  <a:srgbClr val="002060"/>
                </a:solidFill>
                <a:latin typeface="BrowalliaUPC" pitchFamily="34" charset="-34"/>
                <a:cs typeface="BrowalliaUPC" pitchFamily="34" charset="-34"/>
              </a:rPr>
              <a:t>Needs</a:t>
            </a:r>
            <a:endParaRPr lang="en-US" sz="3600" b="1" dirty="0">
              <a:solidFill>
                <a:srgbClr val="002060"/>
              </a:solidFill>
              <a:latin typeface="BrowalliaUPC" pitchFamily="34" charset="-34"/>
              <a:cs typeface="BrowalliaUPC" pitchFamily="34" charset="-34"/>
            </a:endParaRPr>
          </a:p>
          <a:p>
            <a:pPr algn="r">
              <a:lnSpc>
                <a:spcPct val="90000"/>
              </a:lnSpc>
            </a:pPr>
            <a:r>
              <a:rPr lang="en-US" sz="3600" b="1" dirty="0" smtClean="0">
                <a:solidFill>
                  <a:srgbClr val="002060"/>
                </a:solidFill>
                <a:latin typeface="BrowalliaUPC" pitchFamily="34" charset="-34"/>
                <a:cs typeface="BrowalliaUPC" pitchFamily="34" charset="-34"/>
              </a:rPr>
              <a:t>Wants</a:t>
            </a:r>
            <a:endParaRPr lang="en-US" sz="3600" b="1" dirty="0">
              <a:solidFill>
                <a:srgbClr val="002060"/>
              </a:solidFill>
              <a:latin typeface="BrowalliaUPC" pitchFamily="34" charset="-34"/>
              <a:cs typeface="BrowalliaUPC" pitchFamily="34" charset="-34"/>
            </a:endParaRPr>
          </a:p>
          <a:p>
            <a:pPr algn="r">
              <a:lnSpc>
                <a:spcPct val="90000"/>
              </a:lnSpc>
            </a:pPr>
            <a:r>
              <a:rPr lang="en-US" sz="3600" b="1" dirty="0" smtClean="0">
                <a:solidFill>
                  <a:srgbClr val="002060"/>
                </a:solidFill>
                <a:latin typeface="BrowalliaUPC" pitchFamily="34" charset="-34"/>
                <a:cs typeface="BrowalliaUPC" pitchFamily="34" charset="-34"/>
              </a:rPr>
              <a:t>Demands</a:t>
            </a:r>
            <a:endParaRPr lang="th-TH" sz="3600" b="1" dirty="0">
              <a:solidFill>
                <a:srgbClr val="002060"/>
              </a:solidFill>
              <a:latin typeface="BrowalliaUPC" pitchFamily="34" charset="-34"/>
              <a:cs typeface="BrowalliaUPC" pitchFamily="34" charset="-34"/>
            </a:endParaRPr>
          </a:p>
        </p:txBody>
      </p:sp>
      <p:sp>
        <p:nvSpPr>
          <p:cNvPr id="104468" name="Text Box 20"/>
          <p:cNvSpPr txBox="1">
            <a:spLocks noChangeArrowheads="1"/>
          </p:cNvSpPr>
          <p:nvPr/>
        </p:nvSpPr>
        <p:spPr bwMode="auto">
          <a:xfrm>
            <a:off x="6887930" y="1527175"/>
            <a:ext cx="1492717" cy="604781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lnSpc>
                <a:spcPct val="90000"/>
              </a:lnSpc>
            </a:pPr>
            <a:r>
              <a:rPr lang="th-TH" sz="3600" b="1" dirty="0" err="1" smtClean="0">
                <a:solidFill>
                  <a:srgbClr val="002060"/>
                </a:solidFill>
                <a:latin typeface="BrowalliaUPC" pitchFamily="34" charset="-34"/>
                <a:cs typeface="BrowalliaUPC" pitchFamily="34" charset="-34"/>
              </a:rPr>
              <a:t>Products</a:t>
            </a:r>
            <a:endParaRPr lang="th-TH" sz="3600" b="1" dirty="0">
              <a:solidFill>
                <a:srgbClr val="002060"/>
              </a:solidFill>
              <a:latin typeface="BrowalliaUPC" pitchFamily="34" charset="-34"/>
              <a:cs typeface="BrowalliaUPC" pitchFamily="34" charset="-34"/>
            </a:endParaRPr>
          </a:p>
        </p:txBody>
      </p:sp>
      <p:grpSp>
        <p:nvGrpSpPr>
          <p:cNvPr id="7" name="Group 35"/>
          <p:cNvGrpSpPr>
            <a:grpSpLocks/>
          </p:cNvGrpSpPr>
          <p:nvPr/>
        </p:nvGrpSpPr>
        <p:grpSpPr bwMode="auto">
          <a:xfrm>
            <a:off x="5153025" y="3429000"/>
            <a:ext cx="1095375" cy="1905000"/>
            <a:chOff x="3246" y="2160"/>
            <a:chExt cx="690" cy="1200"/>
          </a:xfrm>
        </p:grpSpPr>
        <p:graphicFrame>
          <p:nvGraphicFramePr>
            <p:cNvPr id="5123" name="Object 22"/>
            <p:cNvGraphicFramePr>
              <a:graphicFrameLocks noChangeAspect="1"/>
            </p:cNvGraphicFramePr>
            <p:nvPr/>
          </p:nvGraphicFramePr>
          <p:xfrm>
            <a:off x="3246" y="2784"/>
            <a:ext cx="402" cy="576"/>
          </p:xfrm>
          <a:graphic>
            <a:graphicData uri="http://schemas.openxmlformats.org/presentationml/2006/ole">
              <p:oleObj spid="_x0000_s3075" name="Clip" r:id="rId10" imgW="532800" imgH="890280" progId="">
                <p:embed/>
              </p:oleObj>
            </a:graphicData>
          </a:graphic>
        </p:graphicFrame>
        <p:sp>
          <p:nvSpPr>
            <p:cNvPr id="5145" name="AutoShape 23"/>
            <p:cNvSpPr>
              <a:spLocks noChangeArrowheads="1"/>
            </p:cNvSpPr>
            <p:nvPr/>
          </p:nvSpPr>
          <p:spPr bwMode="auto">
            <a:xfrm rot="2164047" flipH="1">
              <a:off x="3696" y="2160"/>
              <a:ext cx="240" cy="624"/>
            </a:xfrm>
            <a:prstGeom prst="curvedRightArrow">
              <a:avLst>
                <a:gd name="adj1" fmla="val 52000"/>
                <a:gd name="adj2" fmla="val 104000"/>
                <a:gd name="adj3" fmla="val 33333"/>
              </a:avLst>
            </a:prstGeom>
            <a:solidFill>
              <a:srgbClr val="996633"/>
            </a:solidFill>
            <a:ln w="12700">
              <a:solidFill>
                <a:schemeClr val="bg2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th-TH">
                <a:solidFill>
                  <a:srgbClr val="002060"/>
                </a:solidFill>
                <a:latin typeface="BrowalliaUPC" pitchFamily="34" charset="-34"/>
                <a:cs typeface="BrowalliaUPC" pitchFamily="34" charset="-34"/>
              </a:endParaRPr>
            </a:p>
          </p:txBody>
        </p:sp>
      </p:grpSp>
      <p:sp>
        <p:nvSpPr>
          <p:cNvPr id="104472" name="Text Box 24"/>
          <p:cNvSpPr txBox="1">
            <a:spLocks noChangeArrowheads="1"/>
          </p:cNvSpPr>
          <p:nvPr/>
        </p:nvSpPr>
        <p:spPr bwMode="auto">
          <a:xfrm>
            <a:off x="5796136" y="4365104"/>
            <a:ext cx="1896673" cy="160197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</a:pPr>
            <a:r>
              <a:rPr lang="th-TH" sz="3600" b="1" dirty="0" err="1" smtClean="0">
                <a:solidFill>
                  <a:srgbClr val="002060"/>
                </a:solidFill>
                <a:latin typeface="BrowalliaUPC" pitchFamily="34" charset="-34"/>
                <a:cs typeface="BrowalliaUPC" pitchFamily="34" charset="-34"/>
              </a:rPr>
              <a:t>Value</a:t>
            </a:r>
            <a:endParaRPr lang="th-TH" sz="3600" b="1" dirty="0">
              <a:solidFill>
                <a:srgbClr val="002060"/>
              </a:solidFill>
              <a:latin typeface="BrowalliaUPC" pitchFamily="34" charset="-34"/>
              <a:cs typeface="BrowalliaUPC" pitchFamily="34" charset="-34"/>
            </a:endParaRPr>
          </a:p>
          <a:p>
            <a:pPr>
              <a:lnSpc>
                <a:spcPct val="90000"/>
              </a:lnSpc>
            </a:pPr>
            <a:r>
              <a:rPr lang="en-US" sz="3600" b="1" dirty="0" smtClean="0">
                <a:solidFill>
                  <a:srgbClr val="002060"/>
                </a:solidFill>
                <a:latin typeface="BrowalliaUPC" pitchFamily="34" charset="-34"/>
                <a:cs typeface="BrowalliaUPC" pitchFamily="34" charset="-34"/>
              </a:rPr>
              <a:t>S</a:t>
            </a:r>
            <a:r>
              <a:rPr lang="th-TH" sz="3600" b="1" dirty="0" err="1" smtClean="0">
                <a:solidFill>
                  <a:srgbClr val="002060"/>
                </a:solidFill>
                <a:latin typeface="BrowalliaUPC" pitchFamily="34" charset="-34"/>
                <a:cs typeface="BrowalliaUPC" pitchFamily="34" charset="-34"/>
              </a:rPr>
              <a:t>atisfaction</a:t>
            </a:r>
            <a:endParaRPr lang="th-TH" sz="3600" b="1" dirty="0">
              <a:solidFill>
                <a:srgbClr val="002060"/>
              </a:solidFill>
              <a:latin typeface="BrowalliaUPC" pitchFamily="34" charset="-34"/>
              <a:cs typeface="BrowalliaUPC" pitchFamily="34" charset="-34"/>
            </a:endParaRPr>
          </a:p>
          <a:p>
            <a:pPr>
              <a:lnSpc>
                <a:spcPct val="90000"/>
              </a:lnSpc>
            </a:pPr>
            <a:r>
              <a:rPr lang="th-TH" sz="3600" b="1" dirty="0" err="1" smtClean="0">
                <a:solidFill>
                  <a:srgbClr val="002060"/>
                </a:solidFill>
                <a:latin typeface="BrowalliaUPC" pitchFamily="34" charset="-34"/>
                <a:cs typeface="BrowalliaUPC" pitchFamily="34" charset="-34"/>
              </a:rPr>
              <a:t>Quality</a:t>
            </a:r>
            <a:endParaRPr lang="th-TH" sz="3600" b="1" dirty="0">
              <a:solidFill>
                <a:srgbClr val="002060"/>
              </a:solidFill>
              <a:latin typeface="BrowalliaUPC" pitchFamily="34" charset="-34"/>
              <a:cs typeface="BrowalliaUPC" pitchFamily="34" charset="-34"/>
            </a:endParaRPr>
          </a:p>
        </p:txBody>
      </p:sp>
      <p:grpSp>
        <p:nvGrpSpPr>
          <p:cNvPr id="8" name="Group 36"/>
          <p:cNvGrpSpPr>
            <a:grpSpLocks/>
          </p:cNvGrpSpPr>
          <p:nvPr/>
        </p:nvGrpSpPr>
        <p:grpSpPr bwMode="auto">
          <a:xfrm>
            <a:off x="2895600" y="4419600"/>
            <a:ext cx="2133600" cy="685800"/>
            <a:chOff x="1824" y="2784"/>
            <a:chExt cx="1344" cy="432"/>
          </a:xfrm>
        </p:grpSpPr>
        <p:graphicFrame>
          <p:nvGraphicFramePr>
            <p:cNvPr id="5122" name="Object 26"/>
            <p:cNvGraphicFramePr>
              <a:graphicFrameLocks noChangeAspect="1"/>
            </p:cNvGraphicFramePr>
            <p:nvPr/>
          </p:nvGraphicFramePr>
          <p:xfrm>
            <a:off x="1824" y="2784"/>
            <a:ext cx="624" cy="399"/>
          </p:xfrm>
          <a:graphic>
            <a:graphicData uri="http://schemas.openxmlformats.org/presentationml/2006/ole">
              <p:oleObj spid="_x0000_s3074" name="Clip" r:id="rId11" imgW="6484320" imgH="2277720" progId="">
                <p:embed/>
              </p:oleObj>
            </a:graphicData>
          </a:graphic>
        </p:graphicFrame>
        <p:sp>
          <p:nvSpPr>
            <p:cNvPr id="5144" name="AutoShape 27"/>
            <p:cNvSpPr>
              <a:spLocks noChangeArrowheads="1"/>
            </p:cNvSpPr>
            <p:nvPr/>
          </p:nvSpPr>
          <p:spPr bwMode="auto">
            <a:xfrm rot="5821311" flipH="1">
              <a:off x="2736" y="2784"/>
              <a:ext cx="240" cy="624"/>
            </a:xfrm>
            <a:prstGeom prst="curvedRightArrow">
              <a:avLst>
                <a:gd name="adj1" fmla="val 52000"/>
                <a:gd name="adj2" fmla="val 104000"/>
                <a:gd name="adj3" fmla="val 33333"/>
              </a:avLst>
            </a:prstGeom>
            <a:solidFill>
              <a:srgbClr val="996633"/>
            </a:solidFill>
            <a:ln w="12700">
              <a:solidFill>
                <a:schemeClr val="bg2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th-TH">
                <a:solidFill>
                  <a:srgbClr val="002060"/>
                </a:solidFill>
                <a:latin typeface="BrowalliaUPC" pitchFamily="34" charset="-34"/>
                <a:cs typeface="BrowalliaUPC" pitchFamily="34" charset="-34"/>
              </a:endParaRPr>
            </a:p>
          </p:txBody>
        </p:sp>
      </p:grpSp>
      <p:sp>
        <p:nvSpPr>
          <p:cNvPr id="104476" name="Text Box 28"/>
          <p:cNvSpPr txBox="1">
            <a:spLocks noChangeArrowheads="1"/>
          </p:cNvSpPr>
          <p:nvPr/>
        </p:nvSpPr>
        <p:spPr bwMode="auto">
          <a:xfrm>
            <a:off x="1680388" y="4953000"/>
            <a:ext cx="2097049" cy="160197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lnSpc>
                <a:spcPct val="90000"/>
              </a:lnSpc>
            </a:pPr>
            <a:r>
              <a:rPr lang="th-TH" sz="3600" b="1" dirty="0" err="1" smtClean="0">
                <a:solidFill>
                  <a:srgbClr val="002060"/>
                </a:solidFill>
                <a:latin typeface="BrowalliaUPC" pitchFamily="34" charset="-34"/>
                <a:cs typeface="BrowalliaUPC" pitchFamily="34" charset="-34"/>
              </a:rPr>
              <a:t>Exchange</a:t>
            </a:r>
            <a:endParaRPr lang="th-TH" sz="3600" b="1" dirty="0">
              <a:solidFill>
                <a:srgbClr val="002060"/>
              </a:solidFill>
              <a:latin typeface="BrowalliaUPC" pitchFamily="34" charset="-34"/>
              <a:cs typeface="BrowalliaUPC" pitchFamily="34" charset="-34"/>
            </a:endParaRPr>
          </a:p>
          <a:p>
            <a:pPr algn="ctr">
              <a:lnSpc>
                <a:spcPct val="90000"/>
              </a:lnSpc>
            </a:pPr>
            <a:r>
              <a:rPr lang="en-US" sz="3600" b="1" dirty="0" smtClean="0">
                <a:solidFill>
                  <a:srgbClr val="002060"/>
                </a:solidFill>
                <a:latin typeface="BrowalliaUPC" pitchFamily="34" charset="-34"/>
                <a:cs typeface="BrowalliaUPC" pitchFamily="34" charset="-34"/>
              </a:rPr>
              <a:t>T</a:t>
            </a:r>
            <a:r>
              <a:rPr lang="th-TH" sz="3600" b="1" dirty="0" err="1" smtClean="0">
                <a:solidFill>
                  <a:srgbClr val="002060"/>
                </a:solidFill>
                <a:latin typeface="BrowalliaUPC" pitchFamily="34" charset="-34"/>
                <a:cs typeface="BrowalliaUPC" pitchFamily="34" charset="-34"/>
              </a:rPr>
              <a:t>ransactions</a:t>
            </a:r>
            <a:endParaRPr lang="th-TH" sz="3600" b="1" dirty="0">
              <a:solidFill>
                <a:srgbClr val="002060"/>
              </a:solidFill>
              <a:latin typeface="BrowalliaUPC" pitchFamily="34" charset="-34"/>
              <a:cs typeface="BrowalliaUPC" pitchFamily="34" charset="-34"/>
            </a:endParaRPr>
          </a:p>
          <a:p>
            <a:pPr algn="ctr">
              <a:lnSpc>
                <a:spcPct val="90000"/>
              </a:lnSpc>
            </a:pPr>
            <a:r>
              <a:rPr lang="en-US" sz="3600" b="1" dirty="0" smtClean="0">
                <a:solidFill>
                  <a:srgbClr val="002060"/>
                </a:solidFill>
                <a:latin typeface="BrowalliaUPC" pitchFamily="34" charset="-34"/>
                <a:cs typeface="BrowalliaUPC" pitchFamily="34" charset="-34"/>
              </a:rPr>
              <a:t>R</a:t>
            </a:r>
            <a:r>
              <a:rPr lang="th-TH" sz="3600" b="1" dirty="0" err="1" smtClean="0">
                <a:solidFill>
                  <a:srgbClr val="002060"/>
                </a:solidFill>
                <a:latin typeface="BrowalliaUPC" pitchFamily="34" charset="-34"/>
                <a:cs typeface="BrowalliaUPC" pitchFamily="34" charset="-34"/>
              </a:rPr>
              <a:t>elationship</a:t>
            </a:r>
            <a:r>
              <a:rPr lang="th-TH" sz="3600" b="1" dirty="0" smtClean="0">
                <a:solidFill>
                  <a:srgbClr val="002060"/>
                </a:solidFill>
                <a:latin typeface="BrowalliaUPC" pitchFamily="34" charset="-34"/>
                <a:cs typeface="BrowalliaUPC" pitchFamily="34" charset="-34"/>
              </a:rPr>
              <a:t>)</a:t>
            </a:r>
            <a:endParaRPr lang="th-TH" sz="3600" b="1" dirty="0">
              <a:solidFill>
                <a:srgbClr val="002060"/>
              </a:solidFill>
              <a:latin typeface="BrowalliaUPC" pitchFamily="34" charset="-34"/>
              <a:cs typeface="BrowalliaUPC" pitchFamily="34" charset="-34"/>
            </a:endParaRPr>
          </a:p>
        </p:txBody>
      </p:sp>
      <p:sp>
        <p:nvSpPr>
          <p:cNvPr id="104478" name="AutoShape 30"/>
          <p:cNvSpPr>
            <a:spLocks noChangeArrowheads="1"/>
          </p:cNvSpPr>
          <p:nvPr/>
        </p:nvSpPr>
        <p:spPr bwMode="auto">
          <a:xfrm rot="19903326" flipV="1">
            <a:off x="2819400" y="3443288"/>
            <a:ext cx="381000" cy="990600"/>
          </a:xfrm>
          <a:prstGeom prst="curvedRightArrow">
            <a:avLst>
              <a:gd name="adj1" fmla="val 52000"/>
              <a:gd name="adj2" fmla="val 104000"/>
              <a:gd name="adj3" fmla="val 33333"/>
            </a:avLst>
          </a:prstGeom>
          <a:solidFill>
            <a:srgbClr val="996633"/>
          </a:solidFill>
          <a:ln w="12700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th-TH">
              <a:solidFill>
                <a:srgbClr val="002060"/>
              </a:solidFill>
              <a:latin typeface="BrowalliaUPC" pitchFamily="34" charset="-34"/>
              <a:cs typeface="BrowalliaUPC" pitchFamily="34" charset="-34"/>
            </a:endParaRPr>
          </a:p>
        </p:txBody>
      </p:sp>
      <p:sp>
        <p:nvSpPr>
          <p:cNvPr id="104479" name="Text Box 31"/>
          <p:cNvSpPr txBox="1">
            <a:spLocks noChangeArrowheads="1"/>
          </p:cNvSpPr>
          <p:nvPr/>
        </p:nvSpPr>
        <p:spPr bwMode="auto">
          <a:xfrm>
            <a:off x="1076096" y="3276600"/>
            <a:ext cx="1327608" cy="604781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lnSpc>
                <a:spcPct val="90000"/>
              </a:lnSpc>
            </a:pPr>
            <a:r>
              <a:rPr lang="th-TH" sz="3600" b="1" dirty="0" err="1" smtClean="0">
                <a:solidFill>
                  <a:srgbClr val="002060"/>
                </a:solidFill>
                <a:latin typeface="BrowalliaUPC" pitchFamily="34" charset="-34"/>
                <a:cs typeface="BrowalliaUPC" pitchFamily="34" charset="-34"/>
              </a:rPr>
              <a:t>Markets</a:t>
            </a:r>
            <a:endParaRPr lang="th-TH" sz="3600" b="1" dirty="0">
              <a:solidFill>
                <a:srgbClr val="002060"/>
              </a:solidFill>
              <a:latin typeface="BrowalliaUPC" pitchFamily="34" charset="-34"/>
              <a:cs typeface="BrowalliaUPC" pitchFamily="34" charset="-34"/>
            </a:endParaRPr>
          </a:p>
        </p:txBody>
      </p:sp>
      <p:sp>
        <p:nvSpPr>
          <p:cNvPr id="30" name="Slide Number Placeholder 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FF99B-F904-40E4-8BA2-178F225CB5A3}" type="slidenum">
              <a:rPr lang="th-TH" smtClean="0"/>
              <a:pPr/>
              <a:t>15</a:t>
            </a:fld>
            <a:endParaRPr lang="th-TH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44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44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44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44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44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44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44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44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4" dur="500"/>
                                        <p:tgtEl>
                                          <p:spTgt spid="104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44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44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044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044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467" grpId="0" autoUpdateAnimBg="0"/>
      <p:bldP spid="104468" grpId="0" autoUpdateAnimBg="0"/>
      <p:bldP spid="104472" grpId="0" autoUpdateAnimBg="0"/>
      <p:bldP spid="104476" grpId="0" autoUpdateAnimBg="0"/>
      <p:bldP spid="104478" grpId="0" animBg="1"/>
      <p:bldP spid="104479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072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57200" y="0"/>
            <a:ext cx="8229600" cy="609600"/>
          </a:xfrm>
        </p:spPr>
        <p:txBody>
          <a:bodyPr>
            <a:normAutofit fontScale="90000"/>
          </a:bodyPr>
          <a:lstStyle/>
          <a:p>
            <a:r>
              <a:rPr lang="en-US" sz="3600"/>
              <a:t>The Evolution of Marketing</a:t>
            </a:r>
          </a:p>
        </p:txBody>
      </p:sp>
      <p:sp>
        <p:nvSpPr>
          <p:cNvPr id="670765" name="Text Box 45"/>
          <p:cNvSpPr txBox="1">
            <a:spLocks noChangeArrowheads="1"/>
          </p:cNvSpPr>
          <p:nvPr/>
        </p:nvSpPr>
        <p:spPr bwMode="auto">
          <a:xfrm>
            <a:off x="365125" y="6477000"/>
            <a:ext cx="3868738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/>
            <a:r>
              <a:rPr lang="en-US" sz="1400" b="0">
                <a:latin typeface="Arial" pitchFamily="34" charset="0"/>
              </a:rPr>
              <a:t>Adapted from Prahalad and Ramaswamy 2004</a:t>
            </a:r>
          </a:p>
        </p:txBody>
      </p:sp>
      <p:graphicFrame>
        <p:nvGraphicFramePr>
          <p:cNvPr id="8" name="Table Placeholder 7"/>
          <p:cNvGraphicFramePr>
            <a:graphicFrameLocks noGrp="1"/>
          </p:cNvGraphicFramePr>
          <p:nvPr>
            <p:ph type="tbl" idx="1"/>
          </p:nvPr>
        </p:nvGraphicFramePr>
        <p:xfrm>
          <a:off x="107504" y="620689"/>
          <a:ext cx="8892480" cy="573947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28192"/>
                <a:gridCol w="2520280"/>
                <a:gridCol w="2304256"/>
                <a:gridCol w="2339752"/>
              </a:tblGrid>
              <a:tr h="624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th-TH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Transactional Marketing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Relationship Marketing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Collaborative Marketing</a:t>
                      </a:r>
                    </a:p>
                  </a:txBody>
                  <a:tcPr horzOverflow="overflow"/>
                </a:tc>
              </a:tr>
              <a:tr h="4471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Time frame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1950s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1980s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Beyond 2000</a:t>
                      </a:r>
                    </a:p>
                  </a:txBody>
                  <a:tcPr horzOverflow="overflow"/>
                </a:tc>
              </a:tr>
              <a:tr h="88205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View of value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The company offering in an exchange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The customer relationship in the long run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Co-created experiences</a:t>
                      </a:r>
                    </a:p>
                  </a:txBody>
                  <a:tcPr horzOverflow="overflow"/>
                </a:tc>
              </a:tr>
              <a:tr h="11393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View of market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Place where value is exchanged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Market is where various offerings appear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Market is a forum where value is co-created through dialogue</a:t>
                      </a:r>
                    </a:p>
                  </a:txBody>
                  <a:tcPr horzOverflow="overflow"/>
                </a:tc>
              </a:tr>
              <a:tr h="88205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Role of customer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Passive buyers to be targeted with offerings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Portfolio of relationships to be cultivated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Prosumers-active participants in value co-creation</a:t>
                      </a:r>
                    </a:p>
                  </a:txBody>
                  <a:tcPr horzOverflow="overflow"/>
                </a:tc>
              </a:tr>
              <a:tr h="88205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Role of firm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Define and create value for consumers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Attract, develop and retain profitable customers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Engage customers in defining and co-creating unique value</a:t>
                      </a:r>
                    </a:p>
                  </a:txBody>
                  <a:tcPr horzOverflow="overflow"/>
                </a:tc>
              </a:tr>
              <a:tr h="88205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Nature of customer interaction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Survey customers to elicit needs and solicit feedback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Observe customers and learn adaptively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Active dialogue with customers and communities</a:t>
                      </a:r>
                    </a:p>
                  </a:txBody>
                  <a:tcPr horzOverflow="overflow"/>
                </a:tc>
              </a:tr>
            </a:tbl>
          </a:graphicData>
        </a:graphic>
      </p:graphicFrame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2170EEA-A620-435F-B914-C87285BE499A}" type="slidenum">
              <a:rPr lang="en-US" smtClean="0"/>
              <a:pPr/>
              <a:t>16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/>
          </p:cNvSpPr>
          <p:nvPr>
            <p:ph type="title"/>
          </p:nvPr>
        </p:nvSpPr>
        <p:spPr bwMode="auto"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th-TH" sz="3600" b="1" dirty="0" err="1" smtClean="0">
                <a:solidFill>
                  <a:srgbClr val="996600"/>
                </a:solidFill>
                <a:effectLst/>
                <a:cs typeface="Angsana New" pitchFamily="18" charset="-34"/>
              </a:rPr>
              <a:t>Marketing</a:t>
            </a:r>
            <a:r>
              <a:rPr lang="th-TH" sz="3600" b="1" dirty="0" smtClean="0">
                <a:solidFill>
                  <a:srgbClr val="996600"/>
                </a:solidFill>
                <a:effectLst/>
                <a:cs typeface="Angsana New" pitchFamily="18" charset="-34"/>
              </a:rPr>
              <a:t> </a:t>
            </a:r>
            <a:r>
              <a:rPr lang="th-TH" sz="3600" b="1" dirty="0" err="1" smtClean="0">
                <a:solidFill>
                  <a:srgbClr val="996600"/>
                </a:solidFill>
                <a:effectLst/>
                <a:cs typeface="Angsana New" pitchFamily="18" charset="-34"/>
              </a:rPr>
              <a:t>Mix</a:t>
            </a:r>
            <a:endParaRPr lang="th-TH" sz="3600" b="1" dirty="0" smtClean="0">
              <a:solidFill>
                <a:srgbClr val="996600"/>
              </a:solidFill>
              <a:effectLst/>
              <a:cs typeface="Angsana New" pitchFamily="18" charset="-34"/>
            </a:endParaRPr>
          </a:p>
        </p:txBody>
      </p:sp>
      <p:sp>
        <p:nvSpPr>
          <p:cNvPr id="78851" name="Rectangle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th-TH" dirty="0" err="1" smtClean="0">
                <a:solidFill>
                  <a:srgbClr val="996600"/>
                </a:solidFill>
                <a:cs typeface="Angsana New" pitchFamily="18" charset="-34"/>
              </a:rPr>
              <a:t>is</a:t>
            </a:r>
            <a:r>
              <a:rPr lang="th-TH" dirty="0" smtClean="0">
                <a:solidFill>
                  <a:srgbClr val="996600"/>
                </a:solidFill>
                <a:cs typeface="Angsana New" pitchFamily="18" charset="-34"/>
              </a:rPr>
              <a:t> </a:t>
            </a:r>
            <a:r>
              <a:rPr lang="th-TH" dirty="0" err="1" smtClean="0">
                <a:solidFill>
                  <a:srgbClr val="996600"/>
                </a:solidFill>
                <a:cs typeface="Angsana New" pitchFamily="18" charset="-34"/>
              </a:rPr>
              <a:t>the</a:t>
            </a:r>
            <a:r>
              <a:rPr lang="th-TH" dirty="0" smtClean="0">
                <a:solidFill>
                  <a:srgbClr val="996600"/>
                </a:solidFill>
                <a:cs typeface="Angsana New" pitchFamily="18" charset="-34"/>
              </a:rPr>
              <a:t> </a:t>
            </a:r>
            <a:r>
              <a:rPr lang="th-TH" dirty="0" err="1" smtClean="0">
                <a:solidFill>
                  <a:srgbClr val="996600"/>
                </a:solidFill>
                <a:cs typeface="Angsana New" pitchFamily="18" charset="-34"/>
              </a:rPr>
              <a:t>set</a:t>
            </a:r>
            <a:r>
              <a:rPr lang="th-TH" dirty="0" smtClean="0">
                <a:solidFill>
                  <a:srgbClr val="996600"/>
                </a:solidFill>
                <a:cs typeface="Angsana New" pitchFamily="18" charset="-34"/>
              </a:rPr>
              <a:t> </a:t>
            </a:r>
            <a:r>
              <a:rPr lang="th-TH" dirty="0" err="1" smtClean="0">
                <a:solidFill>
                  <a:srgbClr val="996600"/>
                </a:solidFill>
                <a:cs typeface="Angsana New" pitchFamily="18" charset="-34"/>
              </a:rPr>
              <a:t>of</a:t>
            </a:r>
            <a:r>
              <a:rPr lang="th-TH" dirty="0" smtClean="0">
                <a:solidFill>
                  <a:srgbClr val="996600"/>
                </a:solidFill>
                <a:cs typeface="Angsana New" pitchFamily="18" charset="-34"/>
              </a:rPr>
              <a:t> </a:t>
            </a:r>
            <a:r>
              <a:rPr lang="th-TH" dirty="0" err="1" smtClean="0">
                <a:solidFill>
                  <a:srgbClr val="996600"/>
                </a:solidFill>
                <a:cs typeface="Angsana New" pitchFamily="18" charset="-34"/>
              </a:rPr>
              <a:t>marketing</a:t>
            </a:r>
            <a:r>
              <a:rPr lang="th-TH" dirty="0" smtClean="0">
                <a:solidFill>
                  <a:srgbClr val="996600"/>
                </a:solidFill>
                <a:cs typeface="Angsana New" pitchFamily="18" charset="-34"/>
              </a:rPr>
              <a:t> </a:t>
            </a:r>
            <a:r>
              <a:rPr lang="th-TH" dirty="0" err="1" smtClean="0">
                <a:solidFill>
                  <a:srgbClr val="996600"/>
                </a:solidFill>
                <a:cs typeface="Angsana New" pitchFamily="18" charset="-34"/>
              </a:rPr>
              <a:t>tools</a:t>
            </a:r>
            <a:r>
              <a:rPr lang="th-TH" dirty="0" smtClean="0">
                <a:solidFill>
                  <a:srgbClr val="996600"/>
                </a:solidFill>
                <a:cs typeface="Angsana New" pitchFamily="18" charset="-34"/>
              </a:rPr>
              <a:t> </a:t>
            </a:r>
            <a:r>
              <a:rPr lang="th-TH" dirty="0" err="1" smtClean="0">
                <a:solidFill>
                  <a:srgbClr val="996600"/>
                </a:solidFill>
                <a:cs typeface="Angsana New" pitchFamily="18" charset="-34"/>
              </a:rPr>
              <a:t>that</a:t>
            </a:r>
            <a:r>
              <a:rPr lang="th-TH" dirty="0" smtClean="0">
                <a:solidFill>
                  <a:srgbClr val="996600"/>
                </a:solidFill>
                <a:cs typeface="Angsana New" pitchFamily="18" charset="-34"/>
              </a:rPr>
              <a:t> </a:t>
            </a:r>
            <a:r>
              <a:rPr lang="th-TH" dirty="0" err="1" smtClean="0">
                <a:solidFill>
                  <a:srgbClr val="996600"/>
                </a:solidFill>
                <a:cs typeface="Angsana New" pitchFamily="18" charset="-34"/>
              </a:rPr>
              <a:t>the</a:t>
            </a:r>
            <a:r>
              <a:rPr lang="th-TH" dirty="0" smtClean="0">
                <a:solidFill>
                  <a:srgbClr val="996600"/>
                </a:solidFill>
                <a:cs typeface="Angsana New" pitchFamily="18" charset="-34"/>
              </a:rPr>
              <a:t> </a:t>
            </a:r>
            <a:r>
              <a:rPr lang="th-TH" dirty="0" err="1" smtClean="0">
                <a:solidFill>
                  <a:srgbClr val="996600"/>
                </a:solidFill>
                <a:cs typeface="Angsana New" pitchFamily="18" charset="-34"/>
              </a:rPr>
              <a:t>firm</a:t>
            </a:r>
            <a:r>
              <a:rPr lang="th-TH" dirty="0" smtClean="0">
                <a:solidFill>
                  <a:srgbClr val="996600"/>
                </a:solidFill>
                <a:cs typeface="Angsana New" pitchFamily="18" charset="-34"/>
              </a:rPr>
              <a:t> </a:t>
            </a:r>
            <a:r>
              <a:rPr lang="th-TH" dirty="0" err="1" smtClean="0">
                <a:solidFill>
                  <a:srgbClr val="996600"/>
                </a:solidFill>
                <a:cs typeface="Angsana New" pitchFamily="18" charset="-34"/>
              </a:rPr>
              <a:t>uses</a:t>
            </a:r>
            <a:r>
              <a:rPr lang="th-TH" dirty="0" smtClean="0">
                <a:solidFill>
                  <a:srgbClr val="996600"/>
                </a:solidFill>
                <a:cs typeface="Angsana New" pitchFamily="18" charset="-34"/>
              </a:rPr>
              <a:t> </a:t>
            </a:r>
            <a:r>
              <a:rPr lang="th-TH" dirty="0" err="1" smtClean="0">
                <a:solidFill>
                  <a:srgbClr val="996600"/>
                </a:solidFill>
                <a:cs typeface="Angsana New" pitchFamily="18" charset="-34"/>
              </a:rPr>
              <a:t>to</a:t>
            </a:r>
            <a:r>
              <a:rPr lang="th-TH" dirty="0" smtClean="0">
                <a:solidFill>
                  <a:srgbClr val="996600"/>
                </a:solidFill>
                <a:cs typeface="Angsana New" pitchFamily="18" charset="-34"/>
              </a:rPr>
              <a:t> </a:t>
            </a:r>
            <a:r>
              <a:rPr lang="th-TH" dirty="0" err="1" smtClean="0">
                <a:solidFill>
                  <a:srgbClr val="996600"/>
                </a:solidFill>
                <a:cs typeface="Angsana New" pitchFamily="18" charset="-34"/>
              </a:rPr>
              <a:t>pursue</a:t>
            </a:r>
            <a:r>
              <a:rPr lang="th-TH" dirty="0" smtClean="0">
                <a:solidFill>
                  <a:srgbClr val="996600"/>
                </a:solidFill>
                <a:cs typeface="Angsana New" pitchFamily="18" charset="-34"/>
              </a:rPr>
              <a:t> </a:t>
            </a:r>
            <a:r>
              <a:rPr lang="th-TH" dirty="0" err="1" smtClean="0">
                <a:solidFill>
                  <a:srgbClr val="996600"/>
                </a:solidFill>
                <a:cs typeface="Angsana New" pitchFamily="18" charset="-34"/>
              </a:rPr>
              <a:t>its</a:t>
            </a:r>
            <a:r>
              <a:rPr lang="th-TH" dirty="0" smtClean="0">
                <a:solidFill>
                  <a:srgbClr val="996600"/>
                </a:solidFill>
                <a:cs typeface="Angsana New" pitchFamily="18" charset="-34"/>
              </a:rPr>
              <a:t> </a:t>
            </a:r>
            <a:r>
              <a:rPr lang="th-TH" dirty="0" err="1" smtClean="0">
                <a:solidFill>
                  <a:srgbClr val="996600"/>
                </a:solidFill>
                <a:cs typeface="Angsana New" pitchFamily="18" charset="-34"/>
              </a:rPr>
              <a:t>marketing</a:t>
            </a:r>
            <a:r>
              <a:rPr lang="th-TH" dirty="0" smtClean="0">
                <a:solidFill>
                  <a:srgbClr val="996600"/>
                </a:solidFill>
                <a:cs typeface="Angsana New" pitchFamily="18" charset="-34"/>
              </a:rPr>
              <a:t> </a:t>
            </a:r>
            <a:r>
              <a:rPr lang="th-TH" dirty="0" err="1" smtClean="0">
                <a:solidFill>
                  <a:srgbClr val="996600"/>
                </a:solidFill>
                <a:cs typeface="Angsana New" pitchFamily="18" charset="-34"/>
              </a:rPr>
              <a:t>objectives</a:t>
            </a:r>
            <a:r>
              <a:rPr lang="th-TH" dirty="0" smtClean="0">
                <a:solidFill>
                  <a:srgbClr val="996600"/>
                </a:solidFill>
                <a:cs typeface="Angsana New" pitchFamily="18" charset="-34"/>
              </a:rPr>
              <a:t> </a:t>
            </a:r>
            <a:r>
              <a:rPr lang="th-TH" dirty="0" err="1" smtClean="0">
                <a:solidFill>
                  <a:srgbClr val="996600"/>
                </a:solidFill>
                <a:cs typeface="Angsana New" pitchFamily="18" charset="-34"/>
              </a:rPr>
              <a:t>in</a:t>
            </a:r>
            <a:r>
              <a:rPr lang="th-TH" dirty="0" smtClean="0">
                <a:solidFill>
                  <a:srgbClr val="996600"/>
                </a:solidFill>
                <a:cs typeface="Angsana New" pitchFamily="18" charset="-34"/>
              </a:rPr>
              <a:t> </a:t>
            </a:r>
            <a:r>
              <a:rPr lang="th-TH" dirty="0" err="1" smtClean="0">
                <a:solidFill>
                  <a:srgbClr val="996600"/>
                </a:solidFill>
                <a:cs typeface="Angsana New" pitchFamily="18" charset="-34"/>
              </a:rPr>
              <a:t>the</a:t>
            </a:r>
            <a:r>
              <a:rPr lang="th-TH" dirty="0" smtClean="0">
                <a:solidFill>
                  <a:srgbClr val="996600"/>
                </a:solidFill>
                <a:cs typeface="Angsana New" pitchFamily="18" charset="-34"/>
              </a:rPr>
              <a:t> </a:t>
            </a:r>
            <a:r>
              <a:rPr lang="th-TH" dirty="0" err="1" smtClean="0">
                <a:solidFill>
                  <a:srgbClr val="996600"/>
                </a:solidFill>
                <a:cs typeface="Angsana New" pitchFamily="18" charset="-34"/>
              </a:rPr>
              <a:t>target</a:t>
            </a:r>
            <a:r>
              <a:rPr lang="th-TH" dirty="0" smtClean="0">
                <a:solidFill>
                  <a:srgbClr val="996600"/>
                </a:solidFill>
                <a:cs typeface="Angsana New" pitchFamily="18" charset="-34"/>
              </a:rPr>
              <a:t> </a:t>
            </a:r>
            <a:r>
              <a:rPr lang="th-TH" dirty="0" err="1" smtClean="0">
                <a:solidFill>
                  <a:srgbClr val="996600"/>
                </a:solidFill>
                <a:cs typeface="Angsana New" pitchFamily="18" charset="-34"/>
              </a:rPr>
              <a:t>market</a:t>
            </a:r>
            <a:endParaRPr lang="th-TH" dirty="0" smtClean="0">
              <a:solidFill>
                <a:srgbClr val="996600"/>
              </a:solidFill>
              <a:cs typeface="Angsana New" pitchFamily="18" charset="-34"/>
            </a:endParaRPr>
          </a:p>
        </p:txBody>
      </p:sp>
      <p:pic>
        <p:nvPicPr>
          <p:cNvPr id="78854" name="Picture 6" descr="4ps-297x300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2394039"/>
            <a:ext cx="4032448" cy="4127489"/>
          </a:xfrm>
          <a:prstGeom prst="rect">
            <a:avLst/>
          </a:prstGeom>
          <a:noFill/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FF99B-F904-40E4-8BA2-178F225CB5A3}" type="slidenum">
              <a:rPr lang="th-TH" smtClean="0"/>
              <a:pPr/>
              <a:t>17</a:t>
            </a:fld>
            <a:endParaRPr lang="th-TH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Economics of Marketing</a:t>
            </a:r>
            <a:endParaRPr lang="th-TH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FF99B-F904-40E4-8BA2-178F225CB5A3}" type="slidenum">
              <a:rPr lang="th-TH" smtClean="0"/>
              <a:pPr/>
              <a:t>18</a:t>
            </a:fld>
            <a:endParaRPr lang="th-TH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8800" b="1" dirty="0" smtClean="0"/>
              <a:t>PRODUCT</a:t>
            </a:r>
            <a:endParaRPr lang="th-TH" sz="8800" b="1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400" b="1" dirty="0" smtClean="0">
                <a:solidFill>
                  <a:schemeClr val="tx1"/>
                </a:solidFill>
              </a:rPr>
              <a:t>Product</a:t>
            </a:r>
            <a:endParaRPr lang="en-US" sz="4400" b="1" dirty="0">
              <a:solidFill>
                <a:schemeClr val="tx1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The first "P" of the marketing mix deals with the product. </a:t>
            </a:r>
          </a:p>
          <a:p>
            <a:r>
              <a:rPr lang="en-US" dirty="0" smtClean="0"/>
              <a:t>The positioning, packaging, etc.</a:t>
            </a:r>
          </a:p>
          <a:p>
            <a:r>
              <a:rPr lang="en-US" sz="2400" dirty="0" smtClean="0"/>
              <a:t>PRODUCT - what is it that you are going to sell. </a:t>
            </a:r>
          </a:p>
          <a:p>
            <a:r>
              <a:rPr lang="en-US" sz="2400" dirty="0" smtClean="0"/>
              <a:t>Product Mix - range of PRODUCTS or SERVICES offered for sale</a:t>
            </a:r>
          </a:p>
          <a:p>
            <a:r>
              <a:rPr lang="en-US" sz="2400" dirty="0" smtClean="0"/>
              <a:t>Product Features- color, packaging, quality, brand name </a:t>
            </a:r>
          </a:p>
          <a:p>
            <a:r>
              <a:rPr lang="en-US" sz="2400" dirty="0" smtClean="0"/>
              <a:t>Product Support - maintenance, after-sales Service, pre-sale like advice and Quotations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FF99B-F904-40E4-8BA2-178F225CB5A3}" type="slidenum">
              <a:rPr lang="th-TH" smtClean="0"/>
              <a:pPr/>
              <a:t>19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29"/>
          <p:cNvSpPr>
            <a:spLocks noGrp="1"/>
          </p:cNvSpPr>
          <p:nvPr>
            <p:ph type="title"/>
          </p:nvPr>
        </p:nvSpPr>
        <p:spPr>
          <a:xfrm>
            <a:off x="358080" y="228600"/>
            <a:ext cx="8534400" cy="758952"/>
          </a:xfrm>
        </p:spPr>
        <p:txBody>
          <a:bodyPr>
            <a:noAutofit/>
          </a:bodyPr>
          <a:lstStyle/>
          <a:p>
            <a:r>
              <a:rPr lang="en-US" sz="2400" dirty="0" smtClean="0">
                <a:solidFill>
                  <a:schemeClr val="tx1"/>
                </a:solidFill>
              </a:rPr>
              <a:t>The choices firms need to make on new product introductions</a:t>
            </a:r>
            <a:endParaRPr lang="th-TH" sz="2400" dirty="0">
              <a:solidFill>
                <a:schemeClr val="tx1"/>
              </a:solidFill>
            </a:endParaRPr>
          </a:p>
        </p:txBody>
      </p:sp>
      <p:sp>
        <p:nvSpPr>
          <p:cNvPr id="29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3375352" y="1026372"/>
            <a:ext cx="457200" cy="441325"/>
          </a:xfrm>
        </p:spPr>
        <p:txBody>
          <a:bodyPr/>
          <a:lstStyle/>
          <a:p>
            <a:fld id="{050DE223-B973-4AC9-B25E-6BEB04A521CC}" type="slidenum">
              <a:rPr lang="en-US"/>
              <a:pPr/>
              <a:t>20</a:t>
            </a:fld>
            <a:endParaRPr lang="th-TH"/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3280864" y="3657600"/>
            <a:ext cx="2286000" cy="1219200"/>
          </a:xfrm>
          <a:prstGeom prst="rect">
            <a:avLst/>
          </a:prstGeom>
          <a:solidFill>
            <a:srgbClr val="99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400" b="1">
                <a:solidFill>
                  <a:srgbClr val="FFFFFF"/>
                </a:solidFill>
              </a:rPr>
              <a:t>PRODUCT</a:t>
            </a:r>
          </a:p>
          <a:p>
            <a:pPr algn="ctr"/>
            <a:r>
              <a:rPr lang="en-US" sz="2400" b="1">
                <a:solidFill>
                  <a:srgbClr val="FFFFFF"/>
                </a:solidFill>
              </a:rPr>
              <a:t>DECISIONS</a:t>
            </a:r>
          </a:p>
        </p:txBody>
      </p:sp>
      <p:sp>
        <p:nvSpPr>
          <p:cNvPr id="10245" name="Rectangle 7"/>
          <p:cNvSpPr>
            <a:spLocks noChangeArrowheads="1"/>
          </p:cNvSpPr>
          <p:nvPr/>
        </p:nvSpPr>
        <p:spPr bwMode="auto">
          <a:xfrm>
            <a:off x="1071064" y="4953000"/>
            <a:ext cx="1447800" cy="762000"/>
          </a:xfrm>
          <a:prstGeom prst="rect">
            <a:avLst/>
          </a:prstGeom>
          <a:solidFill>
            <a:srgbClr val="0066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600">
                <a:solidFill>
                  <a:srgbClr val="FFFFFF"/>
                </a:solidFill>
              </a:rPr>
              <a:t>TEST</a:t>
            </a:r>
          </a:p>
          <a:p>
            <a:pPr algn="ctr"/>
            <a:r>
              <a:rPr lang="en-US" sz="1600">
                <a:solidFill>
                  <a:srgbClr val="FFFFFF"/>
                </a:solidFill>
              </a:rPr>
              <a:t>MARKETING</a:t>
            </a:r>
          </a:p>
        </p:txBody>
      </p:sp>
      <p:sp>
        <p:nvSpPr>
          <p:cNvPr id="10246" name="Rectangle 8"/>
          <p:cNvSpPr>
            <a:spLocks noChangeArrowheads="1"/>
          </p:cNvSpPr>
          <p:nvPr/>
        </p:nvSpPr>
        <p:spPr bwMode="auto">
          <a:xfrm>
            <a:off x="6328864" y="5181600"/>
            <a:ext cx="1447800" cy="762000"/>
          </a:xfrm>
          <a:prstGeom prst="rect">
            <a:avLst/>
          </a:prstGeom>
          <a:solidFill>
            <a:srgbClr val="0066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600">
                <a:solidFill>
                  <a:srgbClr val="FFFFFF"/>
                </a:solidFill>
              </a:rPr>
              <a:t>COMPETITIVE</a:t>
            </a:r>
          </a:p>
          <a:p>
            <a:pPr algn="ctr"/>
            <a:r>
              <a:rPr lang="en-US" sz="1600">
                <a:solidFill>
                  <a:srgbClr val="FFFFFF"/>
                </a:solidFill>
              </a:rPr>
              <a:t>RESPONSE</a:t>
            </a:r>
          </a:p>
        </p:txBody>
      </p:sp>
      <p:sp>
        <p:nvSpPr>
          <p:cNvPr id="10247" name="Rectangle 9"/>
          <p:cNvSpPr>
            <a:spLocks noChangeArrowheads="1"/>
          </p:cNvSpPr>
          <p:nvPr/>
        </p:nvSpPr>
        <p:spPr bwMode="auto">
          <a:xfrm>
            <a:off x="918664" y="3962400"/>
            <a:ext cx="1828800" cy="838200"/>
          </a:xfrm>
          <a:prstGeom prst="rect">
            <a:avLst/>
          </a:prstGeom>
          <a:solidFill>
            <a:srgbClr val="0066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600">
                <a:solidFill>
                  <a:srgbClr val="FFFFFF"/>
                </a:solidFill>
              </a:rPr>
              <a:t>IDEAS</a:t>
            </a:r>
          </a:p>
          <a:p>
            <a:pPr algn="ctr"/>
            <a:r>
              <a:rPr lang="en-US" sz="1600">
                <a:solidFill>
                  <a:srgbClr val="FFFFFF"/>
                </a:solidFill>
              </a:rPr>
              <a:t>AND</a:t>
            </a:r>
          </a:p>
          <a:p>
            <a:pPr algn="ctr"/>
            <a:r>
              <a:rPr lang="en-US" sz="1600">
                <a:solidFill>
                  <a:srgbClr val="FFFFFF"/>
                </a:solidFill>
              </a:rPr>
              <a:t> EVALUATIONS</a:t>
            </a:r>
          </a:p>
        </p:txBody>
      </p:sp>
      <p:sp>
        <p:nvSpPr>
          <p:cNvPr id="10248" name="Rectangle 10"/>
          <p:cNvSpPr>
            <a:spLocks noChangeArrowheads="1"/>
          </p:cNvSpPr>
          <p:nvPr/>
        </p:nvSpPr>
        <p:spPr bwMode="auto">
          <a:xfrm>
            <a:off x="1147264" y="2743200"/>
            <a:ext cx="1447800" cy="762000"/>
          </a:xfrm>
          <a:prstGeom prst="rect">
            <a:avLst/>
          </a:prstGeom>
          <a:solidFill>
            <a:srgbClr val="0066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600" dirty="0">
                <a:solidFill>
                  <a:srgbClr val="FFFFFF"/>
                </a:solidFill>
              </a:rPr>
              <a:t>DIFFEREN-</a:t>
            </a:r>
          </a:p>
          <a:p>
            <a:pPr algn="ctr"/>
            <a:r>
              <a:rPr lang="en-US" sz="1600" dirty="0">
                <a:solidFill>
                  <a:srgbClr val="FFFFFF"/>
                </a:solidFill>
              </a:rPr>
              <a:t>TIATION</a:t>
            </a:r>
          </a:p>
        </p:txBody>
      </p:sp>
      <p:sp>
        <p:nvSpPr>
          <p:cNvPr id="10249" name="Rectangle 11"/>
          <p:cNvSpPr>
            <a:spLocks noChangeArrowheads="1"/>
          </p:cNvSpPr>
          <p:nvPr/>
        </p:nvSpPr>
        <p:spPr bwMode="auto">
          <a:xfrm>
            <a:off x="3661864" y="2362200"/>
            <a:ext cx="1447800" cy="762000"/>
          </a:xfrm>
          <a:prstGeom prst="rect">
            <a:avLst/>
          </a:prstGeom>
          <a:solidFill>
            <a:srgbClr val="0066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600" dirty="0">
                <a:solidFill>
                  <a:srgbClr val="FFFFFF"/>
                </a:solidFill>
              </a:rPr>
              <a:t>RISK</a:t>
            </a:r>
          </a:p>
          <a:p>
            <a:pPr algn="ctr"/>
            <a:r>
              <a:rPr lang="en-US" sz="1600" dirty="0">
                <a:solidFill>
                  <a:srgbClr val="FFFFFF"/>
                </a:solidFill>
              </a:rPr>
              <a:t>CHOICES</a:t>
            </a:r>
          </a:p>
        </p:txBody>
      </p:sp>
      <p:sp>
        <p:nvSpPr>
          <p:cNvPr id="10250" name="Rectangle 12"/>
          <p:cNvSpPr>
            <a:spLocks noChangeArrowheads="1"/>
          </p:cNvSpPr>
          <p:nvPr/>
        </p:nvSpPr>
        <p:spPr bwMode="auto">
          <a:xfrm>
            <a:off x="6252664" y="3810000"/>
            <a:ext cx="1600200" cy="762000"/>
          </a:xfrm>
          <a:prstGeom prst="rect">
            <a:avLst/>
          </a:prstGeom>
          <a:solidFill>
            <a:srgbClr val="0066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600">
                <a:solidFill>
                  <a:srgbClr val="FFFFFF"/>
                </a:solidFill>
              </a:rPr>
              <a:t>BRAND</a:t>
            </a:r>
          </a:p>
          <a:p>
            <a:pPr algn="ctr"/>
            <a:r>
              <a:rPr lang="en-US" sz="1600">
                <a:solidFill>
                  <a:srgbClr val="FFFFFF"/>
                </a:solidFill>
              </a:rPr>
              <a:t>EXTENSIONS</a:t>
            </a:r>
          </a:p>
        </p:txBody>
      </p:sp>
      <p:sp>
        <p:nvSpPr>
          <p:cNvPr id="10251" name="Rectangle 13"/>
          <p:cNvSpPr>
            <a:spLocks noChangeArrowheads="1"/>
          </p:cNvSpPr>
          <p:nvPr/>
        </p:nvSpPr>
        <p:spPr bwMode="auto">
          <a:xfrm>
            <a:off x="6328864" y="2590800"/>
            <a:ext cx="1447800" cy="762000"/>
          </a:xfrm>
          <a:prstGeom prst="rect">
            <a:avLst/>
          </a:prstGeom>
          <a:solidFill>
            <a:srgbClr val="0066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600">
                <a:solidFill>
                  <a:srgbClr val="FFFFFF"/>
                </a:solidFill>
              </a:rPr>
              <a:t>BRANDING</a:t>
            </a:r>
          </a:p>
        </p:txBody>
      </p:sp>
      <p:sp>
        <p:nvSpPr>
          <p:cNvPr id="10252" name="Rectangle 15"/>
          <p:cNvSpPr>
            <a:spLocks noChangeArrowheads="1"/>
          </p:cNvSpPr>
          <p:nvPr/>
        </p:nvSpPr>
        <p:spPr bwMode="auto">
          <a:xfrm>
            <a:off x="3509464" y="5334000"/>
            <a:ext cx="1752600" cy="838200"/>
          </a:xfrm>
          <a:prstGeom prst="rect">
            <a:avLst/>
          </a:prstGeom>
          <a:solidFill>
            <a:srgbClr val="0066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600">
                <a:solidFill>
                  <a:srgbClr val="FFFFFF"/>
                </a:solidFill>
              </a:rPr>
              <a:t>DISTRIBUTION</a:t>
            </a:r>
          </a:p>
        </p:txBody>
      </p:sp>
      <p:sp>
        <p:nvSpPr>
          <p:cNvPr id="10253" name="Line 16"/>
          <p:cNvSpPr>
            <a:spLocks noChangeShapeType="1"/>
          </p:cNvSpPr>
          <p:nvPr/>
        </p:nvSpPr>
        <p:spPr bwMode="auto">
          <a:xfrm flipV="1">
            <a:off x="2518864" y="4953000"/>
            <a:ext cx="685800" cy="5334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10254" name="Line 17"/>
          <p:cNvSpPr>
            <a:spLocks noChangeShapeType="1"/>
          </p:cNvSpPr>
          <p:nvPr/>
        </p:nvSpPr>
        <p:spPr bwMode="auto">
          <a:xfrm>
            <a:off x="2747464" y="4343400"/>
            <a:ext cx="457200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10255" name="Line 18"/>
          <p:cNvSpPr>
            <a:spLocks noChangeShapeType="1"/>
          </p:cNvSpPr>
          <p:nvPr/>
        </p:nvSpPr>
        <p:spPr bwMode="auto">
          <a:xfrm>
            <a:off x="2595064" y="3200400"/>
            <a:ext cx="609600" cy="5334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10256" name="Line 19"/>
          <p:cNvSpPr>
            <a:spLocks noChangeShapeType="1"/>
          </p:cNvSpPr>
          <p:nvPr/>
        </p:nvSpPr>
        <p:spPr bwMode="auto">
          <a:xfrm>
            <a:off x="4347664" y="3124200"/>
            <a:ext cx="0" cy="4572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10257" name="Line 20"/>
          <p:cNvSpPr>
            <a:spLocks noChangeShapeType="1"/>
          </p:cNvSpPr>
          <p:nvPr/>
        </p:nvSpPr>
        <p:spPr bwMode="auto">
          <a:xfrm flipV="1">
            <a:off x="4347664" y="4953000"/>
            <a:ext cx="0" cy="3810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10258" name="Line 21"/>
          <p:cNvSpPr>
            <a:spLocks noChangeShapeType="1"/>
          </p:cNvSpPr>
          <p:nvPr/>
        </p:nvSpPr>
        <p:spPr bwMode="auto">
          <a:xfrm flipV="1">
            <a:off x="6938464" y="3429000"/>
            <a:ext cx="0" cy="3810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10259" name="Line 23"/>
          <p:cNvSpPr>
            <a:spLocks noChangeShapeType="1"/>
          </p:cNvSpPr>
          <p:nvPr/>
        </p:nvSpPr>
        <p:spPr bwMode="auto">
          <a:xfrm flipH="1" flipV="1">
            <a:off x="5566864" y="4953000"/>
            <a:ext cx="762000" cy="5334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10260" name="Line 24"/>
          <p:cNvSpPr>
            <a:spLocks noChangeShapeType="1"/>
          </p:cNvSpPr>
          <p:nvPr/>
        </p:nvSpPr>
        <p:spPr bwMode="auto">
          <a:xfrm flipH="1">
            <a:off x="5643064" y="4191000"/>
            <a:ext cx="609600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10261" name="Line 25"/>
          <p:cNvSpPr>
            <a:spLocks noChangeShapeType="1"/>
          </p:cNvSpPr>
          <p:nvPr/>
        </p:nvSpPr>
        <p:spPr bwMode="auto">
          <a:xfrm flipH="1">
            <a:off x="5566864" y="3048000"/>
            <a:ext cx="762000" cy="6096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10262" name="Rectangle 26"/>
          <p:cNvSpPr>
            <a:spLocks noChangeArrowheads="1"/>
          </p:cNvSpPr>
          <p:nvPr/>
        </p:nvSpPr>
        <p:spPr bwMode="auto">
          <a:xfrm>
            <a:off x="1071064" y="5867400"/>
            <a:ext cx="1447800" cy="762000"/>
          </a:xfrm>
          <a:prstGeom prst="rect">
            <a:avLst/>
          </a:prstGeom>
          <a:solidFill>
            <a:srgbClr val="0066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600">
                <a:solidFill>
                  <a:srgbClr val="FFFFFF"/>
                </a:solidFill>
              </a:rPr>
              <a:t>PRODUCT</a:t>
            </a:r>
          </a:p>
          <a:p>
            <a:pPr algn="ctr"/>
            <a:r>
              <a:rPr lang="en-US" sz="1600">
                <a:solidFill>
                  <a:srgbClr val="FFFFFF"/>
                </a:solidFill>
              </a:rPr>
              <a:t>LINES</a:t>
            </a:r>
          </a:p>
        </p:txBody>
      </p:sp>
      <p:sp>
        <p:nvSpPr>
          <p:cNvPr id="10263" name="Line 27"/>
          <p:cNvSpPr>
            <a:spLocks noChangeShapeType="1"/>
          </p:cNvSpPr>
          <p:nvPr/>
        </p:nvSpPr>
        <p:spPr bwMode="auto">
          <a:xfrm flipV="1">
            <a:off x="2518864" y="4953000"/>
            <a:ext cx="990600" cy="11430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10264" name="Line 28"/>
          <p:cNvSpPr>
            <a:spLocks noChangeShapeType="1"/>
          </p:cNvSpPr>
          <p:nvPr/>
        </p:nvSpPr>
        <p:spPr bwMode="auto">
          <a:xfrm flipV="1">
            <a:off x="2518864" y="5791200"/>
            <a:ext cx="914400" cy="6096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10265" name="Rectangle 29"/>
          <p:cNvSpPr>
            <a:spLocks noChangeArrowheads="1"/>
          </p:cNvSpPr>
          <p:nvPr/>
        </p:nvSpPr>
        <p:spPr bwMode="auto">
          <a:xfrm>
            <a:off x="5490664" y="1676400"/>
            <a:ext cx="1447800" cy="762000"/>
          </a:xfrm>
          <a:prstGeom prst="rect">
            <a:avLst/>
          </a:prstGeom>
          <a:solidFill>
            <a:srgbClr val="0066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600">
                <a:solidFill>
                  <a:srgbClr val="FFFFFF"/>
                </a:solidFill>
              </a:rPr>
              <a:t>IMAGE/</a:t>
            </a:r>
          </a:p>
          <a:p>
            <a:pPr algn="ctr"/>
            <a:r>
              <a:rPr lang="en-US" sz="1600">
                <a:solidFill>
                  <a:srgbClr val="FFFFFF"/>
                </a:solidFill>
              </a:rPr>
              <a:t>POSITIONING</a:t>
            </a:r>
          </a:p>
        </p:txBody>
      </p:sp>
      <p:sp>
        <p:nvSpPr>
          <p:cNvPr id="10266" name="Line 30"/>
          <p:cNvSpPr>
            <a:spLocks noChangeShapeType="1"/>
          </p:cNvSpPr>
          <p:nvPr/>
        </p:nvSpPr>
        <p:spPr bwMode="auto">
          <a:xfrm flipH="1">
            <a:off x="5109664" y="2438400"/>
            <a:ext cx="685800" cy="11430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10267" name="Line 31"/>
          <p:cNvSpPr>
            <a:spLocks noChangeShapeType="1"/>
          </p:cNvSpPr>
          <p:nvPr/>
        </p:nvSpPr>
        <p:spPr bwMode="auto">
          <a:xfrm>
            <a:off x="6938464" y="2057400"/>
            <a:ext cx="228600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10268" name="Line 32"/>
          <p:cNvSpPr>
            <a:spLocks noChangeShapeType="1"/>
          </p:cNvSpPr>
          <p:nvPr/>
        </p:nvSpPr>
        <p:spPr bwMode="auto">
          <a:xfrm>
            <a:off x="7167064" y="2057400"/>
            <a:ext cx="0" cy="4572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89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365125" indent="-282575"/>
            <a:r>
              <a:rPr lang="en-US" sz="2800" dirty="0" smtClean="0"/>
              <a:t>Steering the product through the Product Life Cycle</a:t>
            </a:r>
            <a:endParaRPr lang="en-US" sz="2800" dirty="0"/>
          </a:p>
        </p:txBody>
      </p:sp>
      <p:sp>
        <p:nvSpPr>
          <p:cNvPr id="30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FDD6FB-84BA-40BB-9D36-DC4642108B4D}" type="slidenum">
              <a:rPr lang="en-US"/>
              <a:pPr/>
              <a:t>21</a:t>
            </a:fld>
            <a:endParaRPr lang="th-TH"/>
          </a:p>
        </p:txBody>
      </p:sp>
      <p:sp>
        <p:nvSpPr>
          <p:cNvPr id="31" name="Content Placeholder 30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4419600" y="3352800"/>
            <a:ext cx="2286000" cy="1143000"/>
          </a:xfrm>
          <a:prstGeom prst="rect">
            <a:avLst/>
          </a:prstGeom>
          <a:solidFill>
            <a:srgbClr val="0066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400" b="1">
                <a:solidFill>
                  <a:srgbClr val="FFFFFF"/>
                </a:solidFill>
              </a:rPr>
              <a:t>PRODUCT</a:t>
            </a:r>
          </a:p>
        </p:txBody>
      </p:sp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1905000" y="2667000"/>
            <a:ext cx="1447800" cy="838200"/>
          </a:xfrm>
          <a:prstGeom prst="rect">
            <a:avLst/>
          </a:prstGeom>
          <a:solidFill>
            <a:srgbClr val="99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400" b="1">
                <a:solidFill>
                  <a:srgbClr val="FFFFFF"/>
                </a:solidFill>
              </a:rPr>
              <a:t>DIFFUSION</a:t>
            </a:r>
          </a:p>
        </p:txBody>
      </p:sp>
      <p:sp>
        <p:nvSpPr>
          <p:cNvPr id="11270" name="Rectangle 6"/>
          <p:cNvSpPr>
            <a:spLocks noChangeArrowheads="1"/>
          </p:cNvSpPr>
          <p:nvPr/>
        </p:nvSpPr>
        <p:spPr bwMode="auto">
          <a:xfrm>
            <a:off x="1905000" y="3886200"/>
            <a:ext cx="1447800" cy="838200"/>
          </a:xfrm>
          <a:prstGeom prst="rect">
            <a:avLst/>
          </a:prstGeom>
          <a:solidFill>
            <a:srgbClr val="99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400" b="1">
                <a:solidFill>
                  <a:srgbClr val="FFFFFF"/>
                </a:solidFill>
              </a:rPr>
              <a:t>AWARENESS</a:t>
            </a:r>
          </a:p>
          <a:p>
            <a:pPr algn="ctr">
              <a:buFontTx/>
              <a:buChar char="-"/>
            </a:pPr>
            <a:r>
              <a:rPr lang="en-US" sz="1200" b="1">
                <a:solidFill>
                  <a:srgbClr val="FFFFFF"/>
                </a:solidFill>
              </a:rPr>
              <a:t>CATEGORY</a:t>
            </a:r>
          </a:p>
          <a:p>
            <a:pPr algn="ctr">
              <a:buFontTx/>
              <a:buChar char="-"/>
            </a:pPr>
            <a:r>
              <a:rPr lang="en-US" sz="1200" b="1">
                <a:solidFill>
                  <a:srgbClr val="FFFFFF"/>
                </a:solidFill>
              </a:rPr>
              <a:t>BRAND</a:t>
            </a:r>
          </a:p>
        </p:txBody>
      </p:sp>
      <p:sp>
        <p:nvSpPr>
          <p:cNvPr id="11271" name="Rectangle 7"/>
          <p:cNvSpPr>
            <a:spLocks noChangeArrowheads="1"/>
          </p:cNvSpPr>
          <p:nvPr/>
        </p:nvSpPr>
        <p:spPr bwMode="auto">
          <a:xfrm>
            <a:off x="7239000" y="3352800"/>
            <a:ext cx="1447800" cy="838200"/>
          </a:xfrm>
          <a:prstGeom prst="rect">
            <a:avLst/>
          </a:prstGeom>
          <a:solidFill>
            <a:srgbClr val="99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400" b="1">
                <a:solidFill>
                  <a:srgbClr val="FFFFFF"/>
                </a:solidFill>
              </a:rPr>
              <a:t>IMAGE/</a:t>
            </a:r>
          </a:p>
          <a:p>
            <a:pPr algn="ctr"/>
            <a:r>
              <a:rPr lang="en-US" sz="1400" b="1">
                <a:solidFill>
                  <a:srgbClr val="FFFFFF"/>
                </a:solidFill>
              </a:rPr>
              <a:t>POSITIONING</a:t>
            </a:r>
          </a:p>
        </p:txBody>
      </p:sp>
      <p:sp>
        <p:nvSpPr>
          <p:cNvPr id="11272" name="Rectangle 8"/>
          <p:cNvSpPr>
            <a:spLocks noChangeArrowheads="1"/>
          </p:cNvSpPr>
          <p:nvPr/>
        </p:nvSpPr>
        <p:spPr bwMode="auto">
          <a:xfrm>
            <a:off x="1905000" y="5257800"/>
            <a:ext cx="1447800" cy="838200"/>
          </a:xfrm>
          <a:prstGeom prst="rect">
            <a:avLst/>
          </a:prstGeom>
          <a:solidFill>
            <a:srgbClr val="99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400" b="1">
                <a:solidFill>
                  <a:srgbClr val="FFFFFF"/>
                </a:solidFill>
              </a:rPr>
              <a:t>PRICE</a:t>
            </a:r>
          </a:p>
        </p:txBody>
      </p:sp>
      <p:sp>
        <p:nvSpPr>
          <p:cNvPr id="11273" name="Rectangle 9"/>
          <p:cNvSpPr>
            <a:spLocks noChangeArrowheads="1"/>
          </p:cNvSpPr>
          <p:nvPr/>
        </p:nvSpPr>
        <p:spPr bwMode="auto">
          <a:xfrm>
            <a:off x="7239000" y="1905000"/>
            <a:ext cx="1447800" cy="838200"/>
          </a:xfrm>
          <a:prstGeom prst="rect">
            <a:avLst/>
          </a:prstGeom>
          <a:solidFill>
            <a:srgbClr val="99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400" b="1">
                <a:solidFill>
                  <a:srgbClr val="FFFFFF"/>
                </a:solidFill>
              </a:rPr>
              <a:t>BRAND</a:t>
            </a:r>
          </a:p>
          <a:p>
            <a:pPr algn="ctr"/>
            <a:r>
              <a:rPr lang="en-US" sz="1400" b="1">
                <a:solidFill>
                  <a:srgbClr val="FFFFFF"/>
                </a:solidFill>
              </a:rPr>
              <a:t>STRUCTURE</a:t>
            </a:r>
          </a:p>
        </p:txBody>
      </p:sp>
      <p:sp>
        <p:nvSpPr>
          <p:cNvPr id="11274" name="Rectangle 10"/>
          <p:cNvSpPr>
            <a:spLocks noChangeArrowheads="1"/>
          </p:cNvSpPr>
          <p:nvPr/>
        </p:nvSpPr>
        <p:spPr bwMode="auto">
          <a:xfrm>
            <a:off x="5638800" y="5257800"/>
            <a:ext cx="1447800" cy="838200"/>
          </a:xfrm>
          <a:prstGeom prst="rect">
            <a:avLst/>
          </a:prstGeom>
          <a:solidFill>
            <a:srgbClr val="99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400" b="1">
                <a:solidFill>
                  <a:srgbClr val="FFFFFF"/>
                </a:solidFill>
              </a:rPr>
              <a:t>SUBSTITUTES</a:t>
            </a:r>
          </a:p>
        </p:txBody>
      </p:sp>
      <p:sp>
        <p:nvSpPr>
          <p:cNvPr id="11275" name="Rectangle 11"/>
          <p:cNvSpPr>
            <a:spLocks noChangeArrowheads="1"/>
          </p:cNvSpPr>
          <p:nvPr/>
        </p:nvSpPr>
        <p:spPr bwMode="auto">
          <a:xfrm>
            <a:off x="7391400" y="5257800"/>
            <a:ext cx="1447800" cy="838200"/>
          </a:xfrm>
          <a:prstGeom prst="rect">
            <a:avLst/>
          </a:prstGeom>
          <a:solidFill>
            <a:srgbClr val="99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400" b="1">
                <a:solidFill>
                  <a:srgbClr val="FFFFFF"/>
                </a:solidFill>
              </a:rPr>
              <a:t>PARTNERSHIPS</a:t>
            </a:r>
          </a:p>
        </p:txBody>
      </p:sp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3657600" y="1905000"/>
            <a:ext cx="1447800" cy="838200"/>
          </a:xfrm>
          <a:prstGeom prst="rect">
            <a:avLst/>
          </a:prstGeom>
          <a:solidFill>
            <a:srgbClr val="99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400" b="1">
                <a:solidFill>
                  <a:srgbClr val="FFFFFF"/>
                </a:solidFill>
              </a:rPr>
              <a:t>FEATURES</a:t>
            </a:r>
          </a:p>
        </p:txBody>
      </p:sp>
      <p:sp>
        <p:nvSpPr>
          <p:cNvPr id="11277" name="Rectangle 13"/>
          <p:cNvSpPr>
            <a:spLocks noChangeArrowheads="1"/>
          </p:cNvSpPr>
          <p:nvPr/>
        </p:nvSpPr>
        <p:spPr bwMode="auto">
          <a:xfrm>
            <a:off x="3810000" y="5257800"/>
            <a:ext cx="1447800" cy="838200"/>
          </a:xfrm>
          <a:prstGeom prst="rect">
            <a:avLst/>
          </a:prstGeom>
          <a:solidFill>
            <a:srgbClr val="99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400" b="1">
                <a:solidFill>
                  <a:srgbClr val="FFFFFF"/>
                </a:solidFill>
              </a:rPr>
              <a:t>COMPETITION</a:t>
            </a:r>
          </a:p>
        </p:txBody>
      </p:sp>
      <p:sp>
        <p:nvSpPr>
          <p:cNvPr id="11278" name="Rectangle 14"/>
          <p:cNvSpPr>
            <a:spLocks noChangeArrowheads="1"/>
          </p:cNvSpPr>
          <p:nvPr/>
        </p:nvSpPr>
        <p:spPr bwMode="auto">
          <a:xfrm>
            <a:off x="5562600" y="1905000"/>
            <a:ext cx="1447800" cy="838200"/>
          </a:xfrm>
          <a:prstGeom prst="rect">
            <a:avLst/>
          </a:prstGeom>
          <a:solidFill>
            <a:srgbClr val="99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1400" b="1">
                <a:solidFill>
                  <a:srgbClr val="FFFFFF"/>
                </a:solidFill>
              </a:rPr>
              <a:t>DIFFEREN-</a:t>
            </a:r>
          </a:p>
          <a:p>
            <a:pPr algn="ctr"/>
            <a:r>
              <a:rPr lang="en-US" sz="1400" b="1">
                <a:solidFill>
                  <a:srgbClr val="FFFFFF"/>
                </a:solidFill>
              </a:rPr>
              <a:t>TIATION</a:t>
            </a:r>
          </a:p>
        </p:txBody>
      </p:sp>
      <p:sp>
        <p:nvSpPr>
          <p:cNvPr id="11279" name="Line 15"/>
          <p:cNvSpPr>
            <a:spLocks noChangeShapeType="1"/>
          </p:cNvSpPr>
          <p:nvPr/>
        </p:nvSpPr>
        <p:spPr bwMode="auto">
          <a:xfrm flipV="1">
            <a:off x="2971800" y="4343400"/>
            <a:ext cx="1447800" cy="914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11280" name="Line 16"/>
          <p:cNvSpPr>
            <a:spLocks noChangeShapeType="1"/>
          </p:cNvSpPr>
          <p:nvPr/>
        </p:nvSpPr>
        <p:spPr bwMode="auto">
          <a:xfrm flipV="1">
            <a:off x="3352800" y="4495800"/>
            <a:ext cx="1066800" cy="8382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11281" name="Line 17"/>
          <p:cNvSpPr>
            <a:spLocks noChangeShapeType="1"/>
          </p:cNvSpPr>
          <p:nvPr/>
        </p:nvSpPr>
        <p:spPr bwMode="auto">
          <a:xfrm flipV="1">
            <a:off x="3352800" y="4038600"/>
            <a:ext cx="1066800" cy="2286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11282" name="Line 18"/>
          <p:cNvSpPr>
            <a:spLocks noChangeShapeType="1"/>
          </p:cNvSpPr>
          <p:nvPr/>
        </p:nvSpPr>
        <p:spPr bwMode="auto">
          <a:xfrm>
            <a:off x="3352800" y="3200400"/>
            <a:ext cx="1066800" cy="3048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11283" name="Line 19"/>
          <p:cNvSpPr>
            <a:spLocks noChangeShapeType="1"/>
          </p:cNvSpPr>
          <p:nvPr/>
        </p:nvSpPr>
        <p:spPr bwMode="auto">
          <a:xfrm>
            <a:off x="4572000" y="2743200"/>
            <a:ext cx="0" cy="5334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11284" name="Line 20"/>
          <p:cNvSpPr>
            <a:spLocks noChangeShapeType="1"/>
          </p:cNvSpPr>
          <p:nvPr/>
        </p:nvSpPr>
        <p:spPr bwMode="auto">
          <a:xfrm>
            <a:off x="6248400" y="2743200"/>
            <a:ext cx="0" cy="6096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11285" name="Line 21"/>
          <p:cNvSpPr>
            <a:spLocks noChangeShapeType="1"/>
          </p:cNvSpPr>
          <p:nvPr/>
        </p:nvSpPr>
        <p:spPr bwMode="auto">
          <a:xfrm flipV="1">
            <a:off x="2590800" y="3505200"/>
            <a:ext cx="0" cy="3810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11286" name="Line 22"/>
          <p:cNvSpPr>
            <a:spLocks noChangeShapeType="1"/>
          </p:cNvSpPr>
          <p:nvPr/>
        </p:nvSpPr>
        <p:spPr bwMode="auto">
          <a:xfrm flipV="1">
            <a:off x="7924800" y="2743200"/>
            <a:ext cx="0" cy="6096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11287" name="Line 23"/>
          <p:cNvSpPr>
            <a:spLocks noChangeShapeType="1"/>
          </p:cNvSpPr>
          <p:nvPr/>
        </p:nvSpPr>
        <p:spPr bwMode="auto">
          <a:xfrm flipH="1">
            <a:off x="6781800" y="2743200"/>
            <a:ext cx="457200" cy="6096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11288" name="Line 27"/>
          <p:cNvSpPr>
            <a:spLocks noChangeShapeType="1"/>
          </p:cNvSpPr>
          <p:nvPr/>
        </p:nvSpPr>
        <p:spPr bwMode="auto">
          <a:xfrm>
            <a:off x="7924800" y="4191000"/>
            <a:ext cx="0" cy="9906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11289" name="Line 28"/>
          <p:cNvSpPr>
            <a:spLocks noChangeShapeType="1"/>
          </p:cNvSpPr>
          <p:nvPr/>
        </p:nvSpPr>
        <p:spPr bwMode="auto">
          <a:xfrm flipV="1">
            <a:off x="4800600" y="4572000"/>
            <a:ext cx="0" cy="6858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11290" name="Line 29"/>
          <p:cNvSpPr>
            <a:spLocks noChangeShapeType="1"/>
          </p:cNvSpPr>
          <p:nvPr/>
        </p:nvSpPr>
        <p:spPr bwMode="auto">
          <a:xfrm flipH="1">
            <a:off x="5334000" y="5715000"/>
            <a:ext cx="304800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11291" name="Line 30"/>
          <p:cNvSpPr>
            <a:spLocks noChangeShapeType="1"/>
          </p:cNvSpPr>
          <p:nvPr/>
        </p:nvSpPr>
        <p:spPr bwMode="auto">
          <a:xfrm flipV="1">
            <a:off x="6324600" y="4572000"/>
            <a:ext cx="0" cy="68580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11292" name="Line 31"/>
          <p:cNvSpPr>
            <a:spLocks noChangeShapeType="1"/>
          </p:cNvSpPr>
          <p:nvPr/>
        </p:nvSpPr>
        <p:spPr bwMode="auto">
          <a:xfrm>
            <a:off x="3352800" y="5715000"/>
            <a:ext cx="381000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11293" name="Line 32"/>
          <p:cNvSpPr>
            <a:spLocks noChangeShapeType="1"/>
          </p:cNvSpPr>
          <p:nvPr/>
        </p:nvSpPr>
        <p:spPr bwMode="auto">
          <a:xfrm flipH="1">
            <a:off x="6781800" y="3886200"/>
            <a:ext cx="457200" cy="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>
                <a:effectLst>
                  <a:outerShdw blurRad="38100" dist="38100" dir="2700000" algn="tl">
                    <a:srgbClr val="C0C0C0"/>
                  </a:outerShdw>
                </a:effectLst>
              </a:rPr>
              <a:t>Product Lines vs. Product Mix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0B53B-BB8A-4542-B1D4-C144FB1E79B0}" type="slidenum">
              <a:rPr lang="en-US"/>
              <a:pPr/>
              <a:t>22</a:t>
            </a:fld>
            <a:endParaRPr lang="th-TH"/>
          </a:p>
        </p:txBody>
      </p:sp>
      <p:sp>
        <p:nvSpPr>
          <p:cNvPr id="12291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marL="365125" indent="-282575">
              <a:lnSpc>
                <a:spcPct val="90000"/>
              </a:lnSpc>
            </a:pPr>
            <a:r>
              <a:rPr lang="en-US" sz="2500"/>
              <a:t>Product Line:  A number of similar or related products—e.g.,</a:t>
            </a:r>
          </a:p>
          <a:p>
            <a:pPr marL="639763" lvl="1" indent="-236538">
              <a:lnSpc>
                <a:spcPct val="90000"/>
              </a:lnSpc>
            </a:pPr>
            <a:r>
              <a:rPr lang="en-US" sz="2500"/>
              <a:t>BIC writing utensils</a:t>
            </a:r>
          </a:p>
          <a:p>
            <a:pPr marL="639763" lvl="1" indent="-236538">
              <a:lnSpc>
                <a:spcPct val="90000"/>
              </a:lnSpc>
            </a:pPr>
            <a:r>
              <a:rPr lang="en-US" sz="2500"/>
              <a:t>Boeing Commercial Aircraft (aircraft and parts)</a:t>
            </a:r>
          </a:p>
          <a:p>
            <a:pPr marL="639763" lvl="1" indent="-236538">
              <a:lnSpc>
                <a:spcPct val="90000"/>
              </a:lnSpc>
            </a:pPr>
            <a:r>
              <a:rPr lang="en-US" sz="2500"/>
              <a:t>Nike shoes; Nike clothing</a:t>
            </a:r>
          </a:p>
          <a:p>
            <a:pPr marL="365125" indent="-282575">
              <a:lnSpc>
                <a:spcPct val="90000"/>
              </a:lnSpc>
            </a:pPr>
            <a:r>
              <a:rPr lang="en-US" sz="2500"/>
              <a:t>Product Mix:  assortment of different products offered</a:t>
            </a:r>
          </a:p>
          <a:p>
            <a:pPr marL="639763" lvl="1" indent="-236538">
              <a:lnSpc>
                <a:spcPct val="90000"/>
              </a:lnSpc>
            </a:pPr>
            <a:r>
              <a:rPr lang="en-US" sz="2500"/>
              <a:t>E.g., “KFC—we do chicken right!”  (Only one product line)</a:t>
            </a:r>
          </a:p>
          <a:p>
            <a:pPr marL="639763" lvl="1" indent="-236538">
              <a:lnSpc>
                <a:spcPct val="90000"/>
              </a:lnSpc>
            </a:pPr>
            <a:r>
              <a:rPr lang="en-US" sz="2500"/>
              <a:t>3M:  Tapes, adhesives, Post-its, chemicals, computer disks, overhead projectors (things that are bonded together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>
                <a:effectLst>
                  <a:outerShdw blurRad="38100" dist="38100" dir="2700000" algn="tl">
                    <a:srgbClr val="C0C0C0"/>
                  </a:outerShdw>
                </a:effectLst>
              </a:rPr>
              <a:t>Types of New Products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2A0A2B-6B1F-4E75-A818-D722615644E7}" type="slidenum">
              <a:rPr lang="en-US"/>
              <a:pPr/>
              <a:t>23</a:t>
            </a:fld>
            <a:endParaRPr lang="th-TH"/>
          </a:p>
        </p:txBody>
      </p:sp>
      <p:sp>
        <p:nvSpPr>
          <p:cNvPr id="14339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365125" indent="-282575"/>
            <a:r>
              <a:rPr lang="en-US"/>
              <a:t>New to the World (discontinuous innovations)</a:t>
            </a:r>
          </a:p>
          <a:p>
            <a:pPr marL="365125" indent="-282575"/>
            <a:r>
              <a:rPr lang="en-US"/>
              <a:t>New product lines (to firm)</a:t>
            </a:r>
          </a:p>
          <a:p>
            <a:pPr marL="365125" indent="-282575"/>
            <a:r>
              <a:rPr lang="en-US"/>
              <a:t>Additions to existing product lines</a:t>
            </a:r>
          </a:p>
          <a:p>
            <a:pPr marL="365125" indent="-282575"/>
            <a:r>
              <a:rPr lang="en-US"/>
              <a:t>Improvements/revisions to existing products (continuous innovations)</a:t>
            </a:r>
          </a:p>
          <a:p>
            <a:pPr marL="365125" indent="-282575"/>
            <a:r>
              <a:rPr lang="en-US"/>
              <a:t>Repositioned products</a:t>
            </a:r>
          </a:p>
          <a:p>
            <a:pPr marL="365125" indent="-282575"/>
            <a:r>
              <a:rPr lang="en-US"/>
              <a:t>Lower priced products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7954" name="WordArt 2"/>
          <p:cNvSpPr>
            <a:spLocks noChangeArrowheads="1" noChangeShapeType="1" noTextEdit="1"/>
          </p:cNvSpPr>
          <p:nvPr/>
        </p:nvSpPr>
        <p:spPr bwMode="auto">
          <a:xfrm>
            <a:off x="4648200" y="469900"/>
            <a:ext cx="3748088" cy="1841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20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+mj-lt"/>
              </a:rPr>
              <a:t>Lateral Marketing Process</a:t>
            </a:r>
            <a:endParaRPr lang="th-TH" sz="2000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FF"/>
              </a:solidFill>
              <a:latin typeface="+mj-lt"/>
            </a:endParaRP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304800" y="1098550"/>
            <a:ext cx="8305800" cy="5073650"/>
            <a:chOff x="192" y="692"/>
            <a:chExt cx="5232" cy="3196"/>
          </a:xfrm>
        </p:grpSpPr>
        <p:sp>
          <p:nvSpPr>
            <p:cNvPr id="637956" name="Rectangle 4"/>
            <p:cNvSpPr>
              <a:spLocks noChangeArrowheads="1"/>
            </p:cNvSpPr>
            <p:nvPr/>
          </p:nvSpPr>
          <p:spPr bwMode="auto">
            <a:xfrm>
              <a:off x="684" y="740"/>
              <a:ext cx="2034" cy="3148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prstDash val="sysDot"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th-TH" sz="2000">
                <a:latin typeface="+mj-lt"/>
              </a:endParaRPr>
            </a:p>
          </p:txBody>
        </p:sp>
        <p:sp>
          <p:nvSpPr>
            <p:cNvPr id="637957" name="Rectangle 5"/>
            <p:cNvSpPr>
              <a:spLocks noChangeArrowheads="1"/>
            </p:cNvSpPr>
            <p:nvPr/>
          </p:nvSpPr>
          <p:spPr bwMode="auto">
            <a:xfrm>
              <a:off x="780" y="704"/>
              <a:ext cx="4644" cy="145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prstDash val="sysDot"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th-TH" sz="2000">
                <a:latin typeface="+mj-lt"/>
              </a:endParaRPr>
            </a:p>
          </p:txBody>
        </p:sp>
        <p:pic>
          <p:nvPicPr>
            <p:cNvPr id="637958" name="Picture 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200" y="1029"/>
              <a:ext cx="873" cy="11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637959" name="Picture 7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224" y="1047"/>
              <a:ext cx="856" cy="12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637960" name="Text Box 8"/>
            <p:cNvSpPr txBox="1">
              <a:spLocks noChangeArrowheads="1"/>
            </p:cNvSpPr>
            <p:nvPr/>
          </p:nvSpPr>
          <p:spPr bwMode="auto">
            <a:xfrm>
              <a:off x="2110" y="1456"/>
              <a:ext cx="402" cy="2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000" dirty="0">
                  <a:latin typeface="+mj-lt"/>
                </a:rPr>
                <a:t>into</a:t>
              </a:r>
              <a:endParaRPr lang="en-US" sz="2000" b="0" dirty="0">
                <a:latin typeface="+mj-lt"/>
              </a:endParaRPr>
            </a:p>
          </p:txBody>
        </p:sp>
        <p:sp>
          <p:nvSpPr>
            <p:cNvPr id="637961" name="Text Box 9"/>
            <p:cNvSpPr txBox="1">
              <a:spLocks noChangeArrowheads="1"/>
            </p:cNvSpPr>
            <p:nvPr/>
          </p:nvSpPr>
          <p:spPr bwMode="auto">
            <a:xfrm>
              <a:off x="642" y="796"/>
              <a:ext cx="2139" cy="2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/>
              <a:r>
                <a:rPr lang="en-US" sz="2000">
                  <a:latin typeface="+mj-lt"/>
                </a:rPr>
                <a:t>Cereals for breakfast market</a:t>
              </a:r>
              <a:endParaRPr lang="en-US" sz="2000" b="0">
                <a:latin typeface="+mj-lt"/>
              </a:endParaRPr>
            </a:p>
          </p:txBody>
        </p:sp>
        <p:grpSp>
          <p:nvGrpSpPr>
            <p:cNvPr id="3" name="Group 10"/>
            <p:cNvGrpSpPr>
              <a:grpSpLocks/>
            </p:cNvGrpSpPr>
            <p:nvPr/>
          </p:nvGrpSpPr>
          <p:grpSpPr bwMode="auto">
            <a:xfrm>
              <a:off x="192" y="2130"/>
              <a:ext cx="3388" cy="1539"/>
              <a:chOff x="453" y="2235"/>
              <a:chExt cx="3388" cy="1539"/>
            </a:xfrm>
          </p:grpSpPr>
          <p:grpSp>
            <p:nvGrpSpPr>
              <p:cNvPr id="4" name="Group 11"/>
              <p:cNvGrpSpPr>
                <a:grpSpLocks/>
              </p:cNvGrpSpPr>
              <p:nvPr/>
            </p:nvGrpSpPr>
            <p:grpSpPr bwMode="auto">
              <a:xfrm>
                <a:off x="453" y="3024"/>
                <a:ext cx="3388" cy="750"/>
                <a:chOff x="1182" y="3168"/>
                <a:chExt cx="3388" cy="750"/>
              </a:xfrm>
            </p:grpSpPr>
            <p:pic>
              <p:nvPicPr>
                <p:cNvPr id="637964" name="Picture 12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 r="3595" b="5302"/>
                <a:stretch>
                  <a:fillRect/>
                </a:stretch>
              </p:blipFill>
              <p:spPr bwMode="auto">
                <a:xfrm>
                  <a:off x="2335" y="3168"/>
                  <a:ext cx="590" cy="7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637965" name="Picture 13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 l="3679" r="5351" b="3276"/>
                <a:stretch>
                  <a:fillRect/>
                </a:stretch>
              </p:blipFill>
              <p:spPr bwMode="auto">
                <a:xfrm>
                  <a:off x="3420" y="3168"/>
                  <a:ext cx="544" cy="73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637966" name="Picture 14"/>
                <p:cNvPicPr>
                  <a:picLocks noChangeAspect="1" noChangeArrowheads="1"/>
                </p:cNvPicPr>
                <p:nvPr/>
              </p:nvPicPr>
              <p:blipFill>
                <a:blip r:embed="rId6" cstate="print"/>
                <a:srcRect l="6161" r="4050" b="3407"/>
                <a:stretch>
                  <a:fillRect/>
                </a:stretch>
              </p:blipFill>
              <p:spPr bwMode="auto">
                <a:xfrm>
                  <a:off x="2910" y="3168"/>
                  <a:ext cx="510" cy="73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637967" name="Picture 15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 l="1280" r="4753" b="2910"/>
                <a:stretch>
                  <a:fillRect/>
                </a:stretch>
              </p:blipFill>
              <p:spPr bwMode="auto">
                <a:xfrm>
                  <a:off x="1749" y="3168"/>
                  <a:ext cx="514" cy="73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637968" name="Picture 16"/>
                <p:cNvPicPr>
                  <a:picLocks noChangeAspect="1" noChangeArrowheads="1"/>
                </p:cNvPicPr>
                <p:nvPr/>
              </p:nvPicPr>
              <p:blipFill>
                <a:blip r:embed="rId8" cstate="print"/>
                <a:srcRect l="1634" r="5719" b="5682"/>
                <a:stretch>
                  <a:fillRect/>
                </a:stretch>
              </p:blipFill>
              <p:spPr bwMode="auto">
                <a:xfrm>
                  <a:off x="1182" y="3168"/>
                  <a:ext cx="567" cy="74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  <p:pic>
              <p:nvPicPr>
                <p:cNvPr id="637969" name="Picture 17"/>
                <p:cNvPicPr>
                  <a:picLocks noChangeAspect="1" noChangeArrowheads="1"/>
                </p:cNvPicPr>
                <p:nvPr/>
              </p:nvPicPr>
              <p:blipFill>
                <a:blip r:embed="rId9" cstate="print"/>
                <a:srcRect l="1144" r="3105" b="5934"/>
                <a:stretch>
                  <a:fillRect/>
                </a:stretch>
              </p:blipFill>
              <p:spPr bwMode="auto">
                <a:xfrm>
                  <a:off x="3984" y="3168"/>
                  <a:ext cx="586" cy="74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</p:pic>
          </p:grpSp>
          <p:sp>
            <p:nvSpPr>
              <p:cNvPr id="637970" name="Line 18"/>
              <p:cNvSpPr>
                <a:spLocks noChangeShapeType="1"/>
              </p:cNvSpPr>
              <p:nvPr/>
            </p:nvSpPr>
            <p:spPr bwMode="auto">
              <a:xfrm flipH="1">
                <a:off x="885" y="2448"/>
                <a:ext cx="838" cy="38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 wrap="none" anchor="ctr"/>
              <a:lstStyle/>
              <a:p>
                <a:endParaRPr lang="th-TH" sz="2000">
                  <a:latin typeface="+mj-lt"/>
                </a:endParaRPr>
              </a:p>
            </p:txBody>
          </p:sp>
          <p:sp>
            <p:nvSpPr>
              <p:cNvPr id="637971" name="Line 19"/>
              <p:cNvSpPr>
                <a:spLocks noChangeShapeType="1"/>
              </p:cNvSpPr>
              <p:nvPr/>
            </p:nvSpPr>
            <p:spPr bwMode="auto">
              <a:xfrm flipH="1">
                <a:off x="1482" y="2448"/>
                <a:ext cx="344" cy="38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 wrap="none" anchor="ctr"/>
              <a:lstStyle/>
              <a:p>
                <a:endParaRPr lang="th-TH" sz="2000">
                  <a:latin typeface="+mj-lt"/>
                </a:endParaRPr>
              </a:p>
            </p:txBody>
          </p:sp>
          <p:sp>
            <p:nvSpPr>
              <p:cNvPr id="637972" name="Line 20"/>
              <p:cNvSpPr>
                <a:spLocks noChangeShapeType="1"/>
              </p:cNvSpPr>
              <p:nvPr/>
            </p:nvSpPr>
            <p:spPr bwMode="auto">
              <a:xfrm flipH="1">
                <a:off x="1963" y="2448"/>
                <a:ext cx="0" cy="38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 wrap="none" anchor="ctr"/>
              <a:lstStyle/>
              <a:p>
                <a:endParaRPr lang="th-TH" sz="2000">
                  <a:latin typeface="+mj-lt"/>
                </a:endParaRPr>
              </a:p>
            </p:txBody>
          </p:sp>
          <p:sp>
            <p:nvSpPr>
              <p:cNvPr id="637973" name="Line 21"/>
              <p:cNvSpPr>
                <a:spLocks noChangeShapeType="1"/>
              </p:cNvSpPr>
              <p:nvPr/>
            </p:nvSpPr>
            <p:spPr bwMode="auto">
              <a:xfrm>
                <a:off x="2100" y="2448"/>
                <a:ext cx="156" cy="38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 wrap="none" anchor="ctr"/>
              <a:lstStyle/>
              <a:p>
                <a:endParaRPr lang="th-TH" sz="2000">
                  <a:latin typeface="+mj-lt"/>
                </a:endParaRPr>
              </a:p>
            </p:txBody>
          </p:sp>
          <p:sp>
            <p:nvSpPr>
              <p:cNvPr id="637974" name="Line 22"/>
              <p:cNvSpPr>
                <a:spLocks noChangeShapeType="1"/>
              </p:cNvSpPr>
              <p:nvPr/>
            </p:nvSpPr>
            <p:spPr bwMode="auto">
              <a:xfrm>
                <a:off x="2203" y="2448"/>
                <a:ext cx="488" cy="38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 wrap="none" anchor="ctr"/>
              <a:lstStyle/>
              <a:p>
                <a:endParaRPr lang="th-TH" sz="2000">
                  <a:latin typeface="+mj-lt"/>
                </a:endParaRPr>
              </a:p>
            </p:txBody>
          </p:sp>
          <p:sp>
            <p:nvSpPr>
              <p:cNvPr id="637975" name="Line 23"/>
              <p:cNvSpPr>
                <a:spLocks noChangeShapeType="1"/>
              </p:cNvSpPr>
              <p:nvPr/>
            </p:nvSpPr>
            <p:spPr bwMode="auto">
              <a:xfrm>
                <a:off x="2414" y="2448"/>
                <a:ext cx="820" cy="38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 wrap="none" anchor="ctr"/>
              <a:lstStyle/>
              <a:p>
                <a:endParaRPr lang="th-TH" sz="2000">
                  <a:latin typeface="+mj-lt"/>
                </a:endParaRPr>
              </a:p>
            </p:txBody>
          </p:sp>
          <p:sp>
            <p:nvSpPr>
              <p:cNvPr id="637976" name="Text Box 24"/>
              <p:cNvSpPr txBox="1">
                <a:spLocks noChangeArrowheads="1"/>
              </p:cNvSpPr>
              <p:nvPr/>
            </p:nvSpPr>
            <p:spPr bwMode="auto">
              <a:xfrm>
                <a:off x="1379" y="2235"/>
                <a:ext cx="1214" cy="25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pPr algn="ctr"/>
                <a:r>
                  <a:rPr lang="en-US" sz="2000">
                    <a:latin typeface="+mj-lt"/>
                  </a:rPr>
                  <a:t>Cereal varieties</a:t>
                </a:r>
                <a:endParaRPr lang="en-US" sz="2000" b="0">
                  <a:latin typeface="+mj-lt"/>
                </a:endParaRPr>
              </a:p>
            </p:txBody>
          </p:sp>
        </p:grpSp>
        <p:sp>
          <p:nvSpPr>
            <p:cNvPr id="637977" name="Text Box 25"/>
            <p:cNvSpPr txBox="1">
              <a:spLocks noChangeArrowheads="1"/>
            </p:cNvSpPr>
            <p:nvPr/>
          </p:nvSpPr>
          <p:spPr bwMode="auto">
            <a:xfrm>
              <a:off x="4224" y="764"/>
              <a:ext cx="1081" cy="2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/>
              <a:r>
                <a:rPr lang="en-US" sz="2000">
                  <a:latin typeface="+mj-lt"/>
                </a:rPr>
                <a:t>New category</a:t>
              </a:r>
              <a:endParaRPr lang="en-US" sz="2000" b="0">
                <a:latin typeface="+mj-lt"/>
              </a:endParaRPr>
            </a:p>
          </p:txBody>
        </p:sp>
        <p:sp>
          <p:nvSpPr>
            <p:cNvPr id="637978" name="WordArt 26"/>
            <p:cNvSpPr>
              <a:spLocks noChangeArrowheads="1" noChangeShapeType="1" noTextEdit="1"/>
            </p:cNvSpPr>
            <p:nvPr/>
          </p:nvSpPr>
          <p:spPr bwMode="auto">
            <a:xfrm rot="16200000">
              <a:off x="-557" y="1750"/>
              <a:ext cx="2239" cy="123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en-US" sz="2000" kern="1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FFFFFF"/>
                  </a:solidFill>
                  <a:latin typeface="+mj-lt"/>
                </a:rPr>
                <a:t>Vertical Marketing Process</a:t>
              </a:r>
              <a:endParaRPr lang="th-TH" sz="20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+mj-lt"/>
              </a:endParaRPr>
            </a:p>
          </p:txBody>
        </p:sp>
        <p:sp>
          <p:nvSpPr>
            <p:cNvPr id="637979" name="Text Box 27"/>
            <p:cNvSpPr txBox="1">
              <a:spLocks noChangeArrowheads="1"/>
            </p:cNvSpPr>
            <p:nvPr/>
          </p:nvSpPr>
          <p:spPr bwMode="auto">
            <a:xfrm>
              <a:off x="2847" y="1495"/>
              <a:ext cx="823" cy="2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/>
              <a:r>
                <a:rPr lang="es-ES_tradnl" sz="2000" b="0" dirty="0">
                  <a:latin typeface="+mj-lt"/>
                </a:rPr>
                <a:t>STREETS</a:t>
              </a:r>
            </a:p>
          </p:txBody>
        </p:sp>
        <p:sp>
          <p:nvSpPr>
            <p:cNvPr id="637980" name="Rectangle 28"/>
            <p:cNvSpPr>
              <a:spLocks noChangeArrowheads="1"/>
            </p:cNvSpPr>
            <p:nvPr/>
          </p:nvSpPr>
          <p:spPr bwMode="auto">
            <a:xfrm>
              <a:off x="2765" y="1143"/>
              <a:ext cx="1031" cy="938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th-TH" sz="2000">
                <a:latin typeface="+mj-lt"/>
              </a:endParaRPr>
            </a:p>
          </p:txBody>
        </p:sp>
        <p:sp>
          <p:nvSpPr>
            <p:cNvPr id="637981" name="Text Box 29"/>
            <p:cNvSpPr txBox="1">
              <a:spLocks noChangeArrowheads="1"/>
            </p:cNvSpPr>
            <p:nvPr/>
          </p:nvSpPr>
          <p:spPr bwMode="auto">
            <a:xfrm>
              <a:off x="3923" y="1434"/>
              <a:ext cx="220" cy="2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s-ES_tradnl" sz="2000" b="0" dirty="0">
                  <a:latin typeface="+mj-lt"/>
                </a:rPr>
                <a:t>=</a:t>
              </a:r>
            </a:p>
          </p:txBody>
        </p:sp>
      </p:grpSp>
      <p:sp>
        <p:nvSpPr>
          <p:cNvPr id="637982" name="Text Box 30"/>
          <p:cNvSpPr txBox="1">
            <a:spLocks noChangeArrowheads="1"/>
          </p:cNvSpPr>
          <p:nvPr/>
        </p:nvSpPr>
        <p:spPr bwMode="auto">
          <a:xfrm>
            <a:off x="899889" y="270639"/>
            <a:ext cx="2803973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n-US" sz="2000" dirty="0">
                <a:latin typeface="+mj-lt"/>
              </a:rPr>
              <a:t>The case of Cereal Bars</a:t>
            </a:r>
            <a:endParaRPr lang="en-US" sz="2000" b="0" dirty="0">
              <a:latin typeface="+mj-lt"/>
            </a:endParaRPr>
          </a:p>
        </p:txBody>
      </p:sp>
      <p:sp>
        <p:nvSpPr>
          <p:cNvPr id="33" name="Slide Number Placeholder 3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FF99B-F904-40E4-8BA2-178F225CB5A3}" type="slidenum">
              <a:rPr lang="th-TH" smtClean="0"/>
              <a:pPr/>
              <a:t>24</a:t>
            </a:fld>
            <a:endParaRPr lang="th-TH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1409700" y="2943225"/>
            <a:ext cx="2438400" cy="606425"/>
            <a:chOff x="1008" y="1854"/>
            <a:chExt cx="1536" cy="382"/>
          </a:xfrm>
        </p:grpSpPr>
        <p:sp>
          <p:nvSpPr>
            <p:cNvPr id="638979" name="Line 3"/>
            <p:cNvSpPr>
              <a:spLocks noChangeShapeType="1"/>
            </p:cNvSpPr>
            <p:nvPr/>
          </p:nvSpPr>
          <p:spPr bwMode="auto">
            <a:xfrm flipH="1">
              <a:off x="1008" y="1854"/>
              <a:ext cx="485" cy="38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th-TH" sz="2000"/>
            </a:p>
          </p:txBody>
        </p:sp>
        <p:sp>
          <p:nvSpPr>
            <p:cNvPr id="638980" name="Line 4"/>
            <p:cNvSpPr>
              <a:spLocks noChangeShapeType="1"/>
            </p:cNvSpPr>
            <p:nvPr/>
          </p:nvSpPr>
          <p:spPr bwMode="auto">
            <a:xfrm flipH="1">
              <a:off x="1252" y="1854"/>
              <a:ext cx="344" cy="38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th-TH" sz="2000"/>
            </a:p>
          </p:txBody>
        </p:sp>
        <p:sp>
          <p:nvSpPr>
            <p:cNvPr id="638981" name="Line 5"/>
            <p:cNvSpPr>
              <a:spLocks noChangeShapeType="1"/>
            </p:cNvSpPr>
            <p:nvPr/>
          </p:nvSpPr>
          <p:spPr bwMode="auto">
            <a:xfrm flipH="1">
              <a:off x="1596" y="1854"/>
              <a:ext cx="137" cy="38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th-TH" sz="2000"/>
            </a:p>
          </p:txBody>
        </p:sp>
        <p:sp>
          <p:nvSpPr>
            <p:cNvPr id="638982" name="Line 6"/>
            <p:cNvSpPr>
              <a:spLocks noChangeShapeType="1"/>
            </p:cNvSpPr>
            <p:nvPr/>
          </p:nvSpPr>
          <p:spPr bwMode="auto">
            <a:xfrm>
              <a:off x="1870" y="1854"/>
              <a:ext cx="68" cy="38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th-TH" sz="2000"/>
            </a:p>
          </p:txBody>
        </p:sp>
        <p:sp>
          <p:nvSpPr>
            <p:cNvPr id="638983" name="Line 7"/>
            <p:cNvSpPr>
              <a:spLocks noChangeShapeType="1"/>
            </p:cNvSpPr>
            <p:nvPr/>
          </p:nvSpPr>
          <p:spPr bwMode="auto">
            <a:xfrm>
              <a:off x="1973" y="1854"/>
              <a:ext cx="273" cy="38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th-TH" sz="2000"/>
            </a:p>
          </p:txBody>
        </p:sp>
        <p:sp>
          <p:nvSpPr>
            <p:cNvPr id="638984" name="Line 8"/>
            <p:cNvSpPr>
              <a:spLocks noChangeShapeType="1"/>
            </p:cNvSpPr>
            <p:nvPr/>
          </p:nvSpPr>
          <p:spPr bwMode="auto">
            <a:xfrm>
              <a:off x="2184" y="1854"/>
              <a:ext cx="360" cy="38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th-TH" sz="2000"/>
            </a:p>
          </p:txBody>
        </p:sp>
      </p:grpSp>
      <p:sp>
        <p:nvSpPr>
          <p:cNvPr id="638985" name="Text Box 9"/>
          <p:cNvSpPr txBox="1">
            <a:spLocks noChangeArrowheads="1"/>
          </p:cNvSpPr>
          <p:nvPr/>
        </p:nvSpPr>
        <p:spPr bwMode="auto">
          <a:xfrm>
            <a:off x="1599597" y="778639"/>
            <a:ext cx="2061783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n-US" sz="2000">
                <a:latin typeface="Times New Roman" pitchFamily="18" charset="0"/>
              </a:rPr>
              <a:t>Baby dolls market</a:t>
            </a:r>
            <a:endParaRPr lang="en-US" sz="2000" b="0">
              <a:latin typeface="Times New Roman" pitchFamily="18" charset="0"/>
            </a:endParaRPr>
          </a:p>
        </p:txBody>
      </p:sp>
      <p:sp>
        <p:nvSpPr>
          <p:cNvPr id="638986" name="Text Box 10"/>
          <p:cNvSpPr txBox="1">
            <a:spLocks noChangeArrowheads="1"/>
          </p:cNvSpPr>
          <p:nvPr/>
        </p:nvSpPr>
        <p:spPr bwMode="auto">
          <a:xfrm>
            <a:off x="1921064" y="3559939"/>
            <a:ext cx="156966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n-US" sz="2000">
                <a:latin typeface="Times New Roman" pitchFamily="18" charset="0"/>
              </a:rPr>
              <a:t>Doll varieties</a:t>
            </a:r>
            <a:endParaRPr lang="en-US" sz="2000" b="0">
              <a:latin typeface="Times New Roman" pitchFamily="18" charset="0"/>
            </a:endParaRPr>
          </a:p>
        </p:txBody>
      </p:sp>
      <p:sp>
        <p:nvSpPr>
          <p:cNvPr id="638987" name="Text Box 11"/>
          <p:cNvSpPr txBox="1">
            <a:spLocks noChangeArrowheads="1"/>
          </p:cNvSpPr>
          <p:nvPr/>
        </p:nvSpPr>
        <p:spPr bwMode="auto">
          <a:xfrm>
            <a:off x="6340439" y="775464"/>
            <a:ext cx="161614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n-US" sz="2000">
                <a:latin typeface="Times New Roman" pitchFamily="18" charset="0"/>
              </a:rPr>
              <a:t>New category</a:t>
            </a:r>
            <a:endParaRPr lang="en-US" sz="2000" b="0">
              <a:latin typeface="Times New Roman" pitchFamily="18" charset="0"/>
            </a:endParaRPr>
          </a:p>
        </p:txBody>
      </p:sp>
      <p:sp>
        <p:nvSpPr>
          <p:cNvPr id="638988" name="Rectangle 12"/>
          <p:cNvSpPr>
            <a:spLocks noChangeArrowheads="1"/>
          </p:cNvSpPr>
          <p:nvPr/>
        </p:nvSpPr>
        <p:spPr bwMode="auto">
          <a:xfrm>
            <a:off x="6373813" y="1171575"/>
            <a:ext cx="1763712" cy="14890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 sz="2000"/>
          </a:p>
        </p:txBody>
      </p:sp>
      <p:sp>
        <p:nvSpPr>
          <p:cNvPr id="638989" name="WordArt 13"/>
          <p:cNvSpPr>
            <a:spLocks noChangeArrowheads="1" noChangeShapeType="1" noTextEdit="1"/>
          </p:cNvSpPr>
          <p:nvPr/>
        </p:nvSpPr>
        <p:spPr bwMode="auto">
          <a:xfrm>
            <a:off x="4710113" y="381000"/>
            <a:ext cx="3748087" cy="1841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20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Lateral Marketing Process</a:t>
            </a:r>
            <a:endParaRPr lang="th-TH" sz="2000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FF"/>
              </a:solidFill>
              <a:latin typeface="Arial Black"/>
            </a:endParaRPr>
          </a:p>
        </p:txBody>
      </p:sp>
      <p:sp>
        <p:nvSpPr>
          <p:cNvPr id="638990" name="WordArt 14"/>
          <p:cNvSpPr>
            <a:spLocks noChangeArrowheads="1" noChangeShapeType="1" noTextEdit="1"/>
          </p:cNvSpPr>
          <p:nvPr/>
        </p:nvSpPr>
        <p:spPr bwMode="auto">
          <a:xfrm rot="16200000">
            <a:off x="-808037" y="3687763"/>
            <a:ext cx="3554412" cy="1952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20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Vertical Marketing Process</a:t>
            </a:r>
            <a:endParaRPr lang="th-TH" sz="2000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FF"/>
              </a:solidFill>
              <a:latin typeface="Arial Black"/>
            </a:endParaRPr>
          </a:p>
        </p:txBody>
      </p:sp>
      <p:sp>
        <p:nvSpPr>
          <p:cNvPr id="638991" name="Rectangle 15"/>
          <p:cNvSpPr>
            <a:spLocks noChangeArrowheads="1"/>
          </p:cNvSpPr>
          <p:nvPr/>
        </p:nvSpPr>
        <p:spPr bwMode="auto">
          <a:xfrm>
            <a:off x="4230688" y="1177925"/>
            <a:ext cx="1636712" cy="14890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 sz="2000"/>
          </a:p>
        </p:txBody>
      </p:sp>
      <p:pic>
        <p:nvPicPr>
          <p:cNvPr id="638992" name="Picture 1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78000" y="1295400"/>
            <a:ext cx="1570038" cy="132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38993" name="Picture 1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5613" y="1295400"/>
            <a:ext cx="935037" cy="126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38994" name="Picture 1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01738" y="3897313"/>
            <a:ext cx="1141412" cy="949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38995" name="Picture 1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76400" y="4978400"/>
            <a:ext cx="1141413" cy="949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38996" name="Picture 2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420938" y="3897313"/>
            <a:ext cx="1220787" cy="99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38997" name="Picture 2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19513" y="3897313"/>
            <a:ext cx="11430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38998" name="Picture 2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068638" y="4978400"/>
            <a:ext cx="804862" cy="1084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38999" name="Rectangle 23"/>
          <p:cNvSpPr>
            <a:spLocks noChangeArrowheads="1"/>
          </p:cNvSpPr>
          <p:nvPr/>
        </p:nvSpPr>
        <p:spPr bwMode="auto">
          <a:xfrm>
            <a:off x="1085850" y="565150"/>
            <a:ext cx="4019550" cy="5683250"/>
          </a:xfrm>
          <a:prstGeom prst="rect">
            <a:avLst/>
          </a:prstGeom>
          <a:noFill/>
          <a:ln w="9525">
            <a:solidFill>
              <a:schemeClr val="tx1"/>
            </a:solidFill>
            <a:prstDash val="sysDot"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 sz="2000"/>
          </a:p>
        </p:txBody>
      </p:sp>
      <p:sp>
        <p:nvSpPr>
          <p:cNvPr id="639000" name="Rectangle 24"/>
          <p:cNvSpPr>
            <a:spLocks noChangeArrowheads="1"/>
          </p:cNvSpPr>
          <p:nvPr/>
        </p:nvSpPr>
        <p:spPr bwMode="auto">
          <a:xfrm>
            <a:off x="1238250" y="641350"/>
            <a:ext cx="7372350" cy="2301875"/>
          </a:xfrm>
          <a:prstGeom prst="rect">
            <a:avLst/>
          </a:prstGeom>
          <a:noFill/>
          <a:ln w="9525">
            <a:solidFill>
              <a:schemeClr val="tx1"/>
            </a:solidFill>
            <a:prstDash val="sysDot"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 sz="2000"/>
          </a:p>
        </p:txBody>
      </p:sp>
      <p:sp>
        <p:nvSpPr>
          <p:cNvPr id="639001" name="Text Box 25"/>
          <p:cNvSpPr txBox="1">
            <a:spLocks noChangeArrowheads="1"/>
          </p:cNvSpPr>
          <p:nvPr/>
        </p:nvSpPr>
        <p:spPr bwMode="auto">
          <a:xfrm>
            <a:off x="3347864" y="1412776"/>
            <a:ext cx="66717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 dirty="0">
                <a:solidFill>
                  <a:srgbClr val="FF0000"/>
                </a:solidFill>
                <a:latin typeface="Comic Sans MS" pitchFamily="66" charset="0"/>
              </a:rPr>
              <a:t>To</a:t>
            </a:r>
          </a:p>
          <a:p>
            <a:r>
              <a:rPr lang="en-US" sz="2000" dirty="0">
                <a:solidFill>
                  <a:srgbClr val="FF0000"/>
                </a:solidFill>
                <a:latin typeface="Comic Sans MS" pitchFamily="66" charset="0"/>
              </a:rPr>
              <a:t>feel</a:t>
            </a:r>
          </a:p>
          <a:p>
            <a:r>
              <a:rPr lang="en-US" sz="2000" dirty="0">
                <a:solidFill>
                  <a:srgbClr val="FF0000"/>
                </a:solidFill>
                <a:latin typeface="Comic Sans MS" pitchFamily="66" charset="0"/>
              </a:rPr>
              <a:t>as...</a:t>
            </a:r>
            <a:endParaRPr lang="en-US" sz="2000" b="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639002" name="Text Box 26"/>
          <p:cNvSpPr txBox="1">
            <a:spLocks noChangeArrowheads="1"/>
          </p:cNvSpPr>
          <p:nvPr/>
        </p:nvSpPr>
        <p:spPr bwMode="auto">
          <a:xfrm>
            <a:off x="5905500" y="1524000"/>
            <a:ext cx="31611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_tradnl" sz="2000" b="0" dirty="0">
                <a:solidFill>
                  <a:srgbClr val="FF0000"/>
                </a:solidFill>
                <a:latin typeface="Comic Sans MS" pitchFamily="66" charset="0"/>
              </a:rPr>
              <a:t>=</a:t>
            </a:r>
          </a:p>
        </p:txBody>
      </p:sp>
      <p:pic>
        <p:nvPicPr>
          <p:cNvPr id="639003" name="Picture 27"/>
          <p:cNvPicPr>
            <a:picLocks noChangeAspect="1" noChangeArrowheads="1"/>
          </p:cNvPicPr>
          <p:nvPr/>
        </p:nvPicPr>
        <p:blipFill>
          <a:blip r:embed="rId9" cstate="print"/>
          <a:srcRect l="33012" r="28053"/>
          <a:stretch>
            <a:fillRect/>
          </a:stretch>
        </p:blipFill>
        <p:spPr bwMode="auto">
          <a:xfrm>
            <a:off x="4862513" y="1295400"/>
            <a:ext cx="369887" cy="126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39004" name="Text Box 28"/>
          <p:cNvSpPr txBox="1">
            <a:spLocks noChangeArrowheads="1"/>
          </p:cNvSpPr>
          <p:nvPr/>
        </p:nvSpPr>
        <p:spPr bwMode="auto">
          <a:xfrm>
            <a:off x="4522100" y="775464"/>
            <a:ext cx="112056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n-US" sz="2000">
                <a:latin typeface="Times New Roman" pitchFamily="18" charset="0"/>
              </a:rPr>
              <a:t>Teenager</a:t>
            </a:r>
            <a:endParaRPr lang="en-US" sz="2000" b="0">
              <a:latin typeface="Times New Roman" pitchFamily="18" charset="0"/>
            </a:endParaRPr>
          </a:p>
        </p:txBody>
      </p:sp>
      <p:sp>
        <p:nvSpPr>
          <p:cNvPr id="639005" name="Text Box 29"/>
          <p:cNvSpPr txBox="1">
            <a:spLocks noChangeArrowheads="1"/>
          </p:cNvSpPr>
          <p:nvPr/>
        </p:nvSpPr>
        <p:spPr bwMode="auto">
          <a:xfrm>
            <a:off x="694474" y="135702"/>
            <a:ext cx="2113079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n-US" sz="2000">
                <a:latin typeface="Times New Roman" pitchFamily="18" charset="0"/>
              </a:rPr>
              <a:t>The case of Barbie</a:t>
            </a:r>
            <a:endParaRPr lang="en-US" sz="2000" b="0">
              <a:latin typeface="Times New Roman" pitchFamily="18" charset="0"/>
            </a:endParaRPr>
          </a:p>
        </p:txBody>
      </p:sp>
      <p:sp>
        <p:nvSpPr>
          <p:cNvPr id="32" name="Slide Number Placeholder 3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FF99B-F904-40E4-8BA2-178F225CB5A3}" type="slidenum">
              <a:rPr lang="th-TH" smtClean="0"/>
              <a:pPr/>
              <a:t>25</a:t>
            </a:fld>
            <a:endParaRPr lang="th-TH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8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NEW PRODUCT DEVELOPMENT SEQUENCE</a:t>
            </a:r>
            <a:endParaRPr lang="en-US" sz="28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9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811E9-8941-467C-89CA-BF239AB0DA8A}" type="slidenum">
              <a:rPr lang="en-US"/>
              <a:pPr/>
              <a:t>26</a:t>
            </a:fld>
            <a:endParaRPr lang="th-TH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676400" y="1905000"/>
            <a:ext cx="1600200" cy="838200"/>
          </a:xfrm>
          <a:prstGeom prst="rect">
            <a:avLst/>
          </a:prstGeom>
          <a:solidFill>
            <a:schemeClr val="accent2"/>
          </a:solidFill>
          <a:ln w="25400" algn="ctr">
            <a:solidFill>
              <a:srgbClr val="26697A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en-US" sz="1800" dirty="0">
                <a:solidFill>
                  <a:schemeClr val="lt1"/>
                </a:solidFill>
                <a:latin typeface="+mn-lt"/>
                <a:cs typeface="+mn-cs"/>
              </a:rPr>
              <a:t>STRATEGY</a:t>
            </a: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676400" y="3352800"/>
            <a:ext cx="1600200" cy="838200"/>
          </a:xfrm>
          <a:prstGeom prst="rect">
            <a:avLst/>
          </a:prstGeom>
          <a:solidFill>
            <a:schemeClr val="accent2"/>
          </a:solidFill>
          <a:ln w="25400" algn="ctr">
            <a:solidFill>
              <a:srgbClr val="26697A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en-US" sz="1800" dirty="0">
                <a:solidFill>
                  <a:schemeClr val="lt1"/>
                </a:solidFill>
                <a:latin typeface="+mn-lt"/>
                <a:cs typeface="+mn-cs"/>
              </a:rPr>
              <a:t>BUSINESS</a:t>
            </a:r>
          </a:p>
          <a:p>
            <a:pPr algn="ctr">
              <a:defRPr/>
            </a:pPr>
            <a:r>
              <a:rPr lang="en-US" sz="1800" dirty="0">
                <a:solidFill>
                  <a:schemeClr val="lt1"/>
                </a:solidFill>
                <a:latin typeface="+mn-lt"/>
                <a:cs typeface="+mn-cs"/>
              </a:rPr>
              <a:t>ANALYSIS</a:t>
            </a: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3810000" y="3352800"/>
            <a:ext cx="1986136" cy="838200"/>
          </a:xfrm>
          <a:prstGeom prst="rect">
            <a:avLst/>
          </a:prstGeom>
          <a:solidFill>
            <a:schemeClr val="accent2"/>
          </a:solidFill>
          <a:ln w="25400" algn="ctr">
            <a:solidFill>
              <a:srgbClr val="26697A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en-US" sz="1800" dirty="0" smtClean="0">
                <a:solidFill>
                  <a:schemeClr val="lt1"/>
                </a:solidFill>
                <a:latin typeface="+mn-lt"/>
                <a:cs typeface="+mn-cs"/>
              </a:rPr>
              <a:t>DEVELOPMENT</a:t>
            </a:r>
            <a:endParaRPr lang="en-US" sz="1800" dirty="0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6324600" y="3352800"/>
            <a:ext cx="1600200" cy="838200"/>
          </a:xfrm>
          <a:prstGeom prst="rect">
            <a:avLst/>
          </a:prstGeom>
          <a:solidFill>
            <a:schemeClr val="accent2"/>
          </a:solidFill>
          <a:ln w="25400" algn="ctr">
            <a:solidFill>
              <a:srgbClr val="26697A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en-US" sz="1800" dirty="0">
                <a:solidFill>
                  <a:schemeClr val="lt1"/>
                </a:solidFill>
                <a:latin typeface="+mn-lt"/>
                <a:cs typeface="+mn-cs"/>
              </a:rPr>
              <a:t>TEST MARKETING</a:t>
            </a: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6248400" y="1905000"/>
            <a:ext cx="1600200" cy="838200"/>
          </a:xfrm>
          <a:prstGeom prst="rect">
            <a:avLst/>
          </a:prstGeom>
          <a:solidFill>
            <a:schemeClr val="accent2"/>
          </a:solidFill>
          <a:ln w="25400" algn="ctr">
            <a:solidFill>
              <a:srgbClr val="26697A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en-US" sz="1800" dirty="0">
                <a:solidFill>
                  <a:schemeClr val="lt1"/>
                </a:solidFill>
                <a:latin typeface="+mn-lt"/>
                <a:cs typeface="+mn-cs"/>
              </a:rPr>
              <a:t>IDEA SCREENING</a:t>
            </a:r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3779912" y="1905000"/>
            <a:ext cx="1770112" cy="838200"/>
          </a:xfrm>
          <a:prstGeom prst="rect">
            <a:avLst/>
          </a:prstGeom>
          <a:solidFill>
            <a:schemeClr val="accent2"/>
          </a:solidFill>
          <a:ln w="25400" algn="ctr">
            <a:solidFill>
              <a:srgbClr val="26697A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en-US" sz="1800" dirty="0">
                <a:solidFill>
                  <a:schemeClr val="lt1"/>
                </a:solidFill>
                <a:latin typeface="+mn-lt"/>
                <a:cs typeface="+mn-cs"/>
              </a:rPr>
              <a:t>IDEA GENERATION</a:t>
            </a:r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115616" y="4724400"/>
            <a:ext cx="2880320" cy="838200"/>
          </a:xfrm>
          <a:prstGeom prst="rect">
            <a:avLst/>
          </a:prstGeom>
          <a:solidFill>
            <a:schemeClr val="accent2"/>
          </a:solidFill>
          <a:ln w="25400" algn="ctr">
            <a:solidFill>
              <a:srgbClr val="26697A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en-US" sz="1800" dirty="0" smtClean="0">
                <a:solidFill>
                  <a:schemeClr val="lt1"/>
                </a:solidFill>
                <a:latin typeface="+mn-lt"/>
                <a:cs typeface="+mn-cs"/>
              </a:rPr>
              <a:t>COMMERCIALIZATION</a:t>
            </a:r>
            <a:endParaRPr lang="en-US" sz="1800" dirty="0">
              <a:solidFill>
                <a:schemeClr val="lt1"/>
              </a:solidFill>
              <a:latin typeface="+mn-lt"/>
              <a:cs typeface="+mn-cs"/>
            </a:endParaRPr>
          </a:p>
        </p:txBody>
      </p:sp>
      <p:cxnSp>
        <p:nvCxnSpPr>
          <p:cNvPr id="14" name="Straight Arrow Connector 13"/>
          <p:cNvCxnSpPr/>
          <p:nvPr/>
        </p:nvCxnSpPr>
        <p:spPr>
          <a:xfrm>
            <a:off x="3352800" y="2286000"/>
            <a:ext cx="3810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>
            <a:off x="5775176" y="2276872"/>
            <a:ext cx="3810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>
            <a:off x="3275856" y="3810000"/>
            <a:ext cx="3810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>
            <a:off x="5868144" y="3789040"/>
            <a:ext cx="3810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hape 37"/>
          <p:cNvCxnSpPr>
            <a:stCxn id="9" idx="2"/>
          </p:cNvCxnSpPr>
          <p:nvPr/>
        </p:nvCxnSpPr>
        <p:spPr>
          <a:xfrm rot="5400000">
            <a:off x="4629150" y="628650"/>
            <a:ext cx="304800" cy="4533900"/>
          </a:xfrm>
          <a:prstGeom prst="bentConnector2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 rot="5400000">
            <a:off x="2400301" y="3162300"/>
            <a:ext cx="228600" cy="317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 rot="5400000">
            <a:off x="6973094" y="4304506"/>
            <a:ext cx="228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 rot="10800000">
            <a:off x="2514600" y="4419600"/>
            <a:ext cx="45720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Arrow Connector 57"/>
          <p:cNvCxnSpPr/>
          <p:nvPr/>
        </p:nvCxnSpPr>
        <p:spPr>
          <a:xfrm rot="5400000">
            <a:off x="2400301" y="4533900"/>
            <a:ext cx="228600" cy="317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73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Idea Generation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EB3E5-4B3B-43E0-9159-585F041F2B02}" type="slidenum">
              <a:rPr lang="en-US"/>
              <a:pPr/>
              <a:t>27</a:t>
            </a:fld>
            <a:endParaRPr lang="th-TH"/>
          </a:p>
        </p:txBody>
      </p:sp>
      <p:sp>
        <p:nvSpPr>
          <p:cNvPr id="16387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365125" indent="-282575"/>
            <a:r>
              <a:rPr lang="en-US" sz="2400" dirty="0"/>
              <a:t>Sources of new ideas</a:t>
            </a:r>
          </a:p>
          <a:p>
            <a:pPr marL="639763" lvl="1" indent="-236538"/>
            <a:r>
              <a:rPr lang="en-US" sz="2400" dirty="0"/>
              <a:t>Customer based</a:t>
            </a:r>
          </a:p>
          <a:p>
            <a:pPr marL="885825" lvl="2"/>
            <a:r>
              <a:rPr lang="en-US" sz="2400" dirty="0"/>
              <a:t>Outright suggestions</a:t>
            </a:r>
          </a:p>
          <a:p>
            <a:pPr marL="885825" lvl="2"/>
            <a:r>
              <a:rPr lang="en-US" sz="2400" dirty="0"/>
              <a:t>Observation of customer problems and tasks</a:t>
            </a:r>
          </a:p>
          <a:p>
            <a:pPr marL="885825" lvl="2"/>
            <a:r>
              <a:rPr lang="en-US" sz="2400" dirty="0"/>
              <a:t>Market research on processes and problems</a:t>
            </a:r>
          </a:p>
          <a:p>
            <a:pPr marL="639763" lvl="1" indent="-236538"/>
            <a:r>
              <a:rPr lang="en-US" sz="2400" dirty="0"/>
              <a:t>Supplier suggestions</a:t>
            </a:r>
          </a:p>
          <a:p>
            <a:pPr marL="639763" lvl="1" indent="-236538"/>
            <a:r>
              <a:rPr lang="en-US" sz="2400" dirty="0"/>
              <a:t>Employee suggestions</a:t>
            </a:r>
          </a:p>
          <a:p>
            <a:pPr marL="639763" lvl="1" indent="-236538"/>
            <a:r>
              <a:rPr lang="en-US" sz="2400" dirty="0"/>
              <a:t>R&amp;D Breakthroughs</a:t>
            </a:r>
          </a:p>
          <a:p>
            <a:pPr marL="639763" lvl="1" indent="-236538"/>
            <a:r>
              <a:rPr lang="en-US" sz="2400" dirty="0"/>
              <a:t>Competitive ideas</a:t>
            </a:r>
          </a:p>
          <a:p>
            <a:pPr marL="639763" lvl="1" indent="-236538"/>
            <a:r>
              <a:rPr lang="en-US" sz="2400" dirty="0"/>
              <a:t>Adaptation of products seen in foreign markets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852" name="Rectangle 4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Screening</a:t>
            </a:r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ADB76A-1DB9-450D-8577-7D08E43D234F}" type="slidenum">
              <a:rPr lang="en-US"/>
              <a:pPr/>
              <a:t>28</a:t>
            </a:fld>
            <a:endParaRPr lang="th-TH"/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365125" indent="-282575"/>
            <a:r>
              <a:rPr lang="en-US" sz="2500" b="1" dirty="0" smtClean="0"/>
              <a:t>Internal screening</a:t>
            </a:r>
          </a:p>
          <a:p>
            <a:pPr marL="639763" lvl="1" indent="-236538"/>
            <a:r>
              <a:rPr lang="en-US" sz="2500" dirty="0" smtClean="0"/>
              <a:t>Technical feasibility</a:t>
            </a:r>
          </a:p>
          <a:p>
            <a:pPr marL="639763" lvl="1" indent="-236538"/>
            <a:r>
              <a:rPr lang="en-US" sz="2500" dirty="0" smtClean="0"/>
              <a:t>Consistency with strategic objectives</a:t>
            </a:r>
          </a:p>
          <a:p>
            <a:pPr marL="365125" indent="-282575"/>
            <a:r>
              <a:rPr lang="en-US" sz="2500" b="1" dirty="0" smtClean="0"/>
              <a:t>External screening</a:t>
            </a:r>
          </a:p>
          <a:p>
            <a:pPr marL="639763" lvl="1" indent="-236538"/>
            <a:r>
              <a:rPr lang="en-US" sz="2500" dirty="0" smtClean="0"/>
              <a:t>Marketing research</a:t>
            </a:r>
          </a:p>
          <a:p>
            <a:pPr marL="885825" lvl="2"/>
            <a:r>
              <a:rPr lang="en-US" dirty="0" smtClean="0"/>
              <a:t>Questionnaires</a:t>
            </a:r>
          </a:p>
          <a:p>
            <a:pPr marL="885825" lvl="2"/>
            <a:r>
              <a:rPr lang="en-US" dirty="0" smtClean="0"/>
              <a:t>Conjoint analysis (determines importance of attributes)</a:t>
            </a:r>
          </a:p>
          <a:p>
            <a:endParaRPr lang="th-TH" dirty="0"/>
          </a:p>
        </p:txBody>
      </p:sp>
      <p:sp>
        <p:nvSpPr>
          <p:cNvPr id="7" name="Content Placeholder 6"/>
          <p:cNvSpPr>
            <a:spLocks noGrp="1"/>
          </p:cNvSpPr>
          <p:nvPr>
            <p:ph sz="half" idx="2"/>
          </p:nvPr>
        </p:nvSpPr>
        <p:spPr/>
        <p:txBody>
          <a:bodyPr>
            <a:noAutofit/>
          </a:bodyPr>
          <a:lstStyle/>
          <a:p>
            <a:pPr marL="365125" indent="-282575"/>
            <a:r>
              <a:rPr lang="en-US" sz="2400" b="1" dirty="0" smtClean="0"/>
              <a:t>Business analysis</a:t>
            </a:r>
          </a:p>
          <a:p>
            <a:pPr marL="639763" lvl="1" indent="-236538"/>
            <a:r>
              <a:rPr lang="en-US" sz="2400" dirty="0" smtClean="0"/>
              <a:t>Financial feasibility</a:t>
            </a:r>
          </a:p>
          <a:p>
            <a:pPr marL="639763" lvl="1" indent="-236538"/>
            <a:r>
              <a:rPr lang="en-US" sz="2400" dirty="0" smtClean="0"/>
              <a:t>Legal issues</a:t>
            </a:r>
          </a:p>
          <a:p>
            <a:pPr marL="639763" lvl="1" indent="-236538"/>
            <a:r>
              <a:rPr lang="en-US" sz="2400" dirty="0" smtClean="0"/>
              <a:t>Impact on sales of existing products</a:t>
            </a:r>
          </a:p>
          <a:p>
            <a:pPr marL="639763" lvl="1" indent="-236538"/>
            <a:r>
              <a:rPr lang="en-US" sz="2400" dirty="0" smtClean="0"/>
              <a:t>Financial projections</a:t>
            </a:r>
          </a:p>
          <a:p>
            <a:pPr marL="365125" indent="-282575"/>
            <a:r>
              <a:rPr lang="en-US" sz="2400" b="1" dirty="0" smtClean="0"/>
              <a:t>Development</a:t>
            </a:r>
          </a:p>
          <a:p>
            <a:pPr marL="639763" lvl="1" indent="-236538"/>
            <a:r>
              <a:rPr lang="en-US" sz="2400" dirty="0" smtClean="0"/>
              <a:t>Design</a:t>
            </a:r>
          </a:p>
          <a:p>
            <a:pPr marL="639763" lvl="1" indent="-236538"/>
            <a:r>
              <a:rPr lang="en-US" sz="2400" dirty="0" smtClean="0"/>
              <a:t>Prototypes</a:t>
            </a:r>
          </a:p>
          <a:p>
            <a:pPr marL="639763" lvl="1" indent="-236538"/>
            <a:r>
              <a:rPr lang="en-US" sz="2400" dirty="0" smtClean="0"/>
              <a:t>Refinements</a:t>
            </a:r>
          </a:p>
          <a:p>
            <a:endParaRPr lang="th-TH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44" name="Rectangle 4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>
                <a:solidFill>
                  <a:schemeClr val="tx1"/>
                </a:solidFill>
              </a:rPr>
              <a:t>Some </a:t>
            </a:r>
            <a:r>
              <a:rPr lang="en-US" dirty="0" smtClean="0">
                <a:solidFill>
                  <a:schemeClr val="tx1"/>
                </a:solidFill>
              </a:rPr>
              <a:t>Product Life Cycle </a:t>
            </a:r>
            <a:r>
              <a:rPr lang="en-US" dirty="0">
                <a:solidFill>
                  <a:schemeClr val="tx1"/>
                </a:solidFill>
              </a:rPr>
              <a:t>Stage Examples</a:t>
            </a:r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1EBB0-9E47-4032-8A7A-C49CAEEF3938}" type="slidenum">
              <a:rPr lang="en-US"/>
              <a:pPr/>
              <a:t>29</a:t>
            </a:fld>
            <a:endParaRPr lang="th-TH"/>
          </a:p>
        </p:txBody>
      </p:sp>
      <p:sp>
        <p:nvSpPr>
          <p:cNvPr id="25603" name="Rectangle 5"/>
          <p:cNvSpPr>
            <a:spLocks noGrp="1" noChangeArrowheads="1"/>
          </p:cNvSpPr>
          <p:nvPr>
            <p:ph sz="half" idx="1"/>
          </p:nvPr>
        </p:nvSpPr>
        <p:spPr>
          <a:xfrm>
            <a:off x="144016" y="1555584"/>
            <a:ext cx="4392488" cy="4681728"/>
          </a:xfrm>
        </p:spPr>
        <p:txBody>
          <a:bodyPr>
            <a:normAutofit/>
          </a:bodyPr>
          <a:lstStyle/>
          <a:p>
            <a:pPr marL="365125" indent="-282575">
              <a:lnSpc>
                <a:spcPct val="90000"/>
              </a:lnSpc>
            </a:pPr>
            <a:r>
              <a:rPr lang="en-US" sz="2400" dirty="0"/>
              <a:t>Color TVs:  Maturity</a:t>
            </a:r>
          </a:p>
          <a:p>
            <a:pPr marL="365125" indent="-282575">
              <a:lnSpc>
                <a:spcPct val="90000"/>
              </a:lnSpc>
            </a:pPr>
            <a:r>
              <a:rPr lang="en-US" sz="2400" dirty="0"/>
              <a:t>Black and white TVs:  Decline</a:t>
            </a:r>
          </a:p>
          <a:p>
            <a:pPr marL="365125" indent="-282575">
              <a:lnSpc>
                <a:spcPct val="90000"/>
              </a:lnSpc>
            </a:pPr>
            <a:r>
              <a:rPr lang="en-US" sz="2400" dirty="0"/>
              <a:t>HDTVs:  Growth</a:t>
            </a:r>
          </a:p>
          <a:p>
            <a:pPr marL="365125" indent="-282575">
              <a:lnSpc>
                <a:spcPct val="90000"/>
              </a:lnSpc>
            </a:pPr>
            <a:r>
              <a:rPr lang="en-US" sz="2400" dirty="0"/>
              <a:t>VCRs:  Decline</a:t>
            </a:r>
          </a:p>
          <a:p>
            <a:pPr marL="365125" indent="-282575">
              <a:lnSpc>
                <a:spcPct val="90000"/>
              </a:lnSpc>
            </a:pPr>
            <a:r>
              <a:rPr lang="en-US" sz="2400" dirty="0"/>
              <a:t>DVD players:  Growth or maturity.</a:t>
            </a:r>
          </a:p>
          <a:p>
            <a:pPr marL="365125" indent="-282575">
              <a:lnSpc>
                <a:spcPct val="90000"/>
              </a:lnSpc>
            </a:pPr>
            <a:r>
              <a:rPr lang="en-US" sz="2400" dirty="0"/>
              <a:t>Jeans:  Maturity</a:t>
            </a:r>
          </a:p>
          <a:p>
            <a:pPr marL="365125" indent="-282575">
              <a:lnSpc>
                <a:spcPct val="90000"/>
              </a:lnSpc>
            </a:pPr>
            <a:r>
              <a:rPr lang="en-US" sz="2400" dirty="0"/>
              <a:t>Fast food:  Growth/maturity</a:t>
            </a:r>
          </a:p>
          <a:p>
            <a:pPr marL="365125" indent="-282575">
              <a:lnSpc>
                <a:spcPct val="90000"/>
              </a:lnSpc>
            </a:pPr>
            <a:r>
              <a:rPr lang="en-US" sz="2400" dirty="0"/>
              <a:t>Traditional photography:  Decline</a:t>
            </a:r>
          </a:p>
        </p:txBody>
      </p:sp>
      <p:sp>
        <p:nvSpPr>
          <p:cNvPr id="25604" name="Rectangle 6"/>
          <p:cNvSpPr>
            <a:spLocks noGrp="1" noChangeArrowheads="1"/>
          </p:cNvSpPr>
          <p:nvPr>
            <p:ph sz="half" idx="2"/>
          </p:nvPr>
        </p:nvSpPr>
        <p:spPr>
          <a:xfrm>
            <a:off x="4536504" y="1555584"/>
            <a:ext cx="4572000" cy="4681728"/>
          </a:xfrm>
        </p:spPr>
        <p:txBody>
          <a:bodyPr>
            <a:normAutofit/>
          </a:bodyPr>
          <a:lstStyle/>
          <a:p>
            <a:pPr marL="365125" indent="-282575">
              <a:lnSpc>
                <a:spcPct val="90000"/>
              </a:lnSpc>
            </a:pPr>
            <a:r>
              <a:rPr lang="en-US" sz="2400" dirty="0"/>
              <a:t>Digital photography: </a:t>
            </a:r>
            <a:r>
              <a:rPr lang="en-US" sz="2400" dirty="0" smtClean="0"/>
              <a:t>Growth</a:t>
            </a:r>
            <a:endParaRPr lang="en-US" sz="2400" dirty="0"/>
          </a:p>
          <a:p>
            <a:pPr marL="365125" indent="-282575">
              <a:lnSpc>
                <a:spcPct val="90000"/>
              </a:lnSpc>
            </a:pPr>
            <a:r>
              <a:rPr lang="en-US" sz="2400" dirty="0"/>
              <a:t>Fax machines:  Decline</a:t>
            </a:r>
          </a:p>
          <a:p>
            <a:pPr marL="365125" indent="-282575">
              <a:lnSpc>
                <a:spcPct val="90000"/>
              </a:lnSpc>
            </a:pPr>
            <a:r>
              <a:rPr lang="en-US" sz="2400" dirty="0"/>
              <a:t>Internet access (U.S.)</a:t>
            </a:r>
          </a:p>
          <a:p>
            <a:pPr marL="639763" lvl="1" indent="-236538">
              <a:lnSpc>
                <a:spcPct val="90000"/>
              </a:lnSpc>
            </a:pPr>
            <a:r>
              <a:rPr lang="en-US" sz="2400" dirty="0">
                <a:solidFill>
                  <a:srgbClr val="002060"/>
                </a:solidFill>
              </a:rPr>
              <a:t>Dial-up:  Decline</a:t>
            </a:r>
          </a:p>
          <a:p>
            <a:pPr marL="639763" lvl="1" indent="-236538">
              <a:lnSpc>
                <a:spcPct val="90000"/>
              </a:lnSpc>
            </a:pPr>
            <a:r>
              <a:rPr lang="en-US" sz="2400" dirty="0">
                <a:solidFill>
                  <a:srgbClr val="002060"/>
                </a:solidFill>
              </a:rPr>
              <a:t>DSL, Cable:  Maturity</a:t>
            </a:r>
          </a:p>
          <a:p>
            <a:pPr marL="365125" indent="-282575">
              <a:lnSpc>
                <a:spcPct val="90000"/>
              </a:lnSpc>
            </a:pPr>
            <a:r>
              <a:rPr lang="en-US" sz="2400" dirty="0"/>
              <a:t>Travel agencies:  Decline</a:t>
            </a:r>
          </a:p>
          <a:p>
            <a:pPr marL="365125" indent="-282575">
              <a:lnSpc>
                <a:spcPct val="90000"/>
              </a:lnSpc>
            </a:pPr>
            <a:r>
              <a:rPr lang="en-US" sz="2400" dirty="0"/>
              <a:t>Cranberry juice:  Revitalization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650" name="Rectangle 2"/>
          <p:cNvSpPr>
            <a:spLocks noGrp="1" noChangeArrowheads="1"/>
          </p:cNvSpPr>
          <p:nvPr>
            <p:ph type="title"/>
          </p:nvPr>
        </p:nvSpPr>
        <p:spPr/>
        <p:txBody>
          <a:bodyPr lIns="92075" tIns="46038" rIns="92075" bIns="46038">
            <a:normAutofit/>
          </a:bodyPr>
          <a:lstStyle/>
          <a:p>
            <a:r>
              <a:rPr lang="en-US" b="1" dirty="0"/>
              <a:t>The International Life Cycle</a:t>
            </a:r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562B6B-4E2F-47A1-A742-DFF239C673E3}" type="slidenum">
              <a:rPr lang="en-US"/>
              <a:pPr/>
              <a:t>30</a:t>
            </a:fld>
            <a:endParaRPr lang="th-TH"/>
          </a:p>
        </p:txBody>
      </p:sp>
      <p:sp>
        <p:nvSpPr>
          <p:cNvPr id="29699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301752" y="1371600"/>
            <a:ext cx="4198240" cy="4681728"/>
          </a:xfrm>
        </p:spPr>
        <p:txBody>
          <a:bodyPr>
            <a:noAutofit/>
          </a:bodyPr>
          <a:lstStyle/>
          <a:p>
            <a:pPr marL="365125" indent="-282575">
              <a:lnSpc>
                <a:spcPct val="90000"/>
              </a:lnSpc>
            </a:pPr>
            <a:r>
              <a:rPr lang="en-US" sz="2400" dirty="0"/>
              <a:t>Market for older technology tends to exist in less developed countries</a:t>
            </a:r>
          </a:p>
          <a:p>
            <a:pPr marL="639763" lvl="1" indent="-236538">
              <a:lnSpc>
                <a:spcPct val="90000"/>
              </a:lnSpc>
            </a:pPr>
            <a:r>
              <a:rPr lang="en-US" sz="2400" dirty="0"/>
              <a:t>Manufacturing of older generation technology--e.g., </a:t>
            </a:r>
            <a:r>
              <a:rPr lang="en-US" sz="2400" dirty="0" smtClean="0"/>
              <a:t>computers</a:t>
            </a:r>
            <a:endParaRPr lang="en-US" sz="2400" dirty="0"/>
          </a:p>
          <a:p>
            <a:pPr marL="639763" lvl="1" indent="-236538">
              <a:lnSpc>
                <a:spcPct val="90000"/>
              </a:lnSpc>
            </a:pPr>
            <a:r>
              <a:rPr lang="en-US" sz="2400" dirty="0"/>
              <a:t>Resale of </a:t>
            </a:r>
            <a:r>
              <a:rPr lang="en-US" sz="2400" dirty="0" smtClean="0"/>
              <a:t>capital equipment—e.g</a:t>
            </a:r>
            <a:r>
              <a:rPr lang="en-US" sz="2400" dirty="0"/>
              <a:t>., DC 8 aircraft, old three part canning machines</a:t>
            </a:r>
          </a:p>
          <a:p>
            <a:pPr marL="365125" indent="-282575">
              <a:lnSpc>
                <a:spcPct val="90000"/>
              </a:lnSpc>
            </a:pPr>
            <a:r>
              <a:rPr lang="en-US" sz="2400" dirty="0"/>
              <a:t>Some countries tend to be more receptive to innovation than others</a:t>
            </a:r>
          </a:p>
          <a:p>
            <a:pPr marL="365125" indent="-282575">
              <a:lnSpc>
                <a:spcPct val="90000"/>
              </a:lnSpc>
            </a:pPr>
            <a:endParaRPr lang="en-US" sz="2400" dirty="0"/>
          </a:p>
        </p:txBody>
      </p:sp>
      <p:sp>
        <p:nvSpPr>
          <p:cNvPr id="29700" name="Rectangle 4"/>
          <p:cNvSpPr>
            <a:spLocks noGrp="1" noChangeArrowheads="1"/>
          </p:cNvSpPr>
          <p:nvPr>
            <p:ph sz="half" idx="2"/>
          </p:nvPr>
        </p:nvSpPr>
        <p:spPr/>
        <p:txBody>
          <a:bodyPr lIns="92075" tIns="46038" rIns="92075" bIns="46038"/>
          <a:lstStyle/>
          <a:p>
            <a:pPr marL="365125" indent="-282575">
              <a:lnSpc>
                <a:spcPct val="80000"/>
              </a:lnSpc>
            </a:pPr>
            <a:r>
              <a:rPr lang="en-US" sz="2400" dirty="0"/>
              <a:t>“Leap </a:t>
            </a:r>
            <a:r>
              <a:rPr lang="en-US" sz="2400" dirty="0" err="1"/>
              <a:t>frogging</a:t>
            </a:r>
            <a:r>
              <a:rPr lang="en-US" sz="2400" dirty="0"/>
              <a:t>”</a:t>
            </a:r>
          </a:p>
          <a:p>
            <a:pPr marL="639763" lvl="1" indent="-236538">
              <a:lnSpc>
                <a:spcPct val="80000"/>
              </a:lnSpc>
            </a:pPr>
            <a:r>
              <a:rPr lang="en-US" sz="2400" dirty="0"/>
              <a:t>Going directly from old technology to the very newest, skipping intermediate step (e.g., wireless rather than wired technology)</a:t>
            </a:r>
          </a:p>
          <a:p>
            <a:pPr marL="365125" indent="-282575">
              <a:lnSpc>
                <a:spcPct val="80000"/>
              </a:lnSpc>
            </a:pPr>
            <a:r>
              <a:rPr lang="en-US" sz="2400" dirty="0"/>
              <a:t>Shortening </a:t>
            </a:r>
            <a:r>
              <a:rPr lang="en-US" sz="2400" dirty="0" smtClean="0"/>
              <a:t>of </a:t>
            </a:r>
            <a:r>
              <a:rPr lang="en-US" sz="2400" dirty="0"/>
              <a:t>product </a:t>
            </a:r>
            <a:r>
              <a:rPr lang="en-US" sz="2400" dirty="0" smtClean="0"/>
              <a:t>life cycles</a:t>
            </a:r>
            <a:endParaRPr lang="en-US" sz="2400" dirty="0"/>
          </a:p>
          <a:p>
            <a:pPr marL="365125" indent="-282575">
              <a:lnSpc>
                <a:spcPct val="80000"/>
              </a:lnSpc>
            </a:pPr>
            <a:endParaRPr lang="en-US" sz="2400" dirty="0"/>
          </a:p>
        </p:txBody>
      </p:sp>
      <p:pic>
        <p:nvPicPr>
          <p:cNvPr id="29702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24600" y="4038600"/>
            <a:ext cx="2495550" cy="229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4400" b="1" dirty="0" smtClean="0">
                <a:solidFill>
                  <a:schemeClr val="tx1"/>
                </a:solidFill>
                <a:latin typeface="BrowalliaUPC" pitchFamily="34" charset="-34"/>
                <a:cs typeface="BrowalliaUPC" pitchFamily="34" charset="-34"/>
              </a:rPr>
              <a:t>Optimal Quality</a:t>
            </a:r>
            <a:endParaRPr lang="th-TH" sz="4400" b="1" dirty="0">
              <a:solidFill>
                <a:schemeClr val="tx1"/>
              </a:solidFill>
              <a:latin typeface="BrowalliaUPC" pitchFamily="34" charset="-34"/>
              <a:cs typeface="BrowalliaUPC" pitchFamily="34" charset="-34"/>
            </a:endParaRPr>
          </a:p>
        </p:txBody>
      </p:sp>
      <p:sp>
        <p:nvSpPr>
          <p:cNvPr id="4101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 smtClean="0">
                <a:latin typeface="BrowalliaUPC" pitchFamily="34" charset="-34"/>
                <a:cs typeface="BrowalliaUPC" pitchFamily="34" charset="-34"/>
              </a:rPr>
              <a:t>Increasing quality </a:t>
            </a:r>
            <a:r>
              <a:rPr lang="en-US" sz="2800" dirty="0" smtClean="0">
                <a:latin typeface="BrowalliaUPC" pitchFamily="34" charset="-34"/>
                <a:cs typeface="BrowalliaUPC" pitchFamily="34" charset="-34"/>
                <a:sym typeface="Wingdings" pitchFamily="2" charset="2"/>
              </a:rPr>
              <a:t> </a:t>
            </a:r>
            <a:r>
              <a:rPr lang="en-US" sz="3200" dirty="0" smtClean="0">
                <a:latin typeface="BrowalliaUPC" pitchFamily="34" charset="-34"/>
                <a:cs typeface="BrowalliaUPC" pitchFamily="34" charset="-34"/>
                <a:sym typeface="Wingdings" pitchFamily="2" charset="2"/>
              </a:rPr>
              <a:t>increasing demand</a:t>
            </a:r>
            <a:endParaRPr lang="th-TH" sz="2800" dirty="0" smtClean="0">
              <a:latin typeface="BrowalliaUPC" pitchFamily="34" charset="-34"/>
              <a:cs typeface="BrowalliaUPC" pitchFamily="34" charset="-34"/>
            </a:endParaRPr>
          </a:p>
          <a:p>
            <a:endParaRPr lang="th-TH" sz="3200" dirty="0" smtClean="0">
              <a:latin typeface="BrowalliaUPC" pitchFamily="34" charset="-34"/>
              <a:cs typeface="BrowalliaUPC" pitchFamily="34" charset="-34"/>
            </a:endParaRPr>
          </a:p>
        </p:txBody>
      </p:sp>
      <p:sp>
        <p:nvSpPr>
          <p:cNvPr id="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A20F97E-CCC4-4BF2-A00F-09E709DCB2A7}" type="slidenum">
              <a:rPr lang="en-US">
                <a:latin typeface="BrowalliaUPC" pitchFamily="34" charset="-34"/>
                <a:cs typeface="BrowalliaUPC" pitchFamily="34" charset="-34"/>
              </a:rPr>
              <a:pPr>
                <a:defRPr/>
              </a:pPr>
              <a:t>31</a:t>
            </a:fld>
            <a:endParaRPr lang="th-TH">
              <a:latin typeface="BrowalliaUPC" pitchFamily="34" charset="-34"/>
              <a:cs typeface="BrowalliaUPC" pitchFamily="34" charset="-34"/>
            </a:endParaRPr>
          </a:p>
        </p:txBody>
      </p:sp>
      <p:graphicFrame>
        <p:nvGraphicFramePr>
          <p:cNvPr id="4098" name="Object 1"/>
          <p:cNvGraphicFramePr>
            <a:graphicFrameLocks noChangeAspect="1"/>
          </p:cNvGraphicFramePr>
          <p:nvPr/>
        </p:nvGraphicFramePr>
        <p:xfrm>
          <a:off x="1143000" y="2161675"/>
          <a:ext cx="3933056" cy="1985346"/>
        </p:xfrm>
        <a:graphic>
          <a:graphicData uri="http://schemas.openxmlformats.org/presentationml/2006/ole">
            <p:oleObj spid="_x0000_s30722" name="Equation" r:id="rId3" imgW="1307880" imgH="660240" progId="Equation.3">
              <p:embed/>
            </p:oleObj>
          </a:graphicData>
        </a:graphic>
      </p:graphicFrame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928688" y="4187401"/>
            <a:ext cx="4869274" cy="1977903"/>
            <a:chOff x="2643174" y="4429132"/>
            <a:chExt cx="3286148" cy="1785950"/>
          </a:xfrm>
        </p:grpSpPr>
        <p:sp>
          <p:nvSpPr>
            <p:cNvPr id="7" name="Rectangle 6"/>
            <p:cNvSpPr/>
            <p:nvPr/>
          </p:nvSpPr>
          <p:spPr>
            <a:xfrm>
              <a:off x="2643174" y="4429132"/>
              <a:ext cx="3286148" cy="1785950"/>
            </a:xfrm>
            <a:prstGeom prst="rect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th-TH" sz="1800">
                <a:latin typeface="BrowalliaUPC" pitchFamily="34" charset="-34"/>
                <a:cs typeface="BrowalliaUPC" pitchFamily="34" charset="-34"/>
              </a:endParaRPr>
            </a:p>
          </p:txBody>
        </p:sp>
        <p:graphicFrame>
          <p:nvGraphicFramePr>
            <p:cNvPr id="4099" name="Object 2"/>
            <p:cNvGraphicFramePr>
              <a:graphicFrameLocks noChangeAspect="1"/>
            </p:cNvGraphicFramePr>
            <p:nvPr/>
          </p:nvGraphicFramePr>
          <p:xfrm>
            <a:off x="2774950" y="4462463"/>
            <a:ext cx="2963863" cy="1701800"/>
          </p:xfrm>
          <a:graphic>
            <a:graphicData uri="http://schemas.openxmlformats.org/presentationml/2006/ole">
              <p:oleObj spid="_x0000_s30723" name="Equation" r:id="rId4" imgW="1460160" imgH="838080" progId="Equation.3">
                <p:embed/>
              </p:oleObj>
            </a:graphicData>
          </a:graphic>
        </p:graphicFrame>
      </p:grp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Economics of Marketing</a:t>
            </a:r>
            <a:endParaRPr lang="th-TH" sz="24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FF99B-F904-40E4-8BA2-178F225CB5A3}" type="slidenum">
              <a:rPr lang="th-TH" smtClean="0"/>
              <a:pPr/>
              <a:t>32</a:t>
            </a:fld>
            <a:endParaRPr lang="th-TH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8800" b="1" dirty="0" smtClean="0"/>
              <a:t>PRICE</a:t>
            </a:r>
            <a:endParaRPr lang="th-TH" sz="8800" b="1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800" b="1" dirty="0" smtClean="0">
                <a:solidFill>
                  <a:schemeClr val="tx1"/>
                </a:solidFill>
              </a:rPr>
              <a:t>Price </a:t>
            </a:r>
            <a:endParaRPr lang="en-US" sz="4800" b="1" dirty="0">
              <a:solidFill>
                <a:schemeClr val="tx1"/>
              </a:solidFill>
            </a:endParaRP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1520" y="1484785"/>
            <a:ext cx="8568952" cy="4020666"/>
          </a:xfrm>
        </p:spPr>
        <p:txBody>
          <a:bodyPr>
            <a:noAutofit/>
          </a:bodyPr>
          <a:lstStyle/>
          <a:p>
            <a:r>
              <a:rPr lang="en-US" sz="2400" dirty="0"/>
              <a:t>The second "P" of the marketing mix is price.  </a:t>
            </a:r>
          </a:p>
          <a:p>
            <a:r>
              <a:rPr lang="en-US" sz="2400" dirty="0"/>
              <a:t>There are several options to consider regarding price: </a:t>
            </a:r>
            <a:r>
              <a:rPr lang="en-US" sz="2400" dirty="0" smtClean="0"/>
              <a:t> </a:t>
            </a:r>
            <a:r>
              <a:rPr lang="en-US" sz="2400" dirty="0" smtClean="0">
                <a:solidFill>
                  <a:schemeClr val="tx2"/>
                </a:solidFill>
              </a:rPr>
              <a:t>1</a:t>
            </a:r>
            <a:r>
              <a:rPr lang="en-US" sz="2400" dirty="0">
                <a:solidFill>
                  <a:schemeClr val="tx2"/>
                </a:solidFill>
              </a:rPr>
              <a:t>) </a:t>
            </a:r>
            <a:r>
              <a:rPr lang="en-US" sz="2400" i="1" dirty="0">
                <a:solidFill>
                  <a:schemeClr val="tx2"/>
                </a:solidFill>
              </a:rPr>
              <a:t>price matching</a:t>
            </a:r>
            <a:r>
              <a:rPr lang="en-US" sz="2400" dirty="0">
                <a:solidFill>
                  <a:schemeClr val="tx2"/>
                </a:solidFill>
              </a:rPr>
              <a:t>, 2) </a:t>
            </a:r>
            <a:r>
              <a:rPr lang="en-US" sz="2400" i="1" dirty="0">
                <a:solidFill>
                  <a:schemeClr val="tx2"/>
                </a:solidFill>
              </a:rPr>
              <a:t>price making</a:t>
            </a:r>
            <a:r>
              <a:rPr lang="en-US" sz="2400" dirty="0">
                <a:solidFill>
                  <a:schemeClr val="tx2"/>
                </a:solidFill>
              </a:rPr>
              <a:t>, 3) </a:t>
            </a:r>
            <a:r>
              <a:rPr lang="en-US" sz="2400" i="1" dirty="0">
                <a:solidFill>
                  <a:schemeClr val="tx2"/>
                </a:solidFill>
              </a:rPr>
              <a:t>introductory penetration pricing</a:t>
            </a:r>
            <a:r>
              <a:rPr lang="en-US" sz="2400" dirty="0">
                <a:solidFill>
                  <a:schemeClr val="tx2"/>
                </a:solidFill>
              </a:rPr>
              <a:t>, and 4) a </a:t>
            </a:r>
            <a:r>
              <a:rPr lang="en-US" sz="2400" i="1" dirty="0">
                <a:solidFill>
                  <a:schemeClr val="tx2"/>
                </a:solidFill>
              </a:rPr>
              <a:t>competitive upgrade</a:t>
            </a:r>
            <a:r>
              <a:rPr lang="en-US" sz="2400" dirty="0">
                <a:solidFill>
                  <a:schemeClr val="tx2"/>
                </a:solidFill>
              </a:rPr>
              <a:t> price strategy</a:t>
            </a:r>
            <a:r>
              <a:rPr lang="en-US" sz="2400" dirty="0" smtClean="0">
                <a:solidFill>
                  <a:schemeClr val="tx2"/>
                </a:solidFill>
              </a:rPr>
              <a:t>.</a:t>
            </a:r>
          </a:p>
          <a:p>
            <a:r>
              <a:rPr lang="en-US" sz="2400" dirty="0" smtClean="0"/>
              <a:t>Pricing - not just how much you charge for a product but how the price fits your target market and the image you wish to develop.</a:t>
            </a:r>
          </a:p>
          <a:p>
            <a:r>
              <a:rPr lang="en-US" sz="2400" dirty="0" smtClean="0"/>
              <a:t>Pricing Methods you choose depends on: </a:t>
            </a:r>
            <a:r>
              <a:rPr lang="en-US" sz="2400" i="1" dirty="0" smtClean="0">
                <a:solidFill>
                  <a:schemeClr val="tx2"/>
                </a:solidFill>
              </a:rPr>
              <a:t>competition in the market and your marketing strategies; demand for your product; controlled pricing; your costs; perceived value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FF99B-F904-40E4-8BA2-178F225CB5A3}" type="slidenum">
              <a:rPr lang="th-TH" smtClean="0"/>
              <a:pPr/>
              <a:t>33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/>
        <p:txBody>
          <a:bodyPr lIns="91436" tIns="45718" rIns="91436" bIns="45718"/>
          <a:lstStyle/>
          <a:p>
            <a:r>
              <a:rPr lang="en-US" dirty="0"/>
              <a:t>Learning Objectives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860BF-E335-4AFC-B20B-41D2815B14E7}" type="slidenum">
              <a:rPr lang="en-US"/>
              <a:pPr/>
              <a:t>34</a:t>
            </a:fld>
            <a:endParaRPr lang="th-TH"/>
          </a:p>
        </p:txBody>
      </p:sp>
      <p:sp>
        <p:nvSpPr>
          <p:cNvPr id="55299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 lIns="91436" tIns="45718" rIns="91436" bIns="45718">
            <a:normAutofit/>
          </a:bodyPr>
          <a:lstStyle/>
          <a:p>
            <a:pPr marL="341313" indent="-341313"/>
            <a:r>
              <a:rPr lang="en-US" sz="2400" dirty="0"/>
              <a:t>Understanding price choices faced by managers, the constraints faced on these choices (e.g., legal), and the consequences of these choices</a:t>
            </a:r>
          </a:p>
          <a:p>
            <a:pPr marL="341313" indent="-341313"/>
            <a:r>
              <a:rPr lang="en-US" sz="2400" dirty="0"/>
              <a:t>Understanding the “signaling” effects of product prices</a:t>
            </a:r>
          </a:p>
          <a:p>
            <a:pPr marL="341313" indent="-341313"/>
            <a:r>
              <a:rPr lang="en-US" sz="2400" dirty="0"/>
              <a:t>Understanding the respective interests of manufacturers and retailers in product </a:t>
            </a:r>
            <a:r>
              <a:rPr lang="en-US" sz="2400" dirty="0" smtClean="0"/>
              <a:t>pricing</a:t>
            </a:r>
          </a:p>
          <a:p>
            <a:pPr marL="341313" indent="-341313">
              <a:lnSpc>
                <a:spcPct val="80000"/>
              </a:lnSpc>
            </a:pPr>
            <a:r>
              <a:rPr lang="en-US" sz="2400" dirty="0" smtClean="0"/>
              <a:t>Ways to change the price:</a:t>
            </a:r>
          </a:p>
          <a:p>
            <a:pPr lvl="1">
              <a:lnSpc>
                <a:spcPct val="80000"/>
              </a:lnSpc>
            </a:pPr>
            <a:r>
              <a:rPr lang="en-US" sz="2400" dirty="0" smtClean="0"/>
              <a:t>Sticker price</a:t>
            </a:r>
          </a:p>
          <a:p>
            <a:pPr lvl="1">
              <a:lnSpc>
                <a:spcPct val="80000"/>
              </a:lnSpc>
            </a:pPr>
            <a:r>
              <a:rPr lang="en-US" sz="2400" dirty="0" smtClean="0"/>
              <a:t>Quantity—same sticker price but lesser quantity</a:t>
            </a:r>
          </a:p>
          <a:p>
            <a:pPr lvl="1">
              <a:lnSpc>
                <a:spcPct val="80000"/>
              </a:lnSpc>
            </a:pPr>
            <a:r>
              <a:rPr lang="en-US" sz="2400" dirty="0" smtClean="0"/>
              <a:t>Quality—use of lower cost materials—e.g., “</a:t>
            </a:r>
            <a:r>
              <a:rPr lang="en-US" sz="2400" dirty="0" err="1" smtClean="0"/>
              <a:t>gooeye</a:t>
            </a:r>
            <a:r>
              <a:rPr lang="en-US" sz="2400" dirty="0" smtClean="0"/>
              <a:t>” stuff rather than chocolate in candy</a:t>
            </a:r>
          </a:p>
          <a:p>
            <a:pPr lvl="1">
              <a:lnSpc>
                <a:spcPct val="80000"/>
              </a:lnSpc>
            </a:pPr>
            <a:r>
              <a:rPr lang="en-US" sz="2400" dirty="0" smtClean="0"/>
              <a:t>Terms </a:t>
            </a:r>
            <a:r>
              <a:rPr lang="en-US" sz="2400" dirty="0" smtClean="0"/>
              <a:t> e.g</a:t>
            </a:r>
            <a:r>
              <a:rPr lang="en-US" sz="2400" dirty="0" smtClean="0"/>
              <a:t>., support, accessories, payment terms, delivery</a:t>
            </a:r>
          </a:p>
          <a:p>
            <a:pPr marL="341313" indent="-341313"/>
            <a:endParaRPr lang="en-US" sz="2400" dirty="0"/>
          </a:p>
          <a:p>
            <a:pPr marL="341313" indent="-341313"/>
            <a:endParaRPr lang="en-US" sz="2400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sz="4400" dirty="0" smtClean="0">
                <a:latin typeface="+mn-lt"/>
                <a:cs typeface="BrowalliaUPC" pitchFamily="34" charset="-34"/>
              </a:rPr>
              <a:t>Value, Cost, and Price </a:t>
            </a:r>
            <a:r>
              <a:rPr lang="en-US" sz="4400" dirty="0" smtClean="0">
                <a:latin typeface="BrowalliaUPC" pitchFamily="34" charset="-34"/>
                <a:cs typeface="BrowalliaUPC" pitchFamily="34" charset="-34"/>
                <a:sym typeface="Wingdings" pitchFamily="2" charset="2"/>
              </a:rPr>
              <a:t></a:t>
            </a:r>
            <a:r>
              <a:rPr lang="en-US" sz="4400" dirty="0" smtClean="0">
                <a:latin typeface="+mn-lt"/>
                <a:cs typeface="BrowalliaUPC" pitchFamily="34" charset="-34"/>
                <a:sym typeface="Wingdings" pitchFamily="2" charset="2"/>
              </a:rPr>
              <a:t>Profit</a:t>
            </a:r>
            <a:endParaRPr lang="th-TH" sz="4400" dirty="0" smtClean="0">
              <a:latin typeface="+mn-lt"/>
              <a:cs typeface="BrowalliaUPC" pitchFamily="34" charset="-34"/>
            </a:endParaRPr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2A13684-F72E-4B14-BB2F-81F8D7FDD92A}" type="slidenum">
              <a:rPr lang="en-US" smtClean="0"/>
              <a:pPr>
                <a:defRPr/>
              </a:pPr>
              <a:t>35</a:t>
            </a:fld>
            <a:endParaRPr lang="en-US"/>
          </a:p>
        </p:txBody>
      </p:sp>
      <p:sp>
        <p:nvSpPr>
          <p:cNvPr id="57349" name="Rectangle 4"/>
          <p:cNvSpPr>
            <a:spLocks noChangeArrowheads="1"/>
          </p:cNvSpPr>
          <p:nvPr/>
        </p:nvSpPr>
        <p:spPr bwMode="auto">
          <a:xfrm>
            <a:off x="1043608" y="2783805"/>
            <a:ext cx="2808312" cy="1057771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400" dirty="0" smtClean="0">
                <a:cs typeface="FreesiaUPC" pitchFamily="34" charset="-34"/>
              </a:rPr>
              <a:t>Minimum </a:t>
            </a:r>
          </a:p>
          <a:p>
            <a:pPr algn="ctr"/>
            <a:r>
              <a:rPr lang="en-US" sz="2400" dirty="0" smtClean="0">
                <a:cs typeface="FreesiaUPC" pitchFamily="34" charset="-34"/>
              </a:rPr>
              <a:t>willingness to sell</a:t>
            </a:r>
            <a:endParaRPr lang="th-TH" sz="2400" dirty="0">
              <a:cs typeface="FreesiaUPC" pitchFamily="34" charset="-34"/>
            </a:endParaRPr>
          </a:p>
        </p:txBody>
      </p:sp>
      <p:sp>
        <p:nvSpPr>
          <p:cNvPr id="57350" name="Rectangle 5"/>
          <p:cNvSpPr>
            <a:spLocks noChangeArrowheads="1"/>
          </p:cNvSpPr>
          <p:nvPr/>
        </p:nvSpPr>
        <p:spPr bwMode="auto">
          <a:xfrm>
            <a:off x="5292080" y="2783805"/>
            <a:ext cx="2880320" cy="1057771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400" dirty="0" smtClean="0">
                <a:cs typeface="FreesiaUPC" pitchFamily="34" charset="-34"/>
              </a:rPr>
              <a:t>Maximum </a:t>
            </a:r>
          </a:p>
          <a:p>
            <a:pPr algn="ctr"/>
            <a:r>
              <a:rPr lang="en-US" sz="2400" dirty="0" smtClean="0">
                <a:cs typeface="FreesiaUPC" pitchFamily="34" charset="-34"/>
              </a:rPr>
              <a:t>willingness to pay</a:t>
            </a:r>
            <a:endParaRPr lang="th-TH" sz="2400" dirty="0">
              <a:cs typeface="FreesiaUPC" pitchFamily="34" charset="-34"/>
            </a:endParaRPr>
          </a:p>
        </p:txBody>
      </p:sp>
      <p:sp>
        <p:nvSpPr>
          <p:cNvPr id="57354" name="Line 9"/>
          <p:cNvSpPr>
            <a:spLocks noChangeShapeType="1"/>
          </p:cNvSpPr>
          <p:nvPr/>
        </p:nvSpPr>
        <p:spPr bwMode="auto">
          <a:xfrm>
            <a:off x="2124199" y="4152726"/>
            <a:ext cx="4464050" cy="0"/>
          </a:xfrm>
          <a:prstGeom prst="line">
            <a:avLst/>
          </a:prstGeom>
          <a:noFill/>
          <a:ln w="412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th-TH"/>
          </a:p>
        </p:txBody>
      </p:sp>
      <p:sp>
        <p:nvSpPr>
          <p:cNvPr id="57355" name="Text Box 10"/>
          <p:cNvSpPr txBox="1">
            <a:spLocks noChangeArrowheads="1"/>
          </p:cNvSpPr>
          <p:nvPr/>
        </p:nvSpPr>
        <p:spPr bwMode="auto">
          <a:xfrm>
            <a:off x="2032124" y="4198764"/>
            <a:ext cx="3778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n-US" sz="3200">
                <a:latin typeface="Angsana New" pitchFamily="18" charset="-34"/>
                <a:cs typeface="FreesiaUPC" pitchFamily="34" charset="-34"/>
              </a:rPr>
              <a:t>A</a:t>
            </a:r>
            <a:endParaRPr lang="th-TH" sz="3200">
              <a:latin typeface="Angsana New" pitchFamily="18" charset="-34"/>
              <a:cs typeface="FreesiaUPC" pitchFamily="34" charset="-34"/>
            </a:endParaRPr>
          </a:p>
        </p:txBody>
      </p:sp>
      <p:sp>
        <p:nvSpPr>
          <p:cNvPr id="57356" name="Text Box 11"/>
          <p:cNvSpPr txBox="1">
            <a:spLocks noChangeArrowheads="1"/>
          </p:cNvSpPr>
          <p:nvPr/>
        </p:nvSpPr>
        <p:spPr bwMode="auto">
          <a:xfrm>
            <a:off x="6443787" y="4181301"/>
            <a:ext cx="36353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n-US" sz="3200">
                <a:latin typeface="Angsana New" pitchFamily="18" charset="-34"/>
                <a:cs typeface="FreesiaUPC" pitchFamily="34" charset="-34"/>
              </a:rPr>
              <a:t>B</a:t>
            </a:r>
            <a:endParaRPr lang="th-TH" sz="3200">
              <a:latin typeface="Angsana New" pitchFamily="18" charset="-34"/>
              <a:cs typeface="FreesiaUPC" pitchFamily="34" charset="-34"/>
            </a:endParaRPr>
          </a:p>
        </p:txBody>
      </p:sp>
      <p:sp>
        <p:nvSpPr>
          <p:cNvPr id="57357" name="Line 12"/>
          <p:cNvSpPr>
            <a:spLocks noChangeShapeType="1"/>
          </p:cNvSpPr>
          <p:nvPr/>
        </p:nvSpPr>
        <p:spPr bwMode="auto">
          <a:xfrm>
            <a:off x="2124199" y="4800426"/>
            <a:ext cx="44640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stealth" w="lg" len="lg"/>
            <a:tailEnd type="stealth" w="lg" len="lg"/>
          </a:ln>
        </p:spPr>
        <p:txBody>
          <a:bodyPr/>
          <a:lstStyle/>
          <a:p>
            <a:endParaRPr lang="th-TH"/>
          </a:p>
        </p:txBody>
      </p:sp>
      <p:sp>
        <p:nvSpPr>
          <p:cNvPr id="57358" name="Text Box 13"/>
          <p:cNvSpPr txBox="1">
            <a:spLocks noChangeArrowheads="1"/>
          </p:cNvSpPr>
          <p:nvPr/>
        </p:nvSpPr>
        <p:spPr bwMode="auto">
          <a:xfrm>
            <a:off x="3707904" y="5405264"/>
            <a:ext cx="196720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n-US" sz="3600" dirty="0" smtClean="0">
                <a:latin typeface="Angsana New" pitchFamily="18" charset="-34"/>
                <a:cs typeface="FreesiaUPC" pitchFamily="34" charset="-34"/>
              </a:rPr>
              <a:t>Value creation</a:t>
            </a:r>
            <a:endParaRPr lang="th-TH" sz="3600" dirty="0">
              <a:latin typeface="Angsana New" pitchFamily="18" charset="-34"/>
              <a:cs typeface="FreesiaUPC" pitchFamily="34" charset="-34"/>
            </a:endParaRPr>
          </a:p>
        </p:txBody>
      </p:sp>
      <p:sp>
        <p:nvSpPr>
          <p:cNvPr id="57359" name="Rectangle 14"/>
          <p:cNvSpPr>
            <a:spLocks noChangeArrowheads="1"/>
          </p:cNvSpPr>
          <p:nvPr/>
        </p:nvSpPr>
        <p:spPr bwMode="auto">
          <a:xfrm>
            <a:off x="3419599" y="4368626"/>
            <a:ext cx="2088505" cy="914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400" dirty="0" smtClean="0">
                <a:cs typeface="FreesiaUPC" pitchFamily="34" charset="-34"/>
              </a:rPr>
              <a:t>Scope of Price</a:t>
            </a:r>
            <a:endParaRPr lang="th-TH" sz="2400" dirty="0">
              <a:cs typeface="FreesiaUPC" pitchFamily="34" charset="-34"/>
            </a:endParaRPr>
          </a:p>
        </p:txBody>
      </p:sp>
      <p:sp>
        <p:nvSpPr>
          <p:cNvPr id="57360" name="Line 15"/>
          <p:cNvSpPr>
            <a:spLocks noChangeShapeType="1"/>
          </p:cNvSpPr>
          <p:nvPr/>
        </p:nvSpPr>
        <p:spPr bwMode="auto">
          <a:xfrm>
            <a:off x="2411537" y="3863801"/>
            <a:ext cx="0" cy="2889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  <p:sp>
        <p:nvSpPr>
          <p:cNvPr id="57361" name="Line 16"/>
          <p:cNvSpPr>
            <a:spLocks noChangeShapeType="1"/>
          </p:cNvSpPr>
          <p:nvPr/>
        </p:nvSpPr>
        <p:spPr bwMode="auto">
          <a:xfrm>
            <a:off x="6372349" y="3863801"/>
            <a:ext cx="0" cy="2889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th-TH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marL="320040" indent="-320040">
              <a:defRPr/>
            </a:pPr>
            <a:r>
              <a:rPr lang="en-US" sz="4400" b="1" dirty="0" smtClean="0">
                <a:solidFill>
                  <a:schemeClr val="tx1"/>
                </a:solidFill>
                <a:latin typeface="BrowalliaUPC" pitchFamily="34" charset="-34"/>
                <a:cs typeface="BrowalliaUPC" pitchFamily="34" charset="-34"/>
              </a:rPr>
              <a:t>Perceptions of Value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0" y="1268760"/>
            <a:ext cx="4340352" cy="4681728"/>
          </a:xfrm>
        </p:spPr>
        <p:txBody>
          <a:bodyPr>
            <a:noAutofit/>
          </a:bodyPr>
          <a:lstStyle/>
          <a:p>
            <a:pPr marL="880110" lvl="1" indent="-514350" algn="just">
              <a:buClr>
                <a:srgbClr val="002060"/>
              </a:buClr>
              <a:buSzPct val="120000"/>
              <a:buFont typeface="+mj-lt"/>
              <a:buAutoNum type="arabicPeriod"/>
              <a:defRPr/>
            </a:pPr>
            <a:r>
              <a:rPr lang="en-US" sz="3200" dirty="0" smtClean="0">
                <a:solidFill>
                  <a:schemeClr val="tx1"/>
                </a:solidFill>
                <a:latin typeface="BrowalliaUPC" pitchFamily="34" charset="-34"/>
                <a:cs typeface="BrowalliaUPC" pitchFamily="34" charset="-34"/>
              </a:rPr>
              <a:t>Reference Price Effect</a:t>
            </a:r>
          </a:p>
          <a:p>
            <a:pPr marL="880110" lvl="1" indent="-514350" algn="just">
              <a:buClr>
                <a:srgbClr val="002060"/>
              </a:buClr>
              <a:buSzPct val="120000"/>
              <a:buFont typeface="+mj-lt"/>
              <a:buAutoNum type="arabicPeriod"/>
              <a:defRPr/>
            </a:pPr>
            <a:r>
              <a:rPr lang="en-US" sz="3200" dirty="0" smtClean="0">
                <a:solidFill>
                  <a:schemeClr val="tx1"/>
                </a:solidFill>
                <a:latin typeface="BrowalliaUPC" pitchFamily="34" charset="-34"/>
                <a:cs typeface="BrowalliaUPC" pitchFamily="34" charset="-34"/>
              </a:rPr>
              <a:t>Difficult Comparison Effect</a:t>
            </a:r>
          </a:p>
          <a:p>
            <a:pPr marL="880110" lvl="1" indent="-514350" algn="just">
              <a:buClr>
                <a:srgbClr val="002060"/>
              </a:buClr>
              <a:buSzPct val="120000"/>
              <a:buFont typeface="+mj-lt"/>
              <a:buAutoNum type="arabicPeriod"/>
              <a:defRPr/>
            </a:pPr>
            <a:r>
              <a:rPr lang="en-US" sz="3200" dirty="0" smtClean="0">
                <a:solidFill>
                  <a:schemeClr val="tx1"/>
                </a:solidFill>
                <a:latin typeface="BrowalliaUPC" pitchFamily="34" charset="-34"/>
                <a:cs typeface="BrowalliaUPC" pitchFamily="34" charset="-34"/>
              </a:rPr>
              <a:t>Switching Cost Effect</a:t>
            </a:r>
          </a:p>
          <a:p>
            <a:pPr marL="880110" lvl="1" indent="-514350" algn="just">
              <a:buClr>
                <a:srgbClr val="002060"/>
              </a:buClr>
              <a:buSzPct val="120000"/>
              <a:buFont typeface="+mj-lt"/>
              <a:buAutoNum type="arabicPeriod"/>
              <a:defRPr/>
            </a:pPr>
            <a:r>
              <a:rPr lang="en-US" sz="3200" dirty="0" smtClean="0">
                <a:solidFill>
                  <a:schemeClr val="tx1"/>
                </a:solidFill>
                <a:latin typeface="BrowalliaUPC" pitchFamily="34" charset="-34"/>
                <a:cs typeface="BrowalliaUPC" pitchFamily="34" charset="-34"/>
              </a:rPr>
              <a:t>Price-Quality Effect</a:t>
            </a:r>
          </a:p>
          <a:p>
            <a:pPr marL="880110" lvl="1" indent="-514350" algn="just">
              <a:buClr>
                <a:srgbClr val="002060"/>
              </a:buClr>
              <a:buSzPct val="120000"/>
              <a:buFont typeface="+mj-lt"/>
              <a:buAutoNum type="arabicPeriod" startAt="5"/>
              <a:defRPr/>
            </a:pPr>
            <a:r>
              <a:rPr lang="en-US" sz="3200" dirty="0" smtClean="0">
                <a:solidFill>
                  <a:schemeClr val="tx1"/>
                </a:solidFill>
                <a:latin typeface="BrowalliaUPC" pitchFamily="34" charset="-34"/>
                <a:cs typeface="BrowalliaUPC" pitchFamily="34" charset="-34"/>
              </a:rPr>
              <a:t>Expenditure Effect</a:t>
            </a:r>
          </a:p>
          <a:p>
            <a:pPr marL="880110" lvl="1" indent="-514350" algn="just">
              <a:buClr>
                <a:srgbClr val="002060"/>
              </a:buClr>
              <a:buSzPct val="120000"/>
              <a:buFont typeface="+mj-lt"/>
              <a:buAutoNum type="arabicPeriod" startAt="5"/>
              <a:defRPr/>
            </a:pPr>
            <a:r>
              <a:rPr lang="en-US" sz="3200" dirty="0" smtClean="0">
                <a:solidFill>
                  <a:schemeClr val="tx1"/>
                </a:solidFill>
                <a:latin typeface="BrowalliaUPC" pitchFamily="34" charset="-34"/>
                <a:cs typeface="BrowalliaUPC" pitchFamily="34" charset="-34"/>
              </a:rPr>
              <a:t>End-Benefit Effect</a:t>
            </a:r>
          </a:p>
          <a:p>
            <a:pPr marL="880110" lvl="1" indent="-514350" algn="just">
              <a:buClr>
                <a:srgbClr val="002060"/>
              </a:buClr>
              <a:buSzPct val="120000"/>
              <a:buFont typeface="+mj-lt"/>
              <a:buAutoNum type="arabicPeriod" startAt="5"/>
              <a:defRPr/>
            </a:pPr>
            <a:r>
              <a:rPr lang="en-US" sz="3200" dirty="0" smtClean="0">
                <a:solidFill>
                  <a:schemeClr val="tx1"/>
                </a:solidFill>
                <a:latin typeface="BrowalliaUPC" pitchFamily="34" charset="-34"/>
                <a:cs typeface="BrowalliaUPC" pitchFamily="34" charset="-34"/>
              </a:rPr>
              <a:t>Shared-cost Effect</a:t>
            </a:r>
            <a:endParaRPr lang="th-TH" sz="3200" dirty="0" smtClean="0">
              <a:solidFill>
                <a:schemeClr val="tx1"/>
              </a:solidFill>
              <a:latin typeface="BrowalliaUPC" pitchFamily="34" charset="-34"/>
              <a:cs typeface="BrowalliaUPC" pitchFamily="34" charset="-34"/>
            </a:endParaRPr>
          </a:p>
          <a:p>
            <a:pPr marL="880110" lvl="1" indent="-514350" algn="just">
              <a:buClr>
                <a:srgbClr val="002060"/>
              </a:buClr>
              <a:buSzPct val="120000"/>
              <a:buFont typeface="+mj-lt"/>
              <a:buAutoNum type="arabicPeriod" startAt="5"/>
              <a:defRPr/>
            </a:pPr>
            <a:r>
              <a:rPr lang="en-US" sz="3200" dirty="0" smtClean="0">
                <a:solidFill>
                  <a:schemeClr val="tx1"/>
                </a:solidFill>
                <a:latin typeface="BrowalliaUPC" pitchFamily="34" charset="-34"/>
                <a:cs typeface="BrowalliaUPC" pitchFamily="34" charset="-34"/>
              </a:rPr>
              <a:t>Fairness Effect</a:t>
            </a:r>
          </a:p>
          <a:p>
            <a:pPr marL="880110" lvl="1" indent="-514350" algn="just">
              <a:buClr>
                <a:srgbClr val="002060"/>
              </a:buClr>
              <a:buSzPct val="120000"/>
              <a:buFont typeface="+mj-lt"/>
              <a:buAutoNum type="arabicPeriod" startAt="5"/>
              <a:defRPr/>
            </a:pPr>
            <a:r>
              <a:rPr lang="en-US" sz="3200" dirty="0" smtClean="0">
                <a:solidFill>
                  <a:schemeClr val="tx1"/>
                </a:solidFill>
                <a:latin typeface="BrowalliaUPC" pitchFamily="34" charset="-34"/>
                <a:cs typeface="BrowalliaUPC" pitchFamily="34" charset="-34"/>
              </a:rPr>
              <a:t>The Framing Effect</a:t>
            </a:r>
            <a:endParaRPr lang="th-TH" sz="3200" dirty="0" smtClean="0">
              <a:solidFill>
                <a:schemeClr val="tx1"/>
              </a:solidFill>
              <a:latin typeface="BrowalliaUPC" pitchFamily="34" charset="-34"/>
              <a:cs typeface="BrowalliaUPC" pitchFamily="34" charset="-34"/>
            </a:endParaRPr>
          </a:p>
          <a:p>
            <a:pPr marL="880110" lvl="1" indent="-514350" algn="just">
              <a:buClr>
                <a:srgbClr val="002060"/>
              </a:buClr>
              <a:buSzPct val="120000"/>
              <a:buNone/>
              <a:defRPr/>
            </a:pPr>
            <a:endParaRPr lang="th-TH" sz="3200" dirty="0" smtClean="0">
              <a:solidFill>
                <a:schemeClr val="tx1"/>
              </a:solidFill>
              <a:latin typeface="BrowalliaUPC" pitchFamily="34" charset="-34"/>
              <a:cs typeface="BrowalliaUPC" pitchFamily="34" charset="-34"/>
            </a:endParaRPr>
          </a:p>
          <a:p>
            <a:pPr marL="822960" lvl="1" indent="-457200" algn="just">
              <a:buClr>
                <a:srgbClr val="002060"/>
              </a:buClr>
              <a:buSzPct val="120000"/>
              <a:buFont typeface="+mj-lt"/>
              <a:buAutoNum type="arabicPeriod"/>
              <a:defRPr/>
            </a:pPr>
            <a:endParaRPr lang="en-US" sz="3200" dirty="0" smtClean="0">
              <a:solidFill>
                <a:schemeClr val="tx1"/>
              </a:solidFill>
              <a:latin typeface="BrowalliaUPC" pitchFamily="34" charset="-34"/>
              <a:cs typeface="BrowalliaUPC" pitchFamily="34" charset="-34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4008" y="1371600"/>
            <a:ext cx="4248472" cy="4681728"/>
          </a:xfrm>
        </p:spPr>
        <p:txBody>
          <a:bodyPr>
            <a:noAutofit/>
          </a:bodyPr>
          <a:lstStyle/>
          <a:p>
            <a:pPr marL="341313" indent="-341313"/>
            <a:r>
              <a:rPr lang="en-US" sz="2400" dirty="0" smtClean="0"/>
              <a:t>Understanding price choices faced by managers, the constraints faced on these choices (e.g., legal), and the consequences of these choices</a:t>
            </a:r>
          </a:p>
          <a:p>
            <a:pPr marL="341313" indent="-341313"/>
            <a:r>
              <a:rPr lang="en-US" sz="2400" dirty="0" smtClean="0"/>
              <a:t>Understanding the “signaling” effects of product prices</a:t>
            </a:r>
          </a:p>
          <a:p>
            <a:pPr marL="341313" indent="-341313"/>
            <a:r>
              <a:rPr lang="en-US" sz="2400" dirty="0" smtClean="0"/>
              <a:t>Understanding the respective interests of manufacturers and retailers in product pricing</a:t>
            </a:r>
          </a:p>
          <a:p>
            <a:pPr marL="880110" lvl="1" indent="-514350">
              <a:buClr>
                <a:srgbClr val="002060"/>
              </a:buClr>
              <a:buSzPct val="120000"/>
              <a:buNone/>
              <a:defRPr/>
            </a:pPr>
            <a:endParaRPr lang="th-TH" sz="2000" dirty="0">
              <a:solidFill>
                <a:schemeClr val="tx1"/>
              </a:solidFill>
              <a:latin typeface="BrowalliaUPC" pitchFamily="34" charset="-34"/>
              <a:cs typeface="BrowalliaUPC" pitchFamily="34" charset="-34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FF99B-F904-40E4-8BA2-178F225CB5A3}" type="slidenum">
              <a:rPr lang="th-TH" smtClean="0"/>
              <a:pPr/>
              <a:t>36</a:t>
            </a:fld>
            <a:endParaRPr lang="th-TH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itle 4"/>
          <p:cNvSpPr>
            <a:spLocks noGrp="1"/>
          </p:cNvSpPr>
          <p:nvPr>
            <p:ph type="title"/>
          </p:nvPr>
        </p:nvSpPr>
        <p:spPr/>
        <p:txBody>
          <a:bodyPr lIns="91436" tIns="45718" rIns="91436" bIns="45718"/>
          <a:lstStyle/>
          <a:p>
            <a:r>
              <a:rPr lang="en-US"/>
              <a:t>Views of Consumers and Price Response</a:t>
            </a:r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83CD4-C622-4D90-9C28-1B984BBEC154}" type="slidenum">
              <a:rPr lang="en-US"/>
              <a:pPr/>
              <a:t>37</a:t>
            </a:fld>
            <a:endParaRPr lang="th-TH"/>
          </a:p>
        </p:txBody>
      </p:sp>
      <p:sp>
        <p:nvSpPr>
          <p:cNvPr id="58371" name="Content Placeholder 6"/>
          <p:cNvSpPr>
            <a:spLocks noGrp="1"/>
          </p:cNvSpPr>
          <p:nvPr>
            <p:ph sz="half" idx="1"/>
          </p:nvPr>
        </p:nvSpPr>
        <p:spPr/>
        <p:txBody>
          <a:bodyPr lIns="91436" tIns="45718" rIns="91436" bIns="45718">
            <a:normAutofit fontScale="92500"/>
          </a:bodyPr>
          <a:lstStyle/>
          <a:p>
            <a:pPr marL="341313" indent="-341313"/>
            <a:r>
              <a:rPr lang="en-US" sz="2400" dirty="0"/>
              <a:t>Economics</a:t>
            </a:r>
          </a:p>
          <a:p>
            <a:pPr lvl="1"/>
            <a:r>
              <a:rPr lang="en-US" sz="2400" dirty="0"/>
              <a:t>Assumed to have perfect information about</a:t>
            </a:r>
          </a:p>
          <a:p>
            <a:pPr marL="1141413" lvl="2" indent="-227013"/>
            <a:r>
              <a:rPr lang="en-US" sz="2400" dirty="0"/>
              <a:t>Quality of all brands</a:t>
            </a:r>
          </a:p>
          <a:p>
            <a:pPr marL="1141413" lvl="2" indent="-227013"/>
            <a:r>
              <a:rPr lang="en-US" sz="2400" dirty="0"/>
              <a:t>Prices of each brand at all locations</a:t>
            </a:r>
          </a:p>
          <a:p>
            <a:pPr lvl="1"/>
            <a:r>
              <a:rPr lang="en-US" sz="2400" dirty="0"/>
              <a:t>Elasticity:  A “down-sloping” demand curve means that a higher quantity will be demanded when the price is reduced</a:t>
            </a:r>
          </a:p>
        </p:txBody>
      </p:sp>
      <p:sp>
        <p:nvSpPr>
          <p:cNvPr id="58372" name="Content Placeholder 7"/>
          <p:cNvSpPr>
            <a:spLocks noGrp="1"/>
          </p:cNvSpPr>
          <p:nvPr>
            <p:ph sz="half" idx="2"/>
          </p:nvPr>
        </p:nvSpPr>
        <p:spPr>
          <a:xfrm>
            <a:off x="4572000" y="1371600"/>
            <a:ext cx="4572000" cy="4681728"/>
          </a:xfrm>
        </p:spPr>
        <p:txBody>
          <a:bodyPr lIns="91436" tIns="45718" rIns="91436" bIns="45718">
            <a:noAutofit/>
          </a:bodyPr>
          <a:lstStyle/>
          <a:p>
            <a:pPr marL="341313" indent="-341313"/>
            <a:r>
              <a:rPr lang="en-US" sz="2200" dirty="0"/>
              <a:t>Marketing</a:t>
            </a:r>
          </a:p>
          <a:p>
            <a:pPr lvl="1"/>
            <a:r>
              <a:rPr lang="en-US" dirty="0"/>
              <a:t>Consumer knowledge of product quality and prices is imperfect</a:t>
            </a:r>
          </a:p>
          <a:p>
            <a:pPr lvl="1"/>
            <a:r>
              <a:rPr lang="en-US" dirty="0"/>
              <a:t>Due to imperfect information, a higher price may sometimes be used by consumers to infer greater quality </a:t>
            </a:r>
            <a:endParaRPr lang="en-US" dirty="0" smtClean="0"/>
          </a:p>
          <a:p>
            <a:pPr lvl="1"/>
            <a:r>
              <a:rPr lang="en-US" dirty="0" smtClean="0"/>
              <a:t>Research </a:t>
            </a:r>
            <a:r>
              <a:rPr lang="en-US" dirty="0"/>
              <a:t>suggests that actual product quality as rated by </a:t>
            </a:r>
            <a:r>
              <a:rPr lang="en-US" i="1" dirty="0"/>
              <a:t>Consumer Reports</a:t>
            </a:r>
            <a:r>
              <a:rPr lang="en-US" dirty="0"/>
              <a:t> accounts for about 25% of product price differences among </a:t>
            </a:r>
            <a:r>
              <a:rPr lang="en-US" dirty="0" smtClean="0"/>
              <a:t>brands</a:t>
            </a:r>
            <a:endParaRPr lang="en-US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4"/>
          <p:cNvSpPr>
            <a:spLocks noGrp="1" noChangeArrowheads="1"/>
          </p:cNvSpPr>
          <p:nvPr>
            <p:ph type="title"/>
          </p:nvPr>
        </p:nvSpPr>
        <p:spPr/>
        <p:txBody>
          <a:bodyPr lIns="91436" tIns="45718" rIns="91436" bIns="45718"/>
          <a:lstStyle/>
          <a:p>
            <a:r>
              <a:rPr lang="en-US"/>
              <a:t>Price Discrimination</a:t>
            </a:r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D6BEE-5F42-4EC4-8AE0-DBA8194BC712}" type="slidenum">
              <a:rPr lang="en-US"/>
              <a:pPr/>
              <a:t>38</a:t>
            </a:fld>
            <a:endParaRPr lang="th-TH"/>
          </a:p>
        </p:txBody>
      </p:sp>
      <p:sp>
        <p:nvSpPr>
          <p:cNvPr id="60419" name="Rectangle 5"/>
          <p:cNvSpPr>
            <a:spLocks noGrp="1" noChangeArrowheads="1"/>
          </p:cNvSpPr>
          <p:nvPr>
            <p:ph sz="half" idx="1"/>
          </p:nvPr>
        </p:nvSpPr>
        <p:spPr>
          <a:xfrm>
            <a:off x="179512" y="1371600"/>
            <a:ext cx="4320480" cy="4681728"/>
          </a:xfrm>
        </p:spPr>
        <p:txBody>
          <a:bodyPr lIns="91436" tIns="45718" rIns="91436" bIns="45718">
            <a:noAutofit/>
          </a:bodyPr>
          <a:lstStyle/>
          <a:p>
            <a:pPr marL="341313" indent="-341313"/>
            <a:r>
              <a:rPr lang="en-US" sz="2000" dirty="0"/>
              <a:t>Explicit</a:t>
            </a:r>
          </a:p>
          <a:p>
            <a:pPr lvl="1"/>
            <a:r>
              <a:rPr lang="en-US" sz="2000" dirty="0"/>
              <a:t>Only some customers are eligible for special pricing—e.g.,</a:t>
            </a:r>
          </a:p>
          <a:p>
            <a:pPr marL="1141413" lvl="2" indent="-227013"/>
            <a:r>
              <a:rPr lang="en-US" dirty="0"/>
              <a:t>Student discounts on software</a:t>
            </a:r>
          </a:p>
          <a:p>
            <a:pPr marL="1141413" lvl="2" indent="-227013"/>
            <a:r>
              <a:rPr lang="en-US" dirty="0"/>
              <a:t>Senior citizen discounts</a:t>
            </a:r>
          </a:p>
          <a:p>
            <a:pPr marL="1141413" lvl="2" indent="-227013"/>
            <a:r>
              <a:rPr lang="en-US" dirty="0"/>
              <a:t>Geographic:  Only customers in the 900**-935** zip code areas are eligible for discount Disneyland Admission</a:t>
            </a:r>
          </a:p>
        </p:txBody>
      </p:sp>
      <p:sp>
        <p:nvSpPr>
          <p:cNvPr id="60420" name="Rectangle 6"/>
          <p:cNvSpPr>
            <a:spLocks noGrp="1" noChangeArrowheads="1"/>
          </p:cNvSpPr>
          <p:nvPr>
            <p:ph sz="half" idx="2"/>
          </p:nvPr>
        </p:nvSpPr>
        <p:spPr>
          <a:xfrm>
            <a:off x="4644008" y="1371600"/>
            <a:ext cx="4499992" cy="4681728"/>
          </a:xfrm>
        </p:spPr>
        <p:txBody>
          <a:bodyPr lIns="91436" tIns="45718" rIns="91436" bIns="45718">
            <a:noAutofit/>
          </a:bodyPr>
          <a:lstStyle/>
          <a:p>
            <a:pPr marL="341313" indent="-341313"/>
            <a:r>
              <a:rPr lang="en-US" sz="2000" dirty="0"/>
              <a:t>Implicit</a:t>
            </a:r>
          </a:p>
          <a:p>
            <a:pPr lvl="1"/>
            <a:r>
              <a:rPr lang="en-US" sz="2000" dirty="0"/>
              <a:t>No outright rule, but discounted deal is unattractive to some customers</a:t>
            </a:r>
          </a:p>
          <a:p>
            <a:pPr marL="1141413" lvl="2" indent="-227013"/>
            <a:r>
              <a:rPr lang="en-US" dirty="0"/>
              <a:t>Airlines:  Saturday night stay-over or advance purchase requirement</a:t>
            </a:r>
          </a:p>
          <a:p>
            <a:pPr marL="1141413" lvl="2" indent="-227013"/>
            <a:r>
              <a:rPr lang="en-US" dirty="0"/>
              <a:t>Daily special meal—one cheaper meal but no choice</a:t>
            </a:r>
          </a:p>
          <a:p>
            <a:pPr marL="1141413" lvl="2" indent="-227013"/>
            <a:r>
              <a:rPr lang="en-US" dirty="0"/>
              <a:t>Periodic discounting (products going on and off sale)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2075" tIns="46038" rIns="92075" bIns="46038"/>
          <a:lstStyle/>
          <a:p>
            <a:r>
              <a:rPr lang="en-US"/>
              <a:t>Some Approaches to Pricing</a:t>
            </a: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EA084-D3E1-4FE5-8DE5-5EF136758B01}" type="slidenum">
              <a:rPr lang="en-US"/>
              <a:pPr/>
              <a:t>39</a:t>
            </a:fld>
            <a:endParaRPr lang="th-TH"/>
          </a:p>
        </p:txBody>
      </p:sp>
      <p:sp>
        <p:nvSpPr>
          <p:cNvPr id="70659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 lIns="92075" tIns="46038" rIns="92075" bIns="46038">
            <a:normAutofit/>
          </a:bodyPr>
          <a:lstStyle/>
          <a:p>
            <a:pPr marL="285750" indent="-285750"/>
            <a:r>
              <a:rPr lang="en-US" sz="2400" b="1" dirty="0"/>
              <a:t>Cost-plus:  </a:t>
            </a:r>
            <a:r>
              <a:rPr lang="en-US" sz="2400" dirty="0"/>
              <a:t>Add fixed percentage </a:t>
            </a:r>
            <a:r>
              <a:rPr lang="en-US" sz="2400" i="1" dirty="0"/>
              <a:t>markup </a:t>
            </a:r>
            <a:endParaRPr lang="en-US" sz="2400" dirty="0"/>
          </a:p>
          <a:p>
            <a:pPr marL="285750" indent="-285750"/>
            <a:r>
              <a:rPr lang="en-US" sz="2400" b="1" dirty="0"/>
              <a:t>Penetration pricing</a:t>
            </a:r>
            <a:r>
              <a:rPr lang="en-US" sz="2400" dirty="0"/>
              <a:t>:  </a:t>
            </a:r>
            <a:r>
              <a:rPr lang="en-US" sz="2400" i="1" dirty="0"/>
              <a:t>low</a:t>
            </a:r>
            <a:r>
              <a:rPr lang="en-US" sz="2400" dirty="0"/>
              <a:t> intro price ---&gt; volume</a:t>
            </a:r>
          </a:p>
          <a:p>
            <a:pPr marL="285750" indent="-285750"/>
            <a:r>
              <a:rPr lang="en-US" sz="2400" b="1" dirty="0"/>
              <a:t>Skimming</a:t>
            </a:r>
            <a:r>
              <a:rPr lang="en-US" sz="2400" dirty="0"/>
              <a:t>: </a:t>
            </a:r>
            <a:r>
              <a:rPr lang="en-US" sz="2400" i="1" dirty="0"/>
              <a:t>high</a:t>
            </a:r>
            <a:r>
              <a:rPr lang="en-US" sz="2400" dirty="0"/>
              <a:t> intro price ---&gt; take advantage of price insensitive consumers</a:t>
            </a:r>
          </a:p>
          <a:p>
            <a:pPr marL="285750" indent="-285750"/>
            <a:r>
              <a:rPr lang="en-US" sz="2400" b="1" dirty="0"/>
              <a:t>Buyer-based</a:t>
            </a:r>
          </a:p>
          <a:p>
            <a:pPr marL="685800" lvl="1" indent="-228600">
              <a:lnSpc>
                <a:spcPct val="90000"/>
              </a:lnSpc>
              <a:spcBef>
                <a:spcPct val="30000"/>
              </a:spcBef>
              <a:buFontTx/>
              <a:buChar char="•"/>
            </a:pPr>
            <a:r>
              <a:rPr lang="en-US" sz="2400" b="1" dirty="0"/>
              <a:t>perceived value</a:t>
            </a:r>
          </a:p>
          <a:p>
            <a:pPr marL="685800" lvl="1" indent="-228600">
              <a:lnSpc>
                <a:spcPct val="90000"/>
              </a:lnSpc>
              <a:spcBef>
                <a:spcPct val="30000"/>
              </a:spcBef>
              <a:buFontTx/>
              <a:buChar char="•"/>
            </a:pPr>
            <a:r>
              <a:rPr lang="en-US" sz="2400" b="1" dirty="0"/>
              <a:t>going-rate </a:t>
            </a:r>
            <a:r>
              <a:rPr lang="en-US" sz="2400" dirty="0"/>
              <a:t>(competition)</a:t>
            </a:r>
          </a:p>
          <a:p>
            <a:pPr marL="285750" indent="-285750">
              <a:buFontTx/>
              <a:buNone/>
            </a:pPr>
            <a:endParaRPr lang="en-US" sz="2400" dirty="0"/>
          </a:p>
          <a:p>
            <a:pPr marL="285750" indent="-285750">
              <a:buFontTx/>
              <a:buNone/>
            </a:pPr>
            <a:r>
              <a:rPr lang="en-US" sz="2400" dirty="0"/>
              <a:t>	   	---&gt;  Balancing cost and </a:t>
            </a:r>
            <a:r>
              <a:rPr lang="en-US" sz="2400" dirty="0" smtClean="0"/>
              <a:t>market </a:t>
            </a:r>
            <a:r>
              <a:rPr lang="en-US" sz="2400" dirty="0"/>
              <a:t>considerations</a:t>
            </a:r>
          </a:p>
        </p:txBody>
      </p:sp>
    </p:spTree>
  </p:cSld>
  <p:clrMapOvr>
    <a:masterClrMapping/>
  </p:clrMapOvr>
  <p:transition spd="slow"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2075" tIns="46038" rIns="92075" bIns="46038"/>
          <a:lstStyle/>
          <a:p>
            <a:r>
              <a:rPr lang="en-US"/>
              <a:t>Consumer Reference Prices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0DE64-D139-41C8-AA7E-AF8B90015339}" type="slidenum">
              <a:rPr lang="en-US"/>
              <a:pPr/>
              <a:t>40</a:t>
            </a:fld>
            <a:endParaRPr lang="th-TH"/>
          </a:p>
        </p:txBody>
      </p:sp>
      <p:sp>
        <p:nvSpPr>
          <p:cNvPr id="74755" name="Rectangle 3"/>
          <p:cNvSpPr>
            <a:spLocks noGrp="1" noChangeArrowheads="1"/>
          </p:cNvSpPr>
          <p:nvPr>
            <p:ph sz="quarter" idx="1"/>
          </p:nvPr>
        </p:nvSpPr>
        <p:spPr>
          <a:noFill/>
        </p:spPr>
        <p:txBody>
          <a:bodyPr lIns="92075" tIns="46038" rIns="92075" bIns="46038">
            <a:normAutofit/>
          </a:bodyPr>
          <a:lstStyle/>
          <a:p>
            <a:pPr marL="285750" indent="-285750"/>
            <a:r>
              <a:rPr lang="en-US" sz="2400" dirty="0"/>
              <a:t>Consumers typically have some </a:t>
            </a:r>
            <a:r>
              <a:rPr lang="en-US" sz="2400" b="1" dirty="0"/>
              <a:t>expectation</a:t>
            </a:r>
            <a:r>
              <a:rPr lang="en-US" sz="2400" dirty="0"/>
              <a:t> of what they will pay.  This is based on:</a:t>
            </a:r>
          </a:p>
          <a:p>
            <a:pPr marL="685800" lvl="1" indent="-228600">
              <a:lnSpc>
                <a:spcPct val="90000"/>
              </a:lnSpc>
              <a:spcBef>
                <a:spcPct val="30000"/>
              </a:spcBef>
              <a:buFontTx/>
              <a:buChar char="•"/>
            </a:pPr>
            <a:r>
              <a:rPr lang="en-US" sz="2400" dirty="0">
                <a:solidFill>
                  <a:schemeClr val="hlink"/>
                </a:solidFill>
              </a:rPr>
              <a:t>previous experience</a:t>
            </a:r>
          </a:p>
          <a:p>
            <a:pPr marL="685800" lvl="1" indent="-228600">
              <a:lnSpc>
                <a:spcPct val="90000"/>
              </a:lnSpc>
              <a:spcBef>
                <a:spcPct val="30000"/>
              </a:spcBef>
              <a:buFontTx/>
              <a:buChar char="•"/>
            </a:pPr>
            <a:r>
              <a:rPr lang="en-US" sz="2400" dirty="0">
                <a:solidFill>
                  <a:schemeClr val="hlink"/>
                </a:solidFill>
              </a:rPr>
              <a:t>common sense</a:t>
            </a:r>
          </a:p>
          <a:p>
            <a:pPr marL="685800" lvl="1" indent="-228600">
              <a:lnSpc>
                <a:spcPct val="90000"/>
              </a:lnSpc>
              <a:spcBef>
                <a:spcPct val="30000"/>
              </a:spcBef>
              <a:buFontTx/>
              <a:buChar char="•"/>
            </a:pPr>
            <a:r>
              <a:rPr lang="en-US" sz="2400" dirty="0">
                <a:solidFill>
                  <a:schemeClr val="hlink"/>
                </a:solidFill>
              </a:rPr>
              <a:t>perceived fairness</a:t>
            </a:r>
            <a:endParaRPr lang="en-US" sz="2400" dirty="0">
              <a:solidFill>
                <a:schemeClr val="accent2"/>
              </a:solidFill>
            </a:endParaRPr>
          </a:p>
          <a:p>
            <a:pPr marL="285750" indent="-285750"/>
            <a:r>
              <a:rPr lang="en-US" sz="2400" dirty="0"/>
              <a:t>Two kinds of reference prices:</a:t>
            </a:r>
          </a:p>
          <a:p>
            <a:pPr marL="685800" lvl="1" indent="-228600">
              <a:lnSpc>
                <a:spcPct val="90000"/>
              </a:lnSpc>
              <a:spcBef>
                <a:spcPct val="30000"/>
              </a:spcBef>
              <a:buFontTx/>
              <a:buChar char="•"/>
            </a:pPr>
            <a:r>
              <a:rPr lang="en-US" sz="2400" b="1" dirty="0">
                <a:solidFill>
                  <a:schemeClr val="hlink"/>
                </a:solidFill>
              </a:rPr>
              <a:t>Internal</a:t>
            </a:r>
            <a:r>
              <a:rPr lang="en-US" sz="2400" dirty="0">
                <a:solidFill>
                  <a:schemeClr val="hlink"/>
                </a:solidFill>
              </a:rPr>
              <a:t>:  Based on consumer’s memory.</a:t>
            </a:r>
          </a:p>
          <a:p>
            <a:pPr marL="685800" lvl="1" indent="-228600">
              <a:lnSpc>
                <a:spcPct val="90000"/>
              </a:lnSpc>
              <a:spcBef>
                <a:spcPct val="30000"/>
              </a:spcBef>
              <a:buFontTx/>
              <a:buChar char="•"/>
            </a:pPr>
            <a:r>
              <a:rPr lang="en-US" sz="2400" b="1" dirty="0">
                <a:solidFill>
                  <a:schemeClr val="hlink"/>
                </a:solidFill>
              </a:rPr>
              <a:t>Externa</a:t>
            </a:r>
            <a:r>
              <a:rPr lang="en-US" sz="2400" dirty="0">
                <a:solidFill>
                  <a:schemeClr val="hlink"/>
                </a:solidFill>
              </a:rPr>
              <a:t>l:  Based on environment (e.g., signs, other products in the store</a:t>
            </a:r>
            <a:r>
              <a:rPr lang="en-US" sz="2400" dirty="0">
                <a:solidFill>
                  <a:schemeClr val="accent2"/>
                </a:solidFill>
              </a:rPr>
              <a:t>)</a:t>
            </a:r>
          </a:p>
        </p:txBody>
      </p:sp>
    </p:spTree>
  </p:cSld>
  <p:clrMapOvr>
    <a:masterClrMapping/>
  </p:clrMapOvr>
  <p:transition spd="slow"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Economics of Marketing</a:t>
            </a:r>
            <a:endParaRPr lang="th-TH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FF99B-F904-40E4-8BA2-178F225CB5A3}" type="slidenum">
              <a:rPr lang="th-TH" smtClean="0"/>
              <a:pPr/>
              <a:t>41</a:t>
            </a:fld>
            <a:endParaRPr lang="th-TH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8000" b="1" dirty="0" smtClean="0"/>
              <a:t>PLACE</a:t>
            </a:r>
            <a:endParaRPr lang="th-TH" sz="8000" b="1" dirty="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800" b="1" dirty="0" smtClean="0"/>
              <a:t>Place</a:t>
            </a:r>
            <a:endParaRPr lang="en-US" sz="4800" b="1" dirty="0"/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512" y="1412776"/>
            <a:ext cx="8568952" cy="4572000"/>
          </a:xfrm>
        </p:spPr>
        <p:txBody>
          <a:bodyPr>
            <a:noAutofit/>
          </a:bodyPr>
          <a:lstStyle/>
          <a:p>
            <a:pPr algn="just"/>
            <a:r>
              <a:rPr lang="en-US" sz="2400" dirty="0"/>
              <a:t>The 3rd "P" of the marketing mix deals with product placement-</a:t>
            </a:r>
            <a:r>
              <a:rPr lang="en-US" sz="2400" i="1" dirty="0" smtClean="0">
                <a:solidFill>
                  <a:schemeClr val="tx2"/>
                </a:solidFill>
              </a:rPr>
              <a:t>-The </a:t>
            </a:r>
            <a:r>
              <a:rPr lang="en-US" sz="2400" i="1" dirty="0">
                <a:solidFill>
                  <a:schemeClr val="tx2"/>
                </a:solidFill>
              </a:rPr>
              <a:t>width of </a:t>
            </a:r>
            <a:r>
              <a:rPr lang="en-US" sz="2400" i="1" dirty="0" smtClean="0">
                <a:solidFill>
                  <a:schemeClr val="tx2"/>
                </a:solidFill>
              </a:rPr>
              <a:t>distribution</a:t>
            </a:r>
          </a:p>
          <a:p>
            <a:pPr algn="just"/>
            <a:r>
              <a:rPr lang="en-US" sz="2400" dirty="0" smtClean="0"/>
              <a:t>Distribution </a:t>
            </a:r>
            <a:r>
              <a:rPr lang="en-US" sz="2400" i="1" dirty="0" smtClean="0">
                <a:solidFill>
                  <a:schemeClr val="tx2"/>
                </a:solidFill>
              </a:rPr>
              <a:t>- How your products or services reach your customers </a:t>
            </a:r>
          </a:p>
          <a:p>
            <a:pPr algn="just"/>
            <a:r>
              <a:rPr lang="en-US" sz="2400" dirty="0" smtClean="0"/>
              <a:t>Distribution Methods: </a:t>
            </a:r>
            <a:r>
              <a:rPr lang="en-US" sz="2400" i="1" dirty="0" smtClean="0">
                <a:solidFill>
                  <a:schemeClr val="tx2"/>
                </a:solidFill>
              </a:rPr>
              <a:t>Customers come to you ; You take the product/service direct to the customer ; You use an agent merchant franchise etc. to reach your customer </a:t>
            </a:r>
          </a:p>
          <a:p>
            <a:pPr algn="just"/>
            <a:r>
              <a:rPr lang="en-US" sz="2400" dirty="0" smtClean="0"/>
              <a:t> LOCATION - the place of the business "locate your business where the market is". </a:t>
            </a:r>
          </a:p>
          <a:p>
            <a:pPr algn="just"/>
            <a:r>
              <a:rPr lang="en-US" sz="2400" dirty="0" smtClean="0"/>
              <a:t>Factors in Selecting an area: </a:t>
            </a:r>
            <a:r>
              <a:rPr lang="en-US" sz="2400" i="1" dirty="0" smtClean="0">
                <a:solidFill>
                  <a:schemeClr val="tx2"/>
                </a:solidFill>
              </a:rPr>
              <a:t>Customer accessibility  ; Adequacy of transport/communication facilities  ; Supply of skilled labor ; Population Trends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FF99B-F904-40E4-8BA2-178F225CB5A3}" type="slidenum">
              <a:rPr lang="th-TH" smtClean="0"/>
              <a:pPr/>
              <a:t>42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Title 1"/>
          <p:cNvSpPr>
            <a:spLocks noGrp="1"/>
          </p:cNvSpPr>
          <p:nvPr>
            <p:ph type="title"/>
          </p:nvPr>
        </p:nvSpPr>
        <p:spPr/>
        <p:txBody>
          <a:bodyPr lIns="91436" tIns="45718" rIns="91436" bIns="45718">
            <a:normAutofit/>
          </a:bodyPr>
          <a:lstStyle/>
          <a:p>
            <a:r>
              <a:rPr lang="en-US" sz="4000" b="1" dirty="0" smtClean="0"/>
              <a:t>The Economics of Distribution</a:t>
            </a:r>
            <a:endParaRPr lang="en-US" sz="40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199D24-1279-47F9-8DB9-595D3629432F}" type="slidenum">
              <a:rPr lang="en-US"/>
              <a:pPr/>
              <a:t>43</a:t>
            </a:fld>
            <a:endParaRPr lang="th-TH"/>
          </a:p>
        </p:txBody>
      </p:sp>
      <p:sp>
        <p:nvSpPr>
          <p:cNvPr id="92163" name="Content Placeholder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842248" cy="4572000"/>
          </a:xfrm>
        </p:spPr>
        <p:txBody>
          <a:bodyPr lIns="91436" tIns="45718" rIns="91436" bIns="45718"/>
          <a:lstStyle/>
          <a:p>
            <a:r>
              <a:rPr lang="en-US" sz="2800" dirty="0" smtClean="0"/>
              <a:t>Intermediaries Tend to Reduce Costs and Add Value</a:t>
            </a:r>
          </a:p>
          <a:p>
            <a:r>
              <a:rPr lang="en-US" dirty="0" smtClean="0"/>
              <a:t>Specialization </a:t>
            </a:r>
            <a:r>
              <a:rPr lang="en-US" dirty="0"/>
              <a:t>of Labor</a:t>
            </a:r>
          </a:p>
          <a:p>
            <a:pPr lvl="1"/>
            <a:r>
              <a:rPr lang="en-US" dirty="0"/>
              <a:t>Development of expertise in specific area</a:t>
            </a:r>
          </a:p>
          <a:p>
            <a:pPr lvl="1"/>
            <a:r>
              <a:rPr lang="en-US" dirty="0"/>
              <a:t>Spreading of costs over more products</a:t>
            </a:r>
          </a:p>
          <a:p>
            <a:r>
              <a:rPr lang="en-US" dirty="0"/>
              <a:t>Overcoming Discrepancies</a:t>
            </a:r>
          </a:p>
          <a:p>
            <a:pPr lvl="1"/>
            <a:r>
              <a:rPr lang="en-US" dirty="0"/>
              <a:t>Quantity</a:t>
            </a:r>
          </a:p>
          <a:p>
            <a:pPr lvl="1"/>
            <a:r>
              <a:rPr lang="en-US" dirty="0"/>
              <a:t>Assortment</a:t>
            </a:r>
          </a:p>
          <a:p>
            <a:pPr lvl="1"/>
            <a:r>
              <a:rPr lang="en-US" dirty="0"/>
              <a:t>Temporal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Intermediaries:  Adding Value</a:t>
            </a:r>
            <a:endParaRPr lang="th-TH" b="1" dirty="0"/>
          </a:p>
        </p:txBody>
      </p:sp>
      <p:sp>
        <p:nvSpPr>
          <p:cNvPr id="21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995EA-BC01-49DE-AC0E-FE5908960A4C}" type="slidenum">
              <a:rPr lang="en-US">
                <a:solidFill>
                  <a:schemeClr val="bg1"/>
                </a:solidFill>
              </a:rPr>
              <a:pPr/>
              <a:t>44</a:t>
            </a:fld>
            <a:endParaRPr lang="th-TH">
              <a:solidFill>
                <a:schemeClr val="bg1"/>
              </a:solidFill>
            </a:endParaRPr>
          </a:p>
        </p:txBody>
      </p:sp>
      <p:sp>
        <p:nvSpPr>
          <p:cNvPr id="95235" name="Rectangle 3"/>
          <p:cNvSpPr>
            <a:spLocks noChangeArrowheads="1"/>
          </p:cNvSpPr>
          <p:nvPr/>
        </p:nvSpPr>
        <p:spPr bwMode="auto">
          <a:xfrm>
            <a:off x="7239000" y="1905000"/>
            <a:ext cx="1358900" cy="5969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th-TH" sz="2400">
              <a:solidFill>
                <a:schemeClr val="bg1"/>
              </a:solidFill>
            </a:endParaRPr>
          </a:p>
        </p:txBody>
      </p:sp>
      <p:sp>
        <p:nvSpPr>
          <p:cNvPr id="95236" name="Rectangle 4"/>
          <p:cNvSpPr>
            <a:spLocks noChangeArrowheads="1"/>
          </p:cNvSpPr>
          <p:nvPr/>
        </p:nvSpPr>
        <p:spPr bwMode="auto">
          <a:xfrm>
            <a:off x="7239000" y="2819400"/>
            <a:ext cx="1358900" cy="5969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90488" tIns="44450" rIns="90488" bIns="44450" anchor="ctr"/>
          <a:lstStyle/>
          <a:p>
            <a:pPr algn="ctr" eaLnBrk="0" hangingPunct="0"/>
            <a:r>
              <a:rPr lang="en-US" sz="1800" b="1">
                <a:solidFill>
                  <a:schemeClr val="bg1"/>
                </a:solidFill>
                <a:latin typeface="Times New Roman" pitchFamily="18" charset="0"/>
              </a:rPr>
              <a:t>Agents/</a:t>
            </a:r>
          </a:p>
          <a:p>
            <a:pPr algn="ctr" eaLnBrk="0" hangingPunct="0"/>
            <a:r>
              <a:rPr lang="en-US" sz="1800" b="1">
                <a:solidFill>
                  <a:schemeClr val="bg1"/>
                </a:solidFill>
                <a:latin typeface="Times New Roman" pitchFamily="18" charset="0"/>
              </a:rPr>
              <a:t>Brokers</a:t>
            </a:r>
          </a:p>
        </p:txBody>
      </p:sp>
      <p:sp>
        <p:nvSpPr>
          <p:cNvPr id="95237" name="Rectangle 5"/>
          <p:cNvSpPr>
            <a:spLocks noChangeArrowheads="1"/>
          </p:cNvSpPr>
          <p:nvPr/>
        </p:nvSpPr>
        <p:spPr bwMode="auto">
          <a:xfrm>
            <a:off x="7239000" y="3733800"/>
            <a:ext cx="1358900" cy="5969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90488" tIns="44450" rIns="90488" bIns="44450" anchor="ctr"/>
          <a:lstStyle/>
          <a:p>
            <a:pPr algn="ctr" eaLnBrk="0" hangingPunct="0"/>
            <a:r>
              <a:rPr lang="en-US" sz="1800" b="1">
                <a:solidFill>
                  <a:schemeClr val="bg1"/>
                </a:solidFill>
                <a:latin typeface="Times New Roman" pitchFamily="18" charset="0"/>
              </a:rPr>
              <a:t>Wholesalers</a:t>
            </a:r>
          </a:p>
        </p:txBody>
      </p:sp>
      <p:sp>
        <p:nvSpPr>
          <p:cNvPr id="95238" name="Rectangle 6"/>
          <p:cNvSpPr>
            <a:spLocks noChangeArrowheads="1"/>
          </p:cNvSpPr>
          <p:nvPr/>
        </p:nvSpPr>
        <p:spPr bwMode="auto">
          <a:xfrm>
            <a:off x="7240588" y="4572000"/>
            <a:ext cx="1358900" cy="5969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90488" tIns="44450" rIns="90488" bIns="44450" anchor="ctr"/>
          <a:lstStyle/>
          <a:p>
            <a:pPr algn="ctr" eaLnBrk="0" hangingPunct="0"/>
            <a:r>
              <a:rPr lang="en-US" sz="1800" b="1">
                <a:solidFill>
                  <a:schemeClr val="bg1"/>
                </a:solidFill>
                <a:latin typeface="Times New Roman" pitchFamily="18" charset="0"/>
              </a:rPr>
              <a:t>Retailers</a:t>
            </a:r>
          </a:p>
        </p:txBody>
      </p:sp>
      <p:sp>
        <p:nvSpPr>
          <p:cNvPr id="95239" name="Rectangle 7"/>
          <p:cNvSpPr>
            <a:spLocks noChangeArrowheads="1"/>
          </p:cNvSpPr>
          <p:nvPr/>
        </p:nvSpPr>
        <p:spPr bwMode="auto">
          <a:xfrm>
            <a:off x="7240588" y="5486400"/>
            <a:ext cx="1358900" cy="5969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90488" tIns="44450" rIns="90488" bIns="44450" anchor="ctr"/>
          <a:lstStyle/>
          <a:p>
            <a:pPr algn="ctr" eaLnBrk="0" hangingPunct="0"/>
            <a:r>
              <a:rPr lang="en-US" sz="1800" b="1">
                <a:solidFill>
                  <a:schemeClr val="bg1"/>
                </a:solidFill>
                <a:latin typeface="Times New Roman" pitchFamily="18" charset="0"/>
              </a:rPr>
              <a:t>Consumer</a:t>
            </a:r>
          </a:p>
        </p:txBody>
      </p:sp>
      <p:sp>
        <p:nvSpPr>
          <p:cNvPr id="95240" name="Rectangle 8"/>
          <p:cNvSpPr>
            <a:spLocks noChangeArrowheads="1"/>
          </p:cNvSpPr>
          <p:nvPr/>
        </p:nvSpPr>
        <p:spPr bwMode="auto">
          <a:xfrm>
            <a:off x="7288213" y="2022475"/>
            <a:ext cx="1095375" cy="3635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1800" b="1">
                <a:solidFill>
                  <a:schemeClr val="bg1"/>
                </a:solidFill>
                <a:latin typeface="Times New Roman" pitchFamily="18" charset="0"/>
              </a:rPr>
              <a:t>Producer</a:t>
            </a:r>
          </a:p>
        </p:txBody>
      </p:sp>
      <p:sp>
        <p:nvSpPr>
          <p:cNvPr id="95241" name="Rectangle 9"/>
          <p:cNvSpPr>
            <a:spLocks noChangeArrowheads="1"/>
          </p:cNvSpPr>
          <p:nvPr/>
        </p:nvSpPr>
        <p:spPr bwMode="auto">
          <a:xfrm>
            <a:off x="5562600" y="1905000"/>
            <a:ext cx="1358900" cy="5969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th-TH" sz="2400">
              <a:solidFill>
                <a:schemeClr val="bg1"/>
              </a:solidFill>
            </a:endParaRPr>
          </a:p>
        </p:txBody>
      </p:sp>
      <p:sp>
        <p:nvSpPr>
          <p:cNvPr id="95242" name="Rectangle 10"/>
          <p:cNvSpPr>
            <a:spLocks noChangeArrowheads="1"/>
          </p:cNvSpPr>
          <p:nvPr/>
        </p:nvSpPr>
        <p:spPr bwMode="auto">
          <a:xfrm>
            <a:off x="5562600" y="3733800"/>
            <a:ext cx="1358900" cy="5969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90488" tIns="44450" rIns="90488" bIns="44450" anchor="ctr"/>
          <a:lstStyle/>
          <a:p>
            <a:pPr algn="ctr" eaLnBrk="0" hangingPunct="0"/>
            <a:r>
              <a:rPr lang="en-US" sz="1800" b="1">
                <a:solidFill>
                  <a:schemeClr val="bg1"/>
                </a:solidFill>
                <a:latin typeface="Times New Roman" pitchFamily="18" charset="0"/>
              </a:rPr>
              <a:t>Wholesalers</a:t>
            </a:r>
          </a:p>
        </p:txBody>
      </p:sp>
      <p:sp>
        <p:nvSpPr>
          <p:cNvPr id="95243" name="Rectangle 11"/>
          <p:cNvSpPr>
            <a:spLocks noChangeArrowheads="1"/>
          </p:cNvSpPr>
          <p:nvPr/>
        </p:nvSpPr>
        <p:spPr bwMode="auto">
          <a:xfrm>
            <a:off x="5564188" y="4572000"/>
            <a:ext cx="1358900" cy="5969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90488" tIns="44450" rIns="90488" bIns="44450" anchor="ctr"/>
          <a:lstStyle/>
          <a:p>
            <a:pPr algn="ctr" eaLnBrk="0" hangingPunct="0"/>
            <a:r>
              <a:rPr lang="en-US" sz="1800" b="1">
                <a:solidFill>
                  <a:schemeClr val="bg1"/>
                </a:solidFill>
                <a:latin typeface="Times New Roman" pitchFamily="18" charset="0"/>
              </a:rPr>
              <a:t>Retailers</a:t>
            </a:r>
          </a:p>
        </p:txBody>
      </p:sp>
      <p:sp>
        <p:nvSpPr>
          <p:cNvPr id="95244" name="Rectangle 12"/>
          <p:cNvSpPr>
            <a:spLocks noChangeArrowheads="1"/>
          </p:cNvSpPr>
          <p:nvPr/>
        </p:nvSpPr>
        <p:spPr bwMode="auto">
          <a:xfrm>
            <a:off x="5564188" y="5486400"/>
            <a:ext cx="1358900" cy="5969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90488" tIns="44450" rIns="90488" bIns="44450" anchor="ctr"/>
          <a:lstStyle/>
          <a:p>
            <a:pPr algn="ctr" eaLnBrk="0" hangingPunct="0"/>
            <a:r>
              <a:rPr lang="en-US" sz="1800" b="1">
                <a:solidFill>
                  <a:schemeClr val="bg1"/>
                </a:solidFill>
                <a:latin typeface="Times New Roman" pitchFamily="18" charset="0"/>
              </a:rPr>
              <a:t>Consumer</a:t>
            </a:r>
          </a:p>
        </p:txBody>
      </p:sp>
      <p:sp>
        <p:nvSpPr>
          <p:cNvPr id="95245" name="Rectangle 13"/>
          <p:cNvSpPr>
            <a:spLocks noChangeArrowheads="1"/>
          </p:cNvSpPr>
          <p:nvPr/>
        </p:nvSpPr>
        <p:spPr bwMode="auto">
          <a:xfrm>
            <a:off x="5611813" y="2022475"/>
            <a:ext cx="1095375" cy="3635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1800" b="1">
                <a:solidFill>
                  <a:schemeClr val="bg1"/>
                </a:solidFill>
                <a:latin typeface="Times New Roman" pitchFamily="18" charset="0"/>
              </a:rPr>
              <a:t>Producer</a:t>
            </a:r>
          </a:p>
        </p:txBody>
      </p:sp>
      <p:sp>
        <p:nvSpPr>
          <p:cNvPr id="95246" name="Rectangle 14"/>
          <p:cNvSpPr>
            <a:spLocks noChangeArrowheads="1"/>
          </p:cNvSpPr>
          <p:nvPr/>
        </p:nvSpPr>
        <p:spPr bwMode="auto">
          <a:xfrm>
            <a:off x="2057400" y="1905000"/>
            <a:ext cx="1358900" cy="5969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th-TH" sz="2400">
              <a:solidFill>
                <a:schemeClr val="bg1"/>
              </a:solidFill>
            </a:endParaRPr>
          </a:p>
        </p:txBody>
      </p:sp>
      <p:sp>
        <p:nvSpPr>
          <p:cNvPr id="95247" name="Rectangle 15"/>
          <p:cNvSpPr>
            <a:spLocks noChangeArrowheads="1"/>
          </p:cNvSpPr>
          <p:nvPr/>
        </p:nvSpPr>
        <p:spPr bwMode="auto">
          <a:xfrm>
            <a:off x="2058988" y="5486400"/>
            <a:ext cx="1358900" cy="5969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90488" tIns="44450" rIns="90488" bIns="44450" anchor="ctr"/>
          <a:lstStyle/>
          <a:p>
            <a:pPr algn="ctr" eaLnBrk="0" hangingPunct="0"/>
            <a:r>
              <a:rPr lang="en-US" sz="1800" b="1">
                <a:solidFill>
                  <a:schemeClr val="bg1"/>
                </a:solidFill>
                <a:latin typeface="Times New Roman" pitchFamily="18" charset="0"/>
              </a:rPr>
              <a:t>Consumer</a:t>
            </a:r>
          </a:p>
        </p:txBody>
      </p:sp>
      <p:sp>
        <p:nvSpPr>
          <p:cNvPr id="95248" name="Rectangle 16"/>
          <p:cNvSpPr>
            <a:spLocks noChangeArrowheads="1"/>
          </p:cNvSpPr>
          <p:nvPr/>
        </p:nvSpPr>
        <p:spPr bwMode="auto">
          <a:xfrm>
            <a:off x="2106613" y="2022475"/>
            <a:ext cx="1095375" cy="3635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1800" b="1">
                <a:solidFill>
                  <a:schemeClr val="bg1"/>
                </a:solidFill>
                <a:latin typeface="Times New Roman" pitchFamily="18" charset="0"/>
              </a:rPr>
              <a:t>Producer</a:t>
            </a:r>
          </a:p>
        </p:txBody>
      </p:sp>
      <p:sp>
        <p:nvSpPr>
          <p:cNvPr id="95249" name="Rectangle 17"/>
          <p:cNvSpPr>
            <a:spLocks noChangeArrowheads="1"/>
          </p:cNvSpPr>
          <p:nvPr/>
        </p:nvSpPr>
        <p:spPr bwMode="auto">
          <a:xfrm>
            <a:off x="3810000" y="1905000"/>
            <a:ext cx="1358900" cy="5969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th-TH" sz="2400">
              <a:solidFill>
                <a:schemeClr val="bg1"/>
              </a:solidFill>
            </a:endParaRPr>
          </a:p>
        </p:txBody>
      </p:sp>
      <p:sp>
        <p:nvSpPr>
          <p:cNvPr id="95250" name="Rectangle 18"/>
          <p:cNvSpPr>
            <a:spLocks noChangeArrowheads="1"/>
          </p:cNvSpPr>
          <p:nvPr/>
        </p:nvSpPr>
        <p:spPr bwMode="auto">
          <a:xfrm>
            <a:off x="3811588" y="4572000"/>
            <a:ext cx="1358900" cy="5969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90488" tIns="44450" rIns="90488" bIns="44450" anchor="ctr"/>
          <a:lstStyle/>
          <a:p>
            <a:pPr algn="ctr" eaLnBrk="0" hangingPunct="0"/>
            <a:r>
              <a:rPr lang="en-US" sz="1800" b="1">
                <a:solidFill>
                  <a:schemeClr val="bg1"/>
                </a:solidFill>
                <a:latin typeface="Times New Roman" pitchFamily="18" charset="0"/>
              </a:rPr>
              <a:t>Retailers</a:t>
            </a:r>
          </a:p>
        </p:txBody>
      </p:sp>
      <p:sp>
        <p:nvSpPr>
          <p:cNvPr id="95251" name="Rectangle 19"/>
          <p:cNvSpPr>
            <a:spLocks noChangeArrowheads="1"/>
          </p:cNvSpPr>
          <p:nvPr/>
        </p:nvSpPr>
        <p:spPr bwMode="auto">
          <a:xfrm>
            <a:off x="3811588" y="5486400"/>
            <a:ext cx="1358900" cy="5969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lIns="90488" tIns="44450" rIns="90488" bIns="44450" anchor="ctr"/>
          <a:lstStyle/>
          <a:p>
            <a:pPr algn="ctr" eaLnBrk="0" hangingPunct="0"/>
            <a:r>
              <a:rPr lang="en-US" sz="1800" b="1">
                <a:solidFill>
                  <a:schemeClr val="bg1"/>
                </a:solidFill>
                <a:latin typeface="Times New Roman" pitchFamily="18" charset="0"/>
              </a:rPr>
              <a:t>Consumer</a:t>
            </a:r>
          </a:p>
        </p:txBody>
      </p:sp>
      <p:sp>
        <p:nvSpPr>
          <p:cNvPr id="95252" name="Rectangle 20"/>
          <p:cNvSpPr>
            <a:spLocks noChangeArrowheads="1"/>
          </p:cNvSpPr>
          <p:nvPr/>
        </p:nvSpPr>
        <p:spPr bwMode="auto">
          <a:xfrm>
            <a:off x="3859213" y="2022475"/>
            <a:ext cx="1095375" cy="3635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1800" b="1">
                <a:solidFill>
                  <a:schemeClr val="bg1"/>
                </a:solidFill>
                <a:latin typeface="Times New Roman" pitchFamily="18" charset="0"/>
              </a:rPr>
              <a:t>Producer</a:t>
            </a:r>
          </a:p>
        </p:txBody>
      </p:sp>
      <p:sp>
        <p:nvSpPr>
          <p:cNvPr id="23" name="Rectangle 24"/>
          <p:cNvSpPr>
            <a:spLocks noChangeArrowheads="1"/>
          </p:cNvSpPr>
          <p:nvPr/>
        </p:nvSpPr>
        <p:spPr bwMode="auto">
          <a:xfrm>
            <a:off x="179512" y="2564904"/>
            <a:ext cx="5544616" cy="175176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square" lIns="90488" tIns="44450" rIns="90488" bIns="44450">
            <a:spAutoFit/>
          </a:bodyPr>
          <a:lstStyle/>
          <a:p>
            <a:pPr eaLnBrk="0" hangingPunct="0"/>
            <a:r>
              <a:rPr lang="en-US" sz="1800" b="1" dirty="0"/>
              <a:t>Value added:</a:t>
            </a:r>
          </a:p>
          <a:p>
            <a:pPr lvl="1" eaLnBrk="0" hangingPunct="0">
              <a:buFontTx/>
              <a:buChar char="•"/>
            </a:pPr>
            <a:r>
              <a:rPr lang="en-US" sz="1800" dirty="0"/>
              <a:t>Breaking bulk (quantity discrepancy reduced)</a:t>
            </a:r>
          </a:p>
          <a:p>
            <a:pPr lvl="1" eaLnBrk="0" hangingPunct="0">
              <a:buFontTx/>
              <a:buChar char="•"/>
            </a:pPr>
            <a:r>
              <a:rPr lang="en-US" sz="1800" dirty="0"/>
              <a:t>Consolidating supplies (assortment discrepancy reduced)</a:t>
            </a:r>
          </a:p>
          <a:p>
            <a:pPr lvl="1" eaLnBrk="0" hangingPunct="0">
              <a:buFontTx/>
              <a:buChar char="•"/>
            </a:pPr>
            <a:r>
              <a:rPr lang="en-US" sz="1800" dirty="0"/>
              <a:t>Holding inventory (temporal discrepancy reduced)</a:t>
            </a:r>
          </a:p>
        </p:txBody>
      </p:sp>
    </p:spTree>
  </p:cSld>
  <p:clrMapOvr>
    <a:masterClrMapping/>
  </p:clrMapOvr>
  <p:transition spd="slow"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/>
          <a:lstStyle/>
          <a:p>
            <a:r>
              <a:rPr lang="en-US" b="1" dirty="0">
                <a:solidFill>
                  <a:schemeClr val="tx1"/>
                </a:solidFill>
              </a:rPr>
              <a:t>Approaches to Distribution</a:t>
            </a:r>
          </a:p>
        </p:txBody>
      </p:sp>
      <p:sp>
        <p:nvSpPr>
          <p:cNvPr id="8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D1DF2F-9FE7-4CB7-84EC-126704C1169A}" type="slidenum">
              <a:rPr lang="en-US"/>
              <a:pPr/>
              <a:t>45</a:t>
            </a:fld>
            <a:endParaRPr lang="th-TH"/>
          </a:p>
        </p:txBody>
      </p:sp>
      <p:sp>
        <p:nvSpPr>
          <p:cNvPr id="98307" name="Rectangle 3"/>
          <p:cNvSpPr>
            <a:spLocks noGrp="1" noChangeArrowheads="1"/>
          </p:cNvSpPr>
          <p:nvPr>
            <p:ph sz="half" idx="1"/>
          </p:nvPr>
        </p:nvSpPr>
        <p:spPr>
          <a:noFill/>
        </p:spPr>
        <p:txBody>
          <a:bodyPr lIns="90488" tIns="44450" rIns="90488" bIns="44450">
            <a:normAutofit/>
          </a:bodyPr>
          <a:lstStyle/>
          <a:p>
            <a:r>
              <a:rPr lang="en-US" sz="2400" dirty="0"/>
              <a:t>These strategies require tradeoffs:</a:t>
            </a:r>
          </a:p>
          <a:p>
            <a:pPr lvl="1"/>
            <a:r>
              <a:rPr lang="en-US" sz="2400" b="1" dirty="0">
                <a:solidFill>
                  <a:srgbClr val="002060"/>
                </a:solidFill>
              </a:rPr>
              <a:t>Wide</a:t>
            </a:r>
            <a:r>
              <a:rPr lang="en-US" sz="2400" dirty="0">
                <a:solidFill>
                  <a:srgbClr val="002060"/>
                </a:solidFill>
              </a:rPr>
              <a:t>--essential to low involvement goods</a:t>
            </a:r>
          </a:p>
          <a:p>
            <a:pPr lvl="1"/>
            <a:r>
              <a:rPr lang="en-US" sz="2400" b="1" dirty="0">
                <a:solidFill>
                  <a:srgbClr val="002060"/>
                </a:solidFill>
              </a:rPr>
              <a:t>Selective</a:t>
            </a:r>
            <a:r>
              <a:rPr lang="en-US" sz="2400" dirty="0">
                <a:solidFill>
                  <a:srgbClr val="002060"/>
                </a:solidFill>
              </a:rPr>
              <a:t>--desire to maintain image</a:t>
            </a:r>
          </a:p>
          <a:p>
            <a:pPr lvl="1"/>
            <a:r>
              <a:rPr lang="en-US" sz="2400" b="1" dirty="0">
                <a:solidFill>
                  <a:srgbClr val="002060"/>
                </a:solidFill>
              </a:rPr>
              <a:t>Exclusive</a:t>
            </a:r>
            <a:r>
              <a:rPr lang="en-US" sz="2400" dirty="0">
                <a:solidFill>
                  <a:srgbClr val="002060"/>
                </a:solidFill>
              </a:rPr>
              <a:t>--very high prestige needed or very high service requirements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>
          <a:xfrm>
            <a:off x="4499992" y="1371600"/>
            <a:ext cx="4464496" cy="4681728"/>
          </a:xfrm>
        </p:spPr>
        <p:txBody>
          <a:bodyPr>
            <a:noAutofit/>
          </a:bodyPr>
          <a:lstStyle/>
          <a:p>
            <a:r>
              <a:rPr lang="en-US" sz="2400" dirty="0" smtClean="0"/>
              <a:t>Direct-to-Customer Sales</a:t>
            </a:r>
          </a:p>
          <a:p>
            <a:pPr lvl="1"/>
            <a:r>
              <a:rPr lang="en-US" dirty="0" smtClean="0">
                <a:solidFill>
                  <a:srgbClr val="002060"/>
                </a:solidFill>
              </a:rPr>
              <a:t>High need for customization—especially if the work can be done by the customer</a:t>
            </a:r>
          </a:p>
          <a:p>
            <a:pPr lvl="1"/>
            <a:r>
              <a:rPr lang="en-US" dirty="0" smtClean="0">
                <a:solidFill>
                  <a:srgbClr val="002060"/>
                </a:solidFill>
              </a:rPr>
              <a:t>Rapid decline in the value of inventory</a:t>
            </a:r>
          </a:p>
          <a:p>
            <a:pPr lvl="1"/>
            <a:r>
              <a:rPr lang="en-US" dirty="0" smtClean="0">
                <a:solidFill>
                  <a:srgbClr val="002060"/>
                </a:solidFill>
              </a:rPr>
              <a:t>High value/bulk ratio</a:t>
            </a:r>
          </a:p>
          <a:p>
            <a:pPr lvl="1"/>
            <a:r>
              <a:rPr lang="en-US" dirty="0" smtClean="0">
                <a:solidFill>
                  <a:srgbClr val="002060"/>
                </a:solidFill>
              </a:rPr>
              <a:t>Low need for customer to manually inspect the product</a:t>
            </a:r>
          </a:p>
          <a:p>
            <a:pPr lvl="1"/>
            <a:r>
              <a:rPr lang="en-US" dirty="0" smtClean="0">
                <a:solidFill>
                  <a:srgbClr val="002060"/>
                </a:solidFill>
              </a:rPr>
              <a:t>Highly specialized product requiring a very large assortment of inventory</a:t>
            </a:r>
          </a:p>
          <a:p>
            <a:pPr lvl="1"/>
            <a:endParaRPr lang="th-TH" sz="2400" dirty="0"/>
          </a:p>
        </p:txBody>
      </p:sp>
    </p:spTree>
  </p:cSld>
  <p:clrMapOvr>
    <a:masterClrMapping/>
  </p:clrMapOvr>
  <p:transition spd="slow"/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/>
          <a:lstStyle/>
          <a:p>
            <a:r>
              <a:rPr lang="en-US" b="1" dirty="0">
                <a:solidFill>
                  <a:srgbClr val="002060"/>
                </a:solidFill>
              </a:rPr>
              <a:t>Parallel Distribution Structures</a:t>
            </a:r>
          </a:p>
        </p:txBody>
      </p:sp>
      <p:sp>
        <p:nvSpPr>
          <p:cNvPr id="20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D14B5D-5159-4315-9DFB-2883599B43F1}" type="slidenum">
              <a:rPr lang="en-US"/>
              <a:pPr/>
              <a:t>46</a:t>
            </a:fld>
            <a:endParaRPr lang="th-TH"/>
          </a:p>
        </p:txBody>
      </p:sp>
      <p:sp>
        <p:nvSpPr>
          <p:cNvPr id="104451" name="Rectangle 3"/>
          <p:cNvSpPr>
            <a:spLocks noChangeArrowheads="1"/>
          </p:cNvSpPr>
          <p:nvPr/>
        </p:nvSpPr>
        <p:spPr bwMode="auto">
          <a:xfrm>
            <a:off x="827584" y="2139950"/>
            <a:ext cx="2290266" cy="12065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th-TH" sz="2400"/>
          </a:p>
        </p:txBody>
      </p:sp>
      <p:sp>
        <p:nvSpPr>
          <p:cNvPr id="104452" name="Rectangle 4"/>
          <p:cNvSpPr>
            <a:spLocks noChangeArrowheads="1"/>
          </p:cNvSpPr>
          <p:nvPr/>
        </p:nvSpPr>
        <p:spPr bwMode="auto">
          <a:xfrm>
            <a:off x="6000452" y="2139950"/>
            <a:ext cx="1739900" cy="12065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th-TH" sz="2400"/>
          </a:p>
        </p:txBody>
      </p:sp>
      <p:sp>
        <p:nvSpPr>
          <p:cNvPr id="104453" name="Rectangle 5"/>
          <p:cNvSpPr>
            <a:spLocks noChangeArrowheads="1"/>
          </p:cNvSpPr>
          <p:nvPr/>
        </p:nvSpPr>
        <p:spPr bwMode="auto">
          <a:xfrm>
            <a:off x="3563888" y="2139950"/>
            <a:ext cx="1944216" cy="12065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th-TH" sz="2400"/>
          </a:p>
        </p:txBody>
      </p:sp>
      <p:sp>
        <p:nvSpPr>
          <p:cNvPr id="104454" name="Rectangle 6"/>
          <p:cNvSpPr>
            <a:spLocks noChangeArrowheads="1"/>
          </p:cNvSpPr>
          <p:nvPr/>
        </p:nvSpPr>
        <p:spPr bwMode="auto">
          <a:xfrm>
            <a:off x="6026150" y="3663950"/>
            <a:ext cx="1739900" cy="1206500"/>
          </a:xfrm>
          <a:prstGeom prst="rect">
            <a:avLst/>
          </a:prstGeom>
          <a:solidFill>
            <a:schemeClr val="accent2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th-TH" sz="2400"/>
          </a:p>
        </p:txBody>
      </p:sp>
      <p:sp>
        <p:nvSpPr>
          <p:cNvPr id="104455" name="Rectangle 7"/>
          <p:cNvSpPr>
            <a:spLocks noChangeArrowheads="1"/>
          </p:cNvSpPr>
          <p:nvPr/>
        </p:nvSpPr>
        <p:spPr bwMode="auto">
          <a:xfrm>
            <a:off x="6026150" y="5111750"/>
            <a:ext cx="1739900" cy="1206500"/>
          </a:xfrm>
          <a:prstGeom prst="rect">
            <a:avLst/>
          </a:prstGeom>
          <a:solidFill>
            <a:srgbClr val="996633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th-TH" sz="2400"/>
          </a:p>
        </p:txBody>
      </p:sp>
      <p:sp>
        <p:nvSpPr>
          <p:cNvPr id="104456" name="Rectangle 8"/>
          <p:cNvSpPr>
            <a:spLocks noChangeArrowheads="1"/>
          </p:cNvSpPr>
          <p:nvPr/>
        </p:nvSpPr>
        <p:spPr bwMode="auto">
          <a:xfrm>
            <a:off x="899592" y="4959350"/>
            <a:ext cx="2218258" cy="1206500"/>
          </a:xfrm>
          <a:prstGeom prst="rect">
            <a:avLst/>
          </a:prstGeom>
          <a:solidFill>
            <a:srgbClr val="FF00CC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th-TH" sz="2400"/>
          </a:p>
        </p:txBody>
      </p:sp>
      <p:sp>
        <p:nvSpPr>
          <p:cNvPr id="104457" name="Rectangle 9"/>
          <p:cNvSpPr>
            <a:spLocks noChangeArrowheads="1"/>
          </p:cNvSpPr>
          <p:nvPr/>
        </p:nvSpPr>
        <p:spPr bwMode="auto">
          <a:xfrm>
            <a:off x="816716" y="2420888"/>
            <a:ext cx="2243116" cy="36676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algn="ctr" eaLnBrk="0" hangingPunct="0"/>
            <a:r>
              <a:rPr lang="en-US" sz="1800" b="1" dirty="0" smtClean="0">
                <a:solidFill>
                  <a:srgbClr val="F8F8F8"/>
                </a:solidFill>
                <a:latin typeface="Times New Roman" pitchFamily="18" charset="0"/>
              </a:rPr>
              <a:t>MANUFACTURER</a:t>
            </a:r>
            <a:endParaRPr lang="en-US" sz="1800" b="1" dirty="0">
              <a:solidFill>
                <a:srgbClr val="F8F8F8"/>
              </a:solidFill>
              <a:latin typeface="Times New Roman" pitchFamily="18" charset="0"/>
            </a:endParaRPr>
          </a:p>
        </p:txBody>
      </p:sp>
      <p:sp>
        <p:nvSpPr>
          <p:cNvPr id="104458" name="Rectangle 10"/>
          <p:cNvSpPr>
            <a:spLocks noChangeArrowheads="1"/>
          </p:cNvSpPr>
          <p:nvPr/>
        </p:nvSpPr>
        <p:spPr bwMode="auto">
          <a:xfrm>
            <a:off x="3608124" y="2411413"/>
            <a:ext cx="1794403" cy="36676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algn="ctr" eaLnBrk="0" hangingPunct="0"/>
            <a:r>
              <a:rPr lang="en-US" sz="1800" b="1" dirty="0" smtClean="0">
                <a:solidFill>
                  <a:srgbClr val="F8F8F8"/>
                </a:solidFill>
                <a:latin typeface="Times New Roman" pitchFamily="18" charset="0"/>
              </a:rPr>
              <a:t>DISTRIBUTOR</a:t>
            </a:r>
            <a:endParaRPr lang="en-US" sz="1800" b="1" dirty="0">
              <a:solidFill>
                <a:srgbClr val="F8F8F8"/>
              </a:solidFill>
              <a:latin typeface="Times New Roman" pitchFamily="18" charset="0"/>
            </a:endParaRPr>
          </a:p>
        </p:txBody>
      </p:sp>
      <p:sp>
        <p:nvSpPr>
          <p:cNvPr id="104459" name="Rectangle 11"/>
          <p:cNvSpPr>
            <a:spLocks noChangeArrowheads="1"/>
          </p:cNvSpPr>
          <p:nvPr/>
        </p:nvSpPr>
        <p:spPr bwMode="auto">
          <a:xfrm>
            <a:off x="6149553" y="2411413"/>
            <a:ext cx="1374775" cy="3635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1800" b="1" dirty="0">
                <a:solidFill>
                  <a:srgbClr val="F8F8F8"/>
                </a:solidFill>
                <a:latin typeface="Times New Roman" pitchFamily="18" charset="0"/>
              </a:rPr>
              <a:t>RETAILER</a:t>
            </a:r>
          </a:p>
        </p:txBody>
      </p:sp>
      <p:sp>
        <p:nvSpPr>
          <p:cNvPr id="104460" name="Rectangle 12"/>
          <p:cNvSpPr>
            <a:spLocks noChangeArrowheads="1"/>
          </p:cNvSpPr>
          <p:nvPr/>
        </p:nvSpPr>
        <p:spPr bwMode="auto">
          <a:xfrm>
            <a:off x="5981700" y="3781425"/>
            <a:ext cx="1768475" cy="9128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algn="ctr" eaLnBrk="0" hangingPunct="0"/>
            <a:r>
              <a:rPr lang="en-US" sz="1800" b="1">
                <a:solidFill>
                  <a:srgbClr val="F8F8F8"/>
                </a:solidFill>
                <a:latin typeface="Times New Roman" pitchFamily="18" charset="0"/>
              </a:rPr>
              <a:t>MAJOR</a:t>
            </a:r>
          </a:p>
          <a:p>
            <a:pPr algn="ctr" eaLnBrk="0" hangingPunct="0"/>
            <a:r>
              <a:rPr lang="en-US" sz="1800" b="1">
                <a:solidFill>
                  <a:srgbClr val="F8F8F8"/>
                </a:solidFill>
                <a:latin typeface="Times New Roman" pitchFamily="18" charset="0"/>
              </a:rPr>
              <a:t>CHAIN</a:t>
            </a:r>
          </a:p>
          <a:p>
            <a:pPr algn="ctr" eaLnBrk="0" hangingPunct="0"/>
            <a:r>
              <a:rPr lang="en-US" sz="1800" b="1">
                <a:solidFill>
                  <a:srgbClr val="F8F8F8"/>
                </a:solidFill>
                <a:latin typeface="Times New Roman" pitchFamily="18" charset="0"/>
              </a:rPr>
              <a:t>(e.g., Wal-Mart)</a:t>
            </a:r>
          </a:p>
        </p:txBody>
      </p:sp>
      <p:sp>
        <p:nvSpPr>
          <p:cNvPr id="104461" name="Rectangle 13"/>
          <p:cNvSpPr>
            <a:spLocks noChangeArrowheads="1"/>
          </p:cNvSpPr>
          <p:nvPr/>
        </p:nvSpPr>
        <p:spPr bwMode="auto">
          <a:xfrm>
            <a:off x="6303963" y="5381625"/>
            <a:ext cx="1311275" cy="6381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algn="ctr" eaLnBrk="0" hangingPunct="0"/>
            <a:r>
              <a:rPr lang="en-US" sz="1800" b="1">
                <a:solidFill>
                  <a:srgbClr val="F8F8F8"/>
                </a:solidFill>
                <a:latin typeface="Times New Roman" pitchFamily="18" charset="0"/>
              </a:rPr>
              <a:t>FACTORY</a:t>
            </a:r>
          </a:p>
          <a:p>
            <a:pPr algn="ctr" eaLnBrk="0" hangingPunct="0"/>
            <a:r>
              <a:rPr lang="en-US" sz="1800" b="1">
                <a:solidFill>
                  <a:srgbClr val="F8F8F8"/>
                </a:solidFill>
                <a:latin typeface="Times New Roman" pitchFamily="18" charset="0"/>
              </a:rPr>
              <a:t>OUTLET</a:t>
            </a:r>
          </a:p>
        </p:txBody>
      </p:sp>
      <p:sp>
        <p:nvSpPr>
          <p:cNvPr id="104462" name="Rectangle 14"/>
          <p:cNvSpPr>
            <a:spLocks noChangeArrowheads="1"/>
          </p:cNvSpPr>
          <p:nvPr/>
        </p:nvSpPr>
        <p:spPr bwMode="auto">
          <a:xfrm>
            <a:off x="1187624" y="5239097"/>
            <a:ext cx="1641475" cy="6381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algn="ctr" eaLnBrk="0" hangingPunct="0"/>
            <a:r>
              <a:rPr lang="en-US" sz="1800" b="1" dirty="0">
                <a:solidFill>
                  <a:srgbClr val="F8F8F8"/>
                </a:solidFill>
                <a:latin typeface="Times New Roman" pitchFamily="18" charset="0"/>
              </a:rPr>
              <a:t>DIRECT</a:t>
            </a:r>
          </a:p>
          <a:p>
            <a:pPr algn="ctr" eaLnBrk="0" hangingPunct="0"/>
            <a:r>
              <a:rPr lang="en-US" sz="1800" b="1" dirty="0">
                <a:solidFill>
                  <a:srgbClr val="F8F8F8"/>
                </a:solidFill>
                <a:latin typeface="Times New Roman" pitchFamily="18" charset="0"/>
              </a:rPr>
              <a:t>MARKETING</a:t>
            </a:r>
          </a:p>
        </p:txBody>
      </p:sp>
      <p:sp>
        <p:nvSpPr>
          <p:cNvPr id="104463" name="Line 15"/>
          <p:cNvSpPr>
            <a:spLocks noChangeShapeType="1"/>
          </p:cNvSpPr>
          <p:nvPr/>
        </p:nvSpPr>
        <p:spPr bwMode="auto">
          <a:xfrm>
            <a:off x="3130550" y="2743200"/>
            <a:ext cx="444500" cy="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104464" name="Line 16"/>
          <p:cNvSpPr>
            <a:spLocks noChangeShapeType="1"/>
          </p:cNvSpPr>
          <p:nvPr/>
        </p:nvSpPr>
        <p:spPr bwMode="auto">
          <a:xfrm>
            <a:off x="5567660" y="2708920"/>
            <a:ext cx="444500" cy="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104465" name="Line 17"/>
          <p:cNvSpPr>
            <a:spLocks noChangeShapeType="1"/>
          </p:cNvSpPr>
          <p:nvPr/>
        </p:nvSpPr>
        <p:spPr bwMode="auto">
          <a:xfrm>
            <a:off x="2411760" y="3501008"/>
            <a:ext cx="3600400" cy="792088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104466" name="Line 18"/>
          <p:cNvSpPr>
            <a:spLocks noChangeShapeType="1"/>
          </p:cNvSpPr>
          <p:nvPr/>
        </p:nvSpPr>
        <p:spPr bwMode="auto">
          <a:xfrm>
            <a:off x="2195736" y="3717032"/>
            <a:ext cx="3816424" cy="2016224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104467" name="Line 19"/>
          <p:cNvSpPr>
            <a:spLocks noChangeShapeType="1"/>
          </p:cNvSpPr>
          <p:nvPr/>
        </p:nvSpPr>
        <p:spPr bwMode="auto">
          <a:xfrm>
            <a:off x="1979712" y="3789040"/>
            <a:ext cx="0" cy="108012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th-TH"/>
          </a:p>
        </p:txBody>
      </p:sp>
    </p:spTree>
  </p:cSld>
  <p:clrMapOvr>
    <a:masterClrMapping/>
  </p:clrMapOvr>
  <p:transition spd="slow"/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Retail</a:t>
            </a:r>
            <a:endParaRPr lang="th-TH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FF99B-F904-40E4-8BA2-178F225CB5A3}" type="slidenum">
              <a:rPr lang="th-TH" smtClean="0"/>
              <a:pPr/>
              <a:t>47</a:t>
            </a:fld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270248" cy="4681728"/>
          </a:xfrm>
        </p:spPr>
        <p:txBody>
          <a:bodyPr>
            <a:noAutofit/>
          </a:bodyPr>
          <a:lstStyle/>
          <a:p>
            <a:r>
              <a:rPr lang="en-US" sz="2300" dirty="0" smtClean="0"/>
              <a:t>Retailers tend to enter as low cost providers</a:t>
            </a:r>
          </a:p>
          <a:p>
            <a:r>
              <a:rPr lang="en-US" sz="2300" dirty="0" smtClean="0"/>
              <a:t>Gradually, more services are added, raising prices</a:t>
            </a:r>
          </a:p>
          <a:p>
            <a:r>
              <a:rPr lang="en-US" sz="2300" dirty="0" smtClean="0"/>
              <a:t>New retailers enter with “no frills” offering, taking over the market abandoned by existing retailers</a:t>
            </a:r>
          </a:p>
          <a:p>
            <a:endParaRPr lang="en-US" sz="2300" dirty="0" smtClean="0"/>
          </a:p>
          <a:p>
            <a:r>
              <a:rPr lang="en-US" sz="2300" dirty="0" smtClean="0"/>
              <a:t>Divergence—growth in both low cost, low service and high cost, high service stores more than in the middle</a:t>
            </a:r>
          </a:p>
          <a:p>
            <a:endParaRPr lang="en-US" sz="2300" dirty="0" smtClean="0"/>
          </a:p>
          <a:p>
            <a:endParaRPr lang="th-TH" sz="2300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4572000" y="1371600"/>
            <a:ext cx="4572000" cy="4681728"/>
          </a:xfrm>
        </p:spPr>
        <p:txBody>
          <a:bodyPr>
            <a:noAutofit/>
          </a:bodyPr>
          <a:lstStyle/>
          <a:p>
            <a:r>
              <a:rPr lang="en-US" sz="2000" dirty="0" smtClean="0"/>
              <a:t>Growth of </a:t>
            </a:r>
          </a:p>
          <a:p>
            <a:pPr lvl="1"/>
            <a:r>
              <a:rPr lang="en-US" sz="2000" i="1" dirty="0" smtClean="0"/>
              <a:t>Mega stores</a:t>
            </a:r>
            <a:r>
              <a:rPr lang="en-US" sz="2000" dirty="0" smtClean="0"/>
              <a:t>:  large stores with a wide assortment (e.g., Wal-Mart)</a:t>
            </a:r>
            <a:endParaRPr lang="en-US" sz="2000" i="1" dirty="0" smtClean="0"/>
          </a:p>
          <a:p>
            <a:pPr lvl="1"/>
            <a:r>
              <a:rPr lang="en-US" sz="2000" dirty="0" smtClean="0"/>
              <a:t> </a:t>
            </a:r>
            <a:r>
              <a:rPr lang="en-US" sz="2000" i="1" dirty="0" smtClean="0"/>
              <a:t>Category killers:  </a:t>
            </a:r>
            <a:r>
              <a:rPr lang="en-US" sz="2000" dirty="0" smtClean="0"/>
              <a:t>stores emphasizing an area (e.g., electronics)</a:t>
            </a:r>
          </a:p>
          <a:p>
            <a:pPr lvl="2"/>
            <a:r>
              <a:rPr lang="en-US" dirty="0" smtClean="0"/>
              <a:t>Large buying power based on large volume purchases within select categories</a:t>
            </a:r>
          </a:p>
          <a:p>
            <a:pPr lvl="2"/>
            <a:r>
              <a:rPr lang="en-US" dirty="0" smtClean="0"/>
              <a:t>Tendency to make deals early on in order cycle</a:t>
            </a:r>
          </a:p>
          <a:p>
            <a:pPr lvl="3"/>
            <a:r>
              <a:rPr lang="en-US" dirty="0" smtClean="0"/>
              <a:t>Manufacturer gets a large quantity guaranteed sale</a:t>
            </a:r>
          </a:p>
          <a:p>
            <a:pPr lvl="3"/>
            <a:r>
              <a:rPr lang="en-US" dirty="0" smtClean="0"/>
              <a:t>Category killer gets a low price</a:t>
            </a: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Economics of Marketing</a:t>
            </a:r>
            <a:endParaRPr lang="th-TH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FF99B-F904-40E4-8BA2-178F225CB5A3}" type="slidenum">
              <a:rPr lang="th-TH" smtClean="0"/>
              <a:pPr/>
              <a:t>48</a:t>
            </a:fld>
            <a:endParaRPr lang="th-TH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8000" b="1" dirty="0" smtClean="0"/>
              <a:t>PROMOTION</a:t>
            </a:r>
            <a:endParaRPr lang="th-TH" sz="8000" b="1" dirty="0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800" b="1"/>
              <a:t>Promotion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512" y="1484784"/>
            <a:ext cx="8784976" cy="5256584"/>
          </a:xfrm>
        </p:spPr>
        <p:txBody>
          <a:bodyPr>
            <a:noAutofit/>
          </a:bodyPr>
          <a:lstStyle/>
          <a:p>
            <a:r>
              <a:rPr lang="en-US" sz="2000" dirty="0" smtClean="0"/>
              <a:t>Our </a:t>
            </a:r>
            <a:r>
              <a:rPr lang="en-US" sz="2000" dirty="0"/>
              <a:t>promotions are designed to create demand.  </a:t>
            </a:r>
          </a:p>
          <a:p>
            <a:r>
              <a:rPr lang="en-US" sz="2000" dirty="0"/>
              <a:t>PR, Online Marketing, Advertising, Direct Marketing and Event Marketing</a:t>
            </a:r>
            <a:r>
              <a:rPr lang="en-US" sz="2000" dirty="0" smtClean="0"/>
              <a:t>.</a:t>
            </a:r>
          </a:p>
          <a:p>
            <a:r>
              <a:rPr lang="en-US" sz="2000" dirty="0" smtClean="0"/>
              <a:t>ADVERTISING and PROMOTION </a:t>
            </a:r>
            <a:r>
              <a:rPr lang="en-US" sz="2000" dirty="0" smtClean="0">
                <a:solidFill>
                  <a:schemeClr val="tx2"/>
                </a:solidFill>
              </a:rPr>
              <a:t>- are aimed at Making potential customers aware of the existence of your business, your product and services and to encourage them to buy from you. </a:t>
            </a:r>
          </a:p>
          <a:p>
            <a:r>
              <a:rPr lang="en-US" sz="2000" dirty="0" smtClean="0"/>
              <a:t>Different Methods of promoting your product or service</a:t>
            </a:r>
          </a:p>
          <a:p>
            <a:pPr lvl="1"/>
            <a:r>
              <a:rPr lang="en-US" sz="2000" dirty="0" smtClean="0"/>
              <a:t>Public Relations - establishing a favorable image ; Publicity - feeding media of information that is Of public interest  (free advertisement) ; Sales Promotions ; Merchandising - point-of-sale display</a:t>
            </a:r>
          </a:p>
          <a:p>
            <a:r>
              <a:rPr lang="en-US" sz="2000" dirty="0" smtClean="0"/>
              <a:t>Advertising - purpose is to inform people how best they can satisfy their needs and wants and how they can benefit by buying your goods and services. </a:t>
            </a:r>
          </a:p>
          <a:p>
            <a:r>
              <a:rPr lang="en-US" sz="2000" dirty="0" smtClean="0"/>
              <a:t>Principle of AIDA: A - Attention ; I - Interest ; D- Desire ; A - Action </a:t>
            </a:r>
          </a:p>
          <a:p>
            <a:endParaRPr lang="en-US" sz="2000" dirty="0" smtClean="0"/>
          </a:p>
          <a:p>
            <a:endParaRPr lang="en-US" sz="2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FF99B-F904-40E4-8BA2-178F225CB5A3}" type="slidenum">
              <a:rPr lang="th-TH" smtClean="0"/>
              <a:pPr/>
              <a:t>49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/>
              <a:t>The Marketing Mix</a:t>
            </a:r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4788024" y="1412776"/>
            <a:ext cx="4032448" cy="4896544"/>
          </a:xfrm>
        </p:spPr>
        <p:txBody>
          <a:bodyPr>
            <a:normAutofit lnSpcReduction="10000"/>
          </a:bodyPr>
          <a:lstStyle/>
          <a:p>
            <a:pPr lvl="1"/>
            <a:r>
              <a:rPr lang="en-US" sz="2000" dirty="0" smtClean="0"/>
              <a:t>Telephone</a:t>
            </a:r>
          </a:p>
          <a:p>
            <a:pPr lvl="1"/>
            <a:r>
              <a:rPr lang="en-US" sz="2000" dirty="0" smtClean="0">
                <a:latin typeface="+mj-lt"/>
              </a:rPr>
              <a:t>Outdoor Advertising</a:t>
            </a:r>
          </a:p>
          <a:p>
            <a:pPr lvl="1"/>
            <a:r>
              <a:rPr lang="en-US" sz="2000" dirty="0" smtClean="0">
                <a:latin typeface="+mj-lt"/>
              </a:rPr>
              <a:t>Billboards</a:t>
            </a:r>
          </a:p>
          <a:p>
            <a:pPr lvl="1"/>
            <a:r>
              <a:rPr lang="en-US" sz="2000" dirty="0" smtClean="0">
                <a:latin typeface="+mj-lt"/>
              </a:rPr>
              <a:t>Business Cards</a:t>
            </a:r>
          </a:p>
          <a:p>
            <a:pPr lvl="1"/>
            <a:r>
              <a:rPr lang="en-US" sz="2000" dirty="0" smtClean="0">
                <a:latin typeface="+mj-lt"/>
              </a:rPr>
              <a:t>Internet</a:t>
            </a:r>
          </a:p>
          <a:p>
            <a:pPr lvl="1"/>
            <a:endParaRPr lang="en-US" dirty="0" smtClean="0">
              <a:latin typeface="+mj-lt"/>
            </a:endParaRPr>
          </a:p>
          <a:p>
            <a:r>
              <a:rPr lang="en-US" sz="2200" dirty="0" smtClean="0">
                <a:latin typeface="+mj-lt"/>
              </a:rPr>
              <a:t>Personal selling</a:t>
            </a:r>
          </a:p>
          <a:p>
            <a:r>
              <a:rPr lang="en-US" sz="2200" dirty="0" smtClean="0">
                <a:latin typeface="+mj-lt"/>
              </a:rPr>
              <a:t>Public relations</a:t>
            </a:r>
          </a:p>
          <a:p>
            <a:r>
              <a:rPr lang="en-US" sz="2200" dirty="0" smtClean="0">
                <a:latin typeface="+mj-lt"/>
              </a:rPr>
              <a:t>Direct marketing</a:t>
            </a:r>
          </a:p>
          <a:p>
            <a:r>
              <a:rPr lang="en-US" sz="2200" dirty="0" smtClean="0">
                <a:latin typeface="+mj-lt"/>
              </a:rPr>
              <a:t>Sales Promotion</a:t>
            </a:r>
          </a:p>
          <a:p>
            <a:pPr lvl="1"/>
            <a:r>
              <a:rPr lang="en-US" sz="1800" dirty="0" smtClean="0">
                <a:latin typeface="+mj-lt"/>
              </a:rPr>
              <a:t>Sales</a:t>
            </a:r>
          </a:p>
          <a:p>
            <a:pPr lvl="1"/>
            <a:r>
              <a:rPr lang="en-US" sz="1800" dirty="0" smtClean="0">
                <a:latin typeface="+mj-lt"/>
              </a:rPr>
              <a:t>Coupons</a:t>
            </a:r>
          </a:p>
          <a:p>
            <a:pPr lvl="1"/>
            <a:r>
              <a:rPr lang="en-US" sz="1800" dirty="0" smtClean="0">
                <a:latin typeface="+mj-lt"/>
              </a:rPr>
              <a:t>Rebates</a:t>
            </a:r>
          </a:p>
          <a:p>
            <a:pPr lvl="1"/>
            <a:r>
              <a:rPr lang="en-US" sz="1800" dirty="0" smtClean="0">
                <a:latin typeface="+mj-lt"/>
              </a:rPr>
              <a:t>Premiums</a:t>
            </a:r>
            <a:endParaRPr lang="en-US" sz="2200" dirty="0" smtClean="0">
              <a:latin typeface="+mj-lt"/>
            </a:endParaRPr>
          </a:p>
          <a:p>
            <a:pPr lvl="1"/>
            <a:endParaRPr lang="en-US" dirty="0">
              <a:latin typeface="+mj-lt"/>
            </a:endParaRPr>
          </a:p>
        </p:txBody>
      </p:sp>
      <p:sp>
        <p:nvSpPr>
          <p:cNvPr id="58372" name="Text Box 4"/>
          <p:cNvSpPr txBox="1">
            <a:spLocks noGrp="1" noChangeArrowheads="1"/>
          </p:cNvSpPr>
          <p:nvPr>
            <p:ph type="body" sz="half" idx="1"/>
          </p:nvPr>
        </p:nvSpPr>
        <p:spPr>
          <a:xfrm>
            <a:off x="301752" y="1371600"/>
            <a:ext cx="4038600" cy="5153744"/>
          </a:xfrm>
          <a:noFill/>
          <a:ln/>
        </p:spPr>
        <p:txBody>
          <a:bodyPr>
            <a:noAutofit/>
          </a:bodyPr>
          <a:lstStyle/>
          <a:p>
            <a:r>
              <a:rPr lang="en-US" sz="2200" dirty="0"/>
              <a:t>Advertising Options</a:t>
            </a:r>
          </a:p>
          <a:p>
            <a:pPr lvl="1"/>
            <a:r>
              <a:rPr lang="en-US" sz="2000" dirty="0"/>
              <a:t>Local Press</a:t>
            </a:r>
          </a:p>
          <a:p>
            <a:pPr lvl="1"/>
            <a:r>
              <a:rPr lang="en-US" sz="2000" dirty="0"/>
              <a:t>General Press</a:t>
            </a:r>
          </a:p>
          <a:p>
            <a:pPr lvl="1"/>
            <a:r>
              <a:rPr lang="en-US" sz="2000" dirty="0"/>
              <a:t>Brochures</a:t>
            </a:r>
          </a:p>
          <a:p>
            <a:pPr lvl="1"/>
            <a:r>
              <a:rPr lang="en-US" sz="2000" dirty="0"/>
              <a:t>Catalogues/Letterbox drops</a:t>
            </a:r>
          </a:p>
          <a:p>
            <a:pPr lvl="1"/>
            <a:r>
              <a:rPr lang="en-US" sz="2000" dirty="0"/>
              <a:t>Direct Mail</a:t>
            </a:r>
          </a:p>
          <a:p>
            <a:pPr lvl="1"/>
            <a:r>
              <a:rPr lang="en-US" sz="2000" dirty="0"/>
              <a:t>Trade Journals</a:t>
            </a:r>
          </a:p>
          <a:p>
            <a:pPr lvl="1"/>
            <a:r>
              <a:rPr lang="en-US" sz="2000" dirty="0"/>
              <a:t>Magazines</a:t>
            </a:r>
          </a:p>
          <a:p>
            <a:pPr lvl="1"/>
            <a:r>
              <a:rPr lang="en-US" sz="2000" dirty="0"/>
              <a:t>Directories </a:t>
            </a:r>
            <a:endParaRPr lang="en-US" sz="2000" dirty="0" smtClean="0"/>
          </a:p>
          <a:p>
            <a:pPr lvl="1"/>
            <a:r>
              <a:rPr lang="en-US" sz="2000" dirty="0" smtClean="0"/>
              <a:t>Yellow Pages Directory</a:t>
            </a:r>
          </a:p>
          <a:p>
            <a:pPr lvl="1"/>
            <a:r>
              <a:rPr lang="en-US" sz="2000" dirty="0" smtClean="0"/>
              <a:t>Radio </a:t>
            </a:r>
          </a:p>
          <a:p>
            <a:pPr lvl="1"/>
            <a:r>
              <a:rPr lang="en-US" sz="2000" dirty="0" smtClean="0"/>
              <a:t>Television</a:t>
            </a:r>
          </a:p>
          <a:p>
            <a:pPr lvl="1"/>
            <a:r>
              <a:rPr lang="en-US" sz="2000" dirty="0" smtClean="0"/>
              <a:t>Cinema</a:t>
            </a:r>
          </a:p>
          <a:p>
            <a:pPr lvl="1"/>
            <a:endParaRPr lang="en-US" sz="20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FF99B-F904-40E4-8BA2-178F225CB5A3}" type="slidenum">
              <a:rPr lang="th-TH" smtClean="0"/>
              <a:pPr/>
              <a:t>50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8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83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583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583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583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583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5837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5837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5837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5837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5837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5837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5837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5837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58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8" dur="500"/>
                                        <p:tgtEl>
                                          <p:spTgt spid="58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583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8" dur="500"/>
                                        <p:tgtEl>
                                          <p:spTgt spid="583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3" dur="500"/>
                                        <p:tgtEl>
                                          <p:spTgt spid="583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8" dur="500"/>
                                        <p:tgtEl>
                                          <p:spTgt spid="583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583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8" dur="500"/>
                                        <p:tgtEl>
                                          <p:spTgt spid="583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3" dur="500"/>
                                        <p:tgtEl>
                                          <p:spTgt spid="583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6" dur="500"/>
                                        <p:tgtEl>
                                          <p:spTgt spid="583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9" dur="500"/>
                                        <p:tgtEl>
                                          <p:spTgt spid="583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2" dur="500"/>
                                        <p:tgtEl>
                                          <p:spTgt spid="583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7" dur="500"/>
                                        <p:tgtEl>
                                          <p:spTgt spid="583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0" grpId="0"/>
      <p:bldP spid="58371" grpId="0" build="p"/>
      <p:bldP spid="58372" grpId="0" build="p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rebuchet MS" pitchFamily="34" charset="0"/>
              </a:rPr>
              <a:t>Promotion by Decision Stage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B5BF0-EA56-4DE0-978C-B4D6BBFDB814}" type="slidenum">
              <a:rPr lang="en-US"/>
              <a:pPr/>
              <a:t>51</a:t>
            </a:fld>
            <a:endParaRPr lang="th-TH"/>
          </a:p>
        </p:txBody>
      </p:sp>
      <p:sp>
        <p:nvSpPr>
          <p:cNvPr id="116739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err="1">
                <a:latin typeface="Trebuchet MS" pitchFamily="34" charset="0"/>
              </a:rPr>
              <a:t>Prepurchase</a:t>
            </a:r>
            <a:endParaRPr lang="en-US" dirty="0">
              <a:latin typeface="Trebuchet MS" pitchFamily="34" charset="0"/>
            </a:endParaRPr>
          </a:p>
          <a:p>
            <a:pPr lvl="1"/>
            <a:r>
              <a:rPr lang="en-US" dirty="0">
                <a:latin typeface="Trebuchet MS" pitchFamily="34" charset="0"/>
              </a:rPr>
              <a:t>Influence decision, preference</a:t>
            </a:r>
          </a:p>
          <a:p>
            <a:pPr lvl="1"/>
            <a:r>
              <a:rPr lang="en-US" dirty="0">
                <a:latin typeface="Trebuchet MS" pitchFamily="34" charset="0"/>
              </a:rPr>
              <a:t>Samples to induce trial</a:t>
            </a:r>
          </a:p>
          <a:p>
            <a:r>
              <a:rPr lang="en-US" dirty="0">
                <a:latin typeface="Trebuchet MS" pitchFamily="34" charset="0"/>
              </a:rPr>
              <a:t>Purchase</a:t>
            </a:r>
          </a:p>
          <a:p>
            <a:pPr lvl="1"/>
            <a:r>
              <a:rPr lang="en-US" dirty="0">
                <a:latin typeface="Trebuchet MS" pitchFamily="34" charset="0"/>
              </a:rPr>
              <a:t>Sales promotion</a:t>
            </a:r>
          </a:p>
          <a:p>
            <a:pPr lvl="1"/>
            <a:r>
              <a:rPr lang="en-US" dirty="0">
                <a:latin typeface="Trebuchet MS" pitchFamily="34" charset="0"/>
              </a:rPr>
              <a:t>Point-of-purchase (POP) displays</a:t>
            </a:r>
          </a:p>
          <a:p>
            <a:r>
              <a:rPr lang="en-US" dirty="0">
                <a:latin typeface="Trebuchet MS" pitchFamily="34" charset="0"/>
              </a:rPr>
              <a:t>Post-purchase</a:t>
            </a:r>
          </a:p>
          <a:p>
            <a:pPr lvl="1"/>
            <a:r>
              <a:rPr lang="en-US" dirty="0">
                <a:latin typeface="Trebuchet MS" pitchFamily="34" charset="0"/>
              </a:rPr>
              <a:t>Increase repurchase propensity</a:t>
            </a:r>
          </a:p>
        </p:txBody>
      </p:sp>
    </p:spTree>
  </p:cSld>
  <p:clrMapOvr>
    <a:masterClrMapping/>
  </p:clrMapOvr>
  <p:transition/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002060"/>
                </a:solidFill>
                <a:latin typeface="+mn-lt"/>
              </a:rPr>
              <a:t>Channel Strategies</a:t>
            </a:r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44511-008C-4D72-805E-45844D5CB28B}" type="slidenum">
              <a:rPr lang="en-US"/>
              <a:pPr/>
              <a:t>52</a:t>
            </a:fld>
            <a:endParaRPr lang="th-TH"/>
          </a:p>
        </p:txBody>
      </p:sp>
      <p:sp>
        <p:nvSpPr>
          <p:cNvPr id="118787" name="Rectangle 4"/>
          <p:cNvSpPr>
            <a:spLocks noGrp="1" noChangeArrowheads="1"/>
          </p:cNvSpPr>
          <p:nvPr>
            <p:ph sz="half" idx="1"/>
          </p:nvPr>
        </p:nvSpPr>
        <p:spPr/>
        <p:txBody>
          <a:bodyPr/>
          <a:lstStyle/>
          <a:p>
            <a:r>
              <a:rPr lang="en-US" sz="2000" dirty="0"/>
              <a:t>“Push” (similar idea to “Selling Concept”)</a:t>
            </a:r>
          </a:p>
          <a:p>
            <a:pPr lvl="1"/>
            <a:r>
              <a:rPr lang="en-US" sz="2000" dirty="0"/>
              <a:t>Make product readily available to buyers</a:t>
            </a:r>
          </a:p>
          <a:p>
            <a:pPr lvl="1"/>
            <a:r>
              <a:rPr lang="en-US" sz="2000" dirty="0"/>
              <a:t>“Hard” sell to</a:t>
            </a:r>
          </a:p>
          <a:p>
            <a:pPr lvl="2"/>
            <a:r>
              <a:rPr lang="en-US" dirty="0"/>
              <a:t>Distributors</a:t>
            </a:r>
          </a:p>
          <a:p>
            <a:pPr lvl="2"/>
            <a:r>
              <a:rPr lang="en-US" dirty="0"/>
              <a:t>Consumers</a:t>
            </a:r>
          </a:p>
          <a:p>
            <a:pPr lvl="1"/>
            <a:r>
              <a:rPr lang="en-US" sz="2000" dirty="0"/>
              <a:t>Heavy sales promotions</a:t>
            </a:r>
          </a:p>
          <a:p>
            <a:pPr lvl="1"/>
            <a:r>
              <a:rPr lang="en-US" sz="2000" dirty="0"/>
              <a:t>Retailers are encouraged to carry the product due to short term incentives</a:t>
            </a:r>
          </a:p>
        </p:txBody>
      </p:sp>
      <p:sp>
        <p:nvSpPr>
          <p:cNvPr id="118788" name="Rectangle 5"/>
          <p:cNvSpPr>
            <a:spLocks noGrp="1" noChangeArrowheads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US" sz="2000"/>
              <a:t>“Pull” (similar idea to “Marketing Concept”)</a:t>
            </a:r>
          </a:p>
          <a:p>
            <a:pPr lvl="1"/>
            <a:r>
              <a:rPr lang="en-US" sz="2000"/>
              <a:t>Create demand for products</a:t>
            </a:r>
          </a:p>
          <a:p>
            <a:pPr lvl="2"/>
            <a:r>
              <a:rPr lang="en-US"/>
              <a:t>“When you care to send the very best”</a:t>
            </a:r>
          </a:p>
          <a:p>
            <a:pPr lvl="2"/>
            <a:r>
              <a:rPr lang="en-US"/>
              <a:t>“Snapple—made from the best stuff on earth”</a:t>
            </a:r>
          </a:p>
          <a:p>
            <a:pPr lvl="1"/>
            <a:r>
              <a:rPr lang="en-US" sz="2000"/>
              <a:t>Retailers will want to carry products heavily demanded by customers and will then</a:t>
            </a:r>
          </a:p>
          <a:p>
            <a:pPr lvl="2"/>
            <a:r>
              <a:rPr lang="en-US"/>
              <a:t>Pay higher prices</a:t>
            </a:r>
          </a:p>
          <a:p>
            <a:pPr lvl="2"/>
            <a:r>
              <a:rPr lang="en-US"/>
              <a:t>Allocate more shelf space and other support</a:t>
            </a:r>
          </a:p>
        </p:txBody>
      </p:sp>
    </p:spTree>
  </p:cSld>
  <p:clrMapOvr>
    <a:masterClrMapping/>
  </p:clrMapOvr>
  <p:transition/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800" b="1" dirty="0">
                <a:solidFill>
                  <a:schemeClr val="tx1"/>
                </a:solidFill>
                <a:latin typeface="+mn-lt"/>
              </a:rPr>
              <a:t>Developing the Advertising Program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E67F44-678A-4AD4-818B-13E3BAE03961}" type="slidenum">
              <a:rPr lang="en-US"/>
              <a:pPr/>
              <a:t>53</a:t>
            </a:fld>
            <a:endParaRPr lang="th-TH"/>
          </a:p>
        </p:txBody>
      </p:sp>
      <p:sp>
        <p:nvSpPr>
          <p:cNvPr id="120835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r>
              <a:rPr lang="en-US" sz="2400" dirty="0"/>
              <a:t>Identifying the target audience</a:t>
            </a:r>
          </a:p>
          <a:p>
            <a:r>
              <a:rPr lang="en-US" sz="2400" dirty="0"/>
              <a:t>Specifying advertising objectives</a:t>
            </a:r>
          </a:p>
          <a:p>
            <a:r>
              <a:rPr lang="en-US" sz="2400" dirty="0"/>
              <a:t>Setting the advertising budget</a:t>
            </a:r>
          </a:p>
          <a:p>
            <a:r>
              <a:rPr lang="en-US" sz="2400" dirty="0"/>
              <a:t>Designing the advertisement(s</a:t>
            </a:r>
            <a:r>
              <a:rPr lang="en-US" sz="2400" dirty="0" smtClean="0"/>
              <a:t>)</a:t>
            </a:r>
          </a:p>
          <a:p>
            <a:r>
              <a:rPr lang="en-US" sz="2400" dirty="0" smtClean="0"/>
              <a:t>Measuring Advertising Effect</a:t>
            </a:r>
          </a:p>
          <a:p>
            <a:pPr lvl="1">
              <a:buSzPct val="75000"/>
            </a:pPr>
            <a:r>
              <a:rPr lang="en-US" sz="2000" dirty="0" smtClean="0">
                <a:solidFill>
                  <a:schemeClr val="tx1"/>
                </a:solidFill>
              </a:rPr>
              <a:t>Increase in sales (but it may be impossible to separate effects of different simultaneous ads)</a:t>
            </a:r>
          </a:p>
          <a:p>
            <a:pPr lvl="1">
              <a:buSzPct val="75000"/>
            </a:pPr>
            <a:r>
              <a:rPr lang="en-US" sz="2000" dirty="0" smtClean="0">
                <a:solidFill>
                  <a:schemeClr val="tx1"/>
                </a:solidFill>
              </a:rPr>
              <a:t>Lab studies:</a:t>
            </a:r>
          </a:p>
          <a:p>
            <a:pPr lvl="2"/>
            <a:r>
              <a:rPr lang="en-US" dirty="0" smtClean="0"/>
              <a:t>Recall</a:t>
            </a:r>
          </a:p>
          <a:p>
            <a:pPr lvl="2"/>
            <a:r>
              <a:rPr lang="en-US" dirty="0" smtClean="0"/>
              <a:t>Attitude toward product</a:t>
            </a:r>
          </a:p>
          <a:p>
            <a:pPr lvl="2"/>
            <a:r>
              <a:rPr lang="en-US" dirty="0" smtClean="0"/>
              <a:t>Preference</a:t>
            </a:r>
          </a:p>
          <a:p>
            <a:endParaRPr lang="en-US" sz="2400" dirty="0"/>
          </a:p>
        </p:txBody>
      </p:sp>
    </p:spTree>
  </p:cSld>
  <p:clrMapOvr>
    <a:masterClrMapping/>
  </p:clrMapOvr>
  <p:transition/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Title 1"/>
          <p:cNvSpPr>
            <a:spLocks noGrp="1"/>
          </p:cNvSpPr>
          <p:nvPr>
            <p:ph type="title"/>
          </p:nvPr>
        </p:nvSpPr>
        <p:spPr>
          <a:xfrm>
            <a:off x="301752" y="365792"/>
            <a:ext cx="8534400" cy="758952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chemeClr val="tx1"/>
                </a:solidFill>
              </a:rPr>
              <a:t>Promotional Objectives Across </a:t>
            </a:r>
            <a:r>
              <a:rPr lang="en-US" b="1" dirty="0" smtClean="0">
                <a:solidFill>
                  <a:schemeClr val="tx1"/>
                </a:solidFill>
              </a:rPr>
              <a:t/>
            </a:r>
            <a:br>
              <a:rPr lang="en-US" b="1" dirty="0" smtClean="0">
                <a:solidFill>
                  <a:schemeClr val="tx1"/>
                </a:solidFill>
              </a:rPr>
            </a:br>
            <a:r>
              <a:rPr lang="en-US" b="1" dirty="0" smtClean="0">
                <a:solidFill>
                  <a:schemeClr val="tx1"/>
                </a:solidFill>
              </a:rPr>
              <a:t>the </a:t>
            </a:r>
            <a:r>
              <a:rPr lang="en-US" b="1" dirty="0">
                <a:solidFill>
                  <a:schemeClr val="tx1"/>
                </a:solidFill>
              </a:rPr>
              <a:t>Product Life Cycle (PLC)</a:t>
            </a: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0BD36-2C57-443B-B1BF-671F16CF2CC9}" type="slidenum">
              <a:rPr lang="en-US"/>
              <a:pPr/>
              <a:t>54</a:t>
            </a:fld>
            <a:endParaRPr lang="th-TH"/>
          </a:p>
        </p:txBody>
      </p:sp>
      <p:sp>
        <p:nvSpPr>
          <p:cNvPr id="126979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sz="2400" dirty="0"/>
              <a:t>Introduction</a:t>
            </a:r>
          </a:p>
          <a:p>
            <a:pPr lvl="1"/>
            <a:r>
              <a:rPr lang="en-US" sz="2400" dirty="0"/>
              <a:t>Advertising and public relations </a:t>
            </a:r>
            <a:r>
              <a:rPr lang="en-US" sz="2400" dirty="0">
                <a:sym typeface="Wingdings" pitchFamily="2" charset="2"/>
              </a:rPr>
              <a:t> </a:t>
            </a:r>
            <a:r>
              <a:rPr lang="en-US" sz="2400" i="1" dirty="0">
                <a:sym typeface="Wingdings" pitchFamily="2" charset="2"/>
              </a:rPr>
              <a:t>awareness</a:t>
            </a:r>
            <a:endParaRPr lang="en-US" sz="2400" dirty="0">
              <a:sym typeface="Wingdings" pitchFamily="2" charset="2"/>
            </a:endParaRPr>
          </a:p>
          <a:p>
            <a:pPr lvl="1"/>
            <a:r>
              <a:rPr lang="en-US" sz="2400" dirty="0">
                <a:sym typeface="Wingdings" pitchFamily="2" charset="2"/>
              </a:rPr>
              <a:t>Sales promotion  </a:t>
            </a:r>
            <a:r>
              <a:rPr lang="en-US" sz="2400" i="1" dirty="0">
                <a:sym typeface="Wingdings" pitchFamily="2" charset="2"/>
              </a:rPr>
              <a:t>trial</a:t>
            </a:r>
            <a:endParaRPr lang="en-US" sz="2400" dirty="0">
              <a:sym typeface="Wingdings" pitchFamily="2" charset="2"/>
            </a:endParaRPr>
          </a:p>
          <a:p>
            <a:pPr lvl="1"/>
            <a:r>
              <a:rPr lang="en-US" sz="2400" dirty="0">
                <a:sym typeface="Wingdings" pitchFamily="2" charset="2"/>
              </a:rPr>
              <a:t>Personal selling  </a:t>
            </a:r>
            <a:r>
              <a:rPr lang="en-US" sz="2400" i="1" dirty="0">
                <a:sym typeface="Wingdings" pitchFamily="2" charset="2"/>
              </a:rPr>
              <a:t>distribution</a:t>
            </a:r>
          </a:p>
          <a:p>
            <a:r>
              <a:rPr lang="en-US" sz="2400" dirty="0">
                <a:sym typeface="Wingdings" pitchFamily="2" charset="2"/>
              </a:rPr>
              <a:t>Growth</a:t>
            </a:r>
          </a:p>
          <a:p>
            <a:pPr lvl="1"/>
            <a:r>
              <a:rPr lang="en-US" sz="2400" dirty="0">
                <a:sym typeface="Wingdings" pitchFamily="2" charset="2"/>
              </a:rPr>
              <a:t>Advertising and PR  </a:t>
            </a:r>
            <a:r>
              <a:rPr lang="en-US" sz="2400" i="1" dirty="0">
                <a:sym typeface="Wingdings" pitchFamily="2" charset="2"/>
              </a:rPr>
              <a:t>brand loyalty</a:t>
            </a:r>
          </a:p>
          <a:p>
            <a:pPr lvl="1"/>
            <a:r>
              <a:rPr lang="en-US" sz="2400" dirty="0">
                <a:sym typeface="Wingdings" pitchFamily="2" charset="2"/>
              </a:rPr>
              <a:t>Less emphasis on sales promotion</a:t>
            </a:r>
            <a:endParaRPr lang="en-US" sz="2400" dirty="0"/>
          </a:p>
        </p:txBody>
      </p:sp>
      <p:sp>
        <p:nvSpPr>
          <p:cNvPr id="126980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US" sz="2400"/>
              <a:t>Maturity</a:t>
            </a:r>
          </a:p>
          <a:p>
            <a:pPr lvl="1"/>
            <a:r>
              <a:rPr lang="en-US" sz="2400"/>
              <a:t>Advertising</a:t>
            </a:r>
            <a:r>
              <a:rPr lang="en-US" sz="2400">
                <a:sym typeface="Wingdings" pitchFamily="2" charset="2"/>
              </a:rPr>
              <a:t> </a:t>
            </a:r>
            <a:r>
              <a:rPr lang="en-US" sz="2400" i="1">
                <a:sym typeface="Wingdings" pitchFamily="2" charset="2"/>
              </a:rPr>
              <a:t>persuasion, reminder</a:t>
            </a:r>
          </a:p>
          <a:p>
            <a:pPr lvl="1"/>
            <a:r>
              <a:rPr lang="en-US" sz="2400">
                <a:sym typeface="Wingdings" pitchFamily="2" charset="2"/>
              </a:rPr>
              <a:t>Sales promotion  </a:t>
            </a:r>
            <a:r>
              <a:rPr lang="en-US" sz="2400" i="1">
                <a:sym typeface="Wingdings" pitchFamily="2" charset="2"/>
              </a:rPr>
              <a:t>market share</a:t>
            </a:r>
          </a:p>
          <a:p>
            <a:r>
              <a:rPr lang="en-US" sz="2400">
                <a:sym typeface="Wingdings" pitchFamily="2" charset="2"/>
              </a:rPr>
              <a:t>Decline</a:t>
            </a:r>
          </a:p>
          <a:p>
            <a:pPr lvl="1"/>
            <a:r>
              <a:rPr lang="en-US" sz="2400">
                <a:sym typeface="Wingdings" pitchFamily="2" charset="2"/>
              </a:rPr>
              <a:t>Reduction in advertising and PR</a:t>
            </a:r>
          </a:p>
          <a:p>
            <a:pPr lvl="1"/>
            <a:r>
              <a:rPr lang="en-US" sz="2400">
                <a:sym typeface="Wingdings" pitchFamily="2" charset="2"/>
              </a:rPr>
              <a:t>More emphasis on sales promotions  temporary sales</a:t>
            </a:r>
            <a:endParaRPr lang="en-US" sz="2400"/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0"/>
          <p:cNvSpPr>
            <a:spLocks noGrp="1" noChangeArrowheads="1"/>
          </p:cNvSpPr>
          <p:nvPr>
            <p:ph type="title"/>
          </p:nvPr>
        </p:nvSpPr>
        <p:spPr>
          <a:xfrm>
            <a:off x="1150938" y="214313"/>
            <a:ext cx="7793037" cy="693737"/>
          </a:xfrm>
        </p:spPr>
        <p:txBody>
          <a:bodyPr lIns="90488" tIns="44450" rIns="90488" bIns="44450">
            <a:normAutofit fontScale="90000"/>
          </a:bodyPr>
          <a:lstStyle/>
          <a:p>
            <a:pPr eaLnBrk="1" hangingPunct="1"/>
            <a:r>
              <a:rPr lang="en-US" sz="4000" smtClean="0"/>
              <a:t>Effects of Advertising</a:t>
            </a:r>
          </a:p>
        </p:txBody>
      </p:sp>
      <p:sp>
        <p:nvSpPr>
          <p:cNvPr id="4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C0E870E-6801-43B8-99B8-E77A012AB6E1}" type="slidenum">
              <a:rPr lang="en-US"/>
              <a:pPr>
                <a:defRPr/>
              </a:pPr>
              <a:t>55</a:t>
            </a:fld>
            <a:endParaRPr lang="th-TH"/>
          </a:p>
        </p:txBody>
      </p:sp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1219200" y="3597275"/>
            <a:ext cx="3521075" cy="2722563"/>
            <a:chOff x="768" y="2266"/>
            <a:chExt cx="2218" cy="1715"/>
          </a:xfrm>
        </p:grpSpPr>
        <p:sp>
          <p:nvSpPr>
            <p:cNvPr id="2091" name="Rectangle 3"/>
            <p:cNvSpPr>
              <a:spLocks noChangeArrowheads="1"/>
            </p:cNvSpPr>
            <p:nvPr/>
          </p:nvSpPr>
          <p:spPr bwMode="auto">
            <a:xfrm>
              <a:off x="1392" y="2411"/>
              <a:ext cx="1499" cy="484"/>
            </a:xfrm>
            <a:prstGeom prst="rect">
              <a:avLst/>
            </a:prstGeom>
            <a:solidFill>
              <a:srgbClr val="C0C0C0"/>
            </a:solidFill>
            <a:ln w="12700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 sz="1800"/>
            </a:p>
          </p:txBody>
        </p:sp>
        <p:sp>
          <p:nvSpPr>
            <p:cNvPr id="2092" name="Line 4"/>
            <p:cNvSpPr>
              <a:spLocks noChangeShapeType="1"/>
            </p:cNvSpPr>
            <p:nvPr/>
          </p:nvSpPr>
          <p:spPr bwMode="auto">
            <a:xfrm flipV="1">
              <a:off x="2880" y="2463"/>
              <a:ext cx="0" cy="1304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2093" name="Rectangle 5"/>
            <p:cNvSpPr>
              <a:spLocks noChangeArrowheads="1"/>
            </p:cNvSpPr>
            <p:nvPr/>
          </p:nvSpPr>
          <p:spPr bwMode="auto">
            <a:xfrm>
              <a:off x="2723" y="3771"/>
              <a:ext cx="263" cy="21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600" b="1" i="1">
                  <a:latin typeface="Arial" pitchFamily="34" charset="0"/>
                </a:rPr>
                <a:t>Q</a:t>
              </a:r>
              <a:r>
                <a:rPr lang="en-US" sz="1600" b="1" i="1" baseline="-25000">
                  <a:latin typeface="Arial" pitchFamily="34" charset="0"/>
                </a:rPr>
                <a:t>0</a:t>
              </a:r>
            </a:p>
          </p:txBody>
        </p:sp>
        <p:sp>
          <p:nvSpPr>
            <p:cNvPr id="2094" name="Line 6"/>
            <p:cNvSpPr>
              <a:spLocks noChangeShapeType="1"/>
            </p:cNvSpPr>
            <p:nvPr/>
          </p:nvSpPr>
          <p:spPr bwMode="auto">
            <a:xfrm flipH="1">
              <a:off x="1385" y="2895"/>
              <a:ext cx="1455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/>
            <a:lstStyle/>
            <a:p>
              <a:endParaRPr lang="th-TH"/>
            </a:p>
          </p:txBody>
        </p:sp>
        <p:graphicFrame>
          <p:nvGraphicFramePr>
            <p:cNvPr id="2051" name="Object 7">
              <a:hlinkClick r:id="" action="ppaction://ole?verb=0"/>
            </p:cNvPr>
            <p:cNvGraphicFramePr>
              <a:graphicFrameLocks/>
            </p:cNvGraphicFramePr>
            <p:nvPr/>
          </p:nvGraphicFramePr>
          <p:xfrm>
            <a:off x="768" y="2748"/>
            <a:ext cx="269" cy="347"/>
          </p:xfrm>
          <a:graphic>
            <a:graphicData uri="http://schemas.openxmlformats.org/presentationml/2006/ole">
              <p:oleObj spid="_x0000_s25603" name="Equation" r:id="rId4" imgW="421920" imgH="544320" progId="Equation.3">
                <p:embed/>
              </p:oleObj>
            </a:graphicData>
          </a:graphic>
        </p:graphicFrame>
        <p:sp>
          <p:nvSpPr>
            <p:cNvPr id="2095" name="Line 8"/>
            <p:cNvSpPr>
              <a:spLocks noChangeShapeType="1"/>
            </p:cNvSpPr>
            <p:nvPr/>
          </p:nvSpPr>
          <p:spPr bwMode="auto">
            <a:xfrm flipV="1">
              <a:off x="1065" y="2647"/>
              <a:ext cx="611" cy="208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2096" name="Line 9"/>
            <p:cNvSpPr>
              <a:spLocks noChangeShapeType="1"/>
            </p:cNvSpPr>
            <p:nvPr/>
          </p:nvSpPr>
          <p:spPr bwMode="auto">
            <a:xfrm flipH="1">
              <a:off x="1385" y="2415"/>
              <a:ext cx="1455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2097" name="Rectangle 10"/>
            <p:cNvSpPr>
              <a:spLocks noChangeArrowheads="1"/>
            </p:cNvSpPr>
            <p:nvPr/>
          </p:nvSpPr>
          <p:spPr bwMode="auto">
            <a:xfrm>
              <a:off x="1101" y="2266"/>
              <a:ext cx="263" cy="22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800" b="1" i="1">
                  <a:latin typeface="Arial" pitchFamily="34" charset="0"/>
                </a:rPr>
                <a:t>P</a:t>
              </a:r>
              <a:r>
                <a:rPr lang="en-US" sz="1800" b="1" i="1" baseline="-25000">
                  <a:latin typeface="Arial" pitchFamily="34" charset="0"/>
                </a:rPr>
                <a:t>0</a:t>
              </a:r>
            </a:p>
          </p:txBody>
        </p:sp>
      </p:grpSp>
      <p:grpSp>
        <p:nvGrpSpPr>
          <p:cNvPr id="3" name="Group 11"/>
          <p:cNvGrpSpPr>
            <a:grpSpLocks/>
          </p:cNvGrpSpPr>
          <p:nvPr/>
        </p:nvGrpSpPr>
        <p:grpSpPr bwMode="auto">
          <a:xfrm>
            <a:off x="1747838" y="1563688"/>
            <a:ext cx="4608512" cy="4756150"/>
            <a:chOff x="1101" y="985"/>
            <a:chExt cx="2903" cy="2996"/>
          </a:xfrm>
        </p:grpSpPr>
        <p:sp>
          <p:nvSpPr>
            <p:cNvPr id="2083" name="Line 12"/>
            <p:cNvSpPr>
              <a:spLocks noChangeShapeType="1"/>
            </p:cNvSpPr>
            <p:nvPr/>
          </p:nvSpPr>
          <p:spPr bwMode="auto">
            <a:xfrm flipH="1">
              <a:off x="1385" y="2559"/>
              <a:ext cx="2463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2084" name="Rectangle 13"/>
            <p:cNvSpPr>
              <a:spLocks noChangeArrowheads="1"/>
            </p:cNvSpPr>
            <p:nvPr/>
          </p:nvSpPr>
          <p:spPr bwMode="auto">
            <a:xfrm>
              <a:off x="3741" y="3771"/>
              <a:ext cx="263" cy="21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600" b="1" i="1">
                  <a:latin typeface="Arial" pitchFamily="34" charset="0"/>
                </a:rPr>
                <a:t>Q</a:t>
              </a:r>
              <a:r>
                <a:rPr lang="en-US" sz="1600" b="1" i="1" baseline="-25000">
                  <a:latin typeface="Arial" pitchFamily="34" charset="0"/>
                </a:rPr>
                <a:t>1</a:t>
              </a:r>
            </a:p>
          </p:txBody>
        </p:sp>
        <p:sp>
          <p:nvSpPr>
            <p:cNvPr id="2085" name="Rectangle 14"/>
            <p:cNvSpPr>
              <a:spLocks noChangeArrowheads="1"/>
            </p:cNvSpPr>
            <p:nvPr/>
          </p:nvSpPr>
          <p:spPr bwMode="auto">
            <a:xfrm>
              <a:off x="1392" y="1647"/>
              <a:ext cx="2496" cy="912"/>
            </a:xfrm>
            <a:prstGeom prst="rect">
              <a:avLst/>
            </a:prstGeom>
            <a:solidFill>
              <a:srgbClr val="FFCCCC"/>
            </a:solidFill>
            <a:ln w="12700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 sz="1800"/>
            </a:p>
          </p:txBody>
        </p:sp>
        <p:graphicFrame>
          <p:nvGraphicFramePr>
            <p:cNvPr id="2050" name="Object 15">
              <a:hlinkClick r:id="" action="ppaction://ole?verb=0"/>
            </p:cNvPr>
            <p:cNvGraphicFramePr>
              <a:graphicFrameLocks/>
            </p:cNvGraphicFramePr>
            <p:nvPr/>
          </p:nvGraphicFramePr>
          <p:xfrm>
            <a:off x="3321" y="985"/>
            <a:ext cx="249" cy="323"/>
          </p:xfrm>
          <a:graphic>
            <a:graphicData uri="http://schemas.openxmlformats.org/presentationml/2006/ole">
              <p:oleObj spid="_x0000_s25602" name="Equation" r:id="rId5" imgW="393480" imgH="510840" progId="Equation.3">
                <p:embed/>
              </p:oleObj>
            </a:graphicData>
          </a:graphic>
        </p:graphicFrame>
        <p:sp>
          <p:nvSpPr>
            <p:cNvPr id="2086" name="Line 16"/>
            <p:cNvSpPr>
              <a:spLocks noChangeShapeType="1"/>
            </p:cNvSpPr>
            <p:nvPr/>
          </p:nvSpPr>
          <p:spPr bwMode="auto">
            <a:xfrm flipV="1">
              <a:off x="3888" y="1640"/>
              <a:ext cx="0" cy="2127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2087" name="Line 17"/>
            <p:cNvSpPr>
              <a:spLocks noChangeShapeType="1"/>
            </p:cNvSpPr>
            <p:nvPr/>
          </p:nvSpPr>
          <p:spPr bwMode="auto">
            <a:xfrm flipH="1">
              <a:off x="1385" y="1647"/>
              <a:ext cx="2463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2088" name="Rectangle 18"/>
            <p:cNvSpPr>
              <a:spLocks noChangeArrowheads="1"/>
            </p:cNvSpPr>
            <p:nvPr/>
          </p:nvSpPr>
          <p:spPr bwMode="auto">
            <a:xfrm>
              <a:off x="1101" y="1548"/>
              <a:ext cx="263" cy="22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800" b="1" i="1">
                  <a:latin typeface="Arial" pitchFamily="34" charset="0"/>
                </a:rPr>
                <a:t>P</a:t>
              </a:r>
              <a:r>
                <a:rPr lang="en-US" sz="1800" b="1" i="1" baseline="-25000">
                  <a:latin typeface="Arial" pitchFamily="34" charset="0"/>
                </a:rPr>
                <a:t>1</a:t>
              </a:r>
            </a:p>
          </p:txBody>
        </p:sp>
        <p:sp>
          <p:nvSpPr>
            <p:cNvPr id="2089" name="Line 19"/>
            <p:cNvSpPr>
              <a:spLocks noChangeShapeType="1"/>
            </p:cNvSpPr>
            <p:nvPr/>
          </p:nvSpPr>
          <p:spPr bwMode="auto">
            <a:xfrm flipH="1">
              <a:off x="2873" y="1224"/>
              <a:ext cx="543" cy="751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2090" name="Rectangle 20"/>
            <p:cNvSpPr>
              <a:spLocks noChangeArrowheads="1"/>
            </p:cNvSpPr>
            <p:nvPr/>
          </p:nvSpPr>
          <p:spPr bwMode="auto">
            <a:xfrm>
              <a:off x="1392" y="2414"/>
              <a:ext cx="1499" cy="145"/>
            </a:xfrm>
            <a:prstGeom prst="rect">
              <a:avLst/>
            </a:prstGeom>
            <a:solidFill>
              <a:srgbClr val="969696"/>
            </a:solidFill>
            <a:ln w="12700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 sz="1800"/>
            </a:p>
          </p:txBody>
        </p:sp>
      </p:grpSp>
      <p:grpSp>
        <p:nvGrpSpPr>
          <p:cNvPr id="4" name="Group 21"/>
          <p:cNvGrpSpPr>
            <a:grpSpLocks/>
          </p:cNvGrpSpPr>
          <p:nvPr/>
        </p:nvGrpSpPr>
        <p:grpSpPr bwMode="auto">
          <a:xfrm>
            <a:off x="785813" y="1000125"/>
            <a:ext cx="6426200" cy="4792663"/>
            <a:chOff x="495" y="630"/>
            <a:chExt cx="4048" cy="3019"/>
          </a:xfrm>
        </p:grpSpPr>
        <p:sp>
          <p:nvSpPr>
            <p:cNvPr id="2078" name="Line 22"/>
            <p:cNvSpPr>
              <a:spLocks noChangeShapeType="1"/>
            </p:cNvSpPr>
            <p:nvPr/>
          </p:nvSpPr>
          <p:spPr bwMode="auto">
            <a:xfrm>
              <a:off x="1553" y="1712"/>
              <a:ext cx="2655" cy="1407"/>
            </a:xfrm>
            <a:prstGeom prst="line">
              <a:avLst/>
            </a:prstGeom>
            <a:noFill/>
            <a:ln w="50800">
              <a:solidFill>
                <a:srgbClr val="80808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2079" name="Line 23"/>
            <p:cNvSpPr>
              <a:spLocks noChangeShapeType="1"/>
            </p:cNvSpPr>
            <p:nvPr/>
          </p:nvSpPr>
          <p:spPr bwMode="auto">
            <a:xfrm>
              <a:off x="1505" y="1760"/>
              <a:ext cx="1791" cy="1695"/>
            </a:xfrm>
            <a:prstGeom prst="line">
              <a:avLst/>
            </a:prstGeom>
            <a:noFill/>
            <a:ln w="50800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2080" name="Rectangle 24"/>
            <p:cNvSpPr>
              <a:spLocks noChangeArrowheads="1"/>
            </p:cNvSpPr>
            <p:nvPr/>
          </p:nvSpPr>
          <p:spPr bwMode="auto">
            <a:xfrm>
              <a:off x="4221" y="3036"/>
              <a:ext cx="322" cy="22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800" b="1">
                  <a:latin typeface="Arial" pitchFamily="34" charset="0"/>
                </a:rPr>
                <a:t>AR</a:t>
              </a:r>
            </a:p>
          </p:txBody>
        </p:sp>
        <p:sp>
          <p:nvSpPr>
            <p:cNvPr id="2081" name="Rectangle 25"/>
            <p:cNvSpPr>
              <a:spLocks noChangeArrowheads="1"/>
            </p:cNvSpPr>
            <p:nvPr/>
          </p:nvSpPr>
          <p:spPr bwMode="auto">
            <a:xfrm>
              <a:off x="3309" y="3420"/>
              <a:ext cx="338" cy="22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800" b="1">
                  <a:latin typeface="Arial" pitchFamily="34" charset="0"/>
                </a:rPr>
                <a:t>MR</a:t>
              </a:r>
            </a:p>
          </p:txBody>
        </p:sp>
        <p:sp>
          <p:nvSpPr>
            <p:cNvPr id="128026" name="Rectangle 26"/>
            <p:cNvSpPr>
              <a:spLocks noChangeArrowheads="1"/>
            </p:cNvSpPr>
            <p:nvPr/>
          </p:nvSpPr>
          <p:spPr bwMode="auto">
            <a:xfrm>
              <a:off x="495" y="630"/>
              <a:ext cx="1524" cy="328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none" lIns="90488" tIns="44450" rIns="90488" bIns="44450">
              <a:spAutoFit/>
            </a:bodyPr>
            <a:lstStyle/>
            <a:p>
              <a:pPr algn="ctr" eaLnBrk="0" hangingPunct="0">
                <a:defRPr/>
              </a:pPr>
              <a:r>
                <a:rPr lang="en-US" sz="1400" b="1" dirty="0">
                  <a:latin typeface="Arial" pitchFamily="34" charset="0"/>
                </a:rPr>
                <a:t>AR and MR when</a:t>
              </a:r>
            </a:p>
            <a:p>
              <a:pPr algn="ctr" eaLnBrk="0" hangingPunct="0">
                <a:defRPr/>
              </a:pPr>
              <a:r>
                <a:rPr lang="en-US" sz="1400" b="1" dirty="0">
                  <a:latin typeface="Arial" pitchFamily="34" charset="0"/>
                </a:rPr>
                <a:t>the firm doesn</a:t>
              </a:r>
              <a:r>
                <a:rPr lang="en-US" sz="1400" b="1" dirty="0">
                  <a:latin typeface="Times New Roman"/>
                </a:rPr>
                <a:t>’</a:t>
              </a:r>
              <a:r>
                <a:rPr lang="en-US" sz="1400" b="1" dirty="0">
                  <a:latin typeface="Arial" pitchFamily="34" charset="0"/>
                </a:rPr>
                <a:t>t advertise.</a:t>
              </a:r>
            </a:p>
          </p:txBody>
        </p:sp>
      </p:grpSp>
      <p:grpSp>
        <p:nvGrpSpPr>
          <p:cNvPr id="5" name="Group 27"/>
          <p:cNvGrpSpPr>
            <a:grpSpLocks/>
          </p:cNvGrpSpPr>
          <p:nvPr/>
        </p:nvGrpSpPr>
        <p:grpSpPr bwMode="auto">
          <a:xfrm>
            <a:off x="3273425" y="2143125"/>
            <a:ext cx="4835525" cy="3065463"/>
            <a:chOff x="2062" y="1350"/>
            <a:chExt cx="3046" cy="1931"/>
          </a:xfrm>
        </p:grpSpPr>
        <p:sp>
          <p:nvSpPr>
            <p:cNvPr id="2076" name="Freeform 28"/>
            <p:cNvSpPr>
              <a:spLocks/>
            </p:cNvSpPr>
            <p:nvPr/>
          </p:nvSpPr>
          <p:spPr bwMode="auto">
            <a:xfrm>
              <a:off x="2062" y="1510"/>
              <a:ext cx="2659" cy="1771"/>
            </a:xfrm>
            <a:custGeom>
              <a:avLst/>
              <a:gdLst>
                <a:gd name="T0" fmla="*/ 0 w 2659"/>
                <a:gd name="T1" fmla="*/ 1770 h 1771"/>
                <a:gd name="T2" fmla="*/ 75 w 2659"/>
                <a:gd name="T3" fmla="*/ 1749 h 1771"/>
                <a:gd name="T4" fmla="*/ 173 w 2659"/>
                <a:gd name="T5" fmla="*/ 1722 h 1771"/>
                <a:gd name="T6" fmla="*/ 294 w 2659"/>
                <a:gd name="T7" fmla="*/ 1696 h 1771"/>
                <a:gd name="T8" fmla="*/ 430 w 2659"/>
                <a:gd name="T9" fmla="*/ 1659 h 1771"/>
                <a:gd name="T10" fmla="*/ 566 w 2659"/>
                <a:gd name="T11" fmla="*/ 1622 h 1771"/>
                <a:gd name="T12" fmla="*/ 710 w 2659"/>
                <a:gd name="T13" fmla="*/ 1574 h 1771"/>
                <a:gd name="T14" fmla="*/ 853 w 2659"/>
                <a:gd name="T15" fmla="*/ 1516 h 1771"/>
                <a:gd name="T16" fmla="*/ 989 w 2659"/>
                <a:gd name="T17" fmla="*/ 1452 h 1771"/>
                <a:gd name="T18" fmla="*/ 1125 w 2659"/>
                <a:gd name="T19" fmla="*/ 1378 h 1771"/>
                <a:gd name="T20" fmla="*/ 1276 w 2659"/>
                <a:gd name="T21" fmla="*/ 1288 h 1771"/>
                <a:gd name="T22" fmla="*/ 1427 w 2659"/>
                <a:gd name="T23" fmla="*/ 1192 h 1771"/>
                <a:gd name="T24" fmla="*/ 1578 w 2659"/>
                <a:gd name="T25" fmla="*/ 1091 h 1771"/>
                <a:gd name="T26" fmla="*/ 1722 w 2659"/>
                <a:gd name="T27" fmla="*/ 980 h 1771"/>
                <a:gd name="T28" fmla="*/ 1865 w 2659"/>
                <a:gd name="T29" fmla="*/ 874 h 1771"/>
                <a:gd name="T30" fmla="*/ 1993 w 2659"/>
                <a:gd name="T31" fmla="*/ 773 h 1771"/>
                <a:gd name="T32" fmla="*/ 2107 w 2659"/>
                <a:gd name="T33" fmla="*/ 678 h 1771"/>
                <a:gd name="T34" fmla="*/ 2205 w 2659"/>
                <a:gd name="T35" fmla="*/ 583 h 1771"/>
                <a:gd name="T36" fmla="*/ 2296 w 2659"/>
                <a:gd name="T37" fmla="*/ 487 h 1771"/>
                <a:gd name="T38" fmla="*/ 2371 w 2659"/>
                <a:gd name="T39" fmla="*/ 392 h 1771"/>
                <a:gd name="T40" fmla="*/ 2447 w 2659"/>
                <a:gd name="T41" fmla="*/ 302 h 1771"/>
                <a:gd name="T42" fmla="*/ 2507 w 2659"/>
                <a:gd name="T43" fmla="*/ 212 h 1771"/>
                <a:gd name="T44" fmla="*/ 2567 w 2659"/>
                <a:gd name="T45" fmla="*/ 132 h 1771"/>
                <a:gd name="T46" fmla="*/ 2613 w 2659"/>
                <a:gd name="T47" fmla="*/ 58 h 1771"/>
                <a:gd name="T48" fmla="*/ 2658 w 2659"/>
                <a:gd name="T49" fmla="*/ 0 h 1771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w 2659"/>
                <a:gd name="T76" fmla="*/ 0 h 1771"/>
                <a:gd name="T77" fmla="*/ 2659 w 2659"/>
                <a:gd name="T78" fmla="*/ 1771 h 1771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T75" t="T76" r="T77" b="T78"/>
              <a:pathLst>
                <a:path w="2659" h="1771">
                  <a:moveTo>
                    <a:pt x="0" y="1770"/>
                  </a:moveTo>
                  <a:lnTo>
                    <a:pt x="75" y="1749"/>
                  </a:lnTo>
                  <a:lnTo>
                    <a:pt x="173" y="1722"/>
                  </a:lnTo>
                  <a:lnTo>
                    <a:pt x="294" y="1696"/>
                  </a:lnTo>
                  <a:lnTo>
                    <a:pt x="430" y="1659"/>
                  </a:lnTo>
                  <a:lnTo>
                    <a:pt x="566" y="1622"/>
                  </a:lnTo>
                  <a:lnTo>
                    <a:pt x="710" y="1574"/>
                  </a:lnTo>
                  <a:lnTo>
                    <a:pt x="853" y="1516"/>
                  </a:lnTo>
                  <a:lnTo>
                    <a:pt x="989" y="1452"/>
                  </a:lnTo>
                  <a:lnTo>
                    <a:pt x="1125" y="1378"/>
                  </a:lnTo>
                  <a:lnTo>
                    <a:pt x="1276" y="1288"/>
                  </a:lnTo>
                  <a:lnTo>
                    <a:pt x="1427" y="1192"/>
                  </a:lnTo>
                  <a:lnTo>
                    <a:pt x="1578" y="1091"/>
                  </a:lnTo>
                  <a:lnTo>
                    <a:pt x="1722" y="980"/>
                  </a:lnTo>
                  <a:lnTo>
                    <a:pt x="1865" y="874"/>
                  </a:lnTo>
                  <a:lnTo>
                    <a:pt x="1993" y="773"/>
                  </a:lnTo>
                  <a:lnTo>
                    <a:pt x="2107" y="678"/>
                  </a:lnTo>
                  <a:lnTo>
                    <a:pt x="2205" y="583"/>
                  </a:lnTo>
                  <a:lnTo>
                    <a:pt x="2296" y="487"/>
                  </a:lnTo>
                  <a:lnTo>
                    <a:pt x="2371" y="392"/>
                  </a:lnTo>
                  <a:lnTo>
                    <a:pt x="2447" y="302"/>
                  </a:lnTo>
                  <a:lnTo>
                    <a:pt x="2507" y="212"/>
                  </a:lnTo>
                  <a:lnTo>
                    <a:pt x="2567" y="132"/>
                  </a:lnTo>
                  <a:lnTo>
                    <a:pt x="2613" y="58"/>
                  </a:lnTo>
                  <a:lnTo>
                    <a:pt x="2658" y="0"/>
                  </a:lnTo>
                </a:path>
              </a:pathLst>
            </a:custGeom>
            <a:noFill/>
            <a:ln w="50800" cap="rnd">
              <a:solidFill>
                <a:srgbClr val="9933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2077" name="Rectangle 29"/>
            <p:cNvSpPr>
              <a:spLocks noChangeArrowheads="1"/>
            </p:cNvSpPr>
            <p:nvPr/>
          </p:nvSpPr>
          <p:spPr bwMode="auto">
            <a:xfrm>
              <a:off x="4770" y="1350"/>
              <a:ext cx="338" cy="22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800" b="1">
                  <a:latin typeface="Arial" pitchFamily="34" charset="0"/>
                </a:rPr>
                <a:t>MC</a:t>
              </a:r>
            </a:p>
          </p:txBody>
        </p:sp>
      </p:grpSp>
      <p:grpSp>
        <p:nvGrpSpPr>
          <p:cNvPr id="6" name="Group 30"/>
          <p:cNvGrpSpPr>
            <a:grpSpLocks/>
          </p:cNvGrpSpPr>
          <p:nvPr/>
        </p:nvGrpSpPr>
        <p:grpSpPr bwMode="auto">
          <a:xfrm>
            <a:off x="2697163" y="1000125"/>
            <a:ext cx="6216650" cy="3919538"/>
            <a:chOff x="1677" y="652"/>
            <a:chExt cx="3916" cy="2469"/>
          </a:xfrm>
        </p:grpSpPr>
        <p:sp>
          <p:nvSpPr>
            <p:cNvPr id="128031" name="Rectangle 31"/>
            <p:cNvSpPr>
              <a:spLocks noChangeArrowheads="1"/>
            </p:cNvSpPr>
            <p:nvPr/>
          </p:nvSpPr>
          <p:spPr bwMode="auto">
            <a:xfrm>
              <a:off x="3668" y="652"/>
              <a:ext cx="1925" cy="735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lIns="90488" tIns="44450" rIns="90488" bIns="44450">
              <a:spAutoFit/>
            </a:bodyPr>
            <a:lstStyle/>
            <a:p>
              <a:pPr algn="ctr" eaLnBrk="0" hangingPunct="0">
                <a:defRPr/>
              </a:pPr>
              <a:r>
                <a:rPr lang="en-US" sz="1400" b="1" dirty="0">
                  <a:latin typeface="Arial" pitchFamily="34" charset="0"/>
                </a:rPr>
                <a:t>If the firm advertises, </a:t>
              </a:r>
            </a:p>
            <a:p>
              <a:pPr algn="ctr" eaLnBrk="0" hangingPunct="0">
                <a:defRPr/>
              </a:pPr>
              <a:r>
                <a:rPr lang="en-US" sz="1400" b="1" dirty="0">
                  <a:latin typeface="Arial" pitchFamily="34" charset="0"/>
                </a:rPr>
                <a:t>its average and marginal</a:t>
              </a:r>
            </a:p>
            <a:p>
              <a:pPr algn="ctr" eaLnBrk="0" hangingPunct="0">
                <a:defRPr/>
              </a:pPr>
              <a:r>
                <a:rPr lang="en-US" sz="1400" b="1" dirty="0">
                  <a:latin typeface="Arial" pitchFamily="34" charset="0"/>
                </a:rPr>
                <a:t>revenue curves shift to</a:t>
              </a:r>
            </a:p>
            <a:p>
              <a:pPr algn="ctr" eaLnBrk="0" hangingPunct="0">
                <a:defRPr/>
              </a:pPr>
              <a:r>
                <a:rPr lang="en-US" sz="1400" b="1" dirty="0">
                  <a:latin typeface="Arial" pitchFamily="34" charset="0"/>
                </a:rPr>
                <a:t>the right -- average costs</a:t>
              </a:r>
            </a:p>
            <a:p>
              <a:pPr algn="ctr" eaLnBrk="0" hangingPunct="0">
                <a:defRPr/>
              </a:pPr>
              <a:r>
                <a:rPr lang="en-US" sz="1400" b="1" dirty="0">
                  <a:latin typeface="Arial" pitchFamily="34" charset="0"/>
                </a:rPr>
                <a:t>rise, but marginal cost does not.</a:t>
              </a:r>
            </a:p>
          </p:txBody>
        </p:sp>
        <p:sp>
          <p:nvSpPr>
            <p:cNvPr id="2070" name="Line 32"/>
            <p:cNvSpPr>
              <a:spLocks noChangeShapeType="1"/>
            </p:cNvSpPr>
            <p:nvPr/>
          </p:nvSpPr>
          <p:spPr bwMode="auto">
            <a:xfrm>
              <a:off x="2129" y="1088"/>
              <a:ext cx="2895" cy="975"/>
            </a:xfrm>
            <a:prstGeom prst="line">
              <a:avLst/>
            </a:prstGeom>
            <a:noFill/>
            <a:ln w="50800">
              <a:solidFill>
                <a:srgbClr val="99CC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2071" name="Rectangle 33"/>
            <p:cNvSpPr>
              <a:spLocks noChangeArrowheads="1"/>
            </p:cNvSpPr>
            <p:nvPr/>
          </p:nvSpPr>
          <p:spPr bwMode="auto">
            <a:xfrm>
              <a:off x="5037" y="1932"/>
              <a:ext cx="362" cy="22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800" b="1">
                  <a:latin typeface="Arial" pitchFamily="34" charset="0"/>
                </a:rPr>
                <a:t>AR</a:t>
              </a:r>
              <a:r>
                <a:rPr lang="en-US" sz="1800" b="1" i="1">
                  <a:latin typeface="Times New Roman" pitchFamily="18" charset="0"/>
                </a:rPr>
                <a:t>’</a:t>
              </a:r>
              <a:endParaRPr lang="en-US" sz="1800" b="1" i="1">
                <a:latin typeface="Arial" pitchFamily="34" charset="0"/>
              </a:endParaRPr>
            </a:p>
          </p:txBody>
        </p:sp>
        <p:sp>
          <p:nvSpPr>
            <p:cNvPr id="2072" name="Line 34"/>
            <p:cNvSpPr>
              <a:spLocks noChangeShapeType="1"/>
            </p:cNvSpPr>
            <p:nvPr/>
          </p:nvSpPr>
          <p:spPr bwMode="auto">
            <a:xfrm>
              <a:off x="2081" y="1232"/>
              <a:ext cx="2559" cy="1647"/>
            </a:xfrm>
            <a:prstGeom prst="line">
              <a:avLst/>
            </a:prstGeom>
            <a:noFill/>
            <a:ln w="50800">
              <a:solidFill>
                <a:srgbClr val="0033CC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2073" name="Rectangle 35"/>
            <p:cNvSpPr>
              <a:spLocks noChangeArrowheads="1"/>
            </p:cNvSpPr>
            <p:nvPr/>
          </p:nvSpPr>
          <p:spPr bwMode="auto">
            <a:xfrm>
              <a:off x="4653" y="2892"/>
              <a:ext cx="378" cy="22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800" b="1">
                  <a:latin typeface="Arial" pitchFamily="34" charset="0"/>
                </a:rPr>
                <a:t>MR</a:t>
              </a:r>
              <a:r>
                <a:rPr lang="en-US" sz="1800" b="1" i="1">
                  <a:latin typeface="Times New Roman" pitchFamily="18" charset="0"/>
                </a:rPr>
                <a:t>’</a:t>
              </a:r>
              <a:endParaRPr lang="en-US" sz="1800" b="1" i="1">
                <a:latin typeface="Arial" pitchFamily="34" charset="0"/>
              </a:endParaRPr>
            </a:p>
          </p:txBody>
        </p:sp>
        <p:sp>
          <p:nvSpPr>
            <p:cNvPr id="2074" name="Freeform 36"/>
            <p:cNvSpPr>
              <a:spLocks/>
            </p:cNvSpPr>
            <p:nvPr/>
          </p:nvSpPr>
          <p:spPr bwMode="auto">
            <a:xfrm>
              <a:off x="1677" y="1475"/>
              <a:ext cx="3109" cy="1121"/>
            </a:xfrm>
            <a:custGeom>
              <a:avLst/>
              <a:gdLst>
                <a:gd name="T0" fmla="*/ 0 w 3109"/>
                <a:gd name="T1" fmla="*/ 0 h 1121"/>
                <a:gd name="T2" fmla="*/ 15 w 3109"/>
                <a:gd name="T3" fmla="*/ 21 h 1121"/>
                <a:gd name="T4" fmla="*/ 23 w 3109"/>
                <a:gd name="T5" fmla="*/ 42 h 1121"/>
                <a:gd name="T6" fmla="*/ 61 w 3109"/>
                <a:gd name="T7" fmla="*/ 101 h 1121"/>
                <a:gd name="T8" fmla="*/ 99 w 3109"/>
                <a:gd name="T9" fmla="*/ 172 h 1121"/>
                <a:gd name="T10" fmla="*/ 145 w 3109"/>
                <a:gd name="T11" fmla="*/ 248 h 1121"/>
                <a:gd name="T12" fmla="*/ 191 w 3109"/>
                <a:gd name="T13" fmla="*/ 328 h 1121"/>
                <a:gd name="T14" fmla="*/ 245 w 3109"/>
                <a:gd name="T15" fmla="*/ 408 h 1121"/>
                <a:gd name="T16" fmla="*/ 298 w 3109"/>
                <a:gd name="T17" fmla="*/ 484 h 1121"/>
                <a:gd name="T18" fmla="*/ 352 w 3109"/>
                <a:gd name="T19" fmla="*/ 551 h 1121"/>
                <a:gd name="T20" fmla="*/ 467 w 3109"/>
                <a:gd name="T21" fmla="*/ 678 h 1121"/>
                <a:gd name="T22" fmla="*/ 597 w 3109"/>
                <a:gd name="T23" fmla="*/ 796 h 1121"/>
                <a:gd name="T24" fmla="*/ 666 w 3109"/>
                <a:gd name="T25" fmla="*/ 854 h 1121"/>
                <a:gd name="T26" fmla="*/ 750 w 3109"/>
                <a:gd name="T27" fmla="*/ 905 h 1121"/>
                <a:gd name="T28" fmla="*/ 834 w 3109"/>
                <a:gd name="T29" fmla="*/ 951 h 1121"/>
                <a:gd name="T30" fmla="*/ 934 w 3109"/>
                <a:gd name="T31" fmla="*/ 989 h 1121"/>
                <a:gd name="T32" fmla="*/ 1049 w 3109"/>
                <a:gd name="T33" fmla="*/ 1023 h 1121"/>
                <a:gd name="T34" fmla="*/ 1179 w 3109"/>
                <a:gd name="T35" fmla="*/ 1052 h 1121"/>
                <a:gd name="T36" fmla="*/ 1316 w 3109"/>
                <a:gd name="T37" fmla="*/ 1073 h 1121"/>
                <a:gd name="T38" fmla="*/ 1462 w 3109"/>
                <a:gd name="T39" fmla="*/ 1095 h 1121"/>
                <a:gd name="T40" fmla="*/ 1607 w 3109"/>
                <a:gd name="T41" fmla="*/ 1107 h 1121"/>
                <a:gd name="T42" fmla="*/ 1753 w 3109"/>
                <a:gd name="T43" fmla="*/ 1116 h 1121"/>
                <a:gd name="T44" fmla="*/ 1883 w 3109"/>
                <a:gd name="T45" fmla="*/ 1120 h 1121"/>
                <a:gd name="T46" fmla="*/ 1990 w 3109"/>
                <a:gd name="T47" fmla="*/ 1120 h 1121"/>
                <a:gd name="T48" fmla="*/ 2082 w 3109"/>
                <a:gd name="T49" fmla="*/ 1116 h 1121"/>
                <a:gd name="T50" fmla="*/ 2159 w 3109"/>
                <a:gd name="T51" fmla="*/ 1103 h 1121"/>
                <a:gd name="T52" fmla="*/ 2228 w 3109"/>
                <a:gd name="T53" fmla="*/ 1086 h 1121"/>
                <a:gd name="T54" fmla="*/ 2281 w 3109"/>
                <a:gd name="T55" fmla="*/ 1065 h 1121"/>
                <a:gd name="T56" fmla="*/ 2396 w 3109"/>
                <a:gd name="T57" fmla="*/ 1019 h 1121"/>
                <a:gd name="T58" fmla="*/ 2457 w 3109"/>
                <a:gd name="T59" fmla="*/ 998 h 1121"/>
                <a:gd name="T60" fmla="*/ 2526 w 3109"/>
                <a:gd name="T61" fmla="*/ 972 h 1121"/>
                <a:gd name="T62" fmla="*/ 2603 w 3109"/>
                <a:gd name="T63" fmla="*/ 951 h 1121"/>
                <a:gd name="T64" fmla="*/ 2679 w 3109"/>
                <a:gd name="T65" fmla="*/ 926 h 1121"/>
                <a:gd name="T66" fmla="*/ 2840 w 3109"/>
                <a:gd name="T67" fmla="*/ 871 h 1121"/>
                <a:gd name="T68" fmla="*/ 2917 w 3109"/>
                <a:gd name="T69" fmla="*/ 846 h 1121"/>
                <a:gd name="T70" fmla="*/ 2993 w 3109"/>
                <a:gd name="T71" fmla="*/ 821 h 1121"/>
                <a:gd name="T72" fmla="*/ 3054 w 3109"/>
                <a:gd name="T73" fmla="*/ 796 h 1121"/>
                <a:gd name="T74" fmla="*/ 3108 w 3109"/>
                <a:gd name="T75" fmla="*/ 779 h 1121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3109"/>
                <a:gd name="T115" fmla="*/ 0 h 1121"/>
                <a:gd name="T116" fmla="*/ 3109 w 3109"/>
                <a:gd name="T117" fmla="*/ 1121 h 1121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3109" h="1121">
                  <a:moveTo>
                    <a:pt x="0" y="0"/>
                  </a:moveTo>
                  <a:lnTo>
                    <a:pt x="15" y="21"/>
                  </a:lnTo>
                  <a:lnTo>
                    <a:pt x="23" y="42"/>
                  </a:lnTo>
                  <a:lnTo>
                    <a:pt x="61" y="101"/>
                  </a:lnTo>
                  <a:lnTo>
                    <a:pt x="99" y="172"/>
                  </a:lnTo>
                  <a:lnTo>
                    <a:pt x="145" y="248"/>
                  </a:lnTo>
                  <a:lnTo>
                    <a:pt x="191" y="328"/>
                  </a:lnTo>
                  <a:lnTo>
                    <a:pt x="245" y="408"/>
                  </a:lnTo>
                  <a:lnTo>
                    <a:pt x="298" y="484"/>
                  </a:lnTo>
                  <a:lnTo>
                    <a:pt x="352" y="551"/>
                  </a:lnTo>
                  <a:lnTo>
                    <a:pt x="467" y="678"/>
                  </a:lnTo>
                  <a:lnTo>
                    <a:pt x="597" y="796"/>
                  </a:lnTo>
                  <a:lnTo>
                    <a:pt x="666" y="854"/>
                  </a:lnTo>
                  <a:lnTo>
                    <a:pt x="750" y="905"/>
                  </a:lnTo>
                  <a:lnTo>
                    <a:pt x="834" y="951"/>
                  </a:lnTo>
                  <a:lnTo>
                    <a:pt x="934" y="989"/>
                  </a:lnTo>
                  <a:lnTo>
                    <a:pt x="1049" y="1023"/>
                  </a:lnTo>
                  <a:lnTo>
                    <a:pt x="1179" y="1052"/>
                  </a:lnTo>
                  <a:lnTo>
                    <a:pt x="1316" y="1073"/>
                  </a:lnTo>
                  <a:lnTo>
                    <a:pt x="1462" y="1095"/>
                  </a:lnTo>
                  <a:lnTo>
                    <a:pt x="1607" y="1107"/>
                  </a:lnTo>
                  <a:lnTo>
                    <a:pt x="1753" y="1116"/>
                  </a:lnTo>
                  <a:lnTo>
                    <a:pt x="1883" y="1120"/>
                  </a:lnTo>
                  <a:lnTo>
                    <a:pt x="1990" y="1120"/>
                  </a:lnTo>
                  <a:lnTo>
                    <a:pt x="2082" y="1116"/>
                  </a:lnTo>
                  <a:lnTo>
                    <a:pt x="2159" y="1103"/>
                  </a:lnTo>
                  <a:lnTo>
                    <a:pt x="2228" y="1086"/>
                  </a:lnTo>
                  <a:lnTo>
                    <a:pt x="2281" y="1065"/>
                  </a:lnTo>
                  <a:lnTo>
                    <a:pt x="2396" y="1019"/>
                  </a:lnTo>
                  <a:lnTo>
                    <a:pt x="2457" y="998"/>
                  </a:lnTo>
                  <a:lnTo>
                    <a:pt x="2526" y="972"/>
                  </a:lnTo>
                  <a:lnTo>
                    <a:pt x="2603" y="951"/>
                  </a:lnTo>
                  <a:lnTo>
                    <a:pt x="2679" y="926"/>
                  </a:lnTo>
                  <a:lnTo>
                    <a:pt x="2840" y="871"/>
                  </a:lnTo>
                  <a:lnTo>
                    <a:pt x="2917" y="846"/>
                  </a:lnTo>
                  <a:lnTo>
                    <a:pt x="2993" y="821"/>
                  </a:lnTo>
                  <a:lnTo>
                    <a:pt x="3054" y="796"/>
                  </a:lnTo>
                  <a:lnTo>
                    <a:pt x="3108" y="779"/>
                  </a:lnTo>
                </a:path>
              </a:pathLst>
            </a:custGeom>
            <a:noFill/>
            <a:ln w="50800" cap="rnd">
              <a:solidFill>
                <a:srgbClr val="CC66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2075" name="Rectangle 37"/>
            <p:cNvSpPr>
              <a:spLocks noChangeArrowheads="1"/>
            </p:cNvSpPr>
            <p:nvPr/>
          </p:nvSpPr>
          <p:spPr bwMode="auto">
            <a:xfrm>
              <a:off x="4509" y="2028"/>
              <a:ext cx="362" cy="22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800" b="1">
                  <a:latin typeface="Arial" pitchFamily="34" charset="0"/>
                </a:rPr>
                <a:t>AC</a:t>
              </a:r>
              <a:r>
                <a:rPr lang="en-US" sz="1800" b="1" i="1">
                  <a:latin typeface="Times New Roman" pitchFamily="18" charset="0"/>
                </a:rPr>
                <a:t>’</a:t>
              </a:r>
              <a:endParaRPr lang="en-US" sz="1800" b="1" i="1">
                <a:latin typeface="Arial" pitchFamily="34" charset="0"/>
              </a:endParaRPr>
            </a:p>
          </p:txBody>
        </p:sp>
      </p:grpSp>
      <p:sp>
        <p:nvSpPr>
          <p:cNvPr id="2059" name="Rectangle 38"/>
          <p:cNvSpPr>
            <a:spLocks noChangeArrowheads="1"/>
          </p:cNvSpPr>
          <p:nvPr/>
        </p:nvSpPr>
        <p:spPr bwMode="auto">
          <a:xfrm>
            <a:off x="7620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 sz="1800"/>
          </a:p>
        </p:txBody>
      </p:sp>
      <p:sp>
        <p:nvSpPr>
          <p:cNvPr id="2060" name="Rectangle 39"/>
          <p:cNvSpPr>
            <a:spLocks noChangeArrowheads="1"/>
          </p:cNvSpPr>
          <p:nvPr/>
        </p:nvSpPr>
        <p:spPr bwMode="auto">
          <a:xfrm>
            <a:off x="32766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 sz="1800"/>
          </a:p>
        </p:txBody>
      </p:sp>
      <p:sp>
        <p:nvSpPr>
          <p:cNvPr id="2061" name="Rectangle 41"/>
          <p:cNvSpPr>
            <a:spLocks noChangeArrowheads="1"/>
          </p:cNvSpPr>
          <p:nvPr/>
        </p:nvSpPr>
        <p:spPr bwMode="auto">
          <a:xfrm>
            <a:off x="3124200" y="62357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 sz="1800"/>
          </a:p>
        </p:txBody>
      </p:sp>
      <p:sp>
        <p:nvSpPr>
          <p:cNvPr id="2062" name="Line 42"/>
          <p:cNvSpPr>
            <a:spLocks noChangeShapeType="1"/>
          </p:cNvSpPr>
          <p:nvPr/>
        </p:nvSpPr>
        <p:spPr bwMode="auto">
          <a:xfrm>
            <a:off x="2209800" y="1698625"/>
            <a:ext cx="0" cy="4265613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2063" name="Line 43"/>
          <p:cNvSpPr>
            <a:spLocks noChangeShapeType="1"/>
          </p:cNvSpPr>
          <p:nvPr/>
        </p:nvSpPr>
        <p:spPr bwMode="auto">
          <a:xfrm>
            <a:off x="2185988" y="5954713"/>
            <a:ext cx="635952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th-TH"/>
          </a:p>
        </p:txBody>
      </p:sp>
      <p:sp>
        <p:nvSpPr>
          <p:cNvPr id="2064" name="Rectangle 44"/>
          <p:cNvSpPr>
            <a:spLocks noChangeArrowheads="1"/>
          </p:cNvSpPr>
          <p:nvPr/>
        </p:nvSpPr>
        <p:spPr bwMode="auto">
          <a:xfrm>
            <a:off x="7891463" y="5943600"/>
            <a:ext cx="1006475" cy="3333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1600" b="1">
                <a:latin typeface="Arial" pitchFamily="34" charset="0"/>
              </a:rPr>
              <a:t>Quantity</a:t>
            </a:r>
          </a:p>
        </p:txBody>
      </p:sp>
      <p:sp>
        <p:nvSpPr>
          <p:cNvPr id="2065" name="Rectangle 45"/>
          <p:cNvSpPr>
            <a:spLocks noChangeArrowheads="1"/>
          </p:cNvSpPr>
          <p:nvPr/>
        </p:nvSpPr>
        <p:spPr bwMode="auto">
          <a:xfrm>
            <a:off x="1595438" y="1619250"/>
            <a:ext cx="549275" cy="3635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eaLnBrk="0" hangingPunct="0"/>
            <a:r>
              <a:rPr lang="en-US" sz="1800" b="1">
                <a:latin typeface="Arial" pitchFamily="34" charset="0"/>
              </a:rPr>
              <a:t>$/Q</a:t>
            </a:r>
          </a:p>
        </p:txBody>
      </p:sp>
      <p:grpSp>
        <p:nvGrpSpPr>
          <p:cNvPr id="7" name="Group 46"/>
          <p:cNvGrpSpPr>
            <a:grpSpLocks/>
          </p:cNvGrpSpPr>
          <p:nvPr/>
        </p:nvGrpSpPr>
        <p:grpSpPr bwMode="auto">
          <a:xfrm>
            <a:off x="2886075" y="3598863"/>
            <a:ext cx="5164138" cy="1016000"/>
            <a:chOff x="1818" y="2267"/>
            <a:chExt cx="3253" cy="640"/>
          </a:xfrm>
        </p:grpSpPr>
        <p:sp>
          <p:nvSpPr>
            <p:cNvPr id="2067" name="Freeform 47"/>
            <p:cNvSpPr>
              <a:spLocks/>
            </p:cNvSpPr>
            <p:nvPr/>
          </p:nvSpPr>
          <p:spPr bwMode="auto">
            <a:xfrm>
              <a:off x="1818" y="2459"/>
              <a:ext cx="2958" cy="448"/>
            </a:xfrm>
            <a:custGeom>
              <a:avLst/>
              <a:gdLst>
                <a:gd name="T0" fmla="*/ 0 w 2936"/>
                <a:gd name="T1" fmla="*/ 266 h 445"/>
                <a:gd name="T2" fmla="*/ 69 w 2936"/>
                <a:gd name="T3" fmla="*/ 280 h 445"/>
                <a:gd name="T4" fmla="*/ 168 w 2936"/>
                <a:gd name="T5" fmla="*/ 299 h 445"/>
                <a:gd name="T6" fmla="*/ 283 w 2936"/>
                <a:gd name="T7" fmla="*/ 323 h 445"/>
                <a:gd name="T8" fmla="*/ 406 w 2936"/>
                <a:gd name="T9" fmla="*/ 351 h 445"/>
                <a:gd name="T10" fmla="*/ 674 w 2936"/>
                <a:gd name="T11" fmla="*/ 404 h 445"/>
                <a:gd name="T12" fmla="*/ 804 w 2936"/>
                <a:gd name="T13" fmla="*/ 423 h 445"/>
                <a:gd name="T14" fmla="*/ 927 w 2936"/>
                <a:gd name="T15" fmla="*/ 437 h 445"/>
                <a:gd name="T16" fmla="*/ 1149 w 2936"/>
                <a:gd name="T17" fmla="*/ 447 h 445"/>
                <a:gd name="T18" fmla="*/ 1378 w 2936"/>
                <a:gd name="T19" fmla="*/ 447 h 445"/>
                <a:gd name="T20" fmla="*/ 1486 w 2936"/>
                <a:gd name="T21" fmla="*/ 442 h 445"/>
                <a:gd name="T22" fmla="*/ 1601 w 2936"/>
                <a:gd name="T23" fmla="*/ 428 h 445"/>
                <a:gd name="T24" fmla="*/ 1724 w 2936"/>
                <a:gd name="T25" fmla="*/ 414 h 445"/>
                <a:gd name="T26" fmla="*/ 1846 w 2936"/>
                <a:gd name="T27" fmla="*/ 390 h 445"/>
                <a:gd name="T28" fmla="*/ 1977 w 2936"/>
                <a:gd name="T29" fmla="*/ 356 h 445"/>
                <a:gd name="T30" fmla="*/ 2107 w 2936"/>
                <a:gd name="T31" fmla="*/ 318 h 445"/>
                <a:gd name="T32" fmla="*/ 2245 w 2936"/>
                <a:gd name="T33" fmla="*/ 276 h 445"/>
                <a:gd name="T34" fmla="*/ 2383 w 2936"/>
                <a:gd name="T35" fmla="*/ 223 h 445"/>
                <a:gd name="T36" fmla="*/ 2666 w 2936"/>
                <a:gd name="T37" fmla="*/ 119 h 445"/>
                <a:gd name="T38" fmla="*/ 2957 w 2936"/>
                <a:gd name="T39" fmla="*/ 0 h 445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2936"/>
                <a:gd name="T61" fmla="*/ 0 h 445"/>
                <a:gd name="T62" fmla="*/ 2936 w 2936"/>
                <a:gd name="T63" fmla="*/ 445 h 445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2936" h="445">
                  <a:moveTo>
                    <a:pt x="0" y="264"/>
                  </a:moveTo>
                  <a:lnTo>
                    <a:pt x="68" y="278"/>
                  </a:lnTo>
                  <a:lnTo>
                    <a:pt x="167" y="297"/>
                  </a:lnTo>
                  <a:lnTo>
                    <a:pt x="281" y="321"/>
                  </a:lnTo>
                  <a:lnTo>
                    <a:pt x="403" y="349"/>
                  </a:lnTo>
                  <a:lnTo>
                    <a:pt x="669" y="401"/>
                  </a:lnTo>
                  <a:lnTo>
                    <a:pt x="798" y="420"/>
                  </a:lnTo>
                  <a:lnTo>
                    <a:pt x="920" y="434"/>
                  </a:lnTo>
                  <a:lnTo>
                    <a:pt x="1140" y="444"/>
                  </a:lnTo>
                  <a:lnTo>
                    <a:pt x="1368" y="444"/>
                  </a:lnTo>
                  <a:lnTo>
                    <a:pt x="1475" y="439"/>
                  </a:lnTo>
                  <a:lnTo>
                    <a:pt x="1589" y="425"/>
                  </a:lnTo>
                  <a:lnTo>
                    <a:pt x="1711" y="411"/>
                  </a:lnTo>
                  <a:lnTo>
                    <a:pt x="1832" y="387"/>
                  </a:lnTo>
                  <a:lnTo>
                    <a:pt x="1962" y="354"/>
                  </a:lnTo>
                  <a:lnTo>
                    <a:pt x="2091" y="316"/>
                  </a:lnTo>
                  <a:lnTo>
                    <a:pt x="2228" y="274"/>
                  </a:lnTo>
                  <a:lnTo>
                    <a:pt x="2365" y="222"/>
                  </a:lnTo>
                  <a:lnTo>
                    <a:pt x="2646" y="118"/>
                  </a:lnTo>
                  <a:lnTo>
                    <a:pt x="2935" y="0"/>
                  </a:lnTo>
                </a:path>
              </a:pathLst>
            </a:custGeom>
            <a:noFill/>
            <a:ln w="50800" cap="rnd">
              <a:solidFill>
                <a:srgbClr val="5F5F5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 sz="1800"/>
            </a:p>
          </p:txBody>
        </p:sp>
        <p:sp>
          <p:nvSpPr>
            <p:cNvPr id="2068" name="Rectangle 48"/>
            <p:cNvSpPr>
              <a:spLocks noChangeArrowheads="1"/>
            </p:cNvSpPr>
            <p:nvPr/>
          </p:nvSpPr>
          <p:spPr bwMode="auto">
            <a:xfrm>
              <a:off x="4749" y="2267"/>
              <a:ext cx="322" cy="229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8" tIns="44450" rIns="90488" bIns="44450">
              <a:spAutoFit/>
            </a:bodyPr>
            <a:lstStyle/>
            <a:p>
              <a:pPr eaLnBrk="0" hangingPunct="0"/>
              <a:r>
                <a:rPr lang="en-US" sz="1800" b="1">
                  <a:latin typeface="Arial" pitchFamily="34" charset="0"/>
                </a:rPr>
                <a:t>AC</a:t>
              </a:r>
            </a:p>
          </p:txBody>
        </p:sp>
      </p:grpSp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4"/>
          <p:cNvSpPr>
            <a:spLocks noGrp="1" noChangeArrowheads="1"/>
          </p:cNvSpPr>
          <p:nvPr>
            <p:ph type="title"/>
          </p:nvPr>
        </p:nvSpPr>
        <p:spPr/>
        <p:txBody>
          <a:bodyPr lIns="90488" tIns="44450" rIns="90488" bIns="44450"/>
          <a:lstStyle/>
          <a:p>
            <a:pPr eaLnBrk="1" hangingPunct="1"/>
            <a:r>
              <a:rPr lang="en-US" smtClean="0"/>
              <a:t>Advertising</a:t>
            </a:r>
          </a:p>
        </p:txBody>
      </p:sp>
      <p:sp>
        <p:nvSpPr>
          <p:cNvPr id="4100" name="Rectangle 5"/>
          <p:cNvSpPr>
            <a:spLocks noGrp="1" noChangeArrowheads="1"/>
          </p:cNvSpPr>
          <p:nvPr>
            <p:ph idx="1"/>
          </p:nvPr>
        </p:nvSpPr>
        <p:spPr/>
        <p:txBody>
          <a:bodyPr lIns="90488" tIns="44450" rIns="90488" bIns="44450"/>
          <a:lstStyle/>
          <a:p>
            <a:pPr eaLnBrk="1" hangingPunct="1">
              <a:spcBef>
                <a:spcPct val="70000"/>
              </a:spcBef>
            </a:pPr>
            <a:r>
              <a:rPr lang="en-US" smtClean="0"/>
              <a:t>A Rule of Thumb for Advertising</a:t>
            </a: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0E2709-936B-4570-B56F-BF97E895D684}" type="slidenum">
              <a:rPr lang="en-US"/>
              <a:pPr>
                <a:defRPr/>
              </a:pPr>
              <a:t>56</a:t>
            </a:fld>
            <a:endParaRPr lang="th-TH"/>
          </a:p>
        </p:txBody>
      </p:sp>
      <p:sp>
        <p:nvSpPr>
          <p:cNvPr id="4102" name="Rectangle 3"/>
          <p:cNvSpPr>
            <a:spLocks noChangeArrowheads="1"/>
          </p:cNvSpPr>
          <p:nvPr/>
        </p:nvSpPr>
        <p:spPr bwMode="auto">
          <a:xfrm>
            <a:off x="32766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 sz="1800"/>
          </a:p>
        </p:txBody>
      </p:sp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1000125" y="2071688"/>
            <a:ext cx="7604125" cy="2892425"/>
            <a:chOff x="822" y="1667"/>
            <a:chExt cx="4790" cy="1822"/>
          </a:xfrm>
        </p:grpSpPr>
        <p:sp>
          <p:nvSpPr>
            <p:cNvPr id="132103" name="Rectangle 7"/>
            <p:cNvSpPr>
              <a:spLocks noChangeArrowheads="1"/>
            </p:cNvSpPr>
            <p:nvPr/>
          </p:nvSpPr>
          <p:spPr bwMode="auto">
            <a:xfrm>
              <a:off x="822" y="1667"/>
              <a:ext cx="4745" cy="182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>
                <a:defRPr/>
              </a:pPr>
              <a:endParaRPr lang="th-TH" sz="1800"/>
            </a:p>
          </p:txBody>
        </p:sp>
        <p:graphicFrame>
          <p:nvGraphicFramePr>
            <p:cNvPr id="4098" name="Object 8">
              <a:hlinkClick r:id="" action="ppaction://ole?verb=0"/>
            </p:cNvPr>
            <p:cNvGraphicFramePr>
              <a:graphicFrameLocks/>
            </p:cNvGraphicFramePr>
            <p:nvPr/>
          </p:nvGraphicFramePr>
          <p:xfrm>
            <a:off x="882" y="1722"/>
            <a:ext cx="4730" cy="1697"/>
          </p:xfrm>
          <a:graphic>
            <a:graphicData uri="http://schemas.openxmlformats.org/presentationml/2006/ole">
              <p:oleObj spid="_x0000_s27650" name="Equation" r:id="rId4" imgW="7507080" imgH="3044520" progId="Equation.3">
                <p:embed/>
              </p:oleObj>
            </a:graphicData>
          </a:graphic>
        </p:graphicFrame>
      </p:grpSp>
    </p:spTree>
  </p:cSld>
  <p:clrMapOvr>
    <a:masterClrMapping/>
  </p:clrMapOvr>
  <p:transition spd="med">
    <p:wipe dir="r"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4"/>
          <p:cNvSpPr>
            <a:spLocks noGrp="1" noChangeArrowheads="1"/>
          </p:cNvSpPr>
          <p:nvPr>
            <p:ph type="title"/>
          </p:nvPr>
        </p:nvSpPr>
        <p:spPr/>
        <p:txBody>
          <a:bodyPr lIns="90488" tIns="44450" rIns="90488" bIns="44450"/>
          <a:lstStyle/>
          <a:p>
            <a:pPr eaLnBrk="1" hangingPunct="1"/>
            <a:r>
              <a:rPr lang="en-US" smtClean="0"/>
              <a:t>Advertising</a:t>
            </a:r>
          </a:p>
        </p:txBody>
      </p:sp>
      <p:sp>
        <p:nvSpPr>
          <p:cNvPr id="5124" name="Rectangle 5"/>
          <p:cNvSpPr>
            <a:spLocks noGrp="1" noChangeArrowheads="1"/>
          </p:cNvSpPr>
          <p:nvPr>
            <p:ph idx="1"/>
          </p:nvPr>
        </p:nvSpPr>
        <p:spPr/>
        <p:txBody>
          <a:bodyPr lIns="90488" tIns="44450" rIns="90488" bIns="44450"/>
          <a:lstStyle/>
          <a:p>
            <a:pPr eaLnBrk="1" hangingPunct="1">
              <a:spcBef>
                <a:spcPct val="70000"/>
              </a:spcBef>
            </a:pPr>
            <a:r>
              <a:rPr lang="en-US" dirty="0" smtClean="0"/>
              <a:t>A Rule of Thumb for Advertising</a:t>
            </a: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1B77016-D0F9-407B-AC34-4D4D129B89B0}" type="slidenum">
              <a:rPr lang="en-US"/>
              <a:pPr>
                <a:defRPr/>
              </a:pPr>
              <a:t>57</a:t>
            </a:fld>
            <a:endParaRPr lang="th-TH"/>
          </a:p>
        </p:txBody>
      </p:sp>
      <p:sp>
        <p:nvSpPr>
          <p:cNvPr id="5126" name="Rectangle 2"/>
          <p:cNvSpPr>
            <a:spLocks noChangeArrowheads="1"/>
          </p:cNvSpPr>
          <p:nvPr/>
        </p:nvSpPr>
        <p:spPr bwMode="auto">
          <a:xfrm>
            <a:off x="7620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 sz="1800"/>
          </a:p>
        </p:txBody>
      </p:sp>
      <p:sp>
        <p:nvSpPr>
          <p:cNvPr id="5127" name="Rectangle 3"/>
          <p:cNvSpPr>
            <a:spLocks noChangeArrowheads="1"/>
          </p:cNvSpPr>
          <p:nvPr/>
        </p:nvSpPr>
        <p:spPr bwMode="auto">
          <a:xfrm>
            <a:off x="32766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 sz="1800"/>
          </a:p>
        </p:txBody>
      </p:sp>
      <p:graphicFrame>
        <p:nvGraphicFramePr>
          <p:cNvPr id="5122" name="Object 8">
            <a:hlinkClick r:id="" action="ppaction://ole?verb=0"/>
          </p:cNvPr>
          <p:cNvGraphicFramePr>
            <a:graphicFrameLocks/>
          </p:cNvGraphicFramePr>
          <p:nvPr/>
        </p:nvGraphicFramePr>
        <p:xfrm>
          <a:off x="1087438" y="2068091"/>
          <a:ext cx="7140575" cy="1630363"/>
        </p:xfrm>
        <a:graphic>
          <a:graphicData uri="http://schemas.openxmlformats.org/presentationml/2006/ole">
            <p:oleObj spid="_x0000_s28674" name="สมการ" r:id="rId4" imgW="3009600" imgH="685800" progId="Equation.3">
              <p:embed/>
            </p:oleObj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323528" y="3790781"/>
            <a:ext cx="8568952" cy="2800767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buFont typeface="Wingdings" pitchFamily="2" charset="2"/>
              <a:buChar char="q"/>
            </a:pPr>
            <a:r>
              <a:rPr lang="en-US" sz="2200" dirty="0" smtClean="0"/>
              <a:t> The </a:t>
            </a:r>
            <a:r>
              <a:rPr lang="en-US" sz="2200" dirty="0" smtClean="0"/>
              <a:t>proportion of sales revenue that a profit-maximizing monopolist spends </a:t>
            </a:r>
            <a:r>
              <a:rPr lang="en-US" sz="2200" dirty="0" smtClean="0"/>
              <a:t>on advertising </a:t>
            </a:r>
            <a:r>
              <a:rPr lang="en-US" sz="2200" dirty="0" smtClean="0"/>
              <a:t>is thus determined by a simple elasticity ratio</a:t>
            </a:r>
            <a:r>
              <a:rPr lang="en-US" sz="2200" dirty="0" smtClean="0"/>
              <a:t>.</a:t>
            </a:r>
          </a:p>
          <a:p>
            <a:pPr algn="just">
              <a:buFont typeface="Wingdings" pitchFamily="2" charset="2"/>
              <a:buChar char="q"/>
            </a:pPr>
            <a:r>
              <a:rPr lang="en-US" sz="2200" dirty="0" smtClean="0"/>
              <a:t> The </a:t>
            </a:r>
            <a:r>
              <a:rPr lang="en-US" sz="2200" dirty="0" smtClean="0"/>
              <a:t>advertising intensity must equal the ratio of </a:t>
            </a:r>
            <a:r>
              <a:rPr lang="en-US" sz="2200" dirty="0" err="1" smtClean="0"/>
              <a:t>elasticities</a:t>
            </a:r>
            <a:r>
              <a:rPr lang="en-US" sz="2200" dirty="0" smtClean="0"/>
              <a:t> of </a:t>
            </a:r>
            <a:r>
              <a:rPr lang="en-US" sz="2200" dirty="0" smtClean="0"/>
              <a:t>demand with respect to advertising and </a:t>
            </a:r>
            <a:r>
              <a:rPr lang="en-US" sz="2200" dirty="0" smtClean="0"/>
              <a:t>price</a:t>
            </a:r>
          </a:p>
          <a:p>
            <a:pPr algn="just">
              <a:buFont typeface="Wingdings" pitchFamily="2" charset="2"/>
              <a:buChar char="q"/>
            </a:pPr>
            <a:r>
              <a:rPr lang="en-US" sz="2200" dirty="0" smtClean="0"/>
              <a:t> The </a:t>
            </a:r>
            <a:r>
              <a:rPr lang="en-US" sz="2200" dirty="0" smtClean="0"/>
              <a:t>demand function is more price inelastic (i.e., when </a:t>
            </a:r>
            <a:r>
              <a:rPr lang="en-US" sz="2200" dirty="0" err="1" smtClean="0"/>
              <a:t>εP</a:t>
            </a:r>
            <a:r>
              <a:rPr lang="en-US" sz="2200" dirty="0" smtClean="0"/>
              <a:t> </a:t>
            </a:r>
            <a:r>
              <a:rPr lang="en-US" sz="2200" dirty="0" smtClean="0"/>
              <a:t>is smaller</a:t>
            </a:r>
            <a:r>
              <a:rPr lang="en-US" sz="2200" dirty="0" smtClean="0"/>
              <a:t>), a monopolist chooses a high advertising intensity and a large markup.</a:t>
            </a:r>
            <a:endParaRPr lang="th-TH" sz="2200" dirty="0">
              <a:solidFill>
                <a:srgbClr val="C00000"/>
              </a:solidFill>
              <a:latin typeface="BrowalliaUPC" pitchFamily="34" charset="-34"/>
              <a:cs typeface="BrowalliaUPC" pitchFamily="34" charset="-34"/>
            </a:endParaRPr>
          </a:p>
        </p:txBody>
      </p:sp>
    </p:spTree>
  </p:cSld>
  <p:clrMapOvr>
    <a:masterClrMapping/>
  </p:clrMapOvr>
  <p:transition spd="med">
    <p:wipe dir="r"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Economics for marketing</a:t>
            </a:r>
            <a:endParaRPr lang="th-TH" b="1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FF99B-F904-40E4-8BA2-178F225CB5A3}" type="slidenum">
              <a:rPr lang="th-TH" smtClean="0"/>
              <a:pPr/>
              <a:t>58</a:t>
            </a:fld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44016" y="1628800"/>
            <a:ext cx="4067944" cy="4681728"/>
          </a:xfrm>
        </p:spPr>
        <p:txBody>
          <a:bodyPr>
            <a:normAutofit fontScale="70000" lnSpcReduction="20000"/>
          </a:bodyPr>
          <a:lstStyle/>
          <a:p>
            <a:r>
              <a:rPr lang="en-US" sz="2600" i="1" dirty="0" smtClean="0"/>
              <a:t>How do agents (consumers, customers, governments and firms) really behave, and why?</a:t>
            </a:r>
          </a:p>
          <a:p>
            <a:r>
              <a:rPr lang="en-US" sz="2600" i="1" dirty="0" smtClean="0"/>
              <a:t>How do markets really function and evolve, and why?</a:t>
            </a:r>
          </a:p>
          <a:p>
            <a:r>
              <a:rPr lang="en-US" sz="2600" i="1" dirty="0" smtClean="0"/>
              <a:t>How do agents and markets really interact, and why?</a:t>
            </a:r>
          </a:p>
          <a:p>
            <a:r>
              <a:rPr lang="en-US" sz="2600" i="1" dirty="0" smtClean="0"/>
              <a:t>How agents, markets and societies should interact in the real world, and why?</a:t>
            </a:r>
          </a:p>
          <a:p>
            <a:endParaRPr lang="en-US" sz="2600" dirty="0" smtClean="0"/>
          </a:p>
          <a:p>
            <a:pPr>
              <a:buNone/>
            </a:pPr>
            <a:r>
              <a:rPr lang="en-US" sz="2400" b="1" dirty="0" smtClean="0"/>
              <a:t>Developments in Economics with relevance for Marketing Science</a:t>
            </a:r>
          </a:p>
          <a:p>
            <a:r>
              <a:rPr lang="en-US" sz="2400" dirty="0" smtClean="0"/>
              <a:t>Game Theory</a:t>
            </a:r>
          </a:p>
          <a:p>
            <a:r>
              <a:rPr lang="en-US" sz="2400" dirty="0" smtClean="0"/>
              <a:t>Experimental Economics</a:t>
            </a:r>
          </a:p>
          <a:p>
            <a:r>
              <a:rPr lang="en-US" sz="2400" dirty="0" smtClean="0"/>
              <a:t>Behavioral Economics and Economic Psychology</a:t>
            </a:r>
            <a:endParaRPr lang="en-US" sz="2600" dirty="0" smtClean="0"/>
          </a:p>
          <a:p>
            <a:endParaRPr lang="th-TH" sz="800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4572000" y="1627592"/>
            <a:ext cx="4392488" cy="4681728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en-US" b="1" dirty="0" smtClean="0"/>
              <a:t>Q: </a:t>
            </a:r>
            <a:r>
              <a:rPr lang="en-US" b="1" i="1" dirty="0" smtClean="0"/>
              <a:t>Why should developments in Economics be taken into account when addressing fundamental issues of Marketing Science?</a:t>
            </a:r>
          </a:p>
          <a:p>
            <a:endParaRPr lang="en-US" dirty="0" smtClean="0"/>
          </a:p>
          <a:p>
            <a:endParaRPr lang="en-US" dirty="0" smtClean="0"/>
          </a:p>
          <a:p>
            <a:pPr>
              <a:buNone/>
            </a:pPr>
            <a:r>
              <a:rPr lang="en-US" b="1" dirty="0" smtClean="0"/>
              <a:t>Marketing studies with a contemporary economic foundation</a:t>
            </a:r>
          </a:p>
          <a:p>
            <a:r>
              <a:rPr lang="en-US" dirty="0" smtClean="0"/>
              <a:t>Valuing intangibles</a:t>
            </a:r>
          </a:p>
          <a:p>
            <a:r>
              <a:rPr lang="en-US" dirty="0" smtClean="0"/>
              <a:t>Understanding transactional/social relationships and designing new markets</a:t>
            </a:r>
          </a:p>
          <a:p>
            <a:r>
              <a:rPr lang="en-US" dirty="0" smtClean="0"/>
              <a:t>Policy analysis and institutional engineering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go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188" y="0"/>
            <a:ext cx="68818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1" name="Text Box 3"/>
          <p:cNvSpPr txBox="1">
            <a:spLocks noChangeArrowheads="1"/>
          </p:cNvSpPr>
          <p:nvPr/>
        </p:nvSpPr>
        <p:spPr bwMode="auto">
          <a:xfrm>
            <a:off x="6588125" y="5876925"/>
            <a:ext cx="2016125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4400">
                <a:cs typeface="Angsana New" pitchFamily="18" charset="-34"/>
              </a:rPr>
              <a:t>SCP </a:t>
            </a:r>
          </a:p>
        </p:txBody>
      </p:sp>
      <p:sp>
        <p:nvSpPr>
          <p:cNvPr id="37892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tIns="45720" bIns="45720" numCol="1" anchorCtr="0" compatLnSpc="1">
            <a:prstTxWarp prst="textNoShape">
              <a:avLst/>
            </a:prstTxWarp>
          </a:bodyPr>
          <a:lstStyle/>
          <a:p>
            <a:fld id="{9A6653D9-1B71-457E-9ED6-6993BE285AB7}" type="slidenum">
              <a:rPr lang="en-US" smtClean="0"/>
              <a:pPr/>
              <a:t>59</a:t>
            </a:fld>
            <a:endParaRPr lang="en-US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tIns="45720" bIns="45720" numCol="1" anchorCtr="0" compatLnSpc="1">
            <a:prstTxWarp prst="textNoShape">
              <a:avLst/>
            </a:prstTxWarp>
          </a:bodyPr>
          <a:lstStyle/>
          <a:p>
            <a:fld id="{21A62BCE-CD47-4E43-8E6C-7A498592C439}" type="slidenum">
              <a:rPr lang="en-US" smtClean="0"/>
              <a:pPr/>
              <a:t>60</a:t>
            </a:fld>
            <a:endParaRPr lang="en-US" smtClean="0"/>
          </a:p>
        </p:txBody>
      </p:sp>
      <p:pic>
        <p:nvPicPr>
          <p:cNvPr id="21507" name="Picture 2" descr="http://3.bp.blogspot.com/-LofHKcT1M2w/T9l8A68AzGI/AAAAAAAAAnw/6ou_uCYA7Nk/s400/B120432B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188913"/>
            <a:ext cx="8820150" cy="6119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c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513</TotalTime>
  <Words>2612</Words>
  <Application>Microsoft Office PowerPoint</Application>
  <PresentationFormat>On-screen Show (4:3)</PresentationFormat>
  <Paragraphs>715</Paragraphs>
  <Slides>60</Slides>
  <Notes>20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4</vt:i4>
      </vt:variant>
      <vt:variant>
        <vt:lpstr>Slide Titles</vt:lpstr>
      </vt:variant>
      <vt:variant>
        <vt:i4>60</vt:i4>
      </vt:variant>
    </vt:vector>
  </HeadingPairs>
  <TitlesOfParts>
    <vt:vector size="65" baseType="lpstr">
      <vt:lpstr>Civic</vt:lpstr>
      <vt:lpstr>Equation</vt:lpstr>
      <vt:lpstr>Clip</vt:lpstr>
      <vt:lpstr>สมการ</vt:lpstr>
      <vt:lpstr>Microsoft Equation 3.0</vt:lpstr>
      <vt:lpstr>Economics of Marketing</vt:lpstr>
      <vt:lpstr>Outline</vt:lpstr>
      <vt:lpstr>Slide 3</vt:lpstr>
      <vt:lpstr>Demand Forecasting</vt:lpstr>
      <vt:lpstr>Objectives of demand forecasting</vt:lpstr>
      <vt:lpstr>Methods Of Demand Forecasting</vt:lpstr>
      <vt:lpstr>Empirical Estimation of Demand</vt:lpstr>
      <vt:lpstr>Two-Part Tariff with Two Consumers</vt:lpstr>
      <vt:lpstr>Consumer Surplus</vt:lpstr>
      <vt:lpstr>Slide 10</vt:lpstr>
      <vt:lpstr>Firm’s Value Creation and Profit</vt:lpstr>
      <vt:lpstr>Slide 12</vt:lpstr>
      <vt:lpstr>The Economics of Marketing</vt:lpstr>
      <vt:lpstr>What is Marketing?</vt:lpstr>
      <vt:lpstr>Slide 15</vt:lpstr>
      <vt:lpstr>The Evolution of Marketing</vt:lpstr>
      <vt:lpstr>Marketing Mix</vt:lpstr>
      <vt:lpstr>PRODUCT</vt:lpstr>
      <vt:lpstr>Product</vt:lpstr>
      <vt:lpstr>The choices firms need to make on new product introductions</vt:lpstr>
      <vt:lpstr>Steering the product through the Product Life Cycle</vt:lpstr>
      <vt:lpstr>Product Lines vs. Product Mix</vt:lpstr>
      <vt:lpstr>Types of New Products</vt:lpstr>
      <vt:lpstr>Slide 24</vt:lpstr>
      <vt:lpstr>Slide 25</vt:lpstr>
      <vt:lpstr>NEW PRODUCT DEVELOPMENT SEQUENCE</vt:lpstr>
      <vt:lpstr>Idea Generation</vt:lpstr>
      <vt:lpstr>Screening</vt:lpstr>
      <vt:lpstr>Some Product Life Cycle Stage Examples</vt:lpstr>
      <vt:lpstr>The International Life Cycle</vt:lpstr>
      <vt:lpstr>Optimal Quality</vt:lpstr>
      <vt:lpstr>PRICE</vt:lpstr>
      <vt:lpstr>Price </vt:lpstr>
      <vt:lpstr>Learning Objectives</vt:lpstr>
      <vt:lpstr>Value, Cost, and Price Profit</vt:lpstr>
      <vt:lpstr>Perceptions of Value</vt:lpstr>
      <vt:lpstr>Views of Consumers and Price Response</vt:lpstr>
      <vt:lpstr>Price Discrimination</vt:lpstr>
      <vt:lpstr>Some Approaches to Pricing</vt:lpstr>
      <vt:lpstr>Consumer Reference Prices</vt:lpstr>
      <vt:lpstr>PLACE</vt:lpstr>
      <vt:lpstr>Place</vt:lpstr>
      <vt:lpstr>The Economics of Distribution</vt:lpstr>
      <vt:lpstr>Intermediaries:  Adding Value</vt:lpstr>
      <vt:lpstr>Approaches to Distribution</vt:lpstr>
      <vt:lpstr>Parallel Distribution Structures</vt:lpstr>
      <vt:lpstr>Retail</vt:lpstr>
      <vt:lpstr>PROMOTION</vt:lpstr>
      <vt:lpstr>Promotion</vt:lpstr>
      <vt:lpstr>The Marketing Mix</vt:lpstr>
      <vt:lpstr>Promotion by Decision Stage</vt:lpstr>
      <vt:lpstr>Channel Strategies</vt:lpstr>
      <vt:lpstr>Developing the Advertising Program</vt:lpstr>
      <vt:lpstr>Promotional Objectives Across  the Product Life Cycle (PLC)</vt:lpstr>
      <vt:lpstr>Effects of Advertising</vt:lpstr>
      <vt:lpstr>Advertising</vt:lpstr>
      <vt:lpstr>Advertising</vt:lpstr>
      <vt:lpstr>Economics for marketing</vt:lpstr>
      <vt:lpstr>Slide 59</vt:lpstr>
      <vt:lpstr>Slide 60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เศรษฐศาสตร์กับการตลาด</dc:title>
  <dc:creator>kook</dc:creator>
  <cp:lastModifiedBy>kook</cp:lastModifiedBy>
  <cp:revision>13</cp:revision>
  <dcterms:created xsi:type="dcterms:W3CDTF">2012-11-18T08:38:01Z</dcterms:created>
  <dcterms:modified xsi:type="dcterms:W3CDTF">2013-01-19T09:41:01Z</dcterms:modified>
</cp:coreProperties>
</file>