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</p:sldMasterIdLst>
  <p:notesMasterIdLst>
    <p:notesMasterId r:id="rId8"/>
  </p:notesMasterIdLst>
  <p:handoutMasterIdLst>
    <p:handoutMasterId r:id="rId9"/>
  </p:handoutMasterIdLst>
  <p:sldIdLst>
    <p:sldId id="258" r:id="rId2"/>
    <p:sldId id="279" r:id="rId3"/>
    <p:sldId id="280" r:id="rId4"/>
    <p:sldId id="281" r:id="rId5"/>
    <p:sldId id="282" r:id="rId6"/>
    <p:sldId id="28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172604"/>
    <a:srgbClr val="004821"/>
    <a:srgbClr val="FF00FF"/>
    <a:srgbClr val="4A78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3200" autoAdjust="0"/>
  </p:normalViewPr>
  <p:slideViewPr>
    <p:cSldViewPr>
      <p:cViewPr>
        <p:scale>
          <a:sx n="70" d="100"/>
          <a:sy n="70" d="100"/>
        </p:scale>
        <p:origin x="121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1FA1-0644-43F9-88D1-C3C3338001AF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EF5F7-F884-4D65-BE89-19412A8388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3745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0CA14-DB7C-4818-A963-8EF00694B307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426FCD-6D04-4824-8774-F7AE1FEAED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453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  <a:uFillTx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r>
              <a:rPr lang="en-US">
                <a:uFillTx/>
              </a:rPr>
              <a:t>Click to edit Master subtitle style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EC43-5545-4BD2-9035-84CE9AA23422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uFillTx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5E90A-BF25-4531-806D-060F874B9EEC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6A8C7-412A-4980-A3B2-F3ED1734508D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uFillTx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36C3-0BCF-44AB-AC3D-192937C611A0}" type="datetime1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uFillTx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918F-D84B-4F38-9B9B-3F679DAB618E}" type="datetime1">
              <a:rPr lang="en-US" smtClean="0"/>
              <a:t>4/22/2022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uFillTx/>
              </a:rPr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2CF0-C902-437A-8A27-457D1FA60C72}" type="datetime1">
              <a:rPr lang="en-US" smtClean="0"/>
              <a:t>4/22/2022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960D-9F69-4C21-A27B-658A931EA77C}" type="datetime1">
              <a:rPr lang="en-US" smtClean="0"/>
              <a:t>4/22/2022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>
                <a:uFillTx/>
              </a:defRPr>
            </a:lvl1pPr>
            <a:lvl2pPr>
              <a:defRPr sz="2800">
                <a:uFillTx/>
              </a:defRPr>
            </a:lvl2pPr>
            <a:lvl3pPr>
              <a:defRPr sz="2400">
                <a:uFillTx/>
              </a:defRPr>
            </a:lvl3pPr>
            <a:lvl4pPr>
              <a:defRPr sz="2000">
                <a:uFillTx/>
              </a:defRPr>
            </a:lvl4pPr>
            <a:lvl5pPr>
              <a:defRPr sz="2000">
                <a:uFillTx/>
              </a:defRPr>
            </a:lvl5pPr>
            <a:lvl6pPr>
              <a:defRPr sz="2000">
                <a:uFillTx/>
              </a:defRPr>
            </a:lvl6pPr>
            <a:lvl7pPr>
              <a:defRPr sz="2000">
                <a:uFillTx/>
              </a:defRPr>
            </a:lvl7pPr>
            <a:lvl8pPr>
              <a:defRPr sz="2000">
                <a:uFillTx/>
              </a:defRPr>
            </a:lvl8pPr>
            <a:lvl9pPr>
              <a:defRPr sz="20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4DA18-7989-4239-84A0-6D5542D98316}" type="datetime1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srgbClr val="000000">
                <a:alpha val="59000"/>
              </a:srgbClr>
            </a:outerShdw>
          </a:effectLst>
        </p:spPr>
        <p:txBody>
          <a:bodyPr/>
          <a:lstStyle>
            <a:lvl1pPr marL="0" indent="0">
              <a:buNone/>
              <a:defRPr sz="3200">
                <a:uFillTx/>
              </a:defRPr>
            </a:lvl1pPr>
            <a:lvl2pPr marL="457200" indent="0">
              <a:buNone/>
              <a:defRPr sz="2800">
                <a:uFillTx/>
              </a:defRPr>
            </a:lvl2pPr>
            <a:lvl3pPr marL="914400" indent="0">
              <a:buNone/>
              <a:defRPr sz="2400">
                <a:uFillTx/>
              </a:defRPr>
            </a:lvl3pPr>
            <a:lvl4pPr marL="1371600" indent="0">
              <a:buNone/>
              <a:defRPr sz="2000">
                <a:uFillTx/>
              </a:defRPr>
            </a:lvl4pPr>
            <a:lvl5pPr marL="1828800" indent="0">
              <a:buNone/>
              <a:defRPr sz="2000">
                <a:uFillTx/>
              </a:defRPr>
            </a:lvl5pPr>
            <a:lvl6pPr marL="2286000" indent="0">
              <a:buNone/>
              <a:defRPr sz="2000">
                <a:uFillTx/>
              </a:defRPr>
            </a:lvl6pPr>
            <a:lvl7pPr marL="2743200" indent="0">
              <a:buNone/>
              <a:defRPr sz="2000">
                <a:uFillTx/>
              </a:defRPr>
            </a:lvl7pPr>
            <a:lvl8pPr marL="3200400" indent="0">
              <a:buNone/>
              <a:defRPr sz="2000">
                <a:uFillTx/>
              </a:defRPr>
            </a:lvl8pPr>
            <a:lvl9pPr marL="3657600" indent="0">
              <a:buNone/>
              <a:defRPr sz="2000">
                <a:uFillTx/>
              </a:defRPr>
            </a:lvl9pPr>
          </a:lstStyle>
          <a:p>
            <a:r>
              <a:rPr lang="en-US">
                <a:uFillTx/>
              </a:rPr>
              <a:t>Click icon to add picture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D9095-9A8B-4D23-B4CE-1D98AF4CC326}" type="datetime1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uFillTx/>
              </a:rP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6996E-9C2B-4698-BE92-3841A1C8FDE9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23BF-6DE3-4312-BA86-8D368B1EB04B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uFillTx/>
              </a:defRPr>
            </a:lvl1pPr>
          </a:lstStyle>
          <a:p>
            <a:fld id="{8A6C2E84-78D9-4258-9A08-BB9CFD5E273C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uFillTx/>
              </a:defRPr>
            </a:lvl1pPr>
          </a:lstStyle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  <a:uFillTx/>
              </a:defRPr>
            </a:lvl1pPr>
          </a:lstStyle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uFillTx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bodyStyle>
    <p:otherStyle>
      <a:defPPr>
        <a:defRPr lang="en-US">
          <a:uFillTx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534400" cy="1927225"/>
          </a:xfrm>
        </p:spPr>
        <p:txBody>
          <a:bodyPr/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3600" dirty="0" smtClean="0"/>
              <a:t>A literature review of the economics of covid-19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EE </a:t>
            </a:r>
            <a:r>
              <a:rPr lang="en-US" dirty="0" smtClean="0"/>
              <a:t>474 Health Economics</a:t>
            </a:r>
            <a:endParaRPr lang="en-US" dirty="0"/>
          </a:p>
          <a:p>
            <a:r>
              <a:rPr lang="en-US" dirty="0"/>
              <a:t>Semester </a:t>
            </a:r>
            <a:r>
              <a:rPr lang="en-US" dirty="0" smtClean="0"/>
              <a:t>2/2021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59904" y="5754469"/>
            <a:ext cx="8203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Reference: </a:t>
            </a:r>
            <a:r>
              <a:rPr lang="en-US" dirty="0" err="1"/>
              <a:t>Brodeur</a:t>
            </a:r>
            <a:r>
              <a:rPr lang="en-US" dirty="0"/>
              <a:t>, A., Gray, D., Islam, A., &amp; </a:t>
            </a:r>
            <a:r>
              <a:rPr lang="en-US" dirty="0" err="1"/>
              <a:t>Bhuiyan</a:t>
            </a:r>
            <a:r>
              <a:rPr lang="en-US" dirty="0"/>
              <a:t>, S. (2021). A literature review of the economics of COVID‐19. </a:t>
            </a:r>
            <a:r>
              <a:rPr lang="en-US" i="1" dirty="0"/>
              <a:t>Journal of Economic Surveys</a:t>
            </a:r>
            <a:r>
              <a:rPr lang="en-US" dirty="0"/>
              <a:t>, </a:t>
            </a:r>
            <a:r>
              <a:rPr lang="en-US" i="1" dirty="0"/>
              <a:t>35</a:t>
            </a:r>
            <a:r>
              <a:rPr lang="en-US" dirty="0"/>
              <a:t>(4), 1007-1044.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9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Objective </a:t>
            </a:r>
            <a:r>
              <a:rPr lang="en-US" dirty="0"/>
              <a:t>– </a:t>
            </a:r>
            <a:r>
              <a:rPr lang="en-US" dirty="0" smtClean="0"/>
              <a:t>to survey related literature on the economic consequences of Covid-19 and to synthesize the insights from different studies</a:t>
            </a:r>
            <a:endParaRPr lang="en-US" dirty="0"/>
          </a:p>
          <a:p>
            <a:r>
              <a:rPr lang="en-US" dirty="0"/>
              <a:t>4 </a:t>
            </a:r>
            <a:r>
              <a:rPr lang="en-US" dirty="0" smtClean="0"/>
              <a:t>sections:</a:t>
            </a:r>
            <a:endParaRPr lang="en-US" dirty="0"/>
          </a:p>
          <a:p>
            <a:pPr lvl="1"/>
            <a:r>
              <a:rPr lang="en-US" dirty="0" smtClean="0"/>
              <a:t>Dataset and techniques used to measure social distancing and Covid-19 cases and deaths</a:t>
            </a:r>
          </a:p>
          <a:p>
            <a:pPr lvl="1"/>
            <a:r>
              <a:rPr lang="en-US" dirty="0" smtClean="0"/>
              <a:t>Literature on issues related to social distancing - compliance and effectiveness</a:t>
            </a:r>
          </a:p>
          <a:p>
            <a:pPr lvl="1"/>
            <a:r>
              <a:rPr lang="en-US" dirty="0" smtClean="0"/>
              <a:t>Macroeconomic impact and financial impacts</a:t>
            </a:r>
          </a:p>
          <a:p>
            <a:pPr lvl="1"/>
            <a:r>
              <a:rPr lang="en-US" dirty="0" smtClean="0"/>
              <a:t>Socio-economic consequences of Covid-19 – impacts on labor market, health, gender, environment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177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1. Measurement of Covid-19 and Social Distancing 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Covid-19 Spread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dirty="0" smtClean="0"/>
              <a:t>What are the indicators of Covid-19 spread?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dirty="0" smtClean="0"/>
              <a:t>How is Case Fatality Rate calculated?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dirty="0" smtClean="0"/>
              <a:t>What cause measurement errors related to Covid-19 case numbers?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r>
              <a:rPr lang="en-US" b="1" dirty="0" smtClean="0"/>
              <a:t>Social Distancing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What are the techniques used to measure population mobility?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What are the data sources available?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63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Social Distancing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Determinants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 What factors affect social distancing policy?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r>
              <a:rPr lang="en-US" b="1" dirty="0" smtClean="0"/>
              <a:t>Effectiveness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What affect the effectiveness of social distancing policies in reducing infections and deaths?</a:t>
            </a:r>
            <a:endParaRPr lang="en-US" dirty="0"/>
          </a:p>
          <a:p>
            <a:endParaRPr lang="en-US" b="1" dirty="0" smtClean="0"/>
          </a:p>
          <a:p>
            <a:r>
              <a:rPr lang="en-US" b="1" dirty="0" smtClean="0"/>
              <a:t>Compliance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What factors affect the compliance behavior?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04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Macroeconomic Impacts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are plausible mechanisms for macroeconomic impact? Explain the three broad “shock geometry”.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What are quantitative macroeconomic impacts?  What are the outcomes used to measure these impacts?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18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4. Socioeconomic Consequences of Covid-19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Labor market outcomes – what are the impacts?  Which job characteristics are affected more?</a:t>
            </a:r>
          </a:p>
          <a:p>
            <a:endParaRPr lang="en-US" dirty="0" smtClean="0"/>
          </a:p>
          <a:p>
            <a:r>
              <a:rPr lang="en-US" dirty="0" smtClean="0"/>
              <a:t>Health outcomes – physical health, mortality, mental health?</a:t>
            </a:r>
          </a:p>
          <a:p>
            <a:endParaRPr lang="en-US" dirty="0" smtClean="0"/>
          </a:p>
          <a:p>
            <a:r>
              <a:rPr lang="en-US" dirty="0" smtClean="0"/>
              <a:t>Inequality across gender and racial groups – which groups are affected the most?</a:t>
            </a:r>
          </a:p>
          <a:p>
            <a:endParaRPr lang="en-US" dirty="0" smtClean="0"/>
          </a:p>
          <a:p>
            <a:r>
              <a:rPr lang="en-US" dirty="0" smtClean="0"/>
              <a:t>Environment outcomes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EE474_2/2021_Lecture11_Phatta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0723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5179</TotalTime>
  <Words>318</Words>
  <Application>Microsoft Office PowerPoint</Application>
  <PresentationFormat>On-screen Show (4:3)</PresentationFormat>
  <Paragraphs>53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Theme2</vt:lpstr>
      <vt:lpstr>A literature review of the economics of covid-19</vt:lpstr>
      <vt:lpstr>Summary</vt:lpstr>
      <vt:lpstr>1. Measurement of Covid-19 and Social Distancing Actions</vt:lpstr>
      <vt:lpstr>2. Social Distancing</vt:lpstr>
      <vt:lpstr>3. Macroeconomic Impacts</vt:lpstr>
      <vt:lpstr>4. Socioeconomic Consequences of Covid-19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EE474</dc:title>
  <dc:creator>Ummie</dc:creator>
  <cp:lastModifiedBy>Phatta</cp:lastModifiedBy>
  <cp:revision>275</cp:revision>
  <dcterms:created xsi:type="dcterms:W3CDTF">2012-08-09T09:37:04Z</dcterms:created>
  <dcterms:modified xsi:type="dcterms:W3CDTF">2022-04-22T02:26:18Z</dcterms:modified>
</cp:coreProperties>
</file>