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324" r:id="rId2"/>
    <p:sldId id="309" r:id="rId3"/>
    <p:sldId id="310" r:id="rId4"/>
    <p:sldId id="332" r:id="rId5"/>
    <p:sldId id="330" r:id="rId6"/>
    <p:sldId id="325" r:id="rId7"/>
    <p:sldId id="333" r:id="rId8"/>
    <p:sldId id="326" r:id="rId9"/>
    <p:sldId id="334" r:id="rId10"/>
    <p:sldId id="335" r:id="rId11"/>
    <p:sldId id="327" r:id="rId12"/>
    <p:sldId id="336" r:id="rId13"/>
    <p:sldId id="322" r:id="rId14"/>
    <p:sldId id="311" r:id="rId15"/>
    <p:sldId id="323" r:id="rId16"/>
    <p:sldId id="329" r:id="rId17"/>
    <p:sldId id="312" r:id="rId18"/>
    <p:sldId id="337" r:id="rId19"/>
    <p:sldId id="313" r:id="rId20"/>
    <p:sldId id="338" r:id="rId21"/>
    <p:sldId id="339" r:id="rId22"/>
    <p:sldId id="340" r:id="rId23"/>
    <p:sldId id="342" r:id="rId24"/>
    <p:sldId id="341" r:id="rId25"/>
    <p:sldId id="343" r:id="rId26"/>
    <p:sldId id="344" r:id="rId27"/>
    <p:sldId id="345"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682" autoAdjust="0"/>
  </p:normalViewPr>
  <p:slideViewPr>
    <p:cSldViewPr snapToGrid="0" snapToObjects="1">
      <p:cViewPr>
        <p:scale>
          <a:sx n="88" d="100"/>
          <a:sy n="88" d="100"/>
        </p:scale>
        <p:origin x="-2232" y="-704"/>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20/9/19 </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047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20/9/19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20/9/19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20/9/19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20/9/19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20/9/19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20/9/19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20/9/19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20/9/19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20/9/19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20/9/19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20/9/19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smtClean="0">
                <a:solidFill>
                  <a:prstClr val="black"/>
                </a:solidFill>
                <a:latin typeface="Bookman Old Style"/>
                <a:cs typeface="Bookman Old Style"/>
              </a:rPr>
              <a:t>Pananya Larbprasertporn</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1809473" y="3238854"/>
            <a:ext cx="5524544" cy="150810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black"/>
                </a:solidFill>
                <a:effectLst/>
                <a:uLnTx/>
                <a:uFillTx/>
                <a:latin typeface="Bookman Old Style"/>
                <a:ea typeface="+mn-ea"/>
                <a:cs typeface="Bookman Old Style"/>
              </a:rPr>
              <a:t>Contract Law </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3200" b="1" noProof="0" dirty="0" smtClean="0">
                <a:solidFill>
                  <a:prstClr val="black"/>
                </a:solidFill>
                <a:latin typeface="Bookman Old Style"/>
                <a:cs typeface="Bookman Old Style"/>
              </a:rPr>
              <a:t>Breach of Contract</a:t>
            </a:r>
            <a:endParaRPr kumimoji="0" lang="en-US" sz="3200" b="1" i="0" u="none" strike="noStrike" kern="1200" cap="none" spc="0" normalizeH="0" baseline="0" noProof="0" dirty="0">
              <a:ln>
                <a:noFill/>
              </a:ln>
              <a:solidFill>
                <a:prstClr val="black"/>
              </a:solidFill>
              <a:effectLst/>
              <a:uLnTx/>
              <a:uFillTx/>
              <a:latin typeface="Bookman Old Style"/>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5324535"/>
          </a:xfrm>
          <a:prstGeom prst="rect">
            <a:avLst/>
          </a:prstGeom>
          <a:noFill/>
        </p:spPr>
        <p:txBody>
          <a:bodyPr wrap="square" rtlCol="0">
            <a:spAutoFit/>
          </a:bodyPr>
          <a:lstStyle/>
          <a:p>
            <a:pPr algn="ctr"/>
            <a:r>
              <a:rPr lang="en-US" sz="3200" b="1" dirty="0">
                <a:latin typeface="Bookman Old Style"/>
                <a:cs typeface="+mj-cs"/>
              </a:rPr>
              <a:t>Breach of Contract</a:t>
            </a:r>
          </a:p>
          <a:p>
            <a:r>
              <a:rPr lang="en-US" sz="2800" dirty="0">
                <a:latin typeface="Bookman Old Style"/>
                <a:cs typeface="+mj-cs"/>
              </a:rPr>
              <a:t>When a contracting party fails to perform the contract without justification, he breaches the contract</a:t>
            </a:r>
            <a:r>
              <a:rPr lang="en-US" sz="2800" dirty="0" smtClean="0">
                <a:latin typeface="Bookman Old Style"/>
                <a:cs typeface="+mj-cs"/>
              </a:rPr>
              <a:t>.</a:t>
            </a:r>
            <a:endParaRPr lang="en-US" sz="2800" dirty="0">
              <a:latin typeface="Bookman Old Style"/>
              <a:cs typeface="+mj-cs"/>
            </a:endParaRPr>
          </a:p>
          <a:p>
            <a:r>
              <a:rPr lang="en-US" sz="2800" b="1" dirty="0" smtClean="0">
                <a:latin typeface="Bookman Old Style"/>
                <a:cs typeface="+mj-cs"/>
              </a:rPr>
              <a:t>Main Remedies </a:t>
            </a:r>
            <a:r>
              <a:rPr lang="en-US" sz="2800" b="1" dirty="0">
                <a:latin typeface="Bookman Old Style"/>
                <a:cs typeface="+mj-cs"/>
              </a:rPr>
              <a:t>for Breach of </a:t>
            </a:r>
            <a:r>
              <a:rPr lang="en-US" sz="2800" b="1" dirty="0" smtClean="0">
                <a:latin typeface="Bookman Old Style"/>
                <a:cs typeface="+mj-cs"/>
              </a:rPr>
              <a:t>Contract</a:t>
            </a:r>
            <a:endParaRPr lang="en-US" sz="2800" b="1" dirty="0">
              <a:latin typeface="Bookman Old Style"/>
              <a:cs typeface="+mj-cs"/>
            </a:endParaRPr>
          </a:p>
          <a:p>
            <a:pPr marL="514350" indent="-514350">
              <a:buAutoNum type="arabicParenBoth"/>
            </a:pPr>
            <a:r>
              <a:rPr lang="en-US" sz="2800" dirty="0" smtClean="0">
                <a:latin typeface="Bookman Old Style"/>
                <a:cs typeface="+mj-cs"/>
              </a:rPr>
              <a:t>Specific </a:t>
            </a:r>
            <a:r>
              <a:rPr lang="en-US" sz="2800" dirty="0">
                <a:latin typeface="Bookman Old Style"/>
                <a:cs typeface="+mj-cs"/>
              </a:rPr>
              <a:t>performance (Section 213)</a:t>
            </a:r>
          </a:p>
          <a:p>
            <a:pPr marL="514350" indent="-514350">
              <a:buAutoNum type="arabicParenBoth"/>
            </a:pPr>
            <a:r>
              <a:rPr lang="en-US" sz="2800" dirty="0" smtClean="0">
                <a:latin typeface="Bookman Old Style"/>
                <a:cs typeface="+mj-cs"/>
              </a:rPr>
              <a:t>Damages </a:t>
            </a:r>
            <a:r>
              <a:rPr lang="en-US" sz="2800" dirty="0">
                <a:latin typeface="Bookman Old Style"/>
                <a:cs typeface="+mj-cs"/>
              </a:rPr>
              <a:t>(Section 215)</a:t>
            </a:r>
          </a:p>
          <a:p>
            <a:pPr marL="514350" indent="-514350">
              <a:buAutoNum type="arabicParenBoth"/>
            </a:pPr>
            <a:r>
              <a:rPr lang="en-US" sz="2800" dirty="0" smtClean="0">
                <a:latin typeface="Bookman Old Style"/>
                <a:cs typeface="+mj-cs"/>
              </a:rPr>
              <a:t>Termination </a:t>
            </a:r>
            <a:r>
              <a:rPr lang="en-US" sz="2800" dirty="0">
                <a:latin typeface="Bookman Old Style"/>
                <a:cs typeface="+mj-cs"/>
              </a:rPr>
              <a:t>of contract (Section 387-389</a:t>
            </a:r>
            <a:r>
              <a:rPr lang="en-US" sz="2800" dirty="0" smtClean="0">
                <a:latin typeface="Bookman Old Style"/>
                <a:cs typeface="+mj-cs"/>
              </a:rPr>
              <a:t>)</a:t>
            </a:r>
          </a:p>
          <a:p>
            <a:r>
              <a:rPr lang="en-US" sz="2800" b="1" dirty="0" smtClean="0">
                <a:latin typeface="Bookman Old Style"/>
                <a:cs typeface="+mj-cs"/>
              </a:rPr>
              <a:t>Additional Remedies for Breach of Contract</a:t>
            </a:r>
          </a:p>
          <a:p>
            <a:r>
              <a:rPr lang="en-US" sz="2800" dirty="0" smtClean="0">
                <a:latin typeface="Bookman Old Style"/>
              </a:rPr>
              <a:t>Default Interest </a:t>
            </a:r>
            <a:r>
              <a:rPr lang="en-US" sz="2800" dirty="0">
                <a:latin typeface="Bookman Old Style"/>
              </a:rPr>
              <a:t>(Section 224)</a:t>
            </a:r>
          </a:p>
          <a:p>
            <a:endParaRPr lang="en-US" sz="2800" dirty="0">
              <a:latin typeface="Bookman Old Style"/>
              <a:cs typeface="+mj-cs"/>
            </a:endParaRPr>
          </a:p>
          <a:p>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
        <p:nvSpPr>
          <p:cNvPr id="5" name="TextBox 4">
            <a:extLst>
              <a:ext uri="{FF2B5EF4-FFF2-40B4-BE49-F238E27FC236}">
                <a16:creationId xmlns:a16="http://schemas.microsoft.com/office/drawing/2014/main" xmlns="" id="{CF843534-B43E-4664-86E6-1D119FB5DEEA}"/>
              </a:ext>
            </a:extLst>
          </p:cNvPr>
          <p:cNvSpPr txBox="1"/>
          <p:nvPr/>
        </p:nvSpPr>
        <p:spPr>
          <a:xfrm>
            <a:off x="1677501" y="346262"/>
            <a:ext cx="6896440" cy="646331"/>
          </a:xfrm>
          <a:prstGeom prst="rect">
            <a:avLst/>
          </a:prstGeom>
          <a:noFill/>
        </p:spPr>
        <p:txBody>
          <a:bodyPr wrap="none" rtlCol="0">
            <a:spAutoFit/>
          </a:bodyPr>
          <a:lstStyle/>
          <a:p>
            <a:pPr algn="ctr"/>
            <a:r>
              <a:rPr lang="en-US" sz="3600" b="1" dirty="0">
                <a:latin typeface="Bookman Old Style"/>
                <a:cs typeface="Bookman Old Style"/>
              </a:rPr>
              <a:t>Basic Principles of Contract</a:t>
            </a:r>
          </a:p>
        </p:txBody>
      </p:sp>
    </p:spTree>
    <p:extLst>
      <p:ext uri="{BB962C8B-B14F-4D97-AF65-F5344CB8AC3E}">
        <p14:creationId xmlns:p14="http://schemas.microsoft.com/office/powerpoint/2010/main" val="270111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
        <p:nvSpPr>
          <p:cNvPr id="6" name="TextBox 5"/>
          <p:cNvSpPr txBox="1"/>
          <p:nvPr/>
        </p:nvSpPr>
        <p:spPr>
          <a:xfrm>
            <a:off x="355678" y="1536784"/>
            <a:ext cx="8331122" cy="2800767"/>
          </a:xfrm>
          <a:prstGeom prst="rect">
            <a:avLst/>
          </a:prstGeom>
          <a:noFill/>
        </p:spPr>
        <p:txBody>
          <a:bodyPr wrap="square" rtlCol="0">
            <a:spAutoFit/>
          </a:bodyPr>
          <a:lstStyle/>
          <a:p>
            <a:r>
              <a:rPr lang="en-US" sz="3200" b="1" dirty="0">
                <a:latin typeface="Bookman Old Style"/>
                <a:cs typeface="+mj-cs"/>
              </a:rPr>
              <a:t>(1) Specific </a:t>
            </a:r>
            <a:r>
              <a:rPr lang="en-US" sz="3200" b="1" dirty="0" smtClean="0">
                <a:latin typeface="Bookman Old Style"/>
                <a:cs typeface="+mj-cs"/>
              </a:rPr>
              <a:t>performance </a:t>
            </a:r>
            <a:r>
              <a:rPr lang="th-TH" sz="3200" dirty="0" smtClean="0">
                <a:latin typeface="Bookman Old Style"/>
                <a:cs typeface="+mj-cs"/>
              </a:rPr>
              <a:t>(การบังคับชำระหนี้โดยเฉพาะเจาะจง)</a:t>
            </a:r>
            <a:endParaRPr lang="en-US" sz="3200" dirty="0">
              <a:latin typeface="Bookman Old Style"/>
              <a:cs typeface="+mj-cs"/>
            </a:endParaRPr>
          </a:p>
          <a:p>
            <a:r>
              <a:rPr lang="en-GB" sz="2800" dirty="0">
                <a:latin typeface="Bookman Old Style"/>
                <a:cs typeface="+mj-cs"/>
              </a:rPr>
              <a:t>The creditor has the right to demand the debtor to </a:t>
            </a:r>
            <a:r>
              <a:rPr lang="en-GB" sz="2800" u="sng" dirty="0">
                <a:latin typeface="Bookman Old Style"/>
                <a:cs typeface="+mj-cs"/>
              </a:rPr>
              <a:t>perform in accordance with the nature of obligations</a:t>
            </a:r>
            <a:r>
              <a:rPr lang="en-GB" sz="2800" dirty="0">
                <a:latin typeface="Bookman Old Style"/>
                <a:cs typeface="+mj-cs"/>
              </a:rPr>
              <a:t> </a:t>
            </a:r>
            <a:r>
              <a:rPr lang="en-GB" sz="2800" dirty="0" smtClean="0">
                <a:latin typeface="Bookman Old Style"/>
                <a:cs typeface="+mj-cs"/>
              </a:rPr>
              <a:t>(</a:t>
            </a:r>
            <a:r>
              <a:rPr lang="en-GB" sz="2800" dirty="0">
                <a:latin typeface="Bookman Old Style"/>
                <a:cs typeface="+mj-cs"/>
              </a:rPr>
              <a:t>or in other </a:t>
            </a:r>
            <a:r>
              <a:rPr lang="en-GB" sz="2800" dirty="0" smtClean="0">
                <a:latin typeface="Bookman Old Style"/>
                <a:cs typeface="+mj-cs"/>
              </a:rPr>
              <a:t>words, </a:t>
            </a:r>
            <a:r>
              <a:rPr lang="en-GB" sz="2800" dirty="0">
                <a:latin typeface="Bookman Old Style"/>
                <a:cs typeface="+mj-cs"/>
              </a:rPr>
              <a:t>the objects of the contract</a:t>
            </a:r>
            <a:r>
              <a:rPr lang="en-GB" sz="2800" dirty="0" smtClean="0">
                <a:latin typeface="Bookman Old Style"/>
                <a:cs typeface="+mj-cs"/>
              </a:rPr>
              <a:t>)</a:t>
            </a:r>
            <a:r>
              <a:rPr lang="en-GB" sz="2800" dirty="0">
                <a:latin typeface="Bookman Old Style"/>
              </a:rPr>
              <a:t> </a:t>
            </a:r>
            <a:r>
              <a:rPr lang="en-GB" sz="2800" dirty="0" smtClean="0">
                <a:latin typeface="Bookman Old Style"/>
              </a:rPr>
              <a:t>(</a:t>
            </a:r>
            <a:r>
              <a:rPr lang="en-US" sz="2800" dirty="0" smtClean="0">
                <a:latin typeface="Bookman Old Style"/>
              </a:rPr>
              <a:t>Section 213)</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Tree>
    <p:extLst>
      <p:ext uri="{BB962C8B-B14F-4D97-AF65-F5344CB8AC3E}">
        <p14:creationId xmlns:p14="http://schemas.microsoft.com/office/powerpoint/2010/main" val="214635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normAutofit/>
          </a:bodyPr>
          <a:lstStyle/>
          <a:p>
            <a:pPr algn="just"/>
            <a:r>
              <a:rPr lang="en-US" dirty="0">
                <a:latin typeface="Bookman Old Style"/>
                <a:cs typeface="Bookman Old Style"/>
              </a:rPr>
              <a:t>E</a:t>
            </a:r>
            <a:r>
              <a:rPr lang="en-US" dirty="0" smtClean="0">
                <a:latin typeface="Bookman Old Style"/>
                <a:cs typeface="Bookman Old Style"/>
              </a:rPr>
              <a:t>.g. </a:t>
            </a:r>
            <a:r>
              <a:rPr lang="en-US" dirty="0" err="1" smtClean="0">
                <a:latin typeface="Bookman Old Style"/>
                <a:cs typeface="Bookman Old Style"/>
              </a:rPr>
              <a:t>Promphon</a:t>
            </a:r>
            <a:r>
              <a:rPr lang="en-US" dirty="0" smtClean="0">
                <a:latin typeface="Bookman Old Style"/>
                <a:cs typeface="Bookman Old Style"/>
              </a:rPr>
              <a:t> ordered a second-hand vintage dress from the 1960s in internet. It was promised that the dress would arrive within a week. Two weeks passed. </a:t>
            </a:r>
            <a:r>
              <a:rPr lang="en-US" dirty="0" err="1" smtClean="0">
                <a:latin typeface="Bookman Old Style"/>
                <a:cs typeface="Bookman Old Style"/>
              </a:rPr>
              <a:t>Promphon</a:t>
            </a:r>
            <a:r>
              <a:rPr lang="en-US" dirty="0" smtClean="0">
                <a:latin typeface="Bookman Old Style"/>
                <a:cs typeface="Bookman Old Style"/>
              </a:rPr>
              <a:t> can ask the court to order the seller to </a:t>
            </a:r>
            <a:r>
              <a:rPr lang="en-US" u="sng" dirty="0" smtClean="0">
                <a:latin typeface="Bookman Old Style"/>
                <a:cs typeface="Bookman Old Style"/>
              </a:rPr>
              <a:t>deliver her the dress</a:t>
            </a:r>
            <a:r>
              <a:rPr lang="en-US" dirty="0" smtClean="0">
                <a:latin typeface="Bookman Old Style"/>
                <a:cs typeface="Bookman Old Style"/>
              </a:rPr>
              <a:t>. </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4</a:t>
            </a:fld>
            <a:endParaRPr lang="en-US"/>
          </a:p>
        </p:txBody>
      </p:sp>
    </p:spTree>
    <p:extLst>
      <p:ext uri="{BB962C8B-B14F-4D97-AF65-F5344CB8AC3E}">
        <p14:creationId xmlns:p14="http://schemas.microsoft.com/office/powerpoint/2010/main" val="1152351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Bookman Old Style"/>
                <a:cs typeface="Bookman Old Style"/>
              </a:rPr>
              <a:t>Remedies for the Breach </a:t>
            </a:r>
            <a:endParaRPr lang="en-US" sz="3600" b="1" dirty="0">
              <a:latin typeface="Bookman Old Style"/>
              <a:cs typeface="Bookman Old Style"/>
            </a:endParaRPr>
          </a:p>
        </p:txBody>
      </p:sp>
      <p:sp>
        <p:nvSpPr>
          <p:cNvPr id="3" name="Content Placeholder 2"/>
          <p:cNvSpPr>
            <a:spLocks noGrp="1"/>
          </p:cNvSpPr>
          <p:nvPr>
            <p:ph idx="1"/>
          </p:nvPr>
        </p:nvSpPr>
        <p:spPr/>
        <p:txBody>
          <a:bodyPr>
            <a:normAutofit fontScale="77500" lnSpcReduction="20000"/>
          </a:bodyPr>
          <a:lstStyle/>
          <a:p>
            <a:pPr algn="just"/>
            <a:r>
              <a:rPr lang="en-GB" b="1" i="1" u="sng" dirty="0">
                <a:latin typeface="Bookman Old Style"/>
              </a:rPr>
              <a:t>E</a:t>
            </a:r>
            <a:r>
              <a:rPr lang="en-GB" b="1" i="1" u="sng" dirty="0" smtClean="0">
                <a:latin typeface="Bookman Old Style"/>
              </a:rPr>
              <a:t>xcept</a:t>
            </a:r>
            <a:r>
              <a:rPr lang="en-GB" dirty="0" smtClean="0">
                <a:latin typeface="Bookman Old Style"/>
              </a:rPr>
              <a:t> </a:t>
            </a:r>
            <a:r>
              <a:rPr lang="en-GB" dirty="0">
                <a:latin typeface="Bookman Old Style"/>
              </a:rPr>
              <a:t>that:</a:t>
            </a:r>
          </a:p>
          <a:p>
            <a:pPr marL="514350" indent="-514350" algn="just">
              <a:buFont typeface="+mj-lt"/>
              <a:buAutoNum type="arabicPeriod"/>
            </a:pPr>
            <a:r>
              <a:rPr lang="en-GB" dirty="0">
                <a:latin typeface="Bookman Old Style"/>
              </a:rPr>
              <a:t>The obligation becomes impossible. </a:t>
            </a:r>
            <a:r>
              <a:rPr lang="en-GB" dirty="0" smtClean="0">
                <a:latin typeface="Bookman Old Style"/>
              </a:rPr>
              <a:t>(Sections </a:t>
            </a:r>
            <a:r>
              <a:rPr lang="en-GB" dirty="0">
                <a:latin typeface="Bookman Old Style"/>
              </a:rPr>
              <a:t>218 and 219)</a:t>
            </a:r>
          </a:p>
          <a:p>
            <a:pPr marL="514350" indent="-514350" algn="just">
              <a:buFont typeface="+mj-lt"/>
              <a:buAutoNum type="arabicPeriod"/>
            </a:pPr>
            <a:r>
              <a:rPr lang="en-GB" dirty="0">
                <a:latin typeface="Bookman Old Style"/>
              </a:rPr>
              <a:t>The contract is terminated. </a:t>
            </a:r>
            <a:r>
              <a:rPr lang="en-GB" dirty="0" smtClean="0">
                <a:latin typeface="Bookman Old Style"/>
              </a:rPr>
              <a:t>(Section </a:t>
            </a:r>
            <a:r>
              <a:rPr lang="en-GB" dirty="0">
                <a:latin typeface="Bookman Old Style"/>
              </a:rPr>
              <a:t>391)</a:t>
            </a:r>
          </a:p>
          <a:p>
            <a:pPr marL="514350" indent="-514350" algn="just">
              <a:buFont typeface="+mj-lt"/>
              <a:buAutoNum type="arabicPeriod"/>
            </a:pPr>
            <a:r>
              <a:rPr lang="en-GB" dirty="0">
                <a:latin typeface="Bookman Old Style"/>
              </a:rPr>
              <a:t>The creditor claims damages instead of (specific) performance. </a:t>
            </a:r>
            <a:r>
              <a:rPr lang="en-GB" dirty="0" smtClean="0">
                <a:latin typeface="Bookman Old Style"/>
              </a:rPr>
              <a:t>(Section </a:t>
            </a:r>
            <a:r>
              <a:rPr lang="en-GB" dirty="0">
                <a:latin typeface="Bookman Old Style"/>
              </a:rPr>
              <a:t>216)</a:t>
            </a:r>
          </a:p>
          <a:p>
            <a:pPr algn="just"/>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2021430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01205"/>
          </a:xfrm>
          <a:prstGeom prst="rect">
            <a:avLst/>
          </a:prstGeom>
          <a:noFill/>
        </p:spPr>
        <p:txBody>
          <a:bodyPr wrap="square" rtlCol="0">
            <a:spAutoFit/>
          </a:bodyPr>
          <a:lstStyle/>
          <a:p>
            <a:r>
              <a:rPr lang="en-GB" sz="2800" b="1" i="1" u="sng" dirty="0">
                <a:latin typeface="Bookman Old Style"/>
                <a:cs typeface="+mj-cs"/>
              </a:rPr>
              <a:t>Exceptions </a:t>
            </a:r>
          </a:p>
          <a:p>
            <a:pPr marL="514350" indent="-514350">
              <a:buAutoNum type="arabicPeriod"/>
            </a:pPr>
            <a:r>
              <a:rPr lang="en-GB" sz="2800" b="1" dirty="0">
                <a:latin typeface="Bookman Old Style"/>
                <a:cs typeface="+mj-cs"/>
              </a:rPr>
              <a:t>The obligation becomes impossible. </a:t>
            </a:r>
          </a:p>
          <a:p>
            <a:pPr marL="512763" indent="-457200">
              <a:buFontTx/>
              <a:buChar char="-"/>
            </a:pPr>
            <a:r>
              <a:rPr lang="en-GB" sz="2800" dirty="0">
                <a:latin typeface="Bookman Old Style"/>
                <a:cs typeface="+mj-cs"/>
              </a:rPr>
              <a:t>When t</a:t>
            </a:r>
            <a:r>
              <a:rPr lang="en-US" sz="2800" dirty="0">
                <a:latin typeface="Bookman Old Style"/>
                <a:cs typeface="+mj-cs"/>
              </a:rPr>
              <a:t>he debtor is responsible      the debtor shall compensate the creditor for any damage arising from the non-performance. (Section 218)</a:t>
            </a:r>
          </a:p>
          <a:p>
            <a:pPr marL="512763" indent="-457200">
              <a:buFontTx/>
              <a:buChar char="-"/>
            </a:pPr>
            <a:r>
              <a:rPr lang="en-US" sz="2800" dirty="0">
                <a:latin typeface="Bookman Old Style"/>
                <a:cs typeface="+mj-cs"/>
              </a:rPr>
              <a:t>When the debtor is </a:t>
            </a:r>
            <a:r>
              <a:rPr lang="en-US" sz="2800" i="1" u="sng" dirty="0">
                <a:latin typeface="Bookman Old Style"/>
                <a:cs typeface="+mj-cs"/>
              </a:rPr>
              <a:t>not</a:t>
            </a:r>
            <a:r>
              <a:rPr lang="en-US" sz="2800" dirty="0">
                <a:latin typeface="Bookman Old Style"/>
                <a:cs typeface="+mj-cs"/>
              </a:rPr>
              <a:t> responsible      the debtor is relieved from his obligation to perform. (Section 219)</a:t>
            </a:r>
          </a:p>
          <a:p>
            <a:pPr marL="914400" indent="-457200">
              <a:buFontTx/>
              <a:buChar char="-"/>
            </a:pP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
        <p:nvSpPr>
          <p:cNvPr id="5" name="Arrow: Right 4">
            <a:extLst>
              <a:ext uri="{FF2B5EF4-FFF2-40B4-BE49-F238E27FC236}">
                <a16:creationId xmlns:a16="http://schemas.microsoft.com/office/drawing/2014/main" xmlns="" id="{3A53EECA-0DE1-4C77-A9C9-AD5C3AAD3EF0}"/>
              </a:ext>
            </a:extLst>
          </p:cNvPr>
          <p:cNvSpPr/>
          <p:nvPr/>
        </p:nvSpPr>
        <p:spPr>
          <a:xfrm>
            <a:off x="6486855" y="2563767"/>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xmlns="" id="{FD840D15-B0B7-44BA-AC33-81D96BEBEE33}"/>
              </a:ext>
            </a:extLst>
          </p:cNvPr>
          <p:cNvSpPr/>
          <p:nvPr/>
        </p:nvSpPr>
        <p:spPr>
          <a:xfrm>
            <a:off x="7148091" y="428061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A8A33897-0FE9-423C-BFD7-531AF028D534}"/>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905093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lstStyle/>
          <a:p>
            <a:pPr algn="just"/>
            <a:r>
              <a:rPr lang="en-US" dirty="0" smtClean="0">
                <a:latin typeface="Bookman Old Style"/>
                <a:cs typeface="Bookman Old Style"/>
              </a:rPr>
              <a:t>E.g. The seller has already sold that vintage dress to another customer. </a:t>
            </a:r>
          </a:p>
          <a:p>
            <a:pPr algn="just"/>
            <a:endParaRPr lang="en-US" dirty="0">
              <a:latin typeface="Bookman Old Style"/>
              <a:cs typeface="Bookman Old Style"/>
            </a:endParaRPr>
          </a:p>
          <a:p>
            <a:pPr algn="just"/>
            <a:r>
              <a:rPr lang="en-US" dirty="0" smtClean="0">
                <a:latin typeface="Bookman Old Style"/>
                <a:cs typeface="Bookman Old Style"/>
              </a:rPr>
              <a:t>E.g. Unfortunately, the shop was burnt without the seller’s fault. The dress was completely destroyed.</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7</a:t>
            </a:fld>
            <a:endParaRPr lang="en-US"/>
          </a:p>
        </p:txBody>
      </p:sp>
    </p:spTree>
    <p:extLst>
      <p:ext uri="{BB962C8B-B14F-4D97-AF65-F5344CB8AC3E}">
        <p14:creationId xmlns:p14="http://schemas.microsoft.com/office/powerpoint/2010/main" val="3989045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08543"/>
          </a:xfrm>
          <a:prstGeom prst="rect">
            <a:avLst/>
          </a:prstGeom>
          <a:noFill/>
        </p:spPr>
        <p:txBody>
          <a:bodyPr wrap="square" rtlCol="0">
            <a:spAutoFit/>
          </a:bodyPr>
          <a:lstStyle/>
          <a:p>
            <a:r>
              <a:rPr lang="en-GB" sz="2800" b="1" i="1" u="sng" dirty="0">
                <a:latin typeface="Bookman Old Style"/>
                <a:cs typeface="+mj-cs"/>
              </a:rPr>
              <a:t>Exception </a:t>
            </a:r>
          </a:p>
          <a:p>
            <a:pPr marL="514350" indent="-514350">
              <a:buFont typeface="+mj-lt"/>
              <a:buAutoNum type="arabicPeriod" startAt="2"/>
            </a:pPr>
            <a:r>
              <a:rPr lang="en-GB" sz="2800" b="1" dirty="0">
                <a:latin typeface="Bookman Old Style"/>
                <a:cs typeface="+mj-cs"/>
              </a:rPr>
              <a:t>The contract is terminated.</a:t>
            </a:r>
          </a:p>
          <a:p>
            <a:pPr marL="512763" indent="-512763"/>
            <a:r>
              <a:rPr lang="en-US" sz="2800" dirty="0">
                <a:latin typeface="Bookman Old Style"/>
                <a:cs typeface="+mj-cs"/>
              </a:rPr>
              <a:t>-	If one party has exercised his right to terminate the contract, each party is bound to restore the other to his former condition; but the rights of third persons cannot be impaired. (Section 391)</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
        <p:nvSpPr>
          <p:cNvPr id="5" name="TextBox 4">
            <a:extLst>
              <a:ext uri="{FF2B5EF4-FFF2-40B4-BE49-F238E27FC236}">
                <a16:creationId xmlns:a16="http://schemas.microsoft.com/office/drawing/2014/main" xmlns="" id="{D857C5FB-D4A0-463F-8A79-31ED068EAF19}"/>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406037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normAutofit fontScale="92500"/>
          </a:bodyPr>
          <a:lstStyle/>
          <a:p>
            <a:pPr algn="l"/>
            <a:r>
              <a:rPr lang="en-US" dirty="0">
                <a:latin typeface="Bookman Old Style"/>
                <a:cs typeface="Bookman Old Style"/>
              </a:rPr>
              <a:t>E</a:t>
            </a:r>
            <a:r>
              <a:rPr lang="en-US" dirty="0" smtClean="0">
                <a:latin typeface="Bookman Old Style"/>
                <a:cs typeface="Bookman Old Style"/>
              </a:rPr>
              <a:t>.g. After </a:t>
            </a:r>
            <a:r>
              <a:rPr lang="en-US" dirty="0" err="1" smtClean="0">
                <a:latin typeface="Bookman Old Style"/>
                <a:cs typeface="Bookman Old Style"/>
              </a:rPr>
              <a:t>Pongpak</a:t>
            </a:r>
            <a:r>
              <a:rPr lang="en-US" dirty="0" smtClean="0">
                <a:latin typeface="Bookman Old Style"/>
                <a:cs typeface="Bookman Old Style"/>
              </a:rPr>
              <a:t> has turned 20, he wanted to propose to his loved one. So he went to the </a:t>
            </a:r>
            <a:r>
              <a:rPr lang="en-US" dirty="0" err="1" smtClean="0">
                <a:latin typeface="Bookman Old Style"/>
                <a:cs typeface="Bookman Old Style"/>
              </a:rPr>
              <a:t>jewellery</a:t>
            </a:r>
            <a:r>
              <a:rPr lang="en-US" dirty="0" smtClean="0">
                <a:latin typeface="Bookman Old Style"/>
                <a:cs typeface="Bookman Old Style"/>
              </a:rPr>
              <a:t> shop of </a:t>
            </a:r>
            <a:r>
              <a:rPr lang="en-US" dirty="0" err="1" smtClean="0">
                <a:latin typeface="Bookman Old Style"/>
                <a:cs typeface="Bookman Old Style"/>
              </a:rPr>
              <a:t>Pawinee</a:t>
            </a:r>
            <a:r>
              <a:rPr lang="en-US" dirty="0">
                <a:latin typeface="Bookman Old Style"/>
                <a:cs typeface="Bookman Old Style"/>
              </a:rPr>
              <a:t> </a:t>
            </a:r>
            <a:r>
              <a:rPr lang="en-US" dirty="0" smtClean="0">
                <a:latin typeface="Bookman Old Style"/>
                <a:cs typeface="Bookman Old Style"/>
              </a:rPr>
              <a:t>and chose one engagement ring. </a:t>
            </a:r>
            <a:r>
              <a:rPr lang="en-US" dirty="0" err="1" smtClean="0">
                <a:latin typeface="Bookman Old Style"/>
                <a:cs typeface="Bookman Old Style"/>
              </a:rPr>
              <a:t>Pongpak</a:t>
            </a:r>
            <a:r>
              <a:rPr lang="en-US" dirty="0" smtClean="0">
                <a:latin typeface="Bookman Old Style"/>
                <a:cs typeface="Bookman Old Style"/>
              </a:rPr>
              <a:t> agreed with </a:t>
            </a:r>
            <a:r>
              <a:rPr lang="en-US" dirty="0" err="1" smtClean="0">
                <a:latin typeface="Bookman Old Style"/>
                <a:cs typeface="Bookman Old Style"/>
              </a:rPr>
              <a:t>Pawinee</a:t>
            </a:r>
            <a:r>
              <a:rPr lang="en-US" dirty="0" smtClean="0">
                <a:latin typeface="Bookman Old Style"/>
                <a:cs typeface="Bookman Old Style"/>
              </a:rPr>
              <a:t> that </a:t>
            </a:r>
            <a:r>
              <a:rPr lang="en-US" u="sng" dirty="0" smtClean="0">
                <a:latin typeface="Bookman Old Style"/>
                <a:cs typeface="Bookman Old Style"/>
              </a:rPr>
              <a:t>he would give his old diamond family ring in exchange of the engagement ring</a:t>
            </a:r>
            <a:r>
              <a:rPr lang="en-US" dirty="0" smtClean="0">
                <a:latin typeface="Bookman Old Style"/>
                <a:cs typeface="Bookman Old Style"/>
              </a:rPr>
              <a:t>. But he forgot to bring the ring with him. </a:t>
            </a:r>
            <a:r>
              <a:rPr lang="en-US" dirty="0" err="1" smtClean="0">
                <a:latin typeface="Bookman Old Style"/>
                <a:cs typeface="Bookman Old Style"/>
              </a:rPr>
              <a:t>Pawinee</a:t>
            </a:r>
            <a:r>
              <a:rPr lang="en-US" dirty="0" smtClean="0">
                <a:latin typeface="Bookman Old Style"/>
                <a:cs typeface="Bookman Old Style"/>
              </a:rPr>
              <a:t> told him to bring it in two weeks, but he could already have the engagement ring.</a:t>
            </a:r>
            <a:r>
              <a:rPr lang="en-US" dirty="0" smtClean="0"/>
              <a:t>    </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9</a:t>
            </a:fld>
            <a:endParaRPr lang="en-US"/>
          </a:p>
        </p:txBody>
      </p:sp>
    </p:spTree>
    <p:extLst>
      <p:ext uri="{BB962C8B-B14F-4D97-AF65-F5344CB8AC3E}">
        <p14:creationId xmlns:p14="http://schemas.microsoft.com/office/powerpoint/2010/main" val="52675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50"/>
          </a:xfrm>
        </p:spPr>
        <p:txBody>
          <a:bodyPr>
            <a:normAutofit fontScale="85000" lnSpcReduction="10000"/>
          </a:bodyPr>
          <a:lstStyle/>
          <a:p>
            <a:pPr algn="just"/>
            <a:r>
              <a:rPr lang="en-US" dirty="0" smtClean="0">
                <a:latin typeface="Bookman Old Style"/>
                <a:cs typeface="Bookman Old Style"/>
              </a:rPr>
              <a:t>With the ring, he proposed.</a:t>
            </a:r>
          </a:p>
          <a:p>
            <a:pPr algn="just"/>
            <a:endParaRPr lang="en-US" dirty="0">
              <a:latin typeface="Bookman Old Style"/>
              <a:cs typeface="Bookman Old Style"/>
            </a:endParaRPr>
          </a:p>
          <a:p>
            <a:pPr algn="just"/>
            <a:r>
              <a:rPr lang="en-US" dirty="0" smtClean="0">
                <a:latin typeface="Bookman Old Style"/>
                <a:cs typeface="Bookman Old Style"/>
              </a:rPr>
              <a:t>However, after two weeks, </a:t>
            </a:r>
            <a:r>
              <a:rPr lang="en-US" dirty="0" err="1" smtClean="0">
                <a:latin typeface="Bookman Old Style"/>
                <a:cs typeface="Bookman Old Style"/>
              </a:rPr>
              <a:t>Pongpak</a:t>
            </a:r>
            <a:r>
              <a:rPr lang="en-US" dirty="0" smtClean="0">
                <a:latin typeface="Bookman Old Style"/>
                <a:cs typeface="Bookman Old Style"/>
              </a:rPr>
              <a:t> still did not give </a:t>
            </a:r>
            <a:r>
              <a:rPr lang="en-US" dirty="0" err="1" smtClean="0">
                <a:latin typeface="Bookman Old Style"/>
                <a:cs typeface="Bookman Old Style"/>
              </a:rPr>
              <a:t>Pawinee</a:t>
            </a:r>
            <a:r>
              <a:rPr lang="en-US" dirty="0" smtClean="0">
                <a:latin typeface="Bookman Old Style"/>
                <a:cs typeface="Bookman Old Style"/>
              </a:rPr>
              <a:t> his old family ring. </a:t>
            </a:r>
          </a:p>
          <a:p>
            <a:pPr algn="just"/>
            <a:endParaRPr lang="en-US" dirty="0" smtClean="0">
              <a:latin typeface="Bookman Old Style"/>
              <a:cs typeface="Bookman Old Style"/>
            </a:endParaRPr>
          </a:p>
          <a:p>
            <a:pPr algn="just"/>
            <a:r>
              <a:rPr lang="en-US" dirty="0" err="1" smtClean="0">
                <a:latin typeface="Bookman Old Style"/>
                <a:cs typeface="Bookman Old Style"/>
              </a:rPr>
              <a:t>Pawinee</a:t>
            </a:r>
            <a:r>
              <a:rPr lang="en-US" dirty="0" smtClean="0">
                <a:latin typeface="Bookman Old Style"/>
                <a:cs typeface="Bookman Old Style"/>
              </a:rPr>
              <a:t> exercised the right to end the contract.</a:t>
            </a:r>
            <a:r>
              <a:rPr lang="en-US" dirty="0" smtClean="0"/>
              <a:t> </a:t>
            </a:r>
          </a:p>
          <a:p>
            <a:pPr algn="just"/>
            <a:endParaRPr lang="en-US" dirty="0" smtClean="0"/>
          </a:p>
          <a:p>
            <a:pPr algn="just"/>
            <a:r>
              <a:rPr lang="en-US" dirty="0" smtClean="0">
                <a:latin typeface="Bookman Old Style"/>
                <a:cs typeface="Bookman Old Style"/>
              </a:rPr>
              <a:t>Q: Can </a:t>
            </a:r>
            <a:r>
              <a:rPr lang="en-US" dirty="0" err="1" smtClean="0">
                <a:latin typeface="Bookman Old Style"/>
                <a:cs typeface="Bookman Old Style"/>
              </a:rPr>
              <a:t>Pawinee</a:t>
            </a:r>
            <a:r>
              <a:rPr lang="en-US" dirty="0">
                <a:latin typeface="Bookman Old Style"/>
                <a:cs typeface="Bookman Old Style"/>
              </a:rPr>
              <a:t> </a:t>
            </a:r>
            <a:r>
              <a:rPr lang="en-US" dirty="0" smtClean="0">
                <a:latin typeface="Bookman Old Style"/>
                <a:cs typeface="Bookman Old Style"/>
              </a:rPr>
              <a:t>demand </a:t>
            </a:r>
            <a:r>
              <a:rPr lang="en-US" dirty="0" err="1" smtClean="0">
                <a:latin typeface="Bookman Old Style"/>
                <a:cs typeface="Bookman Old Style"/>
              </a:rPr>
              <a:t>Pongpak</a:t>
            </a:r>
            <a:r>
              <a:rPr lang="en-US" dirty="0" smtClean="0">
                <a:latin typeface="Bookman Old Style"/>
                <a:cs typeface="Bookman Old Style"/>
              </a:rPr>
              <a:t> to give her his family ring?</a:t>
            </a:r>
            <a:endParaRPr lang="en-US" dirty="0">
              <a:latin typeface="Bookman Old Style"/>
              <a:cs typeface="Bookman Old Style"/>
            </a:endParaRPr>
          </a:p>
          <a:p>
            <a:pPr algn="just"/>
            <a:r>
              <a:rPr lang="en-US" dirty="0" smtClean="0">
                <a:latin typeface="Bookman Old Style"/>
                <a:cs typeface="Bookman Old Style"/>
              </a:rPr>
              <a:t>Q: Will </a:t>
            </a:r>
            <a:r>
              <a:rPr lang="en-US" dirty="0" err="1" smtClean="0">
                <a:latin typeface="Bookman Old Style"/>
                <a:cs typeface="Bookman Old Style"/>
              </a:rPr>
              <a:t>Pongpak’s</a:t>
            </a:r>
            <a:r>
              <a:rPr lang="en-US" dirty="0" smtClean="0">
                <a:latin typeface="Bookman Old Style"/>
                <a:cs typeface="Bookman Old Style"/>
              </a:rPr>
              <a:t> loved one needs to return the ring to </a:t>
            </a:r>
            <a:r>
              <a:rPr lang="en-US" dirty="0" err="1" smtClean="0">
                <a:latin typeface="Bookman Old Style"/>
                <a:cs typeface="Bookman Old Style"/>
              </a:rPr>
              <a:t>Pawinee</a:t>
            </a:r>
            <a:r>
              <a:rPr lang="en-US" dirty="0" smtClean="0">
                <a:latin typeface="Bookman Old Style"/>
                <a:cs typeface="Bookman Old Style"/>
              </a:rPr>
              <a:t>?</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10</a:t>
            </a:fld>
            <a:endParaRPr lang="en-US"/>
          </a:p>
        </p:txBody>
      </p:sp>
    </p:spTree>
    <p:extLst>
      <p:ext uri="{BB962C8B-B14F-4D97-AF65-F5344CB8AC3E}">
        <p14:creationId xmlns:p14="http://schemas.microsoft.com/office/powerpoint/2010/main" val="2095627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08543"/>
          </a:xfrm>
          <a:prstGeom prst="rect">
            <a:avLst/>
          </a:prstGeom>
          <a:noFill/>
        </p:spPr>
        <p:txBody>
          <a:bodyPr wrap="square" rtlCol="0">
            <a:spAutoFit/>
          </a:bodyPr>
          <a:lstStyle/>
          <a:p>
            <a:r>
              <a:rPr lang="en-GB" sz="2800" b="1" i="1" u="sng" dirty="0">
                <a:latin typeface="Bookman Old Style"/>
                <a:cs typeface="+mj-cs"/>
              </a:rPr>
              <a:t>Exception</a:t>
            </a:r>
            <a:r>
              <a:rPr lang="en-GB" sz="2800" b="1" dirty="0">
                <a:latin typeface="Bookman Old Style"/>
                <a:cs typeface="+mj-cs"/>
              </a:rPr>
              <a:t> </a:t>
            </a:r>
          </a:p>
          <a:p>
            <a:pPr marL="514350" indent="-514350">
              <a:buFont typeface="+mj-lt"/>
              <a:buAutoNum type="arabicPeriod" startAt="3"/>
            </a:pPr>
            <a:r>
              <a:rPr lang="en-GB" sz="2800" b="1" dirty="0">
                <a:latin typeface="Bookman Old Style"/>
                <a:cs typeface="+mj-cs"/>
              </a:rPr>
              <a:t>The creditor claims damages instead of (specific) performance. </a:t>
            </a:r>
          </a:p>
          <a:p>
            <a:pPr marL="512763" indent="-512763"/>
            <a:r>
              <a:rPr lang="en-GB" sz="2800" dirty="0">
                <a:latin typeface="Bookman Old Style"/>
                <a:cs typeface="+mj-cs"/>
              </a:rPr>
              <a:t>-	</a:t>
            </a:r>
            <a:r>
              <a:rPr lang="en-US" sz="2800" dirty="0">
                <a:latin typeface="Bookman Old Style"/>
                <a:cs typeface="+mj-cs"/>
              </a:rPr>
              <a:t>If by a reason of default, the performance becomes useless to the creditor, he may refuse to accept it and claim compensation for non-performance. </a:t>
            </a:r>
            <a:r>
              <a:rPr lang="en-GB" sz="2800" dirty="0">
                <a:latin typeface="Bookman Old Style"/>
                <a:cs typeface="+mj-cs"/>
              </a:rPr>
              <a:t>(Section 216)</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
        <p:nvSpPr>
          <p:cNvPr id="5" name="TextBox 4">
            <a:extLst>
              <a:ext uri="{FF2B5EF4-FFF2-40B4-BE49-F238E27FC236}">
                <a16:creationId xmlns:a16="http://schemas.microsoft.com/office/drawing/2014/main" xmlns="" id="{D857C5FB-D4A0-463F-8A79-31ED068EAF19}"/>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3794621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1"/>
            <a:ext cx="8229600" cy="4907864"/>
          </a:xfrm>
        </p:spPr>
        <p:txBody>
          <a:bodyPr>
            <a:normAutofit fontScale="92500" lnSpcReduction="20000"/>
          </a:bodyPr>
          <a:lstStyle/>
          <a:p>
            <a:pPr algn="just"/>
            <a:r>
              <a:rPr lang="en-US" smtClean="0">
                <a:latin typeface="Bookman Old Style"/>
                <a:cs typeface="Bookman Old Style"/>
              </a:rPr>
              <a:t>E.g. Promphon ordered a dressmaker to make a dress for the BE prom. The dress was not delivered on time, so she needed to order another dress. Because the time was very limited, the new dressmaker charged her extra money.</a:t>
            </a:r>
          </a:p>
          <a:p>
            <a:pPr algn="just"/>
            <a:endParaRPr lang="en-US" smtClean="0">
              <a:latin typeface="Bookman Old Style"/>
              <a:cs typeface="Bookman Old Style"/>
            </a:endParaRPr>
          </a:p>
          <a:p>
            <a:pPr algn="just"/>
            <a:r>
              <a:rPr lang="en-US" smtClean="0">
                <a:latin typeface="Bookman Old Style"/>
                <a:cs typeface="Bookman Old Style"/>
              </a:rPr>
              <a:t>After the prom, the first dressmaker sent her the dress. Promphon refused and demanded the first dressmaker to pay her the extra charge she paid to the second dressmaker.</a:t>
            </a:r>
          </a:p>
          <a:p>
            <a:pPr algn="just"/>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12</a:t>
            </a:fld>
            <a:endParaRPr lang="en-US"/>
          </a:p>
        </p:txBody>
      </p:sp>
    </p:spTree>
    <p:extLst>
      <p:ext uri="{BB962C8B-B14F-4D97-AF65-F5344CB8AC3E}">
        <p14:creationId xmlns:p14="http://schemas.microsoft.com/office/powerpoint/2010/main" val="228292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62760"/>
          </a:xfrm>
          <a:prstGeom prst="rect">
            <a:avLst/>
          </a:prstGeom>
          <a:noFill/>
        </p:spPr>
        <p:txBody>
          <a:bodyPr wrap="square" rtlCol="0">
            <a:spAutoFit/>
          </a:bodyPr>
          <a:lstStyle/>
          <a:p>
            <a:r>
              <a:rPr lang="en-US" sz="3200" b="1" dirty="0">
                <a:latin typeface="Bookman Old Style"/>
                <a:cs typeface="+mj-cs"/>
              </a:rPr>
              <a:t>(2) Damages</a:t>
            </a:r>
            <a:endParaRPr lang="en-GB" sz="2800" dirty="0">
              <a:latin typeface="Bookman Old Style"/>
              <a:cs typeface="+mj-cs"/>
            </a:endParaRPr>
          </a:p>
          <a:p>
            <a:r>
              <a:rPr lang="en-GB" sz="2800" dirty="0">
                <a:latin typeface="Bookman Old Style"/>
                <a:cs typeface="+mj-cs"/>
              </a:rPr>
              <a:t>Section 215. “When the debtor does not perform the obligation in accordance with the true intent and purpose of the same, the creditor may claim compensation for any damages caused thereby.”</a:t>
            </a:r>
          </a:p>
          <a:p>
            <a:endParaRPr lang="en-US" sz="2800">
              <a:latin typeface="Bookman Old Style"/>
              <a:cs typeface="+mj-cs"/>
            </a:endParaRPr>
          </a:p>
          <a:p>
            <a:r>
              <a:rPr lang="en-US" sz="2800">
                <a:latin typeface="Bookman Old Style"/>
                <a:cs typeface="+mj-cs"/>
              </a:rPr>
              <a:t>Two </a:t>
            </a:r>
            <a:r>
              <a:rPr lang="en-US" sz="2800" dirty="0">
                <a:latin typeface="Bookman Old Style"/>
                <a:cs typeface="+mj-cs"/>
              </a:rPr>
              <a:t>general rules:</a:t>
            </a:r>
          </a:p>
          <a:p>
            <a:pPr marL="514350" indent="-514350">
              <a:buAutoNum type="arabicPeriod"/>
            </a:pPr>
            <a:r>
              <a:rPr lang="en-US" sz="2800" dirty="0">
                <a:latin typeface="Bookman Old Style"/>
                <a:cs typeface="+mj-cs"/>
              </a:rPr>
              <a:t>Damages must be compensatory.</a:t>
            </a:r>
          </a:p>
          <a:p>
            <a:pPr marL="514350" indent="-514350">
              <a:buAutoNum type="arabicPeriod"/>
            </a:pPr>
            <a:r>
              <a:rPr lang="en-US" sz="2800" dirty="0">
                <a:latin typeface="Bookman Old Style"/>
                <a:cs typeface="+mj-cs"/>
              </a:rPr>
              <a:t>Damages must be monetary.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sp>
        <p:nvSpPr>
          <p:cNvPr id="5" name="TextBox 4">
            <a:extLst>
              <a:ext uri="{FF2B5EF4-FFF2-40B4-BE49-F238E27FC236}">
                <a16:creationId xmlns:a16="http://schemas.microsoft.com/office/drawing/2014/main" xmlns="" id="{82A4A503-A47C-4055-BDAC-07248B3D0B11}"/>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19105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Scope of Damage</a:t>
            </a:r>
            <a:endParaRPr lang="en-GB" sz="2800" dirty="0">
              <a:latin typeface="Bookman Old Style"/>
              <a:cs typeface="+mj-cs"/>
            </a:endParaRPr>
          </a:p>
          <a:p>
            <a:r>
              <a:rPr lang="en-GB" sz="2800" dirty="0">
                <a:latin typeface="Bookman Old Style"/>
                <a:cs typeface="+mj-cs"/>
              </a:rPr>
              <a:t>Section 222. </a:t>
            </a:r>
            <a:r>
              <a:rPr lang="en-US" sz="2800" dirty="0">
                <a:latin typeface="Bookman Old Style"/>
                <a:cs typeface="+mj-cs"/>
              </a:rPr>
              <a:t>“</a:t>
            </a:r>
            <a:r>
              <a:rPr lang="en-GB" sz="2800" dirty="0">
                <a:latin typeface="Bookman Old Style"/>
                <a:cs typeface="+mj-cs"/>
              </a:rPr>
              <a:t>The claim of damages is for compensation for all such damage as </a:t>
            </a:r>
            <a:r>
              <a:rPr lang="en-GB" sz="2800" b="1" u="sng" dirty="0">
                <a:latin typeface="Bookman Old Style"/>
                <a:cs typeface="+mj-cs"/>
              </a:rPr>
              <a:t>usually </a:t>
            </a:r>
            <a:r>
              <a:rPr lang="en-GB" sz="2800" dirty="0">
                <a:latin typeface="Bookman Old Style"/>
                <a:cs typeface="+mj-cs"/>
              </a:rPr>
              <a:t>arises from non performance. </a:t>
            </a:r>
            <a:r>
              <a:rPr lang="en-GB" sz="2800" b="1" i="1" dirty="0">
                <a:latin typeface="Bookman Old Style"/>
                <a:cs typeface="+mj-cs"/>
              </a:rPr>
              <a:t>(Normal damage)</a:t>
            </a:r>
          </a:p>
          <a:p>
            <a:endParaRPr lang="en-GB" sz="2800" dirty="0">
              <a:latin typeface="Bookman Old Style"/>
              <a:cs typeface="+mj-cs"/>
            </a:endParaRPr>
          </a:p>
          <a:p>
            <a:r>
              <a:rPr lang="en-GB" sz="2800" dirty="0">
                <a:latin typeface="Bookman Old Style"/>
                <a:cs typeface="+mj-cs"/>
              </a:rPr>
              <a:t>The creditor may demand compensation even for such damage as has arisen from </a:t>
            </a:r>
            <a:r>
              <a:rPr lang="en-GB" sz="2800" b="1" u="sng" dirty="0">
                <a:latin typeface="Bookman Old Style"/>
                <a:cs typeface="+mj-cs"/>
              </a:rPr>
              <a:t>special</a:t>
            </a:r>
            <a:r>
              <a:rPr lang="en-GB" sz="2800" dirty="0">
                <a:latin typeface="Bookman Old Style"/>
                <a:cs typeface="+mj-cs"/>
              </a:rPr>
              <a:t> circumstances, if the party concerned foresaw or ought to have foreseen such circumstances.” (</a:t>
            </a:r>
            <a:r>
              <a:rPr lang="en-GB" sz="2800" b="1" i="1" dirty="0">
                <a:latin typeface="Bookman Old Style"/>
                <a:cs typeface="+mj-cs"/>
              </a:rPr>
              <a:t>Special damage</a:t>
            </a:r>
            <a:r>
              <a:rPr lang="en-GB" sz="2800" dirty="0">
                <a:latin typeface="Bookman Old Style"/>
                <a:cs typeface="+mj-cs"/>
              </a:rPr>
              <a:t>)</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sp>
        <p:nvSpPr>
          <p:cNvPr id="5" name="TextBox 4">
            <a:extLst>
              <a:ext uri="{FF2B5EF4-FFF2-40B4-BE49-F238E27FC236}">
                <a16:creationId xmlns:a16="http://schemas.microsoft.com/office/drawing/2014/main" xmlns="" id="{8558BCF8-05E0-49A6-B383-2FE391599485}"/>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067315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108817"/>
          </a:xfrm>
          <a:prstGeom prst="rect">
            <a:avLst/>
          </a:prstGeom>
          <a:noFill/>
        </p:spPr>
        <p:txBody>
          <a:bodyPr wrap="square" rtlCol="0">
            <a:spAutoFit/>
          </a:bodyPr>
          <a:lstStyle/>
          <a:p>
            <a:r>
              <a:rPr lang="en-GB" sz="2800" b="1" i="1" dirty="0">
                <a:latin typeface="Bookman Old Style"/>
                <a:cs typeface="+mj-cs"/>
              </a:rPr>
              <a:t>Are the items below considered normal or special damage?</a:t>
            </a:r>
          </a:p>
          <a:p>
            <a:pPr marL="457200" indent="-457200">
              <a:buAutoNum type="arabicParenBoth"/>
            </a:pPr>
            <a:r>
              <a:rPr lang="en-GB" sz="2600" dirty="0">
                <a:latin typeface="Bookman Old Style"/>
                <a:cs typeface="+mj-cs"/>
              </a:rPr>
              <a:t>the higher price which the creditor buyer had to pay for a new object and the expenses of the new purchase</a:t>
            </a:r>
          </a:p>
          <a:p>
            <a:pPr marL="457200" indent="-457200">
              <a:buAutoNum type="arabicParenBoth"/>
            </a:pPr>
            <a:r>
              <a:rPr lang="en-GB" sz="2600" dirty="0">
                <a:latin typeface="Bookman Old Style"/>
                <a:cs typeface="+mj-cs"/>
              </a:rPr>
              <a:t>the loss of profits the creditor may earn from an increase in land values </a:t>
            </a:r>
          </a:p>
          <a:p>
            <a:pPr marL="457200" indent="-457200">
              <a:buAutoNum type="arabicParenBoth"/>
            </a:pPr>
            <a:r>
              <a:rPr lang="en-GB" sz="2600" dirty="0">
                <a:latin typeface="Bookman Old Style"/>
                <a:cs typeface="+mj-cs"/>
              </a:rPr>
              <a:t>the rent for the period during which the debtor remained in the property after the lease expired </a:t>
            </a:r>
          </a:p>
          <a:p>
            <a:endParaRPr lang="en-GB" sz="23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15</a:t>
            </a:fld>
            <a:endParaRPr lang="en-US" dirty="0"/>
          </a:p>
        </p:txBody>
      </p:sp>
      <p:sp>
        <p:nvSpPr>
          <p:cNvPr id="5" name="TextBox 4">
            <a:extLst>
              <a:ext uri="{FF2B5EF4-FFF2-40B4-BE49-F238E27FC236}">
                <a16:creationId xmlns:a16="http://schemas.microsoft.com/office/drawing/2014/main" xmlns="" id="{60301194-0217-4930-90F1-E49CB881D587}"/>
              </a:ext>
            </a:extLst>
          </p:cNvPr>
          <p:cNvSpPr txBox="1"/>
          <p:nvPr/>
        </p:nvSpPr>
        <p:spPr>
          <a:xfrm>
            <a:off x="3998029" y="335111"/>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3518423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954655"/>
          </a:xfrm>
          <a:prstGeom prst="rect">
            <a:avLst/>
          </a:prstGeom>
          <a:noFill/>
        </p:spPr>
        <p:txBody>
          <a:bodyPr wrap="square" rtlCol="0">
            <a:spAutoFit/>
          </a:bodyPr>
          <a:lstStyle/>
          <a:p>
            <a:r>
              <a:rPr lang="en-GB" sz="2800" b="1" i="1" dirty="0">
                <a:latin typeface="Bookman Old Style"/>
                <a:cs typeface="+mj-cs"/>
              </a:rPr>
              <a:t>Are the items below considered normal or special damage?</a:t>
            </a:r>
          </a:p>
          <a:p>
            <a:pPr marL="514350" indent="-514350">
              <a:buFontTx/>
              <a:buAutoNum type="arabicParenBoth" startAt="5"/>
            </a:pPr>
            <a:r>
              <a:rPr lang="en-GB" sz="2600" dirty="0">
                <a:latin typeface="Bookman Old Style"/>
              </a:rPr>
              <a:t>the increased price of the materials used by the creditor for completing a building in the property</a:t>
            </a:r>
          </a:p>
          <a:p>
            <a:pPr marL="514350" indent="-514350">
              <a:buAutoNum type="arabicParenBoth" startAt="5"/>
            </a:pPr>
            <a:r>
              <a:rPr lang="en-US" sz="2600" dirty="0" smtClean="0">
                <a:latin typeface="Bookman Old Style"/>
                <a:cs typeface="+mj-cs"/>
              </a:rPr>
              <a:t>the </a:t>
            </a:r>
            <a:r>
              <a:rPr lang="en-US" sz="2600" dirty="0">
                <a:latin typeface="Bookman Old Style"/>
                <a:cs typeface="+mj-cs"/>
              </a:rPr>
              <a:t>profits which the debtor earned from selling the object to a third party</a:t>
            </a:r>
            <a:endParaRPr lang="en-GB" sz="23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16</a:t>
            </a:fld>
            <a:endParaRPr lang="en-US" dirty="0"/>
          </a:p>
        </p:txBody>
      </p:sp>
      <p:sp>
        <p:nvSpPr>
          <p:cNvPr id="5" name="TextBox 4">
            <a:extLst>
              <a:ext uri="{FF2B5EF4-FFF2-40B4-BE49-F238E27FC236}">
                <a16:creationId xmlns:a16="http://schemas.microsoft.com/office/drawing/2014/main" xmlns="" id="{60301194-0217-4930-90F1-E49CB881D587}"/>
              </a:ext>
            </a:extLst>
          </p:cNvPr>
          <p:cNvSpPr txBox="1"/>
          <p:nvPr/>
        </p:nvSpPr>
        <p:spPr>
          <a:xfrm>
            <a:off x="3919482" y="335111"/>
            <a:ext cx="2613216" cy="646331"/>
          </a:xfrm>
          <a:prstGeom prst="rect">
            <a:avLst/>
          </a:prstGeom>
          <a:noFill/>
        </p:spPr>
        <p:txBody>
          <a:bodyPr wrap="none" rtlCol="0">
            <a:spAutoFit/>
          </a:bodyPr>
          <a:lstStyle/>
          <a:p>
            <a:pPr algn="ctr"/>
            <a:r>
              <a:rPr lang="en-US" sz="3600" b="1" dirty="0">
                <a:latin typeface="Bookman Old Style"/>
                <a:cs typeface="Bookman Old Style"/>
              </a:rPr>
              <a:t>Exercises </a:t>
            </a:r>
          </a:p>
        </p:txBody>
      </p:sp>
    </p:spTree>
    <p:extLst>
      <p:ext uri="{BB962C8B-B14F-4D97-AF65-F5344CB8AC3E}">
        <p14:creationId xmlns:p14="http://schemas.microsoft.com/office/powerpoint/2010/main" val="3943635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(3) Interest (Monetary debt ONLY)</a:t>
            </a:r>
          </a:p>
          <a:p>
            <a:r>
              <a:rPr lang="en-GB" sz="2800" dirty="0">
                <a:latin typeface="Bookman Old Style"/>
                <a:cs typeface="+mj-cs"/>
              </a:rPr>
              <a:t>Section 224. “A money debt bears interest during default seven and half percent per annum. If the creditor can demand higher interest on any other legitimate ground, this shall continue to be paid.</a:t>
            </a:r>
          </a:p>
          <a:p>
            <a:endParaRPr lang="en-GB" sz="2800" dirty="0">
              <a:latin typeface="Bookman Old Style"/>
              <a:cs typeface="+mj-cs"/>
            </a:endParaRPr>
          </a:p>
          <a:p>
            <a:r>
              <a:rPr lang="en-GB" sz="2800" dirty="0">
                <a:latin typeface="Bookman Old Style"/>
                <a:cs typeface="+mj-cs"/>
              </a:rPr>
              <a:t>Interest for default shall not be paid upon interest</a:t>
            </a:r>
            <a:r>
              <a:rPr lang="en-GB" sz="2800" dirty="0" smtClean="0">
                <a:latin typeface="Bookman Old Style"/>
                <a:cs typeface="+mj-cs"/>
              </a:rPr>
              <a:t>.</a:t>
            </a:r>
            <a:r>
              <a:rPr lang="th-TH" sz="2800" dirty="0" smtClean="0">
                <a:latin typeface="Bookman Old Style"/>
                <a:cs typeface="+mj-cs"/>
              </a:rPr>
              <a:t> </a:t>
            </a:r>
            <a:r>
              <a:rPr lang="en-US" sz="2800" dirty="0" smtClean="0">
                <a:latin typeface="Bookman Old Style"/>
                <a:cs typeface="+mj-cs"/>
              </a:rPr>
              <a:t>(only on the capital </a:t>
            </a:r>
            <a:r>
              <a:rPr lang="th-TH" sz="2800" dirty="0" smtClean="0">
                <a:latin typeface="Bookman Old Style"/>
                <a:cs typeface="+mj-cs"/>
              </a:rPr>
              <a:t>หรือเงินต้น</a:t>
            </a:r>
            <a:r>
              <a:rPr lang="en-US" sz="2800" dirty="0" smtClean="0">
                <a:latin typeface="Bookman Old Style"/>
                <a:cs typeface="+mj-cs"/>
              </a:rPr>
              <a:t>)</a:t>
            </a:r>
            <a:endParaRPr lang="en-GB" sz="2800" dirty="0">
              <a:latin typeface="Bookman Old Style"/>
              <a:cs typeface="+mj-cs"/>
            </a:endParaRPr>
          </a:p>
          <a:p>
            <a:endParaRPr lang="en-GB" sz="2800" dirty="0">
              <a:latin typeface="Bookman Old Style"/>
              <a:cs typeface="+mj-cs"/>
            </a:endParaRPr>
          </a:p>
          <a:p>
            <a:r>
              <a:rPr lang="en-GB" sz="2800" dirty="0">
                <a:latin typeface="Bookman Old Style"/>
                <a:cs typeface="+mj-cs"/>
              </a:rPr>
              <a:t>Proof of further damage is admissible.”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17</a:t>
            </a:fld>
            <a:endParaRPr lang="en-US" dirty="0"/>
          </a:p>
        </p:txBody>
      </p:sp>
      <p:sp>
        <p:nvSpPr>
          <p:cNvPr id="5" name="TextBox 4">
            <a:extLst>
              <a:ext uri="{FF2B5EF4-FFF2-40B4-BE49-F238E27FC236}">
                <a16:creationId xmlns:a16="http://schemas.microsoft.com/office/drawing/2014/main" xmlns="" id="{5BCD71A5-C2FD-4939-8DEA-52531392904C}"/>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548822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normAutofit/>
          </a:bodyPr>
          <a:lstStyle/>
          <a:p>
            <a:pPr algn="just"/>
            <a:r>
              <a:rPr lang="en-US" dirty="0" smtClean="0">
                <a:latin typeface="Bookman Old Style"/>
                <a:cs typeface="Bookman Old Style"/>
              </a:rPr>
              <a:t>E.g. </a:t>
            </a:r>
            <a:r>
              <a:rPr lang="en-US" dirty="0" err="1" smtClean="0">
                <a:latin typeface="Bookman Old Style"/>
                <a:cs typeface="Bookman Old Style"/>
              </a:rPr>
              <a:t>Thippayaporn</a:t>
            </a:r>
            <a:r>
              <a:rPr lang="en-US" dirty="0" smtClean="0">
                <a:latin typeface="Bookman Old Style"/>
                <a:cs typeface="Bookman Old Style"/>
              </a:rPr>
              <a:t> sold her computer to </a:t>
            </a:r>
            <a:r>
              <a:rPr lang="en-US" dirty="0" err="1" smtClean="0">
                <a:latin typeface="Bookman Old Style"/>
                <a:cs typeface="Bookman Old Style"/>
              </a:rPr>
              <a:t>Purich</a:t>
            </a:r>
            <a:r>
              <a:rPr lang="en-US" dirty="0" smtClean="0">
                <a:latin typeface="Bookman Old Style"/>
                <a:cs typeface="Bookman Old Style"/>
              </a:rPr>
              <a:t> for THB 7,000. Having studied BBA, she got </a:t>
            </a:r>
            <a:r>
              <a:rPr lang="en-US" dirty="0" err="1" smtClean="0">
                <a:latin typeface="Bookman Old Style"/>
                <a:cs typeface="Bookman Old Style"/>
              </a:rPr>
              <a:t>Purich</a:t>
            </a:r>
            <a:r>
              <a:rPr lang="en-US" dirty="0" smtClean="0">
                <a:latin typeface="Bookman Old Style"/>
                <a:cs typeface="Bookman Old Style"/>
              </a:rPr>
              <a:t> to agree that if </a:t>
            </a:r>
            <a:r>
              <a:rPr lang="en-US" dirty="0" err="1" smtClean="0">
                <a:latin typeface="Bookman Old Style"/>
                <a:cs typeface="Bookman Old Style"/>
              </a:rPr>
              <a:t>Purich</a:t>
            </a:r>
            <a:r>
              <a:rPr lang="en-US" dirty="0" smtClean="0">
                <a:latin typeface="Bookman Old Style"/>
                <a:cs typeface="Bookman Old Style"/>
              </a:rPr>
              <a:t> failed to pay money on time, he would also need to pay interest at the rate of 15% per year.  </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18</a:t>
            </a:fld>
            <a:endParaRPr lang="en-US"/>
          </a:p>
        </p:txBody>
      </p:sp>
    </p:spTree>
    <p:extLst>
      <p:ext uri="{BB962C8B-B14F-4D97-AF65-F5344CB8AC3E}">
        <p14:creationId xmlns:p14="http://schemas.microsoft.com/office/powerpoint/2010/main" val="22733895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(4) Termination of Contract</a:t>
            </a:r>
          </a:p>
          <a:p>
            <a:r>
              <a:rPr lang="en-US" sz="2800" dirty="0">
                <a:latin typeface="Bookman Old Style"/>
                <a:cs typeface="+mj-cs"/>
              </a:rPr>
              <a:t>A contract may be terminated either by agreement or by law. </a:t>
            </a:r>
          </a:p>
          <a:p>
            <a:r>
              <a:rPr lang="en-US" sz="2800" b="1" u="sng" dirty="0">
                <a:latin typeface="Bookman Old Style"/>
                <a:cs typeface="+mj-cs"/>
              </a:rPr>
              <a:t>Termination by Law</a:t>
            </a:r>
          </a:p>
          <a:p>
            <a:r>
              <a:rPr lang="en-US" sz="2800" b="1" dirty="0">
                <a:latin typeface="Bookman Old Style"/>
                <a:cs typeface="+mj-cs"/>
              </a:rPr>
              <a:t>Section 387 </a:t>
            </a:r>
            <a:r>
              <a:rPr lang="en-US" sz="2800" dirty="0">
                <a:latin typeface="Bookman Old Style"/>
                <a:cs typeface="+mj-cs"/>
              </a:rPr>
              <a:t>– Normal breach      </a:t>
            </a:r>
            <a:r>
              <a:rPr lang="en-US" sz="2800" dirty="0" smtClean="0">
                <a:latin typeface="Bookman Old Style"/>
                <a:cs typeface="+mj-cs"/>
                <a:sym typeface="Wingdings" panose="05000000000000000000" pitchFamily="2" charset="2"/>
              </a:rPr>
              <a:t>A period of grace is required. </a:t>
            </a:r>
            <a:endParaRPr lang="en-US" sz="2800" dirty="0">
              <a:latin typeface="Bookman Old Style"/>
              <a:cs typeface="+mj-cs"/>
              <a:sym typeface="Wingdings" panose="05000000000000000000" pitchFamily="2" charset="2"/>
            </a:endParaRPr>
          </a:p>
          <a:p>
            <a:r>
              <a:rPr lang="en-US" sz="2800" b="1" dirty="0">
                <a:latin typeface="Bookman Old Style"/>
                <a:cs typeface="+mj-cs"/>
                <a:sym typeface="Wingdings" panose="05000000000000000000" pitchFamily="2" charset="2"/>
              </a:rPr>
              <a:t>Section 388</a:t>
            </a:r>
            <a:r>
              <a:rPr lang="en-US" sz="2800" dirty="0">
                <a:latin typeface="Bookman Old Style"/>
                <a:cs typeface="+mj-cs"/>
                <a:sym typeface="Wingdings" panose="05000000000000000000" pitchFamily="2" charset="2"/>
              </a:rPr>
              <a:t> – Time is of essence      </a:t>
            </a:r>
            <a:r>
              <a:rPr lang="en-US" sz="2800" dirty="0">
                <a:latin typeface="Bookman Old Style"/>
                <a:sym typeface="Wingdings" panose="05000000000000000000" pitchFamily="2" charset="2"/>
              </a:rPr>
              <a:t>A period of grace is </a:t>
            </a:r>
            <a:r>
              <a:rPr lang="en-US" sz="2800" dirty="0" smtClean="0">
                <a:latin typeface="Bookman Old Style"/>
                <a:sym typeface="Wingdings" panose="05000000000000000000" pitchFamily="2" charset="2"/>
              </a:rPr>
              <a:t>not required</a:t>
            </a:r>
            <a:r>
              <a:rPr lang="en-US" sz="2800" dirty="0">
                <a:latin typeface="Bookman Old Style"/>
                <a:sym typeface="Wingdings" panose="05000000000000000000" pitchFamily="2" charset="2"/>
              </a:rPr>
              <a:t>. </a:t>
            </a:r>
          </a:p>
          <a:p>
            <a:r>
              <a:rPr lang="en-US" sz="2800" b="1" dirty="0" smtClean="0">
                <a:latin typeface="Bookman Old Style"/>
                <a:cs typeface="+mj-cs"/>
                <a:sym typeface="Wingdings" panose="05000000000000000000" pitchFamily="2" charset="2"/>
              </a:rPr>
              <a:t>Section </a:t>
            </a:r>
            <a:r>
              <a:rPr lang="en-US" sz="2800" b="1" dirty="0">
                <a:latin typeface="Bookman Old Style"/>
                <a:cs typeface="+mj-cs"/>
                <a:sym typeface="Wingdings" panose="05000000000000000000" pitchFamily="2" charset="2"/>
              </a:rPr>
              <a:t>389 </a:t>
            </a:r>
            <a:r>
              <a:rPr lang="en-US" sz="2800" dirty="0">
                <a:latin typeface="Bookman Old Style"/>
                <a:cs typeface="+mj-cs"/>
                <a:sym typeface="Wingdings" panose="05000000000000000000" pitchFamily="2" charset="2"/>
              </a:rPr>
              <a:t>– Impossibility of performance due to the debtor’s fault      </a:t>
            </a:r>
            <a:r>
              <a:rPr lang="en-US" sz="2800" dirty="0">
                <a:latin typeface="Bookman Old Style"/>
                <a:sym typeface="Wingdings" panose="05000000000000000000" pitchFamily="2" charset="2"/>
              </a:rPr>
              <a:t>A period of grace is not required.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19</a:t>
            </a:fld>
            <a:endParaRPr lang="en-US" dirty="0"/>
          </a:p>
        </p:txBody>
      </p:sp>
      <p:sp>
        <p:nvSpPr>
          <p:cNvPr id="5" name="TextBox 4">
            <a:extLst>
              <a:ext uri="{FF2B5EF4-FFF2-40B4-BE49-F238E27FC236}">
                <a16:creationId xmlns:a16="http://schemas.microsoft.com/office/drawing/2014/main" xmlns="" id="{EA29B087-A252-4D13-ACA9-9686AAC4452C}"/>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
        <p:nvSpPr>
          <p:cNvPr id="7" name="Arrow: Right 6">
            <a:extLst>
              <a:ext uri="{FF2B5EF4-FFF2-40B4-BE49-F238E27FC236}">
                <a16:creationId xmlns:a16="http://schemas.microsoft.com/office/drawing/2014/main" xmlns="" id="{4C9F958B-C9E5-4328-BEB9-4E9BAFE0D6A9}"/>
              </a:ext>
            </a:extLst>
          </p:cNvPr>
          <p:cNvSpPr/>
          <p:nvPr/>
        </p:nvSpPr>
        <p:spPr>
          <a:xfrm>
            <a:off x="5806631" y="3484755"/>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xmlns="" id="{A8DDA67D-9DC3-4C69-B664-A3E64F9F0F55}"/>
              </a:ext>
            </a:extLst>
          </p:cNvPr>
          <p:cNvSpPr/>
          <p:nvPr/>
        </p:nvSpPr>
        <p:spPr>
          <a:xfrm>
            <a:off x="6376719" y="4347963"/>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xmlns="" id="{0EC5B193-A768-468F-ABCF-7037DC58CEA6}"/>
              </a:ext>
            </a:extLst>
          </p:cNvPr>
          <p:cNvSpPr/>
          <p:nvPr/>
        </p:nvSpPr>
        <p:spPr>
          <a:xfrm>
            <a:off x="4769049" y="5619201"/>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9708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lstStyle/>
          <a:p>
            <a:pPr algn="just"/>
            <a:r>
              <a:rPr lang="en-US" dirty="0" smtClean="0">
                <a:latin typeface="Bookman Old Style"/>
                <a:cs typeface="Bookman Old Style"/>
              </a:rPr>
              <a:t>Section 387 TCCC. If one part does not perform the obligation, the other party may </a:t>
            </a:r>
            <a:r>
              <a:rPr lang="en-US" u="sng" dirty="0" smtClean="0">
                <a:latin typeface="Bookman Old Style"/>
                <a:cs typeface="Bookman Old Style"/>
              </a:rPr>
              <a:t>fix a reasonable period and notify him to perform within that period</a:t>
            </a:r>
            <a:r>
              <a:rPr lang="en-US" dirty="0" smtClean="0">
                <a:latin typeface="Bookman Old Style"/>
                <a:cs typeface="Bookman Old Style"/>
              </a:rPr>
              <a:t>. If he does not perform within that period, the other party may rescind the contract. </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20</a:t>
            </a:fld>
            <a:endParaRPr lang="en-US"/>
          </a:p>
        </p:txBody>
      </p:sp>
    </p:spTree>
    <p:extLst>
      <p:ext uri="{BB962C8B-B14F-4D97-AF65-F5344CB8AC3E}">
        <p14:creationId xmlns:p14="http://schemas.microsoft.com/office/powerpoint/2010/main" val="3129224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lstStyle/>
          <a:p>
            <a:pPr algn="just"/>
            <a:r>
              <a:rPr lang="en-US" dirty="0" smtClean="0">
                <a:latin typeface="Bookman Old Style"/>
                <a:cs typeface="Bookman Old Style"/>
              </a:rPr>
              <a:t>E.g. </a:t>
            </a:r>
            <a:r>
              <a:rPr lang="en-US" dirty="0" err="1" smtClean="0">
                <a:latin typeface="Bookman Old Style"/>
                <a:cs typeface="Bookman Old Style"/>
              </a:rPr>
              <a:t>Theerathorn</a:t>
            </a:r>
            <a:r>
              <a:rPr lang="en-US" dirty="0" smtClean="0">
                <a:latin typeface="Bookman Old Style"/>
                <a:cs typeface="Bookman Old Style"/>
              </a:rPr>
              <a:t> ordered a car. It was due on September 10, 2019. However, the car dealer failed to deliver the car on that day. Could </a:t>
            </a:r>
            <a:r>
              <a:rPr lang="en-US" dirty="0" err="1" smtClean="0">
                <a:latin typeface="Bookman Old Style"/>
                <a:cs typeface="Bookman Old Style"/>
              </a:rPr>
              <a:t>Theerathorn</a:t>
            </a:r>
            <a:r>
              <a:rPr lang="en-US" dirty="0" smtClean="0">
                <a:latin typeface="Bookman Old Style"/>
                <a:cs typeface="Bookman Old Style"/>
              </a:rPr>
              <a:t> end the contract immediately?</a:t>
            </a:r>
          </a:p>
          <a:p>
            <a:pPr algn="just"/>
            <a:endParaRPr lang="en-US" dirty="0">
              <a:latin typeface="Bookman Old Style"/>
              <a:cs typeface="Bookman Old Style"/>
            </a:endParaRPr>
          </a:p>
          <a:p>
            <a:pPr algn="just"/>
            <a:r>
              <a:rPr lang="en-US" dirty="0" smtClean="0">
                <a:latin typeface="Bookman Old Style"/>
                <a:cs typeface="Bookman Old Style"/>
              </a:rPr>
              <a:t> </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21</a:t>
            </a:fld>
            <a:endParaRPr lang="en-US"/>
          </a:p>
        </p:txBody>
      </p:sp>
    </p:spTree>
    <p:extLst>
      <p:ext uri="{BB962C8B-B14F-4D97-AF65-F5344CB8AC3E}">
        <p14:creationId xmlns:p14="http://schemas.microsoft.com/office/powerpoint/2010/main" val="3241446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normAutofit lnSpcReduction="10000"/>
          </a:bodyPr>
          <a:lstStyle/>
          <a:p>
            <a:pPr algn="just"/>
            <a:r>
              <a:rPr lang="en-US" dirty="0" smtClean="0">
                <a:latin typeface="Bookman Old Style"/>
                <a:cs typeface="Bookman Old Style"/>
              </a:rPr>
              <a:t>Section 388 TCCC. If the object of a contract according to its nature or to an intention declared by the parties </a:t>
            </a:r>
            <a:r>
              <a:rPr lang="en-US" u="sng" dirty="0" smtClean="0">
                <a:latin typeface="Bookman Old Style"/>
                <a:cs typeface="Bookman Old Style"/>
              </a:rPr>
              <a:t>can be accomplished only by performance at a fixed time</a:t>
            </a:r>
            <a:r>
              <a:rPr lang="en-US" dirty="0" smtClean="0">
                <a:latin typeface="Bookman Old Style"/>
                <a:cs typeface="Bookman Old Style"/>
              </a:rPr>
              <a:t> or within a fixed period, and such time or period has passed without one of the parties having performed, the other party may rescind the contract without the notification mentioned in the foregoing section. </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22</a:t>
            </a:fld>
            <a:endParaRPr lang="en-US"/>
          </a:p>
        </p:txBody>
      </p:sp>
    </p:spTree>
    <p:extLst>
      <p:ext uri="{BB962C8B-B14F-4D97-AF65-F5344CB8AC3E}">
        <p14:creationId xmlns:p14="http://schemas.microsoft.com/office/powerpoint/2010/main" val="29228702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1"/>
            <a:ext cx="8229600" cy="4907864"/>
          </a:xfrm>
        </p:spPr>
        <p:txBody>
          <a:bodyPr>
            <a:normAutofit/>
          </a:bodyPr>
          <a:lstStyle/>
          <a:p>
            <a:pPr algn="just"/>
            <a:r>
              <a:rPr lang="en-US" dirty="0" smtClean="0">
                <a:latin typeface="Bookman Old Style"/>
                <a:cs typeface="Bookman Old Style"/>
              </a:rPr>
              <a:t>E.g. </a:t>
            </a:r>
            <a:r>
              <a:rPr lang="en-US" dirty="0" err="1" smtClean="0">
                <a:latin typeface="Bookman Old Style"/>
                <a:cs typeface="Bookman Old Style"/>
              </a:rPr>
              <a:t>Promphon</a:t>
            </a:r>
            <a:r>
              <a:rPr lang="en-US" dirty="0" smtClean="0">
                <a:latin typeface="Bookman Old Style"/>
                <a:cs typeface="Bookman Old Style"/>
              </a:rPr>
              <a:t> </a:t>
            </a:r>
            <a:r>
              <a:rPr lang="en-US" dirty="0">
                <a:latin typeface="Bookman Old Style"/>
                <a:cs typeface="Bookman Old Style"/>
              </a:rPr>
              <a:t>ordered </a:t>
            </a:r>
            <a:r>
              <a:rPr lang="en-US" dirty="0" smtClean="0">
                <a:latin typeface="Bookman Old Style"/>
                <a:cs typeface="Bookman Old Style"/>
              </a:rPr>
              <a:t>a dressmaker to make a dress for the BE prom. The dress was not delivered on time.</a:t>
            </a:r>
          </a:p>
          <a:p>
            <a:pPr algn="just"/>
            <a:r>
              <a:rPr lang="en-US" dirty="0" smtClean="0">
                <a:latin typeface="Bookman Old Style"/>
                <a:cs typeface="Bookman Old Style"/>
              </a:rPr>
              <a:t>Can </a:t>
            </a:r>
            <a:r>
              <a:rPr lang="en-US" dirty="0" err="1" smtClean="0">
                <a:latin typeface="Bookman Old Style"/>
                <a:cs typeface="Bookman Old Style"/>
              </a:rPr>
              <a:t>Promphon</a:t>
            </a:r>
            <a:r>
              <a:rPr lang="en-US" dirty="0" smtClean="0">
                <a:latin typeface="Bookman Old Style"/>
                <a:cs typeface="Bookman Old Style"/>
              </a:rPr>
              <a:t> cancel the contract? </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23</a:t>
            </a:fld>
            <a:endParaRPr lang="en-US"/>
          </a:p>
        </p:txBody>
      </p:sp>
    </p:spTree>
    <p:extLst>
      <p:ext uri="{BB962C8B-B14F-4D97-AF65-F5344CB8AC3E}">
        <p14:creationId xmlns:p14="http://schemas.microsoft.com/office/powerpoint/2010/main" val="1082121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lstStyle/>
          <a:p>
            <a:pPr algn="just"/>
            <a:r>
              <a:rPr lang="en-US" dirty="0" smtClean="0">
                <a:latin typeface="Bookman Old Style"/>
                <a:cs typeface="Bookman Old Style"/>
              </a:rPr>
              <a:t>Section 389 TCCC. If performance becomes wholly or partly impossible by a cause attributable to the debtor, the creditor may rescind the contract.</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24</a:t>
            </a:fld>
            <a:endParaRPr lang="en-US"/>
          </a:p>
        </p:txBody>
      </p:sp>
    </p:spTree>
    <p:extLst>
      <p:ext uri="{BB962C8B-B14F-4D97-AF65-F5344CB8AC3E}">
        <p14:creationId xmlns:p14="http://schemas.microsoft.com/office/powerpoint/2010/main" val="3851651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lstStyle/>
          <a:p>
            <a:pPr algn="just"/>
            <a:r>
              <a:rPr lang="en-US" dirty="0" smtClean="0">
                <a:latin typeface="Bookman Old Style"/>
                <a:cs typeface="Bookman Old Style"/>
              </a:rPr>
              <a:t>E.g. </a:t>
            </a:r>
            <a:r>
              <a:rPr lang="en-US" dirty="0" err="1" smtClean="0">
                <a:latin typeface="Bookman Old Style"/>
                <a:cs typeface="Bookman Old Style"/>
              </a:rPr>
              <a:t>Wipawee</a:t>
            </a:r>
            <a:r>
              <a:rPr lang="en-US" dirty="0" smtClean="0">
                <a:latin typeface="Bookman Old Style"/>
                <a:cs typeface="Bookman Old Style"/>
              </a:rPr>
              <a:t> sold her car to </a:t>
            </a:r>
            <a:r>
              <a:rPr lang="en-US" dirty="0" err="1" smtClean="0">
                <a:latin typeface="Bookman Old Style"/>
                <a:cs typeface="Bookman Old Style"/>
              </a:rPr>
              <a:t>Porntawan</a:t>
            </a:r>
            <a:r>
              <a:rPr lang="en-US" dirty="0" smtClean="0">
                <a:latin typeface="Bookman Old Style"/>
                <a:cs typeface="Bookman Old Style"/>
              </a:rPr>
              <a:t>. Before </a:t>
            </a:r>
            <a:r>
              <a:rPr lang="en-US" dirty="0" err="1" smtClean="0">
                <a:latin typeface="Bookman Old Style"/>
                <a:cs typeface="Bookman Old Style"/>
              </a:rPr>
              <a:t>Wipawee</a:t>
            </a:r>
            <a:r>
              <a:rPr lang="en-US" dirty="0" smtClean="0">
                <a:latin typeface="Bookman Old Style"/>
                <a:cs typeface="Bookman Old Style"/>
              </a:rPr>
              <a:t> gave the car to </a:t>
            </a:r>
            <a:r>
              <a:rPr lang="en-US" dirty="0" err="1" smtClean="0">
                <a:latin typeface="Bookman Old Style"/>
                <a:cs typeface="Bookman Old Style"/>
              </a:rPr>
              <a:t>Porntawan</a:t>
            </a:r>
            <a:r>
              <a:rPr lang="en-US" dirty="0" smtClean="0">
                <a:latin typeface="Bookman Old Style"/>
                <a:cs typeface="Bookman Old Style"/>
              </a:rPr>
              <a:t>, </a:t>
            </a:r>
            <a:r>
              <a:rPr lang="en-US" dirty="0" err="1" smtClean="0">
                <a:latin typeface="Bookman Old Style"/>
                <a:cs typeface="Bookman Old Style"/>
              </a:rPr>
              <a:t>Wipawee</a:t>
            </a:r>
            <a:r>
              <a:rPr lang="en-US" dirty="0" smtClean="0">
                <a:latin typeface="Bookman Old Style"/>
                <a:cs typeface="Bookman Old Style"/>
              </a:rPr>
              <a:t> parked the car outside the house and forgot to lock the car. The car was stolen. </a:t>
            </a:r>
            <a:endParaRPr lang="en-US" dirty="0">
              <a:latin typeface="Bookman Old Style"/>
              <a:cs typeface="Bookman Old Style"/>
            </a:endParaRPr>
          </a:p>
          <a:p>
            <a:pPr algn="just"/>
            <a:endParaRPr lang="en-US" dirty="0" smtClean="0">
              <a:latin typeface="Bookman Old Style"/>
              <a:cs typeface="Bookman Old Style"/>
            </a:endParaRPr>
          </a:p>
          <a:p>
            <a:pPr algn="just"/>
            <a:r>
              <a:rPr lang="en-US" dirty="0" smtClean="0">
                <a:latin typeface="Bookman Old Style"/>
                <a:cs typeface="Bookman Old Style"/>
              </a:rPr>
              <a:t>Can </a:t>
            </a:r>
            <a:r>
              <a:rPr lang="en-US" dirty="0" err="1" smtClean="0">
                <a:latin typeface="Bookman Old Style"/>
                <a:cs typeface="Bookman Old Style"/>
              </a:rPr>
              <a:t>Porntawan</a:t>
            </a:r>
            <a:r>
              <a:rPr lang="en-US" dirty="0" smtClean="0">
                <a:latin typeface="Bookman Old Style"/>
                <a:cs typeface="Bookman Old Style"/>
              </a:rPr>
              <a:t> end the contract?</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25</a:t>
            </a:fld>
            <a:endParaRPr lang="en-US"/>
          </a:p>
        </p:txBody>
      </p:sp>
    </p:spTree>
    <p:extLst>
      <p:ext uri="{BB962C8B-B14F-4D97-AF65-F5344CB8AC3E}">
        <p14:creationId xmlns:p14="http://schemas.microsoft.com/office/powerpoint/2010/main" val="2791034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lstStyle/>
          <a:p>
            <a:pPr algn="just"/>
            <a:r>
              <a:rPr lang="en-US" dirty="0" smtClean="0">
                <a:latin typeface="Bookman Old Style"/>
                <a:cs typeface="Bookman Old Style"/>
              </a:rPr>
              <a:t>Section 391(1) TCCC. If one party has exercised his right of rescission, each party is bound to restore the other to his former condition; but the rights of third persons cannot be impaired.</a:t>
            </a:r>
          </a:p>
          <a:p>
            <a:pPr algn="just"/>
            <a:r>
              <a:rPr lang="en-US" dirty="0" smtClean="0">
                <a:latin typeface="Bookman Old Style"/>
                <a:cs typeface="Bookman Old Style"/>
              </a:rPr>
              <a:t>Section 391(4) TCCC. The exercise of the right of recession does not affect a claim for damages.</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26</a:t>
            </a:fld>
            <a:endParaRPr lang="en-US"/>
          </a:p>
        </p:txBody>
      </p:sp>
    </p:spTree>
    <p:extLst>
      <p:ext uri="{BB962C8B-B14F-4D97-AF65-F5344CB8AC3E}">
        <p14:creationId xmlns:p14="http://schemas.microsoft.com/office/powerpoint/2010/main" val="13814050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Remedies for the Breach</a:t>
            </a:r>
            <a:endParaRPr lang="en-US" sz="3600" b="1" dirty="0">
              <a:latin typeface="Bookman Old Style"/>
              <a:cs typeface="Bookman Old Style"/>
            </a:endParaRPr>
          </a:p>
        </p:txBody>
      </p:sp>
      <p:sp>
        <p:nvSpPr>
          <p:cNvPr id="3" name="Content Placeholder 2"/>
          <p:cNvSpPr>
            <a:spLocks noGrp="1"/>
          </p:cNvSpPr>
          <p:nvPr>
            <p:ph idx="1"/>
          </p:nvPr>
        </p:nvSpPr>
        <p:spPr>
          <a:xfrm>
            <a:off x="457200" y="1600201"/>
            <a:ext cx="8229600" cy="4907864"/>
          </a:xfrm>
        </p:spPr>
        <p:txBody>
          <a:bodyPr>
            <a:normAutofit fontScale="92500" lnSpcReduction="20000"/>
          </a:bodyPr>
          <a:lstStyle/>
          <a:p>
            <a:pPr algn="just"/>
            <a:r>
              <a:rPr lang="en-US" dirty="0" smtClean="0">
                <a:latin typeface="Bookman Old Style"/>
                <a:cs typeface="Bookman Old Style"/>
              </a:rPr>
              <a:t>E.g. </a:t>
            </a:r>
            <a:r>
              <a:rPr lang="en-US" dirty="0" err="1" smtClean="0">
                <a:latin typeface="Bookman Old Style"/>
                <a:cs typeface="Bookman Old Style"/>
              </a:rPr>
              <a:t>Promphon</a:t>
            </a:r>
            <a:r>
              <a:rPr lang="en-US" dirty="0" smtClean="0">
                <a:latin typeface="Bookman Old Style"/>
                <a:cs typeface="Bookman Old Style"/>
              </a:rPr>
              <a:t> ordered a dressmaker to make a dress for the BE prom. The dress was not delivered on time, so she needed to order another dress. Because the time was very limited, the new dressmaker charged her extra money.</a:t>
            </a:r>
          </a:p>
          <a:p>
            <a:pPr algn="just"/>
            <a:endParaRPr lang="en-US" dirty="0" smtClean="0">
              <a:latin typeface="Bookman Old Style"/>
              <a:cs typeface="Bookman Old Style"/>
            </a:endParaRPr>
          </a:p>
          <a:p>
            <a:pPr algn="just"/>
            <a:r>
              <a:rPr lang="en-US" dirty="0" smtClean="0">
                <a:latin typeface="Bookman Old Style"/>
                <a:cs typeface="Bookman Old Style"/>
              </a:rPr>
              <a:t>After the prom, the first dressmaker sent her the dress. </a:t>
            </a:r>
            <a:r>
              <a:rPr lang="en-US" dirty="0" err="1" smtClean="0">
                <a:latin typeface="Bookman Old Style"/>
                <a:cs typeface="Bookman Old Style"/>
              </a:rPr>
              <a:t>Promphon</a:t>
            </a:r>
            <a:r>
              <a:rPr lang="en-US" dirty="0" smtClean="0">
                <a:latin typeface="Bookman Old Style"/>
                <a:cs typeface="Bookman Old Style"/>
              </a:rPr>
              <a:t> refused. She demanded the first dressmaker to give her money back and to pay her the extra charge she paid to the second dressmaker.</a:t>
            </a:r>
          </a:p>
          <a:p>
            <a:pPr algn="just"/>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27</a:t>
            </a:fld>
            <a:endParaRPr lang="en-US"/>
          </a:p>
        </p:txBody>
      </p:sp>
    </p:spTree>
    <p:extLst>
      <p:ext uri="{BB962C8B-B14F-4D97-AF65-F5344CB8AC3E}">
        <p14:creationId xmlns:p14="http://schemas.microsoft.com/office/powerpoint/2010/main" val="475342082"/>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11545</TotalTime>
  <Words>1458</Words>
  <Application>Microsoft Macintosh PowerPoint</Application>
  <PresentationFormat>On-screen Show (4:3)</PresentationFormat>
  <Paragraphs>144</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Munin_Specific Performance</vt:lpstr>
      <vt:lpstr>TU 122 LAW IN EVERYDAY LIFE</vt:lpstr>
      <vt:lpstr>PowerPoint Presentation</vt:lpstr>
      <vt:lpstr>PowerPoint Presentation</vt:lpstr>
      <vt:lpstr>Remedies for the Breach</vt:lpstr>
      <vt:lpstr>Remedies for the Breach </vt:lpstr>
      <vt:lpstr>PowerPoint Presentation</vt:lpstr>
      <vt:lpstr>Remedies for the Breach</vt:lpstr>
      <vt:lpstr>PowerPoint Presentation</vt:lpstr>
      <vt:lpstr>Remedies for the Breach</vt:lpstr>
      <vt:lpstr>Remedies for the Breach</vt:lpstr>
      <vt:lpstr>PowerPoint Presentation</vt:lpstr>
      <vt:lpstr>Remedies for Breach</vt:lpstr>
      <vt:lpstr>PowerPoint Presentation</vt:lpstr>
      <vt:lpstr>PowerPoint Presentation</vt:lpstr>
      <vt:lpstr>PowerPoint Presentation</vt:lpstr>
      <vt:lpstr>PowerPoint Presentation</vt:lpstr>
      <vt:lpstr>PowerPoint Presentation</vt:lpstr>
      <vt:lpstr>Remedies for the Breach</vt:lpstr>
      <vt:lpstr>PowerPoint Presentation</vt:lpstr>
      <vt:lpstr>Remedies for the Breach</vt:lpstr>
      <vt:lpstr>Remedies for the Breach</vt:lpstr>
      <vt:lpstr>Remedies for the Breach</vt:lpstr>
      <vt:lpstr>Remedies for the Breach</vt:lpstr>
      <vt:lpstr>Remedies for the Breach</vt:lpstr>
      <vt:lpstr>Remedies for the Breach</vt:lpstr>
      <vt:lpstr>Remedies for the Breach</vt:lpstr>
      <vt:lpstr>Remedies for the Breach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Pananya Larbprasertporn</cp:lastModifiedBy>
  <cp:revision>398</cp:revision>
  <dcterms:created xsi:type="dcterms:W3CDTF">2014-05-06T17:21:22Z</dcterms:created>
  <dcterms:modified xsi:type="dcterms:W3CDTF">2019-09-20T13:24:55Z</dcterms:modified>
</cp:coreProperties>
</file>