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Default Extension="emf" ContentType="image/x-e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3"/>
  </p:notesMasterIdLst>
  <p:handoutMasterIdLst>
    <p:handoutMasterId r:id="rId24"/>
  </p:handoutMasterIdLst>
  <p:sldIdLst>
    <p:sldId id="256" r:id="rId2"/>
    <p:sldId id="277" r:id="rId3"/>
    <p:sldId id="257" r:id="rId4"/>
    <p:sldId id="258" r:id="rId5"/>
    <p:sldId id="259" r:id="rId6"/>
    <p:sldId id="260" r:id="rId7"/>
    <p:sldId id="261" r:id="rId8"/>
    <p:sldId id="262" r:id="rId9"/>
    <p:sldId id="263" r:id="rId10"/>
    <p:sldId id="264" r:id="rId11"/>
    <p:sldId id="265" r:id="rId12"/>
    <p:sldId id="266" r:id="rId13"/>
    <p:sldId id="267" r:id="rId14"/>
    <p:sldId id="270" r:id="rId15"/>
    <p:sldId id="271" r:id="rId16"/>
    <p:sldId id="269" r:id="rId17"/>
    <p:sldId id="272" r:id="rId18"/>
    <p:sldId id="273" r:id="rId19"/>
    <p:sldId id="274" r:id="rId20"/>
    <p:sldId id="275" r:id="rId21"/>
    <p:sldId id="276" r:id="rId2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2" frameSlides="1"/>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11" d="100"/>
          <a:sy n="111" d="100"/>
        </p:scale>
        <p:origin x="-2104" y="-10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notesMaster" Target="notesMasters/notesMaster1.xml"/><Relationship Id="rId24" Type="http://schemas.openxmlformats.org/officeDocument/2006/relationships/handoutMaster" Target="handoutMasters/handoutMaster1.xml"/><Relationship Id="rId25" Type="http://schemas.openxmlformats.org/officeDocument/2006/relationships/printerSettings" Target="printerSettings/printerSettings1.bin"/><Relationship Id="rId26" Type="http://schemas.openxmlformats.org/officeDocument/2006/relationships/presProps" Target="presProps.xml"/><Relationship Id="rId27" Type="http://schemas.openxmlformats.org/officeDocument/2006/relationships/viewProps" Target="viewProps.xml"/><Relationship Id="rId28" Type="http://schemas.openxmlformats.org/officeDocument/2006/relationships/theme" Target="theme/theme1.xml"/><Relationship Id="rId29"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81ADFC6-FDC8-5242-99C0-E844D2D2E3D0}" type="datetimeFigureOut">
              <a:rPr lang="en-US" smtClean="0"/>
              <a:t>10/31/18</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8861B96-173F-024C-A7D6-E66E4AFDB92E}" type="slidenum">
              <a:rPr lang="en-US" smtClean="0"/>
              <a:t>‹#›</a:t>
            </a:fld>
            <a:endParaRPr lang="en-US"/>
          </a:p>
        </p:txBody>
      </p:sp>
    </p:spTree>
    <p:extLst>
      <p:ext uri="{BB962C8B-B14F-4D97-AF65-F5344CB8AC3E}">
        <p14:creationId xmlns:p14="http://schemas.microsoft.com/office/powerpoint/2010/main" val="24723993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BFB2ADE-76FD-1C47-8223-EF8C8D6F4B75}" type="datetimeFigureOut">
              <a:rPr lang="en-US" smtClean="0"/>
              <a:t>10/31/18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70CE88C-762F-DA4A-BF4C-92DD8112827C}" type="slidenum">
              <a:rPr lang="en-US" smtClean="0"/>
              <a:t>‹#›</a:t>
            </a:fld>
            <a:endParaRPr lang="en-US"/>
          </a:p>
        </p:txBody>
      </p:sp>
    </p:spTree>
    <p:extLst>
      <p:ext uri="{BB962C8B-B14F-4D97-AF65-F5344CB8AC3E}">
        <p14:creationId xmlns:p14="http://schemas.microsoft.com/office/powerpoint/2010/main" val="1330666817"/>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70CE88C-762F-DA4A-BF4C-92DD8112827C}" type="slidenum">
              <a:rPr lang="en-US" smtClean="0"/>
              <a:t>13</a:t>
            </a:fld>
            <a:endParaRPr lang="en-US"/>
          </a:p>
        </p:txBody>
      </p:sp>
    </p:spTree>
    <p:extLst>
      <p:ext uri="{BB962C8B-B14F-4D97-AF65-F5344CB8AC3E}">
        <p14:creationId xmlns:p14="http://schemas.microsoft.com/office/powerpoint/2010/main" val="8645984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70CE88C-762F-DA4A-BF4C-92DD8112827C}" type="slidenum">
              <a:rPr lang="en-US" smtClean="0"/>
              <a:t>16</a:t>
            </a:fld>
            <a:endParaRPr lang="en-US"/>
          </a:p>
        </p:txBody>
      </p:sp>
    </p:spTree>
    <p:extLst>
      <p:ext uri="{BB962C8B-B14F-4D97-AF65-F5344CB8AC3E}">
        <p14:creationId xmlns:p14="http://schemas.microsoft.com/office/powerpoint/2010/main" val="8645984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70CE88C-762F-DA4A-BF4C-92DD8112827C}" type="slidenum">
              <a:rPr lang="en-US" smtClean="0"/>
              <a:t>20</a:t>
            </a:fld>
            <a:endParaRPr lang="en-US"/>
          </a:p>
        </p:txBody>
      </p:sp>
    </p:spTree>
    <p:extLst>
      <p:ext uri="{BB962C8B-B14F-4D97-AF65-F5344CB8AC3E}">
        <p14:creationId xmlns:p14="http://schemas.microsoft.com/office/powerpoint/2010/main" val="8645984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70CE88C-762F-DA4A-BF4C-92DD8112827C}" type="slidenum">
              <a:rPr lang="en-US" smtClean="0"/>
              <a:t>21</a:t>
            </a:fld>
            <a:endParaRPr lang="en-US"/>
          </a:p>
        </p:txBody>
      </p:sp>
    </p:spTree>
    <p:extLst>
      <p:ext uri="{BB962C8B-B14F-4D97-AF65-F5344CB8AC3E}">
        <p14:creationId xmlns:p14="http://schemas.microsoft.com/office/powerpoint/2010/main" val="8645984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317431F-F295-8047-A393-412C48936C9F}" type="datetimeFigureOut">
              <a:rPr lang="en-US" smtClean="0"/>
              <a:t>10/31/18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E1293A-42C9-3C45-B89F-FD16594A7275}" type="slidenum">
              <a:rPr lang="en-US" smtClean="0"/>
              <a:t>‹#›</a:t>
            </a:fld>
            <a:endParaRPr lang="en-US"/>
          </a:p>
        </p:txBody>
      </p:sp>
    </p:spTree>
    <p:extLst>
      <p:ext uri="{BB962C8B-B14F-4D97-AF65-F5344CB8AC3E}">
        <p14:creationId xmlns:p14="http://schemas.microsoft.com/office/powerpoint/2010/main" val="38340864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317431F-F295-8047-A393-412C48936C9F}" type="datetimeFigureOut">
              <a:rPr lang="en-US" smtClean="0"/>
              <a:t>10/31/18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E1293A-42C9-3C45-B89F-FD16594A7275}" type="slidenum">
              <a:rPr lang="en-US" smtClean="0"/>
              <a:t>‹#›</a:t>
            </a:fld>
            <a:endParaRPr lang="en-US"/>
          </a:p>
        </p:txBody>
      </p:sp>
    </p:spTree>
    <p:extLst>
      <p:ext uri="{BB962C8B-B14F-4D97-AF65-F5344CB8AC3E}">
        <p14:creationId xmlns:p14="http://schemas.microsoft.com/office/powerpoint/2010/main" val="39933011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317431F-F295-8047-A393-412C48936C9F}" type="datetimeFigureOut">
              <a:rPr lang="en-US" smtClean="0"/>
              <a:t>10/31/18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E1293A-42C9-3C45-B89F-FD16594A7275}" type="slidenum">
              <a:rPr lang="en-US" smtClean="0"/>
              <a:t>‹#›</a:t>
            </a:fld>
            <a:endParaRPr lang="en-US"/>
          </a:p>
        </p:txBody>
      </p:sp>
    </p:spTree>
    <p:extLst>
      <p:ext uri="{BB962C8B-B14F-4D97-AF65-F5344CB8AC3E}">
        <p14:creationId xmlns:p14="http://schemas.microsoft.com/office/powerpoint/2010/main" val="7382963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317431F-F295-8047-A393-412C48936C9F}" type="datetimeFigureOut">
              <a:rPr lang="en-US" smtClean="0"/>
              <a:t>10/31/18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E1293A-42C9-3C45-B89F-FD16594A7275}" type="slidenum">
              <a:rPr lang="en-US" smtClean="0"/>
              <a:t>‹#›</a:t>
            </a:fld>
            <a:endParaRPr lang="en-US"/>
          </a:p>
        </p:txBody>
      </p:sp>
    </p:spTree>
    <p:extLst>
      <p:ext uri="{BB962C8B-B14F-4D97-AF65-F5344CB8AC3E}">
        <p14:creationId xmlns:p14="http://schemas.microsoft.com/office/powerpoint/2010/main" val="24882367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317431F-F295-8047-A393-412C48936C9F}" type="datetimeFigureOut">
              <a:rPr lang="en-US" smtClean="0"/>
              <a:t>10/31/18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8E1293A-42C9-3C45-B89F-FD16594A7275}" type="slidenum">
              <a:rPr lang="en-US" smtClean="0"/>
              <a:t>‹#›</a:t>
            </a:fld>
            <a:endParaRPr lang="en-US"/>
          </a:p>
        </p:txBody>
      </p:sp>
    </p:spTree>
    <p:extLst>
      <p:ext uri="{BB962C8B-B14F-4D97-AF65-F5344CB8AC3E}">
        <p14:creationId xmlns:p14="http://schemas.microsoft.com/office/powerpoint/2010/main" val="10612366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317431F-F295-8047-A393-412C48936C9F}" type="datetimeFigureOut">
              <a:rPr lang="en-US" smtClean="0"/>
              <a:t>10/31/18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8E1293A-42C9-3C45-B89F-FD16594A7275}" type="slidenum">
              <a:rPr lang="en-US" smtClean="0"/>
              <a:t>‹#›</a:t>
            </a:fld>
            <a:endParaRPr lang="en-US"/>
          </a:p>
        </p:txBody>
      </p:sp>
    </p:spTree>
    <p:extLst>
      <p:ext uri="{BB962C8B-B14F-4D97-AF65-F5344CB8AC3E}">
        <p14:creationId xmlns:p14="http://schemas.microsoft.com/office/powerpoint/2010/main" val="30709324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17431F-F295-8047-A393-412C48936C9F}" type="datetimeFigureOut">
              <a:rPr lang="en-US" smtClean="0"/>
              <a:t>10/31/18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8E1293A-42C9-3C45-B89F-FD16594A7275}" type="slidenum">
              <a:rPr lang="en-US" smtClean="0"/>
              <a:t>‹#›</a:t>
            </a:fld>
            <a:endParaRPr lang="en-US"/>
          </a:p>
        </p:txBody>
      </p:sp>
    </p:spTree>
    <p:extLst>
      <p:ext uri="{BB962C8B-B14F-4D97-AF65-F5344CB8AC3E}">
        <p14:creationId xmlns:p14="http://schemas.microsoft.com/office/powerpoint/2010/main" val="27758823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317431F-F295-8047-A393-412C48936C9F}" type="datetimeFigureOut">
              <a:rPr lang="en-US" smtClean="0"/>
              <a:t>10/31/18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E1293A-42C9-3C45-B89F-FD16594A7275}" type="slidenum">
              <a:rPr lang="en-US" smtClean="0"/>
              <a:t>‹#›</a:t>
            </a:fld>
            <a:endParaRPr lang="en-US"/>
          </a:p>
        </p:txBody>
      </p:sp>
    </p:spTree>
    <p:extLst>
      <p:ext uri="{BB962C8B-B14F-4D97-AF65-F5344CB8AC3E}">
        <p14:creationId xmlns:p14="http://schemas.microsoft.com/office/powerpoint/2010/main" val="9597837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317431F-F295-8047-A393-412C48936C9F}" type="datetimeFigureOut">
              <a:rPr lang="en-US" smtClean="0"/>
              <a:t>10/31/18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E1293A-42C9-3C45-B89F-FD16594A7275}" type="slidenum">
              <a:rPr lang="en-US" smtClean="0"/>
              <a:t>‹#›</a:t>
            </a:fld>
            <a:endParaRPr lang="en-US"/>
          </a:p>
        </p:txBody>
      </p:sp>
    </p:spTree>
    <p:extLst>
      <p:ext uri="{BB962C8B-B14F-4D97-AF65-F5344CB8AC3E}">
        <p14:creationId xmlns:p14="http://schemas.microsoft.com/office/powerpoint/2010/main" val="37281314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317431F-F295-8047-A393-412C48936C9F}" type="datetimeFigureOut">
              <a:rPr lang="en-US" smtClean="0"/>
              <a:t>10/31/18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E1293A-42C9-3C45-B89F-FD16594A7275}" type="slidenum">
              <a:rPr lang="en-US" smtClean="0"/>
              <a:t>‹#›</a:t>
            </a:fld>
            <a:endParaRPr lang="en-US"/>
          </a:p>
        </p:txBody>
      </p:sp>
    </p:spTree>
    <p:extLst>
      <p:ext uri="{BB962C8B-B14F-4D97-AF65-F5344CB8AC3E}">
        <p14:creationId xmlns:p14="http://schemas.microsoft.com/office/powerpoint/2010/main" val="20496443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317431F-F295-8047-A393-412C48936C9F}" type="datetimeFigureOut">
              <a:rPr lang="en-US" smtClean="0"/>
              <a:t>10/31/18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E1293A-42C9-3C45-B89F-FD16594A7275}" type="slidenum">
              <a:rPr lang="en-US" smtClean="0"/>
              <a:t>‹#›</a:t>
            </a:fld>
            <a:endParaRPr lang="en-US"/>
          </a:p>
        </p:txBody>
      </p:sp>
    </p:spTree>
    <p:extLst>
      <p:ext uri="{BB962C8B-B14F-4D97-AF65-F5344CB8AC3E}">
        <p14:creationId xmlns:p14="http://schemas.microsoft.com/office/powerpoint/2010/main" val="1988592917"/>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17431F-F295-8047-A393-412C48936C9F}" type="datetimeFigureOut">
              <a:rPr lang="en-US" smtClean="0"/>
              <a:t>10/31/18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E1293A-42C9-3C45-B89F-FD16594A7275}" type="slidenum">
              <a:rPr lang="en-US" smtClean="0"/>
              <a:t>‹#›</a:t>
            </a:fld>
            <a:endParaRPr lang="en-US"/>
          </a:p>
        </p:txBody>
      </p:sp>
    </p:spTree>
    <p:extLst>
      <p:ext uri="{BB962C8B-B14F-4D97-AF65-F5344CB8AC3E}">
        <p14:creationId xmlns:p14="http://schemas.microsoft.com/office/powerpoint/2010/main" val="30734751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emf"/><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Macroeconomic </a:t>
            </a:r>
            <a:br>
              <a:rPr lang="en-US" dirty="0" smtClean="0"/>
            </a:br>
            <a:r>
              <a:rPr lang="en-US" dirty="0" smtClean="0"/>
              <a:t>Management - 1</a:t>
            </a:r>
            <a:endParaRPr lang="en-US" dirty="0"/>
          </a:p>
        </p:txBody>
      </p:sp>
      <p:sp>
        <p:nvSpPr>
          <p:cNvPr id="3" name="Subtitle 2"/>
          <p:cNvSpPr>
            <a:spLocks noGrp="1"/>
          </p:cNvSpPr>
          <p:nvPr>
            <p:ph type="subTitle" idx="1"/>
          </p:nvPr>
        </p:nvSpPr>
        <p:spPr/>
        <p:txBody>
          <a:bodyPr>
            <a:normAutofit fontScale="85000" lnSpcReduction="20000"/>
          </a:bodyPr>
          <a:lstStyle/>
          <a:p>
            <a:r>
              <a:rPr lang="en-US" dirty="0" smtClean="0"/>
              <a:t>EE 462 Development Macroeconomics</a:t>
            </a:r>
          </a:p>
          <a:p>
            <a:r>
              <a:rPr lang="en-US" dirty="0" smtClean="0"/>
              <a:t>Paul Vandenberg</a:t>
            </a:r>
          </a:p>
          <a:p>
            <a:r>
              <a:rPr lang="en-US" dirty="0" smtClean="0"/>
              <a:t>Thammasat University</a:t>
            </a:r>
          </a:p>
          <a:p>
            <a:r>
              <a:rPr lang="en-US" dirty="0" smtClean="0"/>
              <a:t>Fall Term - 2016</a:t>
            </a:r>
            <a:endParaRPr lang="en-US" dirty="0"/>
          </a:p>
        </p:txBody>
      </p:sp>
    </p:spTree>
    <p:extLst>
      <p:ext uri="{BB962C8B-B14F-4D97-AF65-F5344CB8AC3E}">
        <p14:creationId xmlns:p14="http://schemas.microsoft.com/office/powerpoint/2010/main" val="16165428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sz="2800" smtClean="0"/>
              <a:t>Lecture </a:t>
            </a:r>
            <a:r>
              <a:rPr lang="en-US" sz="2800" smtClean="0"/>
              <a:t>12</a:t>
            </a:r>
            <a:r>
              <a:rPr lang="en-US" sz="2800" dirty="0" smtClean="0"/>
              <a:t/>
            </a:r>
            <a:br>
              <a:rPr lang="en-US" sz="2800" dirty="0" smtClean="0"/>
            </a:br>
            <a:r>
              <a:rPr lang="en-US" sz="3200" dirty="0" smtClean="0"/>
              <a:t/>
            </a:r>
            <a:br>
              <a:rPr lang="en-US" sz="3200" dirty="0" smtClean="0"/>
            </a:br>
            <a:r>
              <a:rPr lang="en-US" sz="3200" dirty="0" smtClean="0"/>
              <a:t>Macroeconomic Management </a:t>
            </a:r>
            <a:r>
              <a:rPr lang="en-US" sz="3200" smtClean="0"/>
              <a:t>- 1</a:t>
            </a:r>
            <a:endParaRPr lang="en-US" sz="3200" dirty="0"/>
          </a:p>
        </p:txBody>
      </p:sp>
      <p:sp>
        <p:nvSpPr>
          <p:cNvPr id="3" name="Subtitle 2"/>
          <p:cNvSpPr>
            <a:spLocks noGrp="1"/>
          </p:cNvSpPr>
          <p:nvPr>
            <p:ph type="subTitle" idx="1"/>
          </p:nvPr>
        </p:nvSpPr>
        <p:spPr>
          <a:xfrm>
            <a:off x="1371600" y="4073940"/>
            <a:ext cx="6400800" cy="1752600"/>
          </a:xfrm>
        </p:spPr>
        <p:txBody>
          <a:bodyPr>
            <a:normAutofit fontScale="55000" lnSpcReduction="20000"/>
          </a:bodyPr>
          <a:lstStyle/>
          <a:p>
            <a:r>
              <a:rPr lang="en-US" dirty="0" smtClean="0">
                <a:latin typeface="+mj-lt"/>
              </a:rPr>
              <a:t>EE 482 Public Policy and Industrialization</a:t>
            </a:r>
          </a:p>
          <a:p>
            <a:r>
              <a:rPr lang="en-US" dirty="0" smtClean="0">
                <a:latin typeface="+mj-lt"/>
              </a:rPr>
              <a:t>Paul Vandenberg</a:t>
            </a:r>
          </a:p>
          <a:p>
            <a:r>
              <a:rPr lang="en-US" dirty="0" smtClean="0">
                <a:latin typeface="+mj-lt"/>
              </a:rPr>
              <a:t>Semester 1/2018</a:t>
            </a:r>
          </a:p>
          <a:p>
            <a:r>
              <a:rPr lang="en-US" dirty="0" smtClean="0">
                <a:latin typeface="+mj-lt"/>
              </a:rPr>
              <a:t>Bachelor of Economics, International Program</a:t>
            </a:r>
          </a:p>
          <a:p>
            <a:r>
              <a:rPr lang="en-US" dirty="0" smtClean="0">
                <a:latin typeface="+mj-lt"/>
              </a:rPr>
              <a:t>Faculty of Economics</a:t>
            </a:r>
          </a:p>
          <a:p>
            <a:r>
              <a:rPr lang="en-US" dirty="0" smtClean="0">
                <a:latin typeface="+mj-lt"/>
              </a:rPr>
              <a:t>Thammasat University</a:t>
            </a:r>
            <a:endParaRPr lang="en-US" dirty="0">
              <a:latin typeface="+mj-lt"/>
            </a:endParaRPr>
          </a:p>
        </p:txBody>
      </p:sp>
      <p:pic>
        <p:nvPicPr>
          <p:cNvPr id="7" name="Picture 6"/>
          <p:cNvPicPr>
            <a:picLocks noChangeAspect="1"/>
          </p:cNvPicPr>
          <p:nvPr/>
        </p:nvPicPr>
        <p:blipFill>
          <a:blip r:embed="rId2"/>
          <a:stretch>
            <a:fillRect/>
          </a:stretch>
        </p:blipFill>
        <p:spPr>
          <a:xfrm>
            <a:off x="685800" y="662057"/>
            <a:ext cx="1369392" cy="1314726"/>
          </a:xfrm>
          <a:prstGeom prst="rect">
            <a:avLst/>
          </a:prstGeom>
        </p:spPr>
      </p:pic>
      <p:pic>
        <p:nvPicPr>
          <p:cNvPr id="6" name="Picture 5"/>
          <p:cNvPicPr>
            <a:picLocks noChangeAspect="1"/>
          </p:cNvPicPr>
          <p:nvPr/>
        </p:nvPicPr>
        <p:blipFill>
          <a:blip r:embed="rId3"/>
          <a:stretch>
            <a:fillRect/>
          </a:stretch>
        </p:blipFill>
        <p:spPr>
          <a:xfrm>
            <a:off x="7288695" y="662057"/>
            <a:ext cx="1169505" cy="1314726"/>
          </a:xfrm>
          <a:prstGeom prst="rect">
            <a:avLst/>
          </a:prstGeom>
        </p:spPr>
      </p:pic>
    </p:spTree>
    <p:extLst>
      <p:ext uri="{BB962C8B-B14F-4D97-AF65-F5344CB8AC3E}">
        <p14:creationId xmlns:p14="http://schemas.microsoft.com/office/powerpoint/2010/main" val="24244286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Developing countries</a:t>
            </a:r>
            <a:endParaRPr lang="en-US" dirty="0"/>
          </a:p>
        </p:txBody>
      </p:sp>
      <p:sp>
        <p:nvSpPr>
          <p:cNvPr id="3" name="Content Placeholder 2"/>
          <p:cNvSpPr>
            <a:spLocks noGrp="1"/>
          </p:cNvSpPr>
          <p:nvPr>
            <p:ph idx="1"/>
          </p:nvPr>
        </p:nvSpPr>
        <p:spPr/>
        <p:txBody>
          <a:bodyPr>
            <a:normAutofit fontScale="85000" lnSpcReduction="10000"/>
          </a:bodyPr>
          <a:lstStyle/>
          <a:p>
            <a:r>
              <a:rPr lang="en-US" dirty="0" smtClean="0"/>
              <a:t>Small, open economy</a:t>
            </a:r>
          </a:p>
          <a:p>
            <a:endParaRPr lang="en-US" dirty="0"/>
          </a:p>
          <a:p>
            <a:r>
              <a:rPr lang="en-US" dirty="0" smtClean="0"/>
              <a:t>Small = cannot influence world prices</a:t>
            </a:r>
          </a:p>
          <a:p>
            <a:pPr lvl="1"/>
            <a:r>
              <a:rPr lang="en-US" dirty="0" smtClean="0"/>
              <a:t>Either as a producer or consumer</a:t>
            </a:r>
            <a:endParaRPr lang="en-US" dirty="0"/>
          </a:p>
          <a:p>
            <a:r>
              <a:rPr lang="en-US" dirty="0" smtClean="0"/>
              <a:t>Open = integrated with world economy</a:t>
            </a:r>
          </a:p>
          <a:p>
            <a:pPr lvl="1"/>
            <a:r>
              <a:rPr lang="en-US" dirty="0" smtClean="0"/>
              <a:t>Exports, import, financial flows are important</a:t>
            </a:r>
          </a:p>
          <a:p>
            <a:pPr lvl="1"/>
            <a:r>
              <a:rPr lang="en-US" dirty="0" smtClean="0"/>
              <a:t>Exchange rate becomes important issue and policy tool</a:t>
            </a:r>
          </a:p>
          <a:p>
            <a:pPr lvl="1"/>
            <a:endParaRPr lang="en-US" dirty="0"/>
          </a:p>
          <a:p>
            <a:pPr lvl="1"/>
            <a:r>
              <a:rPr lang="en-US" dirty="0" smtClean="0"/>
              <a:t>Think: </a:t>
            </a:r>
          </a:p>
          <a:p>
            <a:pPr lvl="2"/>
            <a:r>
              <a:rPr lang="en-US" dirty="0"/>
              <a:t>O</a:t>
            </a:r>
            <a:r>
              <a:rPr lang="en-US" dirty="0" smtClean="0"/>
              <a:t>pen: 	global economy affects out economy</a:t>
            </a:r>
          </a:p>
          <a:p>
            <a:pPr lvl="2"/>
            <a:r>
              <a:rPr lang="en-US" dirty="0" smtClean="0"/>
              <a:t>Small:		our economy doesn’t affect global economy</a:t>
            </a:r>
          </a:p>
          <a:p>
            <a:pPr lvl="1"/>
            <a:endParaRPr lang="en-US" dirty="0"/>
          </a:p>
        </p:txBody>
      </p:sp>
    </p:spTree>
    <p:extLst>
      <p:ext uri="{BB962C8B-B14F-4D97-AF65-F5344CB8AC3E}">
        <p14:creationId xmlns:p14="http://schemas.microsoft.com/office/powerpoint/2010/main" val="30449110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Australian model</a:t>
            </a:r>
            <a:endParaRPr lang="en-US" dirty="0"/>
          </a:p>
        </p:txBody>
      </p:sp>
      <p:sp>
        <p:nvSpPr>
          <p:cNvPr id="3" name="Content Placeholder 2"/>
          <p:cNvSpPr>
            <a:spLocks noGrp="1"/>
          </p:cNvSpPr>
          <p:nvPr>
            <p:ph idx="1"/>
          </p:nvPr>
        </p:nvSpPr>
        <p:spPr/>
        <p:txBody>
          <a:bodyPr/>
          <a:lstStyle/>
          <a:p>
            <a:r>
              <a:rPr lang="en-US" dirty="0" smtClean="0"/>
              <a:t>Used to analyze small, open economies</a:t>
            </a:r>
          </a:p>
          <a:p>
            <a:pPr lvl="1"/>
            <a:r>
              <a:rPr lang="en-US" dirty="0" smtClean="0"/>
              <a:t>Australia is a S-O-E</a:t>
            </a:r>
          </a:p>
          <a:p>
            <a:r>
              <a:rPr lang="en-US" dirty="0" smtClean="0"/>
              <a:t>Theorists were Australian</a:t>
            </a:r>
          </a:p>
          <a:p>
            <a:pPr lvl="1"/>
            <a:r>
              <a:rPr lang="en-US" dirty="0" smtClean="0"/>
              <a:t>W.E.G. Salter 			1959</a:t>
            </a:r>
          </a:p>
          <a:p>
            <a:pPr lvl="1"/>
            <a:r>
              <a:rPr lang="en-US" dirty="0" smtClean="0"/>
              <a:t>Trevor Swan 			1960</a:t>
            </a:r>
          </a:p>
          <a:p>
            <a:pPr lvl="1"/>
            <a:r>
              <a:rPr lang="en-US" dirty="0" smtClean="0"/>
              <a:t>Max </a:t>
            </a:r>
            <a:r>
              <a:rPr lang="en-US" dirty="0" err="1" smtClean="0"/>
              <a:t>Corden</a:t>
            </a:r>
            <a:r>
              <a:rPr lang="en-US" dirty="0" smtClean="0"/>
              <a:t> 			1970</a:t>
            </a:r>
          </a:p>
          <a:p>
            <a:pPr lvl="1"/>
            <a:endParaRPr lang="en-US" dirty="0"/>
          </a:p>
          <a:p>
            <a:pPr marL="457200" lvl="1" indent="0">
              <a:buNone/>
            </a:pPr>
            <a:endParaRPr lang="en-US" dirty="0" smtClean="0"/>
          </a:p>
          <a:p>
            <a:endParaRPr lang="en-US" dirty="0"/>
          </a:p>
          <a:p>
            <a:endParaRPr lang="en-US" dirty="0"/>
          </a:p>
        </p:txBody>
      </p:sp>
    </p:spTree>
    <p:extLst>
      <p:ext uri="{BB962C8B-B14F-4D97-AF65-F5344CB8AC3E}">
        <p14:creationId xmlns:p14="http://schemas.microsoft.com/office/powerpoint/2010/main" val="11733698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Tradables and nontradables</a:t>
            </a:r>
            <a:endParaRPr lang="en-US" dirty="0"/>
          </a:p>
        </p:txBody>
      </p:sp>
      <p:sp>
        <p:nvSpPr>
          <p:cNvPr id="3" name="Content Placeholder 2"/>
          <p:cNvSpPr>
            <a:spLocks noGrp="1"/>
          </p:cNvSpPr>
          <p:nvPr>
            <p:ph idx="1"/>
          </p:nvPr>
        </p:nvSpPr>
        <p:spPr/>
        <p:txBody>
          <a:bodyPr>
            <a:normAutofit lnSpcReduction="10000"/>
          </a:bodyPr>
          <a:lstStyle/>
          <a:p>
            <a:r>
              <a:rPr lang="en-US" dirty="0" smtClean="0"/>
              <a:t>Tradables, T</a:t>
            </a:r>
          </a:p>
          <a:p>
            <a:pPr lvl="1"/>
            <a:r>
              <a:rPr lang="en-US" dirty="0" smtClean="0"/>
              <a:t>Prices determined in international markets</a:t>
            </a:r>
          </a:p>
          <a:p>
            <a:pPr lvl="1"/>
            <a:r>
              <a:rPr lang="en-US" dirty="0"/>
              <a:t>N</a:t>
            </a:r>
            <a:r>
              <a:rPr lang="en-US" dirty="0" smtClean="0"/>
              <a:t>ot determined in domestic markets</a:t>
            </a:r>
          </a:p>
          <a:p>
            <a:pPr marL="457200" lvl="1" indent="0">
              <a:buNone/>
            </a:pPr>
            <a:endParaRPr lang="en-US" dirty="0" smtClean="0"/>
          </a:p>
          <a:p>
            <a:r>
              <a:rPr lang="en-US" dirty="0" smtClean="0"/>
              <a:t>Nontradables, N</a:t>
            </a:r>
          </a:p>
          <a:p>
            <a:pPr lvl="1"/>
            <a:r>
              <a:rPr lang="en-US" dirty="0" smtClean="0"/>
              <a:t>Prices determined domestically</a:t>
            </a:r>
          </a:p>
          <a:p>
            <a:pPr lvl="1"/>
            <a:r>
              <a:rPr lang="en-US" dirty="0" smtClean="0"/>
              <a:t>Cannot or are not traded</a:t>
            </a:r>
          </a:p>
          <a:p>
            <a:pPr lvl="2"/>
            <a:r>
              <a:rPr lang="en-US" dirty="0" smtClean="0"/>
              <a:t>Transport, construction real estates, household services</a:t>
            </a:r>
            <a:endParaRPr lang="en-US" dirty="0"/>
          </a:p>
        </p:txBody>
      </p:sp>
    </p:spTree>
    <p:extLst>
      <p:ext uri="{BB962C8B-B14F-4D97-AF65-F5344CB8AC3E}">
        <p14:creationId xmlns:p14="http://schemas.microsoft.com/office/powerpoint/2010/main" val="34313239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Balance</a:t>
            </a:r>
            <a:endParaRPr lang="en-US" dirty="0"/>
          </a:p>
        </p:txBody>
      </p:sp>
      <p:sp>
        <p:nvSpPr>
          <p:cNvPr id="3" name="Content Placeholder 2"/>
          <p:cNvSpPr>
            <a:spLocks noGrp="1"/>
          </p:cNvSpPr>
          <p:nvPr>
            <p:ph idx="1"/>
          </p:nvPr>
        </p:nvSpPr>
        <p:spPr/>
        <p:txBody>
          <a:bodyPr/>
          <a:lstStyle/>
          <a:p>
            <a:r>
              <a:rPr lang="en-US" dirty="0" smtClean="0"/>
              <a:t>Internal balance</a:t>
            </a:r>
          </a:p>
          <a:p>
            <a:pPr lvl="1"/>
            <a:r>
              <a:rPr lang="en-US" dirty="0" smtClean="0"/>
              <a:t>Supply of nontradables = demand for nontradables </a:t>
            </a:r>
          </a:p>
          <a:p>
            <a:endParaRPr lang="en-US" dirty="0"/>
          </a:p>
          <a:p>
            <a:endParaRPr lang="en-US" dirty="0" smtClean="0"/>
          </a:p>
          <a:p>
            <a:r>
              <a:rPr lang="en-US" dirty="0" smtClean="0"/>
              <a:t>External balance</a:t>
            </a:r>
          </a:p>
          <a:p>
            <a:pPr lvl="1"/>
            <a:r>
              <a:rPr lang="en-US" dirty="0" smtClean="0"/>
              <a:t>Supply of tradables = demand for tradables</a:t>
            </a:r>
            <a:endParaRPr lang="en-US" dirty="0"/>
          </a:p>
        </p:txBody>
      </p:sp>
    </p:spTree>
    <p:extLst>
      <p:ext uri="{BB962C8B-B14F-4D97-AF65-F5344CB8AC3E}">
        <p14:creationId xmlns:p14="http://schemas.microsoft.com/office/powerpoint/2010/main" val="17503475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Absorption</a:t>
            </a:r>
            <a:endParaRPr lang="en-US" dirty="0"/>
          </a:p>
        </p:txBody>
      </p:sp>
      <p:sp>
        <p:nvSpPr>
          <p:cNvPr id="3" name="Content Placeholder 2"/>
          <p:cNvSpPr>
            <a:spLocks noGrp="1"/>
          </p:cNvSpPr>
          <p:nvPr>
            <p:ph idx="1"/>
          </p:nvPr>
        </p:nvSpPr>
        <p:spPr/>
        <p:txBody>
          <a:bodyPr>
            <a:normAutofit fontScale="92500" lnSpcReduction="10000"/>
          </a:bodyPr>
          <a:lstStyle/>
          <a:p>
            <a:r>
              <a:rPr lang="en-US" b="1" dirty="0" smtClean="0"/>
              <a:t>Trade balance</a:t>
            </a:r>
          </a:p>
          <a:p>
            <a:pPr marL="457200" lvl="1" indent="0">
              <a:buNone/>
            </a:pPr>
            <a:r>
              <a:rPr lang="en-US" dirty="0" smtClean="0"/>
              <a:t>	B</a:t>
            </a:r>
            <a:r>
              <a:rPr lang="en-US" baseline="-25000" dirty="0" smtClean="0"/>
              <a:t>T </a:t>
            </a:r>
            <a:r>
              <a:rPr lang="en-US" dirty="0" smtClean="0"/>
              <a:t>= X - M</a:t>
            </a:r>
          </a:p>
          <a:p>
            <a:endParaRPr lang="en-US" b="1" dirty="0"/>
          </a:p>
          <a:p>
            <a:r>
              <a:rPr lang="en-US" b="1" dirty="0" smtClean="0"/>
              <a:t>Output </a:t>
            </a:r>
            <a:r>
              <a:rPr lang="en-US" dirty="0" smtClean="0"/>
              <a:t>= GDP, think of supply</a:t>
            </a:r>
            <a:endParaRPr lang="en-US" dirty="0"/>
          </a:p>
          <a:p>
            <a:pPr marL="457200" lvl="1" indent="0">
              <a:buNone/>
            </a:pPr>
            <a:r>
              <a:rPr lang="en-US" dirty="0" smtClean="0"/>
              <a:t>	GDP = C+ I + X – M</a:t>
            </a:r>
          </a:p>
          <a:p>
            <a:endParaRPr lang="en-US" dirty="0"/>
          </a:p>
          <a:p>
            <a:r>
              <a:rPr lang="en-US" b="1" dirty="0" smtClean="0"/>
              <a:t>Absorption</a:t>
            </a:r>
            <a:r>
              <a:rPr lang="en-US" dirty="0" smtClean="0"/>
              <a:t> = expenditures, think demand </a:t>
            </a:r>
          </a:p>
          <a:p>
            <a:pPr marL="457200" lvl="1" indent="0">
              <a:buNone/>
            </a:pPr>
            <a:r>
              <a:rPr lang="en-US" dirty="0" smtClean="0"/>
              <a:t>	A = C + I = GDP + M – X</a:t>
            </a:r>
          </a:p>
          <a:p>
            <a:pPr lvl="3"/>
            <a:r>
              <a:rPr lang="en-US" dirty="0" smtClean="0"/>
              <a:t>Add M because we consume but don’t produce</a:t>
            </a:r>
          </a:p>
          <a:p>
            <a:pPr lvl="3"/>
            <a:r>
              <a:rPr lang="en-US" dirty="0" smtClean="0"/>
              <a:t>Subtract X because we produce but don’t consume</a:t>
            </a:r>
            <a:endParaRPr lang="en-US" dirty="0"/>
          </a:p>
          <a:p>
            <a:endParaRPr lang="en-US" dirty="0" smtClean="0"/>
          </a:p>
          <a:p>
            <a:endParaRPr lang="en-US" dirty="0"/>
          </a:p>
        </p:txBody>
      </p:sp>
    </p:spTree>
    <p:extLst>
      <p:ext uri="{BB962C8B-B14F-4D97-AF65-F5344CB8AC3E}">
        <p14:creationId xmlns:p14="http://schemas.microsoft.com/office/powerpoint/2010/main" val="2559052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Exchange rate</a:t>
            </a:r>
            <a:endParaRPr lang="en-US" dirty="0"/>
          </a:p>
        </p:txBody>
      </p:sp>
      <p:sp>
        <p:nvSpPr>
          <p:cNvPr id="3" name="Content Placeholder 2"/>
          <p:cNvSpPr>
            <a:spLocks noGrp="1"/>
          </p:cNvSpPr>
          <p:nvPr>
            <p:ph idx="1"/>
          </p:nvPr>
        </p:nvSpPr>
        <p:spPr/>
        <p:txBody>
          <a:bodyPr>
            <a:normAutofit lnSpcReduction="10000"/>
          </a:bodyPr>
          <a:lstStyle/>
          <a:p>
            <a:r>
              <a:rPr lang="en-US" dirty="0" smtClean="0"/>
              <a:t>Nominal exchange rate – ER</a:t>
            </a:r>
          </a:p>
          <a:p>
            <a:pPr lvl="1"/>
            <a:r>
              <a:rPr lang="en-US" dirty="0" smtClean="0"/>
              <a:t>How many baht to the dollar (or other currency)</a:t>
            </a:r>
          </a:p>
          <a:p>
            <a:pPr marL="457200" lvl="1" indent="0">
              <a:buNone/>
            </a:pPr>
            <a:r>
              <a:rPr lang="en-US" dirty="0" smtClean="0"/>
              <a:t>	34 baht = $1</a:t>
            </a:r>
          </a:p>
          <a:p>
            <a:pPr lvl="1"/>
            <a:endParaRPr lang="en-US" dirty="0"/>
          </a:p>
          <a:p>
            <a:pPr lvl="1"/>
            <a:endParaRPr lang="en-US" dirty="0" smtClean="0"/>
          </a:p>
          <a:p>
            <a:r>
              <a:rPr lang="en-US" dirty="0" smtClean="0"/>
              <a:t>Real exchange rate - RER</a:t>
            </a:r>
          </a:p>
          <a:p>
            <a:pPr lvl="1"/>
            <a:r>
              <a:rPr lang="en-US" dirty="0" smtClean="0"/>
              <a:t>Relationship between prices </a:t>
            </a:r>
          </a:p>
          <a:p>
            <a:pPr lvl="2"/>
            <a:r>
              <a:rPr lang="en-US" dirty="0" smtClean="0"/>
              <a:t>In your country and another country</a:t>
            </a:r>
          </a:p>
          <a:p>
            <a:pPr lvl="2"/>
            <a:r>
              <a:rPr lang="en-US" dirty="0" smtClean="0"/>
              <a:t>Between tradables and nontradables (in this model)</a:t>
            </a:r>
            <a:endParaRPr lang="en-US" dirty="0"/>
          </a:p>
        </p:txBody>
      </p:sp>
    </p:spTree>
    <p:extLst>
      <p:ext uri="{BB962C8B-B14F-4D97-AF65-F5344CB8AC3E}">
        <p14:creationId xmlns:p14="http://schemas.microsoft.com/office/powerpoint/2010/main" val="33936467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RER</a:t>
            </a:r>
            <a:br>
              <a:rPr lang="en-US" dirty="0" smtClean="0"/>
            </a:br>
            <a:r>
              <a:rPr lang="en-US" sz="2700" dirty="0" smtClean="0"/>
              <a:t>Real exchange rate</a:t>
            </a:r>
            <a:endParaRPr lang="en-US" sz="2700" dirty="0"/>
          </a:p>
        </p:txBody>
      </p:sp>
      <p:sp>
        <p:nvSpPr>
          <p:cNvPr id="3" name="Content Placeholder 2"/>
          <p:cNvSpPr>
            <a:spLocks noGrp="1"/>
          </p:cNvSpPr>
          <p:nvPr>
            <p:ph idx="1"/>
          </p:nvPr>
        </p:nvSpPr>
        <p:spPr/>
        <p:txBody>
          <a:bodyPr>
            <a:normAutofit fontScale="70000" lnSpcReduction="20000"/>
          </a:bodyPr>
          <a:lstStyle/>
          <a:p>
            <a:r>
              <a:rPr lang="en-US" dirty="0" smtClean="0"/>
              <a:t>RER = </a:t>
            </a:r>
            <a:r>
              <a:rPr lang="en-US" dirty="0" err="1" smtClean="0"/>
              <a:t>eP</a:t>
            </a:r>
            <a:r>
              <a:rPr lang="en-US" dirty="0" smtClean="0"/>
              <a:t>*/P</a:t>
            </a:r>
          </a:p>
          <a:p>
            <a:endParaRPr lang="en-US" dirty="0"/>
          </a:p>
          <a:p>
            <a:r>
              <a:rPr lang="en-US" dirty="0" smtClean="0"/>
              <a:t>e 	= nominal exchange rate</a:t>
            </a:r>
          </a:p>
          <a:p>
            <a:pPr lvl="2"/>
            <a:r>
              <a:rPr lang="en-US" dirty="0" smtClean="0"/>
              <a:t>How many baht for $1</a:t>
            </a:r>
          </a:p>
          <a:p>
            <a:pPr lvl="2"/>
            <a:r>
              <a:rPr lang="en-US" dirty="0" smtClean="0"/>
              <a:t>e = B/$</a:t>
            </a:r>
          </a:p>
          <a:p>
            <a:pPr lvl="2"/>
            <a:endParaRPr lang="en-US" dirty="0" smtClean="0"/>
          </a:p>
          <a:p>
            <a:r>
              <a:rPr lang="en-US" dirty="0" smtClean="0"/>
              <a:t>P* 	= prices in other countries 		in $</a:t>
            </a:r>
          </a:p>
          <a:p>
            <a:r>
              <a:rPr lang="en-US" dirty="0" smtClean="0"/>
              <a:t>P 	= prices in our country			in baht</a:t>
            </a:r>
          </a:p>
          <a:p>
            <a:endParaRPr lang="en-US" dirty="0"/>
          </a:p>
          <a:p>
            <a:r>
              <a:rPr lang="en-US" dirty="0" smtClean="0"/>
              <a:t>RER changes when:</a:t>
            </a:r>
          </a:p>
          <a:p>
            <a:pPr lvl="1"/>
            <a:r>
              <a:rPr lang="en-US" dirty="0" smtClean="0"/>
              <a:t>e changes</a:t>
            </a:r>
          </a:p>
          <a:p>
            <a:pPr lvl="1"/>
            <a:r>
              <a:rPr lang="en-US" dirty="0" smtClean="0"/>
              <a:t>P* changes </a:t>
            </a:r>
          </a:p>
          <a:p>
            <a:pPr lvl="1"/>
            <a:r>
              <a:rPr lang="en-US" dirty="0" smtClean="0"/>
              <a:t>P changes</a:t>
            </a:r>
          </a:p>
          <a:p>
            <a:pPr lvl="2"/>
            <a:endParaRPr lang="en-US" dirty="0"/>
          </a:p>
        </p:txBody>
      </p:sp>
    </p:spTree>
    <p:extLst>
      <p:ext uri="{BB962C8B-B14F-4D97-AF65-F5344CB8AC3E}">
        <p14:creationId xmlns:p14="http://schemas.microsoft.com/office/powerpoint/2010/main" val="33640854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RER examples</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Say, e changes </a:t>
            </a:r>
          </a:p>
          <a:p>
            <a:pPr lvl="1"/>
            <a:r>
              <a:rPr lang="en-US" dirty="0" smtClean="0"/>
              <a:t>from B35 = $1 to B32 = $1</a:t>
            </a:r>
          </a:p>
          <a:p>
            <a:endParaRPr lang="en-US" dirty="0"/>
          </a:p>
          <a:p>
            <a:r>
              <a:rPr lang="en-US" dirty="0" smtClean="0"/>
              <a:t>So e falls and RER falls  (RER = </a:t>
            </a:r>
            <a:r>
              <a:rPr lang="en-US" dirty="0" err="1" smtClean="0"/>
              <a:t>eP</a:t>
            </a:r>
            <a:r>
              <a:rPr lang="en-US" dirty="0" smtClean="0"/>
              <a:t>*/P)</a:t>
            </a:r>
          </a:p>
          <a:p>
            <a:endParaRPr lang="en-US" dirty="0"/>
          </a:p>
          <a:p>
            <a:r>
              <a:rPr lang="en-US" dirty="0" smtClean="0"/>
              <a:t>Which means baht appreciates </a:t>
            </a:r>
          </a:p>
          <a:p>
            <a:pPr lvl="1"/>
            <a:r>
              <a:rPr lang="en-US" dirty="0"/>
              <a:t>G</a:t>
            </a:r>
            <a:r>
              <a:rPr lang="en-US" dirty="0" smtClean="0"/>
              <a:t>ets strong, is more valuable</a:t>
            </a:r>
          </a:p>
          <a:p>
            <a:pPr lvl="1"/>
            <a:r>
              <a:rPr lang="en-US" dirty="0" smtClean="0"/>
              <a:t>Sounds a bit counterintuitive</a:t>
            </a:r>
          </a:p>
          <a:p>
            <a:pPr lvl="1"/>
            <a:endParaRPr lang="en-US" dirty="0" smtClean="0"/>
          </a:p>
          <a:p>
            <a:r>
              <a:rPr lang="en-US" dirty="0" smtClean="0"/>
              <a:t>Why?</a:t>
            </a:r>
          </a:p>
          <a:p>
            <a:pPr lvl="1"/>
            <a:r>
              <a:rPr lang="en-US" dirty="0"/>
              <a:t>B</a:t>
            </a:r>
            <a:r>
              <a:rPr lang="en-US" dirty="0" smtClean="0"/>
              <a:t>ecause fewer baht to buy $1</a:t>
            </a:r>
          </a:p>
          <a:p>
            <a:pPr lvl="1"/>
            <a:r>
              <a:rPr lang="en-US" dirty="0" smtClean="0"/>
              <a:t>So B is more valuable</a:t>
            </a:r>
          </a:p>
          <a:p>
            <a:pPr lvl="1"/>
            <a:endParaRPr lang="en-US" dirty="0"/>
          </a:p>
          <a:p>
            <a:pPr lvl="1"/>
            <a:endParaRPr lang="en-US" dirty="0"/>
          </a:p>
        </p:txBody>
      </p:sp>
    </p:spTree>
    <p:extLst>
      <p:ext uri="{BB962C8B-B14F-4D97-AF65-F5344CB8AC3E}">
        <p14:creationId xmlns:p14="http://schemas.microsoft.com/office/powerpoint/2010/main" val="27817545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RER example</a:t>
            </a:r>
            <a:br>
              <a:rPr lang="en-US" dirty="0" smtClean="0"/>
            </a:b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Prices in our country rise faster than prices in other country</a:t>
            </a:r>
          </a:p>
          <a:p>
            <a:pPr lvl="1"/>
            <a:r>
              <a:rPr lang="en-US" dirty="0" smtClean="0"/>
              <a:t>We have higher inflation</a:t>
            </a:r>
          </a:p>
          <a:p>
            <a:pPr lvl="1"/>
            <a:r>
              <a:rPr lang="en-US" dirty="0" smtClean="0"/>
              <a:t>RER = </a:t>
            </a:r>
            <a:r>
              <a:rPr lang="en-US" dirty="0" err="1" smtClean="0"/>
              <a:t>eP</a:t>
            </a:r>
            <a:r>
              <a:rPr lang="en-US" dirty="0" smtClean="0"/>
              <a:t>*/P</a:t>
            </a:r>
            <a:endParaRPr lang="en-US" dirty="0"/>
          </a:p>
          <a:p>
            <a:pPr lvl="1"/>
            <a:r>
              <a:rPr lang="en-US" dirty="0" smtClean="0"/>
              <a:t>P increases, so RER falls</a:t>
            </a:r>
          </a:p>
          <a:p>
            <a:pPr lvl="1"/>
            <a:endParaRPr lang="en-US" dirty="0"/>
          </a:p>
          <a:p>
            <a:r>
              <a:rPr lang="en-US" dirty="0" smtClean="0"/>
              <a:t>Prices in other country rise faster than our country</a:t>
            </a:r>
          </a:p>
          <a:p>
            <a:pPr lvl="1"/>
            <a:r>
              <a:rPr lang="en-US" dirty="0" smtClean="0"/>
              <a:t>They have higher inflation</a:t>
            </a:r>
          </a:p>
          <a:p>
            <a:pPr lvl="1"/>
            <a:r>
              <a:rPr lang="en-US" dirty="0" smtClean="0"/>
              <a:t>P* increases, so RER rises</a:t>
            </a:r>
          </a:p>
        </p:txBody>
      </p:sp>
    </p:spTree>
    <p:extLst>
      <p:ext uri="{BB962C8B-B14F-4D97-AF65-F5344CB8AC3E}">
        <p14:creationId xmlns:p14="http://schemas.microsoft.com/office/powerpoint/2010/main" val="15225267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RER in Australian model</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RER = </a:t>
            </a:r>
            <a:r>
              <a:rPr lang="en-US" dirty="0" err="1" smtClean="0"/>
              <a:t>eP</a:t>
            </a:r>
            <a:r>
              <a:rPr lang="en-US" baseline="-25000" dirty="0" err="1" smtClean="0"/>
              <a:t>T</a:t>
            </a:r>
            <a:r>
              <a:rPr lang="en-US" dirty="0" smtClean="0"/>
              <a:t>*/P</a:t>
            </a:r>
            <a:r>
              <a:rPr lang="en-US" baseline="-25000" dirty="0" smtClean="0"/>
              <a:t>N</a:t>
            </a:r>
            <a:r>
              <a:rPr lang="en-US" dirty="0" smtClean="0"/>
              <a:t> </a:t>
            </a:r>
          </a:p>
          <a:p>
            <a:endParaRPr lang="en-US" dirty="0"/>
          </a:p>
          <a:p>
            <a:r>
              <a:rPr lang="en-US" dirty="0" smtClean="0"/>
              <a:t>P = P</a:t>
            </a:r>
            <a:r>
              <a:rPr lang="en-US" baseline="-25000" dirty="0" smtClean="0"/>
              <a:t>T</a:t>
            </a:r>
            <a:r>
              <a:rPr lang="en-US" dirty="0" smtClean="0"/>
              <a:t>/P</a:t>
            </a:r>
            <a:r>
              <a:rPr lang="en-US" baseline="-25000" dirty="0" smtClean="0"/>
              <a:t>N</a:t>
            </a:r>
          </a:p>
          <a:p>
            <a:endParaRPr lang="en-US" baseline="-25000" dirty="0"/>
          </a:p>
          <a:p>
            <a:r>
              <a:rPr lang="en-US" dirty="0" smtClean="0"/>
              <a:t>Expressed in terms of </a:t>
            </a:r>
            <a:r>
              <a:rPr lang="en-US" dirty="0" err="1" smtClean="0"/>
              <a:t>tradables</a:t>
            </a:r>
            <a:r>
              <a:rPr lang="en-US" dirty="0" smtClean="0"/>
              <a:t> and non-</a:t>
            </a:r>
            <a:r>
              <a:rPr lang="en-US" dirty="0" err="1" smtClean="0"/>
              <a:t>tradables</a:t>
            </a:r>
            <a:endParaRPr lang="en-US" dirty="0" smtClean="0"/>
          </a:p>
          <a:p>
            <a:endParaRPr lang="en-US" dirty="0"/>
          </a:p>
          <a:p>
            <a:r>
              <a:rPr lang="en-US" dirty="0" err="1" smtClean="0"/>
              <a:t>eP</a:t>
            </a:r>
            <a:r>
              <a:rPr lang="en-US" dirty="0" smtClean="0"/>
              <a:t>* = </a:t>
            </a:r>
            <a:r>
              <a:rPr lang="en-US" dirty="0" err="1" smtClean="0"/>
              <a:t>tradables</a:t>
            </a:r>
            <a:r>
              <a:rPr lang="en-US" dirty="0" smtClean="0"/>
              <a:t> in foreign prices (P*) prices converted to our prices (P) using the nominal exchange rate</a:t>
            </a:r>
            <a:endParaRPr lang="en-US" dirty="0"/>
          </a:p>
        </p:txBody>
      </p:sp>
    </p:spTree>
    <p:extLst>
      <p:ext uri="{BB962C8B-B14F-4D97-AF65-F5344CB8AC3E}">
        <p14:creationId xmlns:p14="http://schemas.microsoft.com/office/powerpoint/2010/main" val="41734177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External balance</a:t>
            </a:r>
            <a:endParaRPr lang="en-US" dirty="0"/>
          </a:p>
        </p:txBody>
      </p:sp>
      <p:sp>
        <p:nvSpPr>
          <p:cNvPr id="3" name="Content Placeholder 2"/>
          <p:cNvSpPr>
            <a:spLocks noGrp="1"/>
          </p:cNvSpPr>
          <p:nvPr>
            <p:ph idx="1"/>
          </p:nvPr>
        </p:nvSpPr>
        <p:spPr/>
        <p:txBody>
          <a:bodyPr/>
          <a:lstStyle/>
          <a:p>
            <a:pPr marL="0" indent="0">
              <a:buNone/>
            </a:pPr>
            <a:r>
              <a:rPr lang="en-US" dirty="0" smtClean="0"/>
              <a:t> </a:t>
            </a:r>
            <a:endParaRPr lang="en-US" dirty="0"/>
          </a:p>
        </p:txBody>
      </p:sp>
      <p:cxnSp>
        <p:nvCxnSpPr>
          <p:cNvPr id="5" name="Straight Connector 4"/>
          <p:cNvCxnSpPr/>
          <p:nvPr/>
        </p:nvCxnSpPr>
        <p:spPr>
          <a:xfrm>
            <a:off x="806305" y="1743794"/>
            <a:ext cx="0" cy="3255755"/>
          </a:xfrm>
          <a:prstGeom prst="line">
            <a:avLst/>
          </a:prstGeom>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806305" y="4999549"/>
            <a:ext cx="304380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380797" y="2026027"/>
            <a:ext cx="2166944" cy="2489694"/>
          </a:xfrm>
          <a:prstGeom prst="line">
            <a:avLst/>
          </a:prstGeom>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a:off x="1300166" y="2398977"/>
            <a:ext cx="2116550" cy="1763954"/>
          </a:xfrm>
          <a:prstGeom prst="line">
            <a:avLst/>
          </a:prstGeom>
          <a:ln>
            <a:solidFill>
              <a:schemeClr val="accent2"/>
            </a:solidFill>
          </a:ln>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p:nvCxnSpPr>
        <p:spPr>
          <a:xfrm>
            <a:off x="1935131" y="1915150"/>
            <a:ext cx="2051964" cy="1703475"/>
          </a:xfrm>
          <a:prstGeom prst="line">
            <a:avLst/>
          </a:prstGeom>
          <a:ln>
            <a:solidFill>
              <a:schemeClr val="accent2"/>
            </a:solidFill>
          </a:ln>
        </p:spPr>
        <p:style>
          <a:lnRef idx="2">
            <a:schemeClr val="accent1"/>
          </a:lnRef>
          <a:fillRef idx="0">
            <a:schemeClr val="accent1"/>
          </a:fillRef>
          <a:effectRef idx="1">
            <a:schemeClr val="accent1"/>
          </a:effectRef>
          <a:fontRef idx="minor">
            <a:schemeClr val="tx1"/>
          </a:fontRef>
        </p:style>
      </p:cxnSp>
      <p:sp>
        <p:nvSpPr>
          <p:cNvPr id="17" name="TextBox 16"/>
          <p:cNvSpPr txBox="1"/>
          <p:nvPr/>
        </p:nvSpPr>
        <p:spPr>
          <a:xfrm>
            <a:off x="3648529" y="1841361"/>
            <a:ext cx="365718" cy="369332"/>
          </a:xfrm>
          <a:prstGeom prst="rect">
            <a:avLst/>
          </a:prstGeom>
          <a:noFill/>
        </p:spPr>
        <p:txBody>
          <a:bodyPr wrap="none" rtlCol="0">
            <a:spAutoFit/>
          </a:bodyPr>
          <a:lstStyle/>
          <a:p>
            <a:r>
              <a:rPr lang="en-US" dirty="0" smtClean="0"/>
              <a:t>S</a:t>
            </a:r>
            <a:r>
              <a:rPr lang="en-US" baseline="-25000" dirty="0" smtClean="0"/>
              <a:t>T</a:t>
            </a:r>
            <a:endParaRPr lang="en-US" baseline="-25000" dirty="0"/>
          </a:p>
        </p:txBody>
      </p:sp>
      <p:sp>
        <p:nvSpPr>
          <p:cNvPr id="18" name="TextBox 17"/>
          <p:cNvSpPr txBox="1"/>
          <p:nvPr/>
        </p:nvSpPr>
        <p:spPr>
          <a:xfrm>
            <a:off x="3507426" y="3978265"/>
            <a:ext cx="479669" cy="369332"/>
          </a:xfrm>
          <a:prstGeom prst="rect">
            <a:avLst/>
          </a:prstGeom>
          <a:noFill/>
        </p:spPr>
        <p:txBody>
          <a:bodyPr wrap="none" rtlCol="0">
            <a:spAutoFit/>
          </a:bodyPr>
          <a:lstStyle/>
          <a:p>
            <a:r>
              <a:rPr lang="en-US" dirty="0" smtClean="0"/>
              <a:t>D</a:t>
            </a:r>
            <a:r>
              <a:rPr lang="en-US" baseline="-25000" dirty="0" smtClean="0"/>
              <a:t>T1</a:t>
            </a:r>
            <a:endParaRPr lang="en-US" baseline="-25000" dirty="0"/>
          </a:p>
        </p:txBody>
      </p:sp>
      <p:sp>
        <p:nvSpPr>
          <p:cNvPr id="20" name="TextBox 19"/>
          <p:cNvSpPr txBox="1"/>
          <p:nvPr/>
        </p:nvSpPr>
        <p:spPr>
          <a:xfrm>
            <a:off x="4014247" y="3534756"/>
            <a:ext cx="479669" cy="369332"/>
          </a:xfrm>
          <a:prstGeom prst="rect">
            <a:avLst/>
          </a:prstGeom>
          <a:noFill/>
        </p:spPr>
        <p:txBody>
          <a:bodyPr wrap="none" rtlCol="0">
            <a:spAutoFit/>
          </a:bodyPr>
          <a:lstStyle/>
          <a:p>
            <a:r>
              <a:rPr lang="en-US" dirty="0" smtClean="0"/>
              <a:t>D</a:t>
            </a:r>
            <a:r>
              <a:rPr lang="en-US" baseline="-25000" dirty="0" smtClean="0"/>
              <a:t>T2</a:t>
            </a:r>
            <a:endParaRPr lang="en-US" baseline="-25000" dirty="0"/>
          </a:p>
        </p:txBody>
      </p:sp>
      <p:sp>
        <p:nvSpPr>
          <p:cNvPr id="21" name="TextBox 20"/>
          <p:cNvSpPr txBox="1"/>
          <p:nvPr/>
        </p:nvSpPr>
        <p:spPr>
          <a:xfrm>
            <a:off x="292285" y="1841361"/>
            <a:ext cx="303914" cy="369332"/>
          </a:xfrm>
          <a:prstGeom prst="rect">
            <a:avLst/>
          </a:prstGeom>
          <a:noFill/>
        </p:spPr>
        <p:txBody>
          <a:bodyPr wrap="none" rtlCol="0">
            <a:spAutoFit/>
          </a:bodyPr>
          <a:lstStyle/>
          <a:p>
            <a:r>
              <a:rPr lang="en-US" dirty="0" smtClean="0"/>
              <a:t>P</a:t>
            </a:r>
            <a:endParaRPr lang="en-US" dirty="0"/>
          </a:p>
        </p:txBody>
      </p:sp>
      <p:cxnSp>
        <p:nvCxnSpPr>
          <p:cNvPr id="23" name="Straight Connector 22"/>
          <p:cNvCxnSpPr/>
          <p:nvPr/>
        </p:nvCxnSpPr>
        <p:spPr>
          <a:xfrm>
            <a:off x="5593739" y="1743794"/>
            <a:ext cx="10079" cy="3255755"/>
          </a:xfrm>
          <a:prstGeom prst="line">
            <a:avLst/>
          </a:prstGeom>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a:off x="5593739" y="4999549"/>
            <a:ext cx="3194983"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7" name="Straight Connector 26"/>
          <p:cNvCxnSpPr/>
          <p:nvPr/>
        </p:nvCxnSpPr>
        <p:spPr>
          <a:xfrm flipV="1">
            <a:off x="5956576" y="2026027"/>
            <a:ext cx="2459230" cy="2650970"/>
          </a:xfrm>
          <a:prstGeom prst="line">
            <a:avLst/>
          </a:prstGeom>
          <a:ln>
            <a:solidFill>
              <a:schemeClr val="accent4"/>
            </a:solidFill>
          </a:ln>
        </p:spPr>
        <p:style>
          <a:lnRef idx="2">
            <a:schemeClr val="accent1"/>
          </a:lnRef>
          <a:fillRef idx="0">
            <a:schemeClr val="accent1"/>
          </a:fillRef>
          <a:effectRef idx="1">
            <a:schemeClr val="accent1"/>
          </a:effectRef>
          <a:fontRef idx="minor">
            <a:schemeClr val="tx1"/>
          </a:fontRef>
        </p:style>
      </p:cxnSp>
      <p:sp>
        <p:nvSpPr>
          <p:cNvPr id="28" name="TextBox 27"/>
          <p:cNvSpPr txBox="1"/>
          <p:nvPr/>
        </p:nvSpPr>
        <p:spPr>
          <a:xfrm>
            <a:off x="7045088" y="2026027"/>
            <a:ext cx="878290" cy="369332"/>
          </a:xfrm>
          <a:prstGeom prst="rect">
            <a:avLst/>
          </a:prstGeom>
          <a:noFill/>
        </p:spPr>
        <p:txBody>
          <a:bodyPr wrap="none" rtlCol="0">
            <a:spAutoFit/>
          </a:bodyPr>
          <a:lstStyle/>
          <a:p>
            <a:r>
              <a:rPr lang="en-US" dirty="0" smtClean="0"/>
              <a:t>Surplus</a:t>
            </a:r>
            <a:endParaRPr lang="en-US" dirty="0"/>
          </a:p>
        </p:txBody>
      </p:sp>
      <p:sp>
        <p:nvSpPr>
          <p:cNvPr id="30" name="TextBox 29"/>
          <p:cNvSpPr txBox="1"/>
          <p:nvPr/>
        </p:nvSpPr>
        <p:spPr>
          <a:xfrm>
            <a:off x="7740526" y="3689183"/>
            <a:ext cx="791615" cy="369332"/>
          </a:xfrm>
          <a:prstGeom prst="rect">
            <a:avLst/>
          </a:prstGeom>
          <a:noFill/>
        </p:spPr>
        <p:txBody>
          <a:bodyPr wrap="none" rtlCol="0">
            <a:spAutoFit/>
          </a:bodyPr>
          <a:lstStyle/>
          <a:p>
            <a:r>
              <a:rPr lang="en-US" dirty="0" smtClean="0"/>
              <a:t>Deficit</a:t>
            </a:r>
            <a:endParaRPr lang="en-US" dirty="0"/>
          </a:p>
        </p:txBody>
      </p:sp>
      <p:cxnSp>
        <p:nvCxnSpPr>
          <p:cNvPr id="32" name="Straight Connector 31"/>
          <p:cNvCxnSpPr/>
          <p:nvPr/>
        </p:nvCxnSpPr>
        <p:spPr>
          <a:xfrm>
            <a:off x="2963170" y="2771927"/>
            <a:ext cx="4777356" cy="30239"/>
          </a:xfrm>
          <a:prstGeom prst="line">
            <a:avLst/>
          </a:prstGeom>
          <a:ln>
            <a:prstDash val="dot"/>
          </a:ln>
        </p:spPr>
        <p:style>
          <a:lnRef idx="2">
            <a:schemeClr val="accent1"/>
          </a:lnRef>
          <a:fillRef idx="0">
            <a:schemeClr val="accent1"/>
          </a:fillRef>
          <a:effectRef idx="1">
            <a:schemeClr val="accent1"/>
          </a:effectRef>
          <a:fontRef idx="minor">
            <a:schemeClr val="tx1"/>
          </a:fontRef>
        </p:style>
      </p:cxnSp>
      <p:cxnSp>
        <p:nvCxnSpPr>
          <p:cNvPr id="34" name="Straight Connector 33"/>
          <p:cNvCxnSpPr/>
          <p:nvPr/>
        </p:nvCxnSpPr>
        <p:spPr>
          <a:xfrm>
            <a:off x="2439072" y="3326313"/>
            <a:ext cx="4777356" cy="10079"/>
          </a:xfrm>
          <a:prstGeom prst="line">
            <a:avLst/>
          </a:prstGeom>
          <a:ln>
            <a:prstDash val="dot"/>
          </a:ln>
        </p:spPr>
        <p:style>
          <a:lnRef idx="2">
            <a:schemeClr val="accent1"/>
          </a:lnRef>
          <a:fillRef idx="0">
            <a:schemeClr val="accent1"/>
          </a:fillRef>
          <a:effectRef idx="1">
            <a:schemeClr val="accent1"/>
          </a:effectRef>
          <a:fontRef idx="minor">
            <a:schemeClr val="tx1"/>
          </a:fontRef>
        </p:style>
      </p:cxnSp>
      <p:sp>
        <p:nvSpPr>
          <p:cNvPr id="35" name="TextBox 34"/>
          <p:cNvSpPr txBox="1"/>
          <p:nvPr/>
        </p:nvSpPr>
        <p:spPr>
          <a:xfrm>
            <a:off x="4908380" y="2210693"/>
            <a:ext cx="556563" cy="369332"/>
          </a:xfrm>
          <a:prstGeom prst="rect">
            <a:avLst/>
          </a:prstGeom>
          <a:noFill/>
        </p:spPr>
        <p:txBody>
          <a:bodyPr wrap="none" rtlCol="0">
            <a:spAutoFit/>
          </a:bodyPr>
          <a:lstStyle/>
          <a:p>
            <a:r>
              <a:rPr lang="en-US" dirty="0" smtClean="0"/>
              <a:t>RER</a:t>
            </a:r>
            <a:endParaRPr lang="en-US" dirty="0"/>
          </a:p>
        </p:txBody>
      </p:sp>
      <p:sp>
        <p:nvSpPr>
          <p:cNvPr id="38" name="TextBox 37"/>
          <p:cNvSpPr txBox="1"/>
          <p:nvPr/>
        </p:nvSpPr>
        <p:spPr>
          <a:xfrm>
            <a:off x="6782354" y="5116325"/>
            <a:ext cx="1224877" cy="369332"/>
          </a:xfrm>
          <a:prstGeom prst="rect">
            <a:avLst/>
          </a:prstGeom>
          <a:noFill/>
        </p:spPr>
        <p:txBody>
          <a:bodyPr wrap="none" rtlCol="0">
            <a:spAutoFit/>
          </a:bodyPr>
          <a:lstStyle/>
          <a:p>
            <a:r>
              <a:rPr lang="en-US" dirty="0" smtClean="0"/>
              <a:t>Absorption</a:t>
            </a:r>
            <a:endParaRPr lang="en-US" dirty="0"/>
          </a:p>
        </p:txBody>
      </p:sp>
      <p:sp>
        <p:nvSpPr>
          <p:cNvPr id="39" name="TextBox 38"/>
          <p:cNvSpPr txBox="1"/>
          <p:nvPr/>
        </p:nvSpPr>
        <p:spPr>
          <a:xfrm>
            <a:off x="1935131" y="5114045"/>
            <a:ext cx="1005403" cy="369332"/>
          </a:xfrm>
          <a:prstGeom prst="rect">
            <a:avLst/>
          </a:prstGeom>
          <a:noFill/>
        </p:spPr>
        <p:txBody>
          <a:bodyPr wrap="none" rtlCol="0">
            <a:spAutoFit/>
          </a:bodyPr>
          <a:lstStyle/>
          <a:p>
            <a:r>
              <a:rPr lang="en-US" dirty="0" smtClean="0"/>
              <a:t>Quantity</a:t>
            </a:r>
            <a:endParaRPr lang="en-US" dirty="0"/>
          </a:p>
        </p:txBody>
      </p:sp>
      <p:sp>
        <p:nvSpPr>
          <p:cNvPr id="40" name="TextBox 39"/>
          <p:cNvSpPr txBox="1"/>
          <p:nvPr/>
        </p:nvSpPr>
        <p:spPr>
          <a:xfrm>
            <a:off x="679880" y="5929999"/>
            <a:ext cx="7880495" cy="646331"/>
          </a:xfrm>
          <a:prstGeom prst="rect">
            <a:avLst/>
          </a:prstGeom>
          <a:noFill/>
        </p:spPr>
        <p:txBody>
          <a:bodyPr wrap="square" rtlCol="0">
            <a:spAutoFit/>
          </a:bodyPr>
          <a:lstStyle/>
          <a:p>
            <a:r>
              <a:rPr lang="en-US" dirty="0"/>
              <a:t>E</a:t>
            </a:r>
            <a:r>
              <a:rPr lang="en-US" dirty="0" smtClean="0"/>
              <a:t>quilibrium points in Panel A are used to trace out the external balance curve in Panel B. External balance in surplus to the upper left and in deficit to lower right.</a:t>
            </a:r>
          </a:p>
        </p:txBody>
      </p:sp>
      <p:sp>
        <p:nvSpPr>
          <p:cNvPr id="41" name="TextBox 40"/>
          <p:cNvSpPr txBox="1"/>
          <p:nvPr/>
        </p:nvSpPr>
        <p:spPr>
          <a:xfrm>
            <a:off x="2333430" y="1415534"/>
            <a:ext cx="889987" cy="369332"/>
          </a:xfrm>
          <a:prstGeom prst="rect">
            <a:avLst/>
          </a:prstGeom>
          <a:noFill/>
        </p:spPr>
        <p:txBody>
          <a:bodyPr wrap="none" rtlCol="0">
            <a:spAutoFit/>
          </a:bodyPr>
          <a:lstStyle/>
          <a:p>
            <a:r>
              <a:rPr lang="en-US" dirty="0" smtClean="0"/>
              <a:t>Panel A</a:t>
            </a:r>
            <a:endParaRPr lang="en-US" dirty="0"/>
          </a:p>
        </p:txBody>
      </p:sp>
      <p:sp>
        <p:nvSpPr>
          <p:cNvPr id="42" name="TextBox 41"/>
          <p:cNvSpPr txBox="1"/>
          <p:nvPr/>
        </p:nvSpPr>
        <p:spPr>
          <a:xfrm>
            <a:off x="6522871" y="1415534"/>
            <a:ext cx="889987" cy="369332"/>
          </a:xfrm>
          <a:prstGeom prst="rect">
            <a:avLst/>
          </a:prstGeom>
          <a:noFill/>
        </p:spPr>
        <p:txBody>
          <a:bodyPr wrap="none" rtlCol="0">
            <a:spAutoFit/>
          </a:bodyPr>
          <a:lstStyle/>
          <a:p>
            <a:r>
              <a:rPr lang="en-US" dirty="0" smtClean="0"/>
              <a:t>Panel B</a:t>
            </a:r>
            <a:endParaRPr lang="en-US" dirty="0"/>
          </a:p>
        </p:txBody>
      </p:sp>
    </p:spTree>
    <p:extLst>
      <p:ext uri="{BB962C8B-B14F-4D97-AF65-F5344CB8AC3E}">
        <p14:creationId xmlns:p14="http://schemas.microsoft.com/office/powerpoint/2010/main" val="2411392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Internal balance</a:t>
            </a:r>
            <a:endParaRPr lang="en-US" dirty="0"/>
          </a:p>
        </p:txBody>
      </p:sp>
      <p:sp>
        <p:nvSpPr>
          <p:cNvPr id="3" name="Content Placeholder 2"/>
          <p:cNvSpPr>
            <a:spLocks noGrp="1"/>
          </p:cNvSpPr>
          <p:nvPr>
            <p:ph idx="1"/>
          </p:nvPr>
        </p:nvSpPr>
        <p:spPr/>
        <p:txBody>
          <a:bodyPr/>
          <a:lstStyle/>
          <a:p>
            <a:r>
              <a:rPr lang="en-US" dirty="0"/>
              <a:t>G</a:t>
            </a:r>
            <a:r>
              <a:rPr lang="en-US" dirty="0" smtClean="0"/>
              <a:t>raph on next slide will seem a little odd</a:t>
            </a:r>
          </a:p>
          <a:p>
            <a:r>
              <a:rPr lang="en-US" dirty="0" smtClean="0"/>
              <a:t>Supply is downward sloping</a:t>
            </a:r>
          </a:p>
          <a:p>
            <a:pPr lvl="1"/>
            <a:r>
              <a:rPr lang="en-US" dirty="0" smtClean="0"/>
              <a:t>Usually supply curves are upward sloping</a:t>
            </a:r>
          </a:p>
          <a:p>
            <a:r>
              <a:rPr lang="en-US" dirty="0" smtClean="0"/>
              <a:t>Demand is upward sloping</a:t>
            </a:r>
          </a:p>
          <a:p>
            <a:pPr lvl="1"/>
            <a:r>
              <a:rPr lang="en-US" dirty="0" smtClean="0"/>
              <a:t>Usually demand curves are downward sloping</a:t>
            </a:r>
          </a:p>
          <a:p>
            <a:pPr lvl="1"/>
            <a:endParaRPr lang="en-US" dirty="0"/>
          </a:p>
          <a:p>
            <a:pPr marL="457200" lvl="1" indent="0">
              <a:buNone/>
            </a:pPr>
            <a:r>
              <a:rPr lang="en-US" sz="1800" dirty="0" smtClean="0"/>
              <a:t>Normal D and S</a:t>
            </a:r>
          </a:p>
          <a:p>
            <a:pPr marL="457200" lvl="1" indent="0">
              <a:buNone/>
            </a:pPr>
            <a:r>
              <a:rPr lang="en-US" sz="1800" dirty="0" smtClean="0"/>
              <a:t>curves</a:t>
            </a:r>
            <a:endParaRPr lang="en-US" sz="1800" dirty="0"/>
          </a:p>
        </p:txBody>
      </p:sp>
      <p:cxnSp>
        <p:nvCxnSpPr>
          <p:cNvPr id="5" name="Straight Connector 4"/>
          <p:cNvCxnSpPr/>
          <p:nvPr/>
        </p:nvCxnSpPr>
        <p:spPr>
          <a:xfrm>
            <a:off x="2670885" y="4596359"/>
            <a:ext cx="10078" cy="1370844"/>
          </a:xfrm>
          <a:prstGeom prst="line">
            <a:avLst/>
          </a:prstGeom>
        </p:spPr>
        <p:style>
          <a:lnRef idx="2">
            <a:schemeClr val="accent1"/>
          </a:lnRef>
          <a:fillRef idx="0">
            <a:schemeClr val="accent1"/>
          </a:fillRef>
          <a:effectRef idx="1">
            <a:schemeClr val="accent1"/>
          </a:effectRef>
          <a:fontRef idx="minor">
            <a:schemeClr val="tx1"/>
          </a:fontRef>
        </p:style>
      </p:cxnSp>
      <p:cxnSp>
        <p:nvCxnSpPr>
          <p:cNvPr id="7" name="Straight Connector 6"/>
          <p:cNvCxnSpPr/>
          <p:nvPr/>
        </p:nvCxnSpPr>
        <p:spPr>
          <a:xfrm>
            <a:off x="2680963" y="5967203"/>
            <a:ext cx="2076235"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3174825" y="4737476"/>
            <a:ext cx="1128827" cy="856777"/>
          </a:xfrm>
          <a:prstGeom prst="line">
            <a:avLst/>
          </a:prstGeom>
          <a:ln>
            <a:solidFill>
              <a:schemeClr val="accent2"/>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V="1">
            <a:off x="3174825" y="4737476"/>
            <a:ext cx="1128827" cy="856778"/>
          </a:xfrm>
          <a:prstGeom prst="line">
            <a:avLst/>
          </a:prstGeom>
          <a:ln>
            <a:solidFill>
              <a:schemeClr val="accent4">
                <a:lumMod val="75000"/>
              </a:schemeClr>
            </a:solidFill>
          </a:ln>
        </p:spPr>
        <p:style>
          <a:lnRef idx="2">
            <a:schemeClr val="accent1"/>
          </a:lnRef>
          <a:fillRef idx="0">
            <a:schemeClr val="accent1"/>
          </a:fillRef>
          <a:effectRef idx="1">
            <a:schemeClr val="accent1"/>
          </a:effectRef>
          <a:fontRef idx="minor">
            <a:schemeClr val="tx1"/>
          </a:fontRef>
        </p:style>
      </p:cxnSp>
      <p:sp>
        <p:nvSpPr>
          <p:cNvPr id="12" name="TextBox 11"/>
          <p:cNvSpPr txBox="1"/>
          <p:nvPr/>
        </p:nvSpPr>
        <p:spPr>
          <a:xfrm>
            <a:off x="4496558" y="5409588"/>
            <a:ext cx="979054" cy="369332"/>
          </a:xfrm>
          <a:prstGeom prst="rect">
            <a:avLst/>
          </a:prstGeom>
          <a:noFill/>
        </p:spPr>
        <p:txBody>
          <a:bodyPr wrap="none" rtlCol="0">
            <a:spAutoFit/>
          </a:bodyPr>
          <a:lstStyle/>
          <a:p>
            <a:r>
              <a:rPr lang="en-US" dirty="0" smtClean="0"/>
              <a:t>Demand</a:t>
            </a:r>
            <a:endParaRPr lang="en-US" dirty="0"/>
          </a:p>
        </p:txBody>
      </p:sp>
      <p:sp>
        <p:nvSpPr>
          <p:cNvPr id="13" name="TextBox 12"/>
          <p:cNvSpPr txBox="1"/>
          <p:nvPr/>
        </p:nvSpPr>
        <p:spPr>
          <a:xfrm>
            <a:off x="4496558" y="4552810"/>
            <a:ext cx="813043" cy="369332"/>
          </a:xfrm>
          <a:prstGeom prst="rect">
            <a:avLst/>
          </a:prstGeom>
          <a:noFill/>
        </p:spPr>
        <p:txBody>
          <a:bodyPr wrap="none" rtlCol="0">
            <a:spAutoFit/>
          </a:bodyPr>
          <a:lstStyle/>
          <a:p>
            <a:r>
              <a:rPr lang="en-US" dirty="0" smtClean="0"/>
              <a:t>Supply</a:t>
            </a:r>
            <a:endParaRPr lang="en-US" dirty="0"/>
          </a:p>
        </p:txBody>
      </p:sp>
    </p:spTree>
    <p:extLst>
      <p:ext uri="{BB962C8B-B14F-4D97-AF65-F5344CB8AC3E}">
        <p14:creationId xmlns:p14="http://schemas.microsoft.com/office/powerpoint/2010/main" val="34414173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Internal balance</a:t>
            </a:r>
            <a:endParaRPr lang="en-US" dirty="0"/>
          </a:p>
        </p:txBody>
      </p:sp>
      <p:sp>
        <p:nvSpPr>
          <p:cNvPr id="3" name="Content Placeholder 2"/>
          <p:cNvSpPr>
            <a:spLocks noGrp="1"/>
          </p:cNvSpPr>
          <p:nvPr>
            <p:ph idx="1"/>
          </p:nvPr>
        </p:nvSpPr>
        <p:spPr>
          <a:xfrm>
            <a:off x="457200" y="1600200"/>
            <a:ext cx="4362021" cy="4525963"/>
          </a:xfrm>
        </p:spPr>
        <p:txBody>
          <a:bodyPr>
            <a:normAutofit fontScale="62500" lnSpcReduction="20000"/>
          </a:bodyPr>
          <a:lstStyle/>
          <a:p>
            <a:pPr marL="0" indent="0">
              <a:buNone/>
            </a:pPr>
            <a:r>
              <a:rPr lang="en-US" dirty="0" smtClean="0"/>
              <a:t>  </a:t>
            </a:r>
          </a:p>
          <a:p>
            <a:pPr marL="0" indent="0">
              <a:buNone/>
            </a:pPr>
            <a:r>
              <a:rPr lang="en-US" dirty="0" smtClean="0"/>
              <a:t>P = P</a:t>
            </a:r>
            <a:r>
              <a:rPr lang="en-US" baseline="-25000" dirty="0" smtClean="0"/>
              <a:t>T</a:t>
            </a:r>
            <a:r>
              <a:rPr lang="en-US" dirty="0" smtClean="0"/>
              <a:t>/P</a:t>
            </a:r>
            <a:r>
              <a:rPr lang="en-US" baseline="-25000" dirty="0" smtClean="0"/>
              <a:t>N</a:t>
            </a:r>
          </a:p>
          <a:p>
            <a:pPr marL="0" indent="0">
              <a:buNone/>
            </a:pPr>
            <a:endParaRPr lang="en-US" dirty="0" smtClean="0"/>
          </a:p>
          <a:p>
            <a:pPr marL="0" indent="0">
              <a:buNone/>
            </a:pPr>
            <a:r>
              <a:rPr lang="en-US" dirty="0" smtClean="0"/>
              <a:t>When P</a:t>
            </a:r>
            <a:r>
              <a:rPr lang="en-US" baseline="-25000" dirty="0" smtClean="0"/>
              <a:t>N</a:t>
            </a:r>
            <a:r>
              <a:rPr lang="en-US" dirty="0" smtClean="0"/>
              <a:t> is higher, demand for N is lower (as always, when price goes up, demand goes down)</a:t>
            </a:r>
          </a:p>
          <a:p>
            <a:pPr marL="0" indent="0">
              <a:buNone/>
            </a:pPr>
            <a:endParaRPr lang="en-US" dirty="0" smtClean="0"/>
          </a:p>
          <a:p>
            <a:pPr marL="0" indent="0">
              <a:buNone/>
            </a:pPr>
            <a:r>
              <a:rPr lang="en-US" dirty="0" smtClean="0"/>
              <a:t>But when P</a:t>
            </a:r>
            <a:r>
              <a:rPr lang="en-US" baseline="-25000" dirty="0" smtClean="0"/>
              <a:t>N</a:t>
            </a:r>
            <a:r>
              <a:rPr lang="en-US" dirty="0" smtClean="0"/>
              <a:t> is higher, P is lower.</a:t>
            </a:r>
          </a:p>
          <a:p>
            <a:pPr marL="0" indent="0">
              <a:buNone/>
            </a:pPr>
            <a:endParaRPr lang="en-US" dirty="0"/>
          </a:p>
          <a:p>
            <a:pPr marL="0" indent="0">
              <a:buNone/>
            </a:pPr>
            <a:r>
              <a:rPr lang="en-US" dirty="0" smtClean="0"/>
              <a:t>Therefore, low P and low D, </a:t>
            </a:r>
          </a:p>
          <a:p>
            <a:pPr marL="0" indent="0">
              <a:buNone/>
            </a:pPr>
            <a:r>
              <a:rPr lang="en-US" dirty="0" smtClean="0"/>
              <a:t>high P and high D</a:t>
            </a:r>
          </a:p>
          <a:p>
            <a:pPr marL="0" indent="0">
              <a:buNone/>
            </a:pPr>
            <a:endParaRPr lang="en-US" dirty="0"/>
          </a:p>
          <a:p>
            <a:pPr marL="0" indent="0">
              <a:buNone/>
            </a:pPr>
            <a:r>
              <a:rPr lang="en-US" dirty="0" smtClean="0"/>
              <a:t>This gives us the slope of demand curve</a:t>
            </a:r>
          </a:p>
          <a:p>
            <a:pPr marL="0" indent="0">
              <a:buNone/>
            </a:pPr>
            <a:endParaRPr lang="en-US" dirty="0" smtClean="0"/>
          </a:p>
          <a:p>
            <a:pPr marL="0" indent="0">
              <a:buNone/>
            </a:pPr>
            <a:r>
              <a:rPr lang="en-US" dirty="0" smtClean="0"/>
              <a:t>Same, but in reverse, for supply curve</a:t>
            </a:r>
          </a:p>
          <a:p>
            <a:pPr marL="0" indent="0">
              <a:buNone/>
            </a:pPr>
            <a:endParaRPr lang="en-US" dirty="0" smtClean="0"/>
          </a:p>
          <a:p>
            <a:pPr marL="0" indent="0">
              <a:buNone/>
            </a:pPr>
            <a:endParaRPr lang="en-US" dirty="0"/>
          </a:p>
        </p:txBody>
      </p:sp>
      <p:cxnSp>
        <p:nvCxnSpPr>
          <p:cNvPr id="5" name="Straight Connector 4"/>
          <p:cNvCxnSpPr/>
          <p:nvPr/>
        </p:nvCxnSpPr>
        <p:spPr>
          <a:xfrm flipH="1">
            <a:off x="5109956" y="2126824"/>
            <a:ext cx="60473" cy="3144878"/>
          </a:xfrm>
          <a:prstGeom prst="line">
            <a:avLst/>
          </a:prstGeom>
        </p:spPr>
        <p:style>
          <a:lnRef idx="2">
            <a:schemeClr val="accent1"/>
          </a:lnRef>
          <a:fillRef idx="0">
            <a:schemeClr val="accent1"/>
          </a:fillRef>
          <a:effectRef idx="1">
            <a:schemeClr val="accent1"/>
          </a:effectRef>
          <a:fontRef idx="minor">
            <a:schemeClr val="tx1"/>
          </a:fontRef>
        </p:style>
      </p:cxnSp>
      <p:cxnSp>
        <p:nvCxnSpPr>
          <p:cNvPr id="7" name="Straight Connector 6"/>
          <p:cNvCxnSpPr/>
          <p:nvPr/>
        </p:nvCxnSpPr>
        <p:spPr>
          <a:xfrm>
            <a:off x="5109956" y="5251542"/>
            <a:ext cx="3576844" cy="70559"/>
          </a:xfrm>
          <a:prstGeom prst="line">
            <a:avLst/>
          </a:prstGeom>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5755000" y="2368738"/>
            <a:ext cx="2197181" cy="2288100"/>
          </a:xfrm>
          <a:prstGeom prst="line">
            <a:avLst/>
          </a:prstGeom>
          <a:ln>
            <a:solidFill>
              <a:schemeClr val="accent5">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5926340" y="2368738"/>
            <a:ext cx="2156866" cy="2288100"/>
          </a:xfrm>
          <a:prstGeom prst="line">
            <a:avLst/>
          </a:prstGeom>
          <a:ln>
            <a:solidFill>
              <a:schemeClr val="accent6">
                <a:lumMod val="75000"/>
              </a:schemeClr>
            </a:solidFill>
          </a:ln>
        </p:spPr>
        <p:style>
          <a:lnRef idx="2">
            <a:schemeClr val="accent1"/>
          </a:lnRef>
          <a:fillRef idx="0">
            <a:schemeClr val="accent1"/>
          </a:fillRef>
          <a:effectRef idx="1">
            <a:schemeClr val="accent1"/>
          </a:effectRef>
          <a:fontRef idx="minor">
            <a:schemeClr val="tx1"/>
          </a:fontRef>
        </p:style>
      </p:cxnSp>
      <p:sp>
        <p:nvSpPr>
          <p:cNvPr id="13" name="TextBox 12"/>
          <p:cNvSpPr txBox="1"/>
          <p:nvPr/>
        </p:nvSpPr>
        <p:spPr>
          <a:xfrm>
            <a:off x="8163836" y="4656838"/>
            <a:ext cx="390063" cy="369332"/>
          </a:xfrm>
          <a:prstGeom prst="rect">
            <a:avLst/>
          </a:prstGeom>
          <a:noFill/>
        </p:spPr>
        <p:txBody>
          <a:bodyPr wrap="none" rtlCol="0">
            <a:spAutoFit/>
          </a:bodyPr>
          <a:lstStyle/>
          <a:p>
            <a:r>
              <a:rPr lang="en-US" dirty="0" smtClean="0"/>
              <a:t>S</a:t>
            </a:r>
            <a:r>
              <a:rPr lang="en-US" baseline="-25000" dirty="0" smtClean="0"/>
              <a:t>N</a:t>
            </a:r>
            <a:endParaRPr lang="en-US" baseline="-25000" dirty="0"/>
          </a:p>
        </p:txBody>
      </p:sp>
      <p:sp>
        <p:nvSpPr>
          <p:cNvPr id="14" name="TextBox 13"/>
          <p:cNvSpPr txBox="1"/>
          <p:nvPr/>
        </p:nvSpPr>
        <p:spPr>
          <a:xfrm>
            <a:off x="8316236" y="2184072"/>
            <a:ext cx="426018" cy="369332"/>
          </a:xfrm>
          <a:prstGeom prst="rect">
            <a:avLst/>
          </a:prstGeom>
          <a:noFill/>
        </p:spPr>
        <p:txBody>
          <a:bodyPr wrap="none" rtlCol="0">
            <a:spAutoFit/>
          </a:bodyPr>
          <a:lstStyle/>
          <a:p>
            <a:r>
              <a:rPr lang="en-US" dirty="0" smtClean="0"/>
              <a:t>D</a:t>
            </a:r>
            <a:r>
              <a:rPr lang="en-US" baseline="-25000" dirty="0" smtClean="0"/>
              <a:t>N</a:t>
            </a:r>
            <a:endParaRPr lang="en-US" baseline="-25000" dirty="0"/>
          </a:p>
        </p:txBody>
      </p:sp>
      <p:sp>
        <p:nvSpPr>
          <p:cNvPr id="15" name="TextBox 14"/>
          <p:cNvSpPr txBox="1"/>
          <p:nvPr/>
        </p:nvSpPr>
        <p:spPr>
          <a:xfrm>
            <a:off x="4806042" y="2184072"/>
            <a:ext cx="303914" cy="369332"/>
          </a:xfrm>
          <a:prstGeom prst="rect">
            <a:avLst/>
          </a:prstGeom>
          <a:noFill/>
        </p:spPr>
        <p:txBody>
          <a:bodyPr wrap="none" rtlCol="0">
            <a:spAutoFit/>
          </a:bodyPr>
          <a:lstStyle/>
          <a:p>
            <a:r>
              <a:rPr lang="en-US" dirty="0" smtClean="0"/>
              <a:t>P</a:t>
            </a:r>
            <a:endParaRPr lang="en-US" dirty="0"/>
          </a:p>
        </p:txBody>
      </p:sp>
      <p:sp>
        <p:nvSpPr>
          <p:cNvPr id="16" name="TextBox 15"/>
          <p:cNvSpPr txBox="1"/>
          <p:nvPr/>
        </p:nvSpPr>
        <p:spPr>
          <a:xfrm>
            <a:off x="7145876" y="5644652"/>
            <a:ext cx="1005403" cy="369332"/>
          </a:xfrm>
          <a:prstGeom prst="rect">
            <a:avLst/>
          </a:prstGeom>
          <a:noFill/>
        </p:spPr>
        <p:txBody>
          <a:bodyPr wrap="none" rtlCol="0">
            <a:spAutoFit/>
          </a:bodyPr>
          <a:lstStyle/>
          <a:p>
            <a:r>
              <a:rPr lang="en-US" dirty="0" smtClean="0"/>
              <a:t>Quantity</a:t>
            </a:r>
            <a:endParaRPr lang="en-US" dirty="0"/>
          </a:p>
        </p:txBody>
      </p:sp>
    </p:spTree>
    <p:extLst>
      <p:ext uri="{BB962C8B-B14F-4D97-AF65-F5344CB8AC3E}">
        <p14:creationId xmlns:p14="http://schemas.microsoft.com/office/powerpoint/2010/main" val="36927356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Internal balance</a:t>
            </a:r>
            <a:endParaRPr lang="en-US" dirty="0"/>
          </a:p>
        </p:txBody>
      </p:sp>
      <p:sp>
        <p:nvSpPr>
          <p:cNvPr id="3" name="Content Placeholder 2"/>
          <p:cNvSpPr>
            <a:spLocks noGrp="1"/>
          </p:cNvSpPr>
          <p:nvPr>
            <p:ph idx="1"/>
          </p:nvPr>
        </p:nvSpPr>
        <p:spPr/>
        <p:txBody>
          <a:bodyPr/>
          <a:lstStyle/>
          <a:p>
            <a:pPr marL="0" indent="0">
              <a:buNone/>
            </a:pPr>
            <a:r>
              <a:rPr lang="en-US" dirty="0" smtClean="0"/>
              <a:t> </a:t>
            </a:r>
            <a:endParaRPr lang="en-US" dirty="0"/>
          </a:p>
        </p:txBody>
      </p:sp>
      <p:cxnSp>
        <p:nvCxnSpPr>
          <p:cNvPr id="5" name="Straight Connector 4"/>
          <p:cNvCxnSpPr/>
          <p:nvPr/>
        </p:nvCxnSpPr>
        <p:spPr>
          <a:xfrm>
            <a:off x="806305" y="1743794"/>
            <a:ext cx="0" cy="3255755"/>
          </a:xfrm>
          <a:prstGeom prst="line">
            <a:avLst/>
          </a:prstGeom>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806305" y="4999549"/>
            <a:ext cx="304380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380797" y="2026027"/>
            <a:ext cx="2166944" cy="2489694"/>
          </a:xfrm>
          <a:prstGeom prst="line">
            <a:avLst/>
          </a:prstGeom>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a:off x="1401140" y="2210693"/>
            <a:ext cx="1864579" cy="1948620"/>
          </a:xfrm>
          <a:prstGeom prst="line">
            <a:avLst/>
          </a:prstGeom>
          <a:ln>
            <a:solidFill>
              <a:schemeClr val="accent2"/>
            </a:solidFill>
          </a:ln>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p:nvCxnSpPr>
        <p:spPr>
          <a:xfrm flipH="1">
            <a:off x="1053236" y="1841361"/>
            <a:ext cx="1678121" cy="2062727"/>
          </a:xfrm>
          <a:prstGeom prst="line">
            <a:avLst/>
          </a:prstGeom>
          <a:ln>
            <a:solidFill>
              <a:schemeClr val="tx2">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17" name="TextBox 16"/>
          <p:cNvSpPr txBox="1"/>
          <p:nvPr/>
        </p:nvSpPr>
        <p:spPr>
          <a:xfrm>
            <a:off x="3648529" y="1841361"/>
            <a:ext cx="505267" cy="369332"/>
          </a:xfrm>
          <a:prstGeom prst="rect">
            <a:avLst/>
          </a:prstGeom>
          <a:noFill/>
        </p:spPr>
        <p:txBody>
          <a:bodyPr wrap="none" rtlCol="0">
            <a:spAutoFit/>
          </a:bodyPr>
          <a:lstStyle/>
          <a:p>
            <a:r>
              <a:rPr lang="en-US" dirty="0"/>
              <a:t>D</a:t>
            </a:r>
            <a:r>
              <a:rPr lang="en-US" baseline="-25000" dirty="0" smtClean="0"/>
              <a:t>N2</a:t>
            </a:r>
            <a:endParaRPr lang="en-US" baseline="-25000" dirty="0"/>
          </a:p>
        </p:txBody>
      </p:sp>
      <p:sp>
        <p:nvSpPr>
          <p:cNvPr id="18" name="TextBox 17"/>
          <p:cNvSpPr txBox="1"/>
          <p:nvPr/>
        </p:nvSpPr>
        <p:spPr>
          <a:xfrm>
            <a:off x="3295107" y="4058515"/>
            <a:ext cx="390063" cy="369332"/>
          </a:xfrm>
          <a:prstGeom prst="rect">
            <a:avLst/>
          </a:prstGeom>
          <a:noFill/>
        </p:spPr>
        <p:txBody>
          <a:bodyPr wrap="none" rtlCol="0">
            <a:spAutoFit/>
          </a:bodyPr>
          <a:lstStyle/>
          <a:p>
            <a:r>
              <a:rPr lang="en-US" dirty="0"/>
              <a:t>S</a:t>
            </a:r>
            <a:r>
              <a:rPr lang="en-US" baseline="-25000" dirty="0" smtClean="0"/>
              <a:t>N</a:t>
            </a:r>
            <a:endParaRPr lang="en-US" baseline="-25000" dirty="0"/>
          </a:p>
        </p:txBody>
      </p:sp>
      <p:sp>
        <p:nvSpPr>
          <p:cNvPr id="21" name="TextBox 20"/>
          <p:cNvSpPr txBox="1"/>
          <p:nvPr/>
        </p:nvSpPr>
        <p:spPr>
          <a:xfrm>
            <a:off x="292285" y="1841361"/>
            <a:ext cx="303914" cy="369332"/>
          </a:xfrm>
          <a:prstGeom prst="rect">
            <a:avLst/>
          </a:prstGeom>
          <a:noFill/>
        </p:spPr>
        <p:txBody>
          <a:bodyPr wrap="none" rtlCol="0">
            <a:spAutoFit/>
          </a:bodyPr>
          <a:lstStyle/>
          <a:p>
            <a:r>
              <a:rPr lang="en-US" dirty="0" smtClean="0"/>
              <a:t>P</a:t>
            </a:r>
            <a:endParaRPr lang="en-US" dirty="0"/>
          </a:p>
        </p:txBody>
      </p:sp>
      <p:cxnSp>
        <p:nvCxnSpPr>
          <p:cNvPr id="23" name="Straight Connector 22"/>
          <p:cNvCxnSpPr/>
          <p:nvPr/>
        </p:nvCxnSpPr>
        <p:spPr>
          <a:xfrm>
            <a:off x="5593739" y="1743794"/>
            <a:ext cx="10079" cy="3255755"/>
          </a:xfrm>
          <a:prstGeom prst="line">
            <a:avLst/>
          </a:prstGeom>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a:off x="5593739" y="4999549"/>
            <a:ext cx="3194983"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7" name="Straight Connector 26"/>
          <p:cNvCxnSpPr/>
          <p:nvPr/>
        </p:nvCxnSpPr>
        <p:spPr>
          <a:xfrm flipH="1" flipV="1">
            <a:off x="6178310" y="2096585"/>
            <a:ext cx="2382065" cy="2251012"/>
          </a:xfrm>
          <a:prstGeom prst="line">
            <a:avLst/>
          </a:prstGeom>
          <a:ln>
            <a:solidFill>
              <a:schemeClr val="accent4"/>
            </a:solidFill>
          </a:ln>
        </p:spPr>
        <p:style>
          <a:lnRef idx="2">
            <a:schemeClr val="accent1"/>
          </a:lnRef>
          <a:fillRef idx="0">
            <a:schemeClr val="accent1"/>
          </a:fillRef>
          <a:effectRef idx="1">
            <a:schemeClr val="accent1"/>
          </a:effectRef>
          <a:fontRef idx="minor">
            <a:schemeClr val="tx1"/>
          </a:fontRef>
        </p:style>
      </p:cxnSp>
      <p:sp>
        <p:nvSpPr>
          <p:cNvPr id="28" name="TextBox 27"/>
          <p:cNvSpPr txBox="1"/>
          <p:nvPr/>
        </p:nvSpPr>
        <p:spPr>
          <a:xfrm>
            <a:off x="7045088" y="2026027"/>
            <a:ext cx="968459" cy="369332"/>
          </a:xfrm>
          <a:prstGeom prst="rect">
            <a:avLst/>
          </a:prstGeom>
          <a:noFill/>
        </p:spPr>
        <p:txBody>
          <a:bodyPr wrap="none" rtlCol="0">
            <a:spAutoFit/>
          </a:bodyPr>
          <a:lstStyle/>
          <a:p>
            <a:r>
              <a:rPr lang="en-US" dirty="0" smtClean="0"/>
              <a:t>Inflation</a:t>
            </a:r>
            <a:endParaRPr lang="en-US" dirty="0"/>
          </a:p>
        </p:txBody>
      </p:sp>
      <p:sp>
        <p:nvSpPr>
          <p:cNvPr id="30" name="TextBox 29"/>
          <p:cNvSpPr txBox="1"/>
          <p:nvPr/>
        </p:nvSpPr>
        <p:spPr>
          <a:xfrm>
            <a:off x="6508177" y="3873849"/>
            <a:ext cx="1651601" cy="369332"/>
          </a:xfrm>
          <a:prstGeom prst="rect">
            <a:avLst/>
          </a:prstGeom>
          <a:noFill/>
        </p:spPr>
        <p:txBody>
          <a:bodyPr wrap="none" rtlCol="0">
            <a:spAutoFit/>
          </a:bodyPr>
          <a:lstStyle/>
          <a:p>
            <a:r>
              <a:rPr lang="en-US" dirty="0" smtClean="0"/>
              <a:t>Unemployment</a:t>
            </a:r>
            <a:endParaRPr lang="en-US" dirty="0"/>
          </a:p>
        </p:txBody>
      </p:sp>
      <p:cxnSp>
        <p:nvCxnSpPr>
          <p:cNvPr id="32" name="Straight Connector 31"/>
          <p:cNvCxnSpPr/>
          <p:nvPr/>
        </p:nvCxnSpPr>
        <p:spPr>
          <a:xfrm>
            <a:off x="1935131" y="2771927"/>
            <a:ext cx="4968854" cy="30239"/>
          </a:xfrm>
          <a:prstGeom prst="line">
            <a:avLst/>
          </a:prstGeom>
          <a:ln>
            <a:prstDash val="dot"/>
          </a:ln>
        </p:spPr>
        <p:style>
          <a:lnRef idx="2">
            <a:schemeClr val="accent1"/>
          </a:lnRef>
          <a:fillRef idx="0">
            <a:schemeClr val="accent1"/>
          </a:fillRef>
          <a:effectRef idx="1">
            <a:schemeClr val="accent1"/>
          </a:effectRef>
          <a:fontRef idx="minor">
            <a:schemeClr val="tx1"/>
          </a:fontRef>
        </p:style>
      </p:cxnSp>
      <p:cxnSp>
        <p:nvCxnSpPr>
          <p:cNvPr id="34" name="Straight Connector 33"/>
          <p:cNvCxnSpPr/>
          <p:nvPr/>
        </p:nvCxnSpPr>
        <p:spPr>
          <a:xfrm>
            <a:off x="2439072" y="3326313"/>
            <a:ext cx="4973786" cy="10079"/>
          </a:xfrm>
          <a:prstGeom prst="line">
            <a:avLst/>
          </a:prstGeom>
          <a:ln>
            <a:prstDash val="dot"/>
          </a:ln>
        </p:spPr>
        <p:style>
          <a:lnRef idx="2">
            <a:schemeClr val="accent1"/>
          </a:lnRef>
          <a:fillRef idx="0">
            <a:schemeClr val="accent1"/>
          </a:fillRef>
          <a:effectRef idx="1">
            <a:schemeClr val="accent1"/>
          </a:effectRef>
          <a:fontRef idx="minor">
            <a:schemeClr val="tx1"/>
          </a:fontRef>
        </p:style>
      </p:cxnSp>
      <p:sp>
        <p:nvSpPr>
          <p:cNvPr id="35" name="TextBox 34"/>
          <p:cNvSpPr txBox="1"/>
          <p:nvPr/>
        </p:nvSpPr>
        <p:spPr>
          <a:xfrm>
            <a:off x="4908380" y="2210693"/>
            <a:ext cx="556563" cy="369332"/>
          </a:xfrm>
          <a:prstGeom prst="rect">
            <a:avLst/>
          </a:prstGeom>
          <a:noFill/>
        </p:spPr>
        <p:txBody>
          <a:bodyPr wrap="none" rtlCol="0">
            <a:spAutoFit/>
          </a:bodyPr>
          <a:lstStyle/>
          <a:p>
            <a:r>
              <a:rPr lang="en-US" dirty="0" smtClean="0"/>
              <a:t>RER</a:t>
            </a:r>
            <a:endParaRPr lang="en-US" dirty="0"/>
          </a:p>
        </p:txBody>
      </p:sp>
      <p:sp>
        <p:nvSpPr>
          <p:cNvPr id="38" name="TextBox 37"/>
          <p:cNvSpPr txBox="1"/>
          <p:nvPr/>
        </p:nvSpPr>
        <p:spPr>
          <a:xfrm>
            <a:off x="6782354" y="5116325"/>
            <a:ext cx="1224877" cy="369332"/>
          </a:xfrm>
          <a:prstGeom prst="rect">
            <a:avLst/>
          </a:prstGeom>
          <a:noFill/>
        </p:spPr>
        <p:txBody>
          <a:bodyPr wrap="none" rtlCol="0">
            <a:spAutoFit/>
          </a:bodyPr>
          <a:lstStyle/>
          <a:p>
            <a:r>
              <a:rPr lang="en-US" dirty="0" smtClean="0"/>
              <a:t>Absorption</a:t>
            </a:r>
            <a:endParaRPr lang="en-US" dirty="0"/>
          </a:p>
        </p:txBody>
      </p:sp>
      <p:sp>
        <p:nvSpPr>
          <p:cNvPr id="39" name="TextBox 38"/>
          <p:cNvSpPr txBox="1"/>
          <p:nvPr/>
        </p:nvSpPr>
        <p:spPr>
          <a:xfrm>
            <a:off x="1935131" y="5114045"/>
            <a:ext cx="1005403" cy="369332"/>
          </a:xfrm>
          <a:prstGeom prst="rect">
            <a:avLst/>
          </a:prstGeom>
          <a:noFill/>
        </p:spPr>
        <p:txBody>
          <a:bodyPr wrap="none" rtlCol="0">
            <a:spAutoFit/>
          </a:bodyPr>
          <a:lstStyle/>
          <a:p>
            <a:r>
              <a:rPr lang="en-US" dirty="0" smtClean="0"/>
              <a:t>Quantity</a:t>
            </a:r>
            <a:endParaRPr lang="en-US" dirty="0"/>
          </a:p>
        </p:txBody>
      </p:sp>
      <p:sp>
        <p:nvSpPr>
          <p:cNvPr id="40" name="TextBox 39"/>
          <p:cNvSpPr txBox="1"/>
          <p:nvPr/>
        </p:nvSpPr>
        <p:spPr>
          <a:xfrm>
            <a:off x="442328" y="5819122"/>
            <a:ext cx="8103175" cy="923330"/>
          </a:xfrm>
          <a:prstGeom prst="rect">
            <a:avLst/>
          </a:prstGeom>
          <a:noFill/>
        </p:spPr>
        <p:txBody>
          <a:bodyPr wrap="square" rtlCol="0">
            <a:spAutoFit/>
          </a:bodyPr>
          <a:lstStyle/>
          <a:p>
            <a:r>
              <a:rPr lang="en-US" dirty="0"/>
              <a:t>E</a:t>
            </a:r>
            <a:r>
              <a:rPr lang="en-US" dirty="0" smtClean="0"/>
              <a:t>quilibrium points in Panel A are used to trace out the internal balance curve in Panel B. Internal imbalance situation has inflation in upper right and unemployment in lower left.</a:t>
            </a:r>
          </a:p>
        </p:txBody>
      </p:sp>
      <p:sp>
        <p:nvSpPr>
          <p:cNvPr id="41" name="TextBox 40"/>
          <p:cNvSpPr txBox="1"/>
          <p:nvPr/>
        </p:nvSpPr>
        <p:spPr>
          <a:xfrm>
            <a:off x="2333430" y="1415534"/>
            <a:ext cx="889987" cy="369332"/>
          </a:xfrm>
          <a:prstGeom prst="rect">
            <a:avLst/>
          </a:prstGeom>
          <a:noFill/>
        </p:spPr>
        <p:txBody>
          <a:bodyPr wrap="none" rtlCol="0">
            <a:spAutoFit/>
          </a:bodyPr>
          <a:lstStyle/>
          <a:p>
            <a:r>
              <a:rPr lang="en-US" dirty="0" smtClean="0"/>
              <a:t>Panel A</a:t>
            </a:r>
            <a:endParaRPr lang="en-US" dirty="0"/>
          </a:p>
        </p:txBody>
      </p:sp>
      <p:sp>
        <p:nvSpPr>
          <p:cNvPr id="42" name="TextBox 41"/>
          <p:cNvSpPr txBox="1"/>
          <p:nvPr/>
        </p:nvSpPr>
        <p:spPr>
          <a:xfrm>
            <a:off x="6522871" y="1415534"/>
            <a:ext cx="889987" cy="369332"/>
          </a:xfrm>
          <a:prstGeom prst="rect">
            <a:avLst/>
          </a:prstGeom>
          <a:noFill/>
        </p:spPr>
        <p:txBody>
          <a:bodyPr wrap="none" rtlCol="0">
            <a:spAutoFit/>
          </a:bodyPr>
          <a:lstStyle/>
          <a:p>
            <a:r>
              <a:rPr lang="en-US" dirty="0" smtClean="0"/>
              <a:t>Panel B</a:t>
            </a:r>
            <a:endParaRPr lang="en-US" dirty="0"/>
          </a:p>
        </p:txBody>
      </p:sp>
      <p:sp>
        <p:nvSpPr>
          <p:cNvPr id="36" name="TextBox 35"/>
          <p:cNvSpPr txBox="1"/>
          <p:nvPr/>
        </p:nvSpPr>
        <p:spPr>
          <a:xfrm>
            <a:off x="2755358" y="1851441"/>
            <a:ext cx="505267" cy="369332"/>
          </a:xfrm>
          <a:prstGeom prst="rect">
            <a:avLst/>
          </a:prstGeom>
          <a:noFill/>
        </p:spPr>
        <p:txBody>
          <a:bodyPr wrap="none" rtlCol="0">
            <a:spAutoFit/>
          </a:bodyPr>
          <a:lstStyle/>
          <a:p>
            <a:r>
              <a:rPr lang="en-US" dirty="0"/>
              <a:t>D</a:t>
            </a:r>
            <a:r>
              <a:rPr lang="en-US" baseline="-25000" dirty="0" smtClean="0"/>
              <a:t>N1</a:t>
            </a:r>
            <a:endParaRPr lang="en-US" baseline="-25000" dirty="0"/>
          </a:p>
        </p:txBody>
      </p:sp>
    </p:spTree>
    <p:extLst>
      <p:ext uri="{BB962C8B-B14F-4D97-AF65-F5344CB8AC3E}">
        <p14:creationId xmlns:p14="http://schemas.microsoft.com/office/powerpoint/2010/main" val="7078680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Internal and External Balance</a:t>
            </a:r>
            <a:endParaRPr lang="en-US" sz="3600" dirty="0"/>
          </a:p>
        </p:txBody>
      </p:sp>
      <p:sp>
        <p:nvSpPr>
          <p:cNvPr id="3" name="Content Placeholder 2"/>
          <p:cNvSpPr>
            <a:spLocks noGrp="1"/>
          </p:cNvSpPr>
          <p:nvPr>
            <p:ph idx="1"/>
          </p:nvPr>
        </p:nvSpPr>
        <p:spPr/>
        <p:txBody>
          <a:bodyPr>
            <a:normAutofit fontScale="92500" lnSpcReduction="20000"/>
          </a:bodyPr>
          <a:lstStyle/>
          <a:p>
            <a:r>
              <a:rPr lang="en-US" dirty="0"/>
              <a:t>P</a:t>
            </a:r>
            <a:r>
              <a:rPr lang="en-US" dirty="0" smtClean="0"/>
              <a:t>ut the internal and external balance curves together to model the entire small, open economy</a:t>
            </a:r>
          </a:p>
          <a:p>
            <a:endParaRPr lang="en-US" dirty="0"/>
          </a:p>
          <a:p>
            <a:r>
              <a:rPr lang="en-US" dirty="0" smtClean="0"/>
              <a:t>Overall balance is where two curves meet</a:t>
            </a:r>
          </a:p>
          <a:p>
            <a:pPr lvl="1"/>
            <a:r>
              <a:rPr lang="en-US" dirty="0" smtClean="0"/>
              <a:t>Called: the bliss point</a:t>
            </a:r>
          </a:p>
          <a:p>
            <a:endParaRPr lang="en-US" dirty="0"/>
          </a:p>
          <a:p>
            <a:r>
              <a:rPr lang="en-US" dirty="0" smtClean="0"/>
              <a:t>Other areas are points of imbalance</a:t>
            </a:r>
          </a:p>
          <a:p>
            <a:pPr lvl="1"/>
            <a:r>
              <a:rPr lang="en-US" dirty="0" smtClean="0"/>
              <a:t>Points that combine</a:t>
            </a:r>
          </a:p>
          <a:p>
            <a:pPr lvl="2"/>
            <a:r>
              <a:rPr lang="en-US" dirty="0" smtClean="0"/>
              <a:t>External surplus or deficit</a:t>
            </a:r>
          </a:p>
          <a:p>
            <a:pPr lvl="2"/>
            <a:r>
              <a:rPr lang="en-US" dirty="0" smtClean="0"/>
              <a:t>Inflation or unemployment</a:t>
            </a:r>
          </a:p>
          <a:p>
            <a:endParaRPr lang="en-US" dirty="0"/>
          </a:p>
        </p:txBody>
      </p:sp>
    </p:spTree>
    <p:extLst>
      <p:ext uri="{BB962C8B-B14F-4D97-AF65-F5344CB8AC3E}">
        <p14:creationId xmlns:p14="http://schemas.microsoft.com/office/powerpoint/2010/main" val="6241223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Phase diagram</a:t>
            </a:r>
            <a:endParaRPr lang="en-US" dirty="0"/>
          </a:p>
        </p:txBody>
      </p:sp>
      <p:sp>
        <p:nvSpPr>
          <p:cNvPr id="3" name="Content Placeholder 2"/>
          <p:cNvSpPr>
            <a:spLocks noGrp="1"/>
          </p:cNvSpPr>
          <p:nvPr>
            <p:ph idx="1"/>
          </p:nvPr>
        </p:nvSpPr>
        <p:spPr/>
        <p:txBody>
          <a:bodyPr/>
          <a:lstStyle/>
          <a:p>
            <a:pPr marL="0" indent="0">
              <a:buNone/>
            </a:pPr>
            <a:r>
              <a:rPr lang="en-US" dirty="0" smtClean="0"/>
              <a:t> </a:t>
            </a:r>
            <a:endParaRPr lang="en-US" dirty="0"/>
          </a:p>
        </p:txBody>
      </p:sp>
      <p:cxnSp>
        <p:nvCxnSpPr>
          <p:cNvPr id="5" name="Straight Connector 4"/>
          <p:cNvCxnSpPr/>
          <p:nvPr/>
        </p:nvCxnSpPr>
        <p:spPr>
          <a:xfrm>
            <a:off x="1521900" y="1723635"/>
            <a:ext cx="0" cy="4402528"/>
          </a:xfrm>
          <a:prstGeom prst="line">
            <a:avLst/>
          </a:prstGeom>
        </p:spPr>
        <p:style>
          <a:lnRef idx="2">
            <a:schemeClr val="accent1"/>
          </a:lnRef>
          <a:fillRef idx="0">
            <a:schemeClr val="accent1"/>
          </a:fillRef>
          <a:effectRef idx="1">
            <a:schemeClr val="accent1"/>
          </a:effectRef>
          <a:fontRef idx="minor">
            <a:schemeClr val="tx1"/>
          </a:fontRef>
        </p:style>
      </p:cxnSp>
      <p:cxnSp>
        <p:nvCxnSpPr>
          <p:cNvPr id="7" name="Straight Connector 6"/>
          <p:cNvCxnSpPr/>
          <p:nvPr/>
        </p:nvCxnSpPr>
        <p:spPr>
          <a:xfrm>
            <a:off x="1521900" y="6126163"/>
            <a:ext cx="5755001"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1914974" y="2046186"/>
            <a:ext cx="5120035" cy="3548067"/>
          </a:xfrm>
          <a:prstGeom prst="line">
            <a:avLst/>
          </a:prstGeom>
          <a:ln>
            <a:solidFill>
              <a:schemeClr val="accent2"/>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2116550" y="1925229"/>
            <a:ext cx="4616095" cy="3850459"/>
          </a:xfrm>
          <a:prstGeom prst="line">
            <a:avLst/>
          </a:prstGeom>
          <a:ln>
            <a:solidFill>
              <a:srgbClr val="604A7B"/>
            </a:solidFill>
          </a:ln>
        </p:spPr>
        <p:style>
          <a:lnRef idx="2">
            <a:schemeClr val="accent1"/>
          </a:lnRef>
          <a:fillRef idx="0">
            <a:schemeClr val="accent1"/>
          </a:fillRef>
          <a:effectRef idx="1">
            <a:schemeClr val="accent1"/>
          </a:effectRef>
          <a:fontRef idx="minor">
            <a:schemeClr val="tx1"/>
          </a:fontRef>
        </p:style>
      </p:cxnSp>
      <p:sp>
        <p:nvSpPr>
          <p:cNvPr id="12" name="TextBox 11"/>
          <p:cNvSpPr txBox="1"/>
          <p:nvPr/>
        </p:nvSpPr>
        <p:spPr>
          <a:xfrm>
            <a:off x="6950665" y="1676854"/>
            <a:ext cx="1736135" cy="369332"/>
          </a:xfrm>
          <a:prstGeom prst="rect">
            <a:avLst/>
          </a:prstGeom>
          <a:noFill/>
        </p:spPr>
        <p:txBody>
          <a:bodyPr wrap="none" rtlCol="0">
            <a:spAutoFit/>
          </a:bodyPr>
          <a:lstStyle/>
          <a:p>
            <a:r>
              <a:rPr lang="en-US" dirty="0" smtClean="0"/>
              <a:t>External balance</a:t>
            </a:r>
            <a:endParaRPr lang="en-US" dirty="0"/>
          </a:p>
        </p:txBody>
      </p:sp>
      <p:sp>
        <p:nvSpPr>
          <p:cNvPr id="13" name="TextBox 12"/>
          <p:cNvSpPr txBox="1"/>
          <p:nvPr/>
        </p:nvSpPr>
        <p:spPr>
          <a:xfrm>
            <a:off x="7247882" y="5342259"/>
            <a:ext cx="1702885" cy="369332"/>
          </a:xfrm>
          <a:prstGeom prst="rect">
            <a:avLst/>
          </a:prstGeom>
          <a:noFill/>
        </p:spPr>
        <p:txBody>
          <a:bodyPr wrap="none" rtlCol="0">
            <a:spAutoFit/>
          </a:bodyPr>
          <a:lstStyle/>
          <a:p>
            <a:r>
              <a:rPr lang="en-US" dirty="0" smtClean="0"/>
              <a:t>Internal balance</a:t>
            </a:r>
            <a:endParaRPr lang="en-US" dirty="0"/>
          </a:p>
        </p:txBody>
      </p:sp>
      <p:sp>
        <p:nvSpPr>
          <p:cNvPr id="14" name="TextBox 13"/>
          <p:cNvSpPr txBox="1"/>
          <p:nvPr/>
        </p:nvSpPr>
        <p:spPr>
          <a:xfrm>
            <a:off x="4152470" y="6246205"/>
            <a:ext cx="1224877" cy="369332"/>
          </a:xfrm>
          <a:prstGeom prst="rect">
            <a:avLst/>
          </a:prstGeom>
          <a:noFill/>
        </p:spPr>
        <p:txBody>
          <a:bodyPr wrap="none" rtlCol="0">
            <a:spAutoFit/>
          </a:bodyPr>
          <a:lstStyle/>
          <a:p>
            <a:r>
              <a:rPr lang="en-US" dirty="0" smtClean="0"/>
              <a:t>Absorption</a:t>
            </a:r>
            <a:endParaRPr lang="en-US" dirty="0"/>
          </a:p>
        </p:txBody>
      </p:sp>
      <p:sp>
        <p:nvSpPr>
          <p:cNvPr id="15" name="TextBox 14"/>
          <p:cNvSpPr txBox="1"/>
          <p:nvPr/>
        </p:nvSpPr>
        <p:spPr>
          <a:xfrm>
            <a:off x="161261" y="3215436"/>
            <a:ext cx="1148984" cy="923330"/>
          </a:xfrm>
          <a:prstGeom prst="rect">
            <a:avLst/>
          </a:prstGeom>
          <a:noFill/>
        </p:spPr>
        <p:txBody>
          <a:bodyPr wrap="square" rtlCol="0">
            <a:spAutoFit/>
          </a:bodyPr>
          <a:lstStyle/>
          <a:p>
            <a:r>
              <a:rPr lang="en-US" dirty="0" smtClean="0"/>
              <a:t>Real exchange rate</a:t>
            </a:r>
            <a:endParaRPr lang="en-US" dirty="0"/>
          </a:p>
        </p:txBody>
      </p:sp>
      <p:sp>
        <p:nvSpPr>
          <p:cNvPr id="16" name="TextBox 15"/>
          <p:cNvSpPr txBox="1"/>
          <p:nvPr/>
        </p:nvSpPr>
        <p:spPr>
          <a:xfrm>
            <a:off x="3658608" y="1975013"/>
            <a:ext cx="1607872" cy="923330"/>
          </a:xfrm>
          <a:prstGeom prst="rect">
            <a:avLst/>
          </a:prstGeom>
          <a:noFill/>
        </p:spPr>
        <p:txBody>
          <a:bodyPr wrap="square" rtlCol="0">
            <a:spAutoFit/>
          </a:bodyPr>
          <a:lstStyle/>
          <a:p>
            <a:pPr algn="ctr"/>
            <a:r>
              <a:rPr lang="en-US" dirty="0" smtClean="0"/>
              <a:t>A</a:t>
            </a:r>
          </a:p>
          <a:p>
            <a:pPr algn="ctr"/>
            <a:r>
              <a:rPr lang="en-US" dirty="0" smtClean="0"/>
              <a:t>Surplus +</a:t>
            </a:r>
          </a:p>
          <a:p>
            <a:pPr algn="ctr"/>
            <a:r>
              <a:rPr lang="en-US" dirty="0" smtClean="0"/>
              <a:t>inflation</a:t>
            </a:r>
            <a:endParaRPr lang="en-US" dirty="0"/>
          </a:p>
        </p:txBody>
      </p:sp>
      <p:sp>
        <p:nvSpPr>
          <p:cNvPr id="17" name="TextBox 16"/>
          <p:cNvSpPr txBox="1"/>
          <p:nvPr/>
        </p:nvSpPr>
        <p:spPr>
          <a:xfrm>
            <a:off x="5549710" y="3215436"/>
            <a:ext cx="1431192" cy="923330"/>
          </a:xfrm>
          <a:prstGeom prst="rect">
            <a:avLst/>
          </a:prstGeom>
          <a:noFill/>
        </p:spPr>
        <p:txBody>
          <a:bodyPr wrap="square" rtlCol="0">
            <a:spAutoFit/>
          </a:bodyPr>
          <a:lstStyle/>
          <a:p>
            <a:pPr algn="ctr"/>
            <a:r>
              <a:rPr lang="en-US" dirty="0" smtClean="0"/>
              <a:t>B</a:t>
            </a:r>
          </a:p>
          <a:p>
            <a:pPr algn="ctr"/>
            <a:r>
              <a:rPr lang="en-US" dirty="0" smtClean="0"/>
              <a:t>Deficit + inflation</a:t>
            </a:r>
            <a:endParaRPr lang="en-US" dirty="0"/>
          </a:p>
        </p:txBody>
      </p:sp>
      <p:sp>
        <p:nvSpPr>
          <p:cNvPr id="18" name="TextBox 17"/>
          <p:cNvSpPr txBox="1"/>
          <p:nvPr/>
        </p:nvSpPr>
        <p:spPr>
          <a:xfrm>
            <a:off x="3567899" y="4584656"/>
            <a:ext cx="1894816" cy="923330"/>
          </a:xfrm>
          <a:prstGeom prst="rect">
            <a:avLst/>
          </a:prstGeom>
          <a:noFill/>
        </p:spPr>
        <p:txBody>
          <a:bodyPr wrap="square" rtlCol="0">
            <a:spAutoFit/>
          </a:bodyPr>
          <a:lstStyle/>
          <a:p>
            <a:pPr algn="ctr"/>
            <a:r>
              <a:rPr lang="en-US" dirty="0"/>
              <a:t>C</a:t>
            </a:r>
            <a:endParaRPr lang="en-US" dirty="0" smtClean="0"/>
          </a:p>
          <a:p>
            <a:pPr algn="ctr"/>
            <a:r>
              <a:rPr lang="en-US" dirty="0" smtClean="0"/>
              <a:t>Deficit </a:t>
            </a:r>
          </a:p>
          <a:p>
            <a:pPr algn="ctr"/>
            <a:r>
              <a:rPr lang="en-US" dirty="0"/>
              <a:t>+</a:t>
            </a:r>
            <a:r>
              <a:rPr lang="en-US" dirty="0" smtClean="0"/>
              <a:t> Unemployment</a:t>
            </a:r>
            <a:endParaRPr lang="en-US" dirty="0"/>
          </a:p>
        </p:txBody>
      </p:sp>
      <p:sp>
        <p:nvSpPr>
          <p:cNvPr id="19" name="TextBox 18"/>
          <p:cNvSpPr txBox="1"/>
          <p:nvPr/>
        </p:nvSpPr>
        <p:spPr>
          <a:xfrm>
            <a:off x="1874659" y="3315813"/>
            <a:ext cx="1894816" cy="923330"/>
          </a:xfrm>
          <a:prstGeom prst="rect">
            <a:avLst/>
          </a:prstGeom>
          <a:noFill/>
        </p:spPr>
        <p:txBody>
          <a:bodyPr wrap="square" rtlCol="0">
            <a:spAutoFit/>
          </a:bodyPr>
          <a:lstStyle/>
          <a:p>
            <a:pPr algn="ctr"/>
            <a:r>
              <a:rPr lang="en-US" dirty="0" smtClean="0"/>
              <a:t>D</a:t>
            </a:r>
          </a:p>
          <a:p>
            <a:pPr algn="ctr"/>
            <a:r>
              <a:rPr lang="en-US" dirty="0" smtClean="0"/>
              <a:t>Surplus </a:t>
            </a:r>
          </a:p>
          <a:p>
            <a:pPr algn="ctr"/>
            <a:r>
              <a:rPr lang="en-US" dirty="0"/>
              <a:t>+</a:t>
            </a:r>
            <a:r>
              <a:rPr lang="en-US" dirty="0" smtClean="0"/>
              <a:t> Unemployment</a:t>
            </a:r>
            <a:endParaRPr lang="en-US" dirty="0"/>
          </a:p>
        </p:txBody>
      </p:sp>
    </p:spTree>
    <p:extLst>
      <p:ext uri="{BB962C8B-B14F-4D97-AF65-F5344CB8AC3E}">
        <p14:creationId xmlns:p14="http://schemas.microsoft.com/office/powerpoint/2010/main" val="42595349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Flexible markets</a:t>
            </a:r>
            <a:endParaRPr lang="en-US" dirty="0"/>
          </a:p>
        </p:txBody>
      </p:sp>
      <p:sp>
        <p:nvSpPr>
          <p:cNvPr id="3" name="Content Placeholder 2"/>
          <p:cNvSpPr>
            <a:spLocks noGrp="1"/>
          </p:cNvSpPr>
          <p:nvPr>
            <p:ph idx="1"/>
          </p:nvPr>
        </p:nvSpPr>
        <p:spPr/>
        <p:txBody>
          <a:bodyPr/>
          <a:lstStyle/>
          <a:p>
            <a:r>
              <a:rPr lang="en-US" dirty="0" smtClean="0"/>
              <a:t>If markets work well</a:t>
            </a:r>
          </a:p>
          <a:p>
            <a:r>
              <a:rPr lang="en-US" dirty="0" smtClean="0"/>
              <a:t>And there are no impediments</a:t>
            </a:r>
          </a:p>
          <a:p>
            <a:r>
              <a:rPr lang="en-US" dirty="0" smtClean="0"/>
              <a:t>Then a country in an area of imbalance will naturally move to balance and the bliss point</a:t>
            </a:r>
          </a:p>
          <a:p>
            <a:r>
              <a:rPr lang="en-US" dirty="0" smtClean="0"/>
              <a:t>This assumes that exchange rates are not fixed, for example</a:t>
            </a:r>
            <a:endParaRPr lang="en-US" dirty="0"/>
          </a:p>
        </p:txBody>
      </p:sp>
    </p:spTree>
    <p:extLst>
      <p:ext uri="{BB962C8B-B14F-4D97-AF65-F5344CB8AC3E}">
        <p14:creationId xmlns:p14="http://schemas.microsoft.com/office/powerpoint/2010/main" val="34036623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External balance</a:t>
            </a:r>
            <a:br>
              <a:rPr lang="en-US" dirty="0" smtClean="0"/>
            </a:br>
            <a:r>
              <a:rPr lang="en-US" sz="3100" dirty="0" smtClean="0"/>
              <a:t>(automatic adjustment)</a:t>
            </a:r>
            <a:endParaRPr lang="en-US" sz="3100" dirty="0"/>
          </a:p>
        </p:txBody>
      </p:sp>
      <p:sp>
        <p:nvSpPr>
          <p:cNvPr id="3" name="Content Placeholder 2"/>
          <p:cNvSpPr>
            <a:spLocks noGrp="1"/>
          </p:cNvSpPr>
          <p:nvPr>
            <p:ph idx="1"/>
          </p:nvPr>
        </p:nvSpPr>
        <p:spPr/>
        <p:txBody>
          <a:bodyPr/>
          <a:lstStyle/>
          <a:p>
            <a:pPr marL="0" indent="0">
              <a:buNone/>
            </a:pPr>
            <a:r>
              <a:rPr lang="en-US" dirty="0" smtClean="0"/>
              <a:t> </a:t>
            </a:r>
            <a:endParaRPr lang="en-US" dirty="0"/>
          </a:p>
        </p:txBody>
      </p:sp>
      <p:cxnSp>
        <p:nvCxnSpPr>
          <p:cNvPr id="5" name="Straight Connector 4"/>
          <p:cNvCxnSpPr/>
          <p:nvPr/>
        </p:nvCxnSpPr>
        <p:spPr>
          <a:xfrm>
            <a:off x="584571" y="1743794"/>
            <a:ext cx="0" cy="3255755"/>
          </a:xfrm>
          <a:prstGeom prst="line">
            <a:avLst/>
          </a:prstGeom>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584571" y="4999549"/>
            <a:ext cx="3265534"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380797" y="2026027"/>
            <a:ext cx="2166944" cy="2489694"/>
          </a:xfrm>
          <a:prstGeom prst="line">
            <a:avLst/>
          </a:prstGeom>
        </p:spPr>
        <p:style>
          <a:lnRef idx="2">
            <a:schemeClr val="accent1"/>
          </a:lnRef>
          <a:fillRef idx="0">
            <a:schemeClr val="accent1"/>
          </a:fillRef>
          <a:effectRef idx="1">
            <a:schemeClr val="accent1"/>
          </a:effectRef>
          <a:fontRef idx="minor">
            <a:schemeClr val="tx1"/>
          </a:fontRef>
        </p:style>
      </p:cxnSp>
      <p:sp>
        <p:nvSpPr>
          <p:cNvPr id="17" name="TextBox 16"/>
          <p:cNvSpPr txBox="1"/>
          <p:nvPr/>
        </p:nvSpPr>
        <p:spPr>
          <a:xfrm>
            <a:off x="3461651" y="1615902"/>
            <a:ext cx="428322" cy="369332"/>
          </a:xfrm>
          <a:prstGeom prst="rect">
            <a:avLst/>
          </a:prstGeom>
          <a:noFill/>
        </p:spPr>
        <p:txBody>
          <a:bodyPr wrap="none" rtlCol="0">
            <a:spAutoFit/>
          </a:bodyPr>
          <a:lstStyle/>
          <a:p>
            <a:r>
              <a:rPr lang="en-US" dirty="0" smtClean="0"/>
              <a:t>EB</a:t>
            </a:r>
          </a:p>
        </p:txBody>
      </p:sp>
      <p:sp>
        <p:nvSpPr>
          <p:cNvPr id="35" name="TextBox 34"/>
          <p:cNvSpPr txBox="1"/>
          <p:nvPr/>
        </p:nvSpPr>
        <p:spPr>
          <a:xfrm>
            <a:off x="123317" y="1341746"/>
            <a:ext cx="556563" cy="369332"/>
          </a:xfrm>
          <a:prstGeom prst="rect">
            <a:avLst/>
          </a:prstGeom>
          <a:noFill/>
        </p:spPr>
        <p:txBody>
          <a:bodyPr wrap="none" rtlCol="0">
            <a:spAutoFit/>
          </a:bodyPr>
          <a:lstStyle/>
          <a:p>
            <a:r>
              <a:rPr lang="en-US" dirty="0" smtClean="0"/>
              <a:t>RER</a:t>
            </a:r>
            <a:endParaRPr lang="en-US" dirty="0"/>
          </a:p>
        </p:txBody>
      </p:sp>
      <p:sp>
        <p:nvSpPr>
          <p:cNvPr id="39" name="TextBox 38"/>
          <p:cNvSpPr txBox="1"/>
          <p:nvPr/>
        </p:nvSpPr>
        <p:spPr>
          <a:xfrm>
            <a:off x="1935131" y="5114045"/>
            <a:ext cx="1224877" cy="369332"/>
          </a:xfrm>
          <a:prstGeom prst="rect">
            <a:avLst/>
          </a:prstGeom>
          <a:noFill/>
        </p:spPr>
        <p:txBody>
          <a:bodyPr wrap="none" rtlCol="0">
            <a:spAutoFit/>
          </a:bodyPr>
          <a:lstStyle/>
          <a:p>
            <a:r>
              <a:rPr lang="en-US" dirty="0" smtClean="0"/>
              <a:t>Absorption</a:t>
            </a:r>
            <a:endParaRPr lang="en-US" dirty="0"/>
          </a:p>
        </p:txBody>
      </p:sp>
      <p:sp>
        <p:nvSpPr>
          <p:cNvPr id="40" name="TextBox 39"/>
          <p:cNvSpPr txBox="1"/>
          <p:nvPr/>
        </p:nvSpPr>
        <p:spPr>
          <a:xfrm>
            <a:off x="4622099" y="1743794"/>
            <a:ext cx="3938276" cy="3970318"/>
          </a:xfrm>
          <a:prstGeom prst="rect">
            <a:avLst/>
          </a:prstGeom>
          <a:noFill/>
        </p:spPr>
        <p:txBody>
          <a:bodyPr wrap="square" rtlCol="0">
            <a:spAutoFit/>
          </a:bodyPr>
          <a:lstStyle/>
          <a:p>
            <a:r>
              <a:rPr lang="en-US" dirty="0"/>
              <a:t>T</a:t>
            </a:r>
            <a:r>
              <a:rPr lang="en-US" dirty="0" smtClean="0"/>
              <a:t>rade surplus (upper left): increase in </a:t>
            </a:r>
            <a:r>
              <a:rPr lang="en-US" dirty="0" err="1" smtClean="0"/>
              <a:t>forex</a:t>
            </a:r>
            <a:r>
              <a:rPr lang="en-US" dirty="0" smtClean="0"/>
              <a:t> earnings coming in causes increase in money supply (M2) and people will spend more (absorption).</a:t>
            </a:r>
          </a:p>
          <a:p>
            <a:r>
              <a:rPr lang="en-US" dirty="0" smtClean="0"/>
              <a:t>Demand for our currency increases so e falls (our currency stronger so exchange less of our currency for $). When e falls, RER falls (think of formula).</a:t>
            </a:r>
          </a:p>
          <a:p>
            <a:endParaRPr lang="en-US" dirty="0"/>
          </a:p>
          <a:p>
            <a:r>
              <a:rPr lang="en-US" dirty="0" smtClean="0"/>
              <a:t>Trade deficit (lower right): </a:t>
            </a:r>
            <a:r>
              <a:rPr lang="en-US" dirty="0" err="1"/>
              <a:t>f</a:t>
            </a:r>
            <a:r>
              <a:rPr lang="en-US" dirty="0" err="1" smtClean="0"/>
              <a:t>orex</a:t>
            </a:r>
            <a:r>
              <a:rPr lang="en-US" dirty="0" smtClean="0"/>
              <a:t> will fall and cause decline in M2 and reduce absorption (horizontal). With less </a:t>
            </a:r>
            <a:r>
              <a:rPr lang="en-US" dirty="0" err="1" smtClean="0"/>
              <a:t>forex</a:t>
            </a:r>
            <a:r>
              <a:rPr lang="en-US" dirty="0" smtClean="0"/>
              <a:t>, e will rise, meaning depreciation (less valuable). When e rises so does RER.</a:t>
            </a:r>
          </a:p>
        </p:txBody>
      </p:sp>
      <p:sp>
        <p:nvSpPr>
          <p:cNvPr id="41" name="TextBox 40"/>
          <p:cNvSpPr txBox="1"/>
          <p:nvPr/>
        </p:nvSpPr>
        <p:spPr>
          <a:xfrm>
            <a:off x="1297114" y="1865892"/>
            <a:ext cx="1004639" cy="369332"/>
          </a:xfrm>
          <a:prstGeom prst="rect">
            <a:avLst/>
          </a:prstGeom>
          <a:noFill/>
        </p:spPr>
        <p:txBody>
          <a:bodyPr wrap="none" rtlCol="0">
            <a:spAutoFit/>
          </a:bodyPr>
          <a:lstStyle/>
          <a:p>
            <a:r>
              <a:rPr lang="en-US" dirty="0">
                <a:latin typeface="Lucida Grande"/>
                <a:ea typeface="Lucida Grande"/>
                <a:cs typeface="Lucida Grande"/>
              </a:rPr>
              <a:t>Δ</a:t>
            </a:r>
            <a:r>
              <a:rPr lang="en-US" dirty="0" smtClean="0"/>
              <a:t>M2 &gt; 0</a:t>
            </a:r>
            <a:endParaRPr lang="en-US" dirty="0"/>
          </a:p>
        </p:txBody>
      </p:sp>
      <p:cxnSp>
        <p:nvCxnSpPr>
          <p:cNvPr id="6" name="Straight Arrow Connector 5"/>
          <p:cNvCxnSpPr/>
          <p:nvPr/>
        </p:nvCxnSpPr>
        <p:spPr>
          <a:xfrm flipV="1">
            <a:off x="1481585" y="2398977"/>
            <a:ext cx="937329" cy="20160"/>
          </a:xfrm>
          <a:prstGeom prst="straightConnector1">
            <a:avLst/>
          </a:prstGeom>
          <a:ln>
            <a:solidFill>
              <a:schemeClr val="accent3">
                <a:lumMod val="50000"/>
              </a:schemeClr>
            </a:solidFill>
            <a:prstDash val="dash"/>
            <a:tailEnd type="arrow"/>
          </a:ln>
        </p:spPr>
        <p:style>
          <a:lnRef idx="2">
            <a:schemeClr val="accent1"/>
          </a:lnRef>
          <a:fillRef idx="0">
            <a:schemeClr val="accent1"/>
          </a:fillRef>
          <a:effectRef idx="1">
            <a:schemeClr val="accent1"/>
          </a:effectRef>
          <a:fontRef idx="minor">
            <a:schemeClr val="tx1"/>
          </a:fontRef>
        </p:style>
      </p:cxnSp>
      <p:cxnSp>
        <p:nvCxnSpPr>
          <p:cNvPr id="8" name="Straight Arrow Connector 7"/>
          <p:cNvCxnSpPr/>
          <p:nvPr/>
        </p:nvCxnSpPr>
        <p:spPr>
          <a:xfrm>
            <a:off x="1481585" y="2409057"/>
            <a:ext cx="0" cy="755980"/>
          </a:xfrm>
          <a:prstGeom prst="straightConnector1">
            <a:avLst/>
          </a:prstGeom>
          <a:ln>
            <a:solidFill>
              <a:srgbClr val="4F6228"/>
            </a:solidFill>
            <a:prstDash val="dash"/>
            <a:tailEnd type="arrow"/>
          </a:ln>
        </p:spPr>
        <p:style>
          <a:lnRef idx="2">
            <a:schemeClr val="accent1"/>
          </a:lnRef>
          <a:fillRef idx="0">
            <a:schemeClr val="accent1"/>
          </a:fillRef>
          <a:effectRef idx="1">
            <a:schemeClr val="accent1"/>
          </a:effectRef>
          <a:fontRef idx="minor">
            <a:schemeClr val="tx1"/>
          </a:fontRef>
        </p:style>
      </p:cxnSp>
      <p:cxnSp>
        <p:nvCxnSpPr>
          <p:cNvPr id="12" name="Straight Arrow Connector 11"/>
          <p:cNvCxnSpPr/>
          <p:nvPr/>
        </p:nvCxnSpPr>
        <p:spPr>
          <a:xfrm>
            <a:off x="1481585" y="2409057"/>
            <a:ext cx="685359" cy="594704"/>
          </a:xfrm>
          <a:prstGeom prst="straightConnector1">
            <a:avLst/>
          </a:prstGeom>
          <a:ln>
            <a:solidFill>
              <a:srgbClr val="4F6228"/>
            </a:solidFill>
            <a:tailEnd type="arrow"/>
          </a:ln>
        </p:spPr>
        <p:style>
          <a:lnRef idx="2">
            <a:schemeClr val="accent1"/>
          </a:lnRef>
          <a:fillRef idx="0">
            <a:schemeClr val="accent1"/>
          </a:fillRef>
          <a:effectRef idx="1">
            <a:schemeClr val="accent1"/>
          </a:effectRef>
          <a:fontRef idx="minor">
            <a:schemeClr val="tx1"/>
          </a:fontRef>
        </p:style>
      </p:cxnSp>
      <p:cxnSp>
        <p:nvCxnSpPr>
          <p:cNvPr id="16" name="Straight Arrow Connector 15"/>
          <p:cNvCxnSpPr/>
          <p:nvPr/>
        </p:nvCxnSpPr>
        <p:spPr>
          <a:xfrm flipV="1">
            <a:off x="3557820" y="3215435"/>
            <a:ext cx="0" cy="685422"/>
          </a:xfrm>
          <a:prstGeom prst="straightConnector1">
            <a:avLst/>
          </a:prstGeom>
          <a:ln>
            <a:solidFill>
              <a:schemeClr val="accent2"/>
            </a:solidFill>
            <a:prstDash val="dash"/>
            <a:tailEnd type="arrow"/>
          </a:ln>
        </p:spPr>
        <p:style>
          <a:lnRef idx="2">
            <a:schemeClr val="accent1"/>
          </a:lnRef>
          <a:fillRef idx="0">
            <a:schemeClr val="accent1"/>
          </a:fillRef>
          <a:effectRef idx="1">
            <a:schemeClr val="accent1"/>
          </a:effectRef>
          <a:fontRef idx="minor">
            <a:schemeClr val="tx1"/>
          </a:fontRef>
        </p:style>
      </p:cxnSp>
      <p:cxnSp>
        <p:nvCxnSpPr>
          <p:cNvPr id="22" name="Straight Arrow Connector 21"/>
          <p:cNvCxnSpPr/>
          <p:nvPr/>
        </p:nvCxnSpPr>
        <p:spPr>
          <a:xfrm flipH="1">
            <a:off x="2771673" y="3900857"/>
            <a:ext cx="776068" cy="0"/>
          </a:xfrm>
          <a:prstGeom prst="straightConnector1">
            <a:avLst/>
          </a:prstGeom>
          <a:ln>
            <a:solidFill>
              <a:srgbClr val="C0504D"/>
            </a:solidFill>
            <a:prstDash val="dash"/>
            <a:tailEnd type="arrow"/>
          </a:ln>
        </p:spPr>
        <p:style>
          <a:lnRef idx="2">
            <a:schemeClr val="accent1"/>
          </a:lnRef>
          <a:fillRef idx="0">
            <a:schemeClr val="accent1"/>
          </a:fillRef>
          <a:effectRef idx="1">
            <a:schemeClr val="accent1"/>
          </a:effectRef>
          <a:fontRef idx="minor">
            <a:schemeClr val="tx1"/>
          </a:fontRef>
        </p:style>
      </p:cxnSp>
      <p:cxnSp>
        <p:nvCxnSpPr>
          <p:cNvPr id="26" name="Straight Arrow Connector 25"/>
          <p:cNvCxnSpPr/>
          <p:nvPr/>
        </p:nvCxnSpPr>
        <p:spPr>
          <a:xfrm flipH="1" flipV="1">
            <a:off x="2932934" y="3487588"/>
            <a:ext cx="614807" cy="413269"/>
          </a:xfrm>
          <a:prstGeom prst="straightConnector1">
            <a:avLst/>
          </a:prstGeom>
          <a:ln>
            <a:solidFill>
              <a:srgbClr val="C0504D"/>
            </a:solidFill>
            <a:tailEnd type="arrow"/>
          </a:ln>
        </p:spPr>
        <p:style>
          <a:lnRef idx="2">
            <a:schemeClr val="accent1"/>
          </a:lnRef>
          <a:fillRef idx="0">
            <a:schemeClr val="accent1"/>
          </a:fillRef>
          <a:effectRef idx="1">
            <a:schemeClr val="accent1"/>
          </a:effectRef>
          <a:fontRef idx="minor">
            <a:schemeClr val="tx1"/>
          </a:fontRef>
        </p:style>
      </p:cxnSp>
      <p:sp>
        <p:nvSpPr>
          <p:cNvPr id="29" name="TextBox 28"/>
          <p:cNvSpPr txBox="1"/>
          <p:nvPr/>
        </p:nvSpPr>
        <p:spPr>
          <a:xfrm>
            <a:off x="3701804" y="3302922"/>
            <a:ext cx="766143" cy="369332"/>
          </a:xfrm>
          <a:prstGeom prst="rect">
            <a:avLst/>
          </a:prstGeom>
          <a:noFill/>
        </p:spPr>
        <p:txBody>
          <a:bodyPr wrap="none" rtlCol="0">
            <a:spAutoFit/>
          </a:bodyPr>
          <a:lstStyle/>
          <a:p>
            <a:r>
              <a:rPr lang="en-US" dirty="0" err="1" smtClean="0"/>
              <a:t>Δe</a:t>
            </a:r>
            <a:r>
              <a:rPr lang="en-US" dirty="0"/>
              <a:t> </a:t>
            </a:r>
            <a:r>
              <a:rPr lang="en-US" dirty="0" smtClean="0"/>
              <a:t>&gt; 0</a:t>
            </a:r>
            <a:endParaRPr lang="en-US" dirty="0"/>
          </a:p>
        </p:txBody>
      </p:sp>
      <p:sp>
        <p:nvSpPr>
          <p:cNvPr id="43" name="TextBox 42"/>
          <p:cNvSpPr txBox="1"/>
          <p:nvPr/>
        </p:nvSpPr>
        <p:spPr>
          <a:xfrm>
            <a:off x="2553181" y="4074558"/>
            <a:ext cx="1004639" cy="369332"/>
          </a:xfrm>
          <a:prstGeom prst="rect">
            <a:avLst/>
          </a:prstGeom>
          <a:noFill/>
        </p:spPr>
        <p:txBody>
          <a:bodyPr wrap="none" rtlCol="0">
            <a:spAutoFit/>
          </a:bodyPr>
          <a:lstStyle/>
          <a:p>
            <a:r>
              <a:rPr lang="en-US" dirty="0">
                <a:latin typeface="Lucida Grande"/>
                <a:ea typeface="Lucida Grande"/>
                <a:cs typeface="Lucida Grande"/>
              </a:rPr>
              <a:t>Δ</a:t>
            </a:r>
            <a:r>
              <a:rPr lang="en-US" dirty="0" smtClean="0"/>
              <a:t>M2 &lt; 0</a:t>
            </a:r>
            <a:endParaRPr lang="en-US" dirty="0"/>
          </a:p>
        </p:txBody>
      </p:sp>
      <p:sp>
        <p:nvSpPr>
          <p:cNvPr id="44" name="TextBox 43"/>
          <p:cNvSpPr txBox="1"/>
          <p:nvPr/>
        </p:nvSpPr>
        <p:spPr>
          <a:xfrm>
            <a:off x="617688" y="2429216"/>
            <a:ext cx="766143" cy="369332"/>
          </a:xfrm>
          <a:prstGeom prst="rect">
            <a:avLst/>
          </a:prstGeom>
          <a:noFill/>
        </p:spPr>
        <p:txBody>
          <a:bodyPr wrap="none" rtlCol="0">
            <a:spAutoFit/>
          </a:bodyPr>
          <a:lstStyle/>
          <a:p>
            <a:r>
              <a:rPr lang="en-US" dirty="0" err="1" smtClean="0"/>
              <a:t>Δe</a:t>
            </a:r>
            <a:r>
              <a:rPr lang="en-US" dirty="0"/>
              <a:t> &lt;</a:t>
            </a:r>
            <a:r>
              <a:rPr lang="en-US" dirty="0" smtClean="0"/>
              <a:t> 0</a:t>
            </a:r>
            <a:endParaRPr lang="en-US" dirty="0"/>
          </a:p>
        </p:txBody>
      </p:sp>
    </p:spTree>
    <p:extLst>
      <p:ext uri="{BB962C8B-B14F-4D97-AF65-F5344CB8AC3E}">
        <p14:creationId xmlns:p14="http://schemas.microsoft.com/office/powerpoint/2010/main" val="1976052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Internal balance</a:t>
            </a:r>
            <a:br>
              <a:rPr lang="en-US" dirty="0" smtClean="0"/>
            </a:br>
            <a:r>
              <a:rPr lang="en-US" sz="3600" dirty="0" smtClean="0"/>
              <a:t>(automatic adjustment)</a:t>
            </a:r>
            <a:endParaRPr lang="en-US" sz="3600" dirty="0"/>
          </a:p>
        </p:txBody>
      </p:sp>
      <p:sp>
        <p:nvSpPr>
          <p:cNvPr id="3" name="Content Placeholder 2"/>
          <p:cNvSpPr>
            <a:spLocks noGrp="1"/>
          </p:cNvSpPr>
          <p:nvPr>
            <p:ph idx="1"/>
          </p:nvPr>
        </p:nvSpPr>
        <p:spPr/>
        <p:txBody>
          <a:bodyPr/>
          <a:lstStyle/>
          <a:p>
            <a:pPr marL="0" indent="0">
              <a:buNone/>
            </a:pPr>
            <a:r>
              <a:rPr lang="en-US" dirty="0" smtClean="0"/>
              <a:t> </a:t>
            </a:r>
            <a:endParaRPr lang="en-US" dirty="0"/>
          </a:p>
        </p:txBody>
      </p:sp>
      <p:cxnSp>
        <p:nvCxnSpPr>
          <p:cNvPr id="5" name="Straight Connector 4"/>
          <p:cNvCxnSpPr/>
          <p:nvPr/>
        </p:nvCxnSpPr>
        <p:spPr>
          <a:xfrm>
            <a:off x="584571" y="1743794"/>
            <a:ext cx="0" cy="3255755"/>
          </a:xfrm>
          <a:prstGeom prst="line">
            <a:avLst/>
          </a:prstGeom>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584571" y="4999549"/>
            <a:ext cx="3265534"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a:off x="1148984" y="1865892"/>
            <a:ext cx="2552820" cy="2347437"/>
          </a:xfrm>
          <a:prstGeom prst="line">
            <a:avLst/>
          </a:prstGeom>
        </p:spPr>
        <p:style>
          <a:lnRef idx="2">
            <a:schemeClr val="accent1"/>
          </a:lnRef>
          <a:fillRef idx="0">
            <a:schemeClr val="accent1"/>
          </a:fillRef>
          <a:effectRef idx="1">
            <a:schemeClr val="accent1"/>
          </a:effectRef>
          <a:fontRef idx="minor">
            <a:schemeClr val="tx1"/>
          </a:fontRef>
        </p:style>
      </p:cxnSp>
      <p:sp>
        <p:nvSpPr>
          <p:cNvPr id="17" name="TextBox 16"/>
          <p:cNvSpPr txBox="1"/>
          <p:nvPr/>
        </p:nvSpPr>
        <p:spPr>
          <a:xfrm>
            <a:off x="3850105" y="4112446"/>
            <a:ext cx="377026" cy="369332"/>
          </a:xfrm>
          <a:prstGeom prst="rect">
            <a:avLst/>
          </a:prstGeom>
          <a:noFill/>
        </p:spPr>
        <p:txBody>
          <a:bodyPr wrap="none" rtlCol="0">
            <a:spAutoFit/>
          </a:bodyPr>
          <a:lstStyle/>
          <a:p>
            <a:r>
              <a:rPr lang="en-US" dirty="0" smtClean="0"/>
              <a:t>IB</a:t>
            </a:r>
          </a:p>
        </p:txBody>
      </p:sp>
      <p:sp>
        <p:nvSpPr>
          <p:cNvPr id="35" name="TextBox 34"/>
          <p:cNvSpPr txBox="1"/>
          <p:nvPr/>
        </p:nvSpPr>
        <p:spPr>
          <a:xfrm>
            <a:off x="123317" y="1341746"/>
            <a:ext cx="556563" cy="369332"/>
          </a:xfrm>
          <a:prstGeom prst="rect">
            <a:avLst/>
          </a:prstGeom>
          <a:noFill/>
        </p:spPr>
        <p:txBody>
          <a:bodyPr wrap="none" rtlCol="0">
            <a:spAutoFit/>
          </a:bodyPr>
          <a:lstStyle/>
          <a:p>
            <a:r>
              <a:rPr lang="en-US" dirty="0" smtClean="0"/>
              <a:t>RER</a:t>
            </a:r>
            <a:endParaRPr lang="en-US" dirty="0"/>
          </a:p>
        </p:txBody>
      </p:sp>
      <p:sp>
        <p:nvSpPr>
          <p:cNvPr id="39" name="TextBox 38"/>
          <p:cNvSpPr txBox="1"/>
          <p:nvPr/>
        </p:nvSpPr>
        <p:spPr>
          <a:xfrm>
            <a:off x="1935131" y="5114045"/>
            <a:ext cx="1224877" cy="369332"/>
          </a:xfrm>
          <a:prstGeom prst="rect">
            <a:avLst/>
          </a:prstGeom>
          <a:noFill/>
        </p:spPr>
        <p:txBody>
          <a:bodyPr wrap="none" rtlCol="0">
            <a:spAutoFit/>
          </a:bodyPr>
          <a:lstStyle/>
          <a:p>
            <a:r>
              <a:rPr lang="en-US" dirty="0" smtClean="0"/>
              <a:t>Absorption</a:t>
            </a:r>
            <a:endParaRPr lang="en-US" dirty="0"/>
          </a:p>
        </p:txBody>
      </p:sp>
      <p:sp>
        <p:nvSpPr>
          <p:cNvPr id="40" name="TextBox 39"/>
          <p:cNvSpPr txBox="1"/>
          <p:nvPr/>
        </p:nvSpPr>
        <p:spPr>
          <a:xfrm>
            <a:off x="4554300" y="1573289"/>
            <a:ext cx="4471284" cy="5078314"/>
          </a:xfrm>
          <a:prstGeom prst="rect">
            <a:avLst/>
          </a:prstGeom>
          <a:noFill/>
        </p:spPr>
        <p:txBody>
          <a:bodyPr wrap="square" rtlCol="0">
            <a:spAutoFit/>
          </a:bodyPr>
          <a:lstStyle/>
          <a:p>
            <a:r>
              <a:rPr lang="en-US" dirty="0" smtClean="0"/>
              <a:t>Above/right of IB line: inflation.</a:t>
            </a:r>
          </a:p>
          <a:p>
            <a:r>
              <a:rPr lang="en-US" dirty="0"/>
              <a:t>B</a:t>
            </a:r>
            <a:r>
              <a:rPr lang="en-US" dirty="0" smtClean="0"/>
              <a:t>elow/left of IB line: unemployment.</a:t>
            </a:r>
          </a:p>
          <a:p>
            <a:endParaRPr lang="en-US" dirty="0"/>
          </a:p>
          <a:p>
            <a:r>
              <a:rPr lang="en-US" dirty="0" smtClean="0"/>
              <a:t>Inflation: high price of non </a:t>
            </a:r>
            <a:r>
              <a:rPr lang="en-US" dirty="0" err="1" smtClean="0"/>
              <a:t>tradables</a:t>
            </a:r>
            <a:r>
              <a:rPr lang="en-US" dirty="0" smtClean="0"/>
              <a:t> (P</a:t>
            </a:r>
            <a:r>
              <a:rPr lang="en-US" baseline="-25000" dirty="0" smtClean="0"/>
              <a:t>N</a:t>
            </a:r>
            <a:r>
              <a:rPr lang="en-US" dirty="0" smtClean="0"/>
              <a:t>), causes real appreciation, therefore fall in RER (vertical dotted line). Think: in equation for RER, P</a:t>
            </a:r>
            <a:r>
              <a:rPr lang="en-US" baseline="-25000" dirty="0" smtClean="0"/>
              <a:t>N </a:t>
            </a:r>
            <a:r>
              <a:rPr lang="en-US" dirty="0" smtClean="0"/>
              <a:t>is the denominator so if P</a:t>
            </a:r>
            <a:r>
              <a:rPr lang="en-US" baseline="-25000" dirty="0" smtClean="0"/>
              <a:t>N</a:t>
            </a:r>
            <a:r>
              <a:rPr lang="en-US" dirty="0" smtClean="0"/>
              <a:t> increases (inflation) RER falls. </a:t>
            </a:r>
          </a:p>
          <a:p>
            <a:endParaRPr lang="en-US" dirty="0"/>
          </a:p>
          <a:p>
            <a:r>
              <a:rPr lang="en-US" dirty="0" smtClean="0"/>
              <a:t>Inflation also reduces the real value of absorption (horizontal dotted line). People have money but because of higher prices, when they spend it, it buys them less. So the real value of expenditure (absorption) falls. </a:t>
            </a:r>
          </a:p>
          <a:p>
            <a:endParaRPr lang="en-US" dirty="0"/>
          </a:p>
          <a:p>
            <a:r>
              <a:rPr lang="en-US" dirty="0" smtClean="0"/>
              <a:t>With unemployment, opposite: low P</a:t>
            </a:r>
            <a:r>
              <a:rPr lang="en-US" baseline="-25000" dirty="0" smtClean="0"/>
              <a:t>N</a:t>
            </a:r>
            <a:r>
              <a:rPr lang="en-US" dirty="0" smtClean="0"/>
              <a:t> </a:t>
            </a:r>
            <a:r>
              <a:rPr lang="en-US" dirty="0"/>
              <a:t>c</a:t>
            </a:r>
            <a:r>
              <a:rPr lang="en-US" dirty="0" smtClean="0"/>
              <a:t>auses RER to rise (vertical dotted) and real value of absorption to rise (horizontal dotted).</a:t>
            </a:r>
          </a:p>
        </p:txBody>
      </p:sp>
      <p:sp>
        <p:nvSpPr>
          <p:cNvPr id="41" name="TextBox 40"/>
          <p:cNvSpPr txBox="1"/>
          <p:nvPr/>
        </p:nvSpPr>
        <p:spPr>
          <a:xfrm>
            <a:off x="2553181" y="1744935"/>
            <a:ext cx="961058" cy="369332"/>
          </a:xfrm>
          <a:prstGeom prst="rect">
            <a:avLst/>
          </a:prstGeom>
          <a:noFill/>
        </p:spPr>
        <p:txBody>
          <a:bodyPr wrap="none" rtlCol="0">
            <a:spAutoFit/>
          </a:bodyPr>
          <a:lstStyle/>
          <a:p>
            <a:r>
              <a:rPr lang="en-US" dirty="0" err="1" smtClean="0">
                <a:latin typeface="Lucida Grande"/>
                <a:ea typeface="Lucida Grande"/>
                <a:cs typeface="Lucida Grande"/>
              </a:rPr>
              <a:t>Δ</a:t>
            </a:r>
            <a:r>
              <a:rPr lang="en-US" dirty="0"/>
              <a:t> </a:t>
            </a:r>
            <a:r>
              <a:rPr lang="en-US" dirty="0" smtClean="0"/>
              <a:t>P</a:t>
            </a:r>
            <a:r>
              <a:rPr lang="en-US" baseline="-25000" dirty="0" smtClean="0"/>
              <a:t>N</a:t>
            </a:r>
            <a:r>
              <a:rPr lang="en-US" dirty="0" smtClean="0"/>
              <a:t> &gt; 0</a:t>
            </a:r>
            <a:endParaRPr lang="en-US" dirty="0"/>
          </a:p>
        </p:txBody>
      </p:sp>
      <p:cxnSp>
        <p:nvCxnSpPr>
          <p:cNvPr id="6" name="Straight Arrow Connector 5"/>
          <p:cNvCxnSpPr/>
          <p:nvPr/>
        </p:nvCxnSpPr>
        <p:spPr>
          <a:xfrm flipH="1" flipV="1">
            <a:off x="1481585" y="3165037"/>
            <a:ext cx="10079" cy="826539"/>
          </a:xfrm>
          <a:prstGeom prst="straightConnector1">
            <a:avLst/>
          </a:prstGeom>
          <a:ln>
            <a:solidFill>
              <a:schemeClr val="accent3">
                <a:lumMod val="50000"/>
              </a:schemeClr>
            </a:solidFill>
            <a:prstDash val="dash"/>
            <a:tailEnd type="arrow"/>
          </a:ln>
        </p:spPr>
        <p:style>
          <a:lnRef idx="2">
            <a:schemeClr val="accent1"/>
          </a:lnRef>
          <a:fillRef idx="0">
            <a:schemeClr val="accent1"/>
          </a:fillRef>
          <a:effectRef idx="1">
            <a:schemeClr val="accent1"/>
          </a:effectRef>
          <a:fontRef idx="minor">
            <a:schemeClr val="tx1"/>
          </a:fontRef>
        </p:style>
      </p:cxnSp>
      <p:cxnSp>
        <p:nvCxnSpPr>
          <p:cNvPr id="8" name="Straight Arrow Connector 7"/>
          <p:cNvCxnSpPr/>
          <p:nvPr/>
        </p:nvCxnSpPr>
        <p:spPr>
          <a:xfrm>
            <a:off x="1491664" y="3991575"/>
            <a:ext cx="810089" cy="0"/>
          </a:xfrm>
          <a:prstGeom prst="straightConnector1">
            <a:avLst/>
          </a:prstGeom>
          <a:ln>
            <a:solidFill>
              <a:srgbClr val="4F6228"/>
            </a:solidFill>
            <a:prstDash val="dash"/>
            <a:tailEnd type="arrow"/>
          </a:ln>
        </p:spPr>
        <p:style>
          <a:lnRef idx="2">
            <a:schemeClr val="accent1"/>
          </a:lnRef>
          <a:fillRef idx="0">
            <a:schemeClr val="accent1"/>
          </a:fillRef>
          <a:effectRef idx="1">
            <a:schemeClr val="accent1"/>
          </a:effectRef>
          <a:fontRef idx="minor">
            <a:schemeClr val="tx1"/>
          </a:fontRef>
        </p:style>
      </p:cxnSp>
      <p:cxnSp>
        <p:nvCxnSpPr>
          <p:cNvPr id="12" name="Straight Arrow Connector 11"/>
          <p:cNvCxnSpPr/>
          <p:nvPr/>
        </p:nvCxnSpPr>
        <p:spPr>
          <a:xfrm flipV="1">
            <a:off x="1481585" y="3302922"/>
            <a:ext cx="685359" cy="688653"/>
          </a:xfrm>
          <a:prstGeom prst="straightConnector1">
            <a:avLst/>
          </a:prstGeom>
          <a:ln>
            <a:solidFill>
              <a:srgbClr val="4F6228"/>
            </a:solidFill>
            <a:tailEnd type="arrow"/>
          </a:ln>
        </p:spPr>
        <p:style>
          <a:lnRef idx="2">
            <a:schemeClr val="accent1"/>
          </a:lnRef>
          <a:fillRef idx="0">
            <a:schemeClr val="accent1"/>
          </a:fillRef>
          <a:effectRef idx="1">
            <a:schemeClr val="accent1"/>
          </a:effectRef>
          <a:fontRef idx="minor">
            <a:schemeClr val="tx1"/>
          </a:fontRef>
        </p:style>
      </p:cxnSp>
      <p:cxnSp>
        <p:nvCxnSpPr>
          <p:cNvPr id="16" name="Straight Arrow Connector 15"/>
          <p:cNvCxnSpPr/>
          <p:nvPr/>
        </p:nvCxnSpPr>
        <p:spPr>
          <a:xfrm flipH="1">
            <a:off x="2553181" y="2269222"/>
            <a:ext cx="829343" cy="0"/>
          </a:xfrm>
          <a:prstGeom prst="straightConnector1">
            <a:avLst/>
          </a:prstGeom>
          <a:ln>
            <a:solidFill>
              <a:schemeClr val="accent2"/>
            </a:solidFill>
            <a:prstDash val="dash"/>
            <a:tailEnd type="arrow"/>
          </a:ln>
        </p:spPr>
        <p:style>
          <a:lnRef idx="2">
            <a:schemeClr val="accent1"/>
          </a:lnRef>
          <a:fillRef idx="0">
            <a:schemeClr val="accent1"/>
          </a:fillRef>
          <a:effectRef idx="1">
            <a:schemeClr val="accent1"/>
          </a:effectRef>
          <a:fontRef idx="minor">
            <a:schemeClr val="tx1"/>
          </a:fontRef>
        </p:style>
      </p:cxnSp>
      <p:cxnSp>
        <p:nvCxnSpPr>
          <p:cNvPr id="22" name="Straight Arrow Connector 21"/>
          <p:cNvCxnSpPr/>
          <p:nvPr/>
        </p:nvCxnSpPr>
        <p:spPr>
          <a:xfrm flipH="1">
            <a:off x="3376402" y="2235224"/>
            <a:ext cx="1" cy="823308"/>
          </a:xfrm>
          <a:prstGeom prst="straightConnector1">
            <a:avLst/>
          </a:prstGeom>
          <a:ln>
            <a:solidFill>
              <a:srgbClr val="C0504D"/>
            </a:solidFill>
            <a:prstDash val="dash"/>
            <a:tailEnd type="arrow"/>
          </a:ln>
        </p:spPr>
        <p:style>
          <a:lnRef idx="2">
            <a:schemeClr val="accent1"/>
          </a:lnRef>
          <a:fillRef idx="0">
            <a:schemeClr val="accent1"/>
          </a:fillRef>
          <a:effectRef idx="1">
            <a:schemeClr val="accent1"/>
          </a:effectRef>
          <a:fontRef idx="minor">
            <a:schemeClr val="tx1"/>
          </a:fontRef>
        </p:style>
      </p:cxnSp>
      <p:cxnSp>
        <p:nvCxnSpPr>
          <p:cNvPr id="26" name="Straight Arrow Connector 25"/>
          <p:cNvCxnSpPr/>
          <p:nvPr/>
        </p:nvCxnSpPr>
        <p:spPr>
          <a:xfrm flipH="1">
            <a:off x="2761595" y="2265075"/>
            <a:ext cx="614808" cy="533473"/>
          </a:xfrm>
          <a:prstGeom prst="straightConnector1">
            <a:avLst/>
          </a:prstGeom>
          <a:ln>
            <a:solidFill>
              <a:srgbClr val="C0504D"/>
            </a:solidFill>
            <a:tailEnd type="arrow"/>
          </a:ln>
        </p:spPr>
        <p:style>
          <a:lnRef idx="2">
            <a:schemeClr val="accent1"/>
          </a:lnRef>
          <a:fillRef idx="0">
            <a:schemeClr val="accent1"/>
          </a:fillRef>
          <a:effectRef idx="1">
            <a:schemeClr val="accent1"/>
          </a:effectRef>
          <a:fontRef idx="minor">
            <a:schemeClr val="tx1"/>
          </a:fontRef>
        </p:style>
      </p:cxnSp>
      <p:sp>
        <p:nvSpPr>
          <p:cNvPr id="29" name="TextBox 28"/>
          <p:cNvSpPr txBox="1"/>
          <p:nvPr/>
        </p:nvSpPr>
        <p:spPr>
          <a:xfrm>
            <a:off x="3563907" y="2446144"/>
            <a:ext cx="904665" cy="369332"/>
          </a:xfrm>
          <a:prstGeom prst="rect">
            <a:avLst/>
          </a:prstGeom>
          <a:noFill/>
        </p:spPr>
        <p:txBody>
          <a:bodyPr wrap="none" rtlCol="0">
            <a:spAutoFit/>
          </a:bodyPr>
          <a:lstStyle/>
          <a:p>
            <a:r>
              <a:rPr lang="en-US" dirty="0" err="1" smtClean="0"/>
              <a:t>Δ</a:t>
            </a:r>
            <a:r>
              <a:rPr lang="en-US" dirty="0" smtClean="0"/>
              <a:t> P</a:t>
            </a:r>
            <a:r>
              <a:rPr lang="en-US" baseline="-25000" dirty="0" smtClean="0"/>
              <a:t>N </a:t>
            </a:r>
            <a:r>
              <a:rPr lang="en-US" dirty="0" smtClean="0"/>
              <a:t>&gt; 0</a:t>
            </a:r>
            <a:endParaRPr lang="en-US" dirty="0"/>
          </a:p>
        </p:txBody>
      </p:sp>
      <p:sp>
        <p:nvSpPr>
          <p:cNvPr id="43" name="TextBox 42"/>
          <p:cNvSpPr txBox="1"/>
          <p:nvPr/>
        </p:nvSpPr>
        <p:spPr>
          <a:xfrm>
            <a:off x="1481585" y="4213329"/>
            <a:ext cx="908873" cy="369332"/>
          </a:xfrm>
          <a:prstGeom prst="rect">
            <a:avLst/>
          </a:prstGeom>
          <a:noFill/>
        </p:spPr>
        <p:txBody>
          <a:bodyPr wrap="none" rtlCol="0">
            <a:spAutoFit/>
          </a:bodyPr>
          <a:lstStyle/>
          <a:p>
            <a:r>
              <a:rPr lang="en-US" dirty="0" smtClean="0">
                <a:latin typeface="Lucida Grande"/>
                <a:ea typeface="Lucida Grande"/>
                <a:cs typeface="Lucida Grande"/>
              </a:rPr>
              <a:t>Δ</a:t>
            </a:r>
            <a:r>
              <a:rPr lang="en-US" dirty="0" smtClean="0"/>
              <a:t>P</a:t>
            </a:r>
            <a:r>
              <a:rPr lang="en-US" baseline="-25000" dirty="0" smtClean="0"/>
              <a:t>N</a:t>
            </a:r>
            <a:r>
              <a:rPr lang="en-US" dirty="0" smtClean="0"/>
              <a:t> &lt; 0</a:t>
            </a:r>
            <a:endParaRPr lang="en-US" dirty="0"/>
          </a:p>
        </p:txBody>
      </p:sp>
      <p:sp>
        <p:nvSpPr>
          <p:cNvPr id="44" name="TextBox 43"/>
          <p:cNvSpPr txBox="1"/>
          <p:nvPr/>
        </p:nvSpPr>
        <p:spPr>
          <a:xfrm>
            <a:off x="584571" y="3302922"/>
            <a:ext cx="869875" cy="369332"/>
          </a:xfrm>
          <a:prstGeom prst="rect">
            <a:avLst/>
          </a:prstGeom>
          <a:noFill/>
        </p:spPr>
        <p:txBody>
          <a:bodyPr wrap="none" rtlCol="0">
            <a:spAutoFit/>
          </a:bodyPr>
          <a:lstStyle/>
          <a:p>
            <a:r>
              <a:rPr lang="en-US" dirty="0" smtClean="0"/>
              <a:t>ΔP</a:t>
            </a:r>
            <a:r>
              <a:rPr lang="en-US" baseline="-25000" dirty="0" smtClean="0"/>
              <a:t>N</a:t>
            </a:r>
            <a:r>
              <a:rPr lang="en-US" dirty="0" smtClean="0"/>
              <a:t> </a:t>
            </a:r>
            <a:r>
              <a:rPr lang="en-US" dirty="0"/>
              <a:t>&lt;</a:t>
            </a:r>
            <a:r>
              <a:rPr lang="en-US" dirty="0" smtClean="0"/>
              <a:t> 0</a:t>
            </a:r>
            <a:endParaRPr lang="en-US" dirty="0"/>
          </a:p>
        </p:txBody>
      </p:sp>
      <p:sp>
        <p:nvSpPr>
          <p:cNvPr id="4" name="TextBox 3"/>
          <p:cNvSpPr txBox="1"/>
          <p:nvPr/>
        </p:nvSpPr>
        <p:spPr>
          <a:xfrm>
            <a:off x="3585841" y="3302922"/>
            <a:ext cx="968459" cy="369332"/>
          </a:xfrm>
          <a:prstGeom prst="rect">
            <a:avLst/>
          </a:prstGeom>
          <a:noFill/>
        </p:spPr>
        <p:txBody>
          <a:bodyPr wrap="none" rtlCol="0">
            <a:spAutoFit/>
          </a:bodyPr>
          <a:lstStyle/>
          <a:p>
            <a:r>
              <a:rPr lang="en-US" dirty="0" smtClean="0"/>
              <a:t>Inflation</a:t>
            </a:r>
            <a:endParaRPr lang="en-US" dirty="0"/>
          </a:p>
        </p:txBody>
      </p:sp>
      <p:sp>
        <p:nvSpPr>
          <p:cNvPr id="7" name="TextBox 6"/>
          <p:cNvSpPr txBox="1"/>
          <p:nvPr/>
        </p:nvSpPr>
        <p:spPr>
          <a:xfrm>
            <a:off x="2301753" y="4481778"/>
            <a:ext cx="1651601" cy="369332"/>
          </a:xfrm>
          <a:prstGeom prst="rect">
            <a:avLst/>
          </a:prstGeom>
          <a:noFill/>
        </p:spPr>
        <p:txBody>
          <a:bodyPr wrap="none" rtlCol="0">
            <a:spAutoFit/>
          </a:bodyPr>
          <a:lstStyle/>
          <a:p>
            <a:r>
              <a:rPr lang="en-US" dirty="0" smtClean="0"/>
              <a:t>Unemployment</a:t>
            </a:r>
            <a:endParaRPr lang="en-US" dirty="0"/>
          </a:p>
        </p:txBody>
      </p:sp>
    </p:spTree>
    <p:extLst>
      <p:ext uri="{BB962C8B-B14F-4D97-AF65-F5344CB8AC3E}">
        <p14:creationId xmlns:p14="http://schemas.microsoft.com/office/powerpoint/2010/main" val="14857047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2685</TotalTime>
  <Words>954</Words>
  <Application>Microsoft Macintosh PowerPoint</Application>
  <PresentationFormat>On-screen Show (4:3)</PresentationFormat>
  <Paragraphs>239</Paragraphs>
  <Slides>21</Slides>
  <Notes>4</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Macroeconomic  Management - 1</vt:lpstr>
      <vt:lpstr>Lecture 12  Macroeconomic Management - 1</vt:lpstr>
      <vt:lpstr>Developing countries</vt:lpstr>
      <vt:lpstr>Australian model</vt:lpstr>
      <vt:lpstr>Tradables and nontradables</vt:lpstr>
      <vt:lpstr>Balance</vt:lpstr>
      <vt:lpstr>Absorption</vt:lpstr>
      <vt:lpstr>Exchange rate</vt:lpstr>
      <vt:lpstr>RER Real exchange rate</vt:lpstr>
      <vt:lpstr>RER examples</vt:lpstr>
      <vt:lpstr>RER example </vt:lpstr>
      <vt:lpstr>RER in Australian model</vt:lpstr>
      <vt:lpstr>External balance</vt:lpstr>
      <vt:lpstr>Internal balance</vt:lpstr>
      <vt:lpstr>Internal balance</vt:lpstr>
      <vt:lpstr>Internal balance</vt:lpstr>
      <vt:lpstr>Internal and External Balance</vt:lpstr>
      <vt:lpstr>Phase diagram</vt:lpstr>
      <vt:lpstr>Flexible markets</vt:lpstr>
      <vt:lpstr>External balance (automatic adjustment)</vt:lpstr>
      <vt:lpstr>Internal balance (automatic adjustment)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Foreign Debt and Financial Crises</dc:title>
  <dc:creator>Akiko Vandenberg</dc:creator>
  <cp:lastModifiedBy>Akiko Vandenberg</cp:lastModifiedBy>
  <cp:revision>78</cp:revision>
  <cp:lastPrinted>2018-10-30T13:42:21Z</cp:lastPrinted>
  <dcterms:created xsi:type="dcterms:W3CDTF">2016-11-06T09:59:20Z</dcterms:created>
  <dcterms:modified xsi:type="dcterms:W3CDTF">2018-10-31T01:27:08Z</dcterms:modified>
</cp:coreProperties>
</file>