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Lst>
  <p:sldIdLst>
    <p:sldId id="256" r:id="rId2"/>
    <p:sldId id="263" r:id="rId3"/>
    <p:sldId id="264" r:id="rId4"/>
    <p:sldId id="265" r:id="rId5"/>
    <p:sldId id="267" r:id="rId6"/>
    <p:sldId id="266" r:id="rId7"/>
    <p:sldId id="268" r:id="rId8"/>
    <p:sldId id="262" r:id="rId9"/>
    <p:sldId id="257" r:id="rId10"/>
    <p:sldId id="258" r:id="rId11"/>
    <p:sldId id="259" r:id="rId12"/>
    <p:sldId id="260" r:id="rId13"/>
    <p:sldId id="261" r:id="rId14"/>
    <p:sldId id="275" r:id="rId15"/>
    <p:sldId id="278" r:id="rId16"/>
    <p:sldId id="279" r:id="rId17"/>
    <p:sldId id="280" r:id="rId18"/>
    <p:sldId id="276" r:id="rId19"/>
    <p:sldId id="277" r:id="rId20"/>
    <p:sldId id="272" r:id="rId21"/>
    <p:sldId id="269" r:id="rId22"/>
    <p:sldId id="270" r:id="rId23"/>
    <p:sldId id="271" r:id="rId24"/>
    <p:sldId id="282" r:id="rId25"/>
    <p:sldId id="281" r:id="rId26"/>
    <p:sldId id="273" r:id="rId27"/>
    <p:sldId id="274" r:id="rId28"/>
  </p:sldIdLst>
  <p:sldSz cx="12192000" cy="6858000"/>
  <p:notesSz cx="6805613" cy="993933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th-TH"/>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4013CB3F-5387-448E-8994-38F116C0C4D9}" type="datetimeFigureOut">
              <a:rPr lang="th-TH" smtClean="0"/>
              <a:t>03/07/62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3454889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4013CB3F-5387-448E-8994-38F116C0C4D9}" type="datetimeFigureOut">
              <a:rPr lang="th-TH" smtClean="0"/>
              <a:t>03/07/62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2246504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th-TH"/>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013CB3F-5387-448E-8994-38F116C0C4D9}" type="datetimeFigureOut">
              <a:rPr lang="th-TH" smtClean="0"/>
              <a:t>03/07/62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1363394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4013CB3F-5387-448E-8994-38F116C0C4D9}" type="datetimeFigureOut">
              <a:rPr lang="th-TH" smtClean="0"/>
              <a:t>03/07/62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893289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th-TH"/>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4013CB3F-5387-448E-8994-38F116C0C4D9}" type="datetimeFigureOut">
              <a:rPr lang="th-TH" smtClean="0"/>
              <a:t>03/07/62</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4257292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4013CB3F-5387-448E-8994-38F116C0C4D9}" type="datetimeFigureOut">
              <a:rPr lang="th-TH" smtClean="0"/>
              <a:t>03/07/62</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4146163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3CB3F-5387-448E-8994-38F116C0C4D9}" type="datetimeFigureOut">
              <a:rPr lang="th-TH" smtClean="0"/>
              <a:t>03/07/62</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34068426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13CB3F-5387-448E-8994-38F116C0C4D9}" type="datetimeFigureOut">
              <a:rPr lang="th-TH" smtClean="0"/>
              <a:t>03/07/62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2045828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th-TH"/>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013CB3F-5387-448E-8994-38F116C0C4D9}" type="datetimeFigureOut">
              <a:rPr lang="th-TH" smtClean="0"/>
              <a:t>03/07/62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3376295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4013CB3F-5387-448E-8994-38F116C0C4D9}" type="datetimeFigureOut">
              <a:rPr lang="th-TH" smtClean="0"/>
              <a:t>03/07/62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3232806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4013CB3F-5387-448E-8994-38F116C0C4D9}" type="datetimeFigureOut">
              <a:rPr lang="th-TH" smtClean="0"/>
              <a:t>03/07/62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27051C46-A9D1-4081-9ADE-9F704E631358}" type="slidenum">
              <a:rPr lang="th-TH" smtClean="0"/>
              <a:t>‹#›</a:t>
            </a:fld>
            <a:endParaRPr lang="th-TH"/>
          </a:p>
        </p:txBody>
      </p:sp>
    </p:spTree>
    <p:extLst>
      <p:ext uri="{BB962C8B-B14F-4D97-AF65-F5344CB8AC3E}">
        <p14:creationId xmlns:p14="http://schemas.microsoft.com/office/powerpoint/2010/main" val="21730693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bright="70000" contrast="-70000"/>
            <a:extLst>
              <a:ext uri="{BEBA8EAE-BF5A-486C-A8C5-ECC9F3942E4B}">
                <a14:imgProps xmlns:a14="http://schemas.microsoft.com/office/drawing/2010/main">
                  <a14:imgLayer r:embed="rId14">
                    <a14:imgEffect>
                      <a14:colorTemperature colorTemp="9598"/>
                    </a14:imgEffect>
                    <a14:imgEffect>
                      <a14:saturation sat="133000"/>
                    </a14:imgEffect>
                  </a14:imgLayer>
                </a14:imgProps>
              </a:ext>
            </a:extLst>
          </a:blip>
          <a:srcRect/>
          <a:stretch>
            <a:fillRect l="-30000" r="-30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013CB3F-5387-448E-8994-38F116C0C4D9}" type="datetimeFigureOut">
              <a:rPr lang="th-TH" smtClean="0"/>
              <a:t>03/07/62</a:t>
            </a:fld>
            <a:endParaRPr lang="th-TH"/>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7051C46-A9D1-4081-9ADE-9F704E631358}" type="slidenum">
              <a:rPr lang="th-TH" smtClean="0"/>
              <a:t>‹#›</a:t>
            </a:fld>
            <a:endParaRPr lang="th-TH"/>
          </a:p>
        </p:txBody>
      </p:sp>
    </p:spTree>
    <p:extLst>
      <p:ext uri="{BB962C8B-B14F-4D97-AF65-F5344CB8AC3E}">
        <p14:creationId xmlns:p14="http://schemas.microsoft.com/office/powerpoint/2010/main" val="21862891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history.com/topics/history-of-the-soviet-union" TargetMode="External"/><Relationship Id="rId2" Type="http://schemas.openxmlformats.org/officeDocument/2006/relationships/hyperlink" Target="https://www.history.com/topics/vietnam-war/ho-chi-minh" TargetMode="External"/><Relationship Id="rId1" Type="http://schemas.openxmlformats.org/officeDocument/2006/relationships/slideLayout" Target="../slideLayouts/slideLayout2.xml"/><Relationship Id="rId4" Type="http://schemas.openxmlformats.org/officeDocument/2006/relationships/hyperlink" Target="https://www.history.com/topics/world-war-ii"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history.com/topics/cold-war" TargetMode="External"/><Relationship Id="rId2" Type="http://schemas.openxmlformats.org/officeDocument/2006/relationships/hyperlink" Target="http://www.history.com/topics/american-revolution/declaration-of-independence" TargetMode="External"/><Relationship Id="rId1" Type="http://schemas.openxmlformats.org/officeDocument/2006/relationships/slideLayout" Target="../slideLayouts/slideLayout2.xml"/><Relationship Id="rId4" Type="http://schemas.openxmlformats.org/officeDocument/2006/relationships/hyperlink" Target="https://www.history.com/topics/cold-war/mao-zedo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history.com/topics/cold-war/domino-theory" TargetMode="External"/><Relationship Id="rId2" Type="http://schemas.openxmlformats.org/officeDocument/2006/relationships/hyperlink" Target="https://www.history.com/topics/us-presidents/dwight-d-eisenhower" TargetMode="External"/><Relationship Id="rId1" Type="http://schemas.openxmlformats.org/officeDocument/2006/relationships/slideLayout" Target="../slideLayouts/slideLayout2.xml"/><Relationship Id="rId5" Type="http://schemas.openxmlformats.org/officeDocument/2006/relationships/hyperlink" Target="https://www.history.com/topics/vietnam-war" TargetMode="External"/><Relationship Id="rId4" Type="http://schemas.openxmlformats.org/officeDocument/2006/relationships/hyperlink" Target="http://www.history.com/this-day-in-history/u-s-jets-bomb-ho-chi-minh-trail"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history.com/topics/vietnam-war/agent-orange" TargetMode="External"/><Relationship Id="rId2" Type="http://schemas.openxmlformats.org/officeDocument/2006/relationships/hyperlink" Target="https://www.history.com/topics/us-presidents/john-f-kennedy" TargetMode="External"/><Relationship Id="rId1" Type="http://schemas.openxmlformats.org/officeDocument/2006/relationships/slideLayout" Target="../slideLayouts/slideLayout2.xml"/><Relationship Id="rId5" Type="http://schemas.openxmlformats.org/officeDocument/2006/relationships/hyperlink" Target="https://www.history.com/topics/vietnam-war/operation-rolling-thunder" TargetMode="External"/><Relationship Id="rId4" Type="http://schemas.openxmlformats.org/officeDocument/2006/relationships/hyperlink" Target="https://www.history.com/topics/vietnam-war/gulf-of-tonkin-resolution"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history.com/topics/vietnam-war/tet-offensive" TargetMode="External"/><Relationship Id="rId2" Type="http://schemas.openxmlformats.org/officeDocument/2006/relationships/hyperlink" Target="https://www.history.com/topics/vietnam-war/battle-of-khe-sanh" TargetMode="External"/><Relationship Id="rId1" Type="http://schemas.openxmlformats.org/officeDocument/2006/relationships/slideLayout" Target="../slideLayouts/slideLayout2.xml"/><Relationship Id="rId5" Type="http://schemas.openxmlformats.org/officeDocument/2006/relationships/hyperlink" Target="http://www.history.com/this-day-in-history/south-vietnam-surrenders" TargetMode="External"/><Relationship Id="rId4" Type="http://schemas.openxmlformats.org/officeDocument/2006/relationships/hyperlink" Target="https://www.history.com/topics/vietnam-war/vietnamization"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23494" y="1236373"/>
            <a:ext cx="10013832" cy="646331"/>
          </a:xfrm>
          <a:prstGeom prst="rect">
            <a:avLst/>
          </a:prstGeom>
          <a:noFill/>
        </p:spPr>
        <p:txBody>
          <a:bodyPr wrap="none" rtlCol="0">
            <a:spAutoFit/>
          </a:bodyPr>
          <a:lstStyle/>
          <a:p>
            <a:r>
              <a:rPr lang="en-US" sz="3600" b="1" dirty="0" smtClean="0">
                <a:solidFill>
                  <a:srgbClr val="FF0000"/>
                </a:solidFill>
              </a:rPr>
              <a:t>Difference Dimension of Doing Business in Vietnam</a:t>
            </a:r>
            <a:endParaRPr lang="th-TH" sz="3600" b="1" dirty="0">
              <a:solidFill>
                <a:srgbClr val="FF0000"/>
              </a:solidFill>
            </a:endParaRPr>
          </a:p>
        </p:txBody>
      </p:sp>
      <p:sp>
        <p:nvSpPr>
          <p:cNvPr id="4" name="Rectangle 3"/>
          <p:cNvSpPr/>
          <p:nvPr/>
        </p:nvSpPr>
        <p:spPr>
          <a:xfrm>
            <a:off x="3988158" y="6342587"/>
            <a:ext cx="8427076" cy="307777"/>
          </a:xfrm>
          <a:prstGeom prst="rect">
            <a:avLst/>
          </a:prstGeom>
        </p:spPr>
        <p:txBody>
          <a:bodyPr wrap="square">
            <a:spAutoFit/>
          </a:bodyPr>
          <a:lstStyle/>
          <a:p>
            <a:r>
              <a:rPr lang="en-US" sz="1400" dirty="0"/>
              <a:t>ttps://import-export.societegenerale.fr/en/country/vietnam/presentation-geography</a:t>
            </a:r>
            <a:endParaRPr lang="th-TH" sz="1400" dirty="0"/>
          </a:p>
        </p:txBody>
      </p:sp>
      <p:sp>
        <p:nvSpPr>
          <p:cNvPr id="3" name="TextBox 2"/>
          <p:cNvSpPr txBox="1"/>
          <p:nvPr/>
        </p:nvSpPr>
        <p:spPr>
          <a:xfrm>
            <a:off x="3736791" y="2871990"/>
            <a:ext cx="3809569" cy="2246769"/>
          </a:xfrm>
          <a:prstGeom prst="rect">
            <a:avLst/>
          </a:prstGeom>
          <a:noFill/>
        </p:spPr>
        <p:txBody>
          <a:bodyPr wrap="none" rtlCol="0">
            <a:spAutoFit/>
          </a:bodyPr>
          <a:lstStyle/>
          <a:p>
            <a:pPr algn="ctr"/>
            <a:r>
              <a:rPr lang="en-US" b="1" dirty="0" smtClean="0"/>
              <a:t>Mr. Chanchai  </a:t>
            </a:r>
            <a:r>
              <a:rPr lang="en-US" b="1" dirty="0" err="1" smtClean="0"/>
              <a:t>Ochapong</a:t>
            </a:r>
            <a:endParaRPr lang="en-US" b="1" dirty="0" smtClean="0"/>
          </a:p>
          <a:p>
            <a:pPr algn="ctr"/>
            <a:endParaRPr lang="en-US" dirty="0" smtClean="0"/>
          </a:p>
          <a:p>
            <a:pPr algn="ctr"/>
            <a:endParaRPr lang="en-US" dirty="0"/>
          </a:p>
          <a:p>
            <a:pPr algn="ctr"/>
            <a:r>
              <a:rPr lang="en-US" dirty="0" smtClean="0"/>
              <a:t>General Manager </a:t>
            </a:r>
          </a:p>
          <a:p>
            <a:pPr algn="ctr"/>
            <a:r>
              <a:rPr lang="en-US" dirty="0" smtClean="0"/>
              <a:t>Supergas  Vietnam</a:t>
            </a:r>
            <a:endParaRPr lang="th-TH" dirty="0"/>
          </a:p>
        </p:txBody>
      </p:sp>
    </p:spTree>
    <p:extLst>
      <p:ext uri="{BB962C8B-B14F-4D97-AF65-F5344CB8AC3E}">
        <p14:creationId xmlns:p14="http://schemas.microsoft.com/office/powerpoint/2010/main" val="23194453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343299" y="0"/>
            <a:ext cx="9144793" cy="6858594"/>
          </a:xfrm>
          <a:prstGeom prst="rect">
            <a:avLst/>
          </a:prstGeom>
        </p:spPr>
      </p:pic>
      <p:sp>
        <p:nvSpPr>
          <p:cNvPr id="4" name="object 2"/>
          <p:cNvSpPr txBox="1">
            <a:spLocks noGrp="1"/>
          </p:cNvSpPr>
          <p:nvPr>
            <p:ph type="title"/>
          </p:nvPr>
        </p:nvSpPr>
        <p:spPr>
          <a:xfrm>
            <a:off x="1762708" y="23612"/>
            <a:ext cx="5230521" cy="615553"/>
          </a:xfrm>
          <a:prstGeom prst="rect">
            <a:avLst/>
          </a:prstGeom>
        </p:spPr>
        <p:txBody>
          <a:bodyPr vert="horz" wrap="square" lIns="0" tIns="0" rIns="0" bIns="0" rtlCol="0">
            <a:spAutoFit/>
          </a:bodyPr>
          <a:lstStyle/>
          <a:p>
            <a:pPr marL="12700">
              <a:lnSpc>
                <a:spcPct val="100000"/>
              </a:lnSpc>
            </a:pPr>
            <a:r>
              <a:rPr sz="4000" b="1" spc="5" dirty="0"/>
              <a:t>B</a:t>
            </a:r>
            <a:r>
              <a:rPr sz="4000" b="1" dirty="0"/>
              <a:t>USINESS</a:t>
            </a:r>
            <a:r>
              <a:rPr sz="4000" b="1" spc="-55" dirty="0"/>
              <a:t> </a:t>
            </a:r>
            <a:r>
              <a:rPr sz="4000" b="1" spc="-10" dirty="0"/>
              <a:t>O</a:t>
            </a:r>
            <a:r>
              <a:rPr sz="4000" b="1" spc="-5" dirty="0"/>
              <a:t>VE</a:t>
            </a:r>
            <a:r>
              <a:rPr sz="4000" b="1" spc="-110" dirty="0"/>
              <a:t>R</a:t>
            </a:r>
            <a:r>
              <a:rPr sz="4000" b="1" spc="-5" dirty="0"/>
              <a:t>VIEW</a:t>
            </a:r>
          </a:p>
        </p:txBody>
      </p:sp>
    </p:spTree>
    <p:extLst>
      <p:ext uri="{BB962C8B-B14F-4D97-AF65-F5344CB8AC3E}">
        <p14:creationId xmlns:p14="http://schemas.microsoft.com/office/powerpoint/2010/main" val="2427914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1410" y="-297"/>
            <a:ext cx="9169179" cy="6858594"/>
          </a:xfrm>
          <a:prstGeom prst="rect">
            <a:avLst/>
          </a:prstGeom>
        </p:spPr>
      </p:pic>
      <p:sp>
        <p:nvSpPr>
          <p:cNvPr id="3" name="object 2"/>
          <p:cNvSpPr txBox="1">
            <a:spLocks/>
          </p:cNvSpPr>
          <p:nvPr/>
        </p:nvSpPr>
        <p:spPr>
          <a:xfrm>
            <a:off x="1537169" y="122813"/>
            <a:ext cx="5301514" cy="553998"/>
          </a:xfrm>
          <a:prstGeom prst="rect">
            <a:avLst/>
          </a:prstGeom>
        </p:spPr>
        <p:txBody>
          <a:bodyPr vert="horz" wrap="square" lIns="0" tIns="0" rIns="0" bIns="0" rtlCol="0" anchor="b">
            <a:sp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12700">
              <a:lnSpc>
                <a:spcPct val="100000"/>
              </a:lnSpc>
            </a:pPr>
            <a:r>
              <a:rPr lang="en-US" sz="3600" b="1" dirty="0" smtClean="0"/>
              <a:t>C</a:t>
            </a:r>
            <a:r>
              <a:rPr lang="en-US" sz="3600" b="1" spc="-15" dirty="0" smtClean="0"/>
              <a:t>O</a:t>
            </a:r>
            <a:r>
              <a:rPr lang="en-US" sz="3600" b="1" spc="5" dirty="0" smtClean="0"/>
              <a:t>M</a:t>
            </a:r>
            <a:r>
              <a:rPr lang="en-US" sz="3600" b="1" spc="-170" dirty="0" smtClean="0"/>
              <a:t>P</a:t>
            </a:r>
            <a:r>
              <a:rPr lang="en-US" sz="3600" b="1" spc="-10" dirty="0" smtClean="0"/>
              <a:t>A</a:t>
            </a:r>
            <a:r>
              <a:rPr lang="en-US" sz="3600" b="1" dirty="0" smtClean="0"/>
              <a:t>NY</a:t>
            </a:r>
            <a:r>
              <a:rPr lang="en-US" sz="3600" b="1" spc="-60" dirty="0" smtClean="0"/>
              <a:t> </a:t>
            </a:r>
            <a:r>
              <a:rPr lang="en-US" sz="3600" b="1" spc="-5" dirty="0" smtClean="0"/>
              <a:t>S</a:t>
            </a:r>
            <a:r>
              <a:rPr lang="en-US" sz="3600" b="1" spc="-10" dirty="0" smtClean="0"/>
              <a:t>T</a:t>
            </a:r>
            <a:r>
              <a:rPr lang="en-US" sz="3600" b="1" spc="-5" dirty="0" smtClean="0"/>
              <a:t>RUC</a:t>
            </a:r>
            <a:r>
              <a:rPr lang="en-US" sz="3600" b="1" spc="-15" dirty="0" smtClean="0"/>
              <a:t>T</a:t>
            </a:r>
            <a:r>
              <a:rPr lang="en-US" sz="3600" b="1" spc="-5" dirty="0" smtClean="0"/>
              <a:t>URE</a:t>
            </a:r>
            <a:endParaRPr lang="en-US" sz="3600" b="1" spc="-5" dirty="0"/>
          </a:p>
        </p:txBody>
      </p:sp>
    </p:spTree>
    <p:extLst>
      <p:ext uri="{BB962C8B-B14F-4D97-AF65-F5344CB8AC3E}">
        <p14:creationId xmlns:p14="http://schemas.microsoft.com/office/powerpoint/2010/main" val="267579168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3603" y="-297"/>
            <a:ext cx="9144793" cy="6858594"/>
          </a:xfrm>
          <a:prstGeom prst="rect">
            <a:avLst/>
          </a:prstGeom>
        </p:spPr>
      </p:pic>
    </p:spTree>
    <p:extLst>
      <p:ext uri="{BB962C8B-B14F-4D97-AF65-F5344CB8AC3E}">
        <p14:creationId xmlns:p14="http://schemas.microsoft.com/office/powerpoint/2010/main" val="24594087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3603" y="-297"/>
            <a:ext cx="9144793" cy="6858594"/>
          </a:xfrm>
          <a:prstGeom prst="rect">
            <a:avLst/>
          </a:prstGeom>
        </p:spPr>
      </p:pic>
    </p:spTree>
    <p:extLst>
      <p:ext uri="{BB962C8B-B14F-4D97-AF65-F5344CB8AC3E}">
        <p14:creationId xmlns:p14="http://schemas.microsoft.com/office/powerpoint/2010/main" val="11740509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20555" y="-297"/>
            <a:ext cx="9150889" cy="6858594"/>
          </a:xfrm>
          <a:prstGeom prst="rect">
            <a:avLst/>
          </a:prstGeom>
        </p:spPr>
      </p:pic>
    </p:spTree>
    <p:extLst>
      <p:ext uri="{BB962C8B-B14F-4D97-AF65-F5344CB8AC3E}">
        <p14:creationId xmlns:p14="http://schemas.microsoft.com/office/powerpoint/2010/main" val="29888282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523603" y="-297"/>
            <a:ext cx="9144793" cy="6858594"/>
            <a:chOff x="1523603" y="-297"/>
            <a:chExt cx="9144793" cy="6858594"/>
          </a:xfrm>
        </p:grpSpPr>
        <p:pic>
          <p:nvPicPr>
            <p:cNvPr id="2" name="Picture 1"/>
            <p:cNvPicPr>
              <a:picLocks noChangeAspect="1"/>
            </p:cNvPicPr>
            <p:nvPr/>
          </p:nvPicPr>
          <p:blipFill>
            <a:blip r:embed="rId2"/>
            <a:stretch>
              <a:fillRect/>
            </a:stretch>
          </p:blipFill>
          <p:spPr>
            <a:xfrm>
              <a:off x="1523603" y="-297"/>
              <a:ext cx="9144793" cy="6858594"/>
            </a:xfrm>
            <a:prstGeom prst="rect">
              <a:avLst/>
            </a:prstGeom>
          </p:spPr>
        </p:pic>
        <p:sp>
          <p:nvSpPr>
            <p:cNvPr id="4" name="TextBox 3"/>
            <p:cNvSpPr txBox="1"/>
            <p:nvPr/>
          </p:nvSpPr>
          <p:spPr>
            <a:xfrm>
              <a:off x="2009104" y="64394"/>
              <a:ext cx="1532585" cy="584775"/>
            </a:xfrm>
            <a:prstGeom prst="rect">
              <a:avLst/>
            </a:prstGeom>
            <a:solidFill>
              <a:srgbClr val="FF0000"/>
            </a:solidFill>
          </p:spPr>
          <p:txBody>
            <a:bodyPr wrap="square" rtlCol="0">
              <a:spAutoFit/>
            </a:bodyPr>
            <a:lstStyle/>
            <a:p>
              <a:pPr algn="ctr"/>
              <a:r>
                <a:rPr lang="en-US" sz="3200" b="1" dirty="0" smtClean="0">
                  <a:solidFill>
                    <a:schemeClr val="bg1">
                      <a:lumMod val="95000"/>
                    </a:schemeClr>
                  </a:solidFill>
                </a:rPr>
                <a:t>LPG</a:t>
              </a:r>
              <a:endParaRPr lang="th-TH" sz="3200" b="1" dirty="0">
                <a:solidFill>
                  <a:schemeClr val="bg1">
                    <a:lumMod val="95000"/>
                  </a:schemeClr>
                </a:solidFill>
              </a:endParaRPr>
            </a:p>
          </p:txBody>
        </p:sp>
      </p:grpSp>
    </p:spTree>
    <p:extLst>
      <p:ext uri="{BB962C8B-B14F-4D97-AF65-F5344CB8AC3E}">
        <p14:creationId xmlns:p14="http://schemas.microsoft.com/office/powerpoint/2010/main" val="42584627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1063" y="186313"/>
            <a:ext cx="4047153" cy="6542897"/>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6207" y="0"/>
            <a:ext cx="4696604" cy="6858000"/>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89888" y="2009105"/>
            <a:ext cx="3241924" cy="1995554"/>
          </a:xfrm>
          <a:prstGeom prst="rect">
            <a:avLst/>
          </a:prstGeom>
        </p:spPr>
      </p:pic>
    </p:spTree>
    <p:extLst>
      <p:ext uri="{BB962C8B-B14F-4D97-AF65-F5344CB8AC3E}">
        <p14:creationId xmlns:p14="http://schemas.microsoft.com/office/powerpoint/2010/main" val="22451022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8789" y="311444"/>
            <a:ext cx="12063211" cy="5940088"/>
          </a:xfrm>
          <a:prstGeom prst="rect">
            <a:avLst/>
          </a:prstGeom>
        </p:spPr>
        <p:txBody>
          <a:bodyPr wrap="square">
            <a:spAutoFit/>
          </a:bodyPr>
          <a:lstStyle/>
          <a:p>
            <a:r>
              <a:rPr lang="en-US" sz="2000" dirty="0"/>
              <a:t>PRESENTATION OF VIETNAM : </a:t>
            </a:r>
            <a:r>
              <a:rPr lang="en-US" sz="2000" dirty="0" smtClean="0"/>
              <a:t>GEOGRAPHY</a:t>
            </a:r>
          </a:p>
          <a:p>
            <a:endParaRPr lang="en-US" sz="2000" dirty="0"/>
          </a:p>
          <a:p>
            <a:r>
              <a:rPr lang="en-US" sz="2000" dirty="0"/>
              <a:t>Country's official name </a:t>
            </a:r>
            <a:r>
              <a:rPr lang="en-US" sz="2000" dirty="0" smtClean="0"/>
              <a:t>:     Vietnam</a:t>
            </a:r>
          </a:p>
          <a:p>
            <a:r>
              <a:rPr lang="en-US" sz="2000" dirty="0" smtClean="0"/>
              <a:t>Capital:                                   Hanoi</a:t>
            </a:r>
          </a:p>
          <a:p>
            <a:r>
              <a:rPr lang="en-US" sz="2000" dirty="0" smtClean="0"/>
              <a:t>Population </a:t>
            </a:r>
            <a:r>
              <a:rPr lang="en-US" sz="2000" dirty="0"/>
              <a:t>of main cities: </a:t>
            </a:r>
            <a:r>
              <a:rPr lang="en-US" sz="2000" dirty="0" smtClean="0"/>
              <a:t>  Ho </a:t>
            </a:r>
            <a:r>
              <a:rPr lang="en-US" sz="2000" dirty="0"/>
              <a:t>Chi Minh City (7,981,900) ; Hanoi (7,095,900) ; </a:t>
            </a:r>
            <a:r>
              <a:rPr lang="en-US" sz="2000" dirty="0" err="1"/>
              <a:t>Danang</a:t>
            </a:r>
            <a:r>
              <a:rPr lang="en-US" sz="2000" dirty="0"/>
              <a:t> (992,800</a:t>
            </a:r>
            <a:r>
              <a:rPr lang="en-US" sz="2000" dirty="0" smtClean="0"/>
              <a:t>);</a:t>
            </a:r>
          </a:p>
          <a:p>
            <a:r>
              <a:rPr lang="en-US" sz="2000" dirty="0"/>
              <a:t> </a:t>
            </a:r>
            <a:r>
              <a:rPr lang="en-US" sz="2000" dirty="0" smtClean="0"/>
              <a:t>                                                Haiphong </a:t>
            </a:r>
            <a:r>
              <a:rPr lang="en-US" sz="2000" dirty="0"/>
              <a:t>(1,946,000) ; Can </a:t>
            </a:r>
            <a:r>
              <a:rPr lang="en-US" sz="2000" dirty="0" err="1"/>
              <a:t>Tho</a:t>
            </a:r>
            <a:r>
              <a:rPr lang="en-US" sz="2000" dirty="0"/>
              <a:t> (1,007,700) </a:t>
            </a:r>
            <a:endParaRPr lang="en-US" sz="2000" dirty="0" smtClean="0"/>
          </a:p>
          <a:p>
            <a:r>
              <a:rPr lang="en-US" sz="2000" dirty="0" smtClean="0"/>
              <a:t>Area:                                       330,967 km²</a:t>
            </a:r>
          </a:p>
          <a:p>
            <a:r>
              <a:rPr lang="en-US" sz="2000" dirty="0" smtClean="0"/>
              <a:t>Type </a:t>
            </a:r>
            <a:r>
              <a:rPr lang="en-US" sz="2000" dirty="0"/>
              <a:t>of Climate </a:t>
            </a:r>
            <a:r>
              <a:rPr lang="en-US" sz="2000" dirty="0" smtClean="0"/>
              <a:t>: </a:t>
            </a:r>
          </a:p>
          <a:p>
            <a:r>
              <a:rPr lang="en-US" sz="2000" dirty="0"/>
              <a:t> </a:t>
            </a:r>
            <a:r>
              <a:rPr lang="en-US" sz="2000" dirty="0" smtClean="0"/>
              <a:t>             Vietnam </a:t>
            </a:r>
            <a:r>
              <a:rPr lang="en-US" sz="2000" dirty="0"/>
              <a:t>has a tropical climate. There are four seasons in the north  </a:t>
            </a:r>
            <a:endParaRPr lang="en-US" sz="2000" dirty="0" smtClean="0"/>
          </a:p>
          <a:p>
            <a:r>
              <a:rPr lang="en-US" sz="2000" dirty="0"/>
              <a:t> </a:t>
            </a:r>
            <a:r>
              <a:rPr lang="en-US" sz="2000" dirty="0" smtClean="0"/>
              <a:t>             (</a:t>
            </a:r>
            <a:r>
              <a:rPr lang="en-US" sz="2000" dirty="0"/>
              <a:t>spring, summer, autumn and winter) </a:t>
            </a:r>
            <a:endParaRPr lang="en-US" sz="2000" dirty="0" smtClean="0"/>
          </a:p>
          <a:p>
            <a:r>
              <a:rPr lang="en-US" sz="2000" dirty="0"/>
              <a:t> </a:t>
            </a:r>
            <a:r>
              <a:rPr lang="en-US" sz="2000" dirty="0" smtClean="0"/>
              <a:t>             but </a:t>
            </a:r>
            <a:r>
              <a:rPr lang="en-US" sz="2000" dirty="0"/>
              <a:t>only two seasons in the south (designated as rainy and dry season). </a:t>
            </a:r>
            <a:endParaRPr lang="en-US" sz="2000" dirty="0" smtClean="0"/>
          </a:p>
          <a:p>
            <a:r>
              <a:rPr lang="en-US" sz="2000" dirty="0"/>
              <a:t> </a:t>
            </a:r>
            <a:r>
              <a:rPr lang="en-US" sz="2000" dirty="0" smtClean="0"/>
              <a:t>             In </a:t>
            </a:r>
            <a:r>
              <a:rPr lang="en-US" sz="2000" dirty="0"/>
              <a:t>the north, temperatures range from 5°C in December, to more than 37°C in April. </a:t>
            </a:r>
            <a:endParaRPr lang="en-US" sz="2000" dirty="0" smtClean="0"/>
          </a:p>
          <a:p>
            <a:r>
              <a:rPr lang="en-US" sz="2000" dirty="0"/>
              <a:t> </a:t>
            </a:r>
            <a:r>
              <a:rPr lang="en-US" sz="2000" dirty="0" smtClean="0"/>
              <a:t>             They </a:t>
            </a:r>
            <a:r>
              <a:rPr lang="en-US" sz="2000" dirty="0"/>
              <a:t>average temperature in the south throughout the year is 28°C</a:t>
            </a:r>
            <a:r>
              <a:rPr lang="en-US" sz="2000" dirty="0" smtClean="0"/>
              <a:t>.</a:t>
            </a:r>
          </a:p>
          <a:p>
            <a:endParaRPr lang="en-US" sz="2000" dirty="0" smtClean="0"/>
          </a:p>
          <a:p>
            <a:r>
              <a:rPr lang="en-US" sz="2000" dirty="0" smtClean="0"/>
              <a:t>Local Time:   Same as Thailand</a:t>
            </a:r>
          </a:p>
          <a:p>
            <a:r>
              <a:rPr lang="en-US" sz="2000" dirty="0" smtClean="0"/>
              <a:t>Summer </a:t>
            </a:r>
            <a:r>
              <a:rPr lang="en-US" sz="2000" dirty="0"/>
              <a:t>Time </a:t>
            </a:r>
            <a:r>
              <a:rPr lang="en-US" sz="2000" dirty="0" smtClean="0"/>
              <a:t>Period:   No</a:t>
            </a:r>
          </a:p>
          <a:p>
            <a:r>
              <a:rPr lang="en-US" sz="2000" dirty="0" smtClean="0"/>
              <a:t>Official Language:   Vietnamese</a:t>
            </a:r>
          </a:p>
          <a:p>
            <a:r>
              <a:rPr lang="en-US" sz="2000" dirty="0" smtClean="0"/>
              <a:t>Other </a:t>
            </a:r>
            <a:r>
              <a:rPr lang="en-US" sz="2000" dirty="0"/>
              <a:t>Languages </a:t>
            </a:r>
            <a:r>
              <a:rPr lang="en-US" sz="2000" dirty="0" smtClean="0"/>
              <a:t>Spoken:   English</a:t>
            </a:r>
            <a:r>
              <a:rPr lang="en-US" sz="2000" dirty="0"/>
              <a:t>, </a:t>
            </a:r>
            <a:r>
              <a:rPr lang="en-US" sz="2000" dirty="0" err="1"/>
              <a:t>ChineseBusiness</a:t>
            </a:r>
            <a:r>
              <a:rPr lang="en-US" sz="2000" dirty="0"/>
              <a:t> </a:t>
            </a:r>
            <a:endParaRPr lang="en-US" sz="2000" dirty="0" smtClean="0"/>
          </a:p>
          <a:p>
            <a:r>
              <a:rPr lang="en-US" sz="2000" dirty="0" smtClean="0"/>
              <a:t>Language(s):   Vietnamese </a:t>
            </a:r>
            <a:r>
              <a:rPr lang="en-US" sz="2000" dirty="0"/>
              <a:t>and English. Japanese, Korean, Chinese, German, French and Russian are used at times.</a:t>
            </a:r>
            <a:endParaRPr lang="th-TH" sz="2000" dirty="0"/>
          </a:p>
        </p:txBody>
      </p:sp>
    </p:spTree>
    <p:extLst>
      <p:ext uri="{BB962C8B-B14F-4D97-AF65-F5344CB8AC3E}">
        <p14:creationId xmlns:p14="http://schemas.microsoft.com/office/powerpoint/2010/main" val="38416967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47729" y="102995"/>
            <a:ext cx="10715222" cy="6740307"/>
          </a:xfrm>
          <a:prstGeom prst="rect">
            <a:avLst/>
          </a:prstGeom>
        </p:spPr>
        <p:txBody>
          <a:bodyPr wrap="square">
            <a:spAutoFit/>
          </a:bodyPr>
          <a:lstStyle/>
          <a:p>
            <a:r>
              <a:rPr lang="en-US" sz="2400" b="1" dirty="0" smtClean="0"/>
              <a:t>VIETNAM </a:t>
            </a:r>
            <a:r>
              <a:rPr lang="en-US" sz="2400" b="1" dirty="0"/>
              <a:t>: </a:t>
            </a:r>
            <a:r>
              <a:rPr lang="en-US" sz="2400" b="1" dirty="0" smtClean="0"/>
              <a:t>DEMOGRAPHY</a:t>
            </a:r>
          </a:p>
          <a:p>
            <a:endParaRPr lang="en-US" sz="2000" dirty="0"/>
          </a:p>
          <a:p>
            <a:r>
              <a:rPr lang="en-US" sz="2000" dirty="0"/>
              <a:t>Total </a:t>
            </a:r>
            <a:r>
              <a:rPr lang="en-US" sz="2000" dirty="0" smtClean="0"/>
              <a:t>Population:    95,540,800</a:t>
            </a:r>
          </a:p>
          <a:p>
            <a:endParaRPr lang="en-US" sz="2000" dirty="0" smtClean="0"/>
          </a:p>
          <a:p>
            <a:r>
              <a:rPr lang="en-US" sz="2000" dirty="0" smtClean="0"/>
              <a:t>Natural </a:t>
            </a:r>
            <a:r>
              <a:rPr lang="en-US" sz="2000" dirty="0"/>
              <a:t>Increase</a:t>
            </a:r>
            <a:r>
              <a:rPr lang="en-US" sz="2000" dirty="0" smtClean="0"/>
              <a:t>:    1.0%</a:t>
            </a:r>
          </a:p>
          <a:p>
            <a:r>
              <a:rPr lang="en-US" sz="2000" dirty="0" smtClean="0"/>
              <a:t>Urban </a:t>
            </a:r>
            <a:r>
              <a:rPr lang="en-US" sz="2000" dirty="0"/>
              <a:t>Population</a:t>
            </a:r>
            <a:r>
              <a:rPr lang="en-US" sz="2000" dirty="0" smtClean="0"/>
              <a:t>:  35.2%</a:t>
            </a:r>
          </a:p>
          <a:p>
            <a:r>
              <a:rPr lang="en-US" sz="2000" dirty="0" smtClean="0"/>
              <a:t>Density:  308 Inhabitants/km²</a:t>
            </a:r>
          </a:p>
          <a:p>
            <a:endParaRPr lang="en-US" sz="2000" dirty="0" smtClean="0"/>
          </a:p>
          <a:p>
            <a:r>
              <a:rPr lang="en-US" sz="2000" dirty="0" smtClean="0"/>
              <a:t>Medium </a:t>
            </a:r>
            <a:r>
              <a:rPr lang="en-US" sz="2000" dirty="0"/>
              <a:t>Age</a:t>
            </a:r>
            <a:r>
              <a:rPr lang="en-US" sz="2000" dirty="0" smtClean="0"/>
              <a:t>:   25.0 Years</a:t>
            </a:r>
          </a:p>
          <a:p>
            <a:r>
              <a:rPr lang="en-US" sz="2000" dirty="0" smtClean="0"/>
              <a:t>Life </a:t>
            </a:r>
            <a:r>
              <a:rPr lang="en-US" sz="2000" dirty="0"/>
              <a:t>Expectancy in Years : </a:t>
            </a:r>
            <a:r>
              <a:rPr lang="en-US" sz="2000" dirty="0" smtClean="0"/>
              <a:t> Men</a:t>
            </a:r>
            <a:r>
              <a:rPr lang="en-US" sz="2000" dirty="0"/>
              <a:t>: 71.5 </a:t>
            </a:r>
            <a:r>
              <a:rPr lang="en-US" sz="2000" dirty="0" smtClean="0"/>
              <a:t> And </a:t>
            </a:r>
            <a:r>
              <a:rPr lang="en-US" sz="2000" dirty="0"/>
              <a:t>Women: 80.9 </a:t>
            </a:r>
            <a:endParaRPr lang="en-US" sz="2000" dirty="0" smtClean="0"/>
          </a:p>
          <a:p>
            <a:r>
              <a:rPr lang="en-US" sz="2000" dirty="0" err="1" smtClean="0"/>
              <a:t>Labour</a:t>
            </a:r>
            <a:r>
              <a:rPr lang="en-US" sz="2000" dirty="0" smtClean="0"/>
              <a:t> Force:   54,930,000 </a:t>
            </a:r>
            <a:r>
              <a:rPr lang="en-US" sz="2000" dirty="0"/>
              <a:t>(Source: CIA – The World </a:t>
            </a:r>
            <a:r>
              <a:rPr lang="en-US" sz="2000" dirty="0" err="1"/>
              <a:t>Factbook</a:t>
            </a:r>
            <a:r>
              <a:rPr lang="en-US" sz="2000" dirty="0"/>
              <a:t>, 2015) </a:t>
            </a:r>
            <a:endParaRPr lang="en-US" sz="2000" dirty="0" smtClean="0"/>
          </a:p>
          <a:p>
            <a:endParaRPr lang="en-US" sz="2000" dirty="0" smtClean="0"/>
          </a:p>
          <a:p>
            <a:r>
              <a:rPr lang="en-US" sz="2000" dirty="0" smtClean="0"/>
              <a:t>Rate </a:t>
            </a:r>
            <a:r>
              <a:rPr lang="en-US" sz="2000" dirty="0"/>
              <a:t>of </a:t>
            </a:r>
            <a:r>
              <a:rPr lang="en-US" sz="2000" dirty="0" smtClean="0"/>
              <a:t>Activity:  78.4</a:t>
            </a:r>
            <a:r>
              <a:rPr lang="en-US" sz="2000" dirty="0"/>
              <a:t>% (Source: ILO, </a:t>
            </a:r>
            <a:r>
              <a:rPr lang="en-US" sz="2000" dirty="0" err="1"/>
              <a:t>Laborstat</a:t>
            </a:r>
            <a:r>
              <a:rPr lang="en-US" sz="2000" dirty="0"/>
              <a:t> - Yearly Statistics, 2017) </a:t>
            </a:r>
            <a:endParaRPr lang="en-US" sz="2000" dirty="0" smtClean="0"/>
          </a:p>
          <a:p>
            <a:endParaRPr lang="en-US" sz="2000" dirty="0" smtClean="0"/>
          </a:p>
          <a:p>
            <a:r>
              <a:rPr lang="en-US" sz="2000" dirty="0" smtClean="0"/>
              <a:t>Ethnic </a:t>
            </a:r>
            <a:r>
              <a:rPr lang="en-US" sz="2000" dirty="0"/>
              <a:t>Origins</a:t>
            </a:r>
            <a:r>
              <a:rPr lang="en-US" sz="2000" dirty="0" smtClean="0"/>
              <a:t>:</a:t>
            </a:r>
          </a:p>
          <a:p>
            <a:r>
              <a:rPr lang="en-US" sz="2000" dirty="0"/>
              <a:t> </a:t>
            </a:r>
            <a:r>
              <a:rPr lang="en-US" sz="2000" dirty="0" smtClean="0"/>
              <a:t>          </a:t>
            </a:r>
            <a:r>
              <a:rPr lang="en-US" sz="1800" dirty="0" smtClean="0"/>
              <a:t>There </a:t>
            </a:r>
            <a:r>
              <a:rPr lang="en-US" sz="1800" dirty="0"/>
              <a:t>are more than 54 ethnic minorities throughout the country, but the </a:t>
            </a:r>
            <a:r>
              <a:rPr lang="en-US" sz="1800" dirty="0" err="1"/>
              <a:t>Kinh</a:t>
            </a:r>
            <a:r>
              <a:rPr lang="en-US" sz="1800" dirty="0"/>
              <a:t> (Viet) are purveyors of the dominant culture, representing about 85% of the population. Most ethnic minorities (about 15% of the population) such as the </a:t>
            </a:r>
            <a:r>
              <a:rPr lang="en-US" sz="1800" dirty="0" err="1"/>
              <a:t>Muong</a:t>
            </a:r>
            <a:r>
              <a:rPr lang="en-US" sz="1800" dirty="0"/>
              <a:t>, a closely related to the </a:t>
            </a:r>
            <a:r>
              <a:rPr lang="en-US" sz="1800" dirty="0" err="1"/>
              <a:t>Kinh</a:t>
            </a:r>
            <a:r>
              <a:rPr lang="en-US" sz="1800" dirty="0"/>
              <a:t>, are found mostly in the highlands covering two-thirds of the territory. The Hoa (ethnic Chinese) and Khmer </a:t>
            </a:r>
            <a:r>
              <a:rPr lang="en-US" sz="1800" dirty="0" err="1"/>
              <a:t>Krom</a:t>
            </a:r>
            <a:r>
              <a:rPr lang="en-US" sz="1800" dirty="0"/>
              <a:t> are mainly lowlanders. Other major groups </a:t>
            </a:r>
            <a:r>
              <a:rPr lang="en-US" sz="1800" dirty="0" err="1"/>
              <a:t>groups</a:t>
            </a:r>
            <a:r>
              <a:rPr lang="en-US" sz="1800" dirty="0"/>
              <a:t> include </a:t>
            </a:r>
            <a:r>
              <a:rPr lang="en-US" sz="1800" dirty="0" err="1"/>
              <a:t>Tay</a:t>
            </a:r>
            <a:r>
              <a:rPr lang="en-US" sz="1800" dirty="0"/>
              <a:t>, Thai, </a:t>
            </a:r>
            <a:r>
              <a:rPr lang="en-US" sz="1800" dirty="0" err="1"/>
              <a:t>Nung</a:t>
            </a:r>
            <a:r>
              <a:rPr lang="en-US" sz="1800" dirty="0"/>
              <a:t>, and </a:t>
            </a:r>
            <a:r>
              <a:rPr lang="en-US" sz="1800" dirty="0" err="1"/>
              <a:t>Nung</a:t>
            </a:r>
            <a:r>
              <a:rPr lang="en-US" sz="1800" dirty="0"/>
              <a:t>. (General Statistics Office of Vietnam) </a:t>
            </a:r>
            <a:endParaRPr lang="en-US" sz="1800" dirty="0" smtClean="0"/>
          </a:p>
          <a:p>
            <a:endParaRPr lang="en-US" sz="2000" dirty="0"/>
          </a:p>
          <a:p>
            <a:r>
              <a:rPr lang="en-US" sz="2000" dirty="0" smtClean="0"/>
              <a:t>Religion:    Buddhists </a:t>
            </a:r>
            <a:r>
              <a:rPr lang="en-US" sz="2000" dirty="0"/>
              <a:t>85%, Christians 8%, Others 7%.</a:t>
            </a:r>
            <a:endParaRPr lang="th-TH" sz="2000" dirty="0"/>
          </a:p>
        </p:txBody>
      </p:sp>
    </p:spTree>
    <p:extLst>
      <p:ext uri="{BB962C8B-B14F-4D97-AF65-F5344CB8AC3E}">
        <p14:creationId xmlns:p14="http://schemas.microsoft.com/office/powerpoint/2010/main" val="3106960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41668" y="218942"/>
            <a:ext cx="11848563" cy="6524863"/>
          </a:xfrm>
          <a:prstGeom prst="rect">
            <a:avLst/>
          </a:prstGeom>
        </p:spPr>
        <p:txBody>
          <a:bodyPr wrap="square">
            <a:spAutoFit/>
          </a:bodyPr>
          <a:lstStyle/>
          <a:p>
            <a:r>
              <a:rPr lang="en-US" cap="all" dirty="0" smtClean="0"/>
              <a:t>VIETNAM </a:t>
            </a:r>
            <a:r>
              <a:rPr lang="en-US" cap="all" dirty="0"/>
              <a:t>: ECONOMY</a:t>
            </a:r>
          </a:p>
          <a:p>
            <a:endParaRPr lang="en-US" sz="2000" dirty="0"/>
          </a:p>
          <a:p>
            <a:endParaRPr lang="en-US" sz="2000" dirty="0" smtClean="0"/>
          </a:p>
          <a:p>
            <a:r>
              <a:rPr lang="en-US" sz="2400" dirty="0" smtClean="0"/>
              <a:t>National </a:t>
            </a:r>
            <a:r>
              <a:rPr lang="en-US" sz="2400" dirty="0"/>
              <a:t>Currency</a:t>
            </a:r>
            <a:r>
              <a:rPr lang="en-US" sz="2400" dirty="0" smtClean="0"/>
              <a:t>:  </a:t>
            </a:r>
            <a:r>
              <a:rPr lang="en-US" sz="2000" dirty="0" smtClean="0"/>
              <a:t>Vietnamese </a:t>
            </a:r>
            <a:r>
              <a:rPr lang="en-US" sz="2000" dirty="0"/>
              <a:t>Dong (VND) Exchange Rate on June 25, 2019: </a:t>
            </a:r>
            <a:endParaRPr lang="en-US" sz="2000" dirty="0" smtClean="0"/>
          </a:p>
          <a:p>
            <a:r>
              <a:rPr lang="en-US" sz="1000" dirty="0"/>
              <a:t> </a:t>
            </a:r>
            <a:r>
              <a:rPr lang="en-US" sz="1000" dirty="0" smtClean="0"/>
              <a:t>                                         </a:t>
            </a:r>
          </a:p>
          <a:p>
            <a:r>
              <a:rPr lang="en-US" sz="2000" dirty="0"/>
              <a:t> </a:t>
            </a:r>
            <a:r>
              <a:rPr lang="en-US" sz="2000" dirty="0" smtClean="0"/>
              <a:t>                                           1 </a:t>
            </a:r>
            <a:r>
              <a:rPr lang="en-US" sz="2000" dirty="0"/>
              <a:t>USD = 23,210.6 </a:t>
            </a:r>
            <a:r>
              <a:rPr lang="en-US" sz="2000" dirty="0" smtClean="0"/>
              <a:t>VND, 1 </a:t>
            </a:r>
            <a:r>
              <a:rPr lang="en-US" sz="2000" dirty="0"/>
              <a:t>EUR = 26,476.4 VND </a:t>
            </a:r>
          </a:p>
          <a:p>
            <a:endParaRPr lang="en-US" sz="2400" dirty="0" smtClean="0"/>
          </a:p>
          <a:p>
            <a:r>
              <a:rPr lang="en-US" sz="2400" dirty="0" smtClean="0"/>
              <a:t>Type </a:t>
            </a:r>
            <a:r>
              <a:rPr lang="en-US" sz="2400" dirty="0"/>
              <a:t>of Economy</a:t>
            </a:r>
            <a:r>
              <a:rPr lang="en-US" sz="2400" dirty="0" smtClean="0"/>
              <a:t>:     Developing </a:t>
            </a:r>
            <a:r>
              <a:rPr lang="en-US" sz="2400" dirty="0"/>
              <a:t>economy </a:t>
            </a:r>
          </a:p>
          <a:p>
            <a:r>
              <a:rPr lang="en-US" sz="2400" dirty="0" smtClean="0"/>
              <a:t>                                     One </a:t>
            </a:r>
            <a:r>
              <a:rPr lang="en-US" sz="2400" dirty="0"/>
              <a:t>of the fastest-growing economies of South-East Asia. </a:t>
            </a:r>
            <a:endParaRPr lang="en-US" sz="2400" dirty="0" smtClean="0"/>
          </a:p>
          <a:p>
            <a:r>
              <a:rPr lang="en-US" sz="2400" dirty="0"/>
              <a:t> </a:t>
            </a:r>
            <a:r>
              <a:rPr lang="en-US" sz="2400" dirty="0" smtClean="0"/>
              <a:t>                                    The </a:t>
            </a:r>
            <a:r>
              <a:rPr lang="en-US" sz="2400" dirty="0"/>
              <a:t>second largest rice exporter in the world. </a:t>
            </a:r>
            <a:endParaRPr lang="en-US" sz="2400" dirty="0" smtClean="0"/>
          </a:p>
          <a:p>
            <a:endParaRPr lang="en-US" sz="2400" dirty="0" smtClean="0"/>
          </a:p>
          <a:p>
            <a:r>
              <a:rPr lang="en-US" sz="2400" dirty="0" smtClean="0"/>
              <a:t>GDP                          266.24 </a:t>
            </a:r>
            <a:r>
              <a:rPr lang="en-US" sz="2400" dirty="0"/>
              <a:t>(Source: IMF – World Economic Outlook Database, 2019)</a:t>
            </a:r>
          </a:p>
          <a:p>
            <a:r>
              <a:rPr lang="en-US" sz="1600" dirty="0"/>
              <a:t>(billions USD) </a:t>
            </a:r>
            <a:r>
              <a:rPr lang="en-US" sz="1600" dirty="0" smtClean="0"/>
              <a:t>:</a:t>
            </a:r>
            <a:r>
              <a:rPr lang="en-US" sz="2400" dirty="0" smtClean="0"/>
              <a:t> </a:t>
            </a:r>
          </a:p>
          <a:p>
            <a:endParaRPr lang="en-US" sz="2400" dirty="0" smtClean="0"/>
          </a:p>
          <a:p>
            <a:r>
              <a:rPr lang="en-US" sz="2400" dirty="0" smtClean="0"/>
              <a:t>GDP                            6.5 </a:t>
            </a:r>
            <a:r>
              <a:rPr lang="en-US" sz="2400" dirty="0"/>
              <a:t>(Source: IMF – World Economic Outlook Database, 2019)</a:t>
            </a:r>
            <a:endParaRPr lang="en-US" sz="2400" dirty="0" smtClean="0"/>
          </a:p>
          <a:p>
            <a:r>
              <a:rPr lang="en-US" sz="1600" dirty="0" smtClean="0"/>
              <a:t>(Constant </a:t>
            </a:r>
            <a:r>
              <a:rPr lang="en-US" sz="1600" dirty="0"/>
              <a:t>Prices, Annual % Change</a:t>
            </a:r>
            <a:r>
              <a:rPr lang="en-US" sz="1600" dirty="0" smtClean="0"/>
              <a:t>): </a:t>
            </a:r>
          </a:p>
          <a:p>
            <a:endParaRPr lang="en-US" sz="2400" dirty="0" smtClean="0"/>
          </a:p>
          <a:p>
            <a:r>
              <a:rPr lang="en-US" sz="2400" dirty="0" smtClean="0"/>
              <a:t>GDP </a:t>
            </a:r>
            <a:r>
              <a:rPr lang="en-US" sz="2400" dirty="0"/>
              <a:t>per Capita </a:t>
            </a:r>
            <a:r>
              <a:rPr lang="en-US" sz="2400" dirty="0" smtClean="0"/>
              <a:t>      2,788 </a:t>
            </a:r>
            <a:r>
              <a:rPr lang="en-US" sz="2400" dirty="0"/>
              <a:t>(Source: IMF – World Economic Outlook Database, 2019)</a:t>
            </a:r>
          </a:p>
          <a:p>
            <a:r>
              <a:rPr lang="en-US" sz="1600" dirty="0"/>
              <a:t>(USD) </a:t>
            </a:r>
            <a:r>
              <a:rPr lang="en-US" sz="1600" dirty="0" smtClean="0"/>
              <a:t>:</a:t>
            </a:r>
          </a:p>
        </p:txBody>
      </p:sp>
    </p:spTree>
    <p:extLst>
      <p:ext uri="{BB962C8B-B14F-4D97-AF65-F5344CB8AC3E}">
        <p14:creationId xmlns:p14="http://schemas.microsoft.com/office/powerpoint/2010/main" val="4242853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4953" y="1059160"/>
            <a:ext cx="11414974" cy="4832092"/>
          </a:xfrm>
          <a:prstGeom prst="rect">
            <a:avLst/>
          </a:prstGeom>
        </p:spPr>
        <p:txBody>
          <a:bodyPr wrap="square">
            <a:spAutoFit/>
          </a:bodyPr>
          <a:lstStyle/>
          <a:p>
            <a:r>
              <a:rPr lang="en-US" sz="2400" dirty="0"/>
              <a:t>General Government Gross Debt   </a:t>
            </a:r>
            <a:r>
              <a:rPr lang="en-US" sz="2400" dirty="0" smtClean="0"/>
              <a:t>     57.4     </a:t>
            </a:r>
            <a:r>
              <a:rPr lang="en-US" sz="1800" dirty="0" smtClean="0"/>
              <a:t>(</a:t>
            </a:r>
            <a:r>
              <a:rPr lang="en-US" sz="1800" dirty="0"/>
              <a:t>Source: IMF – World Economic Outlook Database, 2019) </a:t>
            </a:r>
          </a:p>
          <a:p>
            <a:r>
              <a:rPr lang="en-US" sz="1600" dirty="0"/>
              <a:t>(in % of GDP) : </a:t>
            </a:r>
          </a:p>
          <a:p>
            <a:endParaRPr lang="en-US" sz="2400" dirty="0" smtClean="0"/>
          </a:p>
          <a:p>
            <a:r>
              <a:rPr lang="en-US" sz="2400" dirty="0" smtClean="0"/>
              <a:t>Unemployment </a:t>
            </a:r>
            <a:r>
              <a:rPr lang="en-US" sz="2400" dirty="0"/>
              <a:t>Rate   </a:t>
            </a:r>
            <a:r>
              <a:rPr lang="en-US" sz="2400" dirty="0" smtClean="0"/>
              <a:t>                             2.2     </a:t>
            </a:r>
            <a:r>
              <a:rPr lang="en-US" sz="1800" dirty="0" smtClean="0"/>
              <a:t>(</a:t>
            </a:r>
            <a:r>
              <a:rPr lang="en-US" sz="1800" dirty="0"/>
              <a:t>Source: IMF – World Economic Outlook Database, 2019) </a:t>
            </a:r>
            <a:endParaRPr lang="en-US" sz="2400" dirty="0"/>
          </a:p>
          <a:p>
            <a:r>
              <a:rPr lang="en-US" sz="1600" dirty="0"/>
              <a:t>(% of the </a:t>
            </a:r>
            <a:r>
              <a:rPr lang="en-US" sz="1600" dirty="0" err="1"/>
              <a:t>Labour</a:t>
            </a:r>
            <a:r>
              <a:rPr lang="en-US" sz="1600" dirty="0"/>
              <a:t> Force) : </a:t>
            </a:r>
          </a:p>
          <a:p>
            <a:endParaRPr lang="en-US" sz="2400" dirty="0" smtClean="0"/>
          </a:p>
          <a:p>
            <a:r>
              <a:rPr lang="en-US" sz="2400" dirty="0" smtClean="0"/>
              <a:t>Inflation </a:t>
            </a:r>
            <a:r>
              <a:rPr lang="en-US" sz="2400" dirty="0"/>
              <a:t>Rate               </a:t>
            </a:r>
            <a:r>
              <a:rPr lang="en-US" sz="2400" dirty="0" smtClean="0"/>
              <a:t>                              4.0 </a:t>
            </a:r>
            <a:r>
              <a:rPr lang="en-US" sz="1800" dirty="0"/>
              <a:t>(Source: IMF – World Economic Outlook Database, 2019) </a:t>
            </a:r>
          </a:p>
          <a:p>
            <a:r>
              <a:rPr lang="en-US" sz="1600" dirty="0"/>
              <a:t>(%) : </a:t>
            </a:r>
          </a:p>
          <a:p>
            <a:endParaRPr lang="en-US" sz="2400" dirty="0" smtClean="0"/>
          </a:p>
          <a:p>
            <a:r>
              <a:rPr lang="en-US" sz="2400" dirty="0" smtClean="0"/>
              <a:t>Employment </a:t>
            </a:r>
            <a:r>
              <a:rPr lang="en-US" sz="2400" dirty="0"/>
              <a:t>By Sector  </a:t>
            </a:r>
            <a:r>
              <a:rPr lang="en-US" sz="2400" dirty="0" smtClean="0"/>
              <a:t>                         Agriculture </a:t>
            </a:r>
            <a:r>
              <a:rPr lang="en-US" sz="2400" dirty="0"/>
              <a:t>(39.6), Industry (25.3), Services (34.1) </a:t>
            </a:r>
            <a:endParaRPr lang="en-US" sz="2400" dirty="0" smtClean="0"/>
          </a:p>
          <a:p>
            <a:pPr lvl="0"/>
            <a:r>
              <a:rPr lang="en-US" sz="1600" dirty="0">
                <a:solidFill>
                  <a:prstClr val="black"/>
                </a:solidFill>
              </a:rPr>
              <a:t>(in % of Total Employment) </a:t>
            </a:r>
            <a:r>
              <a:rPr lang="en-US" sz="1600" dirty="0" smtClean="0">
                <a:solidFill>
                  <a:prstClr val="black"/>
                </a:solidFill>
              </a:rPr>
              <a:t>:                                                  </a:t>
            </a:r>
            <a:r>
              <a:rPr lang="en-US" sz="1800" dirty="0" smtClean="0">
                <a:solidFill>
                  <a:prstClr val="black"/>
                </a:solidFill>
              </a:rPr>
              <a:t>(</a:t>
            </a:r>
            <a:r>
              <a:rPr lang="en-US" sz="1800" dirty="0">
                <a:solidFill>
                  <a:prstClr val="black"/>
                </a:solidFill>
              </a:rPr>
              <a:t>Source: World Bank, Latest available data.)</a:t>
            </a:r>
          </a:p>
          <a:p>
            <a:pPr lvl="0"/>
            <a:endParaRPr lang="en-US" sz="1600" dirty="0">
              <a:solidFill>
                <a:prstClr val="black"/>
              </a:solidFill>
            </a:endParaRPr>
          </a:p>
          <a:p>
            <a:r>
              <a:rPr lang="en-US" sz="2400" dirty="0" smtClean="0"/>
              <a:t>Value </a:t>
            </a:r>
            <a:r>
              <a:rPr lang="en-US" sz="2400" dirty="0"/>
              <a:t>Added            </a:t>
            </a:r>
            <a:r>
              <a:rPr lang="en-US" sz="2400" dirty="0" smtClean="0"/>
              <a:t>                                 Agriculture </a:t>
            </a:r>
            <a:r>
              <a:rPr lang="en-US" sz="2400" dirty="0"/>
              <a:t>(15.3), Industry (33.4), Services (45.5) </a:t>
            </a:r>
            <a:endParaRPr lang="en-US" sz="2400" dirty="0" smtClean="0"/>
          </a:p>
          <a:p>
            <a:r>
              <a:rPr lang="en-US" sz="1600" dirty="0" smtClean="0"/>
              <a:t>(</a:t>
            </a:r>
            <a:r>
              <a:rPr lang="en-US" sz="1600" dirty="0"/>
              <a:t>in % of GDP) </a:t>
            </a:r>
            <a:r>
              <a:rPr lang="en-US" sz="1600" dirty="0" smtClean="0"/>
              <a:t>:                                                                           </a:t>
            </a:r>
            <a:r>
              <a:rPr lang="en-US" sz="1800" dirty="0" smtClean="0"/>
              <a:t>(</a:t>
            </a:r>
            <a:r>
              <a:rPr lang="en-US" sz="1800" dirty="0"/>
              <a:t>Source: World Bank, Latest </a:t>
            </a:r>
            <a:r>
              <a:rPr lang="en-US" sz="1800" dirty="0" smtClean="0"/>
              <a:t>available </a:t>
            </a:r>
            <a:r>
              <a:rPr lang="en-US" sz="1800" dirty="0"/>
              <a:t>data.)</a:t>
            </a:r>
          </a:p>
          <a:p>
            <a:endParaRPr lang="en-US" sz="1600" dirty="0"/>
          </a:p>
        </p:txBody>
      </p:sp>
      <p:sp>
        <p:nvSpPr>
          <p:cNvPr id="4" name="Rectangle 3"/>
          <p:cNvSpPr/>
          <p:nvPr/>
        </p:nvSpPr>
        <p:spPr>
          <a:xfrm>
            <a:off x="34344" y="0"/>
            <a:ext cx="3383298" cy="523220"/>
          </a:xfrm>
          <a:prstGeom prst="rect">
            <a:avLst/>
          </a:prstGeom>
        </p:spPr>
        <p:txBody>
          <a:bodyPr wrap="none">
            <a:spAutoFit/>
          </a:bodyPr>
          <a:lstStyle/>
          <a:p>
            <a:r>
              <a:rPr lang="en-US" cap="all" dirty="0"/>
              <a:t>VIETNAM : ECONOMY</a:t>
            </a:r>
          </a:p>
        </p:txBody>
      </p:sp>
    </p:spTree>
    <p:extLst>
      <p:ext uri="{BB962C8B-B14F-4D97-AF65-F5344CB8AC3E}">
        <p14:creationId xmlns:p14="http://schemas.microsoft.com/office/powerpoint/2010/main" val="314967360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47729" y="151180"/>
            <a:ext cx="11732654" cy="6309420"/>
          </a:xfrm>
          <a:prstGeom prst="rect">
            <a:avLst/>
          </a:prstGeom>
        </p:spPr>
        <p:txBody>
          <a:bodyPr wrap="square">
            <a:spAutoFit/>
          </a:bodyPr>
          <a:lstStyle/>
          <a:p>
            <a:r>
              <a:rPr lang="en-US" dirty="0"/>
              <a:t>PRESENTATION OF VIETNAM : </a:t>
            </a:r>
            <a:r>
              <a:rPr lang="en-US" dirty="0" smtClean="0"/>
              <a:t>TAXATION</a:t>
            </a:r>
          </a:p>
          <a:p>
            <a:endParaRPr lang="en-US" dirty="0"/>
          </a:p>
          <a:p>
            <a:r>
              <a:rPr lang="en-US" dirty="0"/>
              <a:t>Value Added Tax (VAT</a:t>
            </a:r>
            <a:r>
              <a:rPr lang="en-US" dirty="0" smtClean="0"/>
              <a:t>)             10%</a:t>
            </a:r>
          </a:p>
          <a:p>
            <a:endParaRPr lang="en-US" dirty="0" smtClean="0"/>
          </a:p>
          <a:p>
            <a:r>
              <a:rPr lang="en-US" dirty="0" smtClean="0"/>
              <a:t>Company </a:t>
            </a:r>
            <a:r>
              <a:rPr lang="en-US" dirty="0"/>
              <a:t>Tax </a:t>
            </a:r>
            <a:r>
              <a:rPr lang="en-US" dirty="0" smtClean="0"/>
              <a:t>:         </a:t>
            </a:r>
            <a:r>
              <a:rPr lang="en-US" sz="2400" dirty="0" smtClean="0"/>
              <a:t>Corporate </a:t>
            </a:r>
            <a:r>
              <a:rPr lang="en-US" sz="2400" dirty="0"/>
              <a:t>tax: The standard rate is 20%</a:t>
            </a:r>
          </a:p>
          <a:p>
            <a:r>
              <a:rPr lang="en-US" sz="2400" dirty="0" smtClean="0"/>
              <a:t>                                         Oil</a:t>
            </a:r>
            <a:r>
              <a:rPr lang="en-US" sz="2400" dirty="0"/>
              <a:t>, gas and natural resource industry: 32% to 50%</a:t>
            </a:r>
          </a:p>
          <a:p>
            <a:r>
              <a:rPr lang="en-US" sz="2400" dirty="0" smtClean="0"/>
              <a:t>                                         Preferential </a:t>
            </a:r>
            <a:r>
              <a:rPr lang="en-US" sz="2400" dirty="0"/>
              <a:t>rate for encouraged investments: 10% and 17% </a:t>
            </a:r>
            <a:endParaRPr lang="en-US" sz="2400" dirty="0" smtClean="0"/>
          </a:p>
          <a:p>
            <a:r>
              <a:rPr lang="en-US" sz="2400" dirty="0"/>
              <a:t> </a:t>
            </a:r>
            <a:r>
              <a:rPr lang="en-US" sz="2400" dirty="0" smtClean="0"/>
              <a:t>                                        for </a:t>
            </a:r>
            <a:r>
              <a:rPr lang="en-US" sz="2400" dirty="0"/>
              <a:t>15 years and 10 years respectively</a:t>
            </a:r>
          </a:p>
          <a:p>
            <a:endParaRPr lang="en-US" dirty="0" smtClean="0"/>
          </a:p>
          <a:p>
            <a:r>
              <a:rPr lang="en-US" dirty="0" smtClean="0"/>
              <a:t>Withholding Taxes :   </a:t>
            </a:r>
            <a:r>
              <a:rPr lang="en-US" sz="2400" dirty="0" smtClean="0"/>
              <a:t>Dividends</a:t>
            </a:r>
            <a:r>
              <a:rPr lang="en-US" sz="2400" dirty="0"/>
              <a:t>: 0/5%, Interest: 5%, </a:t>
            </a:r>
            <a:r>
              <a:rPr lang="en-US" sz="2400" dirty="0" smtClean="0"/>
              <a:t>Royalties</a:t>
            </a:r>
            <a:r>
              <a:rPr lang="en-US" sz="2400" dirty="0"/>
              <a:t>: 10%. </a:t>
            </a:r>
            <a:endParaRPr lang="en-US" sz="2400" dirty="0" smtClean="0"/>
          </a:p>
          <a:p>
            <a:r>
              <a:rPr lang="en-US" dirty="0" smtClean="0"/>
              <a:t>Social </a:t>
            </a:r>
            <a:r>
              <a:rPr lang="en-US" dirty="0"/>
              <a:t>Security Contributions Paid By Employers </a:t>
            </a:r>
            <a:r>
              <a:rPr lang="en-US" dirty="0" smtClean="0"/>
              <a:t>:</a:t>
            </a:r>
          </a:p>
          <a:p>
            <a:r>
              <a:rPr lang="en-US" sz="2400" dirty="0"/>
              <a:t> </a:t>
            </a:r>
            <a:r>
              <a:rPr lang="en-US" sz="2400" dirty="0" smtClean="0"/>
              <a:t>                                                                                                          22</a:t>
            </a:r>
            <a:r>
              <a:rPr lang="en-US" sz="2400" dirty="0"/>
              <a:t>% of wages including </a:t>
            </a:r>
            <a:endParaRPr lang="en-US" sz="2400" dirty="0" smtClean="0"/>
          </a:p>
          <a:p>
            <a:r>
              <a:rPr lang="en-US" sz="2400" dirty="0"/>
              <a:t> </a:t>
            </a:r>
            <a:r>
              <a:rPr lang="en-US" sz="2400" dirty="0" smtClean="0"/>
              <a:t>                                                                                                          18</a:t>
            </a:r>
            <a:r>
              <a:rPr lang="en-US" sz="2400" dirty="0"/>
              <a:t>% for social insurance, </a:t>
            </a:r>
            <a:endParaRPr lang="en-US" sz="2400" dirty="0" smtClean="0"/>
          </a:p>
          <a:p>
            <a:r>
              <a:rPr lang="en-US" sz="2400" dirty="0"/>
              <a:t> </a:t>
            </a:r>
            <a:r>
              <a:rPr lang="en-US" sz="2400" dirty="0" smtClean="0"/>
              <a:t>                                                                                                            3</a:t>
            </a:r>
            <a:r>
              <a:rPr lang="en-US" sz="2400" dirty="0"/>
              <a:t>% for health insurance </a:t>
            </a:r>
            <a:endParaRPr lang="en-US" sz="2400" dirty="0" smtClean="0"/>
          </a:p>
          <a:p>
            <a:r>
              <a:rPr lang="en-US" sz="2400" dirty="0"/>
              <a:t> </a:t>
            </a:r>
            <a:r>
              <a:rPr lang="en-US" sz="2400" dirty="0" smtClean="0"/>
              <a:t>                                                                                     and </a:t>
            </a:r>
            <a:r>
              <a:rPr lang="en-US" sz="2400" dirty="0"/>
              <a:t>1% for unemployment insurance.</a:t>
            </a:r>
            <a:endParaRPr lang="th-TH" sz="2400" dirty="0"/>
          </a:p>
        </p:txBody>
      </p:sp>
    </p:spTree>
    <p:extLst>
      <p:ext uri="{BB962C8B-B14F-4D97-AF65-F5344CB8AC3E}">
        <p14:creationId xmlns:p14="http://schemas.microsoft.com/office/powerpoint/2010/main" val="33316837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66163" y="221625"/>
            <a:ext cx="8336924" cy="523220"/>
          </a:xfrm>
          <a:prstGeom prst="rect">
            <a:avLst/>
          </a:prstGeom>
        </p:spPr>
        <p:txBody>
          <a:bodyPr wrap="square">
            <a:spAutoFit/>
          </a:bodyPr>
          <a:lstStyle/>
          <a:p>
            <a:r>
              <a:rPr lang="en-US" dirty="0"/>
              <a:t>Vietnam Background: </a:t>
            </a:r>
            <a:r>
              <a:rPr lang="en-US" dirty="0" smtClean="0"/>
              <a:t>War in all life</a:t>
            </a:r>
            <a:endParaRPr lang="th-TH" dirty="0"/>
          </a:p>
        </p:txBody>
      </p:sp>
      <p:sp>
        <p:nvSpPr>
          <p:cNvPr id="3" name="Rectangle 2"/>
          <p:cNvSpPr/>
          <p:nvPr/>
        </p:nvSpPr>
        <p:spPr>
          <a:xfrm>
            <a:off x="373487" y="1002423"/>
            <a:ext cx="11024315" cy="2246769"/>
          </a:xfrm>
          <a:prstGeom prst="rect">
            <a:avLst/>
          </a:prstGeom>
        </p:spPr>
        <p:txBody>
          <a:bodyPr wrap="square">
            <a:spAutoFit/>
          </a:bodyPr>
          <a:lstStyle/>
          <a:p>
            <a:r>
              <a:rPr lang="en-US" sz="2000" dirty="0">
                <a:solidFill>
                  <a:srgbClr val="181818"/>
                </a:solidFill>
                <a:latin typeface="open-sans"/>
              </a:rPr>
              <a:t>• </a:t>
            </a:r>
            <a:r>
              <a:rPr lang="en-US" sz="2000" b="1" dirty="0">
                <a:solidFill>
                  <a:srgbClr val="181818"/>
                </a:solidFill>
                <a:latin typeface="open-sans"/>
              </a:rPr>
              <a:t>1887</a:t>
            </a:r>
            <a:r>
              <a:rPr lang="en-US" sz="2000" dirty="0">
                <a:solidFill>
                  <a:srgbClr val="181818"/>
                </a:solidFill>
                <a:latin typeface="open-sans"/>
              </a:rPr>
              <a:t>: France imposes a colonial system over Vietnam, calling it French Indochina. The system includes Tonkin, Annam, Cochin China and Cambodia. Laos is added in 1893.</a:t>
            </a:r>
          </a:p>
          <a:p>
            <a:r>
              <a:rPr lang="en-US" sz="2000" dirty="0">
                <a:solidFill>
                  <a:srgbClr val="181818"/>
                </a:solidFill>
                <a:latin typeface="open-sans"/>
              </a:rPr>
              <a:t>• </a:t>
            </a:r>
            <a:r>
              <a:rPr lang="en-US" sz="2000" b="1" dirty="0">
                <a:solidFill>
                  <a:srgbClr val="181818"/>
                </a:solidFill>
                <a:latin typeface="open-sans"/>
              </a:rPr>
              <a:t>1923-25</a:t>
            </a:r>
            <a:r>
              <a:rPr lang="en-US" sz="2000" dirty="0">
                <a:solidFill>
                  <a:srgbClr val="181818"/>
                </a:solidFill>
                <a:latin typeface="open-sans"/>
              </a:rPr>
              <a:t>: Vietnamese nationalist </a:t>
            </a:r>
            <a:r>
              <a:rPr lang="en-US" sz="2000" dirty="0">
                <a:solidFill>
                  <a:srgbClr val="E80C30"/>
                </a:solidFill>
                <a:latin typeface="open-sans"/>
                <a:hlinkClick r:id="rId2"/>
              </a:rPr>
              <a:t>Ho Chi Minh</a:t>
            </a:r>
            <a:r>
              <a:rPr lang="en-US" sz="2000" dirty="0">
                <a:solidFill>
                  <a:srgbClr val="181818"/>
                </a:solidFill>
                <a:latin typeface="open-sans"/>
              </a:rPr>
              <a:t> is trained in the </a:t>
            </a:r>
            <a:r>
              <a:rPr lang="en-US" sz="2000" dirty="0">
                <a:solidFill>
                  <a:srgbClr val="E80C30"/>
                </a:solidFill>
                <a:latin typeface="open-sans"/>
                <a:hlinkClick r:id="rId3"/>
              </a:rPr>
              <a:t>Soviet Union</a:t>
            </a:r>
            <a:r>
              <a:rPr lang="en-US" sz="2000" dirty="0">
                <a:solidFill>
                  <a:srgbClr val="181818"/>
                </a:solidFill>
                <a:latin typeface="open-sans"/>
              </a:rPr>
              <a:t> as an agent of the Communist International (</a:t>
            </a:r>
            <a:r>
              <a:rPr lang="en-US" sz="2000" dirty="0" err="1">
                <a:solidFill>
                  <a:srgbClr val="181818"/>
                </a:solidFill>
                <a:latin typeface="open-sans"/>
              </a:rPr>
              <a:t>Comitern</a:t>
            </a:r>
            <a:r>
              <a:rPr lang="en-US" sz="2000" dirty="0">
                <a:solidFill>
                  <a:srgbClr val="181818"/>
                </a:solidFill>
                <a:latin typeface="open-sans"/>
              </a:rPr>
              <a:t>).</a:t>
            </a:r>
          </a:p>
          <a:p>
            <a:r>
              <a:rPr lang="en-US" sz="2000" dirty="0">
                <a:solidFill>
                  <a:srgbClr val="181818"/>
                </a:solidFill>
                <a:latin typeface="open-sans"/>
              </a:rPr>
              <a:t>• </a:t>
            </a:r>
            <a:r>
              <a:rPr lang="en-US" sz="2000" b="1" dirty="0">
                <a:solidFill>
                  <a:srgbClr val="181818"/>
                </a:solidFill>
                <a:latin typeface="open-sans"/>
              </a:rPr>
              <a:t>February 1930</a:t>
            </a:r>
            <a:r>
              <a:rPr lang="en-US" sz="2000" dirty="0">
                <a:solidFill>
                  <a:srgbClr val="181818"/>
                </a:solidFill>
                <a:latin typeface="open-sans"/>
              </a:rPr>
              <a:t>: Ho Chi Minh founds the Indochinese Communist Party at a meeting in Hong Kong.</a:t>
            </a:r>
          </a:p>
          <a:p>
            <a:r>
              <a:rPr lang="en-US" sz="2000" dirty="0">
                <a:solidFill>
                  <a:srgbClr val="181818"/>
                </a:solidFill>
                <a:latin typeface="open-sans"/>
              </a:rPr>
              <a:t>• </a:t>
            </a:r>
            <a:r>
              <a:rPr lang="en-US" sz="2000" b="1" dirty="0">
                <a:solidFill>
                  <a:srgbClr val="181818"/>
                </a:solidFill>
                <a:latin typeface="open-sans"/>
              </a:rPr>
              <a:t>June 1940</a:t>
            </a:r>
            <a:r>
              <a:rPr lang="en-US" sz="2000" dirty="0">
                <a:solidFill>
                  <a:srgbClr val="181818"/>
                </a:solidFill>
                <a:latin typeface="open-sans"/>
              </a:rPr>
              <a:t>: Nazi Germany takes control of France.</a:t>
            </a:r>
            <a:endParaRPr lang="en-US" sz="2000" b="0" i="0" dirty="0">
              <a:solidFill>
                <a:srgbClr val="181818"/>
              </a:solidFill>
              <a:effectLst/>
              <a:latin typeface="open-sans"/>
            </a:endParaRPr>
          </a:p>
        </p:txBody>
      </p:sp>
      <p:sp>
        <p:nvSpPr>
          <p:cNvPr id="4" name="Rectangle 3"/>
          <p:cNvSpPr/>
          <p:nvPr/>
        </p:nvSpPr>
        <p:spPr>
          <a:xfrm>
            <a:off x="373487" y="3506771"/>
            <a:ext cx="11938715" cy="2862322"/>
          </a:xfrm>
          <a:prstGeom prst="rect">
            <a:avLst/>
          </a:prstGeom>
        </p:spPr>
        <p:txBody>
          <a:bodyPr wrap="square">
            <a:spAutoFit/>
          </a:bodyPr>
          <a:lstStyle/>
          <a:p>
            <a:r>
              <a:rPr lang="en-US" sz="2000" dirty="0">
                <a:solidFill>
                  <a:srgbClr val="181818"/>
                </a:solidFill>
                <a:latin typeface="open-sans"/>
              </a:rPr>
              <a:t>• </a:t>
            </a:r>
            <a:r>
              <a:rPr lang="en-US" sz="2000" b="1" dirty="0">
                <a:solidFill>
                  <a:srgbClr val="181818"/>
                </a:solidFill>
                <a:latin typeface="open-sans"/>
              </a:rPr>
              <a:t>September 1940</a:t>
            </a:r>
            <a:r>
              <a:rPr lang="en-US" sz="2000" dirty="0">
                <a:solidFill>
                  <a:srgbClr val="181818"/>
                </a:solidFill>
                <a:latin typeface="open-sans"/>
              </a:rPr>
              <a:t>: Japanese troops invade French Indochina and occupy Vietnam with little French resistance.</a:t>
            </a:r>
          </a:p>
          <a:p>
            <a:r>
              <a:rPr lang="en-US" sz="2000" dirty="0">
                <a:solidFill>
                  <a:srgbClr val="181818"/>
                </a:solidFill>
                <a:latin typeface="open-sans"/>
              </a:rPr>
              <a:t>• </a:t>
            </a:r>
            <a:r>
              <a:rPr lang="en-US" sz="2000" b="1" dirty="0">
                <a:solidFill>
                  <a:srgbClr val="181818"/>
                </a:solidFill>
                <a:latin typeface="open-sans"/>
              </a:rPr>
              <a:t>May 1941</a:t>
            </a:r>
            <a:r>
              <a:rPr lang="en-US" sz="2000" dirty="0">
                <a:solidFill>
                  <a:srgbClr val="181818"/>
                </a:solidFill>
                <a:latin typeface="open-sans"/>
              </a:rPr>
              <a:t>: Ho Chi Minh and communist colleagues establish the League for the Independence of Vietnam. Known as the Viet Minh, the movement aims to resist French and Japanese occupation of Vietnam.</a:t>
            </a:r>
          </a:p>
          <a:p>
            <a:r>
              <a:rPr lang="en-US" sz="2000" dirty="0">
                <a:solidFill>
                  <a:srgbClr val="181818"/>
                </a:solidFill>
                <a:latin typeface="open-sans"/>
              </a:rPr>
              <a:t>• </a:t>
            </a:r>
            <a:r>
              <a:rPr lang="en-US" sz="2000" b="1" dirty="0">
                <a:solidFill>
                  <a:srgbClr val="181818"/>
                </a:solidFill>
                <a:latin typeface="open-sans"/>
              </a:rPr>
              <a:t>March 1945</a:t>
            </a:r>
            <a:r>
              <a:rPr lang="en-US" sz="2000" dirty="0">
                <a:solidFill>
                  <a:srgbClr val="181818"/>
                </a:solidFill>
                <a:latin typeface="open-sans"/>
              </a:rPr>
              <a:t>: Japanese troops occupying Indochina carry out a coup against French authorities and announce an end to the colonial era, declaring Vietnam, Laos and Cambodia independent.</a:t>
            </a:r>
          </a:p>
          <a:p>
            <a:r>
              <a:rPr lang="en-US" sz="2000" dirty="0">
                <a:solidFill>
                  <a:srgbClr val="181818"/>
                </a:solidFill>
                <a:latin typeface="open-sans"/>
              </a:rPr>
              <a:t>• </a:t>
            </a:r>
            <a:r>
              <a:rPr lang="en-US" sz="2000" b="1" dirty="0">
                <a:solidFill>
                  <a:srgbClr val="181818"/>
                </a:solidFill>
                <a:latin typeface="open-sans"/>
              </a:rPr>
              <a:t>August 1945</a:t>
            </a:r>
            <a:r>
              <a:rPr lang="en-US" sz="2000" dirty="0">
                <a:solidFill>
                  <a:srgbClr val="181818"/>
                </a:solidFill>
                <a:latin typeface="open-sans"/>
              </a:rPr>
              <a:t>: Japan is defeated by the Allies in </a:t>
            </a:r>
            <a:r>
              <a:rPr lang="en-US" sz="2000" dirty="0">
                <a:solidFill>
                  <a:srgbClr val="E80C30"/>
                </a:solidFill>
                <a:latin typeface="open-sans"/>
                <a:hlinkClick r:id="rId4"/>
              </a:rPr>
              <a:t>World War II</a:t>
            </a:r>
            <a:r>
              <a:rPr lang="en-US" sz="2000" dirty="0">
                <a:solidFill>
                  <a:srgbClr val="181818"/>
                </a:solidFill>
                <a:latin typeface="open-sans"/>
              </a:rPr>
              <a:t>, leaving a power vacuum in Indochina. France begins to reassert its authority over Vietnam</a:t>
            </a:r>
            <a:r>
              <a:rPr lang="en-US" sz="2000" dirty="0" smtClean="0">
                <a:solidFill>
                  <a:srgbClr val="181818"/>
                </a:solidFill>
                <a:latin typeface="open-sans"/>
              </a:rPr>
              <a:t>.</a:t>
            </a:r>
            <a:endParaRPr lang="en-US" sz="2000" dirty="0">
              <a:solidFill>
                <a:srgbClr val="181818"/>
              </a:solidFill>
              <a:latin typeface="open-sans"/>
            </a:endParaRPr>
          </a:p>
        </p:txBody>
      </p:sp>
    </p:spTree>
    <p:extLst>
      <p:ext uri="{BB962C8B-B14F-4D97-AF65-F5344CB8AC3E}">
        <p14:creationId xmlns:p14="http://schemas.microsoft.com/office/powerpoint/2010/main" val="350424962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69943"/>
            <a:ext cx="12192000" cy="1938992"/>
          </a:xfrm>
          <a:prstGeom prst="rect">
            <a:avLst/>
          </a:prstGeom>
        </p:spPr>
        <p:txBody>
          <a:bodyPr wrap="square">
            <a:spAutoFit/>
          </a:bodyPr>
          <a:lstStyle/>
          <a:p>
            <a:r>
              <a:rPr lang="en-US" sz="2000" dirty="0">
                <a:solidFill>
                  <a:srgbClr val="181818"/>
                </a:solidFill>
                <a:latin typeface="open-sans"/>
              </a:rPr>
              <a:t>• </a:t>
            </a:r>
            <a:r>
              <a:rPr lang="en-US" sz="2000" b="1" dirty="0">
                <a:solidFill>
                  <a:srgbClr val="181818"/>
                </a:solidFill>
                <a:latin typeface="open-sans"/>
              </a:rPr>
              <a:t>September 1945</a:t>
            </a:r>
            <a:r>
              <a:rPr lang="en-US" sz="2000" dirty="0">
                <a:solidFill>
                  <a:srgbClr val="181818"/>
                </a:solidFill>
                <a:latin typeface="open-sans"/>
              </a:rPr>
              <a:t>: Ho Chi Minh declares an independent North Vietnam and models his declaration on the American </a:t>
            </a:r>
            <a:r>
              <a:rPr lang="en-US" sz="2000" dirty="0">
                <a:solidFill>
                  <a:srgbClr val="E80C30"/>
                </a:solidFill>
                <a:latin typeface="open-sans"/>
                <a:hlinkClick r:id="rId2"/>
              </a:rPr>
              <a:t>Declaration of Independence</a:t>
            </a:r>
            <a:r>
              <a:rPr lang="en-US" sz="2000" dirty="0">
                <a:solidFill>
                  <a:srgbClr val="181818"/>
                </a:solidFill>
                <a:latin typeface="open-sans"/>
              </a:rPr>
              <a:t> of 1776 in an (unsuccessful) effort to win the support of the United States.</a:t>
            </a:r>
          </a:p>
          <a:p>
            <a:r>
              <a:rPr lang="en-US" sz="2000" dirty="0">
                <a:solidFill>
                  <a:srgbClr val="181818"/>
                </a:solidFill>
                <a:latin typeface="open-sans"/>
              </a:rPr>
              <a:t>• </a:t>
            </a:r>
            <a:r>
              <a:rPr lang="en-US" sz="2000" b="1" dirty="0">
                <a:solidFill>
                  <a:srgbClr val="181818"/>
                </a:solidFill>
                <a:latin typeface="open-sans"/>
              </a:rPr>
              <a:t>July 1946</a:t>
            </a:r>
            <a:r>
              <a:rPr lang="en-US" sz="2000" dirty="0">
                <a:solidFill>
                  <a:srgbClr val="181818"/>
                </a:solidFill>
                <a:latin typeface="open-sans"/>
              </a:rPr>
              <a:t>: Ho Chi Minh rejects a French proposal granting Vietnam limited self-government and the Viet Minh begins a guerrilla war against the French.</a:t>
            </a:r>
          </a:p>
          <a:p>
            <a:r>
              <a:rPr lang="en-US" sz="2000" dirty="0">
                <a:solidFill>
                  <a:srgbClr val="181818"/>
                </a:solidFill>
                <a:latin typeface="open-sans"/>
              </a:rPr>
              <a:t>When Was the Vietnam War?</a:t>
            </a:r>
          </a:p>
        </p:txBody>
      </p:sp>
      <p:sp>
        <p:nvSpPr>
          <p:cNvPr id="7" name="Rectangle 6"/>
          <p:cNvSpPr/>
          <p:nvPr/>
        </p:nvSpPr>
        <p:spPr>
          <a:xfrm>
            <a:off x="45075" y="2324213"/>
            <a:ext cx="12192000" cy="923330"/>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March 1947</a:t>
            </a:r>
            <a:r>
              <a:rPr lang="en-US" sz="1800" dirty="0">
                <a:solidFill>
                  <a:srgbClr val="181818"/>
                </a:solidFill>
                <a:latin typeface="open-sans"/>
              </a:rPr>
              <a:t>: In an address to Congress, President Harry Truman states that the foreign policy of the United States is to assist any country whose stability is threatened by communism. The policy becomes known as the Truman Doctrine.</a:t>
            </a:r>
          </a:p>
          <a:p>
            <a:r>
              <a:rPr lang="en-US" sz="1800" dirty="0">
                <a:solidFill>
                  <a:srgbClr val="181818"/>
                </a:solidFill>
                <a:latin typeface="open-sans"/>
              </a:rPr>
              <a:t>• </a:t>
            </a:r>
            <a:r>
              <a:rPr lang="en-US" sz="1800" b="1" dirty="0">
                <a:solidFill>
                  <a:srgbClr val="181818"/>
                </a:solidFill>
                <a:latin typeface="open-sans"/>
              </a:rPr>
              <a:t>June 1949</a:t>
            </a:r>
            <a:r>
              <a:rPr lang="en-US" sz="1800" dirty="0">
                <a:solidFill>
                  <a:srgbClr val="181818"/>
                </a:solidFill>
                <a:latin typeface="open-sans"/>
              </a:rPr>
              <a:t>: The French install former emperor </a:t>
            </a:r>
            <a:r>
              <a:rPr lang="en-US" sz="1800" dirty="0" err="1">
                <a:solidFill>
                  <a:srgbClr val="181818"/>
                </a:solidFill>
                <a:latin typeface="open-sans"/>
              </a:rPr>
              <a:t>Bao</a:t>
            </a:r>
            <a:r>
              <a:rPr lang="en-US" sz="1800" dirty="0">
                <a:solidFill>
                  <a:srgbClr val="181818"/>
                </a:solidFill>
                <a:latin typeface="open-sans"/>
              </a:rPr>
              <a:t> Dai as head of state in Vietnam.</a:t>
            </a:r>
            <a:endParaRPr lang="en-US" sz="1800" b="0" i="0" dirty="0">
              <a:solidFill>
                <a:srgbClr val="181818"/>
              </a:solidFill>
              <a:effectLst/>
              <a:latin typeface="open-sans"/>
            </a:endParaRPr>
          </a:p>
        </p:txBody>
      </p:sp>
      <p:sp>
        <p:nvSpPr>
          <p:cNvPr id="8" name="Rectangle 7"/>
          <p:cNvSpPr/>
          <p:nvPr/>
        </p:nvSpPr>
        <p:spPr>
          <a:xfrm>
            <a:off x="0" y="3540096"/>
            <a:ext cx="12101848" cy="2862322"/>
          </a:xfrm>
          <a:prstGeom prst="rect">
            <a:avLst/>
          </a:prstGeom>
        </p:spPr>
        <p:txBody>
          <a:bodyPr wrap="square">
            <a:spAutoFit/>
          </a:bodyPr>
          <a:lstStyle/>
          <a:p>
            <a:r>
              <a:rPr lang="en-US" sz="2000" dirty="0">
                <a:solidFill>
                  <a:srgbClr val="181818"/>
                </a:solidFill>
                <a:latin typeface="open-sans"/>
              </a:rPr>
              <a:t>• </a:t>
            </a:r>
            <a:r>
              <a:rPr lang="en-US" sz="2000" b="1" dirty="0">
                <a:solidFill>
                  <a:srgbClr val="181818"/>
                </a:solidFill>
                <a:latin typeface="open-sans"/>
              </a:rPr>
              <a:t>August 1949</a:t>
            </a:r>
            <a:r>
              <a:rPr lang="en-US" sz="2000" dirty="0">
                <a:solidFill>
                  <a:srgbClr val="181818"/>
                </a:solidFill>
                <a:latin typeface="open-sans"/>
              </a:rPr>
              <a:t>: The Soviet Union explodes its first atom bomb in a remote area of Kazakhstan, marking a tense turning point in the </a:t>
            </a:r>
            <a:r>
              <a:rPr lang="en-US" sz="2000" dirty="0">
                <a:solidFill>
                  <a:srgbClr val="E80C30"/>
                </a:solidFill>
                <a:latin typeface="open-sans"/>
                <a:hlinkClick r:id="rId3"/>
              </a:rPr>
              <a:t>Cold War</a:t>
            </a:r>
            <a:r>
              <a:rPr lang="en-US" sz="2000" dirty="0">
                <a:solidFill>
                  <a:srgbClr val="181818"/>
                </a:solidFill>
                <a:latin typeface="open-sans"/>
              </a:rPr>
              <a:t> with the United States.</a:t>
            </a:r>
          </a:p>
          <a:p>
            <a:r>
              <a:rPr lang="en-US" sz="2000" dirty="0">
                <a:solidFill>
                  <a:srgbClr val="181818"/>
                </a:solidFill>
                <a:latin typeface="open-sans"/>
              </a:rPr>
              <a:t>• </a:t>
            </a:r>
            <a:r>
              <a:rPr lang="en-US" sz="2000" b="1" dirty="0">
                <a:solidFill>
                  <a:srgbClr val="181818"/>
                </a:solidFill>
                <a:latin typeface="open-sans"/>
              </a:rPr>
              <a:t>October 1949</a:t>
            </a:r>
            <a:r>
              <a:rPr lang="en-US" sz="2000" dirty="0">
                <a:solidFill>
                  <a:srgbClr val="181818"/>
                </a:solidFill>
                <a:latin typeface="open-sans"/>
              </a:rPr>
              <a:t>: Following a civil war, Chinese Communist leader </a:t>
            </a:r>
            <a:r>
              <a:rPr lang="en-US" sz="2000" dirty="0">
                <a:solidFill>
                  <a:srgbClr val="E80C30"/>
                </a:solidFill>
                <a:latin typeface="open-sans"/>
                <a:hlinkClick r:id="rId4"/>
              </a:rPr>
              <a:t>Mao </a:t>
            </a:r>
            <a:r>
              <a:rPr lang="en-US" sz="2000" dirty="0" err="1">
                <a:solidFill>
                  <a:srgbClr val="E80C30"/>
                </a:solidFill>
                <a:latin typeface="open-sans"/>
                <a:hlinkClick r:id="rId4"/>
              </a:rPr>
              <a:t>Zedong</a:t>
            </a:r>
            <a:r>
              <a:rPr lang="en-US" sz="2000" dirty="0" err="1">
                <a:solidFill>
                  <a:srgbClr val="181818"/>
                </a:solidFill>
                <a:latin typeface="open-sans"/>
              </a:rPr>
              <a:t>declares</a:t>
            </a:r>
            <a:r>
              <a:rPr lang="en-US" sz="2000" dirty="0">
                <a:solidFill>
                  <a:srgbClr val="181818"/>
                </a:solidFill>
                <a:latin typeface="open-sans"/>
              </a:rPr>
              <a:t> the creation of the People’s Republic of China.</a:t>
            </a:r>
          </a:p>
          <a:p>
            <a:r>
              <a:rPr lang="en-US" sz="2000" dirty="0">
                <a:solidFill>
                  <a:srgbClr val="181818"/>
                </a:solidFill>
                <a:latin typeface="open-sans"/>
              </a:rPr>
              <a:t>• </a:t>
            </a:r>
            <a:r>
              <a:rPr lang="en-US" sz="2000" b="1" dirty="0">
                <a:solidFill>
                  <a:srgbClr val="181818"/>
                </a:solidFill>
                <a:latin typeface="open-sans"/>
              </a:rPr>
              <a:t>January 1950</a:t>
            </a:r>
            <a:r>
              <a:rPr lang="en-US" sz="2000" dirty="0">
                <a:solidFill>
                  <a:srgbClr val="181818"/>
                </a:solidFill>
                <a:latin typeface="open-sans"/>
              </a:rPr>
              <a:t>: The People’s Republic of China and the Soviet Union formally recognize the communist Democratic Republic of Vietnam and both begin to supply economic and military aid to communist resistance fighters within the country.</a:t>
            </a:r>
          </a:p>
          <a:p>
            <a:r>
              <a:rPr lang="en-US" sz="2000" dirty="0">
                <a:solidFill>
                  <a:srgbClr val="181818"/>
                </a:solidFill>
                <a:latin typeface="open-sans"/>
              </a:rPr>
              <a:t>• </a:t>
            </a:r>
            <a:r>
              <a:rPr lang="en-US" sz="2000" b="1" dirty="0">
                <a:solidFill>
                  <a:srgbClr val="181818"/>
                </a:solidFill>
                <a:latin typeface="open-sans"/>
              </a:rPr>
              <a:t>February 1950</a:t>
            </a:r>
            <a:r>
              <a:rPr lang="en-US" sz="2000" dirty="0">
                <a:solidFill>
                  <a:srgbClr val="181818"/>
                </a:solidFill>
                <a:latin typeface="open-sans"/>
              </a:rPr>
              <a:t>: Assisted by the Soviet Union and the newly Communist China, the Viet Minh step up their offensive against French outposts in Vietnam</a:t>
            </a:r>
            <a:r>
              <a:rPr lang="en-US" sz="2000" dirty="0" smtClean="0">
                <a:solidFill>
                  <a:srgbClr val="181818"/>
                </a:solidFill>
                <a:latin typeface="open-sans"/>
              </a:rPr>
              <a:t>.</a:t>
            </a:r>
            <a:endParaRPr lang="en-US" sz="2000" dirty="0">
              <a:solidFill>
                <a:srgbClr val="181818"/>
              </a:solidFill>
              <a:latin typeface="open-sans"/>
            </a:endParaRPr>
          </a:p>
        </p:txBody>
      </p:sp>
    </p:spTree>
    <p:extLst>
      <p:ext uri="{BB962C8B-B14F-4D97-AF65-F5344CB8AC3E}">
        <p14:creationId xmlns:p14="http://schemas.microsoft.com/office/powerpoint/2010/main" val="50801548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3183" y="341978"/>
            <a:ext cx="11895785" cy="2308324"/>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June 1950</a:t>
            </a:r>
            <a:r>
              <a:rPr lang="en-US" sz="1800" dirty="0">
                <a:solidFill>
                  <a:srgbClr val="181818"/>
                </a:solidFill>
                <a:latin typeface="open-sans"/>
              </a:rPr>
              <a:t>: The United States, identifying the Viet Minh as a Communist threat, steps up military assistance to France for their operations against the Viet Minh.</a:t>
            </a:r>
          </a:p>
          <a:p>
            <a:r>
              <a:rPr lang="en-US" sz="1800" dirty="0">
                <a:solidFill>
                  <a:srgbClr val="181818"/>
                </a:solidFill>
                <a:latin typeface="open-sans"/>
              </a:rPr>
              <a:t>• </a:t>
            </a:r>
            <a:r>
              <a:rPr lang="en-US" sz="1800" b="1" dirty="0">
                <a:solidFill>
                  <a:srgbClr val="181818"/>
                </a:solidFill>
                <a:latin typeface="open-sans"/>
              </a:rPr>
              <a:t>March-May 1954</a:t>
            </a:r>
            <a:r>
              <a:rPr lang="en-US" sz="1800" dirty="0">
                <a:solidFill>
                  <a:srgbClr val="181818"/>
                </a:solidFill>
                <a:latin typeface="open-sans"/>
              </a:rPr>
              <a:t>: French troops are humiliated in defeat by Viet Minh forces at </a:t>
            </a:r>
            <a:r>
              <a:rPr lang="en-US" sz="1800" dirty="0" err="1">
                <a:solidFill>
                  <a:srgbClr val="181818"/>
                </a:solidFill>
                <a:latin typeface="open-sans"/>
              </a:rPr>
              <a:t>Dien</a:t>
            </a:r>
            <a:r>
              <a:rPr lang="en-US" sz="1800" dirty="0">
                <a:solidFill>
                  <a:srgbClr val="181818"/>
                </a:solidFill>
                <a:latin typeface="open-sans"/>
              </a:rPr>
              <a:t> Bien </a:t>
            </a:r>
            <a:r>
              <a:rPr lang="en-US" sz="1800" dirty="0" err="1">
                <a:solidFill>
                  <a:srgbClr val="181818"/>
                </a:solidFill>
                <a:latin typeface="open-sans"/>
              </a:rPr>
              <a:t>Phu</a:t>
            </a:r>
            <a:r>
              <a:rPr lang="en-US" sz="1800" dirty="0">
                <a:solidFill>
                  <a:srgbClr val="181818"/>
                </a:solidFill>
                <a:latin typeface="open-sans"/>
              </a:rPr>
              <a:t>. The defeat solidifies the end of French rule in Indochina</a:t>
            </a:r>
            <a:r>
              <a:rPr lang="en-US" sz="1800" dirty="0" smtClean="0">
                <a:solidFill>
                  <a:srgbClr val="181818"/>
                </a:solidFill>
                <a:latin typeface="open-sans"/>
              </a:rPr>
              <a:t>.</a:t>
            </a:r>
          </a:p>
          <a:p>
            <a:endParaRPr lang="en-US" sz="1800" dirty="0">
              <a:solidFill>
                <a:srgbClr val="181818"/>
              </a:solidFill>
              <a:latin typeface="open-sans"/>
            </a:endParaRPr>
          </a:p>
          <a:p>
            <a:r>
              <a:rPr lang="en-US" sz="1800" dirty="0">
                <a:solidFill>
                  <a:srgbClr val="181818"/>
                </a:solidFill>
                <a:latin typeface="open-sans"/>
              </a:rPr>
              <a:t>• </a:t>
            </a:r>
            <a:r>
              <a:rPr lang="en-US" sz="1800" b="1" dirty="0">
                <a:solidFill>
                  <a:srgbClr val="181818"/>
                </a:solidFill>
                <a:latin typeface="open-sans"/>
              </a:rPr>
              <a:t>April 1954</a:t>
            </a:r>
            <a:r>
              <a:rPr lang="en-US" sz="1800" dirty="0">
                <a:solidFill>
                  <a:srgbClr val="181818"/>
                </a:solidFill>
                <a:latin typeface="open-sans"/>
              </a:rPr>
              <a:t>: In a speech, U.S. President </a:t>
            </a:r>
            <a:r>
              <a:rPr lang="en-US" sz="1800" dirty="0">
                <a:solidFill>
                  <a:srgbClr val="E80C30"/>
                </a:solidFill>
                <a:latin typeface="open-sans"/>
                <a:hlinkClick r:id="rId2"/>
              </a:rPr>
              <a:t>Dwight D. Eisenhower</a:t>
            </a:r>
            <a:r>
              <a:rPr lang="en-US" sz="1800" dirty="0">
                <a:solidFill>
                  <a:srgbClr val="181818"/>
                </a:solidFill>
                <a:latin typeface="open-sans"/>
              </a:rPr>
              <a:t> says the fall of French Indochina to communists could create a “domino” effect in Southeast Asia. This so-called </a:t>
            </a:r>
            <a:r>
              <a:rPr lang="en-US" sz="1800" dirty="0">
                <a:solidFill>
                  <a:srgbClr val="E80C30"/>
                </a:solidFill>
                <a:latin typeface="open-sans"/>
                <a:hlinkClick r:id="rId3"/>
              </a:rPr>
              <a:t>domino theory</a:t>
            </a:r>
            <a:r>
              <a:rPr lang="en-US" sz="1800" dirty="0">
                <a:solidFill>
                  <a:srgbClr val="181818"/>
                </a:solidFill>
                <a:latin typeface="open-sans"/>
              </a:rPr>
              <a:t> guides U.S. thinking on Vietnam for the next decade.</a:t>
            </a:r>
          </a:p>
        </p:txBody>
      </p:sp>
      <p:sp>
        <p:nvSpPr>
          <p:cNvPr id="3" name="Rectangle 2"/>
          <p:cNvSpPr/>
          <p:nvPr/>
        </p:nvSpPr>
        <p:spPr>
          <a:xfrm>
            <a:off x="115910" y="3268489"/>
            <a:ext cx="11985937" cy="3139321"/>
          </a:xfrm>
          <a:prstGeom prst="rect">
            <a:avLst/>
          </a:prstGeom>
        </p:spPr>
        <p:txBody>
          <a:bodyPr wrap="square">
            <a:spAutoFit/>
          </a:bodyPr>
          <a:lstStyle/>
          <a:p>
            <a:r>
              <a:rPr lang="en-US" sz="1800" dirty="0">
                <a:solidFill>
                  <a:srgbClr val="181818"/>
                </a:solidFill>
                <a:latin typeface="open-sans"/>
              </a:rPr>
              <a:t>The Geneva Accords</a:t>
            </a:r>
          </a:p>
          <a:p>
            <a:r>
              <a:rPr lang="en-US" sz="1800" dirty="0">
                <a:solidFill>
                  <a:srgbClr val="181818"/>
                </a:solidFill>
                <a:latin typeface="open-sans"/>
              </a:rPr>
              <a:t>• </a:t>
            </a:r>
            <a:r>
              <a:rPr lang="en-US" sz="1800" b="1" dirty="0">
                <a:solidFill>
                  <a:srgbClr val="181818"/>
                </a:solidFill>
                <a:latin typeface="open-sans"/>
              </a:rPr>
              <a:t>July 1954</a:t>
            </a:r>
            <a:r>
              <a:rPr lang="en-US" sz="1800" dirty="0">
                <a:solidFill>
                  <a:srgbClr val="181818"/>
                </a:solidFill>
                <a:latin typeface="open-sans"/>
              </a:rPr>
              <a:t>: The Geneva Accords establish North and South Vietnam with the 17th parallel as the dividing line. The agreement also stipulates that elections are to be held within two years to unify Vietnam under a single democratic government. These elections never happen</a:t>
            </a:r>
            <a:r>
              <a:rPr lang="en-US" sz="1800" dirty="0" smtClean="0">
                <a:solidFill>
                  <a:srgbClr val="181818"/>
                </a:solidFill>
                <a:latin typeface="open-sans"/>
              </a:rPr>
              <a:t>.</a:t>
            </a:r>
          </a:p>
          <a:p>
            <a:endParaRPr lang="en-US" sz="1800" dirty="0">
              <a:solidFill>
                <a:srgbClr val="181818"/>
              </a:solidFill>
              <a:latin typeface="open-sans"/>
            </a:endParaRPr>
          </a:p>
          <a:p>
            <a:r>
              <a:rPr lang="en-US" sz="1800" dirty="0" smtClean="0">
                <a:solidFill>
                  <a:srgbClr val="181818"/>
                </a:solidFill>
                <a:latin typeface="open-sans"/>
              </a:rPr>
              <a:t>•</a:t>
            </a:r>
            <a:r>
              <a:rPr lang="en-US" sz="1800" dirty="0">
                <a:solidFill>
                  <a:srgbClr val="181818"/>
                </a:solidFill>
                <a:latin typeface="open-sans"/>
              </a:rPr>
              <a:t> </a:t>
            </a:r>
            <a:r>
              <a:rPr lang="en-US" sz="1800" b="1" dirty="0">
                <a:solidFill>
                  <a:srgbClr val="181818"/>
                </a:solidFill>
                <a:latin typeface="open-sans"/>
              </a:rPr>
              <a:t>May 1959</a:t>
            </a:r>
            <a:r>
              <a:rPr lang="en-US" sz="1800" dirty="0">
                <a:solidFill>
                  <a:srgbClr val="181818"/>
                </a:solidFill>
                <a:latin typeface="open-sans"/>
              </a:rPr>
              <a:t>: North Vietnam forces begin to build a supply route through Laos and Cambodia to South Vietnam in an effort to support guerrilla attacks against Diem’s government in the south. The route becomes known as the </a:t>
            </a:r>
            <a:r>
              <a:rPr lang="en-US" sz="1800" dirty="0">
                <a:solidFill>
                  <a:srgbClr val="E80C30"/>
                </a:solidFill>
                <a:latin typeface="open-sans"/>
                <a:hlinkClick r:id="rId4"/>
              </a:rPr>
              <a:t>Ho Chi Minh Trail</a:t>
            </a:r>
            <a:r>
              <a:rPr lang="en-US" sz="1800" dirty="0">
                <a:solidFill>
                  <a:srgbClr val="181818"/>
                </a:solidFill>
                <a:latin typeface="open-sans"/>
              </a:rPr>
              <a:t> and is greatly expanded and enhanced during the </a:t>
            </a:r>
            <a:r>
              <a:rPr lang="en-US" sz="1800" dirty="0">
                <a:solidFill>
                  <a:srgbClr val="E80C30"/>
                </a:solidFill>
                <a:latin typeface="open-sans"/>
                <a:hlinkClick r:id="rId5"/>
              </a:rPr>
              <a:t>Vietnam War</a:t>
            </a:r>
            <a:r>
              <a:rPr lang="en-US" sz="1800" dirty="0">
                <a:solidFill>
                  <a:srgbClr val="181818"/>
                </a:solidFill>
                <a:latin typeface="open-sans"/>
              </a:rPr>
              <a:t>.</a:t>
            </a:r>
          </a:p>
          <a:p>
            <a:r>
              <a:rPr lang="en-US" sz="1800" dirty="0">
                <a:solidFill>
                  <a:srgbClr val="181818"/>
                </a:solidFill>
                <a:latin typeface="open-sans"/>
              </a:rPr>
              <a:t>• </a:t>
            </a:r>
            <a:r>
              <a:rPr lang="en-US" sz="1800" b="1" dirty="0">
                <a:solidFill>
                  <a:srgbClr val="181818"/>
                </a:solidFill>
                <a:latin typeface="open-sans"/>
              </a:rPr>
              <a:t>July 1959</a:t>
            </a:r>
            <a:r>
              <a:rPr lang="en-US" sz="1800" dirty="0">
                <a:solidFill>
                  <a:srgbClr val="181818"/>
                </a:solidFill>
                <a:latin typeface="open-sans"/>
              </a:rPr>
              <a:t>: The first U.S. soldiers are killed in South Vietnam when guerrillas raid their living quarters near Saigon.</a:t>
            </a:r>
          </a:p>
          <a:p>
            <a:r>
              <a:rPr lang="en-US" sz="1800" dirty="0">
                <a:solidFill>
                  <a:srgbClr val="181818"/>
                </a:solidFill>
                <a:latin typeface="open-sans"/>
              </a:rPr>
              <a:t>• </a:t>
            </a:r>
            <a:r>
              <a:rPr lang="en-US" sz="1800" b="1" dirty="0">
                <a:solidFill>
                  <a:srgbClr val="181818"/>
                </a:solidFill>
                <a:latin typeface="open-sans"/>
              </a:rPr>
              <a:t>September 1960</a:t>
            </a:r>
            <a:r>
              <a:rPr lang="en-US" sz="1800" dirty="0">
                <a:solidFill>
                  <a:srgbClr val="181818"/>
                </a:solidFill>
                <a:latin typeface="open-sans"/>
              </a:rPr>
              <a:t>: Ho Chi Minh, facing failing health, is replaced by Le </a:t>
            </a:r>
            <a:r>
              <a:rPr lang="en-US" sz="1800" dirty="0" err="1">
                <a:solidFill>
                  <a:srgbClr val="181818"/>
                </a:solidFill>
                <a:latin typeface="open-sans"/>
              </a:rPr>
              <a:t>Duan</a:t>
            </a:r>
            <a:r>
              <a:rPr lang="en-US" sz="1800" dirty="0">
                <a:solidFill>
                  <a:srgbClr val="181818"/>
                </a:solidFill>
                <a:latin typeface="open-sans"/>
              </a:rPr>
              <a:t> as head of North Vietnam’s ruling communist party</a:t>
            </a:r>
            <a:r>
              <a:rPr lang="en-US" sz="1800" dirty="0" smtClean="0">
                <a:solidFill>
                  <a:srgbClr val="181818"/>
                </a:solidFill>
                <a:latin typeface="open-sans"/>
              </a:rPr>
              <a:t>.</a:t>
            </a:r>
            <a:endParaRPr lang="en-US" sz="1800" dirty="0">
              <a:solidFill>
                <a:srgbClr val="181818"/>
              </a:solidFill>
              <a:latin typeface="open-sans"/>
            </a:endParaRPr>
          </a:p>
        </p:txBody>
      </p:sp>
    </p:spTree>
    <p:extLst>
      <p:ext uri="{BB962C8B-B14F-4D97-AF65-F5344CB8AC3E}">
        <p14:creationId xmlns:p14="http://schemas.microsoft.com/office/powerpoint/2010/main" val="35089598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1919" y="140521"/>
            <a:ext cx="11440733" cy="2308324"/>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December 1960</a:t>
            </a:r>
            <a:r>
              <a:rPr lang="en-US" sz="1800" dirty="0">
                <a:solidFill>
                  <a:srgbClr val="181818"/>
                </a:solidFill>
                <a:latin typeface="open-sans"/>
              </a:rPr>
              <a:t>: The National Liberation Front (NLF) is formed with North Vietnamese backing as the political wing of the antigovernment insurgency in South Vietnam. The United States views the NLF as an arm of North Vietnam and starts calling the military wing of the NLF the Viet Cong—short for Vietnam Cong-san, or Vietnamese communists.</a:t>
            </a:r>
          </a:p>
          <a:p>
            <a:r>
              <a:rPr lang="en-US" sz="1800" dirty="0">
                <a:solidFill>
                  <a:srgbClr val="181818"/>
                </a:solidFill>
                <a:latin typeface="open-sans"/>
              </a:rPr>
              <a:t>• </a:t>
            </a:r>
            <a:r>
              <a:rPr lang="en-US" sz="1800" b="1" dirty="0">
                <a:solidFill>
                  <a:srgbClr val="181818"/>
                </a:solidFill>
                <a:latin typeface="open-sans"/>
              </a:rPr>
              <a:t>May 1961</a:t>
            </a:r>
            <a:r>
              <a:rPr lang="en-US" sz="1800" dirty="0">
                <a:solidFill>
                  <a:srgbClr val="181818"/>
                </a:solidFill>
                <a:latin typeface="open-sans"/>
              </a:rPr>
              <a:t>: President </a:t>
            </a:r>
            <a:r>
              <a:rPr lang="en-US" sz="1800" dirty="0">
                <a:solidFill>
                  <a:srgbClr val="E80C30"/>
                </a:solidFill>
                <a:latin typeface="open-sans"/>
                <a:hlinkClick r:id="rId2"/>
              </a:rPr>
              <a:t>John F. Kennedy</a:t>
            </a:r>
            <a:r>
              <a:rPr lang="en-US" sz="1800" dirty="0">
                <a:solidFill>
                  <a:srgbClr val="181818"/>
                </a:solidFill>
                <a:latin typeface="open-sans"/>
              </a:rPr>
              <a:t> sends helicopters and 400 Green Berets to South Vietnam and authorizes secret operations against the Viet Cong.</a:t>
            </a:r>
          </a:p>
          <a:p>
            <a:r>
              <a:rPr lang="en-US" sz="1800" dirty="0">
                <a:solidFill>
                  <a:srgbClr val="181818"/>
                </a:solidFill>
                <a:latin typeface="open-sans"/>
              </a:rPr>
              <a:t>• </a:t>
            </a:r>
            <a:r>
              <a:rPr lang="en-US" sz="1800" b="1" dirty="0">
                <a:solidFill>
                  <a:srgbClr val="181818"/>
                </a:solidFill>
                <a:latin typeface="open-sans"/>
              </a:rPr>
              <a:t>January 1962</a:t>
            </a:r>
            <a:r>
              <a:rPr lang="en-US" sz="1800" dirty="0">
                <a:solidFill>
                  <a:srgbClr val="181818"/>
                </a:solidFill>
                <a:latin typeface="open-sans"/>
              </a:rPr>
              <a:t>: In Operation Ranch Hand, U.S. aircraft start spraying </a:t>
            </a:r>
            <a:r>
              <a:rPr lang="en-US" sz="1800" dirty="0">
                <a:solidFill>
                  <a:srgbClr val="E80C30"/>
                </a:solidFill>
                <a:latin typeface="open-sans"/>
                <a:hlinkClick r:id="rId3"/>
              </a:rPr>
              <a:t>Agent Orange</a:t>
            </a:r>
            <a:r>
              <a:rPr lang="en-US" sz="1800" dirty="0">
                <a:solidFill>
                  <a:srgbClr val="181818"/>
                </a:solidFill>
                <a:latin typeface="open-sans"/>
              </a:rPr>
              <a:t> and other herbicides over rural areas of South Vietnam to kill vegetation that would offer cover and food for guerrilla forces.</a:t>
            </a:r>
          </a:p>
        </p:txBody>
      </p:sp>
      <p:sp>
        <p:nvSpPr>
          <p:cNvPr id="3" name="Rectangle 2"/>
          <p:cNvSpPr/>
          <p:nvPr/>
        </p:nvSpPr>
        <p:spPr>
          <a:xfrm>
            <a:off x="291919" y="2441821"/>
            <a:ext cx="11552348" cy="2862322"/>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August 1964</a:t>
            </a:r>
            <a:r>
              <a:rPr lang="en-US" sz="1800" dirty="0">
                <a:solidFill>
                  <a:srgbClr val="181818"/>
                </a:solidFill>
                <a:latin typeface="open-sans"/>
              </a:rPr>
              <a:t>: </a:t>
            </a:r>
            <a:r>
              <a:rPr lang="en-US" sz="1800" i="1" dirty="0">
                <a:solidFill>
                  <a:srgbClr val="181818"/>
                </a:solidFill>
                <a:latin typeface="open-sans"/>
              </a:rPr>
              <a:t>USS Maddox</a:t>
            </a:r>
            <a:r>
              <a:rPr lang="en-US" sz="1800" dirty="0">
                <a:solidFill>
                  <a:srgbClr val="181818"/>
                </a:solidFill>
                <a:latin typeface="open-sans"/>
              </a:rPr>
              <a:t> is allegedly attacked by North Vietnamese patrol torpedo boats in the Gulf of Tonkin (the attack is later disputed), leading President Johnson to call for air strikes on North Vietnamese patrol boat bases. Two U.S. aircraft are shot down and one U.S. pilot, Everett Alvarez, Jr., becomes the first U.S. airman to be taken prisoner by North Vietnam.</a:t>
            </a:r>
          </a:p>
          <a:p>
            <a:r>
              <a:rPr lang="en-US" sz="1800" dirty="0">
                <a:solidFill>
                  <a:srgbClr val="181818"/>
                </a:solidFill>
                <a:latin typeface="open-sans"/>
              </a:rPr>
              <a:t>• </a:t>
            </a:r>
            <a:r>
              <a:rPr lang="en-US" sz="1800" b="1" dirty="0">
                <a:solidFill>
                  <a:srgbClr val="181818"/>
                </a:solidFill>
                <a:latin typeface="open-sans"/>
              </a:rPr>
              <a:t>August 1964</a:t>
            </a:r>
            <a:r>
              <a:rPr lang="en-US" sz="1800" dirty="0">
                <a:solidFill>
                  <a:srgbClr val="181818"/>
                </a:solidFill>
                <a:latin typeface="open-sans"/>
              </a:rPr>
              <a:t>: The attacks in the Gulf of Tonkin spur Congress to pass the </a:t>
            </a:r>
            <a:r>
              <a:rPr lang="en-US" sz="1800" dirty="0">
                <a:solidFill>
                  <a:srgbClr val="E80C30"/>
                </a:solidFill>
                <a:latin typeface="open-sans"/>
                <a:hlinkClick r:id="rId4"/>
              </a:rPr>
              <a:t>Gulf of Tonkin Resolution</a:t>
            </a:r>
            <a:r>
              <a:rPr lang="en-US" sz="1800" dirty="0">
                <a:solidFill>
                  <a:srgbClr val="181818"/>
                </a:solidFill>
                <a:latin typeface="open-sans"/>
              </a:rPr>
              <a:t>, which authorizes the president to “take all necessary measures, including the use of armed force” against any aggressor in the conflict.</a:t>
            </a:r>
          </a:p>
          <a:p>
            <a:r>
              <a:rPr lang="en-US" sz="1800" dirty="0" smtClean="0">
                <a:solidFill>
                  <a:srgbClr val="181818"/>
                </a:solidFill>
                <a:latin typeface="open-sans"/>
              </a:rPr>
              <a:t>•</a:t>
            </a:r>
            <a:r>
              <a:rPr lang="en-US" sz="1800" dirty="0">
                <a:solidFill>
                  <a:srgbClr val="181818"/>
                </a:solidFill>
                <a:latin typeface="open-sans"/>
              </a:rPr>
              <a:t> </a:t>
            </a:r>
            <a:r>
              <a:rPr lang="en-US" sz="1800" b="1" dirty="0">
                <a:solidFill>
                  <a:srgbClr val="181818"/>
                </a:solidFill>
                <a:latin typeface="open-sans"/>
              </a:rPr>
              <a:t>March 1965</a:t>
            </a:r>
            <a:r>
              <a:rPr lang="en-US" sz="1800" dirty="0">
                <a:solidFill>
                  <a:srgbClr val="181818"/>
                </a:solidFill>
                <a:latin typeface="open-sans"/>
              </a:rPr>
              <a:t>: President Johnson launches a three-year campaign of sustained bombing of targets in North Vietnam and the Ho Chi Minh Trail in </a:t>
            </a:r>
            <a:r>
              <a:rPr lang="en-US" sz="1800" dirty="0">
                <a:solidFill>
                  <a:srgbClr val="E80C30"/>
                </a:solidFill>
                <a:latin typeface="open-sans"/>
                <a:hlinkClick r:id="rId5"/>
              </a:rPr>
              <a:t>Operation Rolling Thunder</a:t>
            </a:r>
            <a:r>
              <a:rPr lang="en-US" sz="1800" dirty="0">
                <a:solidFill>
                  <a:srgbClr val="181818"/>
                </a:solidFill>
                <a:latin typeface="open-sans"/>
              </a:rPr>
              <a:t>. The same month, U.S. Marines land on beaches near Da Nang, South Vietnam as the first American combat troops to enter Vietnam.</a:t>
            </a:r>
            <a:endParaRPr lang="en-US" sz="1800" b="0" i="0" dirty="0">
              <a:solidFill>
                <a:srgbClr val="181818"/>
              </a:solidFill>
              <a:effectLst/>
              <a:latin typeface="open-sans"/>
            </a:endParaRPr>
          </a:p>
        </p:txBody>
      </p:sp>
      <p:sp>
        <p:nvSpPr>
          <p:cNvPr id="4" name="Rectangle 3"/>
          <p:cNvSpPr/>
          <p:nvPr/>
        </p:nvSpPr>
        <p:spPr>
          <a:xfrm>
            <a:off x="244700" y="5351212"/>
            <a:ext cx="11663962" cy="1200329"/>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1966</a:t>
            </a:r>
            <a:r>
              <a:rPr lang="en-US" sz="1800" dirty="0">
                <a:solidFill>
                  <a:srgbClr val="181818"/>
                </a:solidFill>
                <a:latin typeface="open-sans"/>
              </a:rPr>
              <a:t>: U.S. troop numbers in Vietnam rise to 400,000.</a:t>
            </a:r>
          </a:p>
          <a:p>
            <a:r>
              <a:rPr lang="en-US" sz="1800" dirty="0">
                <a:solidFill>
                  <a:srgbClr val="181818"/>
                </a:solidFill>
                <a:latin typeface="open-sans"/>
              </a:rPr>
              <a:t>• </a:t>
            </a:r>
            <a:r>
              <a:rPr lang="en-US" sz="1800" b="1" dirty="0">
                <a:solidFill>
                  <a:srgbClr val="181818"/>
                </a:solidFill>
                <a:latin typeface="open-sans"/>
              </a:rPr>
              <a:t>June 1966</a:t>
            </a:r>
            <a:r>
              <a:rPr lang="en-US" sz="1800" dirty="0">
                <a:solidFill>
                  <a:srgbClr val="181818"/>
                </a:solidFill>
                <a:latin typeface="open-sans"/>
              </a:rPr>
              <a:t>: American aircraft attack targets in Hanoi and Haiphong in raids that are among the first such attacks on cities in North Vietnam.</a:t>
            </a:r>
          </a:p>
          <a:p>
            <a:r>
              <a:rPr lang="en-US" sz="1800" dirty="0">
                <a:solidFill>
                  <a:srgbClr val="181818"/>
                </a:solidFill>
                <a:latin typeface="open-sans"/>
              </a:rPr>
              <a:t>• </a:t>
            </a:r>
            <a:r>
              <a:rPr lang="en-US" sz="1800" b="1" dirty="0">
                <a:solidFill>
                  <a:srgbClr val="181818"/>
                </a:solidFill>
                <a:latin typeface="open-sans"/>
              </a:rPr>
              <a:t>1967</a:t>
            </a:r>
            <a:r>
              <a:rPr lang="en-US" sz="1800" dirty="0">
                <a:solidFill>
                  <a:srgbClr val="181818"/>
                </a:solidFill>
                <a:latin typeface="open-sans"/>
              </a:rPr>
              <a:t>: U.S. troop numbers stationed in Vietnam increase to 500,000.</a:t>
            </a:r>
          </a:p>
        </p:txBody>
      </p:sp>
    </p:spTree>
    <p:extLst>
      <p:ext uri="{BB962C8B-B14F-4D97-AF65-F5344CB8AC3E}">
        <p14:creationId xmlns:p14="http://schemas.microsoft.com/office/powerpoint/2010/main" val="2136169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3285" y="165958"/>
            <a:ext cx="11801340" cy="1477328"/>
          </a:xfrm>
          <a:prstGeom prst="rect">
            <a:avLst/>
          </a:prstGeom>
        </p:spPr>
        <p:txBody>
          <a:bodyPr wrap="square">
            <a:spAutoFit/>
          </a:bodyPr>
          <a:lstStyle/>
          <a:p>
            <a:r>
              <a:rPr lang="en-US" sz="1800" dirty="0" smtClean="0">
                <a:solidFill>
                  <a:srgbClr val="181818"/>
                </a:solidFill>
                <a:latin typeface="open-sans"/>
              </a:rPr>
              <a:t>•</a:t>
            </a:r>
            <a:r>
              <a:rPr lang="en-US" sz="1800" dirty="0">
                <a:solidFill>
                  <a:srgbClr val="181818"/>
                </a:solidFill>
                <a:latin typeface="open-sans"/>
              </a:rPr>
              <a:t> </a:t>
            </a:r>
            <a:r>
              <a:rPr lang="en-US" sz="1800" b="1" dirty="0">
                <a:solidFill>
                  <a:srgbClr val="181818"/>
                </a:solidFill>
                <a:latin typeface="open-sans"/>
              </a:rPr>
              <a:t>November 1967</a:t>
            </a:r>
            <a:r>
              <a:rPr lang="en-US" sz="1800" dirty="0">
                <a:solidFill>
                  <a:srgbClr val="181818"/>
                </a:solidFill>
                <a:latin typeface="open-sans"/>
              </a:rPr>
              <a:t>: In the Battle of </a:t>
            </a:r>
            <a:r>
              <a:rPr lang="en-US" sz="1800" dirty="0" err="1">
                <a:solidFill>
                  <a:srgbClr val="181818"/>
                </a:solidFill>
                <a:latin typeface="open-sans"/>
              </a:rPr>
              <a:t>Dak</a:t>
            </a:r>
            <a:r>
              <a:rPr lang="en-US" sz="1800" dirty="0">
                <a:solidFill>
                  <a:srgbClr val="181818"/>
                </a:solidFill>
                <a:latin typeface="open-sans"/>
              </a:rPr>
              <a:t> To, U.S. and South Vietnamese forces resist an offensive by communist forces in the Central Highlands. The United States forces suffer some 1,800 casualties.</a:t>
            </a:r>
          </a:p>
          <a:p>
            <a:r>
              <a:rPr lang="en-US" sz="1800" dirty="0">
                <a:solidFill>
                  <a:srgbClr val="181818"/>
                </a:solidFill>
                <a:latin typeface="open-sans"/>
              </a:rPr>
              <a:t>• </a:t>
            </a:r>
            <a:r>
              <a:rPr lang="en-US" sz="1800" b="1" dirty="0">
                <a:solidFill>
                  <a:srgbClr val="181818"/>
                </a:solidFill>
                <a:latin typeface="open-sans"/>
              </a:rPr>
              <a:t>January-April 1968</a:t>
            </a:r>
            <a:r>
              <a:rPr lang="en-US" sz="1800" dirty="0">
                <a:solidFill>
                  <a:srgbClr val="181818"/>
                </a:solidFill>
                <a:latin typeface="open-sans"/>
              </a:rPr>
              <a:t>: A U.S. Marine garrison at </a:t>
            </a:r>
            <a:r>
              <a:rPr lang="en-US" sz="1800" dirty="0" err="1">
                <a:solidFill>
                  <a:srgbClr val="E80C30"/>
                </a:solidFill>
                <a:latin typeface="open-sans"/>
                <a:hlinkClick r:id="rId2"/>
              </a:rPr>
              <a:t>Khe</a:t>
            </a:r>
            <a:r>
              <a:rPr lang="en-US" sz="1800" dirty="0">
                <a:solidFill>
                  <a:srgbClr val="E80C30"/>
                </a:solidFill>
                <a:latin typeface="open-sans"/>
                <a:hlinkClick r:id="rId2"/>
              </a:rPr>
              <a:t> </a:t>
            </a:r>
            <a:r>
              <a:rPr lang="en-US" sz="1800" dirty="0" err="1">
                <a:solidFill>
                  <a:srgbClr val="E80C30"/>
                </a:solidFill>
                <a:latin typeface="open-sans"/>
                <a:hlinkClick r:id="rId2"/>
              </a:rPr>
              <a:t>Sanh</a:t>
            </a:r>
            <a:r>
              <a:rPr lang="en-US" sz="1800" dirty="0">
                <a:solidFill>
                  <a:srgbClr val="181818"/>
                </a:solidFill>
                <a:latin typeface="open-sans"/>
              </a:rPr>
              <a:t> in South Vietnam is bombarded with massive artillery by communist forces from the People’s Army of North Vietnam (PAVN). For 77 days, the marines and South Vietnamese forces fend off the siege.</a:t>
            </a:r>
            <a:endParaRPr lang="en-US" sz="1800" b="0" i="0" dirty="0">
              <a:solidFill>
                <a:srgbClr val="181818"/>
              </a:solidFill>
              <a:effectLst/>
              <a:latin typeface="open-sans"/>
            </a:endParaRPr>
          </a:p>
        </p:txBody>
      </p:sp>
      <p:sp>
        <p:nvSpPr>
          <p:cNvPr id="3" name="Rectangle 2"/>
          <p:cNvSpPr/>
          <p:nvPr/>
        </p:nvSpPr>
        <p:spPr>
          <a:xfrm>
            <a:off x="251137" y="1824416"/>
            <a:ext cx="11891493" cy="1200329"/>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January 1968</a:t>
            </a:r>
            <a:r>
              <a:rPr lang="en-US" sz="1800" dirty="0">
                <a:solidFill>
                  <a:srgbClr val="181818"/>
                </a:solidFill>
                <a:latin typeface="open-sans"/>
              </a:rPr>
              <a:t>: The </a:t>
            </a:r>
            <a:r>
              <a:rPr lang="en-US" sz="1800" dirty="0" err="1">
                <a:solidFill>
                  <a:srgbClr val="E80C30"/>
                </a:solidFill>
                <a:latin typeface="open-sans"/>
                <a:hlinkClick r:id="rId3"/>
              </a:rPr>
              <a:t>Tet</a:t>
            </a:r>
            <a:r>
              <a:rPr lang="en-US" sz="1800" dirty="0">
                <a:solidFill>
                  <a:srgbClr val="E80C30"/>
                </a:solidFill>
                <a:latin typeface="open-sans"/>
                <a:hlinkClick r:id="rId3"/>
              </a:rPr>
              <a:t> Offensive</a:t>
            </a:r>
            <a:r>
              <a:rPr lang="en-US" sz="1800" dirty="0">
                <a:solidFill>
                  <a:srgbClr val="181818"/>
                </a:solidFill>
                <a:latin typeface="open-sans"/>
              </a:rPr>
              <a:t> begins, encompassing a combined assault of Viet Minh and North Vietnamese armies. Attacks are carried out in more than 100 cities and outposts across South Vietnam, including Hue and Saigon, and the U.S. Embassy is invaded. The effective, bloody attacks shock U.S. officials and mark a turning point in the war and the beginning of a gradual U.S. withdrawal from the region.</a:t>
            </a:r>
            <a:endParaRPr lang="th-TH" sz="1800" dirty="0"/>
          </a:p>
        </p:txBody>
      </p:sp>
      <p:sp>
        <p:nvSpPr>
          <p:cNvPr id="4" name="Rectangle 3"/>
          <p:cNvSpPr/>
          <p:nvPr/>
        </p:nvSpPr>
        <p:spPr>
          <a:xfrm>
            <a:off x="171718" y="3436336"/>
            <a:ext cx="11938715" cy="923330"/>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1969-1972</a:t>
            </a:r>
            <a:r>
              <a:rPr lang="en-US" sz="1800" dirty="0">
                <a:solidFill>
                  <a:srgbClr val="181818"/>
                </a:solidFill>
                <a:latin typeface="open-sans"/>
              </a:rPr>
              <a:t>: The Nixon administration gradually reduces the number of U.S. forces in South Vietnam, placing more burden on the ground forces of South Vietnam’s ARVN as part of a strategy known as </a:t>
            </a:r>
            <a:r>
              <a:rPr lang="en-US" sz="1800" dirty="0" err="1">
                <a:solidFill>
                  <a:srgbClr val="E80C30"/>
                </a:solidFill>
                <a:latin typeface="open-sans"/>
                <a:hlinkClick r:id="rId4"/>
              </a:rPr>
              <a:t>Vietnamization</a:t>
            </a:r>
            <a:r>
              <a:rPr lang="en-US" sz="1800" dirty="0">
                <a:solidFill>
                  <a:srgbClr val="181818"/>
                </a:solidFill>
                <a:latin typeface="open-sans"/>
              </a:rPr>
              <a:t>. U.S. troops in Vietnam are reduced from a peak of 549,000 in 1969 to 69,000 in 1972. </a:t>
            </a:r>
            <a:endParaRPr lang="th-TH" sz="1800" dirty="0"/>
          </a:p>
        </p:txBody>
      </p:sp>
      <p:sp>
        <p:nvSpPr>
          <p:cNvPr id="5" name="Rectangle 4"/>
          <p:cNvSpPr/>
          <p:nvPr/>
        </p:nvSpPr>
        <p:spPr>
          <a:xfrm>
            <a:off x="103031" y="4727642"/>
            <a:ext cx="11951594" cy="1754326"/>
          </a:xfrm>
          <a:prstGeom prst="rect">
            <a:avLst/>
          </a:prstGeom>
        </p:spPr>
        <p:txBody>
          <a:bodyPr wrap="square">
            <a:spAutoFit/>
          </a:bodyPr>
          <a:lstStyle/>
          <a:p>
            <a:r>
              <a:rPr lang="en-US" sz="1800" dirty="0">
                <a:solidFill>
                  <a:srgbClr val="181818"/>
                </a:solidFill>
                <a:latin typeface="open-sans"/>
              </a:rPr>
              <a:t>• </a:t>
            </a:r>
            <a:r>
              <a:rPr lang="en-US" sz="1800" b="1" dirty="0">
                <a:solidFill>
                  <a:srgbClr val="181818"/>
                </a:solidFill>
                <a:latin typeface="open-sans"/>
              </a:rPr>
              <a:t>January 1975</a:t>
            </a:r>
            <a:r>
              <a:rPr lang="en-US" sz="1800" dirty="0">
                <a:solidFill>
                  <a:srgbClr val="181818"/>
                </a:solidFill>
                <a:latin typeface="open-sans"/>
              </a:rPr>
              <a:t>: President Ford rules out any further U.S. military involvement in Vietnam.</a:t>
            </a:r>
          </a:p>
          <a:p>
            <a:r>
              <a:rPr lang="en-US" sz="1800" dirty="0">
                <a:solidFill>
                  <a:srgbClr val="181818"/>
                </a:solidFill>
                <a:latin typeface="open-sans"/>
              </a:rPr>
              <a:t>• </a:t>
            </a:r>
            <a:r>
              <a:rPr lang="en-US" sz="1800" b="1" dirty="0">
                <a:solidFill>
                  <a:srgbClr val="181818"/>
                </a:solidFill>
                <a:latin typeface="open-sans"/>
              </a:rPr>
              <a:t>April 1975</a:t>
            </a:r>
            <a:r>
              <a:rPr lang="en-US" sz="1800" dirty="0">
                <a:solidFill>
                  <a:srgbClr val="181818"/>
                </a:solidFill>
                <a:latin typeface="open-sans"/>
              </a:rPr>
              <a:t>: In the </a:t>
            </a:r>
            <a:r>
              <a:rPr lang="en-US" sz="1800" dirty="0">
                <a:solidFill>
                  <a:srgbClr val="E80C30"/>
                </a:solidFill>
                <a:latin typeface="open-sans"/>
                <a:hlinkClick r:id="rId5"/>
              </a:rPr>
              <a:t>Fall of Saigon</a:t>
            </a:r>
            <a:r>
              <a:rPr lang="en-US" sz="1800" dirty="0">
                <a:solidFill>
                  <a:srgbClr val="181818"/>
                </a:solidFill>
                <a:latin typeface="open-sans"/>
              </a:rPr>
              <a:t>, the capital of South Vietnam is seized by communist forces and the government of South Vietnam surrenders. U.S. Marine and Air Force helicopters transport more than 1,000 American civilians and nearly 7,000 South Vietnamese refugees out of Saigon in an 18-hour mass evacuation effort.</a:t>
            </a:r>
          </a:p>
          <a:p>
            <a:r>
              <a:rPr lang="en-US" sz="1800" dirty="0">
                <a:solidFill>
                  <a:srgbClr val="181818"/>
                </a:solidFill>
                <a:latin typeface="open-sans"/>
              </a:rPr>
              <a:t>• </a:t>
            </a:r>
            <a:r>
              <a:rPr lang="en-US" sz="1800" b="1" dirty="0">
                <a:solidFill>
                  <a:srgbClr val="181818"/>
                </a:solidFill>
                <a:latin typeface="open-sans"/>
              </a:rPr>
              <a:t>July 1975</a:t>
            </a:r>
            <a:r>
              <a:rPr lang="en-US" sz="1800" dirty="0">
                <a:solidFill>
                  <a:srgbClr val="181818"/>
                </a:solidFill>
                <a:latin typeface="open-sans"/>
              </a:rPr>
              <a:t>: North and South Vietnam are formally unified as the Socialist Republic of Vietnam under hardline communist rule.</a:t>
            </a:r>
            <a:endParaRPr lang="en-US" sz="1800" b="0" i="0" dirty="0">
              <a:solidFill>
                <a:srgbClr val="181818"/>
              </a:solidFill>
              <a:effectLst/>
              <a:latin typeface="open-sans"/>
            </a:endParaRPr>
          </a:p>
        </p:txBody>
      </p:sp>
    </p:spTree>
    <p:extLst>
      <p:ext uri="{BB962C8B-B14F-4D97-AF65-F5344CB8AC3E}">
        <p14:creationId xmlns:p14="http://schemas.microsoft.com/office/powerpoint/2010/main" val="4441770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2276" y="1463227"/>
            <a:ext cx="11277600" cy="4247317"/>
          </a:xfrm>
          <a:prstGeom prst="rect">
            <a:avLst/>
          </a:prstGeom>
        </p:spPr>
        <p:txBody>
          <a:bodyPr wrap="square">
            <a:spAutoFit/>
          </a:bodyPr>
          <a:lstStyle/>
          <a:p>
            <a:pPr fontAlgn="base"/>
            <a:r>
              <a:rPr lang="en-US" sz="1800" b="1" dirty="0">
                <a:solidFill>
                  <a:srgbClr val="000000"/>
                </a:solidFill>
                <a:latin typeface="arial" panose="020B0604020202020204" pitchFamily="34" charset="0"/>
              </a:rPr>
              <a:t>1978</a:t>
            </a:r>
            <a:r>
              <a:rPr lang="en-US" sz="1800" dirty="0">
                <a:solidFill>
                  <a:srgbClr val="000000"/>
                </a:solidFill>
                <a:latin typeface="arial" panose="020B0604020202020204" pitchFamily="34" charset="0"/>
              </a:rPr>
              <a:t> -- Vietnam's treatment of the Hoa people - an ethnic Chinese group - becomes an issue when Hanoi institutes a crackdown on the Chinese community because of its pervasive role in domestic commerce in the South and its alleged subversive activities in the North. Vietnam's actions force an unprecedented exodus of thousands of Hoa across the border into China.</a:t>
            </a:r>
          </a:p>
          <a:p>
            <a:pPr fontAlgn="base"/>
            <a:r>
              <a:rPr lang="en-US" sz="1800" b="1" dirty="0">
                <a:solidFill>
                  <a:srgbClr val="000000"/>
                </a:solidFill>
                <a:latin typeface="arial" panose="020B0604020202020204" pitchFamily="34" charset="0"/>
              </a:rPr>
              <a:t>November 1978</a:t>
            </a:r>
            <a:r>
              <a:rPr lang="en-US" sz="1800" dirty="0">
                <a:solidFill>
                  <a:srgbClr val="000000"/>
                </a:solidFill>
                <a:latin typeface="arial" panose="020B0604020202020204" pitchFamily="34" charset="0"/>
              </a:rPr>
              <a:t> -- Sino-Vietnam relations worsen when the Soviet Union and Vietnam sign a Treaty of Friendship and Cooperation that calls for mutual assistance and consultation in the event of a security threat to either country.</a:t>
            </a:r>
          </a:p>
          <a:p>
            <a:pPr fontAlgn="base"/>
            <a:r>
              <a:rPr lang="en-US" sz="1800" b="1" dirty="0">
                <a:solidFill>
                  <a:srgbClr val="000000"/>
                </a:solidFill>
                <a:latin typeface="arial" panose="020B0604020202020204" pitchFamily="34" charset="0"/>
              </a:rPr>
              <a:t>February to March 1979</a:t>
            </a:r>
            <a:r>
              <a:rPr lang="en-US" sz="1800" dirty="0">
                <a:solidFill>
                  <a:srgbClr val="000000"/>
                </a:solidFill>
                <a:latin typeface="arial" panose="020B0604020202020204" pitchFamily="34" charset="0"/>
              </a:rPr>
              <a:t> -- In the Sino-Vietnamese Border War, China launches the offensive in response to Vietnam's invasion and occupation of Cambodia, which ends the reign of the China-backed Khmer Rouge. This becomes China's largest military operation since the Korean War.</a:t>
            </a:r>
          </a:p>
          <a:p>
            <a:pPr fontAlgn="base"/>
            <a:r>
              <a:rPr lang="en-US" sz="1800" b="1" dirty="0">
                <a:solidFill>
                  <a:srgbClr val="000000"/>
                </a:solidFill>
                <a:latin typeface="arial" panose="020B0604020202020204" pitchFamily="34" charset="0"/>
              </a:rPr>
              <a:t>1985</a:t>
            </a:r>
            <a:r>
              <a:rPr lang="en-US" sz="1800" dirty="0">
                <a:solidFill>
                  <a:srgbClr val="000000"/>
                </a:solidFill>
                <a:latin typeface="arial" panose="020B0604020202020204" pitchFamily="34" charset="0"/>
              </a:rPr>
              <a:t> -- Throughout most of 1985 and into the early months of 1986, Vietnam's border provinces are subject to intense artillery and mortar shelling. China issues vague threats to Vietnam of a "second lesson" over the stalemate with Cambodia.</a:t>
            </a:r>
          </a:p>
          <a:p>
            <a:pPr fontAlgn="base"/>
            <a:r>
              <a:rPr lang="en-US" sz="1800" b="1" dirty="0">
                <a:solidFill>
                  <a:srgbClr val="000000"/>
                </a:solidFill>
                <a:latin typeface="arial" panose="020B0604020202020204" pitchFamily="34" charset="0"/>
              </a:rPr>
              <a:t>1988</a:t>
            </a:r>
            <a:r>
              <a:rPr lang="en-US" sz="1800" dirty="0">
                <a:solidFill>
                  <a:srgbClr val="000000"/>
                </a:solidFill>
                <a:latin typeface="arial" panose="020B0604020202020204" pitchFamily="34" charset="0"/>
              </a:rPr>
              <a:t> -- China and Vietnam fight a naval battle just off the Spratly Islands. 70 Vietnamese sailors are killed.</a:t>
            </a:r>
          </a:p>
          <a:p>
            <a:pPr fontAlgn="base"/>
            <a:r>
              <a:rPr lang="en-US" sz="1800" b="1" dirty="0">
                <a:solidFill>
                  <a:srgbClr val="000000"/>
                </a:solidFill>
                <a:latin typeface="arial" panose="020B0604020202020204" pitchFamily="34" charset="0"/>
              </a:rPr>
              <a:t>November 1991</a:t>
            </a:r>
            <a:r>
              <a:rPr lang="en-US" sz="1800" dirty="0">
                <a:solidFill>
                  <a:srgbClr val="000000"/>
                </a:solidFill>
                <a:latin typeface="arial" panose="020B0604020202020204" pitchFamily="34" charset="0"/>
              </a:rPr>
              <a:t> -- China and Vietnam normalize relations after more than a decade of hostility.</a:t>
            </a:r>
            <a:endParaRPr lang="en-US" sz="1800" b="0" dirty="0">
              <a:solidFill>
                <a:srgbClr val="000000"/>
              </a:solidFill>
              <a:effectLst/>
              <a:latin typeface="arial" panose="020B0604020202020204" pitchFamily="34" charset="0"/>
            </a:endParaRPr>
          </a:p>
        </p:txBody>
      </p:sp>
      <p:sp>
        <p:nvSpPr>
          <p:cNvPr id="5" name="TextBox 4"/>
          <p:cNvSpPr txBox="1"/>
          <p:nvPr/>
        </p:nvSpPr>
        <p:spPr>
          <a:xfrm>
            <a:off x="502276" y="643944"/>
            <a:ext cx="2805192" cy="584775"/>
          </a:xfrm>
          <a:prstGeom prst="rect">
            <a:avLst/>
          </a:prstGeom>
          <a:noFill/>
        </p:spPr>
        <p:txBody>
          <a:bodyPr wrap="none" rtlCol="0">
            <a:spAutoFit/>
          </a:bodyPr>
          <a:lstStyle/>
          <a:p>
            <a:r>
              <a:rPr lang="en-US" sz="3200" b="1" dirty="0" smtClean="0">
                <a:solidFill>
                  <a:srgbClr val="FF0000"/>
                </a:solidFill>
              </a:rPr>
              <a:t>War with China</a:t>
            </a:r>
            <a:endParaRPr lang="th-TH" sz="3200" b="1" dirty="0">
              <a:solidFill>
                <a:srgbClr val="FF0000"/>
              </a:solidFill>
            </a:endParaRPr>
          </a:p>
        </p:txBody>
      </p:sp>
    </p:spTree>
    <p:extLst>
      <p:ext uri="{BB962C8B-B14F-4D97-AF65-F5344CB8AC3E}">
        <p14:creationId xmlns:p14="http://schemas.microsoft.com/office/powerpoint/2010/main" val="1686890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96226" y="283335"/>
            <a:ext cx="8306872" cy="4832092"/>
          </a:xfrm>
          <a:prstGeom prst="rect">
            <a:avLst/>
          </a:prstGeom>
          <a:noFill/>
        </p:spPr>
        <p:txBody>
          <a:bodyPr wrap="square" rtlCol="0">
            <a:spAutoFit/>
          </a:bodyPr>
          <a:lstStyle/>
          <a:p>
            <a:r>
              <a:rPr lang="en-US" dirty="0" smtClean="0"/>
              <a:t>Why we want to investment to do business in Vietnam?</a:t>
            </a:r>
          </a:p>
          <a:p>
            <a:endParaRPr lang="en-US" dirty="0"/>
          </a:p>
          <a:p>
            <a:pPr marL="514350" indent="-514350">
              <a:buAutoNum type="arabicPeriod"/>
            </a:pPr>
            <a:r>
              <a:rPr lang="en-US" dirty="0" smtClean="0"/>
              <a:t>New open development country</a:t>
            </a:r>
          </a:p>
          <a:p>
            <a:pPr marL="514350" indent="-514350">
              <a:buAutoNum type="arabicPeriod"/>
            </a:pPr>
            <a:r>
              <a:rPr lang="en-US" dirty="0" smtClean="0"/>
              <a:t>New market</a:t>
            </a:r>
          </a:p>
          <a:p>
            <a:pPr marL="514350" indent="-514350">
              <a:buAutoNum type="arabicPeriod"/>
            </a:pPr>
            <a:r>
              <a:rPr lang="en-US" dirty="0" smtClean="0"/>
              <a:t>New generation of people</a:t>
            </a:r>
          </a:p>
          <a:p>
            <a:pPr marL="514350" indent="-514350">
              <a:buAutoNum type="arabicPeriod"/>
            </a:pPr>
            <a:r>
              <a:rPr lang="en-US" dirty="0" smtClean="0"/>
              <a:t>Big population big market</a:t>
            </a:r>
          </a:p>
          <a:p>
            <a:pPr marL="514350" indent="-514350">
              <a:buAutoNum type="arabicPeriod"/>
            </a:pPr>
            <a:r>
              <a:rPr lang="en-US" dirty="0" smtClean="0"/>
              <a:t>Wage and Tax are still cheap</a:t>
            </a:r>
          </a:p>
          <a:p>
            <a:r>
              <a:rPr lang="en-US" dirty="0" smtClean="0"/>
              <a:t>6.    Infrastructure cost still cheap</a:t>
            </a:r>
          </a:p>
          <a:p>
            <a:r>
              <a:rPr lang="en-US" dirty="0" smtClean="0"/>
              <a:t>.</a:t>
            </a:r>
          </a:p>
          <a:p>
            <a:r>
              <a:rPr lang="en-US" dirty="0"/>
              <a:t>.</a:t>
            </a:r>
          </a:p>
          <a:p>
            <a:r>
              <a:rPr lang="en-US" dirty="0" smtClean="0"/>
              <a:t>.</a:t>
            </a:r>
            <a:endParaRPr lang="th-TH" dirty="0"/>
          </a:p>
        </p:txBody>
      </p:sp>
    </p:spTree>
    <p:extLst>
      <p:ext uri="{BB962C8B-B14F-4D97-AF65-F5344CB8AC3E}">
        <p14:creationId xmlns:p14="http://schemas.microsoft.com/office/powerpoint/2010/main" val="14325472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4174" y="4866738"/>
            <a:ext cx="8458200" cy="195262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79779" y="17439"/>
            <a:ext cx="8667750" cy="4772025"/>
          </a:xfrm>
          <a:prstGeom prst="rect">
            <a:avLst/>
          </a:prstGeom>
        </p:spPr>
      </p:pic>
    </p:spTree>
    <p:extLst>
      <p:ext uri="{BB962C8B-B14F-4D97-AF65-F5344CB8AC3E}">
        <p14:creationId xmlns:p14="http://schemas.microsoft.com/office/powerpoint/2010/main" val="15336396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43740" y="115910"/>
            <a:ext cx="9090166" cy="6555346"/>
          </a:xfrm>
          <a:prstGeom prst="rect">
            <a:avLst/>
          </a:prstGeom>
        </p:spPr>
      </p:pic>
    </p:spTree>
    <p:extLst>
      <p:ext uri="{BB962C8B-B14F-4D97-AF65-F5344CB8AC3E}">
        <p14:creationId xmlns:p14="http://schemas.microsoft.com/office/powerpoint/2010/main" val="11586023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04395" y="321973"/>
            <a:ext cx="10275901" cy="3918466"/>
          </a:xfrm>
          <a:prstGeom prst="rect">
            <a:avLst/>
          </a:prstGeom>
        </p:spPr>
      </p:pic>
      <p:pic>
        <p:nvPicPr>
          <p:cNvPr id="4" name="Picture 3"/>
          <p:cNvPicPr>
            <a:picLocks noChangeAspect="1"/>
          </p:cNvPicPr>
          <p:nvPr/>
        </p:nvPicPr>
        <p:blipFill>
          <a:blip r:embed="rId3"/>
          <a:stretch>
            <a:fillRect/>
          </a:stretch>
        </p:blipFill>
        <p:spPr>
          <a:xfrm>
            <a:off x="1204395" y="4704078"/>
            <a:ext cx="10290494" cy="1967179"/>
          </a:xfrm>
          <a:prstGeom prst="rect">
            <a:avLst/>
          </a:prstGeom>
        </p:spPr>
      </p:pic>
    </p:spTree>
    <p:extLst>
      <p:ext uri="{BB962C8B-B14F-4D97-AF65-F5344CB8AC3E}">
        <p14:creationId xmlns:p14="http://schemas.microsoft.com/office/powerpoint/2010/main" val="13387142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40047" y="2905125"/>
            <a:ext cx="8458200" cy="3952875"/>
          </a:xfrm>
          <a:prstGeom prst="rect">
            <a:avLst/>
          </a:prstGeom>
        </p:spPr>
      </p:pic>
      <p:pic>
        <p:nvPicPr>
          <p:cNvPr id="2" name="Picture 1"/>
          <p:cNvPicPr>
            <a:picLocks noChangeAspect="1"/>
          </p:cNvPicPr>
          <p:nvPr/>
        </p:nvPicPr>
        <p:blipFill>
          <a:blip r:embed="rId3"/>
          <a:stretch>
            <a:fillRect/>
          </a:stretch>
        </p:blipFill>
        <p:spPr>
          <a:xfrm>
            <a:off x="3183253" y="0"/>
            <a:ext cx="5226652" cy="2969107"/>
          </a:xfrm>
          <a:prstGeom prst="rect">
            <a:avLst/>
          </a:prstGeom>
        </p:spPr>
      </p:pic>
    </p:spTree>
    <p:extLst>
      <p:ext uri="{BB962C8B-B14F-4D97-AF65-F5344CB8AC3E}">
        <p14:creationId xmlns:p14="http://schemas.microsoft.com/office/powerpoint/2010/main" val="9046092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3445" y="862885"/>
            <a:ext cx="8515350" cy="5353050"/>
          </a:xfrm>
          <a:prstGeom prst="rect">
            <a:avLst/>
          </a:prstGeom>
        </p:spPr>
      </p:pic>
    </p:spTree>
    <p:extLst>
      <p:ext uri="{BB962C8B-B14F-4D97-AF65-F5344CB8AC3E}">
        <p14:creationId xmlns:p14="http://schemas.microsoft.com/office/powerpoint/2010/main" val="16424442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18953" y="64394"/>
            <a:ext cx="8306872" cy="4216539"/>
          </a:xfrm>
          <a:prstGeom prst="rect">
            <a:avLst/>
          </a:prstGeom>
          <a:noFill/>
        </p:spPr>
        <p:txBody>
          <a:bodyPr wrap="square" rtlCol="0">
            <a:spAutoFit/>
          </a:bodyPr>
          <a:lstStyle/>
          <a:p>
            <a:r>
              <a:rPr lang="en-US" sz="2400" dirty="0" smtClean="0"/>
              <a:t>Difference Dimension to do business in Vietnam?</a:t>
            </a:r>
          </a:p>
          <a:p>
            <a:endParaRPr lang="en-US" sz="2400" dirty="0"/>
          </a:p>
          <a:p>
            <a:pPr marL="514350" indent="-514350">
              <a:buAutoNum type="arabicPeriod"/>
            </a:pPr>
            <a:r>
              <a:rPr lang="en-US" sz="2400" dirty="0" smtClean="0"/>
              <a:t>Law not clear</a:t>
            </a:r>
          </a:p>
          <a:p>
            <a:pPr marL="514350" indent="-514350">
              <a:buAutoNum type="arabicPeriod"/>
            </a:pPr>
            <a:r>
              <a:rPr lang="en-US" sz="2400" dirty="0" smtClean="0"/>
              <a:t>Government set the law and use the law</a:t>
            </a:r>
          </a:p>
          <a:p>
            <a:pPr marL="514350" indent="-514350">
              <a:buAutoNum type="arabicPeriod"/>
            </a:pPr>
            <a:r>
              <a:rPr lang="en-US" sz="2400" dirty="0" smtClean="0"/>
              <a:t>Standard living of people</a:t>
            </a:r>
          </a:p>
          <a:p>
            <a:pPr marL="514350" indent="-514350">
              <a:buAutoNum type="arabicPeriod"/>
            </a:pPr>
            <a:r>
              <a:rPr lang="en-US" sz="2400" dirty="0" smtClean="0"/>
              <a:t>Standard education of people</a:t>
            </a:r>
          </a:p>
          <a:p>
            <a:pPr marL="514350" indent="-514350">
              <a:buAutoNum type="arabicPeriod"/>
            </a:pPr>
            <a:r>
              <a:rPr lang="en-US" sz="2400" dirty="0" smtClean="0"/>
              <a:t>Hiding tax and Fee</a:t>
            </a:r>
          </a:p>
          <a:p>
            <a:pPr marL="514350" indent="-514350">
              <a:buAutoNum type="arabicPeriod"/>
            </a:pPr>
            <a:r>
              <a:rPr lang="en-US" sz="2400" dirty="0" smtClean="0"/>
              <a:t>Speculate and price war by not intense to quality</a:t>
            </a:r>
          </a:p>
          <a:p>
            <a:pPr marL="514350" indent="-514350">
              <a:buAutoNum type="arabicPeriod"/>
            </a:pPr>
            <a:r>
              <a:rPr lang="en-US" sz="2400" dirty="0" smtClean="0"/>
              <a:t>Relation include money</a:t>
            </a:r>
          </a:p>
          <a:p>
            <a:r>
              <a:rPr lang="en-US" sz="2400" dirty="0" smtClean="0"/>
              <a:t>.</a:t>
            </a:r>
          </a:p>
          <a:p>
            <a:r>
              <a:rPr lang="en-US" sz="2400" dirty="0" smtClean="0"/>
              <a:t>.</a:t>
            </a:r>
            <a:endParaRPr lang="en-US" sz="2400" dirty="0"/>
          </a:p>
        </p:txBody>
      </p:sp>
      <p:sp>
        <p:nvSpPr>
          <p:cNvPr id="3" name="Rectangle 2"/>
          <p:cNvSpPr/>
          <p:nvPr/>
        </p:nvSpPr>
        <p:spPr>
          <a:xfrm>
            <a:off x="1918953" y="4280933"/>
            <a:ext cx="8306872" cy="2000548"/>
          </a:xfrm>
          <a:prstGeom prst="rect">
            <a:avLst/>
          </a:prstGeom>
        </p:spPr>
        <p:txBody>
          <a:bodyPr wrap="square">
            <a:spAutoFit/>
          </a:bodyPr>
          <a:lstStyle/>
          <a:p>
            <a:r>
              <a:rPr lang="en-US" sz="2400" b="1" u="sng" dirty="0"/>
              <a:t>Case study</a:t>
            </a:r>
          </a:p>
          <a:p>
            <a:r>
              <a:rPr lang="en-US" sz="2400" dirty="0" err="1"/>
              <a:t>Hineken</a:t>
            </a:r>
            <a:endParaRPr lang="en-US" sz="2400" dirty="0"/>
          </a:p>
          <a:p>
            <a:r>
              <a:rPr lang="en-US" sz="2400" dirty="0"/>
              <a:t>SABECO</a:t>
            </a:r>
          </a:p>
          <a:p>
            <a:r>
              <a:rPr lang="en-US" sz="2400" dirty="0" err="1"/>
              <a:t>Pruksa</a:t>
            </a:r>
            <a:r>
              <a:rPr lang="en-US" sz="2400" dirty="0"/>
              <a:t> Real Estate</a:t>
            </a:r>
          </a:p>
          <a:p>
            <a:r>
              <a:rPr lang="en-US" sz="2400" dirty="0"/>
              <a:t>Foreign Company in LPG – elf, Shell, </a:t>
            </a:r>
            <a:r>
              <a:rPr lang="en-US" sz="2400" dirty="0" err="1"/>
              <a:t>Petronas</a:t>
            </a:r>
            <a:r>
              <a:rPr lang="en-US" sz="2400" dirty="0"/>
              <a:t>, Origin</a:t>
            </a:r>
          </a:p>
        </p:txBody>
      </p:sp>
    </p:spTree>
    <p:extLst>
      <p:ext uri="{BB962C8B-B14F-4D97-AF65-F5344CB8AC3E}">
        <p14:creationId xmlns:p14="http://schemas.microsoft.com/office/powerpoint/2010/main" val="40983916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6628327" cy="4971245"/>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57611" y="1387698"/>
            <a:ext cx="7293736" cy="5470302"/>
          </a:xfrm>
          <a:prstGeom prst="rect">
            <a:avLst/>
          </a:prstGeom>
        </p:spPr>
      </p:pic>
      <p:sp>
        <p:nvSpPr>
          <p:cNvPr id="4" name="TextBox 3"/>
          <p:cNvSpPr txBox="1"/>
          <p:nvPr/>
        </p:nvSpPr>
        <p:spPr>
          <a:xfrm>
            <a:off x="7469747" y="370684"/>
            <a:ext cx="3966663" cy="646331"/>
          </a:xfrm>
          <a:prstGeom prst="rect">
            <a:avLst/>
          </a:prstGeom>
          <a:noFill/>
        </p:spPr>
        <p:txBody>
          <a:bodyPr wrap="none" rtlCol="0">
            <a:spAutoFit/>
          </a:bodyPr>
          <a:lstStyle/>
          <a:p>
            <a:r>
              <a:rPr lang="en-US" sz="3600" dirty="0" smtClean="0"/>
              <a:t>END of Presentation</a:t>
            </a:r>
            <a:endParaRPr lang="th-TH" sz="3600" dirty="0"/>
          </a:p>
        </p:txBody>
      </p:sp>
    </p:spTree>
    <p:extLst>
      <p:ext uri="{BB962C8B-B14F-4D97-AF65-F5344CB8AC3E}">
        <p14:creationId xmlns:p14="http://schemas.microsoft.com/office/powerpoint/2010/main" val="34694244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876</TotalTime>
  <Words>872</Words>
  <Application>Microsoft Office PowerPoint</Application>
  <PresentationFormat>Widescreen</PresentationFormat>
  <Paragraphs>175</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Angsana New</vt:lpstr>
      <vt:lpstr>Arial</vt:lpstr>
      <vt:lpstr>Arial</vt:lpstr>
      <vt:lpstr>Calibri</vt:lpstr>
      <vt:lpstr>Calibri Light</vt:lpstr>
      <vt:lpstr>Cordia New</vt:lpstr>
      <vt:lpstr>open-sans</vt:lpstr>
      <vt:lpstr>Office Theme</vt:lpstr>
      <vt:lpstr>PowerPoint Presentation</vt:lpstr>
      <vt:lpstr>BUSINESS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chanchai</dc:creator>
  <cp:lastModifiedBy>chanchai</cp:lastModifiedBy>
  <cp:revision>66</cp:revision>
  <cp:lastPrinted>2019-05-31T02:14:18Z</cp:lastPrinted>
  <dcterms:created xsi:type="dcterms:W3CDTF">2019-03-29T03:27:23Z</dcterms:created>
  <dcterms:modified xsi:type="dcterms:W3CDTF">2019-07-03T06:53:40Z</dcterms:modified>
</cp:coreProperties>
</file>