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4894C-C877-4150-9807-2381EC448614}" type="datetimeFigureOut">
              <a:rPr lang="th-TH" smtClean="0"/>
              <a:t>22/11/57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CE889-726C-4542-BB93-51E1F55EC00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6727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4894C-C877-4150-9807-2381EC448614}" type="datetimeFigureOut">
              <a:rPr lang="th-TH" smtClean="0"/>
              <a:t>22/11/57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CE889-726C-4542-BB93-51E1F55EC00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6805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4894C-C877-4150-9807-2381EC448614}" type="datetimeFigureOut">
              <a:rPr lang="th-TH" smtClean="0"/>
              <a:t>22/11/57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CE889-726C-4542-BB93-51E1F55EC00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9264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4894C-C877-4150-9807-2381EC448614}" type="datetimeFigureOut">
              <a:rPr lang="th-TH" smtClean="0"/>
              <a:t>22/11/57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CE889-726C-4542-BB93-51E1F55EC00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26129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4894C-C877-4150-9807-2381EC448614}" type="datetimeFigureOut">
              <a:rPr lang="th-TH" smtClean="0"/>
              <a:t>22/11/57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CE889-726C-4542-BB93-51E1F55EC00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1198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4894C-C877-4150-9807-2381EC448614}" type="datetimeFigureOut">
              <a:rPr lang="th-TH" smtClean="0"/>
              <a:t>22/11/57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CE889-726C-4542-BB93-51E1F55EC00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69644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4894C-C877-4150-9807-2381EC448614}" type="datetimeFigureOut">
              <a:rPr lang="th-TH" smtClean="0"/>
              <a:t>22/11/57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CE889-726C-4542-BB93-51E1F55EC00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30748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4894C-C877-4150-9807-2381EC448614}" type="datetimeFigureOut">
              <a:rPr lang="th-TH" smtClean="0"/>
              <a:t>22/11/57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CE889-726C-4542-BB93-51E1F55EC00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99520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4894C-C877-4150-9807-2381EC448614}" type="datetimeFigureOut">
              <a:rPr lang="th-TH" smtClean="0"/>
              <a:t>22/11/57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CE889-726C-4542-BB93-51E1F55EC00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52117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4894C-C877-4150-9807-2381EC448614}" type="datetimeFigureOut">
              <a:rPr lang="th-TH" smtClean="0"/>
              <a:t>22/11/57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CE889-726C-4542-BB93-51E1F55EC00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947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4894C-C877-4150-9807-2381EC448614}" type="datetimeFigureOut">
              <a:rPr lang="th-TH" smtClean="0"/>
              <a:t>22/11/57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CE889-726C-4542-BB93-51E1F55EC00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07317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4894C-C877-4150-9807-2381EC448614}" type="datetimeFigureOut">
              <a:rPr lang="th-TH" smtClean="0"/>
              <a:t>22/11/57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CE889-726C-4542-BB93-51E1F55EC00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565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Line 2"/>
          <p:cNvSpPr>
            <a:spLocks noChangeShapeType="1"/>
          </p:cNvSpPr>
          <p:nvPr/>
        </p:nvSpPr>
        <p:spPr bwMode="auto">
          <a:xfrm>
            <a:off x="1828800" y="1787525"/>
            <a:ext cx="0" cy="3821113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76803" name="Line 3"/>
          <p:cNvSpPr>
            <a:spLocks noChangeShapeType="1"/>
          </p:cNvSpPr>
          <p:nvPr/>
        </p:nvSpPr>
        <p:spPr bwMode="auto">
          <a:xfrm>
            <a:off x="1828800" y="5608638"/>
            <a:ext cx="45720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6400800" y="5486400"/>
            <a:ext cx="609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600">
                <a:cs typeface="Angsana New" pitchFamily="18" charset="-34"/>
              </a:rPr>
              <a:t>X</a:t>
            </a:r>
            <a:endParaRPr lang="th-TH" altLang="th-TH" sz="240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1447800" y="1381125"/>
            <a:ext cx="609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600">
                <a:cs typeface="Angsana New" pitchFamily="18" charset="-34"/>
              </a:rPr>
              <a:t>Y</a:t>
            </a:r>
            <a:endParaRPr lang="th-TH" altLang="th-TH" sz="1600">
              <a:cs typeface="Angsana New" pitchFamily="18" charset="-34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209800" y="2743200"/>
            <a:ext cx="5410200" cy="2754313"/>
            <a:chOff x="1392" y="1741"/>
            <a:chExt cx="3408" cy="1735"/>
          </a:xfrm>
        </p:grpSpPr>
        <p:sp>
          <p:nvSpPr>
            <p:cNvPr id="76855" name="Line 7"/>
            <p:cNvSpPr>
              <a:spLocks noChangeShapeType="1"/>
            </p:cNvSpPr>
            <p:nvPr/>
          </p:nvSpPr>
          <p:spPr bwMode="auto">
            <a:xfrm>
              <a:off x="1392" y="1741"/>
              <a:ext cx="2592" cy="163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76856" name="Text Box 8"/>
            <p:cNvSpPr txBox="1">
              <a:spLocks noChangeArrowheads="1"/>
            </p:cNvSpPr>
            <p:nvPr/>
          </p:nvSpPr>
          <p:spPr bwMode="auto">
            <a:xfrm>
              <a:off x="3984" y="3264"/>
              <a:ext cx="816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9pPr>
            </a:lstStyle>
            <a:p>
              <a:pPr algn="ctr"/>
              <a:r>
                <a:rPr lang="en-US" altLang="th-TH" sz="1600">
                  <a:cs typeface="Angsana New" pitchFamily="18" charset="-34"/>
                </a:rPr>
                <a:t>P</a:t>
              </a:r>
              <a:r>
                <a:rPr lang="en-US" altLang="th-TH" sz="1600" baseline="-25000">
                  <a:cs typeface="Angsana New" pitchFamily="18" charset="-34"/>
                </a:rPr>
                <a:t>A</a:t>
              </a:r>
              <a:r>
                <a:rPr lang="en-US" altLang="th-TH" sz="1600">
                  <a:cs typeface="Angsana New" pitchFamily="18" charset="-34"/>
                </a:rPr>
                <a:t> = 1</a:t>
              </a:r>
              <a:r>
                <a:rPr lang="th-TH" altLang="th-TH" sz="1600">
                  <a:cs typeface="Angsana New" pitchFamily="18" charset="-34"/>
                </a:rPr>
                <a:t>/</a:t>
              </a:r>
              <a:r>
                <a:rPr lang="en-US" altLang="th-TH" sz="1600">
                  <a:cs typeface="Angsana New" pitchFamily="18" charset="-34"/>
                </a:rPr>
                <a:t>2</a:t>
              </a:r>
              <a:endParaRPr lang="th-TH" altLang="th-TH" sz="1600">
                <a:latin typeface="Angsana New" pitchFamily="18" charset="-34"/>
                <a:cs typeface="Angsana New" pitchFamily="18" charset="-34"/>
              </a:endParaRPr>
            </a:p>
          </p:txBody>
        </p:sp>
      </p:grpSp>
      <p:sp>
        <p:nvSpPr>
          <p:cNvPr id="153609" name="Text Box 9"/>
          <p:cNvSpPr txBox="1">
            <a:spLocks noChangeArrowheads="1"/>
          </p:cNvSpPr>
          <p:nvPr/>
        </p:nvSpPr>
        <p:spPr bwMode="auto">
          <a:xfrm>
            <a:off x="3886200" y="3983038"/>
            <a:ext cx="38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600">
                <a:solidFill>
                  <a:srgbClr val="800080"/>
                </a:solidFill>
                <a:cs typeface="Angsana New" pitchFamily="18" charset="-34"/>
              </a:rPr>
              <a:t>A’</a:t>
            </a:r>
            <a:endParaRPr lang="th-TH" altLang="th-TH" sz="1600">
              <a:solidFill>
                <a:srgbClr val="80008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53610" name="Text Box 10"/>
          <p:cNvSpPr txBox="1">
            <a:spLocks noChangeArrowheads="1"/>
          </p:cNvSpPr>
          <p:nvPr/>
        </p:nvSpPr>
        <p:spPr bwMode="auto">
          <a:xfrm>
            <a:off x="4800600" y="4551363"/>
            <a:ext cx="381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400">
                <a:solidFill>
                  <a:srgbClr val="0000CC"/>
                </a:solidFill>
                <a:cs typeface="Angsana New" pitchFamily="18" charset="-34"/>
              </a:rPr>
              <a:t>A</a:t>
            </a:r>
            <a:endParaRPr lang="th-TH" altLang="th-TH" sz="140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53611" name="Text Box 11"/>
          <p:cNvSpPr txBox="1">
            <a:spLocks noChangeArrowheads="1"/>
          </p:cNvSpPr>
          <p:nvPr/>
        </p:nvSpPr>
        <p:spPr bwMode="auto">
          <a:xfrm>
            <a:off x="3124200" y="1600200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600">
                <a:solidFill>
                  <a:srgbClr val="0000CC"/>
                </a:solidFill>
                <a:cs typeface="Angsana New" pitchFamily="18" charset="-34"/>
              </a:rPr>
              <a:t>C</a:t>
            </a:r>
            <a:endParaRPr lang="th-TH" altLang="th-TH" sz="160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53612" name="Text Box 12"/>
          <p:cNvSpPr txBox="1">
            <a:spLocks noChangeArrowheads="1"/>
          </p:cNvSpPr>
          <p:nvPr/>
        </p:nvSpPr>
        <p:spPr bwMode="auto">
          <a:xfrm>
            <a:off x="3200400" y="2925763"/>
            <a:ext cx="457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400">
                <a:solidFill>
                  <a:srgbClr val="800080"/>
                </a:solidFill>
                <a:cs typeface="Angsana New" pitchFamily="18" charset="-34"/>
              </a:rPr>
              <a:t>C’</a:t>
            </a:r>
            <a:endParaRPr lang="th-TH" altLang="th-TH" sz="1400">
              <a:solidFill>
                <a:srgbClr val="800080"/>
              </a:solidFill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914400" y="2763838"/>
            <a:ext cx="4191000" cy="2844800"/>
            <a:chOff x="576" y="1741"/>
            <a:chExt cx="2640" cy="1792"/>
          </a:xfrm>
        </p:grpSpPr>
        <p:grpSp>
          <p:nvGrpSpPr>
            <p:cNvPr id="76851" name="Group 14"/>
            <p:cNvGrpSpPr>
              <a:grpSpLocks/>
            </p:cNvGrpSpPr>
            <p:nvPr/>
          </p:nvGrpSpPr>
          <p:grpSpPr bwMode="auto">
            <a:xfrm>
              <a:off x="576" y="1741"/>
              <a:ext cx="768" cy="674"/>
              <a:chOff x="48" y="1776"/>
              <a:chExt cx="768" cy="632"/>
            </a:xfrm>
          </p:grpSpPr>
          <p:sp>
            <p:nvSpPr>
              <p:cNvPr id="76853" name="Freeform 15"/>
              <p:cNvSpPr>
                <a:spLocks/>
              </p:cNvSpPr>
              <p:nvPr/>
            </p:nvSpPr>
            <p:spPr bwMode="auto">
              <a:xfrm>
                <a:off x="336" y="2016"/>
                <a:ext cx="480" cy="392"/>
              </a:xfrm>
              <a:custGeom>
                <a:avLst/>
                <a:gdLst>
                  <a:gd name="T0" fmla="*/ 480 w 480"/>
                  <a:gd name="T1" fmla="*/ 144 h 392"/>
                  <a:gd name="T2" fmla="*/ 336 w 480"/>
                  <a:gd name="T3" fmla="*/ 384 h 392"/>
                  <a:gd name="T4" fmla="*/ 96 w 480"/>
                  <a:gd name="T5" fmla="*/ 96 h 392"/>
                  <a:gd name="T6" fmla="*/ 0 w 480"/>
                  <a:gd name="T7" fmla="*/ 0 h 39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80"/>
                  <a:gd name="T13" fmla="*/ 0 h 392"/>
                  <a:gd name="T14" fmla="*/ 480 w 480"/>
                  <a:gd name="T15" fmla="*/ 392 h 39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80" h="392">
                    <a:moveTo>
                      <a:pt x="480" y="144"/>
                    </a:moveTo>
                    <a:cubicBezTo>
                      <a:pt x="440" y="268"/>
                      <a:pt x="400" y="392"/>
                      <a:pt x="336" y="384"/>
                    </a:cubicBezTo>
                    <a:cubicBezTo>
                      <a:pt x="272" y="376"/>
                      <a:pt x="152" y="160"/>
                      <a:pt x="96" y="96"/>
                    </a:cubicBezTo>
                    <a:cubicBezTo>
                      <a:pt x="40" y="32"/>
                      <a:pt x="16" y="16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76854" name="Text Box 16"/>
              <p:cNvSpPr txBox="1">
                <a:spLocks noChangeArrowheads="1"/>
              </p:cNvSpPr>
              <p:nvPr/>
            </p:nvSpPr>
            <p:spPr bwMode="auto">
              <a:xfrm>
                <a:off x="48" y="1776"/>
                <a:ext cx="432" cy="1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1pPr>
                <a:lvl2pPr marL="742950" indent="-285750" eaLnBrk="0" hangingPunct="0"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2pPr>
                <a:lvl3pPr marL="1143000" indent="-228600" eaLnBrk="0" hangingPunct="0"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3pPr>
                <a:lvl4pPr marL="1600200" indent="-228600" eaLnBrk="0" hangingPunct="0"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4pPr>
                <a:lvl5pPr marL="2057400" indent="-228600" eaLnBrk="0" hangingPunct="0"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9pPr>
              </a:lstStyle>
              <a:p>
                <a:pPr algn="ctr"/>
                <a:r>
                  <a:rPr lang="en-US" altLang="th-TH" sz="1600">
                    <a:cs typeface="Angsana New" pitchFamily="18" charset="-34"/>
                  </a:rPr>
                  <a:t>PPC</a:t>
                </a:r>
                <a:r>
                  <a:rPr lang="en-US" altLang="th-TH" sz="1200">
                    <a:cs typeface="Angsana New" pitchFamily="18" charset="-34"/>
                  </a:rPr>
                  <a:t>A</a:t>
                </a:r>
                <a:endParaRPr lang="th-TH" altLang="th-TH" sz="1200">
                  <a:latin typeface="Angsana New" pitchFamily="18" charset="-34"/>
                  <a:cs typeface="Angsana New" pitchFamily="18" charset="-34"/>
                </a:endParaRPr>
              </a:p>
            </p:txBody>
          </p:sp>
        </p:grpSp>
        <p:sp>
          <p:nvSpPr>
            <p:cNvPr id="76852" name="Arc 17"/>
            <p:cNvSpPr>
              <a:spLocks/>
            </p:cNvSpPr>
            <p:nvPr/>
          </p:nvSpPr>
          <p:spPr bwMode="auto">
            <a:xfrm>
              <a:off x="1152" y="2099"/>
              <a:ext cx="2064" cy="1434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2971800" y="1685925"/>
            <a:ext cx="1911350" cy="3854450"/>
            <a:chOff x="1872" y="996"/>
            <a:chExt cx="1204" cy="2276"/>
          </a:xfrm>
        </p:grpSpPr>
        <p:sp>
          <p:nvSpPr>
            <p:cNvPr id="76849" name="Line 19"/>
            <p:cNvSpPr>
              <a:spLocks noChangeShapeType="1"/>
            </p:cNvSpPr>
            <p:nvPr/>
          </p:nvSpPr>
          <p:spPr bwMode="auto">
            <a:xfrm rot="-300000">
              <a:off x="1872" y="996"/>
              <a:ext cx="1152" cy="2232"/>
            </a:xfrm>
            <a:prstGeom prst="line">
              <a:avLst/>
            </a:prstGeom>
            <a:noFill/>
            <a:ln w="19050">
              <a:solidFill>
                <a:srgbClr val="0066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76850" name="Text Box 20"/>
            <p:cNvSpPr txBox="1">
              <a:spLocks noChangeArrowheads="1"/>
            </p:cNvSpPr>
            <p:nvPr/>
          </p:nvSpPr>
          <p:spPr bwMode="auto">
            <a:xfrm>
              <a:off x="2500" y="3073"/>
              <a:ext cx="576" cy="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9pPr>
            </a:lstStyle>
            <a:p>
              <a:pPr algn="ctr"/>
              <a:r>
                <a:rPr lang="en-US" altLang="th-TH" sz="1600">
                  <a:solidFill>
                    <a:srgbClr val="006600"/>
                  </a:solidFill>
                  <a:cs typeface="Angsana New" pitchFamily="18" charset="-34"/>
                </a:rPr>
                <a:t>P’</a:t>
              </a:r>
              <a:r>
                <a:rPr lang="en-US" altLang="th-TH" sz="1200">
                  <a:solidFill>
                    <a:srgbClr val="006600"/>
                  </a:solidFill>
                  <a:cs typeface="Angsana New" pitchFamily="18" charset="-34"/>
                </a:rPr>
                <a:t>w</a:t>
              </a:r>
              <a:r>
                <a:rPr lang="en-US" altLang="th-TH" sz="1600">
                  <a:solidFill>
                    <a:srgbClr val="006600"/>
                  </a:solidFill>
                  <a:cs typeface="Angsana New" pitchFamily="18" charset="-34"/>
                </a:rPr>
                <a:t> = 1</a:t>
              </a:r>
              <a:endParaRPr lang="th-TH" altLang="th-TH" sz="240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</p:grpSp>
      <p:sp>
        <p:nvSpPr>
          <p:cNvPr id="153621" name="Oval 21"/>
          <p:cNvSpPr>
            <a:spLocks noChangeArrowheads="1"/>
          </p:cNvSpPr>
          <p:nvPr/>
        </p:nvSpPr>
        <p:spPr bwMode="auto">
          <a:xfrm flipH="1">
            <a:off x="4038600" y="3902075"/>
            <a:ext cx="76200" cy="809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/>
            <a:endParaRPr lang="en-US" altLang="th-TH" sz="1800"/>
          </a:p>
        </p:txBody>
      </p:sp>
      <p:sp>
        <p:nvSpPr>
          <p:cNvPr id="153622" name="Line 22"/>
          <p:cNvSpPr>
            <a:spLocks noChangeShapeType="1"/>
          </p:cNvSpPr>
          <p:nvPr/>
        </p:nvSpPr>
        <p:spPr bwMode="auto">
          <a:xfrm rot="-300000">
            <a:off x="2951163" y="1147763"/>
            <a:ext cx="2362200" cy="4754562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53623" name="Text Box 23"/>
          <p:cNvSpPr txBox="1">
            <a:spLocks noChangeArrowheads="1"/>
          </p:cNvSpPr>
          <p:nvPr/>
        </p:nvSpPr>
        <p:spPr bwMode="auto">
          <a:xfrm>
            <a:off x="5181600" y="5283200"/>
            <a:ext cx="914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600">
                <a:solidFill>
                  <a:srgbClr val="CC0000"/>
                </a:solidFill>
                <a:cs typeface="Angsana New" pitchFamily="18" charset="-34"/>
              </a:rPr>
              <a:t>P</a:t>
            </a:r>
            <a:r>
              <a:rPr lang="en-US" altLang="th-TH" sz="1600" baseline="-25000">
                <a:solidFill>
                  <a:srgbClr val="CC0000"/>
                </a:solidFill>
                <a:cs typeface="Angsana New" pitchFamily="18" charset="-34"/>
              </a:rPr>
              <a:t>w</a:t>
            </a:r>
            <a:r>
              <a:rPr lang="en-US" altLang="th-TH" sz="1600">
                <a:solidFill>
                  <a:srgbClr val="CC0000"/>
                </a:solidFill>
                <a:cs typeface="Angsana New" pitchFamily="18" charset="-34"/>
              </a:rPr>
              <a:t> = 1</a:t>
            </a:r>
            <a:endParaRPr lang="th-TH" altLang="th-TH" sz="1600">
              <a:solidFill>
                <a:srgbClr val="CC0000"/>
              </a:solidFill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3200400" y="1524000"/>
            <a:ext cx="2546350" cy="2286000"/>
            <a:chOff x="2016" y="960"/>
            <a:chExt cx="1604" cy="1440"/>
          </a:xfrm>
        </p:grpSpPr>
        <p:sp>
          <p:nvSpPr>
            <p:cNvPr id="76847" name="Arc 25"/>
            <p:cNvSpPr>
              <a:spLocks/>
            </p:cNvSpPr>
            <p:nvPr/>
          </p:nvSpPr>
          <p:spPr bwMode="auto">
            <a:xfrm rot="9741560">
              <a:off x="2016" y="960"/>
              <a:ext cx="1301" cy="1386"/>
            </a:xfrm>
            <a:custGeom>
              <a:avLst/>
              <a:gdLst>
                <a:gd name="T0" fmla="*/ 0 w 21600"/>
                <a:gd name="T1" fmla="*/ 0 h 23527"/>
                <a:gd name="T2" fmla="*/ 0 w 21600"/>
                <a:gd name="T3" fmla="*/ 0 h 23527"/>
                <a:gd name="T4" fmla="*/ 0 w 21600"/>
                <a:gd name="T5" fmla="*/ 0 h 23527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527"/>
                <a:gd name="T11" fmla="*/ 21600 w 21600"/>
                <a:gd name="T12" fmla="*/ 23527 h 2352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527" fill="none" extrusionOk="0">
                  <a:moveTo>
                    <a:pt x="5404" y="0"/>
                  </a:moveTo>
                  <a:cubicBezTo>
                    <a:pt x="14939" y="2464"/>
                    <a:pt x="21600" y="11065"/>
                    <a:pt x="21600" y="20913"/>
                  </a:cubicBezTo>
                  <a:cubicBezTo>
                    <a:pt x="21600" y="21786"/>
                    <a:pt x="21546" y="22659"/>
                    <a:pt x="21441" y="23527"/>
                  </a:cubicBezTo>
                </a:path>
                <a:path w="21600" h="23527" stroke="0" extrusionOk="0">
                  <a:moveTo>
                    <a:pt x="5404" y="0"/>
                  </a:moveTo>
                  <a:cubicBezTo>
                    <a:pt x="14939" y="2464"/>
                    <a:pt x="21600" y="11065"/>
                    <a:pt x="21600" y="20913"/>
                  </a:cubicBezTo>
                  <a:cubicBezTo>
                    <a:pt x="21600" y="21786"/>
                    <a:pt x="21546" y="22659"/>
                    <a:pt x="21441" y="23527"/>
                  </a:cubicBezTo>
                  <a:lnTo>
                    <a:pt x="0" y="20913"/>
                  </a:lnTo>
                  <a:lnTo>
                    <a:pt x="5404" y="0"/>
                  </a:lnTo>
                  <a:close/>
                </a:path>
              </a:pathLst>
            </a:cu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76848" name="Text Box 26"/>
            <p:cNvSpPr txBox="1">
              <a:spLocks noChangeArrowheads="1"/>
            </p:cNvSpPr>
            <p:nvPr/>
          </p:nvSpPr>
          <p:spPr bwMode="auto">
            <a:xfrm>
              <a:off x="3168" y="2112"/>
              <a:ext cx="45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9pPr>
            </a:lstStyle>
            <a:p>
              <a:pPr algn="ctr"/>
              <a:r>
                <a:rPr lang="en-US" altLang="th-TH" sz="2400">
                  <a:latin typeface="Angsana New" pitchFamily="18" charset="-34"/>
                  <a:cs typeface="Angsana New" pitchFamily="18" charset="-34"/>
                </a:rPr>
                <a:t>CIC</a:t>
              </a:r>
              <a:r>
                <a:rPr lang="en-US" altLang="th-TH" sz="2400" baseline="-25000">
                  <a:latin typeface="Angsana New" pitchFamily="18" charset="-34"/>
                  <a:cs typeface="Angsana New" pitchFamily="18" charset="-34"/>
                </a:rPr>
                <a:t>1</a:t>
              </a:r>
              <a:endParaRPr lang="th-TH" altLang="th-TH" sz="2400" baseline="30000">
                <a:latin typeface="Angsana New" pitchFamily="18" charset="-34"/>
                <a:cs typeface="Angsana New" pitchFamily="18" charset="-34"/>
              </a:endParaRP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2971800" y="201613"/>
            <a:ext cx="2476500" cy="3151187"/>
            <a:chOff x="1909" y="201"/>
            <a:chExt cx="1671" cy="2010"/>
          </a:xfrm>
        </p:grpSpPr>
        <p:sp>
          <p:nvSpPr>
            <p:cNvPr id="76845" name="Arc 28"/>
            <p:cNvSpPr>
              <a:spLocks/>
            </p:cNvSpPr>
            <p:nvPr/>
          </p:nvSpPr>
          <p:spPr bwMode="auto">
            <a:xfrm rot="10299634">
              <a:off x="1909" y="201"/>
              <a:ext cx="1527" cy="1982"/>
            </a:xfrm>
            <a:custGeom>
              <a:avLst/>
              <a:gdLst>
                <a:gd name="T0" fmla="*/ 0 w 20528"/>
                <a:gd name="T1" fmla="*/ 0 h 21044"/>
                <a:gd name="T2" fmla="*/ 0 w 20528"/>
                <a:gd name="T3" fmla="*/ 0 h 21044"/>
                <a:gd name="T4" fmla="*/ 0 w 20528"/>
                <a:gd name="T5" fmla="*/ 0 h 21044"/>
                <a:gd name="T6" fmla="*/ 0 60000 65536"/>
                <a:gd name="T7" fmla="*/ 0 60000 65536"/>
                <a:gd name="T8" fmla="*/ 0 60000 65536"/>
                <a:gd name="T9" fmla="*/ 0 w 20528"/>
                <a:gd name="T10" fmla="*/ 0 h 21044"/>
                <a:gd name="T11" fmla="*/ 20528 w 20528"/>
                <a:gd name="T12" fmla="*/ 21044 h 210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528" h="21044" fill="none" extrusionOk="0">
                  <a:moveTo>
                    <a:pt x="4868" y="-1"/>
                  </a:moveTo>
                  <a:cubicBezTo>
                    <a:pt x="12234" y="1703"/>
                    <a:pt x="18174" y="7136"/>
                    <a:pt x="20527" y="14322"/>
                  </a:cubicBezTo>
                </a:path>
                <a:path w="20528" h="21044" stroke="0" extrusionOk="0">
                  <a:moveTo>
                    <a:pt x="4868" y="-1"/>
                  </a:moveTo>
                  <a:cubicBezTo>
                    <a:pt x="12234" y="1703"/>
                    <a:pt x="18174" y="7136"/>
                    <a:pt x="20527" y="14322"/>
                  </a:cubicBezTo>
                  <a:lnTo>
                    <a:pt x="0" y="21044"/>
                  </a:lnTo>
                  <a:lnTo>
                    <a:pt x="4868" y="-1"/>
                  </a:lnTo>
                  <a:close/>
                </a:path>
              </a:pathLst>
            </a:cu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76846" name="Text Box 29"/>
            <p:cNvSpPr txBox="1">
              <a:spLocks noChangeArrowheads="1"/>
            </p:cNvSpPr>
            <p:nvPr/>
          </p:nvSpPr>
          <p:spPr bwMode="auto">
            <a:xfrm>
              <a:off x="3120" y="1920"/>
              <a:ext cx="46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9pPr>
            </a:lstStyle>
            <a:p>
              <a:pPr algn="ctr"/>
              <a:r>
                <a:rPr lang="en-US" altLang="th-TH" sz="2400">
                  <a:latin typeface="Angsana New" pitchFamily="18" charset="-34"/>
                  <a:cs typeface="Angsana New" pitchFamily="18" charset="-34"/>
                </a:rPr>
                <a:t>CIC</a:t>
              </a:r>
              <a:r>
                <a:rPr lang="en-US" altLang="th-TH" sz="2400" baseline="-25000">
                  <a:latin typeface="Angsana New" pitchFamily="18" charset="-34"/>
                  <a:cs typeface="Angsana New" pitchFamily="18" charset="-34"/>
                </a:rPr>
                <a:t>2</a:t>
              </a:r>
              <a:endParaRPr lang="th-TH" altLang="th-TH" sz="2400" baseline="30000">
                <a:latin typeface="Angsana New" pitchFamily="18" charset="-34"/>
                <a:cs typeface="Angsana New" pitchFamily="18" charset="-34"/>
              </a:endParaRPr>
            </a:p>
          </p:txBody>
        </p:sp>
      </p:grpSp>
      <p:sp>
        <p:nvSpPr>
          <p:cNvPr id="153630" name="Oval 30"/>
          <p:cNvSpPr>
            <a:spLocks noChangeArrowheads="1"/>
          </p:cNvSpPr>
          <p:nvPr/>
        </p:nvSpPr>
        <p:spPr bwMode="auto">
          <a:xfrm flipH="1">
            <a:off x="3581400" y="3006725"/>
            <a:ext cx="76200" cy="8255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/>
            <a:endParaRPr lang="en-US" altLang="th-TH" sz="1800"/>
          </a:p>
        </p:txBody>
      </p:sp>
      <p:sp>
        <p:nvSpPr>
          <p:cNvPr id="153631" name="Oval 31"/>
          <p:cNvSpPr>
            <a:spLocks noChangeArrowheads="1"/>
          </p:cNvSpPr>
          <p:nvPr/>
        </p:nvSpPr>
        <p:spPr bwMode="auto">
          <a:xfrm flipH="1">
            <a:off x="4800600" y="4714875"/>
            <a:ext cx="76200" cy="80963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/>
            <a:endParaRPr lang="en-US" altLang="th-TH" sz="1800"/>
          </a:p>
        </p:txBody>
      </p:sp>
      <p:sp>
        <p:nvSpPr>
          <p:cNvPr id="153632" name="Oval 32"/>
          <p:cNvSpPr>
            <a:spLocks noChangeArrowheads="1"/>
          </p:cNvSpPr>
          <p:nvPr/>
        </p:nvSpPr>
        <p:spPr bwMode="auto">
          <a:xfrm flipH="1">
            <a:off x="3124200" y="1905000"/>
            <a:ext cx="76200" cy="80963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/>
            <a:endParaRPr lang="en-US" altLang="th-TH" sz="1800"/>
          </a:p>
        </p:txBody>
      </p:sp>
      <p:sp>
        <p:nvSpPr>
          <p:cNvPr id="153633" name="Text Box 33"/>
          <p:cNvSpPr txBox="1">
            <a:spLocks noChangeArrowheads="1"/>
          </p:cNvSpPr>
          <p:nvPr/>
        </p:nvSpPr>
        <p:spPr bwMode="auto">
          <a:xfrm>
            <a:off x="3276600" y="39624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400">
                <a:solidFill>
                  <a:srgbClr val="800080"/>
                </a:solidFill>
                <a:cs typeface="Angsana New" pitchFamily="18" charset="-34"/>
              </a:rPr>
              <a:t>H</a:t>
            </a:r>
            <a:endParaRPr lang="th-TH" altLang="th-TH" sz="1000">
              <a:solidFill>
                <a:srgbClr val="800080"/>
              </a:solidFill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8" name="Group 34"/>
          <p:cNvGrpSpPr>
            <a:grpSpLocks/>
          </p:cNvGrpSpPr>
          <p:nvPr/>
        </p:nvGrpSpPr>
        <p:grpSpPr bwMode="auto">
          <a:xfrm>
            <a:off x="3581400" y="3124200"/>
            <a:ext cx="457200" cy="854075"/>
            <a:chOff x="2256" y="1848"/>
            <a:chExt cx="288" cy="504"/>
          </a:xfrm>
        </p:grpSpPr>
        <p:grpSp>
          <p:nvGrpSpPr>
            <p:cNvPr id="76841" name="Group 35"/>
            <p:cNvGrpSpPr>
              <a:grpSpLocks/>
            </p:cNvGrpSpPr>
            <p:nvPr/>
          </p:nvGrpSpPr>
          <p:grpSpPr bwMode="auto">
            <a:xfrm>
              <a:off x="2256" y="1848"/>
              <a:ext cx="288" cy="504"/>
              <a:chOff x="2256" y="1848"/>
              <a:chExt cx="288" cy="504"/>
            </a:xfrm>
          </p:grpSpPr>
          <p:sp>
            <p:nvSpPr>
              <p:cNvPr id="76843" name="Line 36"/>
              <p:cNvSpPr>
                <a:spLocks noChangeShapeType="1"/>
              </p:cNvSpPr>
              <p:nvPr/>
            </p:nvSpPr>
            <p:spPr bwMode="auto">
              <a:xfrm>
                <a:off x="2256" y="1848"/>
                <a:ext cx="0" cy="50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76844" name="Line 37"/>
              <p:cNvSpPr>
                <a:spLocks noChangeShapeType="1"/>
              </p:cNvSpPr>
              <p:nvPr/>
            </p:nvSpPr>
            <p:spPr bwMode="auto">
              <a:xfrm>
                <a:off x="2256" y="2352"/>
                <a:ext cx="28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</p:grpSp>
        <p:sp>
          <p:nvSpPr>
            <p:cNvPr id="76842" name="Oval 38"/>
            <p:cNvSpPr>
              <a:spLocks noChangeArrowheads="1"/>
            </p:cNvSpPr>
            <p:nvPr/>
          </p:nvSpPr>
          <p:spPr bwMode="auto">
            <a:xfrm flipV="1">
              <a:off x="2256" y="2304"/>
              <a:ext cx="48" cy="48"/>
            </a:xfrm>
            <a:prstGeom prst="ellipse">
              <a:avLst/>
            </a:prstGeom>
            <a:solidFill>
              <a:srgbClr val="00FF00"/>
            </a:solidFill>
            <a:ln w="127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9pPr>
            </a:lstStyle>
            <a:p>
              <a:pPr eaLnBrk="1" hangingPunct="1"/>
              <a:endParaRPr lang="en-US" altLang="th-TH" sz="1800"/>
            </a:p>
          </p:txBody>
        </p:sp>
      </p:grpSp>
      <p:grpSp>
        <p:nvGrpSpPr>
          <p:cNvPr id="10" name="Group 39"/>
          <p:cNvGrpSpPr>
            <a:grpSpLocks/>
          </p:cNvGrpSpPr>
          <p:nvPr/>
        </p:nvGrpSpPr>
        <p:grpSpPr bwMode="auto">
          <a:xfrm>
            <a:off x="3124200" y="1981200"/>
            <a:ext cx="1676400" cy="2819400"/>
            <a:chOff x="2112" y="1392"/>
            <a:chExt cx="960" cy="1440"/>
          </a:xfrm>
        </p:grpSpPr>
        <p:sp>
          <p:nvSpPr>
            <p:cNvPr id="76838" name="Line 40"/>
            <p:cNvSpPr>
              <a:spLocks noChangeShapeType="1"/>
            </p:cNvSpPr>
            <p:nvPr/>
          </p:nvSpPr>
          <p:spPr bwMode="auto">
            <a:xfrm>
              <a:off x="2112" y="1392"/>
              <a:ext cx="0" cy="14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76839" name="Line 41"/>
            <p:cNvSpPr>
              <a:spLocks noChangeShapeType="1"/>
            </p:cNvSpPr>
            <p:nvPr/>
          </p:nvSpPr>
          <p:spPr bwMode="auto">
            <a:xfrm>
              <a:off x="2112" y="2832"/>
              <a:ext cx="9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76840" name="Oval 42"/>
            <p:cNvSpPr>
              <a:spLocks noChangeArrowheads="1"/>
            </p:cNvSpPr>
            <p:nvPr/>
          </p:nvSpPr>
          <p:spPr bwMode="auto">
            <a:xfrm flipH="1">
              <a:off x="2112" y="2784"/>
              <a:ext cx="48" cy="48"/>
            </a:xfrm>
            <a:prstGeom prst="ellipse">
              <a:avLst/>
            </a:prstGeom>
            <a:solidFill>
              <a:srgbClr val="00FFFF"/>
            </a:solidFill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9pPr>
            </a:lstStyle>
            <a:p>
              <a:pPr eaLnBrk="1" hangingPunct="1"/>
              <a:endParaRPr lang="en-US" altLang="th-TH" sz="1800"/>
            </a:p>
          </p:txBody>
        </p:sp>
      </p:grpSp>
      <p:sp>
        <p:nvSpPr>
          <p:cNvPr id="153643" name="Text Box 43"/>
          <p:cNvSpPr txBox="1">
            <a:spLocks noChangeArrowheads="1"/>
          </p:cNvSpPr>
          <p:nvPr/>
        </p:nvSpPr>
        <p:spPr bwMode="auto">
          <a:xfrm>
            <a:off x="2971800" y="48006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400">
                <a:solidFill>
                  <a:srgbClr val="0000CC"/>
                </a:solidFill>
                <a:cs typeface="Angsana New" pitchFamily="18" charset="-34"/>
              </a:rPr>
              <a:t>G</a:t>
            </a:r>
            <a:endParaRPr lang="th-TH" altLang="th-TH" sz="100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53644" name="Line 44"/>
          <p:cNvSpPr>
            <a:spLocks noChangeShapeType="1"/>
          </p:cNvSpPr>
          <p:nvPr/>
        </p:nvSpPr>
        <p:spPr bwMode="auto">
          <a:xfrm>
            <a:off x="2286000" y="2209800"/>
            <a:ext cx="3962400" cy="2514600"/>
          </a:xfrm>
          <a:prstGeom prst="line">
            <a:avLst/>
          </a:prstGeom>
          <a:noFill/>
          <a:ln w="15875">
            <a:solidFill>
              <a:srgbClr val="80008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53645" name="Text Box 45"/>
          <p:cNvSpPr txBox="1">
            <a:spLocks noChangeArrowheads="1"/>
          </p:cNvSpPr>
          <p:nvPr/>
        </p:nvSpPr>
        <p:spPr bwMode="auto">
          <a:xfrm>
            <a:off x="6096000" y="4648200"/>
            <a:ext cx="685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600">
                <a:cs typeface="Angsana New" pitchFamily="18" charset="-34"/>
              </a:rPr>
              <a:t>P</a:t>
            </a:r>
            <a:r>
              <a:rPr lang="en-US" altLang="th-TH" sz="1600" baseline="-25000">
                <a:cs typeface="Angsana New" pitchFamily="18" charset="-34"/>
              </a:rPr>
              <a:t>A</a:t>
            </a:r>
            <a:endParaRPr lang="th-TH" altLang="th-TH" sz="1600" baseline="-25000">
              <a:cs typeface="Angsana New" pitchFamily="18" charset="-34"/>
            </a:endParaRPr>
          </a:p>
        </p:txBody>
      </p:sp>
      <p:grpSp>
        <p:nvGrpSpPr>
          <p:cNvPr id="11" name="Group 50"/>
          <p:cNvGrpSpPr>
            <a:grpSpLocks/>
          </p:cNvGrpSpPr>
          <p:nvPr/>
        </p:nvGrpSpPr>
        <p:grpSpPr bwMode="auto">
          <a:xfrm>
            <a:off x="3276600" y="3352800"/>
            <a:ext cx="457200" cy="336550"/>
            <a:chOff x="2064" y="2112"/>
            <a:chExt cx="288" cy="212"/>
          </a:xfrm>
        </p:grpSpPr>
        <p:sp>
          <p:nvSpPr>
            <p:cNvPr id="76836" name="Oval 47"/>
            <p:cNvSpPr>
              <a:spLocks noChangeArrowheads="1"/>
            </p:cNvSpPr>
            <p:nvPr/>
          </p:nvSpPr>
          <p:spPr bwMode="auto">
            <a:xfrm>
              <a:off x="2256" y="2256"/>
              <a:ext cx="48" cy="4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9pPr>
            </a:lstStyle>
            <a:p>
              <a:pPr eaLnBrk="1" hangingPunct="1"/>
              <a:endParaRPr lang="en-US" altLang="th-TH" sz="1800"/>
            </a:p>
          </p:txBody>
        </p:sp>
        <p:sp>
          <p:nvSpPr>
            <p:cNvPr id="76837" name="Text Box 48"/>
            <p:cNvSpPr txBox="1">
              <a:spLocks noChangeArrowheads="1"/>
            </p:cNvSpPr>
            <p:nvPr/>
          </p:nvSpPr>
          <p:spPr bwMode="auto">
            <a:xfrm>
              <a:off x="2064" y="2112"/>
              <a:ext cx="288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9pPr>
            </a:lstStyle>
            <a:p>
              <a:pPr algn="ctr"/>
              <a:r>
                <a:rPr lang="en-US" altLang="th-TH" sz="1600">
                  <a:solidFill>
                    <a:srgbClr val="800080"/>
                  </a:solidFill>
                  <a:cs typeface="Angsana New" pitchFamily="18" charset="-34"/>
                </a:rPr>
                <a:t>D</a:t>
              </a:r>
              <a:endParaRPr lang="th-TH" altLang="th-TH" sz="1600">
                <a:solidFill>
                  <a:srgbClr val="800080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</p:grpSp>
      <p:sp>
        <p:nvSpPr>
          <p:cNvPr id="76828" name="Text Box 49"/>
          <p:cNvSpPr txBox="1">
            <a:spLocks noChangeArrowheads="1"/>
          </p:cNvSpPr>
          <p:nvPr/>
        </p:nvSpPr>
        <p:spPr bwMode="auto">
          <a:xfrm>
            <a:off x="1295400" y="53340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th-TH" sz="2400" b="0">
                <a:cs typeface="Angsana New" pitchFamily="18" charset="-34"/>
              </a:rPr>
              <a:t>O</a:t>
            </a:r>
            <a:endParaRPr lang="th-TH" altLang="th-TH" sz="2400" b="0">
              <a:cs typeface="Angsana New" pitchFamily="18" charset="-34"/>
            </a:endParaRPr>
          </a:p>
        </p:txBody>
      </p:sp>
      <p:sp>
        <p:nvSpPr>
          <p:cNvPr id="62493" name="Text Box 51"/>
          <p:cNvSpPr txBox="1">
            <a:spLocks noChangeArrowheads="1"/>
          </p:cNvSpPr>
          <p:nvPr/>
        </p:nvSpPr>
        <p:spPr bwMode="auto">
          <a:xfrm>
            <a:off x="119063" y="0"/>
            <a:ext cx="8229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sz="2400" dirty="0" smtClean="0">
                <a:solidFill>
                  <a:srgbClr val="000099"/>
                </a:solidFill>
              </a:rPr>
              <a:t>General Equilibrium</a:t>
            </a:r>
            <a:r>
              <a:rPr lang="en-US" sz="2400" dirty="0" smtClean="0">
                <a:solidFill>
                  <a:srgbClr val="000099"/>
                </a:solidFill>
                <a:cs typeface="Angsana New" pitchFamily="18" charset="-34"/>
              </a:rPr>
              <a:t> </a:t>
            </a:r>
            <a:r>
              <a:rPr lang="en-US" sz="2400" dirty="0" smtClean="0">
                <a:solidFill>
                  <a:srgbClr val="990000"/>
                </a:solidFill>
                <a:cs typeface="Angsana New" pitchFamily="18" charset="-34"/>
              </a:rPr>
              <a:t>Import Tariff,</a:t>
            </a:r>
            <a:r>
              <a:rPr lang="en-US" sz="2400" dirty="0" smtClean="0">
                <a:solidFill>
                  <a:srgbClr val="9900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400" dirty="0" smtClean="0">
                <a:solidFill>
                  <a:srgbClr val="009900"/>
                </a:solidFill>
                <a:latin typeface="+mn-lt"/>
                <a:cs typeface="Angsana New" pitchFamily="18" charset="-34"/>
              </a:rPr>
              <a:t>small country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689350" y="400050"/>
            <a:ext cx="54229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/>
            <a:r>
              <a:rPr lang="en-US" altLang="th-TH" sz="1800" b="0"/>
              <a:t>The precise location of C’ on P’</a:t>
            </a:r>
            <a:r>
              <a:rPr lang="en-US" altLang="th-TH" sz="1800" b="0" baseline="-25000"/>
              <a:t>w</a:t>
            </a:r>
            <a:r>
              <a:rPr lang="en-US" altLang="th-TH" sz="1800" b="0"/>
              <a:t> cannot be determined without more information on the height of the tariff and the exact shape of CIC. All we can conclude is that C’ will be on P’</a:t>
            </a:r>
            <a:r>
              <a:rPr lang="en-US" altLang="th-TH" sz="1800" b="0" baseline="-25000"/>
              <a:t>w </a:t>
            </a:r>
            <a:r>
              <a:rPr lang="en-US" altLang="th-TH" sz="1800" b="0"/>
              <a:t>between point A’ (representing a prohibitive tariff and point C* where CIC is tangent with P’</a:t>
            </a:r>
            <a:r>
              <a:rPr lang="en-US" altLang="th-TH" sz="1800" b="0" baseline="-25000"/>
              <a:t>w</a:t>
            </a:r>
            <a:endParaRPr lang="th-TH" altLang="th-TH" sz="1800" b="0"/>
          </a:p>
        </p:txBody>
      </p:sp>
      <p:grpSp>
        <p:nvGrpSpPr>
          <p:cNvPr id="52" name="Group 27"/>
          <p:cNvGrpSpPr>
            <a:grpSpLocks/>
          </p:cNvGrpSpPr>
          <p:nvPr/>
        </p:nvGrpSpPr>
        <p:grpSpPr bwMode="auto">
          <a:xfrm>
            <a:off x="2971800" y="968375"/>
            <a:ext cx="1922463" cy="2532063"/>
            <a:chOff x="-1108" y="-985"/>
            <a:chExt cx="1692" cy="2155"/>
          </a:xfrm>
        </p:grpSpPr>
        <p:sp>
          <p:nvSpPr>
            <p:cNvPr id="76834" name="Arc 28"/>
            <p:cNvSpPr>
              <a:spLocks/>
            </p:cNvSpPr>
            <p:nvPr/>
          </p:nvSpPr>
          <p:spPr bwMode="auto">
            <a:xfrm rot="10299634">
              <a:off x="-1108" y="-985"/>
              <a:ext cx="1222" cy="1982"/>
            </a:xfrm>
            <a:custGeom>
              <a:avLst/>
              <a:gdLst>
                <a:gd name="T0" fmla="*/ 0 w 20528"/>
                <a:gd name="T1" fmla="*/ 0 h 21044"/>
                <a:gd name="T2" fmla="*/ 0 w 20528"/>
                <a:gd name="T3" fmla="*/ 0 h 21044"/>
                <a:gd name="T4" fmla="*/ 0 w 20528"/>
                <a:gd name="T5" fmla="*/ 0 h 21044"/>
                <a:gd name="T6" fmla="*/ 0 60000 65536"/>
                <a:gd name="T7" fmla="*/ 0 60000 65536"/>
                <a:gd name="T8" fmla="*/ 0 60000 65536"/>
                <a:gd name="T9" fmla="*/ 0 w 20528"/>
                <a:gd name="T10" fmla="*/ 0 h 21044"/>
                <a:gd name="T11" fmla="*/ 20528 w 20528"/>
                <a:gd name="T12" fmla="*/ 21044 h 210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528" h="21044" fill="none" extrusionOk="0">
                  <a:moveTo>
                    <a:pt x="4868" y="-1"/>
                  </a:moveTo>
                  <a:cubicBezTo>
                    <a:pt x="12234" y="1703"/>
                    <a:pt x="18174" y="7136"/>
                    <a:pt x="20527" y="14322"/>
                  </a:cubicBezTo>
                </a:path>
                <a:path w="20528" h="21044" stroke="0" extrusionOk="0">
                  <a:moveTo>
                    <a:pt x="4868" y="-1"/>
                  </a:moveTo>
                  <a:cubicBezTo>
                    <a:pt x="12234" y="1703"/>
                    <a:pt x="18174" y="7136"/>
                    <a:pt x="20527" y="14322"/>
                  </a:cubicBezTo>
                  <a:lnTo>
                    <a:pt x="0" y="21044"/>
                  </a:lnTo>
                  <a:lnTo>
                    <a:pt x="4868" y="-1"/>
                  </a:lnTo>
                  <a:close/>
                </a:path>
              </a:pathLst>
            </a:custGeom>
            <a:noFill/>
            <a:ln w="15875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76835" name="Text Box 29"/>
            <p:cNvSpPr txBox="1">
              <a:spLocks noChangeArrowheads="1"/>
            </p:cNvSpPr>
            <p:nvPr/>
          </p:nvSpPr>
          <p:spPr bwMode="auto">
            <a:xfrm>
              <a:off x="-149" y="777"/>
              <a:ext cx="733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9pPr>
            </a:lstStyle>
            <a:p>
              <a:pPr algn="ctr"/>
              <a:r>
                <a:rPr lang="en-US" altLang="th-TH" sz="2400">
                  <a:solidFill>
                    <a:srgbClr val="009900"/>
                  </a:solidFill>
                  <a:latin typeface="Angsana New" pitchFamily="18" charset="-34"/>
                  <a:cs typeface="Angsana New" pitchFamily="18" charset="-34"/>
                </a:rPr>
                <a:t>CIC*</a:t>
              </a:r>
              <a:endParaRPr lang="th-TH" altLang="th-TH" sz="2400" baseline="30000">
                <a:solidFill>
                  <a:srgbClr val="009900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</p:grpSp>
      <p:sp>
        <p:nvSpPr>
          <p:cNvPr id="55" name="Oval 32"/>
          <p:cNvSpPr>
            <a:spLocks noChangeArrowheads="1"/>
          </p:cNvSpPr>
          <p:nvPr/>
        </p:nvSpPr>
        <p:spPr bwMode="auto">
          <a:xfrm flipH="1">
            <a:off x="3267075" y="2543175"/>
            <a:ext cx="76200" cy="80963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/>
            <a:endParaRPr lang="en-US" altLang="th-TH" sz="1800"/>
          </a:p>
        </p:txBody>
      </p:sp>
      <p:sp>
        <p:nvSpPr>
          <p:cNvPr id="56" name="Text Box 11"/>
          <p:cNvSpPr txBox="1">
            <a:spLocks noChangeArrowheads="1"/>
          </p:cNvSpPr>
          <p:nvPr/>
        </p:nvSpPr>
        <p:spPr bwMode="auto">
          <a:xfrm>
            <a:off x="3263900" y="2365375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600">
                <a:solidFill>
                  <a:srgbClr val="009900"/>
                </a:solidFill>
                <a:cs typeface="Angsana New" pitchFamily="18" charset="-34"/>
              </a:rPr>
              <a:t>C*</a:t>
            </a:r>
            <a:endParaRPr lang="th-TH" altLang="th-TH" sz="1600">
              <a:solidFill>
                <a:srgbClr val="0099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00A8B7-031D-4BDB-809F-98641E26C98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249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3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3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3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3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3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3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3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53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53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53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53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9" grpId="0"/>
      <p:bldP spid="153610" grpId="0"/>
      <p:bldP spid="153611" grpId="0"/>
      <p:bldP spid="153612" grpId="0"/>
      <p:bldP spid="153621" grpId="0" animBg="1"/>
      <p:bldP spid="153622" grpId="0" animBg="1"/>
      <p:bldP spid="153623" grpId="0"/>
      <p:bldP spid="153630" grpId="0" animBg="1"/>
      <p:bldP spid="153631" grpId="0" animBg="1"/>
      <p:bldP spid="153632" grpId="0" animBg="1"/>
      <p:bldP spid="153633" grpId="0"/>
      <p:bldP spid="153643" grpId="0"/>
      <p:bldP spid="153644" grpId="0" animBg="1"/>
      <p:bldP spid="153645" grpId="0"/>
      <p:bldP spid="4" grpId="0"/>
      <p:bldP spid="55" grpId="0" animBg="1"/>
      <p:bldP spid="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Line 2"/>
          <p:cNvSpPr>
            <a:spLocks noChangeShapeType="1"/>
          </p:cNvSpPr>
          <p:nvPr/>
        </p:nvSpPr>
        <p:spPr bwMode="auto">
          <a:xfrm>
            <a:off x="1828800" y="1787525"/>
            <a:ext cx="0" cy="3821113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89091" name="Line 3"/>
          <p:cNvSpPr>
            <a:spLocks noChangeShapeType="1"/>
          </p:cNvSpPr>
          <p:nvPr/>
        </p:nvSpPr>
        <p:spPr bwMode="auto">
          <a:xfrm>
            <a:off x="1828800" y="5608638"/>
            <a:ext cx="45720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6400800" y="5486400"/>
            <a:ext cx="609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600">
                <a:cs typeface="Angsana New" pitchFamily="18" charset="-34"/>
              </a:rPr>
              <a:t>X</a:t>
            </a:r>
            <a:endParaRPr lang="th-TH" altLang="th-TH" sz="240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1447800" y="1381125"/>
            <a:ext cx="609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600">
                <a:cs typeface="Angsana New" pitchFamily="18" charset="-34"/>
              </a:rPr>
              <a:t>Y</a:t>
            </a:r>
            <a:endParaRPr lang="th-TH" altLang="th-TH" sz="1600">
              <a:cs typeface="Angsana New" pitchFamily="18" charset="-34"/>
            </a:endParaRPr>
          </a:p>
        </p:txBody>
      </p:sp>
      <p:sp>
        <p:nvSpPr>
          <p:cNvPr id="45105" name="Line 7"/>
          <p:cNvSpPr>
            <a:spLocks noChangeShapeType="1"/>
          </p:cNvSpPr>
          <p:nvPr/>
        </p:nvSpPr>
        <p:spPr bwMode="auto">
          <a:xfrm>
            <a:off x="2209800" y="2743200"/>
            <a:ext cx="4114800" cy="2601913"/>
          </a:xfrm>
          <a:prstGeom prst="line">
            <a:avLst/>
          </a:prstGeom>
          <a:noFill/>
          <a:ln w="22225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53609" name="Text Box 9"/>
          <p:cNvSpPr txBox="1">
            <a:spLocks noChangeArrowheads="1"/>
          </p:cNvSpPr>
          <p:nvPr/>
        </p:nvSpPr>
        <p:spPr bwMode="auto">
          <a:xfrm>
            <a:off x="3830638" y="3983038"/>
            <a:ext cx="4365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600">
                <a:solidFill>
                  <a:srgbClr val="800080"/>
                </a:solidFill>
                <a:cs typeface="Angsana New" pitchFamily="18" charset="-34"/>
              </a:rPr>
              <a:t>A</a:t>
            </a:r>
            <a:r>
              <a:rPr lang="en-US" altLang="th-TH" sz="1600" baseline="-25000">
                <a:solidFill>
                  <a:srgbClr val="800080"/>
                </a:solidFill>
                <a:cs typeface="Angsana New" pitchFamily="18" charset="-34"/>
              </a:rPr>
              <a:t>2</a:t>
            </a:r>
            <a:endParaRPr lang="th-TH" altLang="th-TH" sz="1600" baseline="-25000">
              <a:solidFill>
                <a:srgbClr val="80008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53610" name="Text Box 10"/>
          <p:cNvSpPr txBox="1">
            <a:spLocks noChangeArrowheads="1"/>
          </p:cNvSpPr>
          <p:nvPr/>
        </p:nvSpPr>
        <p:spPr bwMode="auto">
          <a:xfrm>
            <a:off x="4457700" y="4641850"/>
            <a:ext cx="5429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400">
                <a:solidFill>
                  <a:srgbClr val="0000FF"/>
                </a:solidFill>
                <a:cs typeface="Angsana New" pitchFamily="18" charset="-34"/>
              </a:rPr>
              <a:t>A</a:t>
            </a:r>
            <a:r>
              <a:rPr lang="en-US" altLang="th-TH" sz="1400" baseline="-25000">
                <a:solidFill>
                  <a:srgbClr val="0000FF"/>
                </a:solidFill>
                <a:cs typeface="Angsana New" pitchFamily="18" charset="-34"/>
              </a:rPr>
              <a:t>1</a:t>
            </a:r>
            <a:endParaRPr lang="th-TH" altLang="th-TH" sz="1400" baseline="-25000">
              <a:solidFill>
                <a:srgbClr val="0000FF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53611" name="Text Box 11"/>
          <p:cNvSpPr txBox="1">
            <a:spLocks noChangeArrowheads="1"/>
          </p:cNvSpPr>
          <p:nvPr/>
        </p:nvSpPr>
        <p:spPr bwMode="auto">
          <a:xfrm>
            <a:off x="2625725" y="1862138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600">
                <a:solidFill>
                  <a:srgbClr val="0000CC"/>
                </a:solidFill>
                <a:cs typeface="Angsana New" pitchFamily="18" charset="-34"/>
              </a:rPr>
              <a:t>C</a:t>
            </a:r>
            <a:r>
              <a:rPr lang="en-US" altLang="th-TH" sz="1600" baseline="-25000">
                <a:solidFill>
                  <a:srgbClr val="0000CC"/>
                </a:solidFill>
                <a:cs typeface="Angsana New" pitchFamily="18" charset="-34"/>
              </a:rPr>
              <a:t>1</a:t>
            </a:r>
            <a:endParaRPr lang="th-TH" altLang="th-TH" sz="1600" baseline="-2500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914400" y="2763838"/>
            <a:ext cx="4191000" cy="2844800"/>
            <a:chOff x="576" y="1741"/>
            <a:chExt cx="2640" cy="1792"/>
          </a:xfrm>
        </p:grpSpPr>
        <p:grpSp>
          <p:nvGrpSpPr>
            <p:cNvPr id="89121" name="Group 14"/>
            <p:cNvGrpSpPr>
              <a:grpSpLocks/>
            </p:cNvGrpSpPr>
            <p:nvPr/>
          </p:nvGrpSpPr>
          <p:grpSpPr bwMode="auto">
            <a:xfrm>
              <a:off x="576" y="1741"/>
              <a:ext cx="768" cy="674"/>
              <a:chOff x="48" y="1776"/>
              <a:chExt cx="768" cy="632"/>
            </a:xfrm>
          </p:grpSpPr>
          <p:sp>
            <p:nvSpPr>
              <p:cNvPr id="89123" name="Freeform 15"/>
              <p:cNvSpPr>
                <a:spLocks/>
              </p:cNvSpPr>
              <p:nvPr/>
            </p:nvSpPr>
            <p:spPr bwMode="auto">
              <a:xfrm>
                <a:off x="336" y="2016"/>
                <a:ext cx="480" cy="392"/>
              </a:xfrm>
              <a:custGeom>
                <a:avLst/>
                <a:gdLst>
                  <a:gd name="T0" fmla="*/ 480 w 480"/>
                  <a:gd name="T1" fmla="*/ 144 h 392"/>
                  <a:gd name="T2" fmla="*/ 336 w 480"/>
                  <a:gd name="T3" fmla="*/ 384 h 392"/>
                  <a:gd name="T4" fmla="*/ 96 w 480"/>
                  <a:gd name="T5" fmla="*/ 96 h 392"/>
                  <a:gd name="T6" fmla="*/ 0 w 480"/>
                  <a:gd name="T7" fmla="*/ 0 h 39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80"/>
                  <a:gd name="T13" fmla="*/ 0 h 392"/>
                  <a:gd name="T14" fmla="*/ 480 w 480"/>
                  <a:gd name="T15" fmla="*/ 392 h 39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80" h="392">
                    <a:moveTo>
                      <a:pt x="480" y="144"/>
                    </a:moveTo>
                    <a:cubicBezTo>
                      <a:pt x="440" y="268"/>
                      <a:pt x="400" y="392"/>
                      <a:pt x="336" y="384"/>
                    </a:cubicBezTo>
                    <a:cubicBezTo>
                      <a:pt x="272" y="376"/>
                      <a:pt x="152" y="160"/>
                      <a:pt x="96" y="96"/>
                    </a:cubicBezTo>
                    <a:cubicBezTo>
                      <a:pt x="40" y="32"/>
                      <a:pt x="16" y="16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89124" name="Text Box 16"/>
              <p:cNvSpPr txBox="1">
                <a:spLocks noChangeArrowheads="1"/>
              </p:cNvSpPr>
              <p:nvPr/>
            </p:nvSpPr>
            <p:spPr bwMode="auto">
              <a:xfrm>
                <a:off x="48" y="1776"/>
                <a:ext cx="432" cy="1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1pPr>
                <a:lvl2pPr marL="742950" indent="-285750" eaLnBrk="0" hangingPunct="0"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2pPr>
                <a:lvl3pPr marL="1143000" indent="-228600" eaLnBrk="0" hangingPunct="0"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3pPr>
                <a:lvl4pPr marL="1600200" indent="-228600" eaLnBrk="0" hangingPunct="0"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4pPr>
                <a:lvl5pPr marL="2057400" indent="-228600" eaLnBrk="0" hangingPunct="0"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b="1">
                    <a:solidFill>
                      <a:schemeClr val="tx1"/>
                    </a:solidFill>
                    <a:latin typeface="Comic Sans MS" pitchFamily="66" charset="0"/>
                    <a:cs typeface="Arial" pitchFamily="34" charset="0"/>
                  </a:defRPr>
                </a:lvl9pPr>
              </a:lstStyle>
              <a:p>
                <a:pPr algn="ctr"/>
                <a:r>
                  <a:rPr lang="en-US" altLang="th-TH" sz="1600">
                    <a:cs typeface="Angsana New" pitchFamily="18" charset="-34"/>
                  </a:rPr>
                  <a:t>PPC</a:t>
                </a:r>
                <a:r>
                  <a:rPr lang="en-US" altLang="th-TH" sz="1200">
                    <a:cs typeface="Angsana New" pitchFamily="18" charset="-34"/>
                  </a:rPr>
                  <a:t>A</a:t>
                </a:r>
                <a:endParaRPr lang="th-TH" altLang="th-TH" sz="1200">
                  <a:latin typeface="Angsana New" pitchFamily="18" charset="-34"/>
                  <a:cs typeface="Angsana New" pitchFamily="18" charset="-34"/>
                </a:endParaRPr>
              </a:p>
            </p:txBody>
          </p:sp>
        </p:grpSp>
        <p:sp>
          <p:nvSpPr>
            <p:cNvPr id="89122" name="Arc 17"/>
            <p:cNvSpPr>
              <a:spLocks/>
            </p:cNvSpPr>
            <p:nvPr/>
          </p:nvSpPr>
          <p:spPr bwMode="auto">
            <a:xfrm>
              <a:off x="1152" y="2099"/>
              <a:ext cx="2064" cy="1434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3482975" y="998538"/>
            <a:ext cx="1414463" cy="4271962"/>
            <a:chOff x="2332" y="762"/>
            <a:chExt cx="891" cy="2503"/>
          </a:xfrm>
        </p:grpSpPr>
        <p:sp>
          <p:nvSpPr>
            <p:cNvPr id="89119" name="Line 19"/>
            <p:cNvSpPr>
              <a:spLocks noChangeShapeType="1"/>
            </p:cNvSpPr>
            <p:nvPr/>
          </p:nvSpPr>
          <p:spPr bwMode="auto">
            <a:xfrm rot="-300000">
              <a:off x="2332" y="762"/>
              <a:ext cx="443" cy="2313"/>
            </a:xfrm>
            <a:prstGeom prst="line">
              <a:avLst/>
            </a:prstGeom>
            <a:noFill/>
            <a:ln w="19050">
              <a:solidFill>
                <a:srgbClr val="0066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9120" name="Text Box 20"/>
            <p:cNvSpPr txBox="1">
              <a:spLocks noChangeArrowheads="1"/>
            </p:cNvSpPr>
            <p:nvPr/>
          </p:nvSpPr>
          <p:spPr bwMode="auto">
            <a:xfrm>
              <a:off x="2647" y="3066"/>
              <a:ext cx="576" cy="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9pPr>
            </a:lstStyle>
            <a:p>
              <a:pPr algn="ctr"/>
              <a:r>
                <a:rPr lang="en-US" altLang="th-TH" sz="1600">
                  <a:solidFill>
                    <a:srgbClr val="006600"/>
                  </a:solidFill>
                  <a:cs typeface="Angsana New" pitchFamily="18" charset="-34"/>
                </a:rPr>
                <a:t>P’</a:t>
              </a:r>
              <a:r>
                <a:rPr lang="en-US" altLang="th-TH" sz="1200">
                  <a:solidFill>
                    <a:srgbClr val="006600"/>
                  </a:solidFill>
                  <a:cs typeface="Angsana New" pitchFamily="18" charset="-34"/>
                </a:rPr>
                <a:t>w</a:t>
              </a:r>
              <a:endParaRPr lang="th-TH" altLang="th-TH" sz="240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</p:grpSp>
      <p:sp>
        <p:nvSpPr>
          <p:cNvPr id="153621" name="Oval 21"/>
          <p:cNvSpPr>
            <a:spLocks noChangeArrowheads="1"/>
          </p:cNvSpPr>
          <p:nvPr/>
        </p:nvSpPr>
        <p:spPr bwMode="auto">
          <a:xfrm flipH="1">
            <a:off x="4038600" y="3902075"/>
            <a:ext cx="76200" cy="809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/>
            <a:endParaRPr lang="en-US" altLang="th-TH" sz="1800"/>
          </a:p>
        </p:txBody>
      </p:sp>
      <p:sp>
        <p:nvSpPr>
          <p:cNvPr id="153622" name="Line 22"/>
          <p:cNvSpPr>
            <a:spLocks noChangeShapeType="1"/>
          </p:cNvSpPr>
          <p:nvPr/>
        </p:nvSpPr>
        <p:spPr bwMode="auto">
          <a:xfrm rot="-300000">
            <a:off x="2779713" y="1263650"/>
            <a:ext cx="2500312" cy="4449763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53623" name="Text Box 23"/>
          <p:cNvSpPr txBox="1">
            <a:spLocks noChangeArrowheads="1"/>
          </p:cNvSpPr>
          <p:nvPr/>
        </p:nvSpPr>
        <p:spPr bwMode="auto">
          <a:xfrm>
            <a:off x="5303838" y="5743575"/>
            <a:ext cx="914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600">
                <a:solidFill>
                  <a:srgbClr val="CC0000"/>
                </a:solidFill>
                <a:cs typeface="Angsana New" pitchFamily="18" charset="-34"/>
              </a:rPr>
              <a:t>P</a:t>
            </a:r>
            <a:r>
              <a:rPr lang="en-US" altLang="th-TH" sz="1600" baseline="-25000">
                <a:solidFill>
                  <a:srgbClr val="CC0000"/>
                </a:solidFill>
                <a:cs typeface="Angsana New" pitchFamily="18" charset="-34"/>
              </a:rPr>
              <a:t>w</a:t>
            </a:r>
            <a:r>
              <a:rPr lang="en-US" altLang="th-TH" sz="1600">
                <a:solidFill>
                  <a:srgbClr val="CC0000"/>
                </a:solidFill>
                <a:cs typeface="Angsana New" pitchFamily="18" charset="-34"/>
              </a:rPr>
              <a:t> = 1</a:t>
            </a:r>
            <a:endParaRPr lang="th-TH" altLang="th-TH" sz="1600">
              <a:solidFill>
                <a:srgbClr val="CC0000"/>
              </a:solidFill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2994025" y="884238"/>
            <a:ext cx="2524125" cy="2200275"/>
            <a:chOff x="2016" y="960"/>
            <a:chExt cx="1590" cy="1386"/>
          </a:xfrm>
        </p:grpSpPr>
        <p:sp>
          <p:nvSpPr>
            <p:cNvPr id="89117" name="Arc 25"/>
            <p:cNvSpPr>
              <a:spLocks/>
            </p:cNvSpPr>
            <p:nvPr/>
          </p:nvSpPr>
          <p:spPr bwMode="auto">
            <a:xfrm rot="9741560">
              <a:off x="2016" y="960"/>
              <a:ext cx="1301" cy="1386"/>
            </a:xfrm>
            <a:custGeom>
              <a:avLst/>
              <a:gdLst>
                <a:gd name="T0" fmla="*/ 0 w 21600"/>
                <a:gd name="T1" fmla="*/ 0 h 23527"/>
                <a:gd name="T2" fmla="*/ 0 w 21600"/>
                <a:gd name="T3" fmla="*/ 0 h 23527"/>
                <a:gd name="T4" fmla="*/ 0 w 21600"/>
                <a:gd name="T5" fmla="*/ 0 h 23527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527"/>
                <a:gd name="T11" fmla="*/ 21600 w 21600"/>
                <a:gd name="T12" fmla="*/ 23527 h 2352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527" fill="none" extrusionOk="0">
                  <a:moveTo>
                    <a:pt x="5404" y="0"/>
                  </a:moveTo>
                  <a:cubicBezTo>
                    <a:pt x="14939" y="2464"/>
                    <a:pt x="21600" y="11065"/>
                    <a:pt x="21600" y="20913"/>
                  </a:cubicBezTo>
                  <a:cubicBezTo>
                    <a:pt x="21600" y="21786"/>
                    <a:pt x="21546" y="22659"/>
                    <a:pt x="21441" y="23527"/>
                  </a:cubicBezTo>
                </a:path>
                <a:path w="21600" h="23527" stroke="0" extrusionOk="0">
                  <a:moveTo>
                    <a:pt x="5404" y="0"/>
                  </a:moveTo>
                  <a:cubicBezTo>
                    <a:pt x="14939" y="2464"/>
                    <a:pt x="21600" y="11065"/>
                    <a:pt x="21600" y="20913"/>
                  </a:cubicBezTo>
                  <a:cubicBezTo>
                    <a:pt x="21600" y="21786"/>
                    <a:pt x="21546" y="22659"/>
                    <a:pt x="21441" y="23527"/>
                  </a:cubicBezTo>
                  <a:lnTo>
                    <a:pt x="0" y="20913"/>
                  </a:lnTo>
                  <a:lnTo>
                    <a:pt x="5404" y="0"/>
                  </a:lnTo>
                  <a:close/>
                </a:path>
              </a:pathLst>
            </a:cu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89118" name="Text Box 26"/>
            <p:cNvSpPr txBox="1">
              <a:spLocks noChangeArrowheads="1"/>
            </p:cNvSpPr>
            <p:nvPr/>
          </p:nvSpPr>
          <p:spPr bwMode="auto">
            <a:xfrm>
              <a:off x="3154" y="2042"/>
              <a:ext cx="4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9pPr>
            </a:lstStyle>
            <a:p>
              <a:pPr algn="ctr"/>
              <a:r>
                <a:rPr lang="en-US" altLang="th-TH" sz="2400">
                  <a:latin typeface="Angsana New" pitchFamily="18" charset="-34"/>
                  <a:cs typeface="Angsana New" pitchFamily="18" charset="-34"/>
                </a:rPr>
                <a:t>CIC</a:t>
              </a:r>
              <a:r>
                <a:rPr lang="en-US" altLang="th-TH" sz="2400" baseline="-25000">
                  <a:latin typeface="Angsana New" pitchFamily="18" charset="-34"/>
                  <a:cs typeface="Angsana New" pitchFamily="18" charset="-34"/>
                </a:rPr>
                <a:t>1</a:t>
              </a:r>
              <a:endParaRPr lang="th-TH" altLang="th-TH" sz="2400" baseline="30000">
                <a:latin typeface="Angsana New" pitchFamily="18" charset="-34"/>
                <a:cs typeface="Angsana New" pitchFamily="18" charset="-34"/>
              </a:endParaRP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3048000" y="622300"/>
            <a:ext cx="1968500" cy="2014538"/>
            <a:chOff x="4683" y="-77"/>
            <a:chExt cx="1374" cy="2341"/>
          </a:xfrm>
        </p:grpSpPr>
        <p:sp>
          <p:nvSpPr>
            <p:cNvPr id="89115" name="Arc 28"/>
            <p:cNvSpPr>
              <a:spLocks/>
            </p:cNvSpPr>
            <p:nvPr/>
          </p:nvSpPr>
          <p:spPr bwMode="auto">
            <a:xfrm rot="10299634">
              <a:off x="4683" y="-77"/>
              <a:ext cx="1094" cy="2180"/>
            </a:xfrm>
            <a:custGeom>
              <a:avLst/>
              <a:gdLst>
                <a:gd name="T0" fmla="*/ 0 w 20528"/>
                <a:gd name="T1" fmla="*/ 0 h 21044"/>
                <a:gd name="T2" fmla="*/ 0 w 20528"/>
                <a:gd name="T3" fmla="*/ 0 h 21044"/>
                <a:gd name="T4" fmla="*/ 0 w 20528"/>
                <a:gd name="T5" fmla="*/ 0 h 21044"/>
                <a:gd name="T6" fmla="*/ 0 60000 65536"/>
                <a:gd name="T7" fmla="*/ 0 60000 65536"/>
                <a:gd name="T8" fmla="*/ 0 60000 65536"/>
                <a:gd name="T9" fmla="*/ 0 w 20528"/>
                <a:gd name="T10" fmla="*/ 0 h 21044"/>
                <a:gd name="T11" fmla="*/ 20528 w 20528"/>
                <a:gd name="T12" fmla="*/ 21044 h 210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528" h="21044" fill="none" extrusionOk="0">
                  <a:moveTo>
                    <a:pt x="4868" y="-1"/>
                  </a:moveTo>
                  <a:cubicBezTo>
                    <a:pt x="12234" y="1703"/>
                    <a:pt x="18174" y="7136"/>
                    <a:pt x="20527" y="14322"/>
                  </a:cubicBezTo>
                </a:path>
                <a:path w="20528" h="21044" stroke="0" extrusionOk="0">
                  <a:moveTo>
                    <a:pt x="4868" y="-1"/>
                  </a:moveTo>
                  <a:cubicBezTo>
                    <a:pt x="12234" y="1703"/>
                    <a:pt x="18174" y="7136"/>
                    <a:pt x="20527" y="14322"/>
                  </a:cubicBezTo>
                  <a:lnTo>
                    <a:pt x="0" y="21044"/>
                  </a:lnTo>
                  <a:lnTo>
                    <a:pt x="4868" y="-1"/>
                  </a:lnTo>
                  <a:close/>
                </a:path>
              </a:pathLst>
            </a:cu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89116" name="Text Box 29"/>
            <p:cNvSpPr txBox="1">
              <a:spLocks noChangeArrowheads="1"/>
            </p:cNvSpPr>
            <p:nvPr/>
          </p:nvSpPr>
          <p:spPr bwMode="auto">
            <a:xfrm>
              <a:off x="5597" y="1727"/>
              <a:ext cx="460" cy="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Comic Sans MS" pitchFamily="66" charset="0"/>
                  <a:cs typeface="Arial" pitchFamily="34" charset="0"/>
                </a:defRPr>
              </a:lvl9pPr>
            </a:lstStyle>
            <a:p>
              <a:pPr algn="ctr"/>
              <a:r>
                <a:rPr lang="en-US" altLang="th-TH" sz="2400">
                  <a:latin typeface="Angsana New" pitchFamily="18" charset="-34"/>
                  <a:cs typeface="Angsana New" pitchFamily="18" charset="-34"/>
                </a:rPr>
                <a:t>CIC</a:t>
              </a:r>
              <a:r>
                <a:rPr lang="en-US" altLang="th-TH" sz="2400" baseline="-25000">
                  <a:latin typeface="Angsana New" pitchFamily="18" charset="-34"/>
                  <a:cs typeface="Angsana New" pitchFamily="18" charset="-34"/>
                </a:rPr>
                <a:t>2</a:t>
              </a:r>
            </a:p>
          </p:txBody>
        </p:sp>
      </p:grpSp>
      <p:sp>
        <p:nvSpPr>
          <p:cNvPr id="153631" name="Oval 31"/>
          <p:cNvSpPr>
            <a:spLocks noChangeArrowheads="1"/>
          </p:cNvSpPr>
          <p:nvPr/>
        </p:nvSpPr>
        <p:spPr bwMode="auto">
          <a:xfrm flipH="1">
            <a:off x="4800600" y="4714875"/>
            <a:ext cx="76200" cy="80963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/>
            <a:endParaRPr lang="en-US" altLang="th-TH" sz="1800"/>
          </a:p>
        </p:txBody>
      </p:sp>
      <p:sp>
        <p:nvSpPr>
          <p:cNvPr id="153632" name="Oval 32"/>
          <p:cNvSpPr>
            <a:spLocks noChangeArrowheads="1"/>
          </p:cNvSpPr>
          <p:nvPr/>
        </p:nvSpPr>
        <p:spPr bwMode="auto">
          <a:xfrm flipH="1">
            <a:off x="2971800" y="1949450"/>
            <a:ext cx="76200" cy="80963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/>
            <a:endParaRPr lang="en-US" altLang="th-TH" sz="1800"/>
          </a:p>
        </p:txBody>
      </p:sp>
      <p:sp>
        <p:nvSpPr>
          <p:cNvPr id="153633" name="Text Box 33"/>
          <p:cNvSpPr txBox="1">
            <a:spLocks noChangeArrowheads="1"/>
          </p:cNvSpPr>
          <p:nvPr/>
        </p:nvSpPr>
        <p:spPr bwMode="auto">
          <a:xfrm>
            <a:off x="6400800" y="3914775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400">
                <a:solidFill>
                  <a:srgbClr val="800080"/>
                </a:solidFill>
                <a:cs typeface="Angsana New" pitchFamily="18" charset="-34"/>
              </a:rPr>
              <a:t>H</a:t>
            </a:r>
            <a:endParaRPr lang="th-TH" altLang="th-TH" sz="1000">
              <a:solidFill>
                <a:srgbClr val="80008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53643" name="Text Box 43"/>
          <p:cNvSpPr txBox="1">
            <a:spLocks noChangeArrowheads="1"/>
          </p:cNvSpPr>
          <p:nvPr/>
        </p:nvSpPr>
        <p:spPr bwMode="auto">
          <a:xfrm>
            <a:off x="2081213" y="1169988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400">
                <a:solidFill>
                  <a:srgbClr val="800080"/>
                </a:solidFill>
                <a:cs typeface="Angsana New" pitchFamily="18" charset="-34"/>
              </a:rPr>
              <a:t>G</a:t>
            </a:r>
            <a:endParaRPr lang="th-TH" altLang="th-TH" sz="1000">
              <a:solidFill>
                <a:srgbClr val="80008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53644" name="Line 44"/>
          <p:cNvSpPr>
            <a:spLocks noChangeShapeType="1"/>
          </p:cNvSpPr>
          <p:nvPr/>
        </p:nvSpPr>
        <p:spPr bwMode="auto">
          <a:xfrm>
            <a:off x="2476500" y="1408113"/>
            <a:ext cx="3962400" cy="2514600"/>
          </a:xfrm>
          <a:prstGeom prst="line">
            <a:avLst/>
          </a:prstGeom>
          <a:noFill/>
          <a:ln w="15875">
            <a:solidFill>
              <a:srgbClr val="80008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53645" name="Text Box 45"/>
          <p:cNvSpPr txBox="1">
            <a:spLocks noChangeArrowheads="1"/>
          </p:cNvSpPr>
          <p:nvPr/>
        </p:nvSpPr>
        <p:spPr bwMode="auto">
          <a:xfrm>
            <a:off x="6324600" y="5040313"/>
            <a:ext cx="1498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r>
              <a:rPr lang="en-US" altLang="th-TH" sz="1600" u="sng">
                <a:solidFill>
                  <a:srgbClr val="006600"/>
                </a:solidFill>
                <a:cs typeface="Angsana New" pitchFamily="18" charset="-34"/>
              </a:rPr>
              <a:t>1</a:t>
            </a:r>
            <a:r>
              <a:rPr lang="en-US" altLang="th-TH" sz="1600">
                <a:solidFill>
                  <a:srgbClr val="006600"/>
                </a:solidFill>
                <a:cs typeface="Angsana New" pitchFamily="18" charset="-34"/>
              </a:rPr>
              <a:t> P’w = P</a:t>
            </a:r>
            <a:r>
              <a:rPr lang="en-US" altLang="th-TH" sz="1600" baseline="-25000">
                <a:solidFill>
                  <a:srgbClr val="006600"/>
                </a:solidFill>
                <a:cs typeface="Angsana New" pitchFamily="18" charset="-34"/>
              </a:rPr>
              <a:t>A</a:t>
            </a:r>
            <a:r>
              <a:rPr lang="en-US" altLang="th-TH" sz="1600">
                <a:solidFill>
                  <a:srgbClr val="006600"/>
                </a:solidFill>
                <a:cs typeface="Angsana New" pitchFamily="18" charset="-34"/>
              </a:rPr>
              <a:t> </a:t>
            </a:r>
          </a:p>
          <a:p>
            <a:r>
              <a:rPr lang="en-US" altLang="th-TH" sz="1600">
                <a:solidFill>
                  <a:srgbClr val="006600"/>
                </a:solidFill>
                <a:cs typeface="Angsana New" pitchFamily="18" charset="-34"/>
              </a:rPr>
              <a:t>2</a:t>
            </a:r>
            <a:endParaRPr lang="th-TH" altLang="th-TH" sz="1600">
              <a:solidFill>
                <a:srgbClr val="006600"/>
              </a:solidFill>
              <a:cs typeface="Angsana New" pitchFamily="18" charset="-34"/>
            </a:endParaRPr>
          </a:p>
        </p:txBody>
      </p:sp>
      <p:sp>
        <p:nvSpPr>
          <p:cNvPr id="89111" name="Text Box 49"/>
          <p:cNvSpPr txBox="1">
            <a:spLocks noChangeArrowheads="1"/>
          </p:cNvSpPr>
          <p:nvPr/>
        </p:nvSpPr>
        <p:spPr bwMode="auto">
          <a:xfrm>
            <a:off x="1295400" y="53340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th-TH" sz="2400" b="0">
                <a:cs typeface="Angsana New" pitchFamily="18" charset="-34"/>
              </a:rPr>
              <a:t>O</a:t>
            </a:r>
            <a:endParaRPr lang="th-TH" altLang="th-TH" sz="2400" b="0">
              <a:cs typeface="Angsana New" pitchFamily="18" charset="-34"/>
            </a:endParaRPr>
          </a:p>
        </p:txBody>
      </p:sp>
      <p:sp>
        <p:nvSpPr>
          <p:cNvPr id="153630" name="Oval 30"/>
          <p:cNvSpPr>
            <a:spLocks noChangeArrowheads="1"/>
          </p:cNvSpPr>
          <p:nvPr/>
        </p:nvSpPr>
        <p:spPr bwMode="auto">
          <a:xfrm flipH="1">
            <a:off x="3581400" y="2068513"/>
            <a:ext cx="76200" cy="8255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/>
            <a:endParaRPr lang="en-US" altLang="th-TH" sz="1800"/>
          </a:p>
        </p:txBody>
      </p:sp>
      <p:sp>
        <p:nvSpPr>
          <p:cNvPr id="52" name="Text Box 11"/>
          <p:cNvSpPr txBox="1">
            <a:spLocks noChangeArrowheads="1"/>
          </p:cNvSpPr>
          <p:nvPr/>
        </p:nvSpPr>
        <p:spPr bwMode="auto">
          <a:xfrm>
            <a:off x="3619500" y="1827213"/>
            <a:ext cx="4572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algn="ctr"/>
            <a:r>
              <a:rPr lang="en-US" altLang="th-TH" sz="1600">
                <a:solidFill>
                  <a:srgbClr val="800080"/>
                </a:solidFill>
                <a:cs typeface="Angsana New" pitchFamily="18" charset="-34"/>
              </a:rPr>
              <a:t>C</a:t>
            </a:r>
            <a:r>
              <a:rPr lang="en-US" altLang="th-TH" sz="1600" baseline="-25000">
                <a:solidFill>
                  <a:srgbClr val="800080"/>
                </a:solidFill>
                <a:cs typeface="Angsana New" pitchFamily="18" charset="-34"/>
              </a:rPr>
              <a:t>2</a:t>
            </a:r>
            <a:endParaRPr lang="th-TH" altLang="th-TH" sz="1600" baseline="-25000">
              <a:solidFill>
                <a:srgbClr val="80008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7" name="Text Box 4"/>
          <p:cNvSpPr txBox="1">
            <a:spLocks noChangeArrowheads="1"/>
          </p:cNvSpPr>
          <p:nvPr/>
        </p:nvSpPr>
        <p:spPr bwMode="auto">
          <a:xfrm>
            <a:off x="-22225" y="144463"/>
            <a:ext cx="886142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sz="2600" dirty="0" smtClean="0">
                <a:solidFill>
                  <a:srgbClr val="000099"/>
                </a:solidFill>
                <a:latin typeface="+mn-lt"/>
              </a:rPr>
              <a:t>General Equilibrium</a:t>
            </a:r>
            <a:r>
              <a:rPr lang="en-US" sz="2600" dirty="0" smtClean="0">
                <a:solidFill>
                  <a:srgbClr val="000099"/>
                </a:solidFill>
                <a:latin typeface="+mn-lt"/>
                <a:cs typeface="Angsana New" pitchFamily="18" charset="-34"/>
              </a:rPr>
              <a:t> ---</a:t>
            </a:r>
            <a:r>
              <a:rPr lang="en-US" sz="2600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Import Tariff, </a:t>
            </a:r>
            <a:r>
              <a:rPr lang="en-US" sz="2600" dirty="0" smtClean="0">
                <a:solidFill>
                  <a:srgbClr val="009900"/>
                </a:solidFill>
                <a:latin typeface="+mn-lt"/>
                <a:cs typeface="Angsana New" pitchFamily="18" charset="-34"/>
              </a:rPr>
              <a:t>large country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00A8B7-031D-4BDB-809F-98641E26C985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005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3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3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3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3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3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3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3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3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3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53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05" grpId="0" animBg="1"/>
      <p:bldP spid="153609" grpId="0"/>
      <p:bldP spid="153610" grpId="0"/>
      <p:bldP spid="153611" grpId="0"/>
      <p:bldP spid="153621" grpId="0" animBg="1"/>
      <p:bldP spid="153622" grpId="0" animBg="1"/>
      <p:bldP spid="153623" grpId="0"/>
      <p:bldP spid="153631" grpId="0" animBg="1"/>
      <p:bldP spid="153632" grpId="0" animBg="1"/>
      <p:bldP spid="153633" grpId="0"/>
      <p:bldP spid="153643" grpId="0"/>
      <p:bldP spid="153644" grpId="0" animBg="1"/>
      <p:bldP spid="153645" grpId="0"/>
      <p:bldP spid="153630" grpId="0" animBg="1"/>
      <p:bldP spid="5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127</Words>
  <Application>Microsoft Office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Toshiba</dc:creator>
  <cp:lastModifiedBy>Toshiba</cp:lastModifiedBy>
  <cp:revision>1</cp:revision>
  <dcterms:created xsi:type="dcterms:W3CDTF">2014-11-22T13:33:17Z</dcterms:created>
  <dcterms:modified xsi:type="dcterms:W3CDTF">2014-11-22T13:34:17Z</dcterms:modified>
</cp:coreProperties>
</file>