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63" r:id="rId5"/>
    <p:sldId id="269" r:id="rId6"/>
    <p:sldId id="305" r:id="rId7"/>
    <p:sldId id="274" r:id="rId8"/>
    <p:sldId id="276" r:id="rId9"/>
    <p:sldId id="277" r:id="rId10"/>
    <p:sldId id="278" r:id="rId11"/>
    <p:sldId id="281" r:id="rId12"/>
    <p:sldId id="282" r:id="rId13"/>
    <p:sldId id="283" r:id="rId14"/>
    <p:sldId id="284" r:id="rId15"/>
    <p:sldId id="304" r:id="rId16"/>
    <p:sldId id="287" r:id="rId17"/>
    <p:sldId id="288" r:id="rId18"/>
    <p:sldId id="289" r:id="rId19"/>
    <p:sldId id="290" r:id="rId20"/>
    <p:sldId id="292" r:id="rId21"/>
    <p:sldId id="293" r:id="rId22"/>
    <p:sldId id="294" r:id="rId23"/>
    <p:sldId id="298" r:id="rId24"/>
    <p:sldId id="299" r:id="rId25"/>
    <p:sldId id="297" r:id="rId26"/>
    <p:sldId id="300" r:id="rId2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EA81"/>
    <a:srgbClr val="CCECFF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E6DF6F-8EAF-4303-98EA-20EF033BF3AC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6D3617-89E6-485D-94F1-9B0F6B223132}">
      <dgm:prSet phldrT="[Text]" custT="1"/>
      <dgm:spPr/>
      <dgm:t>
        <a:bodyPr/>
        <a:lstStyle/>
        <a:p>
          <a:r>
            <a:rPr lang="en-US" sz="20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7D6F766-842A-48E0-B67D-C6EDCD30C58D}" type="parTrans" cxnId="{162F4C58-45C3-4B7B-864E-80473A0B7283}">
      <dgm:prSet/>
      <dgm:spPr/>
      <dgm:t>
        <a:bodyPr/>
        <a:lstStyle/>
        <a:p>
          <a:endParaRPr lang="en-US"/>
        </a:p>
      </dgm:t>
    </dgm:pt>
    <dgm:pt modelId="{176BA969-489D-48FF-BBA7-43634D226FA9}" type="sibTrans" cxnId="{162F4C58-45C3-4B7B-864E-80473A0B7283}">
      <dgm:prSet/>
      <dgm:spPr/>
      <dgm:t>
        <a:bodyPr/>
        <a:lstStyle/>
        <a:p>
          <a:endParaRPr lang="en-US"/>
        </a:p>
      </dgm:t>
    </dgm:pt>
    <dgm:pt modelId="{F6BE807A-C710-4C55-A6AD-2E444E38E6E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F8F6F8A5-388F-4363-9F2F-B6EEBBAB077C}" type="parTrans" cxnId="{321CDA1C-F071-458D-BAEB-39D3C0A6B819}">
      <dgm:prSet/>
      <dgm:spPr/>
      <dgm:t>
        <a:bodyPr/>
        <a:lstStyle/>
        <a:p>
          <a:endParaRPr lang="en-US" dirty="0"/>
        </a:p>
      </dgm:t>
    </dgm:pt>
    <dgm:pt modelId="{A9F88F5F-6ABD-4291-A637-56D69CF9E54E}" type="sibTrans" cxnId="{321CDA1C-F071-458D-BAEB-39D3C0A6B819}">
      <dgm:prSet/>
      <dgm:spPr/>
      <dgm:t>
        <a:bodyPr/>
        <a:lstStyle/>
        <a:p>
          <a:endParaRPr lang="en-US"/>
        </a:p>
      </dgm:t>
    </dgm:pt>
    <dgm:pt modelId="{E2A7BCDE-BC6B-4FBC-8CCA-A6953E41374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DCEB9CD9-BFB8-4987-BCEB-4BC826D30E36}" type="parTrans" cxnId="{58FFFFF6-2754-4F74-9FE0-ABE0EB1BE9ED}">
      <dgm:prSet/>
      <dgm:spPr/>
      <dgm:t>
        <a:bodyPr/>
        <a:lstStyle/>
        <a:p>
          <a:endParaRPr lang="en-US" dirty="0"/>
        </a:p>
      </dgm:t>
    </dgm:pt>
    <dgm:pt modelId="{51457A4A-6FB9-4A02-92FC-EF266F3C1B2D}" type="sibTrans" cxnId="{58FFFFF6-2754-4F74-9FE0-ABE0EB1BE9ED}">
      <dgm:prSet/>
      <dgm:spPr/>
      <dgm:t>
        <a:bodyPr/>
        <a:lstStyle/>
        <a:p>
          <a:endParaRPr lang="en-US"/>
        </a:p>
      </dgm:t>
    </dgm:pt>
    <dgm:pt modelId="{7E8012F2-BBDD-4A1C-B008-8902BB2C6070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1FA0A138-9FFE-4469-8D4B-EC980E57AAEB}" type="parTrans" cxnId="{9029A15A-F395-4173-9D79-84781F34F14B}">
      <dgm:prSet/>
      <dgm:spPr/>
      <dgm:t>
        <a:bodyPr/>
        <a:lstStyle/>
        <a:p>
          <a:endParaRPr lang="en-US" dirty="0"/>
        </a:p>
      </dgm:t>
    </dgm:pt>
    <dgm:pt modelId="{E461FA1A-40B0-4480-B4C8-209651278C2E}" type="sibTrans" cxnId="{9029A15A-F395-4173-9D79-84781F34F14B}">
      <dgm:prSet/>
      <dgm:spPr/>
      <dgm:t>
        <a:bodyPr/>
        <a:lstStyle/>
        <a:p>
          <a:endParaRPr lang="en-US"/>
        </a:p>
      </dgm:t>
    </dgm:pt>
    <dgm:pt modelId="{DB63CD20-197C-4450-8242-F878B3C4443E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4D22BBDF-284B-4B6A-AF08-1E13295A9608}" type="parTrans" cxnId="{033BA861-A145-4936-8E62-9462820D73E0}">
      <dgm:prSet/>
      <dgm:spPr/>
      <dgm:t>
        <a:bodyPr/>
        <a:lstStyle/>
        <a:p>
          <a:endParaRPr lang="en-US" dirty="0"/>
        </a:p>
      </dgm:t>
    </dgm:pt>
    <dgm:pt modelId="{65A25DA5-E868-4FEA-A3ED-D6456678275F}" type="sibTrans" cxnId="{033BA861-A145-4936-8E62-9462820D73E0}">
      <dgm:prSet/>
      <dgm:spPr/>
      <dgm:t>
        <a:bodyPr/>
        <a:lstStyle/>
        <a:p>
          <a:endParaRPr lang="en-US"/>
        </a:p>
      </dgm:t>
    </dgm:pt>
    <dgm:pt modelId="{5C97E7BB-3D9C-4DE8-A687-ED37DF283707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A81FFCE-18EF-4D97-81AB-DC5B0130CB6B}" type="parTrans" cxnId="{9CCDC532-5DEE-49FD-B63E-6A7960F1F522}">
      <dgm:prSet/>
      <dgm:spPr/>
      <dgm:t>
        <a:bodyPr/>
        <a:lstStyle/>
        <a:p>
          <a:endParaRPr lang="en-US" dirty="0"/>
        </a:p>
      </dgm:t>
    </dgm:pt>
    <dgm:pt modelId="{A4BEED76-AFBE-4129-852F-55414BD93F7A}" type="sibTrans" cxnId="{9CCDC532-5DEE-49FD-B63E-6A7960F1F522}">
      <dgm:prSet/>
      <dgm:spPr/>
      <dgm:t>
        <a:bodyPr/>
        <a:lstStyle/>
        <a:p>
          <a:endParaRPr lang="en-US"/>
        </a:p>
      </dgm:t>
    </dgm:pt>
    <dgm:pt modelId="{A1EADD9C-DDA9-42A7-BA7A-3A2212C27315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EF142F1A-2A76-4AD5-9D02-7BA4877AF5EC}" type="parTrans" cxnId="{CB580837-36DD-4807-AFF1-A0BC7FDEBF13}">
      <dgm:prSet/>
      <dgm:spPr/>
      <dgm:t>
        <a:bodyPr/>
        <a:lstStyle/>
        <a:p>
          <a:endParaRPr lang="en-US" dirty="0"/>
        </a:p>
      </dgm:t>
    </dgm:pt>
    <dgm:pt modelId="{3E773FB7-B05E-47E3-ABDD-1BF70B7712BC}" type="sibTrans" cxnId="{CB580837-36DD-4807-AFF1-A0BC7FDEBF13}">
      <dgm:prSet/>
      <dgm:spPr/>
      <dgm:t>
        <a:bodyPr/>
        <a:lstStyle/>
        <a:p>
          <a:endParaRPr lang="en-US"/>
        </a:p>
      </dgm:t>
    </dgm:pt>
    <dgm:pt modelId="{8894FD5A-CFB2-4BEF-B0A6-CE660094D7AD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gm:t>
    </dgm:pt>
    <dgm:pt modelId="{36C8310C-221E-4D41-AF48-DBE35BF7454C}" type="parTrans" cxnId="{F837CF51-0543-4AE8-999B-2073B991A9F9}">
      <dgm:prSet/>
      <dgm:spPr/>
      <dgm:t>
        <a:bodyPr/>
        <a:lstStyle/>
        <a:p>
          <a:endParaRPr lang="en-US" dirty="0"/>
        </a:p>
      </dgm:t>
    </dgm:pt>
    <dgm:pt modelId="{79D5B682-59FF-419F-B3F8-2FDA7399D6A0}" type="sibTrans" cxnId="{F837CF51-0543-4AE8-999B-2073B991A9F9}">
      <dgm:prSet/>
      <dgm:spPr/>
      <dgm:t>
        <a:bodyPr/>
        <a:lstStyle/>
        <a:p>
          <a:endParaRPr lang="en-US"/>
        </a:p>
      </dgm:t>
    </dgm:pt>
    <dgm:pt modelId="{271D1D1D-9C26-49E0-9E77-F8D1FBE8B9F5}" type="pres">
      <dgm:prSet presAssocID="{08E6DF6F-8EAF-4303-98EA-20EF033BF3A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4EB8F5-9E28-4E32-ABFC-1B71D6C72D8C}" type="pres">
      <dgm:prSet presAssocID="{8F6D3617-89E6-485D-94F1-9B0F6B223132}" presName="centerShape" presStyleLbl="node0" presStyleIdx="0" presStyleCnt="1" custScaleX="109416" custScaleY="63611" custLinFactNeighborY="39"/>
      <dgm:spPr/>
      <dgm:t>
        <a:bodyPr/>
        <a:lstStyle/>
        <a:p>
          <a:endParaRPr lang="en-US"/>
        </a:p>
      </dgm:t>
    </dgm:pt>
    <dgm:pt modelId="{A5FC0C9C-0098-4803-B451-E7D0DFDE8ACC}" type="pres">
      <dgm:prSet presAssocID="{F8F6F8A5-388F-4363-9F2F-B6EEBBAB077C}" presName="Name9" presStyleLbl="parChTrans1D2" presStyleIdx="0" presStyleCnt="7"/>
      <dgm:spPr/>
      <dgm:t>
        <a:bodyPr/>
        <a:lstStyle/>
        <a:p>
          <a:endParaRPr lang="en-US"/>
        </a:p>
      </dgm:t>
    </dgm:pt>
    <dgm:pt modelId="{955A70B6-3245-4ECF-95A7-9CF4B6E64765}" type="pres">
      <dgm:prSet presAssocID="{F8F6F8A5-388F-4363-9F2F-B6EEBBAB077C}" presName="connTx" presStyleLbl="parChTrans1D2" presStyleIdx="0" presStyleCnt="7"/>
      <dgm:spPr/>
      <dgm:t>
        <a:bodyPr/>
        <a:lstStyle/>
        <a:p>
          <a:endParaRPr lang="en-US"/>
        </a:p>
      </dgm:t>
    </dgm:pt>
    <dgm:pt modelId="{734F827F-4F1E-42F1-B555-72515C045A7F}" type="pres">
      <dgm:prSet presAssocID="{F6BE807A-C710-4C55-A6AD-2E444E38E6ED}" presName="node" presStyleLbl="node1" presStyleIdx="0" presStyleCnt="7" custScaleX="163763" custScaleY="81640" custRadScaleRad="99969" custRadScaleInc="-6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D6160-C76D-46A7-986B-E9C0AAB228A9}" type="pres">
      <dgm:prSet presAssocID="{DCEB9CD9-BFB8-4987-BCEB-4BC826D30E36}" presName="Name9" presStyleLbl="parChTrans1D2" presStyleIdx="1" presStyleCnt="7"/>
      <dgm:spPr/>
      <dgm:t>
        <a:bodyPr/>
        <a:lstStyle/>
        <a:p>
          <a:endParaRPr lang="en-US"/>
        </a:p>
      </dgm:t>
    </dgm:pt>
    <dgm:pt modelId="{ED480238-E5EE-4B1E-80D6-B1E7E1B43DFB}" type="pres">
      <dgm:prSet presAssocID="{DCEB9CD9-BFB8-4987-BCEB-4BC826D30E36}" presName="connTx" presStyleLbl="parChTrans1D2" presStyleIdx="1" presStyleCnt="7"/>
      <dgm:spPr/>
      <dgm:t>
        <a:bodyPr/>
        <a:lstStyle/>
        <a:p>
          <a:endParaRPr lang="en-US"/>
        </a:p>
      </dgm:t>
    </dgm:pt>
    <dgm:pt modelId="{2CA69B20-44A8-45A6-B36C-CF1745C28E62}" type="pres">
      <dgm:prSet presAssocID="{E2A7BCDE-BC6B-4FBC-8CCA-A6953E413740}" presName="node" presStyleLbl="node1" presStyleIdx="1" presStyleCnt="7" custScaleX="163763" custScaleY="81640" custRadScaleRad="97566" custRadScaleInc="-42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92610F-8981-41EB-8D26-9A32BE954C2E}" type="pres">
      <dgm:prSet presAssocID="{1FA0A138-9FFE-4469-8D4B-EC980E57AAEB}" presName="Name9" presStyleLbl="parChTrans1D2" presStyleIdx="2" presStyleCnt="7"/>
      <dgm:spPr/>
      <dgm:t>
        <a:bodyPr/>
        <a:lstStyle/>
        <a:p>
          <a:endParaRPr lang="en-US"/>
        </a:p>
      </dgm:t>
    </dgm:pt>
    <dgm:pt modelId="{076EAD5B-751B-499D-8CD6-D0D4D1C8678E}" type="pres">
      <dgm:prSet presAssocID="{1FA0A138-9FFE-4469-8D4B-EC980E57AAEB}" presName="connTx" presStyleLbl="parChTrans1D2" presStyleIdx="2" presStyleCnt="7"/>
      <dgm:spPr/>
      <dgm:t>
        <a:bodyPr/>
        <a:lstStyle/>
        <a:p>
          <a:endParaRPr lang="en-US"/>
        </a:p>
      </dgm:t>
    </dgm:pt>
    <dgm:pt modelId="{E4A44F94-9148-446F-A1FE-76D3089A59C1}" type="pres">
      <dgm:prSet presAssocID="{7E8012F2-BBDD-4A1C-B008-8902BB2C6070}" presName="node" presStyleLbl="node1" presStyleIdx="2" presStyleCnt="7" custScaleX="177304" custScaleY="81876" custRadScaleRad="97024" custRadScaleInc="17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25FB60-209E-48B8-8195-379603A8FD38}" type="pres">
      <dgm:prSet presAssocID="{4D22BBDF-284B-4B6A-AF08-1E13295A9608}" presName="Name9" presStyleLbl="parChTrans1D2" presStyleIdx="3" presStyleCnt="7"/>
      <dgm:spPr/>
      <dgm:t>
        <a:bodyPr/>
        <a:lstStyle/>
        <a:p>
          <a:endParaRPr lang="en-US"/>
        </a:p>
      </dgm:t>
    </dgm:pt>
    <dgm:pt modelId="{A9102E0C-5B83-4C45-AA53-B484F179A417}" type="pres">
      <dgm:prSet presAssocID="{4D22BBDF-284B-4B6A-AF08-1E13295A9608}" presName="connTx" presStyleLbl="parChTrans1D2" presStyleIdx="3" presStyleCnt="7"/>
      <dgm:spPr/>
      <dgm:t>
        <a:bodyPr/>
        <a:lstStyle/>
        <a:p>
          <a:endParaRPr lang="en-US"/>
        </a:p>
      </dgm:t>
    </dgm:pt>
    <dgm:pt modelId="{16178268-498F-40AF-9943-FCCCEA2DE0E5}" type="pres">
      <dgm:prSet presAssocID="{DB63CD20-197C-4450-8242-F878B3C4443E}" presName="node" presStyleLbl="node1" presStyleIdx="3" presStyleCnt="7" custScaleX="163763" custScaleY="81640" custRadScaleRad="96375" custRadScaleInc="-4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09640A-626C-44DB-8524-93E4FF885216}" type="pres">
      <dgm:prSet presAssocID="{EA81FFCE-18EF-4D97-81AB-DC5B0130CB6B}" presName="Name9" presStyleLbl="parChTrans1D2" presStyleIdx="4" presStyleCnt="7"/>
      <dgm:spPr/>
      <dgm:t>
        <a:bodyPr/>
        <a:lstStyle/>
        <a:p>
          <a:endParaRPr lang="en-US"/>
        </a:p>
      </dgm:t>
    </dgm:pt>
    <dgm:pt modelId="{E916D9FB-11B3-4D71-A497-1CA3C8248A6F}" type="pres">
      <dgm:prSet presAssocID="{EA81FFCE-18EF-4D97-81AB-DC5B0130CB6B}" presName="connTx" presStyleLbl="parChTrans1D2" presStyleIdx="4" presStyleCnt="7"/>
      <dgm:spPr/>
      <dgm:t>
        <a:bodyPr/>
        <a:lstStyle/>
        <a:p>
          <a:endParaRPr lang="en-US"/>
        </a:p>
      </dgm:t>
    </dgm:pt>
    <dgm:pt modelId="{2AD55DB9-143F-4774-8FBB-9C3F86C566E3}" type="pres">
      <dgm:prSet presAssocID="{5C97E7BB-3D9C-4DE8-A687-ED37DF283707}" presName="node" presStyleLbl="node1" presStyleIdx="4" presStyleCnt="7" custScaleX="163763" custScaleY="81640" custRadScaleRad="105966" custRadScaleInc="630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92ED16-0590-46DB-BCB5-56D1505B536C}" type="pres">
      <dgm:prSet presAssocID="{EF142F1A-2A76-4AD5-9D02-7BA4877AF5EC}" presName="Name9" presStyleLbl="parChTrans1D2" presStyleIdx="5" presStyleCnt="7"/>
      <dgm:spPr/>
      <dgm:t>
        <a:bodyPr/>
        <a:lstStyle/>
        <a:p>
          <a:endParaRPr lang="en-US"/>
        </a:p>
      </dgm:t>
    </dgm:pt>
    <dgm:pt modelId="{A5E9B692-462B-42D7-9956-5EE4FA5F9798}" type="pres">
      <dgm:prSet presAssocID="{EF142F1A-2A76-4AD5-9D02-7BA4877AF5EC}" presName="connTx" presStyleLbl="parChTrans1D2" presStyleIdx="5" presStyleCnt="7"/>
      <dgm:spPr/>
      <dgm:t>
        <a:bodyPr/>
        <a:lstStyle/>
        <a:p>
          <a:endParaRPr lang="en-US"/>
        </a:p>
      </dgm:t>
    </dgm:pt>
    <dgm:pt modelId="{E1BD3DB8-1EC5-4794-A344-AE15690113F4}" type="pres">
      <dgm:prSet presAssocID="{A1EADD9C-DDA9-42A7-BA7A-3A2212C27315}" presName="node" presStyleLbl="node1" presStyleIdx="5" presStyleCnt="7" custScaleX="181251" custScaleY="81640" custRadScaleRad="92820" custRadScaleInc="6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D3A298-5328-498D-A41C-ACD52A67F9DD}" type="pres">
      <dgm:prSet presAssocID="{36C8310C-221E-4D41-AF48-DBE35BF7454C}" presName="Name9" presStyleLbl="parChTrans1D2" presStyleIdx="6" presStyleCnt="7"/>
      <dgm:spPr/>
      <dgm:t>
        <a:bodyPr/>
        <a:lstStyle/>
        <a:p>
          <a:endParaRPr lang="en-US"/>
        </a:p>
      </dgm:t>
    </dgm:pt>
    <dgm:pt modelId="{01353F34-34FE-40DC-8515-276E3620DF40}" type="pres">
      <dgm:prSet presAssocID="{36C8310C-221E-4D41-AF48-DBE35BF7454C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CED7EA7-8CC6-4B8A-80AD-E0187057045C}" type="pres">
      <dgm:prSet presAssocID="{8894FD5A-CFB2-4BEF-B0A6-CE660094D7AD}" presName="node" presStyleLbl="node1" presStyleIdx="6" presStyleCnt="7" custScaleX="163763" custScaleY="81640" custRadScaleRad="102422" custRadScaleInc="-41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BDA1F5-1F1F-449B-A184-961BE2E853A6}" type="presOf" srcId="{EA81FFCE-18EF-4D97-81AB-DC5B0130CB6B}" destId="{4809640A-626C-44DB-8524-93E4FF885216}" srcOrd="0" destOrd="0" presId="urn:microsoft.com/office/officeart/2005/8/layout/radial1"/>
    <dgm:cxn modelId="{B5B26F52-C885-4B84-BEC5-6CF6DBFB7D36}" type="presOf" srcId="{8F6D3617-89E6-485D-94F1-9B0F6B223132}" destId="{6B4EB8F5-9E28-4E32-ABFC-1B71D6C72D8C}" srcOrd="0" destOrd="0" presId="urn:microsoft.com/office/officeart/2005/8/layout/radial1"/>
    <dgm:cxn modelId="{BA36D906-499E-4910-B6EC-A0DDBB830B13}" type="presOf" srcId="{DB63CD20-197C-4450-8242-F878B3C4443E}" destId="{16178268-498F-40AF-9943-FCCCEA2DE0E5}" srcOrd="0" destOrd="0" presId="urn:microsoft.com/office/officeart/2005/8/layout/radial1"/>
    <dgm:cxn modelId="{CE561A1D-8ED2-45B4-9F13-6F9AA199AE1C}" type="presOf" srcId="{DCEB9CD9-BFB8-4987-BCEB-4BC826D30E36}" destId="{ED480238-E5EE-4B1E-80D6-B1E7E1B43DFB}" srcOrd="1" destOrd="0" presId="urn:microsoft.com/office/officeart/2005/8/layout/radial1"/>
    <dgm:cxn modelId="{58FFFFF6-2754-4F74-9FE0-ABE0EB1BE9ED}" srcId="{8F6D3617-89E6-485D-94F1-9B0F6B223132}" destId="{E2A7BCDE-BC6B-4FBC-8CCA-A6953E413740}" srcOrd="1" destOrd="0" parTransId="{DCEB9CD9-BFB8-4987-BCEB-4BC826D30E36}" sibTransId="{51457A4A-6FB9-4A02-92FC-EF266F3C1B2D}"/>
    <dgm:cxn modelId="{9CCDC532-5DEE-49FD-B63E-6A7960F1F522}" srcId="{8F6D3617-89E6-485D-94F1-9B0F6B223132}" destId="{5C97E7BB-3D9C-4DE8-A687-ED37DF283707}" srcOrd="4" destOrd="0" parTransId="{EA81FFCE-18EF-4D97-81AB-DC5B0130CB6B}" sibTransId="{A4BEED76-AFBE-4129-852F-55414BD93F7A}"/>
    <dgm:cxn modelId="{A7396814-614E-4199-A527-E8DC51DA81BC}" type="presOf" srcId="{1FA0A138-9FFE-4469-8D4B-EC980E57AAEB}" destId="{076EAD5B-751B-499D-8CD6-D0D4D1C8678E}" srcOrd="1" destOrd="0" presId="urn:microsoft.com/office/officeart/2005/8/layout/radial1"/>
    <dgm:cxn modelId="{8A92C1A1-87DE-4CEA-9407-78B2B220E8BB}" type="presOf" srcId="{36C8310C-221E-4D41-AF48-DBE35BF7454C}" destId="{01353F34-34FE-40DC-8515-276E3620DF40}" srcOrd="1" destOrd="0" presId="urn:microsoft.com/office/officeart/2005/8/layout/radial1"/>
    <dgm:cxn modelId="{FDE731D1-EF76-4665-9F93-709A718A84F6}" type="presOf" srcId="{8894FD5A-CFB2-4BEF-B0A6-CE660094D7AD}" destId="{ECED7EA7-8CC6-4B8A-80AD-E0187057045C}" srcOrd="0" destOrd="0" presId="urn:microsoft.com/office/officeart/2005/8/layout/radial1"/>
    <dgm:cxn modelId="{F837CF51-0543-4AE8-999B-2073B991A9F9}" srcId="{8F6D3617-89E6-485D-94F1-9B0F6B223132}" destId="{8894FD5A-CFB2-4BEF-B0A6-CE660094D7AD}" srcOrd="6" destOrd="0" parTransId="{36C8310C-221E-4D41-AF48-DBE35BF7454C}" sibTransId="{79D5B682-59FF-419F-B3F8-2FDA7399D6A0}"/>
    <dgm:cxn modelId="{5BAEA03D-41BD-4A89-9631-51DBE4DC38E5}" type="presOf" srcId="{E2A7BCDE-BC6B-4FBC-8CCA-A6953E413740}" destId="{2CA69B20-44A8-45A6-B36C-CF1745C28E62}" srcOrd="0" destOrd="0" presId="urn:microsoft.com/office/officeart/2005/8/layout/radial1"/>
    <dgm:cxn modelId="{162F4C58-45C3-4B7B-864E-80473A0B7283}" srcId="{08E6DF6F-8EAF-4303-98EA-20EF033BF3AC}" destId="{8F6D3617-89E6-485D-94F1-9B0F6B223132}" srcOrd="0" destOrd="0" parTransId="{D7D6F766-842A-48E0-B67D-C6EDCD30C58D}" sibTransId="{176BA969-489D-48FF-BBA7-43634D226FA9}"/>
    <dgm:cxn modelId="{47D769F9-817D-4DB6-BC99-D206AE680471}" type="presOf" srcId="{36C8310C-221E-4D41-AF48-DBE35BF7454C}" destId="{81D3A298-5328-498D-A41C-ACD52A67F9DD}" srcOrd="0" destOrd="0" presId="urn:microsoft.com/office/officeart/2005/8/layout/radial1"/>
    <dgm:cxn modelId="{7A107899-E300-4D5A-8F1F-FAA4EE7779AE}" type="presOf" srcId="{F6BE807A-C710-4C55-A6AD-2E444E38E6ED}" destId="{734F827F-4F1E-42F1-B555-72515C045A7F}" srcOrd="0" destOrd="0" presId="urn:microsoft.com/office/officeart/2005/8/layout/radial1"/>
    <dgm:cxn modelId="{5200ECA5-FA64-4DD9-8C44-B1DC85A51928}" type="presOf" srcId="{EA81FFCE-18EF-4D97-81AB-DC5B0130CB6B}" destId="{E916D9FB-11B3-4D71-A497-1CA3C8248A6F}" srcOrd="1" destOrd="0" presId="urn:microsoft.com/office/officeart/2005/8/layout/radial1"/>
    <dgm:cxn modelId="{E2887A7D-9636-4BE9-A30E-39E64870F7D2}" type="presOf" srcId="{08E6DF6F-8EAF-4303-98EA-20EF033BF3AC}" destId="{271D1D1D-9C26-49E0-9E77-F8D1FBE8B9F5}" srcOrd="0" destOrd="0" presId="urn:microsoft.com/office/officeart/2005/8/layout/radial1"/>
    <dgm:cxn modelId="{0B2C31CC-6E8F-4BF1-8D88-EE26AA38E427}" type="presOf" srcId="{1FA0A138-9FFE-4469-8D4B-EC980E57AAEB}" destId="{1F92610F-8981-41EB-8D26-9A32BE954C2E}" srcOrd="0" destOrd="0" presId="urn:microsoft.com/office/officeart/2005/8/layout/radial1"/>
    <dgm:cxn modelId="{CDE08829-8663-4779-A276-75F1D18E3AF7}" type="presOf" srcId="{5C97E7BB-3D9C-4DE8-A687-ED37DF283707}" destId="{2AD55DB9-143F-4774-8FBB-9C3F86C566E3}" srcOrd="0" destOrd="0" presId="urn:microsoft.com/office/officeart/2005/8/layout/radial1"/>
    <dgm:cxn modelId="{50ABDDAA-723A-4377-95AB-0F2B9F5F357C}" type="presOf" srcId="{DCEB9CD9-BFB8-4987-BCEB-4BC826D30E36}" destId="{3EED6160-C76D-46A7-986B-E9C0AAB228A9}" srcOrd="0" destOrd="0" presId="urn:microsoft.com/office/officeart/2005/8/layout/radial1"/>
    <dgm:cxn modelId="{56B23987-0AB2-477B-89FD-E819F231C059}" type="presOf" srcId="{F8F6F8A5-388F-4363-9F2F-B6EEBBAB077C}" destId="{A5FC0C9C-0098-4803-B451-E7D0DFDE8ACC}" srcOrd="0" destOrd="0" presId="urn:microsoft.com/office/officeart/2005/8/layout/radial1"/>
    <dgm:cxn modelId="{7383A1CE-F859-486A-BFF1-2FD0E296287C}" type="presOf" srcId="{F8F6F8A5-388F-4363-9F2F-B6EEBBAB077C}" destId="{955A70B6-3245-4ECF-95A7-9CF4B6E64765}" srcOrd="1" destOrd="0" presId="urn:microsoft.com/office/officeart/2005/8/layout/radial1"/>
    <dgm:cxn modelId="{6C959A96-2D14-4131-B7C8-DA35CDB4B717}" type="presOf" srcId="{EF142F1A-2A76-4AD5-9D02-7BA4877AF5EC}" destId="{A5E9B692-462B-42D7-9956-5EE4FA5F9798}" srcOrd="1" destOrd="0" presId="urn:microsoft.com/office/officeart/2005/8/layout/radial1"/>
    <dgm:cxn modelId="{9029A15A-F395-4173-9D79-84781F34F14B}" srcId="{8F6D3617-89E6-485D-94F1-9B0F6B223132}" destId="{7E8012F2-BBDD-4A1C-B008-8902BB2C6070}" srcOrd="2" destOrd="0" parTransId="{1FA0A138-9FFE-4469-8D4B-EC980E57AAEB}" sibTransId="{E461FA1A-40B0-4480-B4C8-209651278C2E}"/>
    <dgm:cxn modelId="{033BA861-A145-4936-8E62-9462820D73E0}" srcId="{8F6D3617-89E6-485D-94F1-9B0F6B223132}" destId="{DB63CD20-197C-4450-8242-F878B3C4443E}" srcOrd="3" destOrd="0" parTransId="{4D22BBDF-284B-4B6A-AF08-1E13295A9608}" sibTransId="{65A25DA5-E868-4FEA-A3ED-D6456678275F}"/>
    <dgm:cxn modelId="{CB580837-36DD-4807-AFF1-A0BC7FDEBF13}" srcId="{8F6D3617-89E6-485D-94F1-9B0F6B223132}" destId="{A1EADD9C-DDA9-42A7-BA7A-3A2212C27315}" srcOrd="5" destOrd="0" parTransId="{EF142F1A-2A76-4AD5-9D02-7BA4877AF5EC}" sibTransId="{3E773FB7-B05E-47E3-ABDD-1BF70B7712BC}"/>
    <dgm:cxn modelId="{FA3CDE79-C71D-42CD-9BA1-23ECF6E3AD70}" type="presOf" srcId="{7E8012F2-BBDD-4A1C-B008-8902BB2C6070}" destId="{E4A44F94-9148-446F-A1FE-76D3089A59C1}" srcOrd="0" destOrd="0" presId="urn:microsoft.com/office/officeart/2005/8/layout/radial1"/>
    <dgm:cxn modelId="{609EE7B4-50FD-477B-8C45-C8646B5323B3}" type="presOf" srcId="{A1EADD9C-DDA9-42A7-BA7A-3A2212C27315}" destId="{E1BD3DB8-1EC5-4794-A344-AE15690113F4}" srcOrd="0" destOrd="0" presId="urn:microsoft.com/office/officeart/2005/8/layout/radial1"/>
    <dgm:cxn modelId="{08F4A66B-CAAC-412F-9689-258C445FA199}" type="presOf" srcId="{EF142F1A-2A76-4AD5-9D02-7BA4877AF5EC}" destId="{4892ED16-0590-46DB-BCB5-56D1505B536C}" srcOrd="0" destOrd="0" presId="urn:microsoft.com/office/officeart/2005/8/layout/radial1"/>
    <dgm:cxn modelId="{321CDA1C-F071-458D-BAEB-39D3C0A6B819}" srcId="{8F6D3617-89E6-485D-94F1-9B0F6B223132}" destId="{F6BE807A-C710-4C55-A6AD-2E444E38E6ED}" srcOrd="0" destOrd="0" parTransId="{F8F6F8A5-388F-4363-9F2F-B6EEBBAB077C}" sibTransId="{A9F88F5F-6ABD-4291-A637-56D69CF9E54E}"/>
    <dgm:cxn modelId="{D73C53E0-9F4B-4DC8-ACC4-00C3C90F6B4F}" type="presOf" srcId="{4D22BBDF-284B-4B6A-AF08-1E13295A9608}" destId="{E925FB60-209E-48B8-8195-379603A8FD38}" srcOrd="0" destOrd="0" presId="urn:microsoft.com/office/officeart/2005/8/layout/radial1"/>
    <dgm:cxn modelId="{C61494F4-FDCF-4B6F-B10C-01EEBBEF194C}" type="presOf" srcId="{4D22BBDF-284B-4B6A-AF08-1E13295A9608}" destId="{A9102E0C-5B83-4C45-AA53-B484F179A417}" srcOrd="1" destOrd="0" presId="urn:microsoft.com/office/officeart/2005/8/layout/radial1"/>
    <dgm:cxn modelId="{F080210D-FFEA-47F3-B3F5-35D018F779CF}" type="presParOf" srcId="{271D1D1D-9C26-49E0-9E77-F8D1FBE8B9F5}" destId="{6B4EB8F5-9E28-4E32-ABFC-1B71D6C72D8C}" srcOrd="0" destOrd="0" presId="urn:microsoft.com/office/officeart/2005/8/layout/radial1"/>
    <dgm:cxn modelId="{EE3C19DD-B36B-4166-878C-058220F785E5}" type="presParOf" srcId="{271D1D1D-9C26-49E0-9E77-F8D1FBE8B9F5}" destId="{A5FC0C9C-0098-4803-B451-E7D0DFDE8ACC}" srcOrd="1" destOrd="0" presId="urn:microsoft.com/office/officeart/2005/8/layout/radial1"/>
    <dgm:cxn modelId="{199C4C3D-1419-4CAC-867A-F8CB6000ADB7}" type="presParOf" srcId="{A5FC0C9C-0098-4803-B451-E7D0DFDE8ACC}" destId="{955A70B6-3245-4ECF-95A7-9CF4B6E64765}" srcOrd="0" destOrd="0" presId="urn:microsoft.com/office/officeart/2005/8/layout/radial1"/>
    <dgm:cxn modelId="{EC587DA3-7AF9-43E5-8285-7FDE7F93E3E7}" type="presParOf" srcId="{271D1D1D-9C26-49E0-9E77-F8D1FBE8B9F5}" destId="{734F827F-4F1E-42F1-B555-72515C045A7F}" srcOrd="2" destOrd="0" presId="urn:microsoft.com/office/officeart/2005/8/layout/radial1"/>
    <dgm:cxn modelId="{E85E1D22-7561-4CEC-80B5-EB3AF275FAA5}" type="presParOf" srcId="{271D1D1D-9C26-49E0-9E77-F8D1FBE8B9F5}" destId="{3EED6160-C76D-46A7-986B-E9C0AAB228A9}" srcOrd="3" destOrd="0" presId="urn:microsoft.com/office/officeart/2005/8/layout/radial1"/>
    <dgm:cxn modelId="{BB096DE6-BFB3-4956-8BBE-AF32124E6CC5}" type="presParOf" srcId="{3EED6160-C76D-46A7-986B-E9C0AAB228A9}" destId="{ED480238-E5EE-4B1E-80D6-B1E7E1B43DFB}" srcOrd="0" destOrd="0" presId="urn:microsoft.com/office/officeart/2005/8/layout/radial1"/>
    <dgm:cxn modelId="{C5A8A0AB-DB8E-441D-A0C9-470D8B0C6CD4}" type="presParOf" srcId="{271D1D1D-9C26-49E0-9E77-F8D1FBE8B9F5}" destId="{2CA69B20-44A8-45A6-B36C-CF1745C28E62}" srcOrd="4" destOrd="0" presId="urn:microsoft.com/office/officeart/2005/8/layout/radial1"/>
    <dgm:cxn modelId="{6523DBD5-2D47-4761-9E4F-578215CE28A2}" type="presParOf" srcId="{271D1D1D-9C26-49E0-9E77-F8D1FBE8B9F5}" destId="{1F92610F-8981-41EB-8D26-9A32BE954C2E}" srcOrd="5" destOrd="0" presId="urn:microsoft.com/office/officeart/2005/8/layout/radial1"/>
    <dgm:cxn modelId="{361C2F67-43A6-4751-8FAF-F491BB19F5F5}" type="presParOf" srcId="{1F92610F-8981-41EB-8D26-9A32BE954C2E}" destId="{076EAD5B-751B-499D-8CD6-D0D4D1C8678E}" srcOrd="0" destOrd="0" presId="urn:microsoft.com/office/officeart/2005/8/layout/radial1"/>
    <dgm:cxn modelId="{3DB93E71-CF9C-417F-8234-F902BE5E8BF2}" type="presParOf" srcId="{271D1D1D-9C26-49E0-9E77-F8D1FBE8B9F5}" destId="{E4A44F94-9148-446F-A1FE-76D3089A59C1}" srcOrd="6" destOrd="0" presId="urn:microsoft.com/office/officeart/2005/8/layout/radial1"/>
    <dgm:cxn modelId="{3EAEC373-52DA-438A-A757-3EAC8EC0A14D}" type="presParOf" srcId="{271D1D1D-9C26-49E0-9E77-F8D1FBE8B9F5}" destId="{E925FB60-209E-48B8-8195-379603A8FD38}" srcOrd="7" destOrd="0" presId="urn:microsoft.com/office/officeart/2005/8/layout/radial1"/>
    <dgm:cxn modelId="{E3008C47-0046-4EEB-9B12-FA48EC050B69}" type="presParOf" srcId="{E925FB60-209E-48B8-8195-379603A8FD38}" destId="{A9102E0C-5B83-4C45-AA53-B484F179A417}" srcOrd="0" destOrd="0" presId="urn:microsoft.com/office/officeart/2005/8/layout/radial1"/>
    <dgm:cxn modelId="{F062D9FB-D857-4FC2-8502-1DAFA88DF440}" type="presParOf" srcId="{271D1D1D-9C26-49E0-9E77-F8D1FBE8B9F5}" destId="{16178268-498F-40AF-9943-FCCCEA2DE0E5}" srcOrd="8" destOrd="0" presId="urn:microsoft.com/office/officeart/2005/8/layout/radial1"/>
    <dgm:cxn modelId="{95892794-063B-4ABB-9649-27CC6E63569F}" type="presParOf" srcId="{271D1D1D-9C26-49E0-9E77-F8D1FBE8B9F5}" destId="{4809640A-626C-44DB-8524-93E4FF885216}" srcOrd="9" destOrd="0" presId="urn:microsoft.com/office/officeart/2005/8/layout/radial1"/>
    <dgm:cxn modelId="{DC491AAA-7A55-434B-B08F-E38766250CEE}" type="presParOf" srcId="{4809640A-626C-44DB-8524-93E4FF885216}" destId="{E916D9FB-11B3-4D71-A497-1CA3C8248A6F}" srcOrd="0" destOrd="0" presId="urn:microsoft.com/office/officeart/2005/8/layout/radial1"/>
    <dgm:cxn modelId="{5C8DA930-E049-40EE-90BC-3646427DB499}" type="presParOf" srcId="{271D1D1D-9C26-49E0-9E77-F8D1FBE8B9F5}" destId="{2AD55DB9-143F-4774-8FBB-9C3F86C566E3}" srcOrd="10" destOrd="0" presId="urn:microsoft.com/office/officeart/2005/8/layout/radial1"/>
    <dgm:cxn modelId="{8B89661E-1AEF-4B79-9A5F-E1CC4C4F5A96}" type="presParOf" srcId="{271D1D1D-9C26-49E0-9E77-F8D1FBE8B9F5}" destId="{4892ED16-0590-46DB-BCB5-56D1505B536C}" srcOrd="11" destOrd="0" presId="urn:microsoft.com/office/officeart/2005/8/layout/radial1"/>
    <dgm:cxn modelId="{157B7A58-F008-4B80-9B59-3376658469C7}" type="presParOf" srcId="{4892ED16-0590-46DB-BCB5-56D1505B536C}" destId="{A5E9B692-462B-42D7-9956-5EE4FA5F9798}" srcOrd="0" destOrd="0" presId="urn:microsoft.com/office/officeart/2005/8/layout/radial1"/>
    <dgm:cxn modelId="{C112168A-CE6D-4F87-AC00-AE83EB178832}" type="presParOf" srcId="{271D1D1D-9C26-49E0-9E77-F8D1FBE8B9F5}" destId="{E1BD3DB8-1EC5-4794-A344-AE15690113F4}" srcOrd="12" destOrd="0" presId="urn:microsoft.com/office/officeart/2005/8/layout/radial1"/>
    <dgm:cxn modelId="{D4A7E6AB-2E90-4F72-91BE-58E9556F23BC}" type="presParOf" srcId="{271D1D1D-9C26-49E0-9E77-F8D1FBE8B9F5}" destId="{81D3A298-5328-498D-A41C-ACD52A67F9DD}" srcOrd="13" destOrd="0" presId="urn:microsoft.com/office/officeart/2005/8/layout/radial1"/>
    <dgm:cxn modelId="{455D8CE4-9591-4CB3-BEED-C20D7F4E146B}" type="presParOf" srcId="{81D3A298-5328-498D-A41C-ACD52A67F9DD}" destId="{01353F34-34FE-40DC-8515-276E3620DF40}" srcOrd="0" destOrd="0" presId="urn:microsoft.com/office/officeart/2005/8/layout/radial1"/>
    <dgm:cxn modelId="{88A332A0-7E44-4641-ADC3-01553E3F4952}" type="presParOf" srcId="{271D1D1D-9C26-49E0-9E77-F8D1FBE8B9F5}" destId="{ECED7EA7-8CC6-4B8A-80AD-E0187057045C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EB8F5-9E28-4E32-ABFC-1B71D6C72D8C}">
      <dsp:nvSpPr>
        <dsp:cNvPr id="0" name=""/>
        <dsp:cNvSpPr/>
      </dsp:nvSpPr>
      <dsp:spPr>
        <a:xfrm>
          <a:off x="3590626" y="2133601"/>
          <a:ext cx="1374768" cy="7992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Environmental analysis</a:t>
          </a:r>
          <a:endParaRPr lang="en-US" sz="20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791956" y="2250648"/>
        <a:ext cx="972108" cy="565152"/>
      </dsp:txXfrm>
    </dsp:sp>
    <dsp:sp modelId="{A5FC0C9C-0098-4803-B451-E7D0DFDE8ACC}">
      <dsp:nvSpPr>
        <dsp:cNvPr id="0" name=""/>
        <dsp:cNvSpPr/>
      </dsp:nvSpPr>
      <dsp:spPr>
        <a:xfrm rot="16094366">
          <a:off x="3764064" y="1633928"/>
          <a:ext cx="973423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973423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4226440" y="1622847"/>
        <a:ext cx="48671" cy="48671"/>
      </dsp:txXfrm>
    </dsp:sp>
    <dsp:sp modelId="{734F827F-4F1E-42F1-B555-72515C045A7F}">
      <dsp:nvSpPr>
        <dsp:cNvPr id="0" name=""/>
        <dsp:cNvSpPr/>
      </dsp:nvSpPr>
      <dsp:spPr>
        <a:xfrm>
          <a:off x="3191251" y="134987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Industry and market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3492582" y="285208"/>
        <a:ext cx="1454955" cy="725332"/>
      </dsp:txXfrm>
    </dsp:sp>
    <dsp:sp modelId="{3EED6160-C76D-46A7-986B-E9C0AAB228A9}">
      <dsp:nvSpPr>
        <dsp:cNvPr id="0" name=""/>
        <dsp:cNvSpPr/>
      </dsp:nvSpPr>
      <dsp:spPr>
        <a:xfrm rot="19218229">
          <a:off x="4598609" y="1988401"/>
          <a:ext cx="6395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6395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02386" y="1985667"/>
        <a:ext cx="31976" cy="31976"/>
      </dsp:txXfrm>
    </dsp:sp>
    <dsp:sp modelId="{2CA69B20-44A8-45A6-B36C-CF1745C28E62}">
      <dsp:nvSpPr>
        <dsp:cNvPr id="0" name=""/>
        <dsp:cNvSpPr/>
      </dsp:nvSpPr>
      <dsp:spPr>
        <a:xfrm>
          <a:off x="4665286" y="844840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Competitor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966617" y="995061"/>
        <a:ext cx="1454955" cy="725332"/>
      </dsp:txXfrm>
    </dsp:sp>
    <dsp:sp modelId="{1F92610F-8981-41EB-8D26-9A32BE954C2E}">
      <dsp:nvSpPr>
        <dsp:cNvPr id="0" name=""/>
        <dsp:cNvSpPr/>
      </dsp:nvSpPr>
      <dsp:spPr>
        <a:xfrm rot="795692">
          <a:off x="4912971" y="2687897"/>
          <a:ext cx="15511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15511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986650" y="2697274"/>
        <a:ext cx="7755" cy="7755"/>
      </dsp:txXfrm>
    </dsp:sp>
    <dsp:sp modelId="{E4A44F94-9148-446F-A1FE-76D3089A59C1}">
      <dsp:nvSpPr>
        <dsp:cNvPr id="0" name=""/>
        <dsp:cNvSpPr/>
      </dsp:nvSpPr>
      <dsp:spPr>
        <a:xfrm>
          <a:off x="4944271" y="2438400"/>
          <a:ext cx="2227754" cy="10287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Political and regulatory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5270518" y="2589055"/>
        <a:ext cx="1575260" cy="727429"/>
      </dsp:txXfrm>
    </dsp:sp>
    <dsp:sp modelId="{E925FB60-209E-48B8-8195-379603A8FD38}">
      <dsp:nvSpPr>
        <dsp:cNvPr id="0" name=""/>
        <dsp:cNvSpPr/>
      </dsp:nvSpPr>
      <dsp:spPr>
        <a:xfrm rot="3793326">
          <a:off x="4243759" y="3273497"/>
          <a:ext cx="82904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2904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4637553" y="3266026"/>
        <a:ext cx="41452" cy="41452"/>
      </dsp:txXfrm>
    </dsp:sp>
    <dsp:sp modelId="{16178268-498F-40AF-9943-FCCCEA2DE0E5}">
      <dsp:nvSpPr>
        <dsp:cNvPr id="0" name=""/>
        <dsp:cNvSpPr/>
      </dsp:nvSpPr>
      <dsp:spPr>
        <a:xfrm>
          <a:off x="4067234" y="364131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Social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4368565" y="3791540"/>
        <a:ext cx="1454955" cy="725332"/>
      </dsp:txXfrm>
    </dsp:sp>
    <dsp:sp modelId="{4809640A-626C-44DB-8524-93E4FF885216}">
      <dsp:nvSpPr>
        <dsp:cNvPr id="0" name=""/>
        <dsp:cNvSpPr/>
      </dsp:nvSpPr>
      <dsp:spPr>
        <a:xfrm rot="7917444">
          <a:off x="3216149" y="3205468"/>
          <a:ext cx="891116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891116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39429" y="3196445"/>
        <a:ext cx="44555" cy="44555"/>
      </dsp:txXfrm>
    </dsp:sp>
    <dsp:sp modelId="{2AD55DB9-143F-4774-8FBB-9C3F86C566E3}">
      <dsp:nvSpPr>
        <dsp:cNvPr id="0" name=""/>
        <dsp:cNvSpPr/>
      </dsp:nvSpPr>
      <dsp:spPr>
        <a:xfrm>
          <a:off x="1914224" y="3505199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Labor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215555" y="3655420"/>
        <a:ext cx="1454955" cy="725332"/>
      </dsp:txXfrm>
    </dsp:sp>
    <dsp:sp modelId="{4892ED16-0590-46DB-BCB5-56D1505B536C}">
      <dsp:nvSpPr>
        <dsp:cNvPr id="0" name=""/>
        <dsp:cNvSpPr/>
      </dsp:nvSpPr>
      <dsp:spPr>
        <a:xfrm rot="10123976">
          <a:off x="3603155" y="2651942"/>
          <a:ext cx="24830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24830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614949" y="2664576"/>
        <a:ext cx="1241" cy="1241"/>
      </dsp:txXfrm>
    </dsp:sp>
    <dsp:sp modelId="{E1BD3DB8-1EC5-4794-A344-AE15690113F4}">
      <dsp:nvSpPr>
        <dsp:cNvPr id="0" name=""/>
        <dsp:cNvSpPr/>
      </dsp:nvSpPr>
      <dsp:spPr>
        <a:xfrm>
          <a:off x="1423360" y="2362198"/>
          <a:ext cx="2277346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Macroeconomic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1756870" y="2512419"/>
        <a:ext cx="1610326" cy="725332"/>
      </dsp:txXfrm>
    </dsp:sp>
    <dsp:sp modelId="{81D3A298-5328-498D-A41C-ACD52A67F9DD}">
      <dsp:nvSpPr>
        <dsp:cNvPr id="0" name=""/>
        <dsp:cNvSpPr/>
      </dsp:nvSpPr>
      <dsp:spPr>
        <a:xfrm rot="13052040">
          <a:off x="3233309" y="1987266"/>
          <a:ext cx="702642" cy="26510"/>
        </a:xfrm>
        <a:custGeom>
          <a:avLst/>
          <a:gdLst/>
          <a:ahLst/>
          <a:cxnLst/>
          <a:rect l="0" t="0" r="0" b="0"/>
          <a:pathLst>
            <a:path>
              <a:moveTo>
                <a:pt x="0" y="13255"/>
              </a:moveTo>
              <a:lnTo>
                <a:pt x="702642" y="1325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0800000">
        <a:off x="3567064" y="1982955"/>
        <a:ext cx="35132" cy="35132"/>
      </dsp:txXfrm>
    </dsp:sp>
    <dsp:sp modelId="{ECED7EA7-8CC6-4B8A-80AD-E0187057045C}">
      <dsp:nvSpPr>
        <dsp:cNvPr id="0" name=""/>
        <dsp:cNvSpPr/>
      </dsp:nvSpPr>
      <dsp:spPr>
        <a:xfrm>
          <a:off x="1717209" y="843353"/>
          <a:ext cx="2057617" cy="1025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rPr>
            <a:t>Technological analysis</a:t>
          </a:r>
          <a:endParaRPr lang="en-US" sz="2400" kern="1200" dirty="0">
            <a:solidFill>
              <a:schemeClr val="tx1"/>
            </a:solidFill>
            <a:latin typeface="Cordia New" pitchFamily="34" charset="-34"/>
            <a:cs typeface="Cordia New" pitchFamily="34" charset="-34"/>
          </a:endParaRPr>
        </a:p>
      </dsp:txBody>
      <dsp:txXfrm>
        <a:off x="2018540" y="993574"/>
        <a:ext cx="1454955" cy="725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25DEA-83CE-4871-B070-837183D23DB2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11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is the organization now?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Where does the organization want to be?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changes are among competitors?</a:t>
            </a:r>
          </a:p>
          <a:p>
            <a:pPr marL="406400" indent="-406400">
              <a:buFont typeface="Wingdings" pitchFamily="2" charset="2"/>
              <a:buChar char="F"/>
            </a:pPr>
            <a:r>
              <a:rPr lang="en-US" sz="1200" i="1" dirty="0" smtClean="0"/>
              <a:t>What courses of action will help us achieve our goals?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PESTEL,</a:t>
            </a:r>
            <a:r>
              <a:rPr lang="en-US" baseline="0" dirty="0" smtClean="0"/>
              <a:t> Environmental, chance &amp; risk analysis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Growth,</a:t>
            </a:r>
            <a:r>
              <a:rPr lang="en-US" baseline="0" dirty="0" smtClean="0"/>
              <a:t> stability, renewal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http://www.brandage.com/Modules/DesktopModules/Article/ArticleDetail.aspx?tabID=7&amp;ArticleID=5997&amp;ModuleID=701&amp;GroupID=1388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ตัวอย่าง</a:t>
            </a:r>
            <a:r>
              <a:rPr lang="th-TH" baseline="0" dirty="0" smtClean="0"/>
              <a:t> </a:t>
            </a:r>
            <a:r>
              <a:rPr lang="de-DE" baseline="0" dirty="0" smtClean="0"/>
              <a:t>US post </a:t>
            </a:r>
            <a:r>
              <a:rPr lang="th-TH" baseline="0" dirty="0" smtClean="0"/>
              <a:t>จะล้มละลาย</a:t>
            </a:r>
            <a:endParaRPr lang="de-DE" baseline="0" dirty="0" smtClean="0"/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Unique taste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Krispy Kreme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Unique design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  <a:tabLst>
                <a:tab pos="341313" algn="l"/>
              </a:tabLst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Porsche Design, LV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bag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, Cartier, Mini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Multiple features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Microsoft Windows and Office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Wide selection and one-stop shopping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Home Depot and Amazon.com, Department store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Reliable, superior service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FedEx, the oriental hotel, Thai airways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Spare parts availability 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	Japanese car</a:t>
            </a: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High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technology</a:t>
            </a: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r>
              <a:rPr lang="de-DE" dirty="0" smtClean="0">
                <a:latin typeface="Cordia New" pitchFamily="34" charset="-34"/>
                <a:cs typeface="Cordia New" pitchFamily="34" charset="-34"/>
              </a:rPr>
              <a:t>	Internet TV, Audi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10/8/2012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thinkexist.com/quotation/to_be_prepared_is_half_the_victory/216213.html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thinkexist.com/quotation/expect_the_best-plan_for_the_worst-and_prepare_to/13141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hinkexist.com/quotation/he_who_fails_to_plan-plans_to/169985.html" TargetMode="External"/><Relationship Id="rId5" Type="http://schemas.openxmlformats.org/officeDocument/2006/relationships/hyperlink" Target="http://thinkexist.com/quotation/planning_is_bringing_the_future_into_the_present/194902.html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9" name="Textfeld 8"/>
          <p:cNvSpPr txBox="1"/>
          <p:nvPr/>
        </p:nvSpPr>
        <p:spPr>
          <a:xfrm>
            <a:off x="2590800" y="4114800"/>
            <a:ext cx="6553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 291 – Planning and strategic management</a:t>
            </a:r>
            <a:endParaRPr lang="en-US" sz="44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5181600"/>
            <a:ext cx="2025037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49382" y="1828800"/>
            <a:ext cx="73706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3200" dirty="0">
                <a:latin typeface="Cordia New" pitchFamily="34" charset="-34"/>
                <a:cs typeface="Cordia New" pitchFamily="34" charset="-34"/>
                <a:hlinkClick r:id="rId5"/>
              </a:rPr>
              <a:t>Planning is bringing the future into the present so that you can do something about it now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3200" dirty="0">
                <a:latin typeface="Cordia New" pitchFamily="34" charset="-34"/>
                <a:cs typeface="Cordia New" pitchFamily="34" charset="-34"/>
                <a:hlinkClick r:id="rId6"/>
              </a:rPr>
              <a:t>He who fails to plan, plans to fail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3200" dirty="0">
                <a:latin typeface="Cordia New" pitchFamily="34" charset="-34"/>
                <a:cs typeface="Cordia New" pitchFamily="34" charset="-34"/>
                <a:hlinkClick r:id="rId7"/>
              </a:rPr>
              <a:t>Expect the best, plan for the worst, and prepare to be surprised.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3200" dirty="0">
                <a:latin typeface="Cordia New" pitchFamily="34" charset="-34"/>
                <a:cs typeface="Cordia New" pitchFamily="34" charset="-34"/>
                <a:hlinkClick r:id="rId8"/>
              </a:rPr>
              <a:t>To be prepared is half the victory.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”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What is planning?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8153400" cy="1600200"/>
          </a:xfrm>
          <a:solidFill>
            <a:srgbClr val="CCECFF"/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Planning: Defining the organization’s goals, establishing an overall strategy for achieving those goals, and developing plans for organizational work activities.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743200" y="3893127"/>
            <a:ext cx="609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Provide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direction (where are the goals and how to get there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?)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Resource allocation (how to use existing resource to achieve goals)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CordiaUPC" pitchFamily="34" charset="-34"/>
                <a:cs typeface="CordiaUPC" pitchFamily="34" charset="-34"/>
              </a:rPr>
              <a:t>Reduce uncertainty (scenario analysis, find Plan B)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CordiaUPC" pitchFamily="34" charset="-34"/>
                <a:cs typeface="CordiaUPC" pitchFamily="34" charset="-34"/>
              </a:rPr>
              <a:t>Minimize waste and redundancy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Use as standard in controlling process</a:t>
            </a:r>
            <a:endParaRPr lang="th-TH" sz="2400" dirty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026" name="Picture 2" descr="http://manojranaweera.com/wp-content/uploads/2012/04/plann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090044"/>
            <a:ext cx="23907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828800" y="3429000"/>
            <a:ext cx="6937248" cy="2667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A…………..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R………….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T…………..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8001000" cy="1200329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Goals provide a clear, engaging sense of direction and specify what is to be accomplished</a:t>
            </a: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type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Long-term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vs. short-term plans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Single-use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vs. standing plans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Top-down vs.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bottom-up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Strategic, tactical and operational plan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www.jiscinfonet.ac.uk/InfoKits/project-management/InfoKits/infokit-related-files/system-strategy-pic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810000"/>
            <a:ext cx="304894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Example: Planning type at GM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topnews.in/files/General-Motors_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76" y="2745843"/>
            <a:ext cx="2407180" cy="240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18820" y="1644592"/>
            <a:ext cx="6019800" cy="5029200"/>
          </a:xfrm>
          <a:prstGeom prst="rect">
            <a:avLst/>
          </a:prstGeom>
          <a:solidFill>
            <a:srgbClr val="FBE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plans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To get the company back to the track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To prevent company from bankruptcy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12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Tactical plans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Increase the number of advertising and PR activities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Buying ads on website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Sponsoring the events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1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Operational plans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Process 150 sales each week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Achieve 90% of deliveries on time. Reduce </a:t>
            </a:r>
            <a:r>
              <a:rPr lang="en-US" sz="2400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takt</a:t>
            </a: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time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Increase customers show room visit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Train the sales personnel and improve dealer service quality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54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 Management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4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762000" y="1676400"/>
            <a:ext cx="8153400" cy="2286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Strategic management: The set of decisions and actions used to formulate and implement strategies that will be provide a competitively superior fit between the organization and its environment so as to achieve organizational goals.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1455" y="4114800"/>
            <a:ext cx="2247900" cy="2391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Strategy is a plan of action that prescribes resource allocation and other activities for dealing with the environment, achieving a competitive advantage, that help the organization attain its goals</a:t>
            </a:r>
          </a:p>
          <a:p>
            <a:pPr marL="0" lvl="0" indent="0">
              <a:buNone/>
            </a:pP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2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618820" y="3657600"/>
            <a:ext cx="6019800" cy="2667000"/>
          </a:xfrm>
          <a:prstGeom prst="rect">
            <a:avLst/>
          </a:prstGeom>
          <a:solidFill>
            <a:srgbClr val="FBE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Where is the business trying to get to?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 which market should business compete?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How to perform better than competitor?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Which resources are required?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What are the expectations of customers and stakeholders?</a:t>
            </a:r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098" name="Picture 2" descr="http://www.softwareag.com/de/images/ARIS_Strategy_KeyVisual_269x217_tcm17-793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91404"/>
            <a:ext cx="2230582" cy="179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Exploit Core competencies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Core competence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singular capability among a portfolio of capabilities that can lend the company a distinctive and sustainable competitive advantage. A core competence is something a company does especially well in comparison to its competitors.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core competence should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err="1" smtClean="0">
                <a:latin typeface="CordiaUPC" pitchFamily="34" charset="-34"/>
                <a:cs typeface="CordiaUPC" pitchFamily="34" charset="-34"/>
              </a:rPr>
              <a:t>be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Valuable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Rare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Difficult to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imitate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3390901"/>
            <a:ext cx="1905000" cy="346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Build Synergy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Synergy: The condition that exists when the organization‘s parts interact to produce a joint effect that is greater than the sum of the parts acting alone 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162300"/>
            <a:ext cx="32004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Creating Value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Delivering value to the customer is at the heart of the strategy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Value can be defined as the combination of benefits received and cost paid.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Choose the right business model, which is a strategic design for how a company intends to profits from its strategies, work processes and activities.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5778" name="Picture 2" descr="http://schoolloans.org/blog/wp-content/uploads/2009/06/money_t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1" y="3987008"/>
            <a:ext cx="2667000" cy="2870992"/>
          </a:xfrm>
          <a:prstGeom prst="rect">
            <a:avLst/>
          </a:prstGeom>
          <a:noFill/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The Strategic Management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Process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457200" y="3200400"/>
            <a:ext cx="21336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Identify organization’s mission, vision and goals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2743200" y="16764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2667000" y="5029200"/>
            <a:ext cx="21336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 analysis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953000" y="3352800"/>
            <a:ext cx="19050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 formulation and implementation</a:t>
            </a: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7391400" y="3352800"/>
            <a:ext cx="13716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control</a:t>
            </a: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1752600" y="19812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>
            <a:off x="1676400" y="5486400"/>
            <a:ext cx="990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26"/>
          <p:cNvCxnSpPr/>
          <p:nvPr/>
        </p:nvCxnSpPr>
        <p:spPr>
          <a:xfrm rot="5400000">
            <a:off x="1150960" y="2590800"/>
            <a:ext cx="1219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28"/>
          <p:cNvCxnSpPr/>
          <p:nvPr/>
        </p:nvCxnSpPr>
        <p:spPr>
          <a:xfrm rot="16200000" flipH="1">
            <a:off x="1253320" y="5063320"/>
            <a:ext cx="838200" cy="7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>
            <a:off x="4876800" y="1981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/>
          <p:nvPr/>
        </p:nvCxnSpPr>
        <p:spPr>
          <a:xfrm rot="5400000">
            <a:off x="4876006" y="2667000"/>
            <a:ext cx="1372394" cy="7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40"/>
          <p:cNvCxnSpPr/>
          <p:nvPr/>
        </p:nvCxnSpPr>
        <p:spPr>
          <a:xfrm>
            <a:off x="4822208" y="5410200"/>
            <a:ext cx="685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/>
          <p:nvPr/>
        </p:nvCxnSpPr>
        <p:spPr>
          <a:xfrm rot="5400000" flipH="1" flipV="1">
            <a:off x="5105400" y="5029200"/>
            <a:ext cx="762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/>
          <p:nvPr/>
        </p:nvCxnSpPr>
        <p:spPr>
          <a:xfrm>
            <a:off x="6858000" y="3886200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8500" y="3200400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SWOT Analysis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</p:nvPr>
        </p:nvGraphicFramePr>
        <p:xfrm>
          <a:off x="612774" y="1600200"/>
          <a:ext cx="8531225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environmental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8" name="Inhaltsplatzhalter 7"/>
          <p:cNvGrpSpPr>
            <a:grpSpLocks noGrp="1"/>
          </p:cNvGrpSpPr>
          <p:nvPr/>
        </p:nvGrpSpPr>
        <p:grpSpPr>
          <a:xfrm>
            <a:off x="533400" y="1600200"/>
            <a:ext cx="8081488" cy="4876800"/>
            <a:chOff x="66720" y="1704975"/>
            <a:chExt cx="8723474" cy="4381500"/>
          </a:xfrm>
        </p:grpSpPr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66720" y="1704975"/>
              <a:ext cx="3276600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Management and Organization</a:t>
              </a:r>
            </a:p>
          </p:txBody>
        </p:sp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395288" y="2168525"/>
              <a:ext cx="2514600" cy="484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Management quality</a:t>
              </a:r>
            </a:p>
            <a:p>
              <a:pPr>
                <a:lnSpc>
                  <a:spcPct val="55000"/>
                </a:lnSpc>
                <a:spcBef>
                  <a:spcPct val="50000"/>
                </a:spcBef>
              </a:pPr>
              <a:r>
                <a:rPr lang="en-US" sz="1600" dirty="0"/>
                <a:t>Staff quality</a:t>
              </a:r>
            </a:p>
          </p:txBody>
        </p:sp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395288" y="263683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Degree of centralization</a:t>
              </a:r>
            </a:p>
          </p:txBody>
        </p:sp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358775" y="2960688"/>
              <a:ext cx="2895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Organization charts</a:t>
              </a: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395288" y="3284538"/>
              <a:ext cx="25908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Planning, information, control systems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152400" y="4151313"/>
              <a:ext cx="15240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Finance</a:t>
              </a: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374650" y="44672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Profit margin</a:t>
              </a: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374650" y="4784725"/>
              <a:ext cx="18097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Debt-equity ratio</a:t>
              </a: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393700" y="5108575"/>
              <a:ext cx="1638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Inventory ratio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393700" y="5426075"/>
              <a:ext cx="23241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Return on investment</a:t>
              </a:r>
            </a:p>
          </p:txBody>
        </p:sp>
        <p:sp>
          <p:nvSpPr>
            <p:cNvPr id="19" name="Text Box 15"/>
            <p:cNvSpPr txBox="1">
              <a:spLocks noChangeArrowheads="1"/>
            </p:cNvSpPr>
            <p:nvPr/>
          </p:nvSpPr>
          <p:spPr bwMode="auto">
            <a:xfrm>
              <a:off x="374650" y="57499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Credit rating</a:t>
              </a:r>
            </a:p>
          </p:txBody>
        </p:sp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3632200" y="1711325"/>
              <a:ext cx="20574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Marketing </a:t>
              </a:r>
            </a:p>
          </p:txBody>
        </p:sp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3568700" y="2041525"/>
              <a:ext cx="2686050" cy="1833563"/>
              <a:chOff x="2124" y="1440"/>
              <a:chExt cx="1692" cy="1155"/>
            </a:xfrm>
          </p:grpSpPr>
          <p:sp>
            <p:nvSpPr>
              <p:cNvPr id="42" name="Text Box 18"/>
              <p:cNvSpPr txBox="1">
                <a:spLocks noChangeArrowheads="1"/>
              </p:cNvSpPr>
              <p:nvPr/>
            </p:nvSpPr>
            <p:spPr bwMode="auto">
              <a:xfrm>
                <a:off x="2148" y="1440"/>
                <a:ext cx="158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dirty="0"/>
                  <a:t>Distribution channels</a:t>
                </a:r>
              </a:p>
            </p:txBody>
          </p:sp>
          <p:grpSp>
            <p:nvGrpSpPr>
              <p:cNvPr id="43" name="Group 19"/>
              <p:cNvGrpSpPr>
                <a:grpSpLocks/>
              </p:cNvGrpSpPr>
              <p:nvPr/>
            </p:nvGrpSpPr>
            <p:grpSpPr bwMode="auto">
              <a:xfrm>
                <a:off x="2124" y="1620"/>
                <a:ext cx="1692" cy="975"/>
                <a:chOff x="2124" y="1620"/>
                <a:chExt cx="1692" cy="975"/>
              </a:xfrm>
            </p:grpSpPr>
            <p:sp>
              <p:nvSpPr>
                <p:cNvPr id="44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136" y="1620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Market share</a:t>
                  </a:r>
                </a:p>
              </p:txBody>
            </p:sp>
            <p:sp>
              <p:nvSpPr>
                <p:cNvPr id="45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124" y="1812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Advertising efficiency</a:t>
                  </a:r>
                </a:p>
              </p:txBody>
            </p:sp>
            <p:sp>
              <p:nvSpPr>
                <p:cNvPr id="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124" y="2004"/>
                  <a:ext cx="163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Customer satisfaction</a:t>
                  </a:r>
                </a:p>
              </p:txBody>
            </p:sp>
            <p:sp>
              <p:nvSpPr>
                <p:cNvPr id="4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136" y="2196"/>
                  <a:ext cx="168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Product quality </a:t>
                  </a:r>
                </a:p>
              </p:txBody>
            </p:sp>
            <p:sp>
              <p:nvSpPr>
                <p:cNvPr id="48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36" y="2364"/>
                  <a:ext cx="163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dirty="0"/>
                    <a:t>Service reputation</a:t>
                  </a:r>
                  <a:r>
                    <a:rPr lang="en-US" sz="1800" dirty="0">
                      <a:latin typeface="Times New Roman" pitchFamily="18" charset="0"/>
                    </a:rPr>
                    <a:t> </a:t>
                  </a:r>
                </a:p>
              </p:txBody>
            </p:sp>
          </p:grpSp>
        </p:grpSp>
        <p:sp>
          <p:nvSpPr>
            <p:cNvPr id="22" name="Text Box 25"/>
            <p:cNvSpPr txBox="1">
              <a:spLocks noChangeArrowheads="1"/>
            </p:cNvSpPr>
            <p:nvPr/>
          </p:nvSpPr>
          <p:spPr bwMode="auto">
            <a:xfrm>
              <a:off x="3594100" y="3851275"/>
              <a:ext cx="26670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Sales force turnover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3" name="Text Box 26"/>
            <p:cNvSpPr txBox="1">
              <a:spLocks noChangeArrowheads="1"/>
            </p:cNvSpPr>
            <p:nvPr/>
          </p:nvSpPr>
          <p:spPr bwMode="auto">
            <a:xfrm>
              <a:off x="3359151" y="4181475"/>
              <a:ext cx="173355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Production</a:t>
              </a:r>
            </a:p>
          </p:txBody>
        </p:sp>
        <p:sp>
          <p:nvSpPr>
            <p:cNvPr id="24" name="Text Box 27"/>
            <p:cNvSpPr txBox="1">
              <a:spLocks noChangeArrowheads="1"/>
            </p:cNvSpPr>
            <p:nvPr/>
          </p:nvSpPr>
          <p:spPr bwMode="auto">
            <a:xfrm>
              <a:off x="3594100" y="4467225"/>
              <a:ext cx="21717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Plant location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5" name="Text Box 28"/>
            <p:cNvSpPr txBox="1">
              <a:spLocks noChangeArrowheads="1"/>
            </p:cNvSpPr>
            <p:nvPr/>
          </p:nvSpPr>
          <p:spPr bwMode="auto">
            <a:xfrm>
              <a:off x="3568700" y="4784725"/>
              <a:ext cx="24955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Machinery obsolescence</a:t>
              </a:r>
            </a:p>
          </p:txBody>
        </p:sp>
        <p:sp>
          <p:nvSpPr>
            <p:cNvPr id="26" name="Text Box 29"/>
            <p:cNvSpPr txBox="1">
              <a:spLocks noChangeArrowheads="1"/>
            </p:cNvSpPr>
            <p:nvPr/>
          </p:nvSpPr>
          <p:spPr bwMode="auto">
            <a:xfrm>
              <a:off x="3603610" y="5196483"/>
              <a:ext cx="22606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Purchasing system</a:t>
              </a:r>
            </a:p>
          </p:txBody>
        </p:sp>
        <p:sp>
          <p:nvSpPr>
            <p:cNvPr id="27" name="Text Box 30"/>
            <p:cNvSpPr txBox="1">
              <a:spLocks noChangeArrowheads="1"/>
            </p:cNvSpPr>
            <p:nvPr/>
          </p:nvSpPr>
          <p:spPr bwMode="auto">
            <a:xfrm>
              <a:off x="3581400" y="5432425"/>
              <a:ext cx="18923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Quality control</a:t>
              </a:r>
            </a:p>
          </p:txBody>
        </p:sp>
        <p:sp>
          <p:nvSpPr>
            <p:cNvPr id="28" name="Text Box 31"/>
            <p:cNvSpPr txBox="1">
              <a:spLocks noChangeArrowheads="1"/>
            </p:cNvSpPr>
            <p:nvPr/>
          </p:nvSpPr>
          <p:spPr bwMode="auto">
            <a:xfrm>
              <a:off x="3568700" y="5743575"/>
              <a:ext cx="24320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Productivity/efficiency</a:t>
              </a:r>
            </a:p>
          </p:txBody>
        </p:sp>
        <p:sp>
          <p:nvSpPr>
            <p:cNvPr id="29" name="Text Box 32"/>
            <p:cNvSpPr txBox="1">
              <a:spLocks noChangeArrowheads="1"/>
            </p:cNvSpPr>
            <p:nvPr/>
          </p:nvSpPr>
          <p:spPr bwMode="auto">
            <a:xfrm>
              <a:off x="6108700" y="1711325"/>
              <a:ext cx="2133600" cy="30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Human Resources</a:t>
              </a:r>
            </a:p>
          </p:txBody>
        </p:sp>
        <p:sp>
          <p:nvSpPr>
            <p:cNvPr id="30" name="Text Box 33"/>
            <p:cNvSpPr txBox="1">
              <a:spLocks noChangeArrowheads="1"/>
            </p:cNvSpPr>
            <p:nvPr/>
          </p:nvSpPr>
          <p:spPr bwMode="auto">
            <a:xfrm>
              <a:off x="6121400" y="2041525"/>
              <a:ext cx="2324100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Employee experience, education </a:t>
              </a:r>
            </a:p>
          </p:txBody>
        </p:sp>
        <p:sp>
          <p:nvSpPr>
            <p:cNvPr id="31" name="Text Box 34"/>
            <p:cNvSpPr txBox="1">
              <a:spLocks noChangeArrowheads="1"/>
            </p:cNvSpPr>
            <p:nvPr/>
          </p:nvSpPr>
          <p:spPr bwMode="auto">
            <a:xfrm>
              <a:off x="6102350" y="2730170"/>
              <a:ext cx="22669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Union status</a:t>
              </a:r>
            </a:p>
          </p:txBody>
        </p:sp>
        <p:sp>
          <p:nvSpPr>
            <p:cNvPr id="32" name="Text Box 35"/>
            <p:cNvSpPr txBox="1">
              <a:spLocks noChangeArrowheads="1"/>
            </p:cNvSpPr>
            <p:nvPr/>
          </p:nvSpPr>
          <p:spPr bwMode="auto">
            <a:xfrm>
              <a:off x="6108700" y="2974975"/>
              <a:ext cx="2286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Turnover, absenteeism</a:t>
              </a:r>
            </a:p>
          </p:txBody>
        </p:sp>
        <p:sp>
          <p:nvSpPr>
            <p:cNvPr id="33" name="Text Box 36"/>
            <p:cNvSpPr txBox="1">
              <a:spLocks noChangeArrowheads="1"/>
            </p:cNvSpPr>
            <p:nvPr/>
          </p:nvSpPr>
          <p:spPr bwMode="auto">
            <a:xfrm>
              <a:off x="6115050" y="3428232"/>
              <a:ext cx="22669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Work satisfaction</a:t>
              </a:r>
              <a:r>
                <a:rPr lang="en-US" sz="1800" dirty="0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34" name="Text Box 37"/>
            <p:cNvSpPr txBox="1">
              <a:spLocks noChangeArrowheads="1"/>
            </p:cNvSpPr>
            <p:nvPr/>
          </p:nvSpPr>
          <p:spPr bwMode="auto">
            <a:xfrm>
              <a:off x="6115050" y="3679825"/>
              <a:ext cx="21526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Grievances</a:t>
              </a:r>
            </a:p>
          </p:txBody>
        </p:sp>
        <p:sp>
          <p:nvSpPr>
            <p:cNvPr id="35" name="Text Box 38"/>
            <p:cNvSpPr txBox="1">
              <a:spLocks noChangeArrowheads="1"/>
            </p:cNvSpPr>
            <p:nvPr/>
          </p:nvSpPr>
          <p:spPr bwMode="auto">
            <a:xfrm>
              <a:off x="5742195" y="4101108"/>
              <a:ext cx="3047999" cy="525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>
                  <a:solidFill>
                    <a:srgbClr val="1168B4"/>
                  </a:solidFill>
                </a:rPr>
                <a:t>Research and Development</a:t>
              </a:r>
            </a:p>
          </p:txBody>
        </p:sp>
        <p:sp>
          <p:nvSpPr>
            <p:cNvPr id="36" name="Text Box 39"/>
            <p:cNvSpPr txBox="1">
              <a:spLocks noChangeArrowheads="1"/>
            </p:cNvSpPr>
            <p:nvPr/>
          </p:nvSpPr>
          <p:spPr bwMode="auto">
            <a:xfrm>
              <a:off x="6007100" y="4596194"/>
              <a:ext cx="26670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Basic applied research</a:t>
              </a:r>
            </a:p>
          </p:txBody>
        </p:sp>
        <p:sp>
          <p:nvSpPr>
            <p:cNvPr id="37" name="Text Box 40"/>
            <p:cNvSpPr txBox="1">
              <a:spLocks noChangeArrowheads="1"/>
            </p:cNvSpPr>
            <p:nvPr/>
          </p:nvSpPr>
          <p:spPr bwMode="auto">
            <a:xfrm>
              <a:off x="6007100" y="4900994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Laboratory capabilities</a:t>
              </a:r>
            </a:p>
          </p:txBody>
        </p:sp>
        <p:sp>
          <p:nvSpPr>
            <p:cNvPr id="38" name="Text Box 41"/>
            <p:cNvSpPr txBox="1">
              <a:spLocks noChangeArrowheads="1"/>
            </p:cNvSpPr>
            <p:nvPr/>
          </p:nvSpPr>
          <p:spPr bwMode="auto">
            <a:xfrm>
              <a:off x="6007100" y="5162766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Research programs</a:t>
              </a:r>
            </a:p>
          </p:txBody>
        </p:sp>
        <p:sp>
          <p:nvSpPr>
            <p:cNvPr id="39" name="Text Box 42"/>
            <p:cNvSpPr txBox="1">
              <a:spLocks noChangeArrowheads="1"/>
            </p:cNvSpPr>
            <p:nvPr/>
          </p:nvSpPr>
          <p:spPr bwMode="auto">
            <a:xfrm>
              <a:off x="6007100" y="5412169"/>
              <a:ext cx="26289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New-product innovations</a:t>
              </a:r>
            </a:p>
          </p:txBody>
        </p:sp>
        <p:sp>
          <p:nvSpPr>
            <p:cNvPr id="40" name="Text Box 43"/>
            <p:cNvSpPr txBox="1">
              <a:spLocks noChangeArrowheads="1"/>
            </p:cNvSpPr>
            <p:nvPr/>
          </p:nvSpPr>
          <p:spPr bwMode="auto">
            <a:xfrm>
              <a:off x="5988955" y="5650492"/>
              <a:ext cx="2743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dirty="0"/>
                <a:t>Technology innovations</a:t>
              </a:r>
            </a:p>
          </p:txBody>
        </p: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SWOT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32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andyeklund.typepad.com/.a/6a00e55079f26688330115709b5874970b-320p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80858"/>
            <a:ext cx="5399019" cy="543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70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Types of organizational strategies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8" name="Group 5"/>
          <p:cNvGrpSpPr>
            <a:grpSpLocks/>
          </p:cNvGrpSpPr>
          <p:nvPr/>
        </p:nvGrpSpPr>
        <p:grpSpPr bwMode="auto">
          <a:xfrm>
            <a:off x="228600" y="1592263"/>
            <a:ext cx="6899275" cy="935037"/>
            <a:chOff x="101" y="1056"/>
            <a:chExt cx="3931" cy="633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01" y="1056"/>
              <a:ext cx="3739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hlink"/>
                  </a:solidFill>
                </a:rPr>
                <a:t>Corporate-Level Strategy</a:t>
              </a:r>
              <a:r>
                <a:rPr lang="en-US" sz="2000" b="1" dirty="0"/>
                <a:t>:</a:t>
              </a:r>
              <a:r>
                <a:rPr lang="en-US" sz="2000" dirty="0"/>
                <a:t> </a:t>
              </a:r>
            </a:p>
            <a:p>
              <a:pPr>
                <a:spcBef>
                  <a:spcPct val="10000"/>
                </a:spcBef>
              </a:pPr>
              <a:r>
                <a:rPr lang="en-US" sz="2000" dirty="0"/>
                <a:t> What business are we in?</a:t>
              </a:r>
              <a:endParaRPr lang="en-US" sz="2400" b="1" dirty="0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2976" y="1440"/>
              <a:ext cx="1056" cy="249"/>
              <a:chOff x="2976" y="1440"/>
              <a:chExt cx="1056" cy="249"/>
            </a:xfrm>
          </p:grpSpPr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2976" y="1440"/>
                <a:ext cx="1056" cy="240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3024" y="1440"/>
                <a:ext cx="1008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solidFill>
                      <a:schemeClr val="bg1"/>
                    </a:solidFill>
                  </a:rPr>
                  <a:t>Corporation</a:t>
                </a:r>
              </a:p>
            </p:txBody>
          </p:sp>
        </p:grpSp>
      </p:grpSp>
      <p:grpSp>
        <p:nvGrpSpPr>
          <p:cNvPr id="13" name="Group 10"/>
          <p:cNvGrpSpPr>
            <a:grpSpLocks/>
          </p:cNvGrpSpPr>
          <p:nvPr/>
        </p:nvGrpSpPr>
        <p:grpSpPr bwMode="auto">
          <a:xfrm>
            <a:off x="250825" y="2816225"/>
            <a:ext cx="8386763" cy="1295400"/>
            <a:chOff x="108" y="1872"/>
            <a:chExt cx="5283" cy="816"/>
          </a:xfrm>
        </p:grpSpPr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108" y="1872"/>
              <a:ext cx="3540" cy="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10000"/>
                </a:spcBef>
              </a:pPr>
              <a:r>
                <a:rPr lang="en-US" sz="2000" b="1" dirty="0">
                  <a:solidFill>
                    <a:schemeClr val="accent2"/>
                  </a:solidFill>
                </a:rPr>
                <a:t>Business-Level Strategy</a:t>
              </a:r>
              <a:r>
                <a:rPr lang="en-US" sz="2000" b="1" dirty="0"/>
                <a:t>: </a:t>
              </a:r>
            </a:p>
            <a:p>
              <a:pPr>
                <a:spcBef>
                  <a:spcPct val="10000"/>
                </a:spcBef>
              </a:pPr>
              <a:r>
                <a:rPr lang="en-US" sz="2000" b="1" dirty="0"/>
                <a:t> </a:t>
              </a:r>
              <a:r>
                <a:rPr lang="en-US" sz="2000" dirty="0"/>
                <a:t>How do we compete?</a:t>
              </a:r>
              <a:r>
                <a:rPr lang="en-US" sz="2000" b="1" dirty="0"/>
                <a:t>  </a:t>
              </a: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2064" y="2304"/>
              <a:ext cx="27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16" name="Group 13"/>
            <p:cNvGrpSpPr>
              <a:grpSpLocks/>
            </p:cNvGrpSpPr>
            <p:nvPr/>
          </p:nvGrpSpPr>
          <p:grpSpPr bwMode="auto">
            <a:xfrm>
              <a:off x="1584" y="2304"/>
              <a:ext cx="1056" cy="384"/>
              <a:chOff x="1584" y="2304"/>
              <a:chExt cx="1056" cy="384"/>
            </a:xfrm>
          </p:grpSpPr>
          <p:sp>
            <p:nvSpPr>
              <p:cNvPr id="24" name="Rectangle 14"/>
              <p:cNvSpPr>
                <a:spLocks noChangeArrowheads="1"/>
              </p:cNvSpPr>
              <p:nvPr/>
            </p:nvSpPr>
            <p:spPr bwMode="auto">
              <a:xfrm>
                <a:off x="158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5" name="Line 15"/>
              <p:cNvSpPr>
                <a:spLocks noChangeShapeType="1"/>
              </p:cNvSpPr>
              <p:nvPr/>
            </p:nvSpPr>
            <p:spPr bwMode="auto">
              <a:xfrm>
                <a:off x="2064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6" name="Text Box 16"/>
              <p:cNvSpPr txBox="1">
                <a:spLocks noChangeArrowheads="1"/>
              </p:cNvSpPr>
              <p:nvPr/>
            </p:nvSpPr>
            <p:spPr bwMode="auto">
              <a:xfrm>
                <a:off x="1584" y="2448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/>
                  <a:t>Textiles Unit</a:t>
                </a:r>
              </a:p>
            </p:txBody>
          </p:sp>
        </p:grpSp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2976" y="2448"/>
              <a:ext cx="1104" cy="240"/>
              <a:chOff x="2976" y="2448"/>
              <a:chExt cx="1104" cy="240"/>
            </a:xfrm>
          </p:grpSpPr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3024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3" name="Text Box 19"/>
              <p:cNvSpPr txBox="1">
                <a:spLocks noChangeArrowheads="1"/>
              </p:cNvSpPr>
              <p:nvPr/>
            </p:nvSpPr>
            <p:spPr bwMode="auto">
              <a:xfrm>
                <a:off x="2976" y="2448"/>
                <a:ext cx="110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/>
                  <a:t>Chemicals Unit</a:t>
                </a:r>
              </a:p>
            </p:txBody>
          </p:sp>
        </p:grpSp>
        <p:grpSp>
          <p:nvGrpSpPr>
            <p:cNvPr id="18" name="Group 20"/>
            <p:cNvGrpSpPr>
              <a:grpSpLocks/>
            </p:cNvGrpSpPr>
            <p:nvPr/>
          </p:nvGrpSpPr>
          <p:grpSpPr bwMode="auto">
            <a:xfrm>
              <a:off x="4287" y="2304"/>
              <a:ext cx="1104" cy="384"/>
              <a:chOff x="4287" y="2304"/>
              <a:chExt cx="1104" cy="384"/>
            </a:xfrm>
          </p:grpSpPr>
          <p:sp>
            <p:nvSpPr>
              <p:cNvPr id="19" name="Rectangle 21"/>
              <p:cNvSpPr>
                <a:spLocks noChangeArrowheads="1"/>
              </p:cNvSpPr>
              <p:nvPr/>
            </p:nvSpPr>
            <p:spPr bwMode="auto">
              <a:xfrm>
                <a:off x="4320" y="2448"/>
                <a:ext cx="1056" cy="24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4848" y="230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1" name="Text Box 23"/>
              <p:cNvSpPr txBox="1">
                <a:spLocks noChangeArrowheads="1"/>
              </p:cNvSpPr>
              <p:nvPr/>
            </p:nvSpPr>
            <p:spPr bwMode="auto">
              <a:xfrm>
                <a:off x="4287" y="2448"/>
                <a:ext cx="110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800" b="1" dirty="0">
                    <a:latin typeface="Times New Roman" pitchFamily="18" charset="0"/>
                  </a:rPr>
                  <a:t>Auto Parts </a:t>
                </a:r>
                <a:r>
                  <a:rPr lang="en-US" sz="1600" b="1" dirty="0"/>
                  <a:t>Unit</a:t>
                </a:r>
              </a:p>
            </p:txBody>
          </p:sp>
        </p:grpSp>
      </p:grp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296863" y="4113213"/>
            <a:ext cx="8847137" cy="2057400"/>
            <a:chOff x="144" y="2688"/>
            <a:chExt cx="5376" cy="1296"/>
          </a:xfrm>
        </p:grpSpPr>
        <p:sp>
          <p:nvSpPr>
            <p:cNvPr id="28" name="Text Box 25"/>
            <p:cNvSpPr txBox="1">
              <a:spLocks noChangeArrowheads="1"/>
            </p:cNvSpPr>
            <p:nvPr/>
          </p:nvSpPr>
          <p:spPr bwMode="auto">
            <a:xfrm>
              <a:off x="144" y="2880"/>
              <a:ext cx="3264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 dirty="0">
                  <a:solidFill>
                    <a:srgbClr val="009999"/>
                  </a:solidFill>
                </a:rPr>
                <a:t>Functional-Level Strategy</a:t>
              </a:r>
              <a:r>
                <a:rPr lang="en-US" sz="2000" b="1" dirty="0"/>
                <a:t>:  </a:t>
              </a:r>
            </a:p>
            <a:p>
              <a:r>
                <a:rPr lang="en-US" sz="2000" dirty="0"/>
                <a:t>How do we support the business-level strategy</a:t>
              </a:r>
              <a:r>
                <a:rPr lang="en-US" sz="2000" dirty="0">
                  <a:latin typeface="Times New Roman" pitchFamily="18" charset="0"/>
                </a:rPr>
                <a:t>?</a:t>
              </a:r>
              <a:endParaRPr lang="en-US" sz="2000" b="1" dirty="0">
                <a:latin typeface="Times New Roman" pitchFamily="18" charset="0"/>
              </a:endParaRPr>
            </a:p>
          </p:txBody>
        </p:sp>
        <p:sp>
          <p:nvSpPr>
            <p:cNvPr id="29" name="Line 26"/>
            <p:cNvSpPr>
              <a:spLocks noChangeShapeType="1"/>
            </p:cNvSpPr>
            <p:nvPr/>
          </p:nvSpPr>
          <p:spPr bwMode="auto">
            <a:xfrm>
              <a:off x="4848" y="2688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>
              <a:off x="24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1" name="Line 28"/>
            <p:cNvSpPr>
              <a:spLocks noChangeShapeType="1"/>
            </p:cNvSpPr>
            <p:nvPr/>
          </p:nvSpPr>
          <p:spPr bwMode="auto">
            <a:xfrm>
              <a:off x="3648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2" name="Line 29"/>
            <p:cNvSpPr>
              <a:spLocks noChangeShapeType="1"/>
            </p:cNvSpPr>
            <p:nvPr/>
          </p:nvSpPr>
          <p:spPr bwMode="auto">
            <a:xfrm>
              <a:off x="4896" y="360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3" name="Line 30"/>
            <p:cNvSpPr>
              <a:spLocks noChangeShapeType="1"/>
            </p:cNvSpPr>
            <p:nvPr/>
          </p:nvSpPr>
          <p:spPr bwMode="auto">
            <a:xfrm>
              <a:off x="1200" y="360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4" name="Line 31"/>
            <p:cNvSpPr>
              <a:spLocks noChangeShapeType="1"/>
            </p:cNvSpPr>
            <p:nvPr/>
          </p:nvSpPr>
          <p:spPr bwMode="auto">
            <a:xfrm flipH="1">
              <a:off x="3120" y="3360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5" name="Line 32"/>
            <p:cNvSpPr>
              <a:spLocks noChangeShapeType="1"/>
            </p:cNvSpPr>
            <p:nvPr/>
          </p:nvSpPr>
          <p:spPr bwMode="auto">
            <a:xfrm>
              <a:off x="3120" y="336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36" name="Group 33"/>
            <p:cNvGrpSpPr>
              <a:grpSpLocks/>
            </p:cNvGrpSpPr>
            <p:nvPr/>
          </p:nvGrpSpPr>
          <p:grpSpPr bwMode="auto">
            <a:xfrm>
              <a:off x="672" y="3600"/>
              <a:ext cx="1152" cy="384"/>
              <a:chOff x="672" y="3600"/>
              <a:chExt cx="1152" cy="384"/>
            </a:xfrm>
          </p:grpSpPr>
          <p:sp>
            <p:nvSpPr>
              <p:cNvPr id="46" name="Rectangle 34"/>
              <p:cNvSpPr>
                <a:spLocks noChangeArrowheads="1"/>
              </p:cNvSpPr>
              <p:nvPr/>
            </p:nvSpPr>
            <p:spPr bwMode="auto">
              <a:xfrm>
                <a:off x="768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7" name="Line 35"/>
              <p:cNvSpPr>
                <a:spLocks noChangeShapeType="1"/>
              </p:cNvSpPr>
              <p:nvPr/>
            </p:nvSpPr>
            <p:spPr bwMode="auto">
              <a:xfrm>
                <a:off x="1200" y="3600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8" name="Text Box 36"/>
              <p:cNvSpPr txBox="1">
                <a:spLocks noChangeArrowheads="1"/>
              </p:cNvSpPr>
              <p:nvPr/>
            </p:nvSpPr>
            <p:spPr bwMode="auto">
              <a:xfrm>
                <a:off x="672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Finance</a:t>
                </a:r>
              </a:p>
            </p:txBody>
          </p:sp>
        </p:grpSp>
        <p:grpSp>
          <p:nvGrpSpPr>
            <p:cNvPr id="37" name="Group 37"/>
            <p:cNvGrpSpPr>
              <a:grpSpLocks/>
            </p:cNvGrpSpPr>
            <p:nvPr/>
          </p:nvGrpSpPr>
          <p:grpSpPr bwMode="auto">
            <a:xfrm>
              <a:off x="1920" y="3744"/>
              <a:ext cx="1056" cy="240"/>
              <a:chOff x="1920" y="3744"/>
              <a:chExt cx="1056" cy="240"/>
            </a:xfrm>
          </p:grpSpPr>
          <p:sp>
            <p:nvSpPr>
              <p:cNvPr id="44" name="Rectangle 38"/>
              <p:cNvSpPr>
                <a:spLocks noChangeArrowheads="1"/>
              </p:cNvSpPr>
              <p:nvPr/>
            </p:nvSpPr>
            <p:spPr bwMode="auto">
              <a:xfrm>
                <a:off x="1920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5" name="Text Box 39"/>
              <p:cNvSpPr txBox="1">
                <a:spLocks noChangeArrowheads="1"/>
              </p:cNvSpPr>
              <p:nvPr/>
            </p:nvSpPr>
            <p:spPr bwMode="auto">
              <a:xfrm>
                <a:off x="1928" y="3766"/>
                <a:ext cx="960" cy="212"/>
              </a:xfrm>
              <a:prstGeom prst="rect">
                <a:avLst/>
              </a:prstGeom>
              <a:solidFill>
                <a:srgbClr val="00999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R&amp;D</a:t>
                </a:r>
              </a:p>
            </p:txBody>
          </p:sp>
        </p:grpSp>
        <p:grpSp>
          <p:nvGrpSpPr>
            <p:cNvPr id="38" name="Group 40"/>
            <p:cNvGrpSpPr>
              <a:grpSpLocks/>
            </p:cNvGrpSpPr>
            <p:nvPr/>
          </p:nvGrpSpPr>
          <p:grpSpPr bwMode="auto">
            <a:xfrm>
              <a:off x="3072" y="3744"/>
              <a:ext cx="1200" cy="240"/>
              <a:chOff x="3072" y="3744"/>
              <a:chExt cx="1200" cy="240"/>
            </a:xfrm>
          </p:grpSpPr>
          <p:sp>
            <p:nvSpPr>
              <p:cNvPr id="42" name="Rectangle 41"/>
              <p:cNvSpPr>
                <a:spLocks noChangeArrowheads="1"/>
              </p:cNvSpPr>
              <p:nvPr/>
            </p:nvSpPr>
            <p:spPr bwMode="auto">
              <a:xfrm>
                <a:off x="3072" y="3744"/>
                <a:ext cx="1200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3" name="Text Box 42"/>
              <p:cNvSpPr txBox="1">
                <a:spLocks noChangeArrowheads="1"/>
              </p:cNvSpPr>
              <p:nvPr/>
            </p:nvSpPr>
            <p:spPr bwMode="auto">
              <a:xfrm>
                <a:off x="3072" y="3744"/>
                <a:ext cx="115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Manufacturing</a:t>
                </a:r>
              </a:p>
            </p:txBody>
          </p:sp>
        </p:grpSp>
        <p:grpSp>
          <p:nvGrpSpPr>
            <p:cNvPr id="39" name="Group 43"/>
            <p:cNvGrpSpPr>
              <a:grpSpLocks/>
            </p:cNvGrpSpPr>
            <p:nvPr/>
          </p:nvGrpSpPr>
          <p:grpSpPr bwMode="auto">
            <a:xfrm>
              <a:off x="4464" y="3744"/>
              <a:ext cx="1056" cy="240"/>
              <a:chOff x="4464" y="3744"/>
              <a:chExt cx="1056" cy="240"/>
            </a:xfrm>
          </p:grpSpPr>
          <p:sp>
            <p:nvSpPr>
              <p:cNvPr id="40" name="Rectangle 44"/>
              <p:cNvSpPr>
                <a:spLocks noChangeArrowheads="1"/>
              </p:cNvSpPr>
              <p:nvPr/>
            </p:nvSpPr>
            <p:spPr bwMode="auto">
              <a:xfrm>
                <a:off x="4464" y="3744"/>
                <a:ext cx="1056" cy="240"/>
              </a:xfrm>
              <a:prstGeom prst="rect">
                <a:avLst/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41" name="Text Box 45"/>
              <p:cNvSpPr txBox="1">
                <a:spLocks noChangeArrowheads="1"/>
              </p:cNvSpPr>
              <p:nvPr/>
            </p:nvSpPr>
            <p:spPr bwMode="auto">
              <a:xfrm>
                <a:off x="4464" y="3744"/>
                <a:ext cx="105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1600" b="1" dirty="0">
                    <a:solidFill>
                      <a:schemeClr val="bg1"/>
                    </a:solidFill>
                  </a:rPr>
                  <a:t>Marketing</a:t>
                </a:r>
              </a:p>
            </p:txBody>
          </p:sp>
        </p:grpSp>
      </p:grpSp>
      <p:sp>
        <p:nvSpPr>
          <p:cNvPr id="4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Grand corporate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t="15960"/>
          <a:stretch>
            <a:fillRect/>
          </a:stretch>
        </p:blipFill>
        <p:spPr bwMode="auto">
          <a:xfrm>
            <a:off x="1524000" y="1981200"/>
            <a:ext cx="6112503" cy="3852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Corporate portfolio analysis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09600" y="1676400"/>
            <a:ext cx="8153400" cy="1828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Portfolio strategy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The organization‘s mix of strategic business units and product lines that fit together in such a way as to provide the corporation with synergy and competitive advantage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666568"/>
            <a:ext cx="378509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Example: General Electric (GE)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GE has been reshuffling the corporation‘s mix of business in a way that will give GE a better position in the long run. GE is investing heavily in its stars and question marks to ensure that its portfolio will continue to include cash cows in a future that might be very different from today‘s world. </a:t>
            </a:r>
          </a:p>
          <a:p>
            <a:pPr marL="0" indent="0">
              <a:buNone/>
            </a:pPr>
            <a:endParaRPr lang="de-DE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are stars, question mark, cash cow? What do you think?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Business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865" y="1600200"/>
            <a:ext cx="751122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Cost leadership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 integrated set of actions designed to produce or deliver goods or services at the lowest cost relative to competitors.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 saving actions required by this strategy: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building efficient facilities, lower waste in manufacturing process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tightly controlling production costs and overhead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minimizing costs of sales, R&amp;D and service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monitoring costs of activities provided by outsiders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Simplifying production processes (mass production, mass customization) – economies of scale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Differentiation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attempt to distinguish products or services from that of competitors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(think “out of the box”)</a:t>
            </a:r>
          </a:p>
          <a:p>
            <a:pPr marL="463550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463550" lvl="1" indent="-463550">
              <a:lnSpc>
                <a:spcPct val="90000"/>
              </a:lnSpc>
              <a:spcBef>
                <a:spcPct val="5000"/>
              </a:spcBef>
              <a:spcAft>
                <a:spcPct val="5000"/>
              </a:spcAft>
              <a:buClr>
                <a:schemeClr val="tx2"/>
              </a:buCl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iphone-news.org/wp-content/uploads/2011/02/iphon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573" y="3124200"/>
            <a:ext cx="1302822" cy="2366005"/>
          </a:xfrm>
          <a:prstGeom prst="rect">
            <a:avLst/>
          </a:prstGeom>
          <a:noFill/>
        </p:spPr>
      </p:pic>
      <p:pic>
        <p:nvPicPr>
          <p:cNvPr id="11" name="Picture 6" descr="http://www.cnet.de/i/alpha/2006-09/alpha_vertu-handy.jpg"/>
          <p:cNvPicPr>
            <a:picLocks noChangeAspect="1" noChangeArrowheads="1"/>
          </p:cNvPicPr>
          <p:nvPr/>
        </p:nvPicPr>
        <p:blipFill>
          <a:blip r:embed="rId5" cstate="print"/>
          <a:srcRect r="48387"/>
          <a:stretch>
            <a:fillRect/>
          </a:stretch>
        </p:blipFill>
        <p:spPr bwMode="auto">
          <a:xfrm>
            <a:off x="1562395" y="2947200"/>
            <a:ext cx="1180213" cy="2094878"/>
          </a:xfrm>
          <a:prstGeom prst="rect">
            <a:avLst/>
          </a:prstGeom>
          <a:noFill/>
        </p:spPr>
      </p:pic>
      <p:pic>
        <p:nvPicPr>
          <p:cNvPr id="12" name="Picture 8" descr="http://www.handybude.de/handy/images/emporia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5042078"/>
            <a:ext cx="1687057" cy="1658137"/>
          </a:xfrm>
          <a:prstGeom prst="rect">
            <a:avLst/>
          </a:prstGeom>
          <a:noFill/>
        </p:spPr>
      </p:pic>
      <p:pic>
        <p:nvPicPr>
          <p:cNvPr id="13" name="Picture 2" descr="http://design-milk.com/images/2010/01/retro-classic-tv-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2538140"/>
            <a:ext cx="2466624" cy="2466624"/>
          </a:xfrm>
          <a:prstGeom prst="rect">
            <a:avLst/>
          </a:prstGeom>
          <a:noFill/>
        </p:spPr>
      </p:pic>
      <p:pic>
        <p:nvPicPr>
          <p:cNvPr id="14" name="Picture 4" descr="http://forum.szene1.at/download/file.php?id=55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0" y="2490163"/>
            <a:ext cx="1745756" cy="1752602"/>
          </a:xfrm>
          <a:prstGeom prst="rect">
            <a:avLst/>
          </a:prstGeom>
          <a:noFill/>
        </p:spPr>
      </p:pic>
      <p:pic>
        <p:nvPicPr>
          <p:cNvPr id="15" name="Picture 8" descr="http://www.nethifi.de/media/catalog/product/cache/1/image/9df78eab33525d08d6e5fb8d27136e95/s/h/sharp-tv-lc-46le810e_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3201" y="5061208"/>
            <a:ext cx="2321460" cy="16390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focus strategy must exploit a narrow target’s differences from the balance of the industry by: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particular buyer group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isolating a unique segment of a product line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concentrating on a particular geographic market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finding their “niche”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Focus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Factors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driving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focus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200" dirty="0" err="1" smtClean="0">
                <a:latin typeface="Cordia New" pitchFamily="34" charset="-34"/>
                <a:cs typeface="Cordia New" pitchFamily="34" charset="-34"/>
              </a:rPr>
              <a:t>strategy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Large firms overlook small niches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Firm may lack resources to compete in the broader market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May be able to serve a narrow market segment more effectively than can larger industry-wide competitors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Focus may allow the firm to direct resources to certain value chain activities to build competitive advantage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8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Functional Level Strategy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Functional –level strategies are the action plans adopted by major department to support execution of business level strategy.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- concerned with coordinating the functional areas of the organization (marketing, finance, human resources, production, research and development, etc.)</a:t>
            </a: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624856"/>
            <a:ext cx="2362200" cy="323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Strategy</a:t>
            </a:r>
            <a:r>
              <a:rPr lang="de-DE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implementation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9" name="Rechteck 8"/>
          <p:cNvSpPr/>
          <p:nvPr/>
        </p:nvSpPr>
        <p:spPr>
          <a:xfrm>
            <a:off x="838200" y="1676400"/>
            <a:ext cx="7772400" cy="138499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60000"/>
              </a:spcBef>
            </a:pPr>
            <a:r>
              <a:rPr lang="en-US" sz="2800" dirty="0" smtClean="0">
                <a:solidFill>
                  <a:schemeClr val="hlink"/>
                </a:solidFill>
                <a:latin typeface="Cordia New" pitchFamily="34" charset="-34"/>
                <a:cs typeface="Cordia New" pitchFamily="34" charset="-34"/>
              </a:rPr>
              <a:t>Strategy Implementation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: stage of strategic management that involves the use of managerial and organizational tools to direct resources toward achieving strategic outcomes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609600" y="3220442"/>
            <a:ext cx="9017319" cy="3782028"/>
            <a:chOff x="0" y="2052971"/>
            <a:chExt cx="9248532" cy="4191965"/>
          </a:xfrm>
        </p:grpSpPr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3048000" y="2052971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5392615" y="2875350"/>
              <a:ext cx="2032000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1292455" y="2814841"/>
              <a:ext cx="1719385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2184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 flipH="1" flipV="1">
              <a:off x="2184400" y="4495800"/>
              <a:ext cx="1588" cy="68580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>
              <a:off x="2184400" y="5173663"/>
              <a:ext cx="6096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19" name="Line 12"/>
            <p:cNvSpPr>
              <a:spLocks noChangeShapeType="1"/>
            </p:cNvSpPr>
            <p:nvPr/>
          </p:nvSpPr>
          <p:spPr bwMode="auto">
            <a:xfrm>
              <a:off x="5830888" y="5189538"/>
              <a:ext cx="569912" cy="3175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0" name="Line 13"/>
            <p:cNvSpPr>
              <a:spLocks noChangeShapeType="1"/>
            </p:cNvSpPr>
            <p:nvPr/>
          </p:nvSpPr>
          <p:spPr bwMode="auto">
            <a:xfrm>
              <a:off x="5613400" y="2298700"/>
              <a:ext cx="8382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H="1" flipV="1">
              <a:off x="6394450" y="4495800"/>
              <a:ext cx="1588" cy="70485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3" name="Text Box 19"/>
            <p:cNvSpPr txBox="1">
              <a:spLocks noChangeArrowheads="1"/>
            </p:cNvSpPr>
            <p:nvPr/>
          </p:nvSpPr>
          <p:spPr bwMode="auto">
            <a:xfrm>
              <a:off x="1172308" y="2284135"/>
              <a:ext cx="17335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Organization</a:t>
              </a:r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0" y="3608388"/>
              <a:ext cx="12319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Strategy</a:t>
              </a:r>
            </a:p>
          </p:txBody>
        </p:sp>
        <p:sp>
          <p:nvSpPr>
            <p:cNvPr id="25" name="Text Box 21"/>
            <p:cNvSpPr txBox="1">
              <a:spLocks noChangeArrowheads="1"/>
            </p:cNvSpPr>
            <p:nvPr/>
          </p:nvSpPr>
          <p:spPr bwMode="auto">
            <a:xfrm>
              <a:off x="7737231" y="3719944"/>
              <a:ext cx="151130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Performance</a:t>
              </a:r>
            </a:p>
          </p:txBody>
        </p:sp>
        <p:sp>
          <p:nvSpPr>
            <p:cNvPr id="26" name="Text Box 22"/>
            <p:cNvSpPr txBox="1">
              <a:spLocks noChangeArrowheads="1"/>
            </p:cNvSpPr>
            <p:nvPr/>
          </p:nvSpPr>
          <p:spPr bwMode="auto">
            <a:xfrm>
              <a:off x="3048000" y="2115216"/>
              <a:ext cx="2032000" cy="148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Leadership                 </a:t>
              </a:r>
              <a:endParaRPr lang="en-US" b="1" dirty="0" smtClean="0">
                <a:latin typeface="Cordia New" pitchFamily="34" charset="-34"/>
                <a:cs typeface="Cordia New" pitchFamily="34" charset="-34"/>
              </a:endParaRPr>
            </a:p>
            <a:p>
              <a:pPr>
                <a:spcBef>
                  <a:spcPct val="50000"/>
                </a:spcBef>
              </a:pP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Persuasion                       Motivation                 Culture/values                  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27" name="Text Box 23"/>
            <p:cNvSpPr txBox="1">
              <a:spLocks noChangeArrowheads="1"/>
            </p:cNvSpPr>
            <p:nvPr/>
          </p:nvSpPr>
          <p:spPr bwMode="auto">
            <a:xfrm>
              <a:off x="1250461" y="2923487"/>
              <a:ext cx="1719385" cy="2251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Structural Design            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Organization Chart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Teams                                                  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Centralization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Decentralization, </a:t>
              </a:r>
            </a:p>
            <a:p>
              <a:pPr>
                <a:buFont typeface="Wingdings" pitchFamily="2" charset="2"/>
                <a:buChar char="n"/>
              </a:pP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Facilities, task design</a:t>
              </a:r>
            </a:p>
          </p:txBody>
        </p:sp>
        <p:sp>
          <p:nvSpPr>
            <p:cNvPr id="28" name="Text Box 24"/>
            <p:cNvSpPr txBox="1">
              <a:spLocks noChangeArrowheads="1"/>
            </p:cNvSpPr>
            <p:nvPr/>
          </p:nvSpPr>
          <p:spPr bwMode="auto">
            <a:xfrm>
              <a:off x="5392615" y="2959809"/>
              <a:ext cx="2032000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Human Resources                       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Recruitment/selection               Transfers/promotions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Training</a:t>
              </a:r>
            </a:p>
            <a:p>
              <a:r>
                <a:rPr lang="en-US" b="1" dirty="0" smtClean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  </a:t>
              </a:r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Layoffs/recalls</a:t>
              </a: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2891693" y="4480079"/>
              <a:ext cx="2500923" cy="409364"/>
            </a:xfrm>
            <a:prstGeom prst="rect">
              <a:avLst/>
            </a:prstGeom>
            <a:solidFill>
              <a:srgbClr val="9933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0" name="Text Box 27"/>
            <p:cNvSpPr txBox="1">
              <a:spLocks noChangeArrowheads="1"/>
            </p:cNvSpPr>
            <p:nvPr/>
          </p:nvSpPr>
          <p:spPr bwMode="auto">
            <a:xfrm>
              <a:off x="2813538" y="4607479"/>
              <a:ext cx="2579077" cy="163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I</a:t>
              </a:r>
              <a:r>
                <a:rPr lang="en-US" b="1" dirty="0" smtClean="0">
                  <a:latin typeface="Cordia New" pitchFamily="34" charset="-34"/>
                  <a:cs typeface="Cordia New" pitchFamily="34" charset="-34"/>
                </a:rPr>
                <a:t>nformation </a:t>
              </a:r>
              <a:r>
                <a:rPr lang="en-US" b="1" dirty="0">
                  <a:latin typeface="Cordia New" pitchFamily="34" charset="-34"/>
                  <a:cs typeface="Cordia New" pitchFamily="34" charset="-34"/>
                </a:rPr>
                <a:t>and Control Systems        </a:t>
              </a:r>
            </a:p>
            <a:p>
              <a:r>
                <a:rPr lang="en-US" b="1" dirty="0">
                  <a:latin typeface="Cordia New" pitchFamily="34" charset="-34"/>
                  <a:cs typeface="Cordia New" pitchFamily="34" charset="-34"/>
                  <a:sym typeface="Wingdings" pitchFamily="2" charset="2"/>
                </a:rPr>
                <a:t> Pay, reward system                              Budget allocations                                                            Information systems                                           Rules/procedures </a:t>
              </a:r>
              <a:endParaRPr lang="en-US" b="1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1" name="AutoShape 28"/>
            <p:cNvSpPr>
              <a:spLocks/>
            </p:cNvSpPr>
            <p:nvPr/>
          </p:nvSpPr>
          <p:spPr bwMode="auto">
            <a:xfrm>
              <a:off x="900114" y="2368594"/>
              <a:ext cx="115887" cy="3544845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32" name="AutoShape 30"/>
            <p:cNvSpPr>
              <a:spLocks/>
            </p:cNvSpPr>
            <p:nvPr/>
          </p:nvSpPr>
          <p:spPr bwMode="auto">
            <a:xfrm>
              <a:off x="7659077" y="2503451"/>
              <a:ext cx="231042" cy="3581356"/>
            </a:xfrm>
            <a:prstGeom prst="rightBrace">
              <a:avLst>
                <a:gd name="adj1" fmla="val 15704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latin typeface="Cordia New" pitchFamily="34" charset="-34"/>
                <a:cs typeface="Cordia New" pitchFamily="34" charset="-34"/>
              </a:endParaRPr>
            </a:p>
          </p:txBody>
        </p:sp>
      </p:grpSp>
      <p:cxnSp>
        <p:nvCxnSpPr>
          <p:cNvPr id="34" name="Gerade Verbindung 33"/>
          <p:cNvCxnSpPr/>
          <p:nvPr/>
        </p:nvCxnSpPr>
        <p:spPr>
          <a:xfrm>
            <a:off x="5867400" y="3352800"/>
            <a:ext cx="609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35"/>
          <p:cNvCxnSpPr/>
          <p:nvPr/>
        </p:nvCxnSpPr>
        <p:spPr>
          <a:xfrm flipV="1">
            <a:off x="5791200" y="6019800"/>
            <a:ext cx="6096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37"/>
          <p:cNvCxnSpPr/>
          <p:nvPr/>
        </p:nvCxnSpPr>
        <p:spPr>
          <a:xfrm flipV="1">
            <a:off x="2438400" y="3352800"/>
            <a:ext cx="9144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39"/>
          <p:cNvCxnSpPr/>
          <p:nvPr/>
        </p:nvCxnSpPr>
        <p:spPr>
          <a:xfrm>
            <a:off x="2438400" y="6096000"/>
            <a:ext cx="6858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633</TotalTime>
  <Words>1237</Words>
  <Application>Microsoft Office PowerPoint</Application>
  <PresentationFormat>On-screen Show (4:3)</PresentationFormat>
  <Paragraphs>259</Paragraphs>
  <Slides>26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Galathea</vt:lpstr>
      <vt:lpstr>PowerPoint Presentation</vt:lpstr>
      <vt:lpstr>PowerPoint Presentation</vt:lpstr>
      <vt:lpstr>What is planning?</vt:lpstr>
      <vt:lpstr>Goal</vt:lpstr>
      <vt:lpstr>Planning type</vt:lpstr>
      <vt:lpstr>Example: Planning type at GM</vt:lpstr>
      <vt:lpstr>Strategic Management </vt:lpstr>
      <vt:lpstr>Strategy</vt:lpstr>
      <vt:lpstr>Exploit Core competencies</vt:lpstr>
      <vt:lpstr>Build Synergy</vt:lpstr>
      <vt:lpstr>Creating Value</vt:lpstr>
      <vt:lpstr>The Strategic Management Process</vt:lpstr>
      <vt:lpstr>Environmental analysis</vt:lpstr>
      <vt:lpstr>Internal environmental analysis</vt:lpstr>
      <vt:lpstr>SWOT Analysis</vt:lpstr>
      <vt:lpstr>Types of organizational strategies</vt:lpstr>
      <vt:lpstr>Grand corporate strategy</vt:lpstr>
      <vt:lpstr>Corporate portfolio analysis</vt:lpstr>
      <vt:lpstr>PowerPoint Presentation</vt:lpstr>
      <vt:lpstr>Business Level Strategy</vt:lpstr>
      <vt:lpstr>Cost leadership</vt:lpstr>
      <vt:lpstr>Differentiation</vt:lpstr>
      <vt:lpstr>Focus strategy</vt:lpstr>
      <vt:lpstr>Focus strategy</vt:lpstr>
      <vt:lpstr>Functional Level Strategy</vt:lpstr>
      <vt:lpstr>Strategy implementation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70</cp:revision>
  <dcterms:created xsi:type="dcterms:W3CDTF">2011-03-03T05:26:32Z</dcterms:created>
  <dcterms:modified xsi:type="dcterms:W3CDTF">2012-10-08T08:45:30Z</dcterms:modified>
</cp:coreProperties>
</file>