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1" r:id="rId2"/>
    <p:sldId id="257" r:id="rId3"/>
    <p:sldId id="258" r:id="rId4"/>
    <p:sldId id="261" r:id="rId5"/>
    <p:sldId id="264" r:id="rId6"/>
    <p:sldId id="265" r:id="rId7"/>
    <p:sldId id="270" r:id="rId8"/>
    <p:sldId id="267" r:id="rId9"/>
    <p:sldId id="269" r:id="rId10"/>
    <p:sldId id="268" r:id="rId11"/>
    <p:sldId id="277" r:id="rId12"/>
    <p:sldId id="266" r:id="rId13"/>
    <p:sldId id="284" r:id="rId14"/>
    <p:sldId id="271" r:id="rId15"/>
    <p:sldId id="285" r:id="rId16"/>
    <p:sldId id="259" r:id="rId17"/>
    <p:sldId id="262" r:id="rId18"/>
    <p:sldId id="260" r:id="rId19"/>
    <p:sldId id="263" r:id="rId20"/>
    <p:sldId id="282" r:id="rId21"/>
    <p:sldId id="283" r:id="rId22"/>
    <p:sldId id="273" r:id="rId23"/>
    <p:sldId id="278" r:id="rId24"/>
    <p:sldId id="279" r:id="rId25"/>
    <p:sldId id="274" r:id="rId26"/>
    <p:sldId id="272" r:id="rId27"/>
    <p:sldId id="275" r:id="rId28"/>
    <p:sldId id="276" r:id="rId29"/>
    <p:sldId id="280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9030C31-71BA-804A-B3C7-4957DAE6596A}">
          <p14:sldIdLst>
            <p14:sldId id="281"/>
            <p14:sldId id="257"/>
            <p14:sldId id="258"/>
            <p14:sldId id="261"/>
            <p14:sldId id="264"/>
            <p14:sldId id="265"/>
            <p14:sldId id="270"/>
            <p14:sldId id="267"/>
            <p14:sldId id="269"/>
            <p14:sldId id="268"/>
            <p14:sldId id="277"/>
            <p14:sldId id="266"/>
            <p14:sldId id="284"/>
            <p14:sldId id="271"/>
            <p14:sldId id="285"/>
            <p14:sldId id="259"/>
            <p14:sldId id="262"/>
            <p14:sldId id="260"/>
            <p14:sldId id="263"/>
            <p14:sldId id="282"/>
            <p14:sldId id="283"/>
            <p14:sldId id="273"/>
            <p14:sldId id="278"/>
            <p14:sldId id="279"/>
            <p14:sldId id="274"/>
            <p14:sldId id="272"/>
            <p14:sldId id="275"/>
            <p14:sldId id="276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Taxes%20india%20share.xlsx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2286493034524"/>
          <c:y val="0.178423236514523"/>
          <c:w val="0.750790430042398"/>
          <c:h val="0.570082043940312"/>
        </c:manualLayout>
      </c:layout>
      <c:lineChart>
        <c:grouping val="standard"/>
        <c:varyColors val="0"/>
        <c:ser>
          <c:idx val="0"/>
          <c:order val="0"/>
          <c:tx>
            <c:strRef>
              <c:f>Data!$E$17</c:f>
              <c:strCache>
                <c:ptCount val="1"/>
                <c:pt idx="0">
                  <c:v>GS</c:v>
                </c:pt>
              </c:strCache>
            </c:strRef>
          </c:tx>
          <c:marker>
            <c:symbol val="none"/>
          </c:marker>
          <c:cat>
            <c:numRef>
              <c:f>Data!$D$18:$D$57</c:f>
              <c:numCache>
                <c:formatCode>General</c:formatCode>
                <c:ptCount val="40"/>
                <c:pt idx="0">
                  <c:v>1974.0</c:v>
                </c:pt>
                <c:pt idx="1">
                  <c:v>1975.0</c:v>
                </c:pt>
                <c:pt idx="2">
                  <c:v>1976.0</c:v>
                </c:pt>
                <c:pt idx="3">
                  <c:v>1977.0</c:v>
                </c:pt>
                <c:pt idx="4">
                  <c:v>1978.0</c:v>
                </c:pt>
                <c:pt idx="5">
                  <c:v>1979.0</c:v>
                </c:pt>
                <c:pt idx="6">
                  <c:v>1980.0</c:v>
                </c:pt>
                <c:pt idx="7">
                  <c:v>1981.0</c:v>
                </c:pt>
                <c:pt idx="8">
                  <c:v>1982.0</c:v>
                </c:pt>
                <c:pt idx="9">
                  <c:v>1983.0</c:v>
                </c:pt>
                <c:pt idx="10">
                  <c:v>1984.0</c:v>
                </c:pt>
                <c:pt idx="11">
                  <c:v>1985.0</c:v>
                </c:pt>
                <c:pt idx="12">
                  <c:v>1986.0</c:v>
                </c:pt>
                <c:pt idx="13">
                  <c:v>1987.0</c:v>
                </c:pt>
                <c:pt idx="14">
                  <c:v>1988.0</c:v>
                </c:pt>
                <c:pt idx="15">
                  <c:v>1989.0</c:v>
                </c:pt>
                <c:pt idx="16">
                  <c:v>1990.0</c:v>
                </c:pt>
                <c:pt idx="17">
                  <c:v>1991.0</c:v>
                </c:pt>
                <c:pt idx="18">
                  <c:v>1992.0</c:v>
                </c:pt>
                <c:pt idx="19">
                  <c:v>1993.0</c:v>
                </c:pt>
                <c:pt idx="20">
                  <c:v>1994.0</c:v>
                </c:pt>
                <c:pt idx="21">
                  <c:v>1995.0</c:v>
                </c:pt>
                <c:pt idx="22">
                  <c:v>1996.0</c:v>
                </c:pt>
                <c:pt idx="23">
                  <c:v>1997.0</c:v>
                </c:pt>
                <c:pt idx="24">
                  <c:v>1998.0</c:v>
                </c:pt>
                <c:pt idx="25">
                  <c:v>1999.0</c:v>
                </c:pt>
                <c:pt idx="26">
                  <c:v>2000.0</c:v>
                </c:pt>
                <c:pt idx="27">
                  <c:v>2001.0</c:v>
                </c:pt>
                <c:pt idx="28">
                  <c:v>2002.0</c:v>
                </c:pt>
                <c:pt idx="29">
                  <c:v>2003.0</c:v>
                </c:pt>
                <c:pt idx="30">
                  <c:v>2004.0</c:v>
                </c:pt>
                <c:pt idx="31">
                  <c:v>2005.0</c:v>
                </c:pt>
                <c:pt idx="32">
                  <c:v>2006.0</c:v>
                </c:pt>
                <c:pt idx="33">
                  <c:v>2007.0</c:v>
                </c:pt>
                <c:pt idx="34">
                  <c:v>2008.0</c:v>
                </c:pt>
                <c:pt idx="35">
                  <c:v>2009.0</c:v>
                </c:pt>
                <c:pt idx="36">
                  <c:v>2010.0</c:v>
                </c:pt>
                <c:pt idx="37">
                  <c:v>2011.0</c:v>
                </c:pt>
                <c:pt idx="38">
                  <c:v>2012.0</c:v>
                </c:pt>
                <c:pt idx="39">
                  <c:v>2013.0</c:v>
                </c:pt>
              </c:numCache>
            </c:numRef>
          </c:cat>
          <c:val>
            <c:numRef>
              <c:f>Data!$E$18:$E$57</c:f>
              <c:numCache>
                <c:formatCode>_-* #,##0.0_-;\-* #,##0.0_-;_-* "-"??_-;_-@_-</c:formatCode>
                <c:ptCount val="40"/>
                <c:pt idx="0">
                  <c:v>44.07226691283133</c:v>
                </c:pt>
                <c:pt idx="1">
                  <c:v>42.67407090986757</c:v>
                </c:pt>
                <c:pt idx="2">
                  <c:v>42.35677957969445</c:v>
                </c:pt>
                <c:pt idx="3">
                  <c:v>40.29592454789305</c:v>
                </c:pt>
                <c:pt idx="4">
                  <c:v>42.6791991441235</c:v>
                </c:pt>
                <c:pt idx="5">
                  <c:v>42.6070305019833</c:v>
                </c:pt>
                <c:pt idx="6">
                  <c:v>41.39512135477166</c:v>
                </c:pt>
                <c:pt idx="7">
                  <c:v>39.433606682626</c:v>
                </c:pt>
                <c:pt idx="8">
                  <c:v>37.35393059490084</c:v>
                </c:pt>
                <c:pt idx="9">
                  <c:v>41.64247037589264</c:v>
                </c:pt>
                <c:pt idx="10">
                  <c:v>39.16425348508317</c:v>
                </c:pt>
                <c:pt idx="11">
                  <c:v>37.42976556229043</c:v>
                </c:pt>
                <c:pt idx="12">
                  <c:v>36.00980765568421</c:v>
                </c:pt>
                <c:pt idx="13">
                  <c:v>36.01791582075807</c:v>
                </c:pt>
                <c:pt idx="14">
                  <c:v>35.56774980274012</c:v>
                </c:pt>
                <c:pt idx="15">
                  <c:v>34.87611379177644</c:v>
                </c:pt>
                <c:pt idx="16">
                  <c:v>35.8915383869314</c:v>
                </c:pt>
                <c:pt idx="17">
                  <c:v>34.4823189883981</c:v>
                </c:pt>
                <c:pt idx="18">
                  <c:v>33.23011005970028</c:v>
                </c:pt>
                <c:pt idx="19">
                  <c:v>31.80027187296832</c:v>
                </c:pt>
                <c:pt idx="20">
                  <c:v>31.26987990912041</c:v>
                </c:pt>
                <c:pt idx="21">
                  <c:v>28.35518926014643</c:v>
                </c:pt>
                <c:pt idx="22">
                  <c:v>27.35105386553106</c:v>
                </c:pt>
                <c:pt idx="23">
                  <c:v>27.30672578657641</c:v>
                </c:pt>
                <c:pt idx="24">
                  <c:v>28.87433659057358</c:v>
                </c:pt>
                <c:pt idx="25">
                  <c:v>27.96119743882566</c:v>
                </c:pt>
                <c:pt idx="26">
                  <c:v>28.92650465266225</c:v>
                </c:pt>
                <c:pt idx="27">
                  <c:v>30.1500645020905</c:v>
                </c:pt>
                <c:pt idx="28">
                  <c:v>30.36666494765613</c:v>
                </c:pt>
                <c:pt idx="29">
                  <c:v>30.20371532082086</c:v>
                </c:pt>
                <c:pt idx="30">
                  <c:v>29.71483419512648</c:v>
                </c:pt>
                <c:pt idx="31">
                  <c:v>30.76228968471272</c:v>
                </c:pt>
                <c:pt idx="32">
                  <c:v>28.490274287923</c:v>
                </c:pt>
                <c:pt idx="33">
                  <c:v>24.90025617228748</c:v>
                </c:pt>
                <c:pt idx="34">
                  <c:v>26.26400617227149</c:v>
                </c:pt>
                <c:pt idx="35">
                  <c:v>23.77640190467582</c:v>
                </c:pt>
                <c:pt idx="36">
                  <c:v>21.67563443225621</c:v>
                </c:pt>
                <c:pt idx="37">
                  <c:v>24.98188207963943</c:v>
                </c:pt>
                <c:pt idx="38">
                  <c:v>26.004921087417</c:v>
                </c:pt>
                <c:pt idx="39">
                  <c:v>27.30042527981719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Data!$F$17</c:f>
              <c:strCache>
                <c:ptCount val="1"/>
                <c:pt idx="0">
                  <c:v>Income</c:v>
                </c:pt>
              </c:strCache>
            </c:strRef>
          </c:tx>
          <c:marker>
            <c:symbol val="none"/>
          </c:marker>
          <c:cat>
            <c:numRef>
              <c:f>Data!$D$18:$D$57</c:f>
              <c:numCache>
                <c:formatCode>General</c:formatCode>
                <c:ptCount val="40"/>
                <c:pt idx="0">
                  <c:v>1974.0</c:v>
                </c:pt>
                <c:pt idx="1">
                  <c:v>1975.0</c:v>
                </c:pt>
                <c:pt idx="2">
                  <c:v>1976.0</c:v>
                </c:pt>
                <c:pt idx="3">
                  <c:v>1977.0</c:v>
                </c:pt>
                <c:pt idx="4">
                  <c:v>1978.0</c:v>
                </c:pt>
                <c:pt idx="5">
                  <c:v>1979.0</c:v>
                </c:pt>
                <c:pt idx="6">
                  <c:v>1980.0</c:v>
                </c:pt>
                <c:pt idx="7">
                  <c:v>1981.0</c:v>
                </c:pt>
                <c:pt idx="8">
                  <c:v>1982.0</c:v>
                </c:pt>
                <c:pt idx="9">
                  <c:v>1983.0</c:v>
                </c:pt>
                <c:pt idx="10">
                  <c:v>1984.0</c:v>
                </c:pt>
                <c:pt idx="11">
                  <c:v>1985.0</c:v>
                </c:pt>
                <c:pt idx="12">
                  <c:v>1986.0</c:v>
                </c:pt>
                <c:pt idx="13">
                  <c:v>1987.0</c:v>
                </c:pt>
                <c:pt idx="14">
                  <c:v>1988.0</c:v>
                </c:pt>
                <c:pt idx="15">
                  <c:v>1989.0</c:v>
                </c:pt>
                <c:pt idx="16">
                  <c:v>1990.0</c:v>
                </c:pt>
                <c:pt idx="17">
                  <c:v>1991.0</c:v>
                </c:pt>
                <c:pt idx="18">
                  <c:v>1992.0</c:v>
                </c:pt>
                <c:pt idx="19">
                  <c:v>1993.0</c:v>
                </c:pt>
                <c:pt idx="20">
                  <c:v>1994.0</c:v>
                </c:pt>
                <c:pt idx="21">
                  <c:v>1995.0</c:v>
                </c:pt>
                <c:pt idx="22">
                  <c:v>1996.0</c:v>
                </c:pt>
                <c:pt idx="23">
                  <c:v>1997.0</c:v>
                </c:pt>
                <c:pt idx="24">
                  <c:v>1998.0</c:v>
                </c:pt>
                <c:pt idx="25">
                  <c:v>1999.0</c:v>
                </c:pt>
                <c:pt idx="26">
                  <c:v>2000.0</c:v>
                </c:pt>
                <c:pt idx="27">
                  <c:v>2001.0</c:v>
                </c:pt>
                <c:pt idx="28">
                  <c:v>2002.0</c:v>
                </c:pt>
                <c:pt idx="29">
                  <c:v>2003.0</c:v>
                </c:pt>
                <c:pt idx="30">
                  <c:v>2004.0</c:v>
                </c:pt>
                <c:pt idx="31">
                  <c:v>2005.0</c:v>
                </c:pt>
                <c:pt idx="32">
                  <c:v>2006.0</c:v>
                </c:pt>
                <c:pt idx="33">
                  <c:v>2007.0</c:v>
                </c:pt>
                <c:pt idx="34">
                  <c:v>2008.0</c:v>
                </c:pt>
                <c:pt idx="35">
                  <c:v>2009.0</c:v>
                </c:pt>
                <c:pt idx="36">
                  <c:v>2010.0</c:v>
                </c:pt>
                <c:pt idx="37">
                  <c:v>2011.0</c:v>
                </c:pt>
                <c:pt idx="38">
                  <c:v>2012.0</c:v>
                </c:pt>
                <c:pt idx="39">
                  <c:v>2013.0</c:v>
                </c:pt>
              </c:numCache>
            </c:numRef>
          </c:cat>
          <c:val>
            <c:numRef>
              <c:f>Data!$F$18:$F$57</c:f>
              <c:numCache>
                <c:formatCode>_-* #,##0.0_-;\-* #,##0.0_-;_-* "-"??_-;_-@_-</c:formatCode>
                <c:ptCount val="40"/>
                <c:pt idx="0">
                  <c:v>21.03389159963075</c:v>
                </c:pt>
                <c:pt idx="1">
                  <c:v>22.78940623665098</c:v>
                </c:pt>
                <c:pt idx="2">
                  <c:v>21.59101813645523</c:v>
                </c:pt>
                <c:pt idx="3">
                  <c:v>20.23881630180843</c:v>
                </c:pt>
                <c:pt idx="4">
                  <c:v>18.74522390340822</c:v>
                </c:pt>
                <c:pt idx="5">
                  <c:v>18.68417453152782</c:v>
                </c:pt>
                <c:pt idx="6">
                  <c:v>17.77220761753378</c:v>
                </c:pt>
                <c:pt idx="7">
                  <c:v>18.7439515102124</c:v>
                </c:pt>
                <c:pt idx="8">
                  <c:v>17.79390934844193</c:v>
                </c:pt>
                <c:pt idx="9">
                  <c:v>17.15451620497528</c:v>
                </c:pt>
                <c:pt idx="10">
                  <c:v>15.67445619233618</c:v>
                </c:pt>
                <c:pt idx="11">
                  <c:v>15.03501342411913</c:v>
                </c:pt>
                <c:pt idx="12">
                  <c:v>14.3758331746334</c:v>
                </c:pt>
                <c:pt idx="13">
                  <c:v>13.87429623893342</c:v>
                </c:pt>
                <c:pt idx="14">
                  <c:v>15.5135929990675</c:v>
                </c:pt>
                <c:pt idx="15">
                  <c:v>14.46523193511145</c:v>
                </c:pt>
                <c:pt idx="16">
                  <c:v>14.83795879345462</c:v>
                </c:pt>
                <c:pt idx="17">
                  <c:v>17.25680640712108</c:v>
                </c:pt>
                <c:pt idx="18">
                  <c:v>17.77098647605897</c:v>
                </c:pt>
                <c:pt idx="19">
                  <c:v>19.60539017711145</c:v>
                </c:pt>
                <c:pt idx="20">
                  <c:v>21.62284972411555</c:v>
                </c:pt>
                <c:pt idx="21">
                  <c:v>22.50551473075932</c:v>
                </c:pt>
                <c:pt idx="22">
                  <c:v>22.40547789005823</c:v>
                </c:pt>
                <c:pt idx="23">
                  <c:v>20.62129715826235</c:v>
                </c:pt>
                <c:pt idx="24">
                  <c:v>23.51393734452338</c:v>
                </c:pt>
                <c:pt idx="25">
                  <c:v>24.61901034649421</c:v>
                </c:pt>
                <c:pt idx="26">
                  <c:v>27.01449529161725</c:v>
                </c:pt>
                <c:pt idx="27">
                  <c:v>26.73417367382148</c:v>
                </c:pt>
                <c:pt idx="28">
                  <c:v>28.45409382359514</c:v>
                </c:pt>
                <c:pt idx="29">
                  <c:v>31.50188647530773</c:v>
                </c:pt>
                <c:pt idx="30">
                  <c:v>34.06766366329136</c:v>
                </c:pt>
                <c:pt idx="31">
                  <c:v>35.93356819325614</c:v>
                </c:pt>
                <c:pt idx="32">
                  <c:v>39.49833951257225</c:v>
                </c:pt>
                <c:pt idx="33">
                  <c:v>43.92094289428211</c:v>
                </c:pt>
                <c:pt idx="34">
                  <c:v>45.2283103406783</c:v>
                </c:pt>
                <c:pt idx="35">
                  <c:v>50.27095205032024</c:v>
                </c:pt>
                <c:pt idx="36">
                  <c:v>43.38476173489104</c:v>
                </c:pt>
                <c:pt idx="37">
                  <c:v>48.38437788521627</c:v>
                </c:pt>
                <c:pt idx="38">
                  <c:v>44.83891003487761</c:v>
                </c:pt>
                <c:pt idx="39">
                  <c:v>46.57921277391053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Data!$G$17</c:f>
              <c:strCache>
                <c:ptCount val="1"/>
                <c:pt idx="0">
                  <c:v>Trade</c:v>
                </c:pt>
              </c:strCache>
            </c:strRef>
          </c:tx>
          <c:marker>
            <c:symbol val="none"/>
          </c:marker>
          <c:cat>
            <c:numRef>
              <c:f>Data!$D$18:$D$57</c:f>
              <c:numCache>
                <c:formatCode>General</c:formatCode>
                <c:ptCount val="40"/>
                <c:pt idx="0">
                  <c:v>1974.0</c:v>
                </c:pt>
                <c:pt idx="1">
                  <c:v>1975.0</c:v>
                </c:pt>
                <c:pt idx="2">
                  <c:v>1976.0</c:v>
                </c:pt>
                <c:pt idx="3">
                  <c:v>1977.0</c:v>
                </c:pt>
                <c:pt idx="4">
                  <c:v>1978.0</c:v>
                </c:pt>
                <c:pt idx="5">
                  <c:v>1979.0</c:v>
                </c:pt>
                <c:pt idx="6">
                  <c:v>1980.0</c:v>
                </c:pt>
                <c:pt idx="7">
                  <c:v>1981.0</c:v>
                </c:pt>
                <c:pt idx="8">
                  <c:v>1982.0</c:v>
                </c:pt>
                <c:pt idx="9">
                  <c:v>1983.0</c:v>
                </c:pt>
                <c:pt idx="10">
                  <c:v>1984.0</c:v>
                </c:pt>
                <c:pt idx="11">
                  <c:v>1985.0</c:v>
                </c:pt>
                <c:pt idx="12">
                  <c:v>1986.0</c:v>
                </c:pt>
                <c:pt idx="13">
                  <c:v>1987.0</c:v>
                </c:pt>
                <c:pt idx="14">
                  <c:v>1988.0</c:v>
                </c:pt>
                <c:pt idx="15">
                  <c:v>1989.0</c:v>
                </c:pt>
                <c:pt idx="16">
                  <c:v>1990.0</c:v>
                </c:pt>
                <c:pt idx="17">
                  <c:v>1991.0</c:v>
                </c:pt>
                <c:pt idx="18">
                  <c:v>1992.0</c:v>
                </c:pt>
                <c:pt idx="19">
                  <c:v>1993.0</c:v>
                </c:pt>
                <c:pt idx="20">
                  <c:v>1994.0</c:v>
                </c:pt>
                <c:pt idx="21">
                  <c:v>1995.0</c:v>
                </c:pt>
                <c:pt idx="22">
                  <c:v>1996.0</c:v>
                </c:pt>
                <c:pt idx="23">
                  <c:v>1997.0</c:v>
                </c:pt>
                <c:pt idx="24">
                  <c:v>1998.0</c:v>
                </c:pt>
                <c:pt idx="25">
                  <c:v>1999.0</c:v>
                </c:pt>
                <c:pt idx="26">
                  <c:v>2000.0</c:v>
                </c:pt>
                <c:pt idx="27">
                  <c:v>2001.0</c:v>
                </c:pt>
                <c:pt idx="28">
                  <c:v>2002.0</c:v>
                </c:pt>
                <c:pt idx="29">
                  <c:v>2003.0</c:v>
                </c:pt>
                <c:pt idx="30">
                  <c:v>2004.0</c:v>
                </c:pt>
                <c:pt idx="31">
                  <c:v>2005.0</c:v>
                </c:pt>
                <c:pt idx="32">
                  <c:v>2006.0</c:v>
                </c:pt>
                <c:pt idx="33">
                  <c:v>2007.0</c:v>
                </c:pt>
                <c:pt idx="34">
                  <c:v>2008.0</c:v>
                </c:pt>
                <c:pt idx="35">
                  <c:v>2009.0</c:v>
                </c:pt>
                <c:pt idx="36">
                  <c:v>2010.0</c:v>
                </c:pt>
                <c:pt idx="37">
                  <c:v>2011.0</c:v>
                </c:pt>
                <c:pt idx="38">
                  <c:v>2012.0</c:v>
                </c:pt>
                <c:pt idx="39">
                  <c:v>2013.0</c:v>
                </c:pt>
              </c:numCache>
            </c:numRef>
          </c:cat>
          <c:val>
            <c:numRef>
              <c:f>Data!$G$18:$G$57</c:f>
              <c:numCache>
                <c:formatCode>_-* #,##0.0_-;\-* #,##0.0_-;_-* "-"??_-;_-@_-</c:formatCode>
                <c:ptCount val="40"/>
                <c:pt idx="0">
                  <c:v>19.82065145720691</c:v>
                </c:pt>
                <c:pt idx="1">
                  <c:v>15.90132422041862</c:v>
                </c:pt>
                <c:pt idx="2">
                  <c:v>16.19806160637175</c:v>
                </c:pt>
                <c:pt idx="3">
                  <c:v>16.25854460500128</c:v>
                </c:pt>
                <c:pt idx="4">
                  <c:v>18.09567476692649</c:v>
                </c:pt>
                <c:pt idx="5">
                  <c:v>19.99726439611544</c:v>
                </c:pt>
                <c:pt idx="6">
                  <c:v>21.43424833404659</c:v>
                </c:pt>
                <c:pt idx="7">
                  <c:v>22.36540518514746</c:v>
                </c:pt>
                <c:pt idx="8">
                  <c:v>23.61898016997167</c:v>
                </c:pt>
                <c:pt idx="9">
                  <c:v>22.54963509377698</c:v>
                </c:pt>
                <c:pt idx="10">
                  <c:v>23.70866725031988</c:v>
                </c:pt>
                <c:pt idx="11">
                  <c:v>26.36663068449168</c:v>
                </c:pt>
                <c:pt idx="12">
                  <c:v>28.17082460483718</c:v>
                </c:pt>
                <c:pt idx="13">
                  <c:v>28.6799640009209</c:v>
                </c:pt>
                <c:pt idx="14">
                  <c:v>28.34265834588624</c:v>
                </c:pt>
                <c:pt idx="15">
                  <c:v>26.69547970752788</c:v>
                </c:pt>
                <c:pt idx="16">
                  <c:v>28.60349438155543</c:v>
                </c:pt>
                <c:pt idx="17">
                  <c:v>25.79538474020329</c:v>
                </c:pt>
                <c:pt idx="18">
                  <c:v>24.14003167769971</c:v>
                </c:pt>
                <c:pt idx="19">
                  <c:v>21.86114777674895</c:v>
                </c:pt>
                <c:pt idx="20">
                  <c:v>21.7372606296657</c:v>
                </c:pt>
                <c:pt idx="21">
                  <c:v>24.19511997076852</c:v>
                </c:pt>
                <c:pt idx="22">
                  <c:v>24.92917022997132</c:v>
                </c:pt>
                <c:pt idx="23">
                  <c:v>21.62809343672142</c:v>
                </c:pt>
                <c:pt idx="24">
                  <c:v>20.77346260133108</c:v>
                </c:pt>
                <c:pt idx="25">
                  <c:v>20.70966941689229</c:v>
                </c:pt>
                <c:pt idx="26">
                  <c:v>18.92188781074132</c:v>
                </c:pt>
                <c:pt idx="27">
                  <c:v>15.6468083122212</c:v>
                </c:pt>
                <c:pt idx="28">
                  <c:v>15.42021212590033</c:v>
                </c:pt>
                <c:pt idx="29">
                  <c:v>14.59624625931607</c:v>
                </c:pt>
                <c:pt idx="30">
                  <c:v>14.86489973268931</c:v>
                </c:pt>
                <c:pt idx="31">
                  <c:v>14.42570541116375</c:v>
                </c:pt>
                <c:pt idx="32">
                  <c:v>15.16877229358121</c:v>
                </c:pt>
                <c:pt idx="33">
                  <c:v>14.66322286989011</c:v>
                </c:pt>
                <c:pt idx="34">
                  <c:v>14.13931496280357</c:v>
                </c:pt>
                <c:pt idx="35">
                  <c:v>11.41107335905221</c:v>
                </c:pt>
                <c:pt idx="36">
                  <c:v>13.45789113826214</c:v>
                </c:pt>
                <c:pt idx="37">
                  <c:v>14.82462845853726</c:v>
                </c:pt>
                <c:pt idx="38">
                  <c:v>14.86630249558058</c:v>
                </c:pt>
                <c:pt idx="39">
                  <c:v>13.2103336648118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Data!$H$17</c:f>
              <c:strCache>
                <c:ptCount val="1"/>
              </c:strCache>
            </c:strRef>
          </c:tx>
          <c:marker>
            <c:symbol val="none"/>
          </c:marker>
          <c:cat>
            <c:numRef>
              <c:f>Data!$D$18:$D$57</c:f>
              <c:numCache>
                <c:formatCode>General</c:formatCode>
                <c:ptCount val="40"/>
                <c:pt idx="0">
                  <c:v>1974.0</c:v>
                </c:pt>
                <c:pt idx="1">
                  <c:v>1975.0</c:v>
                </c:pt>
                <c:pt idx="2">
                  <c:v>1976.0</c:v>
                </c:pt>
                <c:pt idx="3">
                  <c:v>1977.0</c:v>
                </c:pt>
                <c:pt idx="4">
                  <c:v>1978.0</c:v>
                </c:pt>
                <c:pt idx="5">
                  <c:v>1979.0</c:v>
                </c:pt>
                <c:pt idx="6">
                  <c:v>1980.0</c:v>
                </c:pt>
                <c:pt idx="7">
                  <c:v>1981.0</c:v>
                </c:pt>
                <c:pt idx="8">
                  <c:v>1982.0</c:v>
                </c:pt>
                <c:pt idx="9">
                  <c:v>1983.0</c:v>
                </c:pt>
                <c:pt idx="10">
                  <c:v>1984.0</c:v>
                </c:pt>
                <c:pt idx="11">
                  <c:v>1985.0</c:v>
                </c:pt>
                <c:pt idx="12">
                  <c:v>1986.0</c:v>
                </c:pt>
                <c:pt idx="13">
                  <c:v>1987.0</c:v>
                </c:pt>
                <c:pt idx="14">
                  <c:v>1988.0</c:v>
                </c:pt>
                <c:pt idx="15">
                  <c:v>1989.0</c:v>
                </c:pt>
                <c:pt idx="16">
                  <c:v>1990.0</c:v>
                </c:pt>
                <c:pt idx="17">
                  <c:v>1991.0</c:v>
                </c:pt>
                <c:pt idx="18">
                  <c:v>1992.0</c:v>
                </c:pt>
                <c:pt idx="19">
                  <c:v>1993.0</c:v>
                </c:pt>
                <c:pt idx="20">
                  <c:v>1994.0</c:v>
                </c:pt>
                <c:pt idx="21">
                  <c:v>1995.0</c:v>
                </c:pt>
                <c:pt idx="22">
                  <c:v>1996.0</c:v>
                </c:pt>
                <c:pt idx="23">
                  <c:v>1997.0</c:v>
                </c:pt>
                <c:pt idx="24">
                  <c:v>1998.0</c:v>
                </c:pt>
                <c:pt idx="25">
                  <c:v>1999.0</c:v>
                </c:pt>
                <c:pt idx="26">
                  <c:v>2000.0</c:v>
                </c:pt>
                <c:pt idx="27">
                  <c:v>2001.0</c:v>
                </c:pt>
                <c:pt idx="28">
                  <c:v>2002.0</c:v>
                </c:pt>
                <c:pt idx="29">
                  <c:v>2003.0</c:v>
                </c:pt>
                <c:pt idx="30">
                  <c:v>2004.0</c:v>
                </c:pt>
                <c:pt idx="31">
                  <c:v>2005.0</c:v>
                </c:pt>
                <c:pt idx="32">
                  <c:v>2006.0</c:v>
                </c:pt>
                <c:pt idx="33">
                  <c:v>2007.0</c:v>
                </c:pt>
                <c:pt idx="34">
                  <c:v>2008.0</c:v>
                </c:pt>
                <c:pt idx="35">
                  <c:v>2009.0</c:v>
                </c:pt>
                <c:pt idx="36">
                  <c:v>2010.0</c:v>
                </c:pt>
                <c:pt idx="37">
                  <c:v>2011.0</c:v>
                </c:pt>
                <c:pt idx="38">
                  <c:v>2012.0</c:v>
                </c:pt>
                <c:pt idx="39">
                  <c:v>2013.0</c:v>
                </c:pt>
              </c:numCache>
            </c:numRef>
          </c:cat>
          <c:val>
            <c:numRef>
              <c:f>Data!$H$18:$H$57</c:f>
              <c:numCache>
                <c:formatCode>_-* #,##0.0_-;\-* #,##0.0_-;_-* "-"??_-;_-@_-</c:formatCode>
                <c:ptCount val="40"/>
                <c:pt idx="0">
                  <c:v>84.926809969669</c:v>
                </c:pt>
                <c:pt idx="1">
                  <c:v>81.36480136693721</c:v>
                </c:pt>
                <c:pt idx="2">
                  <c:v>80.14585932252118</c:v>
                </c:pt>
                <c:pt idx="3">
                  <c:v>76.7932854547028</c:v>
                </c:pt>
                <c:pt idx="4">
                  <c:v>79.5200978144575</c:v>
                </c:pt>
                <c:pt idx="5">
                  <c:v>81.28846942962658</c:v>
                </c:pt>
                <c:pt idx="6">
                  <c:v>80.60157730635136</c:v>
                </c:pt>
                <c:pt idx="7">
                  <c:v>80.54296337798604</c:v>
                </c:pt>
                <c:pt idx="8">
                  <c:v>78.76682011331445</c:v>
                </c:pt>
                <c:pt idx="9">
                  <c:v>81.3466216746449</c:v>
                </c:pt>
                <c:pt idx="10">
                  <c:v>78.54737692773925</c:v>
                </c:pt>
                <c:pt idx="11">
                  <c:v>78.83140967090147</c:v>
                </c:pt>
                <c:pt idx="12">
                  <c:v>78.55646543515521</c:v>
                </c:pt>
                <c:pt idx="13">
                  <c:v>78.57217606061241</c:v>
                </c:pt>
                <c:pt idx="14">
                  <c:v>79.42400114769349</c:v>
                </c:pt>
                <c:pt idx="15">
                  <c:v>76.03682543441578</c:v>
                </c:pt>
                <c:pt idx="16">
                  <c:v>79.33299156194144</c:v>
                </c:pt>
                <c:pt idx="17">
                  <c:v>77.53451013572248</c:v>
                </c:pt>
                <c:pt idx="18">
                  <c:v>75.1411282134586</c:v>
                </c:pt>
                <c:pt idx="19">
                  <c:v>73.26680982682871</c:v>
                </c:pt>
                <c:pt idx="20">
                  <c:v>74.6299902629013</c:v>
                </c:pt>
                <c:pt idx="21">
                  <c:v>75.05582396167432</c:v>
                </c:pt>
                <c:pt idx="22">
                  <c:v>74.68570198556026</c:v>
                </c:pt>
                <c:pt idx="23">
                  <c:v>69.55611638156018</c:v>
                </c:pt>
                <c:pt idx="24">
                  <c:v>73.16173653642737</c:v>
                </c:pt>
                <c:pt idx="25">
                  <c:v>73.28987720221215</c:v>
                </c:pt>
                <c:pt idx="26">
                  <c:v>74.86288775502032</c:v>
                </c:pt>
                <c:pt idx="27">
                  <c:v>72.5310464881332</c:v>
                </c:pt>
                <c:pt idx="28">
                  <c:v>74.24097089715124</c:v>
                </c:pt>
                <c:pt idx="29">
                  <c:v>76.3018480554442</c:v>
                </c:pt>
                <c:pt idx="30">
                  <c:v>78.64739759110753</c:v>
                </c:pt>
                <c:pt idx="31">
                  <c:v>81.1215632891327</c:v>
                </c:pt>
                <c:pt idx="32">
                  <c:v>83.15738609407636</c:v>
                </c:pt>
                <c:pt idx="33">
                  <c:v>83.48442193645934</c:v>
                </c:pt>
                <c:pt idx="34">
                  <c:v>85.63163147575331</c:v>
                </c:pt>
                <c:pt idx="35">
                  <c:v>85.45842731404828</c:v>
                </c:pt>
                <c:pt idx="36">
                  <c:v>78.51828730540925</c:v>
                </c:pt>
                <c:pt idx="37">
                  <c:v>88.19088842339345</c:v>
                </c:pt>
                <c:pt idx="38">
                  <c:v>85.7101336178752</c:v>
                </c:pt>
                <c:pt idx="39">
                  <c:v>87.08997171853889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4264280"/>
        <c:axId val="-2145366632"/>
      </c:lineChart>
      <c:catAx>
        <c:axId val="2124264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45366632"/>
        <c:crosses val="autoZero"/>
        <c:auto val="1"/>
        <c:lblAlgn val="ctr"/>
        <c:lblOffset val="100"/>
        <c:noMultiLvlLbl val="0"/>
      </c:catAx>
      <c:valAx>
        <c:axId val="-214536663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0"/>
        <c:majorTickMark val="out"/>
        <c:minorTickMark val="none"/>
        <c:tickLblPos val="nextTo"/>
        <c:crossAx val="2124264280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0.19231</cdr:x>
      <cdr:y>0.06639</cdr:y>
    </cdr:from>
    <cdr:to>
      <cdr:x>0.71154</cdr:x>
      <cdr:y>0.17842</cdr:y>
    </cdr:to>
    <cdr:sp macro="" textlink="">
      <cdr:nvSpPr>
        <cdr:cNvPr id="2" name="Text Box 1"/>
        <cdr:cNvSpPr txBox="1"/>
      </cdr:nvSpPr>
      <cdr:spPr>
        <a:xfrm xmlns:a="http://schemas.openxmlformats.org/drawingml/2006/main">
          <a:off x="1143000" y="203200"/>
          <a:ext cx="3086100" cy="342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b="1" dirty="0"/>
            <a:t>Figure</a:t>
          </a:r>
          <a:r>
            <a:rPr lang="en-US" sz="1800" b="1" baseline="0" dirty="0"/>
            <a:t> 1: Main taxes as a share of total revenue (%</a:t>
          </a:r>
          <a:r>
            <a:rPr lang="en-US" sz="1800" b="1" baseline="0" dirty="0" smtClean="0"/>
            <a:t>), India </a:t>
          </a:r>
          <a:endParaRPr lang="en-US" sz="1800" b="1" dirty="0"/>
        </a:p>
      </cdr:txBody>
    </cdr:sp>
  </cdr:relSizeAnchor>
  <cdr:relSizeAnchor xmlns:cdr="http://schemas.openxmlformats.org/drawingml/2006/chartDrawing">
    <cdr:from>
      <cdr:x>0.53846</cdr:x>
      <cdr:y>0.47718</cdr:y>
    </cdr:from>
    <cdr:to>
      <cdr:x>0.69231</cdr:x>
      <cdr:y>0.55187</cdr:y>
    </cdr:to>
    <cdr:sp macro="" textlink="">
      <cdr:nvSpPr>
        <cdr:cNvPr id="3" name="Text Box 2"/>
        <cdr:cNvSpPr txBox="1"/>
      </cdr:nvSpPr>
      <cdr:spPr>
        <a:xfrm xmlns:a="http://schemas.openxmlformats.org/drawingml/2006/main">
          <a:off x="3200400" y="146050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0.73077</cdr:x>
      <cdr:y>0.43357</cdr:y>
    </cdr:from>
    <cdr:to>
      <cdr:x>0.88462</cdr:x>
      <cdr:y>0.50826</cdr:y>
    </cdr:to>
    <cdr:sp macro="" textlink="">
      <cdr:nvSpPr>
        <cdr:cNvPr id="4" name="Text Box 3"/>
        <cdr:cNvSpPr txBox="1"/>
      </cdr:nvSpPr>
      <cdr:spPr>
        <a:xfrm xmlns:a="http://schemas.openxmlformats.org/drawingml/2006/main">
          <a:off x="4343400" y="1574800"/>
          <a:ext cx="914400" cy="2712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dirty="0"/>
            <a:t>Income</a:t>
          </a:r>
        </a:p>
      </cdr:txBody>
    </cdr:sp>
  </cdr:relSizeAnchor>
  <cdr:relSizeAnchor xmlns:cdr="http://schemas.openxmlformats.org/drawingml/2006/chartDrawing">
    <cdr:from>
      <cdr:x>0.19231</cdr:x>
      <cdr:y>0.43357</cdr:y>
    </cdr:from>
    <cdr:to>
      <cdr:x>0.34615</cdr:x>
      <cdr:y>0.50826</cdr:y>
    </cdr:to>
    <cdr:sp macro="" textlink="">
      <cdr:nvSpPr>
        <cdr:cNvPr id="5" name="Text Box 4"/>
        <cdr:cNvSpPr txBox="1"/>
      </cdr:nvSpPr>
      <cdr:spPr>
        <a:xfrm xmlns:a="http://schemas.openxmlformats.org/drawingml/2006/main">
          <a:off x="1143000" y="1574800"/>
          <a:ext cx="914400" cy="2712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dirty="0"/>
            <a:t>Goods and services</a:t>
          </a:r>
        </a:p>
      </cdr:txBody>
    </cdr:sp>
  </cdr:relSizeAnchor>
  <cdr:relSizeAnchor xmlns:cdr="http://schemas.openxmlformats.org/drawingml/2006/chartDrawing">
    <cdr:from>
      <cdr:x>0.61538</cdr:x>
      <cdr:y>0.65385</cdr:y>
    </cdr:from>
    <cdr:to>
      <cdr:x>0.80769</cdr:x>
      <cdr:y>0.72853</cdr:y>
    </cdr:to>
    <cdr:sp macro="" textlink="">
      <cdr:nvSpPr>
        <cdr:cNvPr id="6" name="Text Box 5"/>
        <cdr:cNvSpPr txBox="1"/>
      </cdr:nvSpPr>
      <cdr:spPr>
        <a:xfrm xmlns:a="http://schemas.openxmlformats.org/drawingml/2006/main">
          <a:off x="3657600" y="2374900"/>
          <a:ext cx="1143000" cy="271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dirty="0"/>
            <a:t>International trade</a:t>
          </a:r>
        </a:p>
      </cdr:txBody>
    </cdr:sp>
  </cdr:relSizeAnchor>
  <cdr:relSizeAnchor xmlns:cdr="http://schemas.openxmlformats.org/drawingml/2006/chartDrawing">
    <cdr:from>
      <cdr:x>0.48077</cdr:x>
      <cdr:y>0.24476</cdr:y>
    </cdr:from>
    <cdr:to>
      <cdr:x>0.63462</cdr:x>
      <cdr:y>0.31944</cdr:y>
    </cdr:to>
    <cdr:sp macro="" textlink="">
      <cdr:nvSpPr>
        <cdr:cNvPr id="7" name="Text Box 6"/>
        <cdr:cNvSpPr txBox="1"/>
      </cdr:nvSpPr>
      <cdr:spPr>
        <a:xfrm xmlns:a="http://schemas.openxmlformats.org/drawingml/2006/main">
          <a:off x="2857500" y="889000"/>
          <a:ext cx="914400" cy="271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dirty="0"/>
            <a:t>3 main taxes combined</a:t>
          </a:r>
        </a:p>
      </cdr:txBody>
    </cdr:sp>
  </cdr:relSizeAnchor>
  <cdr:relSizeAnchor xmlns:cdr="http://schemas.openxmlformats.org/drawingml/2006/chartDrawing">
    <cdr:from>
      <cdr:x>0.05769</cdr:x>
      <cdr:y>0.85062</cdr:y>
    </cdr:from>
    <cdr:to>
      <cdr:x>0.21154</cdr:x>
      <cdr:y>0.92531</cdr:y>
    </cdr:to>
    <cdr:sp macro="" textlink="">
      <cdr:nvSpPr>
        <cdr:cNvPr id="8" name="Text Box 7"/>
        <cdr:cNvSpPr txBox="1"/>
      </cdr:nvSpPr>
      <cdr:spPr>
        <a:xfrm xmlns:a="http://schemas.openxmlformats.org/drawingml/2006/main">
          <a:off x="342900" y="260350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0.07692</cdr:x>
      <cdr:y>0.87797</cdr:y>
    </cdr:from>
    <cdr:to>
      <cdr:x>0.23077</cdr:x>
      <cdr:y>0.96949</cdr:y>
    </cdr:to>
    <cdr:sp macro="" textlink="">
      <cdr:nvSpPr>
        <cdr:cNvPr id="9" name="Text Box 8"/>
        <cdr:cNvSpPr txBox="1"/>
      </cdr:nvSpPr>
      <cdr:spPr>
        <a:xfrm xmlns:a="http://schemas.openxmlformats.org/drawingml/2006/main">
          <a:off x="457200" y="3289300"/>
          <a:ext cx="914400" cy="342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900"/>
            <a:t>Source: World Bank,</a:t>
          </a:r>
          <a:r>
            <a:rPr lang="en-US" sz="900" baseline="0"/>
            <a:t> </a:t>
          </a:r>
          <a:r>
            <a:rPr lang="en-US" sz="900" i="1" baseline="0"/>
            <a:t>World Develoment Indicators</a:t>
          </a:r>
          <a:r>
            <a:rPr lang="en-US" sz="900" baseline="0"/>
            <a:t>, accessed May 2018</a:t>
          </a:r>
        </a:p>
        <a:p xmlns:a="http://schemas.openxmlformats.org/drawingml/2006/main">
          <a:r>
            <a:rPr lang="en-US" sz="900" baseline="0"/>
            <a:t>Note: Income = taxes on income, profits, and capital gains </a:t>
          </a:r>
          <a:endParaRPr lang="en-US" sz="900"/>
        </a:p>
      </cdr:txBody>
    </cdr:sp>
  </cdr:relSizeAnchor>
  <cdr:relSizeAnchor xmlns:cdr="http://schemas.openxmlformats.org/drawingml/2006/chartDrawing">
    <cdr:from>
      <cdr:x>0.05769</cdr:x>
      <cdr:y>0.15035</cdr:y>
    </cdr:from>
    <cdr:to>
      <cdr:x>0.11538</cdr:x>
      <cdr:y>0.62238</cdr:y>
    </cdr:to>
    <cdr:sp macro="" textlink="">
      <cdr:nvSpPr>
        <cdr:cNvPr id="10" name="Text Box 9"/>
        <cdr:cNvSpPr txBox="1"/>
      </cdr:nvSpPr>
      <cdr:spPr>
        <a:xfrm xmlns:a="http://schemas.openxmlformats.org/drawingml/2006/main" rot="16200000">
          <a:off x="-342900" y="1231900"/>
          <a:ext cx="1714500" cy="342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dirty="0"/>
            <a:t>% of total government revenue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8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19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289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955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03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71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602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00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17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4CE1F-EA69-9F44-BB69-A5FAE3172C0B}" type="datetimeFigureOut">
              <a:rPr lang="en-US" smtClean="0"/>
              <a:t>10/9/18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7C37B-F9D4-7849-8A4E-1C6D8CE12C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55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Lecture </a:t>
            </a:r>
            <a:r>
              <a:rPr lang="en-US" sz="2800" dirty="0"/>
              <a:t>9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smtClean="0"/>
              <a:t>Fiscal Issues and Policy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01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Fiscal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Fiscal issues and fiscal </a:t>
            </a:r>
            <a:r>
              <a:rPr lang="en-US" dirty="0" smtClean="0"/>
              <a:t>policy: Government </a:t>
            </a:r>
            <a:r>
              <a:rPr lang="en-US" dirty="0" smtClean="0"/>
              <a:t>money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Not </a:t>
            </a:r>
            <a:r>
              <a:rPr lang="en-US" dirty="0" smtClean="0"/>
              <a:t>money supply: that is monetary policy)</a:t>
            </a:r>
          </a:p>
          <a:p>
            <a:endParaRPr lang="en-US" dirty="0"/>
          </a:p>
          <a:p>
            <a:pPr lvl="1"/>
            <a:r>
              <a:rPr lang="en-US" u="sng" dirty="0" smtClean="0"/>
              <a:t>How it gets the money</a:t>
            </a:r>
          </a:p>
          <a:p>
            <a:pPr lvl="2"/>
            <a:r>
              <a:rPr lang="en-US" dirty="0" smtClean="0"/>
              <a:t>Taxation</a:t>
            </a:r>
          </a:p>
          <a:p>
            <a:pPr lvl="2"/>
            <a:r>
              <a:rPr lang="en-US" dirty="0" smtClean="0"/>
              <a:t>Borrowing</a:t>
            </a:r>
          </a:p>
          <a:p>
            <a:pPr lvl="2"/>
            <a:endParaRPr lang="en-US" dirty="0"/>
          </a:p>
          <a:p>
            <a:pPr lvl="1"/>
            <a:r>
              <a:rPr lang="en-US" u="sng" dirty="0" smtClean="0"/>
              <a:t>How it spends the money</a:t>
            </a:r>
          </a:p>
          <a:p>
            <a:pPr lvl="2"/>
            <a:r>
              <a:rPr lang="en-US" dirty="0" smtClean="0"/>
              <a:t>Consumption or recurrent spending</a:t>
            </a:r>
          </a:p>
          <a:p>
            <a:pPr lvl="2"/>
            <a:r>
              <a:rPr lang="en-US" dirty="0" smtClean="0"/>
              <a:t>Investment (infrastructure, schools, etc.)</a:t>
            </a:r>
          </a:p>
          <a:p>
            <a:pPr lvl="2"/>
            <a:endParaRPr lang="en-US" dirty="0"/>
          </a:p>
          <a:p>
            <a:pPr lvl="1"/>
            <a:r>
              <a:rPr lang="en-US" u="sng" dirty="0" smtClean="0"/>
              <a:t>How it influences behavior</a:t>
            </a:r>
          </a:p>
          <a:p>
            <a:pPr lvl="2"/>
            <a:r>
              <a:rPr lang="en-US" dirty="0" smtClean="0"/>
              <a:t>Taxing and spending to support </a:t>
            </a:r>
            <a:r>
              <a:rPr lang="en-US" dirty="0" smtClean="0"/>
              <a:t>social and/or economic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420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Revenues and borrowing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Getting the money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820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Taxation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Key source of government </a:t>
            </a:r>
            <a:r>
              <a:rPr lang="en-US" dirty="0" smtClean="0"/>
              <a:t>finance</a:t>
            </a:r>
            <a:endParaRPr lang="en-US" dirty="0"/>
          </a:p>
          <a:p>
            <a:r>
              <a:rPr lang="en-US" dirty="0" smtClean="0"/>
              <a:t>Variety of taxes</a:t>
            </a:r>
          </a:p>
          <a:p>
            <a:pPr lvl="1"/>
            <a:r>
              <a:rPr lang="en-US" dirty="0" smtClean="0"/>
              <a:t>Personal income tax</a:t>
            </a:r>
          </a:p>
          <a:p>
            <a:pPr lvl="1"/>
            <a:r>
              <a:rPr lang="en-US" dirty="0" smtClean="0"/>
              <a:t>Corporate income tax</a:t>
            </a:r>
          </a:p>
          <a:p>
            <a:pPr lvl="1"/>
            <a:r>
              <a:rPr lang="en-US" dirty="0" smtClean="0"/>
              <a:t>Sales tax, Value added tax, Excise tax</a:t>
            </a:r>
          </a:p>
          <a:p>
            <a:pPr lvl="1"/>
            <a:r>
              <a:rPr lang="en-US" dirty="0" smtClean="0"/>
              <a:t>Trade taxes</a:t>
            </a:r>
          </a:p>
          <a:p>
            <a:pPr lvl="2"/>
            <a:r>
              <a:rPr lang="en-US" dirty="0" smtClean="0"/>
              <a:t>Tariffs (imports) </a:t>
            </a:r>
          </a:p>
          <a:p>
            <a:pPr lvl="2"/>
            <a:r>
              <a:rPr lang="en-US" dirty="0" smtClean="0"/>
              <a:t>Export taxes (raw materials</a:t>
            </a:r>
            <a:r>
              <a:rPr lang="en-US" dirty="0" smtClean="0"/>
              <a:t>)</a:t>
            </a:r>
          </a:p>
          <a:p>
            <a:r>
              <a:rPr lang="en-US" dirty="0" smtClean="0"/>
              <a:t>Most developing countries have:</a:t>
            </a:r>
          </a:p>
          <a:p>
            <a:pPr lvl="1"/>
            <a:r>
              <a:rPr lang="en-US" dirty="0" smtClean="0"/>
              <a:t>Moved to more income tax and GST taxes</a:t>
            </a:r>
            <a:r>
              <a:rPr lang="is-IS" dirty="0" smtClean="0"/>
              <a:t>…</a:t>
            </a:r>
            <a:endParaRPr lang="en-US" dirty="0" smtClean="0"/>
          </a:p>
          <a:p>
            <a:pPr marL="457200" lvl="1" indent="0">
              <a:buNone/>
            </a:pPr>
            <a:r>
              <a:rPr lang="is-IS" dirty="0" smtClean="0"/>
              <a:t>	…a</a:t>
            </a:r>
            <a:r>
              <a:rPr lang="en-US" dirty="0" err="1" smtClean="0"/>
              <a:t>nd</a:t>
            </a:r>
            <a:r>
              <a:rPr lang="en-US" dirty="0" smtClean="0"/>
              <a:t> less trade taxes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4493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Tax administration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Ability to collect</a:t>
            </a:r>
          </a:p>
          <a:p>
            <a:pPr lvl="1"/>
            <a:r>
              <a:rPr lang="en-US" dirty="0" smtClean="0"/>
              <a:t>Based on capacity of tax administration</a:t>
            </a:r>
          </a:p>
          <a:p>
            <a:pPr lvl="2"/>
            <a:r>
              <a:rPr lang="en-US" dirty="0" smtClean="0"/>
              <a:t>Personnel</a:t>
            </a:r>
          </a:p>
          <a:p>
            <a:pPr lvl="1"/>
            <a:r>
              <a:rPr lang="en-US" dirty="0" smtClean="0"/>
              <a:t>Law and systems</a:t>
            </a:r>
          </a:p>
          <a:p>
            <a:pPr lvl="2"/>
            <a:r>
              <a:rPr lang="en-US" dirty="0" smtClean="0"/>
              <a:t>Tax code and tax rules</a:t>
            </a:r>
          </a:p>
          <a:p>
            <a:pPr lvl="1"/>
            <a:r>
              <a:rPr lang="en-US" dirty="0" smtClean="0"/>
              <a:t>Culture</a:t>
            </a:r>
          </a:p>
          <a:p>
            <a:pPr lvl="2"/>
            <a:r>
              <a:rPr lang="en-US" dirty="0" smtClean="0"/>
              <a:t>Has it been a custom to pay taxes?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752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Developing </a:t>
            </a:r>
            <a:r>
              <a:rPr lang="en-US" dirty="0"/>
              <a:t>countries</a:t>
            </a:r>
          </a:p>
          <a:p>
            <a:pPr lvl="2"/>
            <a:r>
              <a:rPr lang="en-US" dirty="0"/>
              <a:t>Systems not so well developed</a:t>
            </a:r>
          </a:p>
          <a:p>
            <a:pPr lvl="3"/>
            <a:r>
              <a:rPr lang="en-US" dirty="0"/>
              <a:t>Doesn’t cover the whole country, all businesses and households</a:t>
            </a:r>
          </a:p>
          <a:p>
            <a:pPr lvl="2"/>
            <a:r>
              <a:rPr lang="en-US" dirty="0"/>
              <a:t>Weak tax paying culture</a:t>
            </a:r>
          </a:p>
          <a:p>
            <a:pPr lvl="3"/>
            <a:r>
              <a:rPr lang="en-US" dirty="0"/>
              <a:t>Haven’t paid in the past, don’t want to pay in the future</a:t>
            </a:r>
          </a:p>
          <a:p>
            <a:pPr lvl="3"/>
            <a:r>
              <a:rPr lang="en-US" dirty="0"/>
              <a:t>Lack of enforcement </a:t>
            </a:r>
            <a:r>
              <a:rPr lang="en-US" dirty="0" smtClean="0"/>
              <a:t>mechanism</a:t>
            </a:r>
            <a:endParaRPr lang="en-US" dirty="0"/>
          </a:p>
          <a:p>
            <a:r>
              <a:rPr lang="en-US" dirty="0"/>
              <a:t> Developed countries</a:t>
            </a:r>
          </a:p>
          <a:p>
            <a:pPr lvl="2"/>
            <a:r>
              <a:rPr lang="en-US" dirty="0" smtClean="0"/>
              <a:t>Nearly all employment </a:t>
            </a:r>
            <a:r>
              <a:rPr lang="en-US" dirty="0"/>
              <a:t>in formal sector</a:t>
            </a:r>
          </a:p>
          <a:p>
            <a:pPr lvl="2"/>
            <a:r>
              <a:rPr lang="en-US" dirty="0"/>
              <a:t>Income tax paid at source (payroll deduction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All businesses are formal</a:t>
            </a:r>
            <a:endParaRPr lang="en-US" dirty="0"/>
          </a:p>
          <a:p>
            <a:pPr lvl="2"/>
            <a:r>
              <a:rPr lang="en-US" dirty="0"/>
              <a:t>Must file a tax return: </a:t>
            </a:r>
          </a:p>
          <a:p>
            <a:pPr lvl="3"/>
            <a:r>
              <a:rPr lang="en-US" dirty="0"/>
              <a:t>If </a:t>
            </a:r>
            <a:r>
              <a:rPr lang="en-US" dirty="0" smtClean="0"/>
              <a:t>don’t</a:t>
            </a:r>
            <a:r>
              <a:rPr lang="en-US" dirty="0"/>
              <a:t>, there are penalties, fines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382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5462679"/>
              </p:ext>
            </p:extLst>
          </p:nvPr>
        </p:nvGraphicFramePr>
        <p:xfrm>
          <a:off x="457200" y="887016"/>
          <a:ext cx="8229600" cy="5417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7380"/>
                <a:gridCol w="1335820"/>
                <a:gridCol w="1371600"/>
                <a:gridCol w="1434971"/>
                <a:gridCol w="1308229"/>
                <a:gridCol w="1371600"/>
              </a:tblGrid>
              <a:tr h="200076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Tax revenues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algn="ctr"/>
                      <a:endParaRPr lang="en-US" baseline="0" dirty="0" smtClean="0"/>
                    </a:p>
                    <a:p>
                      <a:pPr algn="ctr"/>
                      <a:r>
                        <a:rPr lang="en-US" baseline="0" dirty="0" smtClean="0"/>
                        <a:t>% of </a:t>
                      </a:r>
                    </a:p>
                    <a:p>
                      <a:pPr algn="ctr"/>
                      <a:r>
                        <a:rPr lang="en-US" baseline="0" dirty="0" smtClean="0"/>
                        <a:t>GDP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Income</a:t>
                      </a:r>
                      <a:r>
                        <a:rPr lang="en-US" baseline="0" dirty="0" smtClean="0"/>
                        <a:t> taxes</a:t>
                      </a:r>
                    </a:p>
                    <a:p>
                      <a:pPr algn="ctr"/>
                      <a:endParaRPr lang="en-US" baseline="0" dirty="0" smtClean="0"/>
                    </a:p>
                    <a:p>
                      <a:pPr algn="ctr"/>
                      <a:r>
                        <a:rPr lang="en-US" baseline="0" dirty="0" smtClean="0"/>
                        <a:t>% of 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Goods and services taxes</a:t>
                      </a:r>
                    </a:p>
                    <a:p>
                      <a:pPr algn="ctr"/>
                      <a:r>
                        <a:rPr lang="en-US" dirty="0" smtClean="0"/>
                        <a:t>% of 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T</a:t>
                      </a:r>
                      <a:r>
                        <a:rPr lang="en-US" dirty="0" smtClean="0"/>
                        <a:t>rade taxes</a:t>
                      </a:r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% of revenues</a:t>
                      </a:r>
                    </a:p>
                    <a:p>
                      <a:pPr algn="ctr"/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Other</a:t>
                      </a:r>
                      <a:r>
                        <a:rPr lang="en-US" baseline="0" dirty="0" smtClean="0"/>
                        <a:t> sources</a:t>
                      </a:r>
                      <a:endParaRPr lang="en-US" dirty="0" smtClean="0"/>
                    </a:p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% of revenues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35.9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43.0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17.0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15.3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52.0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14.5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2.1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..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29.7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11.9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38.0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15.2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32.6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46.6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12.9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9.9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28.3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58.0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4.1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9.6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27063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51.0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14.6</a:t>
                      </a:r>
                      <a:endParaRPr lang="en-US" dirty="0"/>
                    </a:p>
                  </a:txBody>
                  <a:tcPr/>
                </a:tc>
              </a:tr>
              <a:tr h="427063">
                <a:tc gridSpan="6">
                  <a:txBody>
                    <a:bodyPr/>
                    <a:lstStyle/>
                    <a:p>
                      <a:r>
                        <a:rPr lang="en-US" sz="1200" dirty="0" smtClean="0"/>
                        <a:t>Source: World Bank, </a:t>
                      </a:r>
                      <a:r>
                        <a:rPr lang="en-US" sz="1200" i="1" dirty="0" smtClean="0"/>
                        <a:t>World Development Indicators</a:t>
                      </a:r>
                      <a:endParaRPr lang="en-US" sz="120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2030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income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Need a full tax administration</a:t>
            </a:r>
          </a:p>
          <a:p>
            <a:pPr lvl="1"/>
            <a:r>
              <a:rPr lang="en-US" dirty="0" smtClean="0"/>
              <a:t>Costly to set up and monitor</a:t>
            </a:r>
          </a:p>
          <a:p>
            <a:r>
              <a:rPr lang="en-US" dirty="0" smtClean="0"/>
              <a:t>Tends to cover only urban middle and upper classes</a:t>
            </a:r>
          </a:p>
          <a:p>
            <a:pPr lvl="1"/>
            <a:r>
              <a:rPr lang="en-US" dirty="0" smtClean="0"/>
              <a:t>Hard to administer in rural areas</a:t>
            </a:r>
          </a:p>
          <a:p>
            <a:r>
              <a:rPr lang="en-US" dirty="0" smtClean="0"/>
              <a:t>But expanding in MI countries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arger portion coming from this source</a:t>
            </a:r>
          </a:p>
          <a:p>
            <a:pPr lvl="1"/>
            <a:r>
              <a:rPr lang="en-US" dirty="0" smtClean="0"/>
              <a:t>Part of reform is </a:t>
            </a:r>
            <a:r>
              <a:rPr lang="en-US" dirty="0" smtClean="0"/>
              <a:t>to reduce </a:t>
            </a:r>
            <a:r>
              <a:rPr lang="en-US" dirty="0" smtClean="0"/>
              <a:t>high marginal </a:t>
            </a:r>
            <a:r>
              <a:rPr lang="en-US" dirty="0" smtClean="0"/>
              <a:t>rates</a:t>
            </a:r>
          </a:p>
          <a:p>
            <a:pPr lvl="2"/>
            <a:r>
              <a:rPr lang="en-US" dirty="0" smtClean="0"/>
              <a:t>Can increase total tax revenues (explain)</a:t>
            </a:r>
            <a:endParaRPr lang="en-US" dirty="0" smtClean="0"/>
          </a:p>
          <a:p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Up to 150,000			  0%</a:t>
            </a:r>
          </a:p>
          <a:p>
            <a:pPr lvl="1"/>
            <a:r>
              <a:rPr lang="en-US" dirty="0" smtClean="0"/>
              <a:t>150,000 to 500,000	10%</a:t>
            </a:r>
          </a:p>
          <a:p>
            <a:pPr lvl="1"/>
            <a:r>
              <a:rPr lang="en-US" dirty="0" smtClean="0"/>
              <a:t>500,000 to 1 million	20%</a:t>
            </a:r>
          </a:p>
          <a:p>
            <a:pPr lvl="1"/>
            <a:r>
              <a:rPr lang="en-US" dirty="0" smtClean="0"/>
              <a:t>1 million to 4 million	30%</a:t>
            </a:r>
          </a:p>
          <a:p>
            <a:pPr lvl="1"/>
            <a:r>
              <a:rPr lang="en-US" dirty="0" smtClean="0"/>
              <a:t>&gt; 4 million				37%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986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</a:t>
            </a:r>
            <a:r>
              <a:rPr lang="en-US" dirty="0" smtClean="0"/>
              <a:t>ncome tax rates</a:t>
            </a:r>
            <a:br>
              <a:rPr lang="en-US" dirty="0" smtClean="0"/>
            </a:br>
            <a:r>
              <a:rPr lang="en-US" sz="2700" dirty="0" smtClean="0"/>
              <a:t>(Highest income bracket)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3350377"/>
              </p:ext>
            </p:extLst>
          </p:nvPr>
        </p:nvGraphicFramePr>
        <p:xfrm>
          <a:off x="457200" y="1455479"/>
          <a:ext cx="8229600" cy="515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1984-85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2009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Low</a:t>
                      </a:r>
                      <a:r>
                        <a:rPr lang="en-US" sz="2000" b="1" baseline="0" dirty="0" smtClean="0"/>
                        <a:t> income</a:t>
                      </a:r>
                      <a:endParaRPr lang="en-US" sz="2000" b="1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Ghana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65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25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62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30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Lower-middle income</a:t>
                      </a:r>
                      <a:endParaRPr lang="en-US" sz="2000" b="1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Philippines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60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32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Sri</a:t>
                      </a:r>
                      <a:r>
                        <a:rPr lang="en-US" sz="2000" baseline="0" dirty="0" smtClean="0"/>
                        <a:t> Lanka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55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35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Indonesia</a:t>
                      </a:r>
                      <a:endParaRPr lang="en-US" sz="2000" dirty="0"/>
                    </a:p>
                  </a:txBody>
                  <a:tcP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45</a:t>
                      </a:r>
                      <a:endParaRPr lang="en-US" sz="2000" dirty="0"/>
                    </a:p>
                  </a:txBody>
                  <a:tcP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35</a:t>
                      </a:r>
                      <a:endParaRPr lang="en-US" sz="2000" dirty="0"/>
                    </a:p>
                  </a:txBody>
                  <a:tcPr>
                    <a:solidFill>
                      <a:srgbClr val="B7DEE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Upper-middle</a:t>
                      </a:r>
                      <a:r>
                        <a:rPr lang="en-US" sz="2000" b="1" baseline="0" dirty="0" smtClean="0"/>
                        <a:t> income</a:t>
                      </a:r>
                      <a:endParaRPr lang="en-US" sz="2000" b="1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C3D69B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Thailand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65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37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Mexico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55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28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Malaysia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55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sz="2000" dirty="0" smtClean="0"/>
                        <a:t>Source:</a:t>
                      </a:r>
                      <a:r>
                        <a:rPr lang="en-US" sz="2000" baseline="0" dirty="0" smtClean="0"/>
                        <a:t> Perkins et al, 2013, p. 409</a:t>
                      </a:r>
                      <a:endParaRPr lang="en-US" sz="20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1580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Corporate income 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Taxes on business income (profit)</a:t>
            </a:r>
          </a:p>
          <a:p>
            <a:r>
              <a:rPr lang="en-US" dirty="0" smtClean="0"/>
              <a:t>Micro and many small businesses exempted</a:t>
            </a:r>
          </a:p>
          <a:p>
            <a:pPr lvl="1"/>
            <a:r>
              <a:rPr lang="en-US" dirty="0" smtClean="0"/>
              <a:t>Must have income below </a:t>
            </a:r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 smtClean="0"/>
              <a:t>threshold</a:t>
            </a:r>
          </a:p>
          <a:p>
            <a:r>
              <a:rPr lang="en-US" dirty="0" smtClean="0"/>
              <a:t>Thailand</a:t>
            </a:r>
          </a:p>
          <a:p>
            <a:pPr lvl="1"/>
            <a:r>
              <a:rPr lang="en-US" dirty="0" smtClean="0"/>
              <a:t>20% for large firms</a:t>
            </a:r>
          </a:p>
          <a:p>
            <a:pPr lvl="1"/>
            <a:r>
              <a:rPr lang="en-US" dirty="0" smtClean="0"/>
              <a:t>SMEs			</a:t>
            </a:r>
          </a:p>
          <a:p>
            <a:pPr lvl="2"/>
            <a:r>
              <a:rPr lang="en-US" dirty="0" smtClean="0"/>
              <a:t>&lt; 300,000 baht						  0%</a:t>
            </a:r>
          </a:p>
          <a:p>
            <a:pPr lvl="2"/>
            <a:r>
              <a:rPr lang="en-US" dirty="0" smtClean="0"/>
              <a:t>300,000 to 3 million	baht			15%</a:t>
            </a:r>
          </a:p>
          <a:p>
            <a:pPr lvl="2"/>
            <a:r>
              <a:rPr lang="en-US" dirty="0" smtClean="0"/>
              <a:t>&gt; 3 million baht						20%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395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Goods and Services Tax</a:t>
            </a:r>
            <a:br>
              <a:rPr lang="en-US" dirty="0" smtClean="0"/>
            </a:br>
            <a:r>
              <a:rPr lang="en-US" sz="2700" dirty="0" smtClean="0"/>
              <a:t>Retail Sales, VAT and Excise</a:t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Taxes on goods and services</a:t>
            </a:r>
          </a:p>
          <a:p>
            <a:pPr lvl="1"/>
            <a:r>
              <a:rPr lang="en-US" dirty="0" smtClean="0"/>
              <a:t>Retail sales: final sale of goods and services</a:t>
            </a:r>
          </a:p>
          <a:p>
            <a:pPr lvl="2"/>
            <a:r>
              <a:rPr lang="en-US" dirty="0" smtClean="0"/>
              <a:t>Need a broad base of tax administration to collect</a:t>
            </a:r>
          </a:p>
          <a:p>
            <a:pPr lvl="1"/>
            <a:r>
              <a:rPr lang="en-US" dirty="0" smtClean="0"/>
              <a:t>Value added tax (VAT)</a:t>
            </a:r>
          </a:p>
          <a:p>
            <a:pPr lvl="2"/>
            <a:r>
              <a:rPr lang="en-US" dirty="0" smtClean="0"/>
              <a:t>Tax at each point of value along value chain</a:t>
            </a:r>
          </a:p>
          <a:p>
            <a:pPr lvl="3"/>
            <a:r>
              <a:rPr lang="en-US" dirty="0" smtClean="0"/>
              <a:t>Business to business (steel producer to chair maker)</a:t>
            </a:r>
          </a:p>
          <a:p>
            <a:pPr lvl="3"/>
            <a:r>
              <a:rPr lang="en-US" dirty="0" smtClean="0"/>
              <a:t>Business to consumer (household buys chair) </a:t>
            </a:r>
          </a:p>
          <a:p>
            <a:pPr lvl="2"/>
            <a:r>
              <a:rPr lang="en-US" dirty="0" smtClean="0"/>
              <a:t>Business subtracts VAT paid (buying inputs) against VAT it has collected (when it sells) when sending to gov’t	</a:t>
            </a:r>
          </a:p>
          <a:p>
            <a:pPr lvl="2"/>
            <a:r>
              <a:rPr lang="en-US" dirty="0" smtClean="0"/>
              <a:t>Developed in Europe and has spread worldwide</a:t>
            </a:r>
          </a:p>
          <a:p>
            <a:pPr lvl="2"/>
            <a:r>
              <a:rPr lang="en-US" dirty="0" smtClean="0"/>
              <a:t>Reduces tax evasion</a:t>
            </a:r>
          </a:p>
          <a:p>
            <a:pPr lvl="1"/>
            <a:r>
              <a:rPr lang="en-US" dirty="0" smtClean="0"/>
              <a:t>	Excise tax</a:t>
            </a:r>
          </a:p>
          <a:p>
            <a:pPr lvl="2"/>
            <a:r>
              <a:rPr lang="en-US" dirty="0" smtClean="0"/>
              <a:t>Specific goods: usually tobacco, alcohol, fuel, gambling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458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taxes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Good source (originally)</a:t>
            </a:r>
          </a:p>
          <a:p>
            <a:pPr lvl="1"/>
            <a:r>
              <a:rPr lang="en-US" dirty="0" smtClean="0"/>
              <a:t>Some countries a main source</a:t>
            </a:r>
            <a:endParaRPr lang="en-US" dirty="0"/>
          </a:p>
          <a:p>
            <a:pPr lvl="1"/>
            <a:r>
              <a:rPr lang="en-US" dirty="0" smtClean="0"/>
              <a:t>Limited </a:t>
            </a:r>
            <a:r>
              <a:rPr lang="en-US" dirty="0"/>
              <a:t>number of key access </a:t>
            </a:r>
            <a:r>
              <a:rPr lang="en-US" dirty="0" smtClean="0"/>
              <a:t>points</a:t>
            </a:r>
          </a:p>
          <a:p>
            <a:pPr lvl="2"/>
            <a:r>
              <a:rPr lang="en-US" dirty="0" smtClean="0"/>
              <a:t>Sea ports, airport, border crossing (rail, road), highway</a:t>
            </a:r>
          </a:p>
          <a:p>
            <a:pPr lvl="2"/>
            <a:endParaRPr lang="en-US" dirty="0"/>
          </a:p>
          <a:p>
            <a:r>
              <a:rPr lang="en-US" dirty="0" smtClean="0"/>
              <a:t>Now not important: why?</a:t>
            </a:r>
          </a:p>
          <a:p>
            <a:pPr lvl="1"/>
            <a:r>
              <a:rPr lang="en-US" dirty="0" smtClean="0"/>
              <a:t>Tariff rates have fallen generally (WTO, agreements)</a:t>
            </a:r>
          </a:p>
          <a:p>
            <a:pPr lvl="1"/>
            <a:r>
              <a:rPr lang="en-US" dirty="0" smtClean="0"/>
              <a:t>Exports </a:t>
            </a:r>
            <a:r>
              <a:rPr lang="en-US" dirty="0" smtClean="0"/>
              <a:t>taxes </a:t>
            </a:r>
            <a:r>
              <a:rPr lang="en-US" dirty="0" smtClean="0"/>
              <a:t>frowned upon and not effective</a:t>
            </a:r>
          </a:p>
          <a:p>
            <a:pPr lvl="2"/>
            <a:r>
              <a:rPr lang="en-US" dirty="0" smtClean="0"/>
              <a:t>Purpose to encourage raw material processing</a:t>
            </a:r>
          </a:p>
          <a:p>
            <a:pPr lvl="2"/>
            <a:r>
              <a:rPr lang="en-US" dirty="0" smtClean="0"/>
              <a:t>Not generally effective</a:t>
            </a:r>
          </a:p>
          <a:p>
            <a:pPr lvl="2"/>
            <a:r>
              <a:rPr lang="en-US" dirty="0" smtClean="0"/>
              <a:t>Benefits (more processed goods) not likely</a:t>
            </a:r>
          </a:p>
          <a:p>
            <a:pPr lvl="1"/>
            <a:r>
              <a:rPr lang="en-US" dirty="0" smtClean="0"/>
              <a:t>Encouraged smuggling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078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4283601596"/>
              </p:ext>
            </p:extLst>
          </p:nvPr>
        </p:nvGraphicFramePr>
        <p:xfrm>
          <a:off x="594918" y="423350"/>
          <a:ext cx="8008508" cy="57324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11357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Borrowing</a:t>
            </a:r>
            <a:br>
              <a:rPr lang="en-US" dirty="0" smtClean="0"/>
            </a:br>
            <a:r>
              <a:rPr lang="en-US" sz="2200" dirty="0" smtClean="0"/>
              <a:t>(we will discuss more during lecture on debt)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Government also borrows to finance activities</a:t>
            </a:r>
          </a:p>
          <a:p>
            <a:pPr lvl="1"/>
            <a:r>
              <a:rPr lang="en-US" dirty="0" smtClean="0"/>
              <a:t>When run a budget deficit over revenues</a:t>
            </a:r>
          </a:p>
          <a:p>
            <a:pPr lvl="1"/>
            <a:r>
              <a:rPr lang="en-US" dirty="0" smtClean="0"/>
              <a:t>Especially used to finance public investment</a:t>
            </a:r>
          </a:p>
          <a:p>
            <a:pPr lvl="2"/>
            <a:r>
              <a:rPr lang="en-US" dirty="0" smtClean="0"/>
              <a:t>Things like infrastructure (see below)</a:t>
            </a:r>
          </a:p>
          <a:p>
            <a:pPr lvl="2"/>
            <a:endParaRPr lang="en-US" dirty="0"/>
          </a:p>
          <a:p>
            <a:pPr lvl="1"/>
            <a:r>
              <a:rPr lang="en-US" dirty="0" smtClean="0"/>
              <a:t>Borrow</a:t>
            </a:r>
          </a:p>
          <a:p>
            <a:pPr lvl="2"/>
            <a:r>
              <a:rPr lang="en-US" dirty="0" smtClean="0"/>
              <a:t>Borrow domestically</a:t>
            </a:r>
          </a:p>
          <a:p>
            <a:pPr lvl="2"/>
            <a:r>
              <a:rPr lang="en-US" dirty="0" smtClean="0"/>
              <a:t>Borrow from central bank (creates inflation)</a:t>
            </a:r>
          </a:p>
          <a:p>
            <a:pPr lvl="2"/>
            <a:r>
              <a:rPr lang="en-US" dirty="0" smtClean="0"/>
              <a:t>Borrow internationally</a:t>
            </a:r>
          </a:p>
          <a:p>
            <a:pPr lvl="3"/>
            <a:r>
              <a:rPr lang="en-US" dirty="0" smtClean="0"/>
              <a:t>Private markets (float bonds)</a:t>
            </a:r>
          </a:p>
          <a:p>
            <a:pPr lvl="3"/>
            <a:r>
              <a:rPr lang="en-US" dirty="0" smtClean="0"/>
              <a:t>Multilateral financial institutions (World Bank, ADB)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284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Influencing behavior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Influence consumer (and parental) behavior</a:t>
            </a:r>
          </a:p>
          <a:p>
            <a:pPr lvl="1"/>
            <a:r>
              <a:rPr lang="en-US" dirty="0" smtClean="0"/>
              <a:t>Taxes on luxuries, alcohol and cigarettes</a:t>
            </a:r>
          </a:p>
          <a:p>
            <a:pPr lvl="1"/>
            <a:r>
              <a:rPr lang="en-US" dirty="0" smtClean="0"/>
              <a:t>And sugar (see newspaper)</a:t>
            </a:r>
          </a:p>
          <a:p>
            <a:pPr lvl="1"/>
            <a:r>
              <a:rPr lang="en-US" dirty="0" smtClean="0"/>
              <a:t>Low income baby grants schemes</a:t>
            </a:r>
          </a:p>
          <a:p>
            <a:pPr lvl="2"/>
            <a:r>
              <a:rPr lang="en-US" dirty="0" smtClean="0"/>
              <a:t>600 baht/month for low income HH</a:t>
            </a:r>
          </a:p>
          <a:p>
            <a:pPr lvl="1"/>
            <a:endParaRPr lang="en-US" dirty="0"/>
          </a:p>
          <a:p>
            <a:r>
              <a:rPr lang="en-US" dirty="0" smtClean="0"/>
              <a:t>Influence on business behavior</a:t>
            </a:r>
          </a:p>
          <a:p>
            <a:pPr lvl="1"/>
            <a:r>
              <a:rPr lang="en-US" dirty="0" smtClean="0"/>
              <a:t>Sugar in India (see newspaper)</a:t>
            </a:r>
          </a:p>
          <a:p>
            <a:pPr lvl="1"/>
            <a:r>
              <a:rPr lang="en-US" dirty="0" smtClean="0"/>
              <a:t>Environmental stuff</a:t>
            </a:r>
          </a:p>
          <a:p>
            <a:pPr lvl="1"/>
            <a:r>
              <a:rPr lang="en-US" dirty="0" smtClean="0"/>
              <a:t>Investment (tax) credits</a:t>
            </a: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051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2. Government expenditure and investment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Spending the money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1022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Spending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Two types of spending</a:t>
            </a:r>
          </a:p>
          <a:p>
            <a:pPr lvl="1"/>
            <a:r>
              <a:rPr lang="en-US" dirty="0" smtClean="0"/>
              <a:t>Not all countries classify spending in the same way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ducation and health may be recurrent or investment</a:t>
            </a:r>
          </a:p>
          <a:p>
            <a:r>
              <a:rPr lang="en-US" u="sng" dirty="0" smtClean="0"/>
              <a:t>Recurrent expenditures</a:t>
            </a:r>
          </a:p>
          <a:p>
            <a:pPr lvl="1"/>
            <a:r>
              <a:rPr lang="en-US" dirty="0"/>
              <a:t>Normally covered by </a:t>
            </a:r>
            <a:r>
              <a:rPr lang="en-US" dirty="0" smtClean="0"/>
              <a:t>taxation and other revenues</a:t>
            </a:r>
          </a:p>
          <a:p>
            <a:pPr lvl="2"/>
            <a:r>
              <a:rPr lang="en-US" dirty="0" smtClean="0"/>
              <a:t>Annual expenditures</a:t>
            </a:r>
            <a:endParaRPr lang="en-US" dirty="0"/>
          </a:p>
          <a:p>
            <a:pPr lvl="2"/>
            <a:r>
              <a:rPr lang="en-US" dirty="0" smtClean="0"/>
              <a:t>To pay salaries of civil servants</a:t>
            </a:r>
          </a:p>
          <a:p>
            <a:pPr lvl="2"/>
            <a:r>
              <a:rPr lang="en-US" dirty="0" smtClean="0"/>
              <a:t>Run the government offices and programs</a:t>
            </a:r>
          </a:p>
          <a:p>
            <a:pPr lvl="2"/>
            <a:r>
              <a:rPr lang="en-US" dirty="0" smtClean="0"/>
              <a:t>Education and health operations</a:t>
            </a:r>
          </a:p>
          <a:p>
            <a:pPr lvl="2"/>
            <a:r>
              <a:rPr lang="en-US" dirty="0" smtClean="0"/>
              <a:t>Maintenance of capital investments</a:t>
            </a:r>
          </a:p>
          <a:p>
            <a:pPr lvl="2"/>
            <a:r>
              <a:rPr lang="en-US" dirty="0" smtClean="0"/>
              <a:t>Payments on debt</a:t>
            </a:r>
          </a:p>
          <a:p>
            <a:pPr lvl="2"/>
            <a:r>
              <a:rPr lang="en-US" dirty="0" smtClean="0"/>
              <a:t>Subsidies</a:t>
            </a:r>
          </a:p>
          <a:p>
            <a:pPr lvl="2"/>
            <a:r>
              <a:rPr lang="en-US" dirty="0" smtClean="0"/>
              <a:t>Payments to loss making government firms</a:t>
            </a:r>
            <a:endParaRPr lang="en-US" dirty="0"/>
          </a:p>
          <a:p>
            <a:r>
              <a:rPr lang="en-US" u="sng" dirty="0" smtClean="0"/>
              <a:t>Public investment</a:t>
            </a:r>
          </a:p>
          <a:p>
            <a:pPr lvl="1"/>
            <a:r>
              <a:rPr lang="en-US" dirty="0" smtClean="0"/>
              <a:t>Also called development expenditures</a:t>
            </a:r>
          </a:p>
          <a:p>
            <a:pPr lvl="1"/>
            <a:r>
              <a:rPr lang="en-US" dirty="0" smtClean="0"/>
              <a:t>Transport infrastructure, energy, building schools and hospitals</a:t>
            </a:r>
          </a:p>
          <a:p>
            <a:pPr lvl="1"/>
            <a:r>
              <a:rPr lang="en-US" dirty="0" smtClean="0"/>
              <a:t>Can be covered by borrowing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50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Fiscal Policy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0317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Fiscal boost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Fiscal stimulus</a:t>
            </a:r>
          </a:p>
          <a:p>
            <a:pPr lvl="1"/>
            <a:r>
              <a:rPr lang="en-US" dirty="0" smtClean="0"/>
              <a:t>When economy slows</a:t>
            </a:r>
          </a:p>
          <a:p>
            <a:pPr lvl="1"/>
            <a:r>
              <a:rPr lang="en-US" dirty="0" smtClean="0"/>
              <a:t>Spending to boost aggregate demand</a:t>
            </a:r>
          </a:p>
          <a:p>
            <a:pPr lvl="1"/>
            <a:r>
              <a:rPr lang="en-US" dirty="0" smtClean="0"/>
              <a:t>Short-term, Keynesian measure</a:t>
            </a:r>
          </a:p>
          <a:p>
            <a:pPr lvl="1"/>
            <a:r>
              <a:rPr lang="en-US" dirty="0" smtClean="0"/>
              <a:t>Must be financed</a:t>
            </a:r>
          </a:p>
          <a:p>
            <a:pPr lvl="2"/>
            <a:r>
              <a:rPr lang="en-US" dirty="0" smtClean="0"/>
              <a:t>Lower surplus, creating deficit, or raising deficit</a:t>
            </a:r>
          </a:p>
          <a:p>
            <a:pPr lvl="2"/>
            <a:r>
              <a:rPr lang="en-US" dirty="0" smtClean="0"/>
              <a:t>Borrow to finance the latter two</a:t>
            </a:r>
          </a:p>
          <a:p>
            <a:pPr lvl="1"/>
            <a:r>
              <a:rPr lang="en-US" dirty="0" smtClean="0"/>
              <a:t>Spending in a slump, repay in the upswing</a:t>
            </a:r>
          </a:p>
          <a:p>
            <a:pPr lvl="2"/>
            <a:r>
              <a:rPr lang="en-US" dirty="0" smtClean="0"/>
              <a:t>Careful not to continue overspending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1574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Rice pledging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The plan</a:t>
            </a:r>
          </a:p>
          <a:p>
            <a:pPr lvl="1"/>
            <a:r>
              <a:rPr lang="en-US" dirty="0" smtClean="0"/>
              <a:t>Buy rice from farmers at price above market price</a:t>
            </a:r>
          </a:p>
          <a:p>
            <a:pPr lvl="1"/>
            <a:r>
              <a:rPr lang="en-US" dirty="0" smtClean="0"/>
              <a:t>Stockpile it</a:t>
            </a:r>
          </a:p>
          <a:p>
            <a:pPr lvl="1"/>
            <a:r>
              <a:rPr lang="en-US" dirty="0" smtClean="0"/>
              <a:t>Cause international price to rise</a:t>
            </a:r>
          </a:p>
          <a:p>
            <a:pPr lvl="2"/>
            <a:r>
              <a:rPr lang="en-US" dirty="0" smtClean="0"/>
              <a:t>Thailand is No. 1 exporter</a:t>
            </a:r>
          </a:p>
          <a:p>
            <a:pPr lvl="1"/>
            <a:r>
              <a:rPr lang="en-US" dirty="0" smtClean="0"/>
              <a:t>Then sell it at higher price</a:t>
            </a:r>
          </a:p>
          <a:p>
            <a:r>
              <a:rPr lang="en-US" dirty="0" smtClean="0"/>
              <a:t>The reality</a:t>
            </a:r>
          </a:p>
          <a:p>
            <a:pPr lvl="1"/>
            <a:r>
              <a:rPr lang="en-US" dirty="0" smtClean="0"/>
              <a:t>India eliminated ban on rice exports</a:t>
            </a:r>
          </a:p>
          <a:p>
            <a:pPr lvl="1"/>
            <a:r>
              <a:rPr lang="en-US" dirty="0" smtClean="0"/>
              <a:t>Prices fell, Viet Nam also dropped price</a:t>
            </a:r>
          </a:p>
          <a:p>
            <a:r>
              <a:rPr lang="en-US" dirty="0" smtClean="0"/>
              <a:t>The result</a:t>
            </a:r>
          </a:p>
          <a:p>
            <a:pPr lvl="1"/>
            <a:r>
              <a:rPr lang="en-US" dirty="0" smtClean="0"/>
              <a:t>Thai government bought rice, but could only sell it for a loss</a:t>
            </a:r>
          </a:p>
          <a:p>
            <a:pPr lvl="1"/>
            <a:r>
              <a:rPr lang="en-US" dirty="0" smtClean="0"/>
              <a:t>Ran of cash – couldn’t pay farmers</a:t>
            </a:r>
          </a:p>
          <a:p>
            <a:pPr lvl="1"/>
            <a:r>
              <a:rPr lang="en-US" dirty="0" smtClean="0"/>
              <a:t>Total cost: $19 billion, total loss: B178 billion</a:t>
            </a:r>
          </a:p>
          <a:p>
            <a:pPr lvl="1"/>
            <a:r>
              <a:rPr lang="en-US" dirty="0" smtClean="0"/>
              <a:t>(And don’t forget about the coup</a:t>
            </a:r>
            <a:r>
              <a:rPr lang="is-IS" dirty="0" smtClean="0"/>
              <a:t>…</a:t>
            </a:r>
            <a:r>
              <a:rPr lang="en-US" dirty="0" smtClean="0"/>
              <a:t>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5872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Submarines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Thailand agrees in 2015 to buy 3 subs</a:t>
            </a:r>
          </a:p>
          <a:p>
            <a:pPr lvl="1"/>
            <a:r>
              <a:rPr lang="en-US" dirty="0" smtClean="0"/>
              <a:t>Built by Chinese company in China</a:t>
            </a:r>
          </a:p>
          <a:p>
            <a:r>
              <a:rPr lang="en-US" dirty="0" smtClean="0"/>
              <a:t>Controversial 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iggest defense purchase in history of Thailand</a:t>
            </a:r>
          </a:p>
          <a:p>
            <a:pPr lvl="1"/>
            <a:r>
              <a:rPr lang="en-US" dirty="0" smtClean="0"/>
              <a:t>$410 million for the first sub</a:t>
            </a:r>
          </a:p>
          <a:p>
            <a:pPr lvl="1"/>
            <a:r>
              <a:rPr lang="en-US" dirty="0" smtClean="0"/>
              <a:t>(Maybe 2 other subs will not be built)</a:t>
            </a:r>
          </a:p>
          <a:p>
            <a:r>
              <a:rPr lang="en-US" dirty="0" smtClean="0"/>
              <a:t>Construction of 1</a:t>
            </a:r>
            <a:r>
              <a:rPr lang="en-US" baseline="30000" dirty="0" smtClean="0"/>
              <a:t>st</a:t>
            </a:r>
            <a:r>
              <a:rPr lang="en-US" dirty="0" smtClean="0"/>
              <a:t> sub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tarted Sept 2018</a:t>
            </a:r>
          </a:p>
          <a:p>
            <a:pPr lvl="1"/>
            <a:r>
              <a:rPr lang="en-US" dirty="0" smtClean="0"/>
              <a:t>Finished by 2023</a:t>
            </a:r>
          </a:p>
          <a:p>
            <a:pPr lvl="1"/>
            <a:r>
              <a:rPr lang="en-US" dirty="0" smtClean="0"/>
              <a:t> (It takes a long time to build a submarine)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109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GFC and Thailand fiscal stimulus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Global financial crisis (GFC)</a:t>
            </a:r>
          </a:p>
          <a:p>
            <a:pPr lvl="1"/>
            <a:r>
              <a:rPr lang="en-US" dirty="0" smtClean="0"/>
              <a:t>No financial crisis in Thailand but demand slowdown</a:t>
            </a:r>
          </a:p>
          <a:p>
            <a:pPr lvl="1"/>
            <a:r>
              <a:rPr lang="en-US" dirty="0" smtClean="0"/>
              <a:t>Exports fell by 12.5% in 2009</a:t>
            </a:r>
          </a:p>
          <a:p>
            <a:r>
              <a:rPr lang="en-US" dirty="0" smtClean="0"/>
              <a:t>Stimulus Package 1 (SP1)</a:t>
            </a:r>
          </a:p>
          <a:p>
            <a:pPr lvl="1"/>
            <a:r>
              <a:rPr lang="en-US" dirty="0" smtClean="0"/>
              <a:t>Short-term demand boost</a:t>
            </a:r>
          </a:p>
          <a:p>
            <a:pPr lvl="1"/>
            <a:r>
              <a:rPr lang="en-US" dirty="0" smtClean="0"/>
              <a:t>17 programs, 116.7 billion baht</a:t>
            </a:r>
          </a:p>
          <a:p>
            <a:pPr lvl="1"/>
            <a:r>
              <a:rPr lang="en-US" dirty="0" smtClean="0"/>
              <a:t>Main components</a:t>
            </a:r>
          </a:p>
          <a:p>
            <a:pPr lvl="2"/>
            <a:r>
              <a:rPr lang="en-US" dirty="0" smtClean="0"/>
              <a:t>Free preprimary education</a:t>
            </a:r>
          </a:p>
          <a:p>
            <a:pPr lvl="2"/>
            <a:r>
              <a:rPr lang="en-US" dirty="0" smtClean="0"/>
              <a:t>Cash to 9.45 million low-income earners</a:t>
            </a:r>
          </a:p>
          <a:p>
            <a:pPr lvl="1"/>
            <a:r>
              <a:rPr lang="en-US" dirty="0"/>
              <a:t>Also cut taxes and used monetary </a:t>
            </a:r>
            <a:r>
              <a:rPr lang="en-US" dirty="0" smtClean="0"/>
              <a:t>policy</a:t>
            </a:r>
          </a:p>
          <a:p>
            <a:r>
              <a:rPr lang="en-US" dirty="0" smtClean="0"/>
              <a:t>SP2 for infrastructure and longer term THB 1.43 trillion</a:t>
            </a:r>
          </a:p>
          <a:p>
            <a:endParaRPr lang="en-US" dirty="0" smtClean="0"/>
          </a:p>
          <a:p>
            <a:r>
              <a:rPr lang="en-US" dirty="0" smtClean="0"/>
              <a:t>Did it work?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811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GFC – lower demand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261881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Fall in Thailand exports, due to GFC (</a:t>
            </a:r>
            <a:r>
              <a:rPr lang="en-US" dirty="0" err="1" smtClean="0"/>
              <a:t>ie</a:t>
            </a:r>
            <a:r>
              <a:rPr lang="en-US" dirty="0" smtClean="0"/>
              <a:t>. weak demand </a:t>
            </a:r>
            <a:r>
              <a:rPr lang="en-US" dirty="0" smtClean="0"/>
              <a:t>from </a:t>
            </a:r>
            <a:r>
              <a:rPr lang="en-US" dirty="0" smtClean="0"/>
              <a:t>other countries).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Reduces Thai aggregate demand and shifts AD</a:t>
            </a:r>
            <a:r>
              <a:rPr lang="en-US" baseline="-25000" dirty="0" smtClean="0"/>
              <a:t>1</a:t>
            </a:r>
            <a:r>
              <a:rPr lang="en-US" dirty="0" smtClean="0"/>
              <a:t> to AD</a:t>
            </a:r>
            <a:r>
              <a:rPr lang="en-US" baseline="-25000" dirty="0" smtClean="0"/>
              <a:t>2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Output is lower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45543" y="1995788"/>
            <a:ext cx="50394" cy="32960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595937" y="5291861"/>
            <a:ext cx="353766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38617" y="2610651"/>
            <a:ext cx="2822066" cy="213690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5190587" y="2610651"/>
            <a:ext cx="2408835" cy="223770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35824" y="3316234"/>
            <a:ext cx="2560018" cy="1874831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888460" y="4562889"/>
            <a:ext cx="573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</a:t>
            </a:r>
            <a:r>
              <a:rPr lang="en-US" baseline="-25000" dirty="0" smtClean="0"/>
              <a:t> 1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7293425" y="4932221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 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7760683" y="2419137"/>
            <a:ext cx="59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</a:t>
            </a:r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5422400" y="3316234"/>
            <a:ext cx="312442" cy="3830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895718" y="2338499"/>
            <a:ext cx="740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Prices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7579265" y="5600714"/>
            <a:ext cx="855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Output</a:t>
            </a:r>
            <a:endParaRPr lang="en-US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6420202" y="3779901"/>
            <a:ext cx="20157" cy="151196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886025" y="4290350"/>
            <a:ext cx="10079" cy="1048292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5896104" y="5600714"/>
            <a:ext cx="54425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0158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Fiscal stimulus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261881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Increase in government spending </a:t>
            </a:r>
            <a:r>
              <a:rPr lang="en-US" dirty="0" smtClean="0"/>
              <a:t>raise </a:t>
            </a:r>
            <a:r>
              <a:rPr lang="en-US" dirty="0" smtClean="0"/>
              <a:t>demand</a:t>
            </a:r>
          </a:p>
          <a:p>
            <a:endParaRPr lang="en-US" dirty="0" smtClean="0"/>
          </a:p>
          <a:p>
            <a:r>
              <a:rPr lang="en-US" dirty="0" smtClean="0"/>
              <a:t>Shift AD back from AD</a:t>
            </a:r>
            <a:r>
              <a:rPr lang="en-US" baseline="-25000" dirty="0" smtClean="0"/>
              <a:t>2</a:t>
            </a:r>
            <a:r>
              <a:rPr lang="en-US" dirty="0" smtClean="0"/>
              <a:t> to AD</a:t>
            </a:r>
            <a:r>
              <a:rPr lang="en-US" baseline="-25000" dirty="0" smtClean="0"/>
              <a:t>3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Output increases. </a:t>
            </a:r>
          </a:p>
          <a:p>
            <a:endParaRPr lang="en-US" dirty="0"/>
          </a:p>
          <a:p>
            <a:r>
              <a:rPr lang="en-US" dirty="0" smtClean="0"/>
              <a:t>Extent of the shift depends on the amount and affect of the stimulus.  </a:t>
            </a:r>
          </a:p>
          <a:p>
            <a:pPr marL="0" indent="0">
              <a:buNone/>
            </a:pPr>
            <a:endParaRPr lang="en-US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545543" y="1995788"/>
            <a:ext cx="50394" cy="32960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595937" y="5291861"/>
            <a:ext cx="353766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38617" y="2610651"/>
            <a:ext cx="2822066" cy="213690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5190587" y="2610651"/>
            <a:ext cx="2408835" cy="223770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37041" y="3588386"/>
            <a:ext cx="2247574" cy="161275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888460" y="4562889"/>
            <a:ext cx="5730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</a:t>
            </a:r>
            <a:r>
              <a:rPr lang="en-US" baseline="-25000" dirty="0" smtClean="0"/>
              <a:t> 1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7051533" y="5016477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 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7760683" y="2419137"/>
            <a:ext cx="595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AS</a:t>
            </a:r>
            <a:endParaRPr lang="en-US" dirty="0"/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5382084" y="3363013"/>
            <a:ext cx="393074" cy="5076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895718" y="2338499"/>
            <a:ext cx="740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Prices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7579265" y="5600714"/>
            <a:ext cx="855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Output</a:t>
            </a:r>
            <a:endParaRPr lang="en-US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6420202" y="3779901"/>
            <a:ext cx="20157" cy="151196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75158" y="4383069"/>
            <a:ext cx="0" cy="930567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5775158" y="5600714"/>
            <a:ext cx="37291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039405" y="3124718"/>
            <a:ext cx="2388678" cy="1807503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6742724" y="4747555"/>
            <a:ext cx="241891" cy="1846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428083" y="4831811"/>
            <a:ext cx="53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30" name="Straight Connector 29"/>
          <p:cNvCxnSpPr/>
          <p:nvPr/>
        </p:nvCxnSpPr>
        <p:spPr>
          <a:xfrm>
            <a:off x="6148074" y="3991575"/>
            <a:ext cx="20157" cy="130028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83539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SP1 (and SP2)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Many measures not started until mid </a:t>
            </a:r>
            <a:r>
              <a:rPr lang="en-US" dirty="0" smtClean="0"/>
              <a:t>2009</a:t>
            </a:r>
            <a:endParaRPr lang="en-US" dirty="0" smtClean="0"/>
          </a:p>
          <a:p>
            <a:pPr lvl="1"/>
            <a:r>
              <a:rPr lang="en-US" dirty="0" smtClean="0"/>
              <a:t>So impact most likely in 2009 and 2010</a:t>
            </a:r>
          </a:p>
          <a:p>
            <a:pPr lvl="1"/>
            <a:r>
              <a:rPr lang="en-US" dirty="0" smtClean="0"/>
              <a:t>Likely raised GDP by 2% overall </a:t>
            </a:r>
          </a:p>
          <a:p>
            <a:r>
              <a:rPr lang="en-US" dirty="0" smtClean="0"/>
              <a:t>GDP was 1% in 2009 and 7.5% in 2010</a:t>
            </a:r>
          </a:p>
          <a:p>
            <a:pPr lvl="1"/>
            <a:r>
              <a:rPr lang="en-US" dirty="0" smtClean="0"/>
              <a:t>Due in part to stimulus</a:t>
            </a:r>
          </a:p>
          <a:p>
            <a:pPr lvl="1"/>
            <a:r>
              <a:rPr lang="en-US" dirty="0" smtClean="0"/>
              <a:t>Also large rebound in exports</a:t>
            </a:r>
          </a:p>
          <a:p>
            <a:pPr lvl="2"/>
            <a:r>
              <a:rPr lang="en-US" dirty="0" smtClean="0"/>
              <a:t>Grew 14% in 2010 and higher than pre GFC</a:t>
            </a:r>
          </a:p>
          <a:p>
            <a:pPr lvl="1"/>
            <a:r>
              <a:rPr lang="en-US" dirty="0" smtClean="0"/>
              <a:t>GDP grew:</a:t>
            </a:r>
          </a:p>
          <a:p>
            <a:pPr lvl="2"/>
            <a:r>
              <a:rPr lang="en-US" dirty="0" smtClean="0"/>
              <a:t>&lt; 1% in 2011 (floods)</a:t>
            </a:r>
          </a:p>
          <a:p>
            <a:pPr lvl="2"/>
            <a:r>
              <a:rPr lang="en-US" dirty="0" smtClean="0"/>
              <a:t>7.2% in 2012 </a:t>
            </a:r>
          </a:p>
          <a:p>
            <a:pPr lvl="2"/>
            <a:r>
              <a:rPr lang="en-US" dirty="0" smtClean="0"/>
              <a:t>2.7% in 2013 (political unrest)</a:t>
            </a:r>
          </a:p>
          <a:p>
            <a:pPr lvl="2"/>
            <a:r>
              <a:rPr lang="en-US" dirty="0" smtClean="0"/>
              <a:t>0.8% in 2014 (coup)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681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Tax and subsidy 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provide a fiscal boost by encouraging others to spend</a:t>
            </a:r>
          </a:p>
          <a:p>
            <a:r>
              <a:rPr lang="en-US" dirty="0" smtClean="0"/>
              <a:t>Reduce taxes</a:t>
            </a:r>
          </a:p>
          <a:p>
            <a:pPr lvl="1"/>
            <a:r>
              <a:rPr lang="en-US" dirty="0" smtClean="0"/>
              <a:t>Will reduce revenues so will impact deficit/debt</a:t>
            </a:r>
          </a:p>
          <a:p>
            <a:r>
              <a:rPr lang="en-US" dirty="0" smtClean="0"/>
              <a:t>Give subsidies</a:t>
            </a:r>
          </a:p>
          <a:p>
            <a:pPr lvl="1"/>
            <a:r>
              <a:rPr lang="en-US" dirty="0" smtClean="0"/>
              <a:t>Spending in the form of transfer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980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Incentives to buy new cars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Used in many countries to counter GFC</a:t>
            </a:r>
          </a:p>
          <a:p>
            <a:pPr lvl="1"/>
            <a:r>
              <a:rPr lang="en-US" dirty="0" smtClean="0"/>
              <a:t>US, Canada, 14 Euro. countries, China, Japan, Thailand</a:t>
            </a:r>
          </a:p>
          <a:p>
            <a:r>
              <a:rPr lang="en-US" dirty="0" smtClean="0"/>
              <a:t>Variety of forms: 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ew buyer</a:t>
            </a:r>
          </a:p>
          <a:p>
            <a:pPr lvl="1"/>
            <a:r>
              <a:rPr lang="en-US" dirty="0" smtClean="0"/>
              <a:t>Trade in old, polluting car</a:t>
            </a:r>
          </a:p>
          <a:p>
            <a:pPr lvl="1"/>
            <a:r>
              <a:rPr lang="en-US" dirty="0" smtClean="0"/>
              <a:t>Buy more fuel-efficient car</a:t>
            </a:r>
          </a:p>
          <a:p>
            <a:r>
              <a:rPr lang="en-US" dirty="0" smtClean="0"/>
              <a:t>Trying to get consumers to spend money</a:t>
            </a:r>
          </a:p>
          <a:p>
            <a:pPr lvl="1"/>
            <a:r>
              <a:rPr lang="en-US" dirty="0" smtClean="0"/>
              <a:t>May </a:t>
            </a:r>
            <a:r>
              <a:rPr lang="en-US" smtClean="0"/>
              <a:t>likely only </a:t>
            </a:r>
            <a:r>
              <a:rPr lang="en-US" dirty="0" smtClean="0"/>
              <a:t>move demand forward (earlier)</a:t>
            </a:r>
          </a:p>
          <a:p>
            <a:pPr lvl="1"/>
            <a:r>
              <a:rPr lang="en-US" dirty="0" smtClean="0"/>
              <a:t>Not necessarily create new demand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561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US: Cash for Clunkers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1" indent="-342900">
              <a:buFont typeface="Arial"/>
              <a:buChar char="•"/>
            </a:pPr>
            <a:r>
              <a:rPr lang="en-US" dirty="0" smtClean="0"/>
              <a:t>Allowance </a:t>
            </a:r>
            <a:r>
              <a:rPr lang="en-US" dirty="0"/>
              <a:t>Rebate System (CARS</a:t>
            </a:r>
            <a:r>
              <a:rPr lang="en-US" dirty="0" smtClean="0"/>
              <a:t>)</a:t>
            </a:r>
          </a:p>
          <a:p>
            <a:pPr marL="742950" lvl="2" indent="-342900"/>
            <a:r>
              <a:rPr lang="en-US" dirty="0" smtClean="0"/>
              <a:t>$ 3 billion over 8 week period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Government gives you $3,500 or $4,500 if you:</a:t>
            </a:r>
          </a:p>
          <a:p>
            <a:pPr marL="742950" lvl="2" indent="-342900"/>
            <a:r>
              <a:rPr lang="en-US" dirty="0" smtClean="0"/>
              <a:t>Trade in old fuel-inefficient car</a:t>
            </a:r>
          </a:p>
          <a:p>
            <a:pPr marL="742950" lvl="2" indent="-342900"/>
            <a:r>
              <a:rPr lang="en-US" dirty="0" smtClean="0"/>
              <a:t> Buy new fuel efficient car for under $45,000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 smtClean="0"/>
              <a:t>Did it work?</a:t>
            </a:r>
          </a:p>
          <a:p>
            <a:pPr marL="742950" lvl="2" indent="-342900"/>
            <a:r>
              <a:rPr lang="en-US" dirty="0" smtClean="0"/>
              <a:t>677,000 cars bought under the program</a:t>
            </a:r>
          </a:p>
          <a:p>
            <a:pPr marL="742950" lvl="2" indent="-342900"/>
            <a:r>
              <a:rPr lang="en-US" dirty="0" smtClean="0"/>
              <a:t>60% of people would have bought anyways in program period</a:t>
            </a:r>
          </a:p>
          <a:p>
            <a:pPr marL="742950" lvl="2" indent="-342900"/>
            <a:r>
              <a:rPr lang="en-US" dirty="0" smtClean="0"/>
              <a:t>40% would have bought in the following 7-9 months</a:t>
            </a:r>
          </a:p>
          <a:p>
            <a:pPr marL="1200150" lvl="3" indent="-342900"/>
            <a:r>
              <a:rPr lang="en-US" dirty="0" smtClean="0"/>
              <a:t>So it merely brought demand forward (earlier)</a:t>
            </a:r>
          </a:p>
          <a:p>
            <a:pPr marL="742950" lvl="2" indent="-342900"/>
            <a:r>
              <a:rPr lang="en-US" dirty="0" smtClean="0"/>
              <a:t>However, spent $5,000 less per can than they would have without the program</a:t>
            </a:r>
          </a:p>
          <a:p>
            <a:pPr marL="1200150" lvl="3" indent="-342900"/>
            <a:r>
              <a:rPr lang="en-US" dirty="0" smtClean="0"/>
              <a:t>So program actually reduced demand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0205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4256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1683</TotalTime>
  <Words>1540</Words>
  <Application>Microsoft Macintosh PowerPoint</Application>
  <PresentationFormat>On-screen Show (4:3)</PresentationFormat>
  <Paragraphs>370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Lecture 9 Fiscal Issues and Policy</vt:lpstr>
      <vt:lpstr>Fiscal </vt:lpstr>
      <vt:lpstr>1. Revenues and borrowing</vt:lpstr>
      <vt:lpstr>Taxation</vt:lpstr>
      <vt:lpstr>Tax administration</vt:lpstr>
      <vt:lpstr>Differences</vt:lpstr>
      <vt:lpstr>PowerPoint Presentation</vt:lpstr>
      <vt:lpstr>Personal income tax</vt:lpstr>
      <vt:lpstr>Income tax rates (Highest income bracket)</vt:lpstr>
      <vt:lpstr>Corporate income tax</vt:lpstr>
      <vt:lpstr> Goods and Services Tax Retail Sales, VAT and Excise  </vt:lpstr>
      <vt:lpstr>Trade taxes</vt:lpstr>
      <vt:lpstr>PowerPoint Presentation</vt:lpstr>
      <vt:lpstr>Borrowing (we will discuss more during lecture on debt)</vt:lpstr>
      <vt:lpstr>Influencing behavior</vt:lpstr>
      <vt:lpstr>2. Government expenditure and investment</vt:lpstr>
      <vt:lpstr>Spending </vt:lpstr>
      <vt:lpstr>3. Fiscal Policy</vt:lpstr>
      <vt:lpstr>Fiscal boost</vt:lpstr>
      <vt:lpstr>Rice pledging </vt:lpstr>
      <vt:lpstr>Submarines</vt:lpstr>
      <vt:lpstr>GFC and Thailand fiscal stimulus</vt:lpstr>
      <vt:lpstr>GFC – lower demand</vt:lpstr>
      <vt:lpstr>Fiscal stimulus</vt:lpstr>
      <vt:lpstr>Impact of SP1 (and SP2)</vt:lpstr>
      <vt:lpstr>Tax and subsidy incentives</vt:lpstr>
      <vt:lpstr>Incentives to buy new cars</vt:lpstr>
      <vt:lpstr>US: Cash for Clunkers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Investment and Savings</dc:title>
  <dc:creator>Akiko Vandenberg</dc:creator>
  <cp:lastModifiedBy>Akiko Vandenberg</cp:lastModifiedBy>
  <cp:revision>68</cp:revision>
  <cp:lastPrinted>2017-09-24T23:33:24Z</cp:lastPrinted>
  <dcterms:created xsi:type="dcterms:W3CDTF">2016-10-25T23:14:12Z</dcterms:created>
  <dcterms:modified xsi:type="dcterms:W3CDTF">2018-10-09T12:24:19Z</dcterms:modified>
</cp:coreProperties>
</file>