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1"/>
  </p:sldMasterIdLst>
  <p:notesMasterIdLst>
    <p:notesMasterId r:id="rId49"/>
  </p:notesMasterIdLst>
  <p:sldIdLst>
    <p:sldId id="256" r:id="rId2"/>
    <p:sldId id="321" r:id="rId3"/>
    <p:sldId id="322" r:id="rId4"/>
    <p:sldId id="323" r:id="rId5"/>
    <p:sldId id="324" r:id="rId6"/>
    <p:sldId id="325" r:id="rId7"/>
    <p:sldId id="326" r:id="rId8"/>
    <p:sldId id="329" r:id="rId9"/>
    <p:sldId id="353" r:id="rId10"/>
    <p:sldId id="354" r:id="rId11"/>
    <p:sldId id="355" r:id="rId12"/>
    <p:sldId id="356" r:id="rId13"/>
    <p:sldId id="357" r:id="rId14"/>
    <p:sldId id="358" r:id="rId15"/>
    <p:sldId id="359" r:id="rId16"/>
    <p:sldId id="360" r:id="rId17"/>
    <p:sldId id="361" r:id="rId18"/>
    <p:sldId id="362" r:id="rId19"/>
    <p:sldId id="327" r:id="rId20"/>
    <p:sldId id="328" r:id="rId21"/>
    <p:sldId id="330" r:id="rId22"/>
    <p:sldId id="331" r:id="rId23"/>
    <p:sldId id="332" r:id="rId24"/>
    <p:sldId id="333" r:id="rId25"/>
    <p:sldId id="334" r:id="rId26"/>
    <p:sldId id="335" r:id="rId27"/>
    <p:sldId id="336" r:id="rId28"/>
    <p:sldId id="337" r:id="rId29"/>
    <p:sldId id="338" r:id="rId30"/>
    <p:sldId id="339" r:id="rId31"/>
    <p:sldId id="340" r:id="rId32"/>
    <p:sldId id="341" r:id="rId33"/>
    <p:sldId id="342" r:id="rId34"/>
    <p:sldId id="343" r:id="rId35"/>
    <p:sldId id="344" r:id="rId36"/>
    <p:sldId id="363" r:id="rId37"/>
    <p:sldId id="345" r:id="rId38"/>
    <p:sldId id="352" r:id="rId39"/>
    <p:sldId id="346" r:id="rId40"/>
    <p:sldId id="348" r:id="rId41"/>
    <p:sldId id="349" r:id="rId42"/>
    <p:sldId id="364" r:id="rId43"/>
    <p:sldId id="365" r:id="rId44"/>
    <p:sldId id="366" r:id="rId45"/>
    <p:sldId id="367" r:id="rId46"/>
    <p:sldId id="368" r:id="rId47"/>
    <p:sldId id="320" r:id="rId4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3" d="100"/>
          <a:sy n="53" d="100"/>
        </p:scale>
        <p:origin x="-1422"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F6170D8-79F3-47E8-AABF-3546422B4182}" type="datetimeFigureOut">
              <a:rPr lang="en-US" smtClean="0"/>
              <a:t>1/19/2014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65097B3-C1B6-4468-B554-69E32C22EF59}" type="slidenum">
              <a:rPr lang="en-US" smtClean="0"/>
              <a:t>‹#›</a:t>
            </a:fld>
            <a:endParaRPr lang="en-US"/>
          </a:p>
        </p:txBody>
      </p:sp>
    </p:spTree>
    <p:extLst>
      <p:ext uri="{BB962C8B-B14F-4D97-AF65-F5344CB8AC3E}">
        <p14:creationId xmlns:p14="http://schemas.microsoft.com/office/powerpoint/2010/main" val="31317283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AFD40DE-EED9-4683-ABA5-90BDC7AE24B6}" type="datetime1">
              <a:rPr lang="en-US" smtClean="0"/>
              <a:t>1/19/2014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705D276-3774-4756-969C-6385FEFC9C5E}" type="datetime1">
              <a:rPr lang="en-US" smtClean="0"/>
              <a:t>1/19/2014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16294E8-2C6E-4C58-B6AB-246DC642EA98}" type="datetime1">
              <a:rPr lang="en-US" smtClean="0"/>
              <a:t>1/19/2014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7555265B-F812-4449-8548-A2213FDF56F3}" type="datetime1">
              <a:rPr lang="en-US" smtClean="0"/>
              <a:t>1/19/2014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2DFD204-2B7A-483D-B657-57469F0BBDE0}" type="datetime1">
              <a:rPr lang="en-US" smtClean="0"/>
              <a:t>1/19/2014</a:t>
            </a:fld>
            <a:endParaRPr lang="en-US"/>
          </a:p>
        </p:txBody>
      </p:sp>
      <p:sp>
        <p:nvSpPr>
          <p:cNvPr id="8" name="Footer Placeholder 7"/>
          <p:cNvSpPr>
            <a:spLocks noGrp="1"/>
          </p:cNvSpPr>
          <p:nvPr>
            <p:ph type="ftr" sz="quarter" idx="11"/>
          </p:nvPr>
        </p:nvSpPr>
        <p:spPr/>
        <p:txBody>
          <a:bodyPr/>
          <a:lstStyle/>
          <a:p>
            <a:r>
              <a:rPr lang="en-US" smtClean="0"/>
              <a:t>FN 221: Personal Finance</a:t>
            </a:r>
            <a:endParaRPr lang="en-US"/>
          </a:p>
        </p:txBody>
      </p:sp>
      <p:sp>
        <p:nvSpPr>
          <p:cNvPr id="9" name="Slide Number Placeholder 8"/>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79D208B-137B-443C-A20D-838854832AB9}" type="datetime1">
              <a:rPr lang="en-US" smtClean="0"/>
              <a:t>1/19/2014</a:t>
            </a:fld>
            <a:endParaRPr lang="en-US"/>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2F7DB0-DB2F-442E-AA42-1BB0767278C2}" type="datetime1">
              <a:rPr lang="en-US" smtClean="0"/>
              <a:t>1/19/2014</a:t>
            </a:fld>
            <a:endParaRPr lang="en-US"/>
          </a:p>
        </p:txBody>
      </p:sp>
      <p:sp>
        <p:nvSpPr>
          <p:cNvPr id="3" name="Footer Placeholder 2"/>
          <p:cNvSpPr>
            <a:spLocks noGrp="1"/>
          </p:cNvSpPr>
          <p:nvPr>
            <p:ph type="ftr" sz="quarter" idx="11"/>
          </p:nvPr>
        </p:nvSpPr>
        <p:spPr/>
        <p:txBody>
          <a:bodyPr/>
          <a:lstStyle/>
          <a:p>
            <a:r>
              <a:rPr lang="en-US" smtClean="0"/>
              <a:t>FN 221: Personal Finance</a:t>
            </a:r>
            <a:endParaRPr lang="en-US"/>
          </a:p>
        </p:txBody>
      </p:sp>
      <p:sp>
        <p:nvSpPr>
          <p:cNvPr id="4" name="Slide Number Placeholder 3"/>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94996CD-54AB-4F83-AED8-89485AD42955}" type="datetime1">
              <a:rPr lang="en-US" smtClean="0"/>
              <a:t>1/19/2014</a:t>
            </a:fld>
            <a:endParaRPr lang="en-US"/>
          </a:p>
        </p:txBody>
      </p:sp>
      <p:sp>
        <p:nvSpPr>
          <p:cNvPr id="6" name="Footer Placeholder 5"/>
          <p:cNvSpPr>
            <a:spLocks noGrp="1"/>
          </p:cNvSpPr>
          <p:nvPr>
            <p:ph type="ftr" sz="quarter" idx="11"/>
          </p:nvPr>
        </p:nvSpPr>
        <p:spPr/>
        <p:txBody>
          <a:bodyPr/>
          <a:lstStyle/>
          <a:p>
            <a:r>
              <a:rPr lang="en-US" smtClean="0"/>
              <a:t>FN 221: Personal Finance</a:t>
            </a:r>
            <a:endParaRPr lang="en-US"/>
          </a:p>
        </p:txBody>
      </p:sp>
      <p:sp>
        <p:nvSpPr>
          <p:cNvPr id="7" name="Slide Number Placeholder 6"/>
          <p:cNvSpPr>
            <a:spLocks noGrp="1"/>
          </p:cNvSpPr>
          <p:nvPr>
            <p:ph type="sldNum" sz="quarter" idx="12"/>
          </p:nvPr>
        </p:nvSpPr>
        <p:spPr/>
        <p:txBody>
          <a:bodyPr/>
          <a:lstStyle/>
          <a:p>
            <a:fld id="{304EA3A7-80BF-408A-9BAF-2337D606B151}"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F2794A1A-7544-4223-A0DD-EC35F61DA804}" type="datetime1">
              <a:rPr lang="en-US" smtClean="0"/>
              <a:t>1/19/2014</a:t>
            </a:fld>
            <a:endParaRPr lang="en-US"/>
          </a:p>
        </p:txBody>
      </p:sp>
      <p:sp>
        <p:nvSpPr>
          <p:cNvPr id="9" name="Slide Number Placeholder 8"/>
          <p:cNvSpPr>
            <a:spLocks noGrp="1"/>
          </p:cNvSpPr>
          <p:nvPr>
            <p:ph type="sldNum" sz="quarter" idx="11"/>
          </p:nvPr>
        </p:nvSpPr>
        <p:spPr/>
        <p:txBody>
          <a:bodyPr/>
          <a:lstStyle/>
          <a:p>
            <a:fld id="{304EA3A7-80BF-408A-9BAF-2337D606B151}" type="slidenum">
              <a:rPr lang="en-US" smtClean="0"/>
              <a:t>‹#›</a:t>
            </a:fld>
            <a:endParaRPr lang="en-US"/>
          </a:p>
        </p:txBody>
      </p:sp>
      <p:sp>
        <p:nvSpPr>
          <p:cNvPr id="10" name="Footer Placeholder 9"/>
          <p:cNvSpPr>
            <a:spLocks noGrp="1"/>
          </p:cNvSpPr>
          <p:nvPr>
            <p:ph type="ftr" sz="quarter" idx="12"/>
          </p:nvPr>
        </p:nvSpPr>
        <p:spPr/>
        <p:txBody>
          <a:bodyPr/>
          <a:lstStyle/>
          <a:p>
            <a:r>
              <a:rPr lang="en-US" smtClean="0"/>
              <a:t>FN 221: Personal Finance</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07291BC-123B-4922-85EB-31C714991D3D}" type="datetime1">
              <a:rPr lang="en-US" smtClean="0"/>
              <a:t>1/19/2014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9A44139-9C22-419F-BF24-206E0C8FD7B9}" type="datetime1">
              <a:rPr lang="en-US" smtClean="0"/>
              <a:t>1/19/2014</a:t>
            </a:fld>
            <a:endParaRPr lang="en-US"/>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304EA3A7-80BF-408A-9BAF-2337D606B151}"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r>
              <a:rPr lang="en-US" smtClean="0"/>
              <a:t>FN 221: Personal Finance</a:t>
            </a:r>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F03B78E8-BBB8-4BC9-9C46-F58589C9C7AA}" type="datetime1">
              <a:rPr lang="en-US" smtClean="0"/>
              <a:t>1/19/2014</a:t>
            </a:fld>
            <a:endParaRPr lang="en-US"/>
          </a:p>
        </p:txBody>
      </p:sp>
    </p:spTree>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hf hdr="0" dt="0"/>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tmp"/><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dirty="0" smtClean="0"/>
              <a:t>FN 221: Personal Finance</a:t>
            </a:r>
            <a:endParaRPr lang="en-US" dirty="0"/>
          </a:p>
        </p:txBody>
      </p:sp>
      <p:sp>
        <p:nvSpPr>
          <p:cNvPr id="3" name="Subtitle 2"/>
          <p:cNvSpPr>
            <a:spLocks noGrp="1"/>
          </p:cNvSpPr>
          <p:nvPr>
            <p:ph type="subTitle" idx="1"/>
          </p:nvPr>
        </p:nvSpPr>
        <p:spPr/>
        <p:txBody>
          <a:bodyPr/>
          <a:lstStyle/>
          <a:p>
            <a:r>
              <a:rPr lang="en-US" dirty="0" smtClean="0"/>
              <a:t>Thanachote </a:t>
            </a:r>
            <a:r>
              <a:rPr lang="en-US" dirty="0" err="1" smtClean="0"/>
              <a:t>Rungsitivat</a:t>
            </a:r>
            <a:r>
              <a:rPr lang="en-US" dirty="0" smtClean="0"/>
              <a:t>, CFA, FRM</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a:t>
            </a:fld>
            <a:endParaRPr lang="en-US"/>
          </a:p>
        </p:txBody>
      </p:sp>
    </p:spTree>
    <p:extLst>
      <p:ext uri="{BB962C8B-B14F-4D97-AF65-F5344CB8AC3E}">
        <p14:creationId xmlns:p14="http://schemas.microsoft.com/office/powerpoint/2010/main" val="63602045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Choosing Sources of Credit</a:t>
            </a:r>
            <a:endParaRPr lang="en-US" dirty="0"/>
          </a:p>
        </p:txBody>
      </p:sp>
      <p:sp>
        <p:nvSpPr>
          <p:cNvPr id="3" name="Content Placeholder 2"/>
          <p:cNvSpPr>
            <a:spLocks noGrp="1"/>
          </p:cNvSpPr>
          <p:nvPr>
            <p:ph idx="1"/>
          </p:nvPr>
        </p:nvSpPr>
        <p:spPr/>
        <p:txBody>
          <a:bodyPr/>
          <a:lstStyle/>
          <a:p>
            <a:pPr marL="114300" indent="0">
              <a:buNone/>
            </a:pPr>
            <a:r>
              <a:rPr lang="en-US" dirty="0" smtClean="0"/>
              <a:t>Inexpensive Loans</a:t>
            </a:r>
            <a:r>
              <a:rPr lang="en-US" dirty="0"/>
              <a:t> </a:t>
            </a:r>
            <a:r>
              <a:rPr lang="en-US" dirty="0" smtClean="0"/>
              <a:t>– Parents or family members are often the source of the least expensive loans. However, such loans can complicate family relationships. All loans to or from family members should be in writing and state the interest rate, if any repayment schedule, and the final payment date.</a:t>
            </a:r>
          </a:p>
          <a:p>
            <a:pPr marL="114300" indent="0">
              <a:buNone/>
            </a:pPr>
            <a:endParaRPr lang="en-US" dirty="0"/>
          </a:p>
          <a:p>
            <a:pPr marL="114300" indent="0">
              <a:buNone/>
            </a:pPr>
            <a:r>
              <a:rPr lang="en-US" dirty="0" smtClean="0"/>
              <a:t>Medium-priced loans – Often you can obtain medium-priced loans from commercial banks. New car loans and Used car (slightly more expensive) are included.</a:t>
            </a:r>
          </a:p>
          <a:p>
            <a:pPr marL="114300" indent="0">
              <a:buNone/>
            </a:pPr>
            <a:endParaRPr lang="en-US" dirty="0"/>
          </a:p>
          <a:p>
            <a:pPr marL="114300" indent="0">
              <a:buNone/>
            </a:pPr>
            <a:r>
              <a:rPr lang="en-US" dirty="0" smtClean="0"/>
              <a:t>Expensive Loans – Convenient to obtain, from finance companies or bank through credit cards. </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a:t>
            </a:fld>
            <a:endParaRPr lang="en-US"/>
          </a:p>
        </p:txBody>
      </p:sp>
    </p:spTree>
    <p:extLst>
      <p:ext uri="{BB962C8B-B14F-4D97-AF65-F5344CB8AC3E}">
        <p14:creationId xmlns:p14="http://schemas.microsoft.com/office/powerpoint/2010/main" val="13649014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Cost of Credit</a:t>
            </a:r>
            <a:endParaRPr lang="th-TH" dirty="0"/>
          </a:p>
        </p:txBody>
      </p:sp>
      <p:sp>
        <p:nvSpPr>
          <p:cNvPr id="3" name="Content Placeholder 2"/>
          <p:cNvSpPr>
            <a:spLocks noGrp="1"/>
          </p:cNvSpPr>
          <p:nvPr>
            <p:ph idx="1"/>
          </p:nvPr>
        </p:nvSpPr>
        <p:spPr/>
        <p:txBody>
          <a:bodyPr/>
          <a:lstStyle/>
          <a:p>
            <a:r>
              <a:rPr lang="en-US" dirty="0" smtClean="0"/>
              <a:t>Finance Charge and Annual Percentage Rate (APR)</a:t>
            </a:r>
          </a:p>
          <a:p>
            <a:endParaRPr lang="en-US" dirty="0"/>
          </a:p>
          <a:p>
            <a:r>
              <a:rPr lang="en-US" dirty="0" smtClean="0"/>
              <a:t>Finance charge: the total amount you pay to use credit (this includes interest cost and sometimes other costs such as service charges, credit-related insurance premiums or appraisal fees.</a:t>
            </a:r>
          </a:p>
          <a:p>
            <a:endParaRPr lang="en-US" dirty="0"/>
          </a:p>
          <a:p>
            <a:r>
              <a:rPr lang="en-US" dirty="0" smtClean="0"/>
              <a:t>Annual Percentage Rate (APR): percentage cost of credit on a yearly basis. The APR is key to comparing credit costs, regardless of amount od credit or how much time you have to repay it.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a:t>
            </a:fld>
            <a:endParaRPr lang="en-US"/>
          </a:p>
        </p:txBody>
      </p:sp>
    </p:spTree>
    <p:extLst>
      <p:ext uri="{BB962C8B-B14F-4D97-AF65-F5344CB8AC3E}">
        <p14:creationId xmlns:p14="http://schemas.microsoft.com/office/powerpoint/2010/main" val="26100585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APR</a:t>
            </a:r>
            <a:endParaRPr lang="th-TH" dirty="0"/>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95400" y="1219200"/>
            <a:ext cx="5204012" cy="3282788"/>
          </a:xfrm>
        </p:spPr>
      </p:pic>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a:t>
            </a:fld>
            <a:endParaRPr lang="en-US"/>
          </a:p>
        </p:txBody>
      </p:sp>
      <p:sp>
        <p:nvSpPr>
          <p:cNvPr id="7" name="TextBox 6"/>
          <p:cNvSpPr txBox="1"/>
          <p:nvPr/>
        </p:nvSpPr>
        <p:spPr>
          <a:xfrm>
            <a:off x="609600" y="4876800"/>
            <a:ext cx="6781800" cy="369332"/>
          </a:xfrm>
          <a:prstGeom prst="rect">
            <a:avLst/>
          </a:prstGeom>
          <a:noFill/>
        </p:spPr>
        <p:txBody>
          <a:bodyPr wrap="square" rtlCol="0">
            <a:spAutoFit/>
          </a:bodyPr>
          <a:lstStyle/>
          <a:p>
            <a:r>
              <a:rPr lang="en-US" dirty="0" smtClean="0"/>
              <a:t>APR is 10%</a:t>
            </a:r>
            <a:endParaRPr lang="th-TH" dirty="0"/>
          </a:p>
        </p:txBody>
      </p:sp>
    </p:spTree>
    <p:extLst>
      <p:ext uri="{BB962C8B-B14F-4D97-AF65-F5344CB8AC3E}">
        <p14:creationId xmlns:p14="http://schemas.microsoft.com/office/powerpoint/2010/main" val="39316250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APR</a:t>
            </a:r>
            <a:endParaRPr lang="th-TH" dirty="0"/>
          </a:p>
        </p:txBody>
      </p:sp>
      <p:pic>
        <p:nvPicPr>
          <p:cNvPr id="6" name="Content Placeholder 5"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828800" y="762000"/>
            <a:ext cx="5486400" cy="4046940"/>
          </a:xfrm>
        </p:spPr>
      </p:pic>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5</a:t>
            </a:fld>
            <a:endParaRPr lang="en-US"/>
          </a:p>
        </p:txBody>
      </p:sp>
      <p:sp>
        <p:nvSpPr>
          <p:cNvPr id="7" name="TextBox 6"/>
          <p:cNvSpPr txBox="1"/>
          <p:nvPr/>
        </p:nvSpPr>
        <p:spPr>
          <a:xfrm>
            <a:off x="443753" y="4822140"/>
            <a:ext cx="7315200" cy="1200329"/>
          </a:xfrm>
          <a:prstGeom prst="rect">
            <a:avLst/>
          </a:prstGeom>
          <a:noFill/>
        </p:spPr>
        <p:txBody>
          <a:bodyPr wrap="square" rtlCol="0">
            <a:spAutoFit/>
          </a:bodyPr>
          <a:lstStyle/>
          <a:p>
            <a:r>
              <a:rPr lang="en-US" dirty="0" smtClean="0"/>
              <a:t>APR here is 18.5% because you pay 10% of 100 but you get to use less than 100 each month. Normally, to approximate the APR is to use the average balance.</a:t>
            </a:r>
          </a:p>
          <a:p>
            <a:endParaRPr lang="th-TH"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1763" y="5755769"/>
            <a:ext cx="3800475"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95593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Trade-Offs</a:t>
            </a:r>
            <a:endParaRPr lang="th-TH" dirty="0"/>
          </a:p>
        </p:txBody>
      </p:sp>
      <p:sp>
        <p:nvSpPr>
          <p:cNvPr id="3" name="Content Placeholder 2"/>
          <p:cNvSpPr>
            <a:spLocks noGrp="1"/>
          </p:cNvSpPr>
          <p:nvPr>
            <p:ph idx="1"/>
          </p:nvPr>
        </p:nvSpPr>
        <p:spPr/>
        <p:txBody>
          <a:bodyPr/>
          <a:lstStyle/>
          <a:p>
            <a:r>
              <a:rPr lang="en-US" dirty="0" smtClean="0"/>
              <a:t>Term Versus Interest Costs</a:t>
            </a:r>
          </a:p>
          <a:p>
            <a:pPr lvl="1"/>
            <a:r>
              <a:rPr lang="en-US" dirty="0" smtClean="0"/>
              <a:t>Many people choose longer-term financing because they want smaller monthly payments. But the longer the term for a loan at a given interest rate, the greater the amount you must pay in interest charges.</a:t>
            </a:r>
          </a:p>
          <a:p>
            <a:pPr lvl="1"/>
            <a:r>
              <a:rPr lang="en-US" dirty="0" smtClean="0"/>
              <a:t>Suppose you are buying a USD 7,500 watch and you need to borrow USD 6,000</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6</a:t>
            </a:fld>
            <a:endParaRPr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00" y="4427725"/>
            <a:ext cx="6124575" cy="1952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59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Trade-Offs</a:t>
            </a:r>
            <a:endParaRPr lang="th-TH" dirty="0"/>
          </a:p>
        </p:txBody>
      </p:sp>
      <p:sp>
        <p:nvSpPr>
          <p:cNvPr id="3" name="Content Placeholder 2"/>
          <p:cNvSpPr>
            <a:spLocks noGrp="1"/>
          </p:cNvSpPr>
          <p:nvPr>
            <p:ph idx="1"/>
          </p:nvPr>
        </p:nvSpPr>
        <p:spPr/>
        <p:txBody>
          <a:bodyPr>
            <a:normAutofit fontScale="77500" lnSpcReduction="20000"/>
          </a:bodyPr>
          <a:lstStyle/>
          <a:p>
            <a:r>
              <a:rPr lang="en-US" dirty="0" smtClean="0"/>
              <a:t>Lender risk versus Interest Rate</a:t>
            </a:r>
          </a:p>
          <a:p>
            <a:r>
              <a:rPr lang="en-US" dirty="0" smtClean="0"/>
              <a:t>You may prefer financing that requires low fixed payments with a large final payment or only a minimum of up-front cash. But both of these requirements can increase your cost of borrowing because they create more risk for your lender.</a:t>
            </a:r>
          </a:p>
          <a:p>
            <a:pPr marL="114300" indent="0">
              <a:buNone/>
            </a:pPr>
            <a:endParaRPr lang="en-US" dirty="0"/>
          </a:p>
          <a:p>
            <a:r>
              <a:rPr lang="en-US" dirty="0" smtClean="0"/>
              <a:t>Variable Interest Rate – based on fluctuating rates in the banking system. With this type of loan, you share the interest rate risks with the lender. Therefore the lender may offer a lower initial  interest rate than it would with a fixed-rate loan.</a:t>
            </a:r>
          </a:p>
          <a:p>
            <a:endParaRPr lang="en-US" dirty="0"/>
          </a:p>
          <a:p>
            <a:r>
              <a:rPr lang="en-US" dirty="0" smtClean="0"/>
              <a:t>A Secured Loan – If you pledge property as collateral, you’ll probably receive a lower interest rate on your loan.</a:t>
            </a:r>
          </a:p>
          <a:p>
            <a:endParaRPr lang="en-US" dirty="0"/>
          </a:p>
          <a:p>
            <a:r>
              <a:rPr lang="en-US" dirty="0" smtClean="0"/>
              <a:t>Up-Front Cash – many lenders believe you have a higher stake in repaying a loan if you pay cash for a large portion of what you are financing. This may reduce the credit cost charged to you.</a:t>
            </a:r>
          </a:p>
          <a:p>
            <a:endParaRPr lang="en-US" dirty="0"/>
          </a:p>
          <a:p>
            <a:r>
              <a:rPr lang="en-US" dirty="0" smtClean="0"/>
              <a:t>A Shorter Term – The shorter the period of time for which you borrow, the smaller the chance that something will prevent you from repayment and the lower the risk to the lender.</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7</a:t>
            </a:fld>
            <a:endParaRPr lang="en-US"/>
          </a:p>
        </p:txBody>
      </p:sp>
    </p:spTree>
    <p:extLst>
      <p:ext uri="{BB962C8B-B14F-4D97-AF65-F5344CB8AC3E}">
        <p14:creationId xmlns:p14="http://schemas.microsoft.com/office/powerpoint/2010/main" val="17040542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Situation</a:t>
            </a:r>
            <a:endParaRPr lang="th-TH" dirty="0"/>
          </a:p>
        </p:txBody>
      </p:sp>
      <p:sp>
        <p:nvSpPr>
          <p:cNvPr id="3" name="Content Placeholder 2"/>
          <p:cNvSpPr>
            <a:spLocks noGrp="1"/>
          </p:cNvSpPr>
          <p:nvPr>
            <p:ph idx="1"/>
          </p:nvPr>
        </p:nvSpPr>
        <p:spPr/>
        <p:txBody>
          <a:bodyPr/>
          <a:lstStyle/>
          <a:p>
            <a:pPr marL="114300" indent="0">
              <a:buNone/>
            </a:pPr>
            <a:r>
              <a:rPr lang="en-US" dirty="0" smtClean="0"/>
              <a:t>Samantha jones wants to borrow $5,000 to buy a used car. She has several options when it comes to getting a loan, but needs to decide which option id the best in this situation. She has never taken out a loan before and is not certain she will be qualified for a loan.</a:t>
            </a:r>
          </a:p>
          <a:p>
            <a:pPr marL="114300" indent="0">
              <a:buNone/>
            </a:pPr>
            <a:r>
              <a:rPr lang="en-US" dirty="0" smtClean="0"/>
              <a:t> </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8</a:t>
            </a:fld>
            <a:endParaRPr lang="en-US"/>
          </a:p>
        </p:txBody>
      </p:sp>
    </p:spTree>
    <p:extLst>
      <p:ext uri="{BB962C8B-B14F-4D97-AF65-F5344CB8AC3E}">
        <p14:creationId xmlns:p14="http://schemas.microsoft.com/office/powerpoint/2010/main" val="16950888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Inexpensive Loan: A Loan from Her Grandmother </a:t>
            </a:r>
            <a:endParaRPr lang="en-US" dirty="0"/>
          </a:p>
        </p:txBody>
      </p:sp>
      <p:sp>
        <p:nvSpPr>
          <p:cNvPr id="3" name="Content Placeholder 2"/>
          <p:cNvSpPr>
            <a:spLocks noGrp="1"/>
          </p:cNvSpPr>
          <p:nvPr>
            <p:ph idx="1"/>
          </p:nvPr>
        </p:nvSpPr>
        <p:spPr/>
        <p:txBody>
          <a:bodyPr/>
          <a:lstStyle/>
          <a:p>
            <a:r>
              <a:rPr lang="en-US" dirty="0" smtClean="0"/>
              <a:t>Samantha knows that her grandmother will not charge her very much interest, just enough to cover her own costs.</a:t>
            </a:r>
          </a:p>
          <a:p>
            <a:r>
              <a:rPr lang="en-US" dirty="0" smtClean="0"/>
              <a:t>Samantha is worried that if things go wrong she could ruin her relationship with her grandmother.</a:t>
            </a:r>
          </a:p>
          <a:p>
            <a:r>
              <a:rPr lang="en-US" dirty="0" smtClean="0"/>
              <a:t>Samantha knows this loan will not help her establish a good credit history, since there will be no record of it.</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9</a:t>
            </a:fld>
            <a:endParaRPr lang="en-US"/>
          </a:p>
        </p:txBody>
      </p:sp>
    </p:spTree>
    <p:extLst>
      <p:ext uri="{BB962C8B-B14F-4D97-AF65-F5344CB8AC3E}">
        <p14:creationId xmlns:p14="http://schemas.microsoft.com/office/powerpoint/2010/main" val="8634427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Medium – Priced Loan: A Loan from the Local Credit Union  </a:t>
            </a:r>
            <a:endParaRPr lang="en-US" dirty="0"/>
          </a:p>
        </p:txBody>
      </p:sp>
      <p:sp>
        <p:nvSpPr>
          <p:cNvPr id="3" name="Content Placeholder 2"/>
          <p:cNvSpPr>
            <a:spLocks noGrp="1"/>
          </p:cNvSpPr>
          <p:nvPr>
            <p:ph idx="1"/>
          </p:nvPr>
        </p:nvSpPr>
        <p:spPr/>
        <p:txBody>
          <a:bodyPr/>
          <a:lstStyle/>
          <a:p>
            <a:r>
              <a:rPr lang="en-US" dirty="0" smtClean="0"/>
              <a:t>She knows a loan from a credit union will be a little more expensive but still reasonable.</a:t>
            </a:r>
          </a:p>
          <a:p>
            <a:r>
              <a:rPr lang="en-US" dirty="0" smtClean="0"/>
              <a:t>She knows that if she  has payment problems, they will work with her to overcome those problems.</a:t>
            </a:r>
          </a:p>
          <a:p>
            <a:r>
              <a:rPr lang="en-US" dirty="0" smtClean="0"/>
              <a:t>The credit union will offer personalized service on the loan.</a:t>
            </a:r>
          </a:p>
          <a:p>
            <a:r>
              <a:rPr lang="en-US" dirty="0" smtClean="0"/>
              <a:t>Credit unions provide free credit life insurance.</a:t>
            </a:r>
          </a:p>
          <a:p>
            <a:r>
              <a:rPr lang="en-US" dirty="0" smtClean="0"/>
              <a:t>She will begin to establish a good credit history.</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10</a:t>
            </a:fld>
            <a:endParaRPr lang="en-US"/>
          </a:p>
        </p:txBody>
      </p:sp>
    </p:spTree>
    <p:extLst>
      <p:ext uri="{BB962C8B-B14F-4D97-AF65-F5344CB8AC3E}">
        <p14:creationId xmlns:p14="http://schemas.microsoft.com/office/powerpoint/2010/main" val="31969019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Expensive Loan: A Loan from a Finance Company</a:t>
            </a:r>
            <a:endParaRPr lang="en-US" dirty="0"/>
          </a:p>
        </p:txBody>
      </p:sp>
      <p:sp>
        <p:nvSpPr>
          <p:cNvPr id="3" name="Content Placeholder 2"/>
          <p:cNvSpPr>
            <a:spLocks noGrp="1"/>
          </p:cNvSpPr>
          <p:nvPr>
            <p:ph idx="1"/>
          </p:nvPr>
        </p:nvSpPr>
        <p:spPr/>
        <p:txBody>
          <a:bodyPr/>
          <a:lstStyle/>
          <a:p>
            <a:r>
              <a:rPr lang="en-US" dirty="0" smtClean="0"/>
              <a:t>Samantha knows that a loan from a finance company is likely to have a very high interest rate.</a:t>
            </a:r>
          </a:p>
          <a:p>
            <a:r>
              <a:rPr lang="en-US" dirty="0" smtClean="0"/>
              <a:t>Finance companies often lend to people without an establish credit history, so she should have no trouble getting the loan.</a:t>
            </a:r>
          </a:p>
          <a:p>
            <a:r>
              <a:rPr lang="en-US" dirty="0" smtClean="0"/>
              <a:t>Samantha knows they will also process her credit application quickly, so she can take her car home very soon.</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11</a:t>
            </a:fld>
            <a:endParaRPr lang="en-US"/>
          </a:p>
        </p:txBody>
      </p:sp>
    </p:spTree>
    <p:extLst>
      <p:ext uri="{BB962C8B-B14F-4D97-AF65-F5344CB8AC3E}">
        <p14:creationId xmlns:p14="http://schemas.microsoft.com/office/powerpoint/2010/main" val="16150445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Samantha’s Decision </a:t>
            </a:r>
            <a:endParaRPr lang="en-US" dirty="0"/>
          </a:p>
        </p:txBody>
      </p:sp>
      <p:sp>
        <p:nvSpPr>
          <p:cNvPr id="3" name="Content Placeholder 2"/>
          <p:cNvSpPr>
            <a:spLocks noGrp="1"/>
          </p:cNvSpPr>
          <p:nvPr>
            <p:ph idx="1"/>
          </p:nvPr>
        </p:nvSpPr>
        <p:spPr/>
        <p:txBody>
          <a:bodyPr/>
          <a:lstStyle/>
          <a:p>
            <a:r>
              <a:rPr lang="en-US" dirty="0" smtClean="0"/>
              <a:t>Samantha decides to apply for a loan with the credit union. She has had saving and checking accounts there since she was a kid. They know her, and she thinks they will be willing to lend her the money. She does not want tot take a chance and ruin the relationship she has with her grandmother and she is not comfortable with the interest rate the finance company will charge her.</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12</a:t>
            </a:fld>
            <a:endParaRPr lang="en-US"/>
          </a:p>
        </p:txBody>
      </p:sp>
    </p:spTree>
    <p:extLst>
      <p:ext uri="{BB962C8B-B14F-4D97-AF65-F5344CB8AC3E}">
        <p14:creationId xmlns:p14="http://schemas.microsoft.com/office/powerpoint/2010/main" val="30055270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Terms of a Loan</a:t>
            </a:r>
            <a:endParaRPr lang="en-US" dirty="0"/>
          </a:p>
        </p:txBody>
      </p:sp>
      <p:sp>
        <p:nvSpPr>
          <p:cNvPr id="3" name="Content Placeholder 2"/>
          <p:cNvSpPr>
            <a:spLocks noGrp="1"/>
          </p:cNvSpPr>
          <p:nvPr>
            <p:ph idx="1"/>
          </p:nvPr>
        </p:nvSpPr>
        <p:spPr/>
        <p:txBody>
          <a:bodyPr/>
          <a:lstStyle/>
          <a:p>
            <a:r>
              <a:rPr lang="en-US" dirty="0" smtClean="0"/>
              <a:t>Samantha faces several trade-offs between the terms she wants on the loan and the cost of her loan. The terms often loan will affect the finance charge, as well as the annual percentage rate (APR). If she is willing to take steps to reduce the lender’s risk, then she can reduce the interest rate she will have to pay on the loan.</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13</a:t>
            </a:fld>
            <a:endParaRPr lang="en-US"/>
          </a:p>
        </p:txBody>
      </p:sp>
    </p:spTree>
    <p:extLst>
      <p:ext uri="{BB962C8B-B14F-4D97-AF65-F5344CB8AC3E}">
        <p14:creationId xmlns:p14="http://schemas.microsoft.com/office/powerpoint/2010/main" val="39501870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Variable versus Fixed Rate Interest</a:t>
            </a:r>
            <a:endParaRPr lang="en-US" dirty="0"/>
          </a:p>
        </p:txBody>
      </p:sp>
      <p:sp>
        <p:nvSpPr>
          <p:cNvPr id="3" name="Content Placeholder 2"/>
          <p:cNvSpPr>
            <a:spLocks noGrp="1"/>
          </p:cNvSpPr>
          <p:nvPr>
            <p:ph idx="1"/>
          </p:nvPr>
        </p:nvSpPr>
        <p:spPr/>
        <p:txBody>
          <a:bodyPr/>
          <a:lstStyle/>
          <a:p>
            <a:r>
              <a:rPr lang="en-US" dirty="0" smtClean="0"/>
              <a:t>If Samantha is willing to take a variable rate loan, then the interest rate on the loan will start out lower. However, Samantha may face higher payments later on if interest rates rise.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14</a:t>
            </a:fld>
            <a:endParaRPr lang="en-US"/>
          </a:p>
        </p:txBody>
      </p:sp>
    </p:spTree>
    <p:extLst>
      <p:ext uri="{BB962C8B-B14F-4D97-AF65-F5344CB8AC3E}">
        <p14:creationId xmlns:p14="http://schemas.microsoft.com/office/powerpoint/2010/main" val="27639620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Secured Loan versus an Unsecured Loan </a:t>
            </a:r>
            <a:endParaRPr lang="en-US" dirty="0"/>
          </a:p>
        </p:txBody>
      </p:sp>
      <p:sp>
        <p:nvSpPr>
          <p:cNvPr id="3" name="Content Placeholder 2"/>
          <p:cNvSpPr>
            <a:spLocks noGrp="1"/>
          </p:cNvSpPr>
          <p:nvPr>
            <p:ph idx="1"/>
          </p:nvPr>
        </p:nvSpPr>
        <p:spPr/>
        <p:txBody>
          <a:bodyPr/>
          <a:lstStyle/>
          <a:p>
            <a:r>
              <a:rPr lang="en-US" dirty="0" smtClean="0"/>
              <a:t>If Samantha is willing to pledge property or other assets as collateral for the loan, then the loan cost will likely be lower. The collateral can be seized by the credit union in the event that Samantha were to default on the loan.</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15</a:t>
            </a:fld>
            <a:endParaRPr lang="en-US"/>
          </a:p>
        </p:txBody>
      </p:sp>
    </p:spTree>
    <p:extLst>
      <p:ext uri="{BB962C8B-B14F-4D97-AF65-F5344CB8AC3E}">
        <p14:creationId xmlns:p14="http://schemas.microsoft.com/office/powerpoint/2010/main" val="28751393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Up-Front Cash</a:t>
            </a:r>
            <a:endParaRPr lang="en-US" dirty="0"/>
          </a:p>
        </p:txBody>
      </p:sp>
      <p:sp>
        <p:nvSpPr>
          <p:cNvPr id="3" name="Content Placeholder 2"/>
          <p:cNvSpPr>
            <a:spLocks noGrp="1"/>
          </p:cNvSpPr>
          <p:nvPr>
            <p:ph idx="1"/>
          </p:nvPr>
        </p:nvSpPr>
        <p:spPr/>
        <p:txBody>
          <a:bodyPr/>
          <a:lstStyle/>
          <a:p>
            <a:r>
              <a:rPr lang="en-US" dirty="0" smtClean="0"/>
              <a:t>The larger the down payment that Samantha is willing to pay up front in cash for the purchase of her car, the lower the interest rate is likely to be on the loan.</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16</a:t>
            </a:fld>
            <a:endParaRPr lang="en-US"/>
          </a:p>
        </p:txBody>
      </p:sp>
    </p:spTree>
    <p:extLst>
      <p:ext uri="{BB962C8B-B14F-4D97-AF65-F5344CB8AC3E}">
        <p14:creationId xmlns:p14="http://schemas.microsoft.com/office/powerpoint/2010/main" val="850212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Shorter Term versus a Longer Term Loan.</a:t>
            </a:r>
            <a:endParaRPr lang="en-US" dirty="0"/>
          </a:p>
        </p:txBody>
      </p:sp>
      <p:sp>
        <p:nvSpPr>
          <p:cNvPr id="3" name="Content Placeholder 2"/>
          <p:cNvSpPr>
            <a:spLocks noGrp="1"/>
          </p:cNvSpPr>
          <p:nvPr>
            <p:ph idx="1"/>
          </p:nvPr>
        </p:nvSpPr>
        <p:spPr/>
        <p:txBody>
          <a:bodyPr/>
          <a:lstStyle/>
          <a:p>
            <a:r>
              <a:rPr lang="en-US" dirty="0" smtClean="0"/>
              <a:t>Samantha also needs to decide what time period she wants the loan for. A longer time period will make her payments more affordable, but it will mean that she will pay more in total interest charges. If she uses a shorter term loan, then her payments will be higher but the credit union likely to give her a lower interest rate.</a:t>
            </a:r>
          </a:p>
          <a:p>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17</a:t>
            </a:fld>
            <a:endParaRPr lang="en-US"/>
          </a:p>
        </p:txBody>
      </p:sp>
    </p:spTree>
    <p:extLst>
      <p:ext uri="{BB962C8B-B14F-4D97-AF65-F5344CB8AC3E}">
        <p14:creationId xmlns:p14="http://schemas.microsoft.com/office/powerpoint/2010/main" val="31731317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Samantha’s choice </a:t>
            </a:r>
            <a:endParaRPr lang="en-US" dirty="0"/>
          </a:p>
        </p:txBody>
      </p:sp>
      <p:sp>
        <p:nvSpPr>
          <p:cNvPr id="3" name="Content Placeholder 2"/>
          <p:cNvSpPr>
            <a:spLocks noGrp="1"/>
          </p:cNvSpPr>
          <p:nvPr>
            <p:ph idx="1"/>
          </p:nvPr>
        </p:nvSpPr>
        <p:spPr/>
        <p:txBody>
          <a:bodyPr/>
          <a:lstStyle/>
          <a:p>
            <a:r>
              <a:rPr lang="en-US" dirty="0" smtClean="0"/>
              <a:t>Samantha chooses a fixed rate loan, because she does not want her payments to rise over the life of the loan.</a:t>
            </a:r>
          </a:p>
          <a:p>
            <a:r>
              <a:rPr lang="en-US" dirty="0" smtClean="0"/>
              <a:t>Samantha does use the car she is purchasing as collateral for the loan.</a:t>
            </a:r>
          </a:p>
          <a:p>
            <a:r>
              <a:rPr lang="en-US" dirty="0" smtClean="0"/>
              <a:t>Samantha has saved some money and decides to put $1,000 in cash towards the purchase od the car which means she will only borrow $4,000.</a:t>
            </a:r>
          </a:p>
          <a:p>
            <a:r>
              <a:rPr lang="en-US" dirty="0" smtClean="0"/>
              <a:t>Samantha chooses a two-year loan rather than a longer term one.</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18</a:t>
            </a:fld>
            <a:endParaRPr lang="en-US"/>
          </a:p>
        </p:txBody>
      </p:sp>
    </p:spTree>
    <p:extLst>
      <p:ext uri="{BB962C8B-B14F-4D97-AF65-F5344CB8AC3E}">
        <p14:creationId xmlns:p14="http://schemas.microsoft.com/office/powerpoint/2010/main" val="23950547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Calculating the Cost of Credit</a:t>
            </a:r>
            <a:endParaRPr lang="th-TH" dirty="0"/>
          </a:p>
        </p:txBody>
      </p:sp>
      <p:sp>
        <p:nvSpPr>
          <p:cNvPr id="3" name="Content Placeholder 2"/>
          <p:cNvSpPr>
            <a:spLocks noGrp="1"/>
          </p:cNvSpPr>
          <p:nvPr>
            <p:ph idx="1"/>
          </p:nvPr>
        </p:nvSpPr>
        <p:spPr/>
        <p:txBody>
          <a:bodyPr/>
          <a:lstStyle/>
          <a:p>
            <a:r>
              <a:rPr lang="en-US" dirty="0" smtClean="0"/>
              <a:t>Simple Interest</a:t>
            </a:r>
          </a:p>
          <a:p>
            <a:r>
              <a:rPr lang="en-US" dirty="0" smtClean="0"/>
              <a:t>Simple Interest on the Declining Balance</a:t>
            </a:r>
          </a:p>
          <a:p>
            <a:r>
              <a:rPr lang="en-US" dirty="0" smtClean="0"/>
              <a:t>Add-on Interest</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19</a:t>
            </a:fld>
            <a:endParaRPr lang="en-US"/>
          </a:p>
        </p:txBody>
      </p:sp>
    </p:spTree>
    <p:extLst>
      <p:ext uri="{BB962C8B-B14F-4D97-AF65-F5344CB8AC3E}">
        <p14:creationId xmlns:p14="http://schemas.microsoft.com/office/powerpoint/2010/main" val="41403631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Simple Interest</a:t>
            </a:r>
            <a:endParaRPr lang="th-TH" dirty="0"/>
          </a:p>
        </p:txBody>
      </p:sp>
      <p:sp>
        <p:nvSpPr>
          <p:cNvPr id="3" name="Content Placeholder 2"/>
          <p:cNvSpPr>
            <a:spLocks noGrp="1"/>
          </p:cNvSpPr>
          <p:nvPr>
            <p:ph idx="1"/>
          </p:nvPr>
        </p:nvSpPr>
        <p:spPr/>
        <p:txBody>
          <a:bodyPr/>
          <a:lstStyle/>
          <a:p>
            <a:r>
              <a:rPr lang="en-US" dirty="0" smtClean="0"/>
              <a:t>Simple interest is calculated on principal only and without compounding</a:t>
            </a:r>
          </a:p>
          <a:p>
            <a:endParaRPr lang="en-US" dirty="0"/>
          </a:p>
          <a:p>
            <a:endParaRPr lang="en-US" dirty="0" smtClean="0"/>
          </a:p>
          <a:p>
            <a:r>
              <a:rPr lang="en-US" dirty="0" smtClean="0"/>
              <a:t>Interest = Principal x Rate of Interest x Time</a:t>
            </a:r>
          </a:p>
          <a:p>
            <a:pPr marL="114300" indent="0">
              <a:buNone/>
            </a:pPr>
            <a:r>
              <a:rPr lang="en-US" dirty="0"/>
              <a:t>	 </a:t>
            </a:r>
            <a:r>
              <a:rPr lang="en-US" dirty="0" smtClean="0"/>
              <a:t>     = P x r x T</a:t>
            </a:r>
          </a:p>
          <a:p>
            <a:pPr marL="114300" indent="0">
              <a:buNone/>
            </a:pPr>
            <a:endParaRPr lang="en-US" dirty="0"/>
          </a:p>
          <a:p>
            <a:pPr marL="114300" indent="0">
              <a:buNone/>
            </a:pPr>
            <a:endParaRPr lang="en-US" dirty="0" smtClean="0"/>
          </a:p>
          <a:p>
            <a:pPr marL="114300" indent="0">
              <a:buNone/>
            </a:pPr>
            <a:endParaRPr lang="en-US" dirty="0"/>
          </a:p>
          <a:p>
            <a:pPr marL="114300" indent="0">
              <a:buNone/>
            </a:pPr>
            <a:r>
              <a:rPr lang="en-US" dirty="0" smtClean="0"/>
              <a:t>If Samantha wants USD 5,000 loan for 1 year at 5% interest rate, then her total interest will be USD250 (5,000 x 0.05 x 1) since she will have to use the USD 5,000 for the entire year</a:t>
            </a:r>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20</a:t>
            </a:fld>
            <a:endParaRPr lang="en-US"/>
          </a:p>
        </p:txBody>
      </p:sp>
    </p:spTree>
    <p:extLst>
      <p:ext uri="{BB962C8B-B14F-4D97-AF65-F5344CB8AC3E}">
        <p14:creationId xmlns:p14="http://schemas.microsoft.com/office/powerpoint/2010/main" val="35932656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Simple Interest on Declining Balance</a:t>
            </a:r>
            <a:endParaRPr lang="th-TH" dirty="0"/>
          </a:p>
        </p:txBody>
      </p:sp>
      <p:sp>
        <p:nvSpPr>
          <p:cNvPr id="3" name="Content Placeholder 2"/>
          <p:cNvSpPr>
            <a:spLocks noGrp="1"/>
          </p:cNvSpPr>
          <p:nvPr>
            <p:ph idx="1"/>
          </p:nvPr>
        </p:nvSpPr>
        <p:spPr/>
        <p:txBody>
          <a:bodyPr/>
          <a:lstStyle/>
          <a:p>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21</a:t>
            </a:fld>
            <a:endParaRPr lang="en-US"/>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1618985"/>
            <a:ext cx="7834313" cy="4229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43859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Simple Interest on Declining Balance</a:t>
            </a:r>
            <a:endParaRPr lang="th-TH" dirty="0"/>
          </a:p>
        </p:txBody>
      </p:sp>
      <p:sp>
        <p:nvSpPr>
          <p:cNvPr id="3" name="Content Placeholder 2"/>
          <p:cNvSpPr>
            <a:spLocks noGrp="1"/>
          </p:cNvSpPr>
          <p:nvPr>
            <p:ph idx="1"/>
          </p:nvPr>
        </p:nvSpPr>
        <p:spPr/>
        <p:txBody>
          <a:bodyPr>
            <a:normAutofit lnSpcReduction="10000"/>
          </a:bodyPr>
          <a:lstStyle/>
          <a:p>
            <a:r>
              <a:rPr lang="en-US" dirty="0" smtClean="0"/>
              <a:t>Samantha will make monthly payments for two years of this loan. If the payment amount is calculated using simple interest on the declining balance. Then each payment includes a different amount of interest. Samantha will pay interest only on the amount of original principal that she has not yet paid. While the annual interest rate on the loan is 6%, this equates to a monthly interest rate of 1/12 of 6%. Therefore, the first payment will be the principal amount  of USD 166.67 (USD 4,000 / 24 months) plus the interest owed on the principal left. At this point, the USD 4,000 is the principal left and so the interest portion of the payment is USD 20. The total payment in the first month is therefore USD 187.67. As each payment is made, the amount of principal left goes down by the principal payment and the amount of interest paid is a bit smaller each month. </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22</a:t>
            </a:fld>
            <a:endParaRPr lang="en-US"/>
          </a:p>
        </p:txBody>
      </p:sp>
    </p:spTree>
    <p:extLst>
      <p:ext uri="{BB962C8B-B14F-4D97-AF65-F5344CB8AC3E}">
        <p14:creationId xmlns:p14="http://schemas.microsoft.com/office/powerpoint/2010/main" val="22426690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Add-On Interest</a:t>
            </a:r>
            <a:endParaRPr lang="th-TH" dirty="0"/>
          </a:p>
        </p:txBody>
      </p:sp>
      <p:sp>
        <p:nvSpPr>
          <p:cNvPr id="3" name="Content Placeholder 2"/>
          <p:cNvSpPr>
            <a:spLocks noGrp="1"/>
          </p:cNvSpPr>
          <p:nvPr>
            <p:ph idx="1"/>
          </p:nvPr>
        </p:nvSpPr>
        <p:spPr/>
        <p:txBody>
          <a:bodyPr>
            <a:normAutofit lnSpcReduction="10000"/>
          </a:bodyPr>
          <a:lstStyle/>
          <a:p>
            <a:r>
              <a:rPr lang="en-US" dirty="0" smtClean="0"/>
              <a:t>USD 4,000 * 0.6 * 2 = USD 480</a:t>
            </a:r>
          </a:p>
          <a:p>
            <a:endParaRPr lang="en-US" dirty="0"/>
          </a:p>
          <a:p>
            <a:r>
              <a:rPr lang="en-US" dirty="0" smtClean="0"/>
              <a:t>(USD 4,000 + USD 480) /24 = USD 186.67</a:t>
            </a:r>
          </a:p>
          <a:p>
            <a:endParaRPr lang="en-US" dirty="0"/>
          </a:p>
          <a:p>
            <a:endParaRPr lang="en-US" dirty="0" smtClean="0"/>
          </a:p>
          <a:p>
            <a:r>
              <a:rPr lang="en-US" dirty="0" smtClean="0"/>
              <a:t>In an add-on interest loan, the interest is based on the full amount of the original principal times the interest rate times the number of years of the loan. This interest amount is then added to the principal and divided by the number of payments. This determines the monthly payment on the loan. In the case of Samantha’s loan, the add-on payment amounts would be USD 186.67 per month. Since the interest is paid on the beginning principal over the life of the loan, the amount of interest pad is high.</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23</a:t>
            </a:fld>
            <a:endParaRPr lang="en-US"/>
          </a:p>
        </p:txBody>
      </p:sp>
    </p:spTree>
    <p:extLst>
      <p:ext uri="{BB962C8B-B14F-4D97-AF65-F5344CB8AC3E}">
        <p14:creationId xmlns:p14="http://schemas.microsoft.com/office/powerpoint/2010/main" val="14931487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Cost of Open-End Credit</a:t>
            </a:r>
            <a:endParaRPr lang="th-TH" dirty="0"/>
          </a:p>
        </p:txBody>
      </p:sp>
      <p:sp>
        <p:nvSpPr>
          <p:cNvPr id="3" name="Content Placeholder 2"/>
          <p:cNvSpPr>
            <a:spLocks noGrp="1"/>
          </p:cNvSpPr>
          <p:nvPr>
            <p:ph idx="1"/>
          </p:nvPr>
        </p:nvSpPr>
        <p:spPr/>
        <p:txBody>
          <a:bodyPr/>
          <a:lstStyle/>
          <a:p>
            <a:r>
              <a:rPr lang="en-US" dirty="0" smtClean="0"/>
              <a:t>Some creditors add finance charges after subtracting payments made during the billing period – this is called the adjusted balance method</a:t>
            </a:r>
          </a:p>
          <a:p>
            <a:r>
              <a:rPr lang="en-US" dirty="0" smtClean="0"/>
              <a:t>Others give you no credit for payments made during the billing period – this is called previous balance method</a:t>
            </a:r>
          </a:p>
          <a:p>
            <a:r>
              <a:rPr lang="en-US" dirty="0" smtClean="0"/>
              <a:t>He fairest method is the average daily balance method – creditors add your balances for each day in the billing period then divide by the number of days in the period. The average daily balance may include or exclude new purchases during the billing period.</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24</a:t>
            </a:fld>
            <a:endParaRPr lang="en-US"/>
          </a:p>
        </p:txBody>
      </p:sp>
    </p:spTree>
    <p:extLst>
      <p:ext uri="{BB962C8B-B14F-4D97-AF65-F5344CB8AC3E}">
        <p14:creationId xmlns:p14="http://schemas.microsoft.com/office/powerpoint/2010/main" val="18270396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Cost of Open-End Credit</a:t>
            </a:r>
            <a:endParaRPr lang="th-TH" dirty="0"/>
          </a:p>
        </p:txBody>
      </p:sp>
      <p:sp>
        <p:nvSpPr>
          <p:cNvPr id="3" name="Content Placeholder 2"/>
          <p:cNvSpPr>
            <a:spLocks noGrp="1"/>
          </p:cNvSpPr>
          <p:nvPr>
            <p:ph idx="1"/>
          </p:nvPr>
        </p:nvSpPr>
        <p:spPr/>
        <p:txBody>
          <a:bodyPr/>
          <a:lstStyle/>
          <a:p>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25</a:t>
            </a:fld>
            <a:endParaRPr lang="en-US"/>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1066800"/>
            <a:ext cx="5029200" cy="58201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71220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a:t>
            </a:r>
            <a:endParaRPr lang="th-TH" dirty="0"/>
          </a:p>
        </p:txBody>
      </p:sp>
      <p:sp>
        <p:nvSpPr>
          <p:cNvPr id="3" name="Content Placeholder 2"/>
          <p:cNvSpPr>
            <a:spLocks noGrp="1"/>
          </p:cNvSpPr>
          <p:nvPr>
            <p:ph idx="1"/>
          </p:nvPr>
        </p:nvSpPr>
        <p:spPr/>
        <p:txBody>
          <a:bodyPr/>
          <a:lstStyle/>
          <a:p>
            <a:r>
              <a:rPr lang="en-US" dirty="0" smtClean="0"/>
              <a:t>Jack has a credit card with a balance at the beginning of the month of THB 20,000</a:t>
            </a:r>
          </a:p>
          <a:p>
            <a:r>
              <a:rPr lang="en-US" dirty="0" smtClean="0"/>
              <a:t>On the 15</a:t>
            </a:r>
            <a:r>
              <a:rPr lang="en-US" baseline="30000" dirty="0" smtClean="0"/>
              <a:t>th</a:t>
            </a:r>
            <a:r>
              <a:rPr lang="en-US" dirty="0" smtClean="0"/>
              <a:t> day of the month, Jack purchase THB 5,000 worth of stereo equipment using his credit card</a:t>
            </a:r>
          </a:p>
          <a:p>
            <a:r>
              <a:rPr lang="en-US" dirty="0" smtClean="0"/>
              <a:t>On the 20</a:t>
            </a:r>
            <a:r>
              <a:rPr lang="en-US" baseline="30000" dirty="0" smtClean="0"/>
              <a:t>th</a:t>
            </a:r>
            <a:r>
              <a:rPr lang="en-US" dirty="0" smtClean="0"/>
              <a:t> day of the month, Jack makes a payment on his credit card of THB 10,000</a:t>
            </a:r>
          </a:p>
          <a:p>
            <a:r>
              <a:rPr lang="en-US" dirty="0" smtClean="0"/>
              <a:t>Jack’s annual interest rate on his credit card is 18%</a:t>
            </a:r>
          </a:p>
          <a:p>
            <a:r>
              <a:rPr lang="en-US" dirty="0" smtClean="0"/>
              <a:t>Jack knows he has incurred a finance charge of THB 250 on his credit card but is not sure how his bank has calculated this finance charge.</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26</a:t>
            </a:fld>
            <a:endParaRPr lang="en-US"/>
          </a:p>
        </p:txBody>
      </p:sp>
    </p:spTree>
    <p:extLst>
      <p:ext uri="{BB962C8B-B14F-4D97-AF65-F5344CB8AC3E}">
        <p14:creationId xmlns:p14="http://schemas.microsoft.com/office/powerpoint/2010/main" val="34921749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Adjusted Balance Method</a:t>
            </a:r>
            <a:endParaRPr lang="th-TH" dirty="0"/>
          </a:p>
        </p:txBody>
      </p:sp>
      <p:sp>
        <p:nvSpPr>
          <p:cNvPr id="3" name="Content Placeholder 2"/>
          <p:cNvSpPr>
            <a:spLocks noGrp="1"/>
          </p:cNvSpPr>
          <p:nvPr>
            <p:ph idx="1"/>
          </p:nvPr>
        </p:nvSpPr>
        <p:spPr/>
        <p:txBody>
          <a:bodyPr>
            <a:normAutofit lnSpcReduction="10000"/>
          </a:bodyPr>
          <a:lstStyle/>
          <a:p>
            <a:r>
              <a:rPr lang="en-US" dirty="0" smtClean="0"/>
              <a:t>THB 20,000 – THB 10,000 = THB 10,000</a:t>
            </a:r>
          </a:p>
          <a:p>
            <a:r>
              <a:rPr lang="en-US" dirty="0" smtClean="0"/>
              <a:t>THB 10,000 * .015 = THB 150</a:t>
            </a:r>
          </a:p>
          <a:p>
            <a:endParaRPr lang="en-US" dirty="0"/>
          </a:p>
          <a:p>
            <a:endParaRPr lang="en-US" dirty="0" smtClean="0"/>
          </a:p>
          <a:p>
            <a:endParaRPr lang="en-US" dirty="0"/>
          </a:p>
          <a:p>
            <a:endParaRPr lang="en-US" dirty="0" smtClean="0"/>
          </a:p>
          <a:p>
            <a:endParaRPr lang="en-US" dirty="0"/>
          </a:p>
          <a:p>
            <a:r>
              <a:rPr lang="en-US" dirty="0" smtClean="0"/>
              <a:t>The payments that are made during the month are subtracted from the balance at the beginning of the month before finance charges are calculated. Jack’s interest rate is 18% for the year or 1.5% for each month. Therefore, after subtracting out Jack’s payment of THB 10,000 from his beginning balance of THB 20,000, his total finance charge for the month would be THB 150 under this method.</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27</a:t>
            </a:fld>
            <a:endParaRPr lang="en-US"/>
          </a:p>
        </p:txBody>
      </p:sp>
    </p:spTree>
    <p:extLst>
      <p:ext uri="{BB962C8B-B14F-4D97-AF65-F5344CB8AC3E}">
        <p14:creationId xmlns:p14="http://schemas.microsoft.com/office/powerpoint/2010/main" val="12560268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Previous Balance Method</a:t>
            </a:r>
            <a:endParaRPr lang="th-TH" dirty="0"/>
          </a:p>
        </p:txBody>
      </p:sp>
      <p:sp>
        <p:nvSpPr>
          <p:cNvPr id="3" name="Content Placeholder 2"/>
          <p:cNvSpPr>
            <a:spLocks noGrp="1"/>
          </p:cNvSpPr>
          <p:nvPr>
            <p:ph idx="1"/>
          </p:nvPr>
        </p:nvSpPr>
        <p:spPr/>
        <p:txBody>
          <a:bodyPr/>
          <a:lstStyle/>
          <a:p>
            <a:r>
              <a:rPr lang="en-US" dirty="0" smtClean="0"/>
              <a:t>THB 20,000 * .015 = THB 300</a:t>
            </a:r>
          </a:p>
          <a:p>
            <a:endParaRPr lang="en-US" dirty="0"/>
          </a:p>
          <a:p>
            <a:endParaRPr lang="en-US" dirty="0" smtClean="0"/>
          </a:p>
          <a:p>
            <a:endParaRPr lang="en-US" dirty="0"/>
          </a:p>
          <a:p>
            <a:endParaRPr lang="en-US" dirty="0" smtClean="0"/>
          </a:p>
          <a:p>
            <a:endParaRPr lang="en-US" dirty="0"/>
          </a:p>
          <a:p>
            <a:endParaRPr lang="en-US" dirty="0" smtClean="0"/>
          </a:p>
          <a:p>
            <a:r>
              <a:rPr lang="en-US" dirty="0" smtClean="0"/>
              <a:t>Any payments that Jack made are not included. The interest rate is 1.5% for the month, in this case, finance charge would be at THB 300 for the month.</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28</a:t>
            </a:fld>
            <a:endParaRPr lang="en-US"/>
          </a:p>
        </p:txBody>
      </p:sp>
    </p:spTree>
    <p:extLst>
      <p:ext uri="{BB962C8B-B14F-4D97-AF65-F5344CB8AC3E}">
        <p14:creationId xmlns:p14="http://schemas.microsoft.com/office/powerpoint/2010/main" val="20722944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Average Daily Balance (Purchases Excluded)</a:t>
            </a:r>
            <a:endParaRPr lang="th-TH"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92500" lnSpcReduction="10000"/>
              </a:bodyPr>
              <a:lstStyle/>
              <a:p>
                <a14:m>
                  <m:oMath xmlns:m="http://schemas.openxmlformats.org/officeDocument/2006/math">
                    <m:f>
                      <m:fPr>
                        <m:ctrlPr>
                          <a:rPr lang="th-TH" sz="3600" i="1" smtClean="0">
                            <a:latin typeface="Cambria Math"/>
                          </a:rPr>
                        </m:ctrlPr>
                      </m:fPr>
                      <m:num>
                        <m:r>
                          <a:rPr lang="en-US" sz="3600" b="0" i="1" smtClean="0">
                            <a:latin typeface="Cambria Math"/>
                          </a:rPr>
                          <m:t>20 ∗</m:t>
                        </m:r>
                        <m:r>
                          <a:rPr lang="en-US" sz="3600" b="0" i="1" smtClean="0">
                            <a:latin typeface="Cambria Math"/>
                          </a:rPr>
                          <m:t>𝑇𝐻𝐵</m:t>
                        </m:r>
                        <m:r>
                          <a:rPr lang="en-US" sz="3600" b="0" i="1" smtClean="0">
                            <a:latin typeface="Cambria Math"/>
                          </a:rPr>
                          <m:t> 20,000+10 ∗</m:t>
                        </m:r>
                        <m:r>
                          <a:rPr lang="en-US" sz="3600" b="0" i="1" smtClean="0">
                            <a:latin typeface="Cambria Math"/>
                          </a:rPr>
                          <m:t>𝑇𝐻𝐵</m:t>
                        </m:r>
                        <m:r>
                          <a:rPr lang="en-US" sz="3600" b="0" i="1" smtClean="0">
                            <a:latin typeface="Cambria Math"/>
                          </a:rPr>
                          <m:t> 10,000</m:t>
                        </m:r>
                      </m:num>
                      <m:den>
                        <m:r>
                          <a:rPr lang="en-US" sz="3600" b="0" i="1" smtClean="0">
                            <a:latin typeface="Cambria Math"/>
                          </a:rPr>
                          <m:t>30</m:t>
                        </m:r>
                      </m:den>
                    </m:f>
                  </m:oMath>
                </a14:m>
                <a:endParaRPr lang="th-TH" sz="3600" dirty="0" smtClean="0"/>
              </a:p>
              <a:p>
                <a:r>
                  <a:rPr lang="en-US" sz="3600" dirty="0" smtClean="0"/>
                  <a:t>THB 16,667</a:t>
                </a:r>
              </a:p>
              <a:p>
                <a:r>
                  <a:rPr lang="en-US" sz="3600" dirty="0" smtClean="0"/>
                  <a:t>THB 16,667 * .015 = THB 250</a:t>
                </a:r>
              </a:p>
              <a:p>
                <a:endParaRPr lang="en-US" sz="3600" dirty="0"/>
              </a:p>
              <a:p>
                <a:r>
                  <a:rPr lang="en-US" sz="2400" dirty="0" smtClean="0"/>
                  <a:t>The month is assumed to have 30 days. For Jack, the average daily balance is the average of 20 days at a balance of THB 20,000 and 10 days at a balance of THB 10,000. For this method, Jack’s finance charge would be at THB 250. Given this, he now knows that his bank calculates his finance charge based on the average daily balance method excluding purchases.</a:t>
                </a:r>
                <a:endParaRPr lang="en-US"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320" r="-320"/>
                </a:stretch>
              </a:blipFill>
            </p:spPr>
            <p:txBody>
              <a:bodyPr/>
              <a:lstStyle/>
              <a:p>
                <a:r>
                  <a:rPr lang="th-TH">
                    <a:noFill/>
                  </a:rPr>
                  <a:t> </a:t>
                </a:r>
              </a:p>
            </p:txBody>
          </p:sp>
        </mc:Fallback>
      </mc:AlternateContent>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29</a:t>
            </a:fld>
            <a:endParaRPr lang="en-US"/>
          </a:p>
        </p:txBody>
      </p:sp>
    </p:spTree>
    <p:extLst>
      <p:ext uri="{BB962C8B-B14F-4D97-AF65-F5344CB8AC3E}">
        <p14:creationId xmlns:p14="http://schemas.microsoft.com/office/powerpoint/2010/main" val="41520124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Avoid the Minimum Monthly Payment Trap</a:t>
            </a:r>
            <a:endParaRPr lang="th-TH" dirty="0"/>
          </a:p>
        </p:txBody>
      </p:sp>
      <p:sp>
        <p:nvSpPr>
          <p:cNvPr id="3" name="Content Placeholder 2"/>
          <p:cNvSpPr>
            <a:spLocks noGrp="1"/>
          </p:cNvSpPr>
          <p:nvPr>
            <p:ph idx="1"/>
          </p:nvPr>
        </p:nvSpPr>
        <p:spPr/>
        <p:txBody>
          <a:bodyPr/>
          <a:lstStyle/>
          <a:p>
            <a:r>
              <a:rPr lang="en-US" dirty="0" smtClean="0"/>
              <a:t>You purchase a USD 2,000 laptop using a credit card with 19 percent interest and a 2 percent minimum payment. If you pay just the minimum every month, it will take you 265 months – over 22 years – to pay off the debt and will cost you nearly USD 4,800 in interest payments. Doubling the amount paid each month to 4% of the balance owed would allow you to shorten the payment time to 88 months from 265 months (7 years as opposed to 22 years). You also save USD 3,680.</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30</a:t>
            </a:fld>
            <a:endParaRPr lang="en-US"/>
          </a:p>
        </p:txBody>
      </p:sp>
    </p:spTree>
    <p:extLst>
      <p:ext uri="{BB962C8B-B14F-4D97-AF65-F5344CB8AC3E}">
        <p14:creationId xmlns:p14="http://schemas.microsoft.com/office/powerpoint/2010/main" val="418086851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Practice</a:t>
            </a:r>
            <a:endParaRPr lang="th-TH" dirty="0"/>
          </a:p>
        </p:txBody>
      </p:sp>
      <p:sp>
        <p:nvSpPr>
          <p:cNvPr id="3" name="Content Placeholder 2"/>
          <p:cNvSpPr>
            <a:spLocks noGrp="1"/>
          </p:cNvSpPr>
          <p:nvPr>
            <p:ph idx="1"/>
          </p:nvPr>
        </p:nvSpPr>
        <p:spPr/>
        <p:txBody>
          <a:bodyPr/>
          <a:lstStyle/>
          <a:p>
            <a:r>
              <a:rPr lang="en-US" dirty="0" smtClean="0"/>
              <a:t>Page 230 on your textbook</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31</a:t>
            </a:fld>
            <a:endParaRPr lang="en-US"/>
          </a:p>
        </p:txBody>
      </p:sp>
    </p:spTree>
    <p:extLst>
      <p:ext uri="{BB962C8B-B14F-4D97-AF65-F5344CB8AC3E}">
        <p14:creationId xmlns:p14="http://schemas.microsoft.com/office/powerpoint/2010/main" val="176940276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Credit Insurance</a:t>
            </a:r>
            <a:endParaRPr lang="th-TH" dirty="0"/>
          </a:p>
        </p:txBody>
      </p:sp>
      <p:sp>
        <p:nvSpPr>
          <p:cNvPr id="3" name="Content Placeholder 2"/>
          <p:cNvSpPr>
            <a:spLocks noGrp="1"/>
          </p:cNvSpPr>
          <p:nvPr>
            <p:ph idx="1"/>
          </p:nvPr>
        </p:nvSpPr>
        <p:spPr/>
        <p:txBody>
          <a:bodyPr/>
          <a:lstStyle/>
          <a:p>
            <a:r>
              <a:rPr lang="en-US" dirty="0" smtClean="0"/>
              <a:t>Credit insurance ensures the repayment of your loan in the event of death, disability, or loss of property. The lender is named the beneficiary and directly receives any payments made on submitted claims.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32</a:t>
            </a:fld>
            <a:endParaRPr lang="en-US"/>
          </a:p>
        </p:txBody>
      </p:sp>
    </p:spTree>
    <p:extLst>
      <p:ext uri="{BB962C8B-B14F-4D97-AF65-F5344CB8AC3E}">
        <p14:creationId xmlns:p14="http://schemas.microsoft.com/office/powerpoint/2010/main" val="362050375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Danger signals of potential debt problems</a:t>
            </a:r>
            <a:endParaRPr lang="th-TH" dirty="0"/>
          </a:p>
        </p:txBody>
      </p:sp>
      <p:sp>
        <p:nvSpPr>
          <p:cNvPr id="3" name="Content Placeholder 2"/>
          <p:cNvSpPr>
            <a:spLocks noGrp="1"/>
          </p:cNvSpPr>
          <p:nvPr>
            <p:ph idx="1"/>
          </p:nvPr>
        </p:nvSpPr>
        <p:spPr/>
        <p:txBody>
          <a:bodyPr/>
          <a:lstStyle/>
          <a:p>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33</a:t>
            </a:fld>
            <a:endParaRPr lang="en-US"/>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466850"/>
            <a:ext cx="5137150" cy="539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89506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Managing your Debts:</a:t>
            </a:r>
            <a:br>
              <a:rPr lang="en-US" dirty="0" smtClean="0"/>
            </a:br>
            <a:r>
              <a:rPr lang="en-US" dirty="0" smtClean="0"/>
              <a:t>Reasons for Excessive Debt</a:t>
            </a:r>
            <a:endParaRPr lang="th-TH" dirty="0"/>
          </a:p>
        </p:txBody>
      </p:sp>
      <p:sp>
        <p:nvSpPr>
          <p:cNvPr id="3" name="Content Placeholder 2"/>
          <p:cNvSpPr>
            <a:spLocks noGrp="1"/>
          </p:cNvSpPr>
          <p:nvPr>
            <p:ph idx="1"/>
          </p:nvPr>
        </p:nvSpPr>
        <p:spPr/>
        <p:txBody>
          <a:bodyPr/>
          <a:lstStyle/>
          <a:p>
            <a:r>
              <a:rPr lang="en-US" dirty="0" smtClean="0"/>
              <a:t>Emotional problems</a:t>
            </a:r>
          </a:p>
          <a:p>
            <a:r>
              <a:rPr lang="en-US" dirty="0" smtClean="0"/>
              <a:t>The use of money to punish</a:t>
            </a:r>
          </a:p>
          <a:p>
            <a:r>
              <a:rPr lang="en-US" dirty="0" smtClean="0"/>
              <a:t>The expectation of instant comfort</a:t>
            </a:r>
          </a:p>
          <a:p>
            <a:r>
              <a:rPr lang="en-US" dirty="0" smtClean="0"/>
              <a:t>Keeping up with the neighbors</a:t>
            </a:r>
          </a:p>
          <a:p>
            <a:r>
              <a:rPr lang="en-US" dirty="0" smtClean="0"/>
              <a:t>Overindulgence of children</a:t>
            </a:r>
          </a:p>
          <a:p>
            <a:r>
              <a:rPr lang="en-US" dirty="0" smtClean="0"/>
              <a:t>Misunderstanding or lack of communication</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34</a:t>
            </a:fld>
            <a:endParaRPr lang="en-US"/>
          </a:p>
        </p:txBody>
      </p:sp>
    </p:spTree>
    <p:extLst>
      <p:ext uri="{BB962C8B-B14F-4D97-AF65-F5344CB8AC3E}">
        <p14:creationId xmlns:p14="http://schemas.microsoft.com/office/powerpoint/2010/main" val="24552310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Charlie Smith’s Debt Problems</a:t>
            </a:r>
            <a:endParaRPr lang="th-TH" dirty="0"/>
          </a:p>
        </p:txBody>
      </p:sp>
      <p:sp>
        <p:nvSpPr>
          <p:cNvPr id="3" name="Content Placeholder 2"/>
          <p:cNvSpPr>
            <a:spLocks noGrp="1"/>
          </p:cNvSpPr>
          <p:nvPr>
            <p:ph idx="1"/>
          </p:nvPr>
        </p:nvSpPr>
        <p:spPr/>
        <p:txBody>
          <a:bodyPr/>
          <a:lstStyle/>
          <a:p>
            <a:r>
              <a:rPr lang="en-US" dirty="0" smtClean="0"/>
              <a:t>Charlie Smith has a mortgage on his house of $85,000.</a:t>
            </a:r>
          </a:p>
          <a:p>
            <a:r>
              <a:rPr lang="en-US" dirty="0" smtClean="0"/>
              <a:t>He is leasing a brand new Lexus Convertible and has lease payments of $560 per month.</a:t>
            </a:r>
          </a:p>
          <a:p>
            <a:r>
              <a:rPr lang="en-US" dirty="0" smtClean="0"/>
              <a:t>He has maxed out three credit cards with a total line of credit of $40,000.</a:t>
            </a:r>
          </a:p>
          <a:p>
            <a:r>
              <a:rPr lang="en-US" dirty="0" smtClean="0"/>
              <a:t>He also has borrowed money from the local consumer electronic store to purchase a big screen TV.</a:t>
            </a:r>
          </a:p>
          <a:p>
            <a:r>
              <a:rPr lang="en-US" dirty="0" smtClean="0"/>
              <a:t>Charlie is beginning to think he has a problem with </a:t>
            </a:r>
            <a:r>
              <a:rPr lang="en-US" dirty="0" err="1" smtClean="0"/>
              <a:t>overindebtedness</a:t>
            </a:r>
            <a:r>
              <a:rPr lang="en-US" dirty="0" smtClean="0"/>
              <a:t>.</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35</a:t>
            </a:fld>
            <a:endParaRPr lang="en-US"/>
          </a:p>
        </p:txBody>
      </p:sp>
    </p:spTree>
    <p:extLst>
      <p:ext uri="{BB962C8B-B14F-4D97-AF65-F5344CB8AC3E}">
        <p14:creationId xmlns:p14="http://schemas.microsoft.com/office/powerpoint/2010/main" val="24056085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Danger Signs of Debt Problems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Paying Only the Minimum Payment on Credit Cards</a:t>
            </a:r>
          </a:p>
          <a:p>
            <a:r>
              <a:rPr lang="en-US" dirty="0" smtClean="0"/>
              <a:t>Missing Payments or Paying Some Bills This Month and Others Next Month</a:t>
            </a:r>
          </a:p>
          <a:p>
            <a:r>
              <a:rPr lang="en-US" dirty="0" smtClean="0"/>
              <a:t>Intentionally Using Overdraft Protection on Checking Account</a:t>
            </a:r>
          </a:p>
          <a:p>
            <a:r>
              <a:rPr lang="en-US" dirty="0" smtClean="0"/>
              <a:t>Using Savings to Pay Routine Bills</a:t>
            </a:r>
          </a:p>
          <a:p>
            <a:r>
              <a:rPr lang="en-US" dirty="0" smtClean="0"/>
              <a:t>Receiving Second or Third Payment Notices Getting A credit Card Revoked by an Issuer</a:t>
            </a:r>
          </a:p>
          <a:p>
            <a:r>
              <a:rPr lang="en-US" dirty="0" smtClean="0"/>
              <a:t>Not talking about Money with Your Spouse</a:t>
            </a:r>
          </a:p>
          <a:p>
            <a:r>
              <a:rPr lang="en-US" dirty="0" smtClean="0"/>
              <a:t>Depending on Overtime to Meet Everyday Expenses</a:t>
            </a:r>
          </a:p>
          <a:p>
            <a:r>
              <a:rPr lang="en-US" dirty="0" smtClean="0"/>
              <a:t>Using  up Savings Completely</a:t>
            </a:r>
          </a:p>
          <a:p>
            <a:r>
              <a:rPr lang="en-US" dirty="0" smtClean="0"/>
              <a:t>Borrowing Money to Pay Old Debts</a:t>
            </a:r>
          </a:p>
          <a:p>
            <a:r>
              <a:rPr lang="en-US" dirty="0" smtClean="0"/>
              <a:t>Going Over Credit Limits on Credit Cards</a:t>
            </a:r>
          </a:p>
          <a:p>
            <a:r>
              <a:rPr lang="en-US" dirty="0" smtClean="0"/>
              <a:t>Having Nothing in Saving Handle Emergencies</a:t>
            </a:r>
          </a:p>
          <a:p>
            <a:r>
              <a:rPr lang="en-US" dirty="0" smtClean="0"/>
              <a:t>Putting off Medical Visits Because you can’t afford Them</a:t>
            </a: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36</a:t>
            </a:fld>
            <a:endParaRPr lang="en-US"/>
          </a:p>
        </p:txBody>
      </p:sp>
    </p:spTree>
    <p:extLst>
      <p:ext uri="{BB962C8B-B14F-4D97-AF65-F5344CB8AC3E}">
        <p14:creationId xmlns:p14="http://schemas.microsoft.com/office/powerpoint/2010/main" val="6517024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Purchase Decisions</a:t>
            </a:r>
            <a:endParaRPr lang="th-TH" dirty="0"/>
          </a:p>
        </p:txBody>
      </p:sp>
      <p:sp>
        <p:nvSpPr>
          <p:cNvPr id="3" name="Content Placeholder 2"/>
          <p:cNvSpPr>
            <a:spLocks noGrp="1"/>
          </p:cNvSpPr>
          <p:nvPr>
            <p:ph idx="1"/>
          </p:nvPr>
        </p:nvSpPr>
        <p:spPr>
          <a:xfrm>
            <a:off x="533400" y="1143000"/>
            <a:ext cx="7620000" cy="4800600"/>
          </a:xfrm>
        </p:spPr>
        <p:txBody>
          <a:bodyPr/>
          <a:lstStyle/>
          <a:p>
            <a:r>
              <a:rPr lang="en-US" dirty="0" smtClean="0"/>
              <a:t>Financial Implications of Consumer Decisions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37</a:t>
            </a:fld>
            <a:endParaRPr lang="en-US"/>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524000"/>
            <a:ext cx="4933950" cy="5410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26972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Financial Implications of Consumer Decisions</a:t>
            </a:r>
            <a:endParaRPr lang="th-TH" dirty="0"/>
          </a:p>
        </p:txBody>
      </p:sp>
      <p:sp>
        <p:nvSpPr>
          <p:cNvPr id="3" name="Content Placeholder 2"/>
          <p:cNvSpPr>
            <a:spLocks noGrp="1"/>
          </p:cNvSpPr>
          <p:nvPr>
            <p:ph idx="1"/>
          </p:nvPr>
        </p:nvSpPr>
        <p:spPr/>
        <p:txBody>
          <a:bodyPr/>
          <a:lstStyle/>
          <a:p>
            <a:r>
              <a:rPr lang="en-US" dirty="0" err="1" smtClean="0"/>
              <a:t>Nok</a:t>
            </a:r>
            <a:r>
              <a:rPr lang="en-US" dirty="0" smtClean="0"/>
              <a:t> has a tendency to make impulse purchases. This has caused her to get into some financial difficulty. She would like to make better purchases in the future and has found several practical purchasing strategies that she thinks will help her avoid making poor decisions in the future.</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38</a:t>
            </a:fld>
            <a:endParaRPr lang="en-US"/>
          </a:p>
        </p:txBody>
      </p:sp>
    </p:spTree>
    <p:extLst>
      <p:ext uri="{BB962C8B-B14F-4D97-AF65-F5344CB8AC3E}">
        <p14:creationId xmlns:p14="http://schemas.microsoft.com/office/powerpoint/2010/main" val="36771304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Practical Purchasing Strategies</a:t>
            </a:r>
            <a:endParaRPr lang="th-TH" dirty="0"/>
          </a:p>
        </p:txBody>
      </p:sp>
      <p:sp>
        <p:nvSpPr>
          <p:cNvPr id="3" name="Content Placeholder 2"/>
          <p:cNvSpPr>
            <a:spLocks noGrp="1"/>
          </p:cNvSpPr>
          <p:nvPr>
            <p:ph idx="1"/>
          </p:nvPr>
        </p:nvSpPr>
        <p:spPr/>
        <p:txBody>
          <a:bodyPr/>
          <a:lstStyle/>
          <a:p>
            <a:r>
              <a:rPr lang="en-US" dirty="0" smtClean="0"/>
              <a:t>Timing Purchases</a:t>
            </a:r>
          </a:p>
          <a:p>
            <a:r>
              <a:rPr lang="en-US" dirty="0" smtClean="0"/>
              <a:t>Store Selection</a:t>
            </a:r>
          </a:p>
          <a:p>
            <a:pPr lvl="1"/>
            <a:r>
              <a:rPr lang="en-US" dirty="0" smtClean="0"/>
              <a:t>Location, convenience </a:t>
            </a:r>
            <a:r>
              <a:rPr lang="en-US" dirty="0" err="1" smtClean="0"/>
              <a:t>vs</a:t>
            </a:r>
            <a:r>
              <a:rPr lang="en-US" dirty="0" smtClean="0"/>
              <a:t> Price (Cash and Carry)</a:t>
            </a:r>
          </a:p>
          <a:p>
            <a:r>
              <a:rPr lang="en-US" dirty="0" smtClean="0"/>
              <a:t>Brand Comparison</a:t>
            </a:r>
          </a:p>
          <a:p>
            <a:pPr lvl="1"/>
            <a:r>
              <a:rPr lang="en-US" dirty="0" smtClean="0"/>
              <a:t>Starbucks?</a:t>
            </a:r>
          </a:p>
          <a:p>
            <a:r>
              <a:rPr lang="en-US" dirty="0" smtClean="0"/>
              <a:t>Price Comparison</a:t>
            </a:r>
          </a:p>
          <a:p>
            <a:pPr lvl="1"/>
            <a:r>
              <a:rPr lang="en-US" dirty="0" smtClean="0"/>
              <a:t>Unit pricing</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39</a:t>
            </a:fld>
            <a:endParaRPr lang="en-US"/>
          </a:p>
        </p:txBody>
      </p:sp>
    </p:spTree>
    <p:extLst>
      <p:ext uri="{BB962C8B-B14F-4D97-AF65-F5344CB8AC3E}">
        <p14:creationId xmlns:p14="http://schemas.microsoft.com/office/powerpoint/2010/main" val="39877203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Timing Purchases</a:t>
            </a:r>
            <a:endParaRPr lang="th-TH" dirty="0"/>
          </a:p>
        </p:txBody>
      </p:sp>
      <p:sp>
        <p:nvSpPr>
          <p:cNvPr id="3" name="Content Placeholder 2"/>
          <p:cNvSpPr>
            <a:spLocks noGrp="1"/>
          </p:cNvSpPr>
          <p:nvPr>
            <p:ph idx="1"/>
          </p:nvPr>
        </p:nvSpPr>
        <p:spPr/>
        <p:txBody>
          <a:bodyPr>
            <a:normAutofit fontScale="92500" lnSpcReduction="10000"/>
          </a:bodyPr>
          <a:lstStyle/>
          <a:p>
            <a:pPr lvl="1"/>
            <a:r>
              <a:rPr lang="en-US" dirty="0"/>
              <a:t>Certain items go on sale at the same time each year</a:t>
            </a:r>
          </a:p>
          <a:p>
            <a:pPr lvl="1"/>
            <a:r>
              <a:rPr lang="en-US" dirty="0"/>
              <a:t>Weather reports might give information about prices of certain food products</a:t>
            </a:r>
          </a:p>
          <a:p>
            <a:pPr lvl="1"/>
            <a:r>
              <a:rPr lang="en-US" dirty="0"/>
              <a:t>News reports may be important</a:t>
            </a:r>
          </a:p>
          <a:p>
            <a:pPr lvl="2"/>
            <a:r>
              <a:rPr lang="en-US" dirty="0"/>
              <a:t>Changing economic conditions</a:t>
            </a:r>
          </a:p>
          <a:p>
            <a:pPr lvl="2"/>
            <a:r>
              <a:rPr lang="en-US" dirty="0"/>
              <a:t>Political difficulties around the world</a:t>
            </a:r>
          </a:p>
          <a:p>
            <a:endParaRPr lang="en-US" dirty="0" smtClean="0"/>
          </a:p>
          <a:p>
            <a:endParaRPr lang="en-US" dirty="0"/>
          </a:p>
          <a:p>
            <a:r>
              <a:rPr lang="en-US" dirty="0" err="1" smtClean="0"/>
              <a:t>Nok</a:t>
            </a:r>
            <a:r>
              <a:rPr lang="en-US" dirty="0" smtClean="0"/>
              <a:t> has always shopped when clothes first appear in the store. She realizes that by waiting just a few months she might be able to get much better prices on the same clothes. She has never paid much attention but realizes that changing economic conditions might change the interest rate she would have to pay on a loan or that political turmoil in China might raise the prices of goods imported from there. </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40</a:t>
            </a:fld>
            <a:endParaRPr lang="en-US"/>
          </a:p>
        </p:txBody>
      </p:sp>
    </p:spTree>
    <p:extLst>
      <p:ext uri="{BB962C8B-B14F-4D97-AF65-F5344CB8AC3E}">
        <p14:creationId xmlns:p14="http://schemas.microsoft.com/office/powerpoint/2010/main" val="32754448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Store Selection</a:t>
            </a:r>
            <a:endParaRPr lang="th-TH" dirty="0"/>
          </a:p>
        </p:txBody>
      </p:sp>
      <p:sp>
        <p:nvSpPr>
          <p:cNvPr id="3" name="Content Placeholder 2"/>
          <p:cNvSpPr>
            <a:spLocks noGrp="1"/>
          </p:cNvSpPr>
          <p:nvPr>
            <p:ph idx="1"/>
          </p:nvPr>
        </p:nvSpPr>
        <p:spPr/>
        <p:txBody>
          <a:bodyPr/>
          <a:lstStyle/>
          <a:p>
            <a:r>
              <a:rPr lang="en-US" dirty="0" smtClean="0"/>
              <a:t>Specialty Shops</a:t>
            </a:r>
          </a:p>
          <a:p>
            <a:r>
              <a:rPr lang="en-US" dirty="0" smtClean="0"/>
              <a:t>Superstores</a:t>
            </a:r>
          </a:p>
          <a:p>
            <a:r>
              <a:rPr lang="en-US" dirty="0" smtClean="0"/>
              <a:t>Online Stores</a:t>
            </a:r>
          </a:p>
          <a:p>
            <a:r>
              <a:rPr lang="en-US" dirty="0" smtClean="0"/>
              <a:t>Cooperatives</a:t>
            </a:r>
          </a:p>
          <a:p>
            <a:endParaRPr lang="en-US" dirty="0"/>
          </a:p>
          <a:p>
            <a:endParaRPr lang="en-US" dirty="0" smtClean="0"/>
          </a:p>
          <a:p>
            <a:endParaRPr lang="en-US" dirty="0"/>
          </a:p>
          <a:p>
            <a:r>
              <a:rPr lang="en-US" dirty="0" err="1" smtClean="0"/>
              <a:t>Nok</a:t>
            </a:r>
            <a:r>
              <a:rPr lang="en-US" dirty="0" smtClean="0"/>
              <a:t> knows that there are many different places she can make purchases these days, and this increased competition combined with new technology gave given her greater choices and often lower prices.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41</a:t>
            </a:fld>
            <a:endParaRPr lang="en-US"/>
          </a:p>
        </p:txBody>
      </p:sp>
    </p:spTree>
    <p:extLst>
      <p:ext uri="{BB962C8B-B14F-4D97-AF65-F5344CB8AC3E}">
        <p14:creationId xmlns:p14="http://schemas.microsoft.com/office/powerpoint/2010/main" val="383282622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Brand Comparison</a:t>
            </a:r>
            <a:endParaRPr lang="th-TH" dirty="0"/>
          </a:p>
        </p:txBody>
      </p:sp>
      <p:sp>
        <p:nvSpPr>
          <p:cNvPr id="3" name="Content Placeholder 2"/>
          <p:cNvSpPr>
            <a:spLocks noGrp="1"/>
          </p:cNvSpPr>
          <p:nvPr>
            <p:ph idx="1"/>
          </p:nvPr>
        </p:nvSpPr>
        <p:spPr/>
        <p:txBody>
          <a:bodyPr/>
          <a:lstStyle/>
          <a:p>
            <a:r>
              <a:rPr lang="en-US" dirty="0" err="1" smtClean="0"/>
              <a:t>Nok</a:t>
            </a:r>
            <a:r>
              <a:rPr lang="en-US" dirty="0" smtClean="0"/>
              <a:t> knows that there are many different brands  available and that there can be important differences in price and quality for the different brands. She knows that national brands include Tylenol, Sony, Kellogg’s, Levi and many others which are household names. They often have higher prices that other brands but have gotten to be nationally known brands because of their consistent quality. i-Mobile, on the other hand, sells its own brand of phones while Big C sells its own brand of various durable goods. These products are often produced by same companies that produces the national brand. The quality is often similar to national brands, but the prices can often be lower.</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42</a:t>
            </a:fld>
            <a:endParaRPr lang="en-US"/>
          </a:p>
        </p:txBody>
      </p:sp>
    </p:spTree>
    <p:extLst>
      <p:ext uri="{BB962C8B-B14F-4D97-AF65-F5344CB8AC3E}">
        <p14:creationId xmlns:p14="http://schemas.microsoft.com/office/powerpoint/2010/main" val="298114817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Comparison</a:t>
            </a:r>
            <a:endParaRPr lang="th-TH" dirty="0"/>
          </a:p>
        </p:txBody>
      </p:sp>
      <p:sp>
        <p:nvSpPr>
          <p:cNvPr id="3" name="Content Placeholder 2"/>
          <p:cNvSpPr>
            <a:spLocks noGrp="1"/>
          </p:cNvSpPr>
          <p:nvPr>
            <p:ph idx="1"/>
          </p:nvPr>
        </p:nvSpPr>
        <p:spPr/>
        <p:txBody>
          <a:bodyPr/>
          <a:lstStyle/>
          <a:p>
            <a:r>
              <a:rPr lang="en-US" dirty="0" smtClean="0"/>
              <a:t>More store convenience (location, hours, sales staff) generally means higher prices</a:t>
            </a:r>
          </a:p>
          <a:p>
            <a:r>
              <a:rPr lang="en-US" dirty="0" smtClean="0"/>
              <a:t>Ready-to-use products have higher prices.</a:t>
            </a:r>
          </a:p>
          <a:p>
            <a:r>
              <a:rPr lang="en-US" dirty="0" smtClean="0"/>
              <a:t>Large packages are usually the best buy. However, unit pricing allows the comparison of prices of packages of different sizes.</a:t>
            </a:r>
          </a:p>
          <a:p>
            <a:r>
              <a:rPr lang="en-US" dirty="0" smtClean="0"/>
              <a:t>A ‘sale’ might not always mean saving money.</a:t>
            </a:r>
          </a:p>
          <a:p>
            <a:r>
              <a:rPr lang="en-US" dirty="0" smtClean="0"/>
              <a:t>Consider promotional offers.</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43</a:t>
            </a:fld>
            <a:endParaRPr lang="en-US"/>
          </a:p>
        </p:txBody>
      </p:sp>
    </p:spTree>
    <p:extLst>
      <p:ext uri="{BB962C8B-B14F-4D97-AF65-F5344CB8AC3E}">
        <p14:creationId xmlns:p14="http://schemas.microsoft.com/office/powerpoint/2010/main" val="397165317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Purchasing a Car</a:t>
            </a:r>
            <a:endParaRPr lang="th-TH" dirty="0"/>
          </a:p>
        </p:txBody>
      </p:sp>
      <p:sp>
        <p:nvSpPr>
          <p:cNvPr id="3" name="Content Placeholder 2"/>
          <p:cNvSpPr>
            <a:spLocks noGrp="1"/>
          </p:cNvSpPr>
          <p:nvPr>
            <p:ph idx="1"/>
          </p:nvPr>
        </p:nvSpPr>
        <p:spPr/>
        <p:txBody>
          <a:bodyPr/>
          <a:lstStyle/>
          <a:p>
            <a:pPr marL="114300" indent="0">
              <a:buNone/>
            </a:pP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44</a:t>
            </a:fld>
            <a:endParaRPr lang="en-US"/>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371600"/>
            <a:ext cx="5257800" cy="482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884298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Leasing a Motor Vehicle</a:t>
            </a:r>
            <a:endParaRPr lang="th-TH" dirty="0"/>
          </a:p>
        </p:txBody>
      </p:sp>
      <p:sp>
        <p:nvSpPr>
          <p:cNvPr id="3" name="Content Placeholder 2"/>
          <p:cNvSpPr>
            <a:spLocks noGrp="1"/>
          </p:cNvSpPr>
          <p:nvPr>
            <p:ph sz="half" idx="1"/>
          </p:nvPr>
        </p:nvSpPr>
        <p:spPr/>
        <p:txBody>
          <a:bodyPr>
            <a:normAutofit fontScale="92500"/>
          </a:bodyPr>
          <a:lstStyle/>
          <a:p>
            <a:r>
              <a:rPr lang="en-US" dirty="0" smtClean="0"/>
              <a:t>Advantages</a:t>
            </a:r>
          </a:p>
          <a:p>
            <a:pPr lvl="1"/>
            <a:r>
              <a:rPr lang="en-US" dirty="0" smtClean="0"/>
              <a:t>Only a small security deposit might be necessary up front</a:t>
            </a:r>
          </a:p>
          <a:p>
            <a:pPr lvl="1"/>
            <a:r>
              <a:rPr lang="en-US" dirty="0" smtClean="0"/>
              <a:t>Monthly lease payments are often smaller than financing payments</a:t>
            </a:r>
          </a:p>
          <a:p>
            <a:pPr lvl="1"/>
            <a:r>
              <a:rPr lang="en-US" dirty="0" smtClean="0"/>
              <a:t>Detailed records for business purposes</a:t>
            </a:r>
          </a:p>
          <a:p>
            <a:pPr lvl="1"/>
            <a:r>
              <a:rPr lang="en-US" dirty="0" smtClean="0"/>
              <a:t>Can often obtain a more expensive car than otherwise</a:t>
            </a:r>
          </a:p>
        </p:txBody>
      </p:sp>
      <p:sp>
        <p:nvSpPr>
          <p:cNvPr id="4" name="Content Placeholder 3"/>
          <p:cNvSpPr>
            <a:spLocks noGrp="1"/>
          </p:cNvSpPr>
          <p:nvPr>
            <p:ph sz="half" idx="2"/>
          </p:nvPr>
        </p:nvSpPr>
        <p:spPr/>
        <p:txBody>
          <a:bodyPr>
            <a:normAutofit fontScale="92500"/>
          </a:bodyPr>
          <a:lstStyle/>
          <a:p>
            <a:r>
              <a:rPr lang="en-US" dirty="0" smtClean="0"/>
              <a:t>Disadvantages</a:t>
            </a:r>
          </a:p>
          <a:p>
            <a:pPr lvl="1"/>
            <a:r>
              <a:rPr lang="en-US" dirty="0" smtClean="0"/>
              <a:t>No ownership interest in the vehicle</a:t>
            </a:r>
          </a:p>
          <a:p>
            <a:pPr lvl="1"/>
            <a:r>
              <a:rPr lang="en-US" dirty="0" smtClean="0"/>
              <a:t>Qualifying credit requirements the same as financing a purchase</a:t>
            </a:r>
          </a:p>
          <a:p>
            <a:pPr lvl="1"/>
            <a:r>
              <a:rPr lang="en-US" dirty="0" smtClean="0"/>
              <a:t>Additional costs may be incurred for extra mileage, repairs, turning car in early, or moving to another province</a:t>
            </a:r>
            <a:endParaRPr lang="th-TH" dirty="0"/>
          </a:p>
        </p:txBody>
      </p:sp>
      <p:sp>
        <p:nvSpPr>
          <p:cNvPr id="5" name="Footer Placeholder 4"/>
          <p:cNvSpPr>
            <a:spLocks noGrp="1"/>
          </p:cNvSpPr>
          <p:nvPr>
            <p:ph type="ftr" sz="quarter" idx="11"/>
          </p:nvPr>
        </p:nvSpPr>
        <p:spPr/>
        <p:txBody>
          <a:bodyPr/>
          <a:lstStyle/>
          <a:p>
            <a:r>
              <a:rPr lang="en-US" smtClean="0"/>
              <a:t>FN 221: Personal Finance</a:t>
            </a:r>
            <a:endParaRPr lang="en-US"/>
          </a:p>
        </p:txBody>
      </p:sp>
      <p:sp>
        <p:nvSpPr>
          <p:cNvPr id="6" name="Slide Number Placeholder 5"/>
          <p:cNvSpPr>
            <a:spLocks noGrp="1"/>
          </p:cNvSpPr>
          <p:nvPr>
            <p:ph type="sldNum" sz="quarter" idx="12"/>
          </p:nvPr>
        </p:nvSpPr>
        <p:spPr/>
        <p:txBody>
          <a:bodyPr/>
          <a:lstStyle/>
          <a:p>
            <a:fld id="{304EA3A7-80BF-408A-9BAF-2337D606B151}" type="slidenum">
              <a:rPr lang="en-US" smtClean="0"/>
              <a:t>45</a:t>
            </a:fld>
            <a:endParaRPr lang="en-US"/>
          </a:p>
        </p:txBody>
      </p:sp>
    </p:spTree>
    <p:extLst>
      <p:ext uri="{BB962C8B-B14F-4D97-AF65-F5344CB8AC3E}">
        <p14:creationId xmlns:p14="http://schemas.microsoft.com/office/powerpoint/2010/main" val="349845250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The </a:t>
            </a:r>
            <a:r>
              <a:rPr lang="en-US" smtClean="0"/>
              <a:t>True </a:t>
            </a:r>
            <a:r>
              <a:rPr lang="en-US" dirty="0" smtClean="0"/>
              <a:t>Cost of a Lease</a:t>
            </a:r>
            <a:endParaRPr lang="th-TH" dirty="0"/>
          </a:p>
        </p:txBody>
      </p:sp>
      <p:sp>
        <p:nvSpPr>
          <p:cNvPr id="3" name="Content Placeholder 2"/>
          <p:cNvSpPr>
            <a:spLocks noGrp="1"/>
          </p:cNvSpPr>
          <p:nvPr>
            <p:ph idx="1"/>
          </p:nvPr>
        </p:nvSpPr>
        <p:spPr/>
        <p:txBody>
          <a:bodyPr/>
          <a:lstStyle/>
          <a:p>
            <a:r>
              <a:rPr lang="en-US" dirty="0" smtClean="0"/>
              <a:t>Capitalized Cost – the price of the vehicle in the leasing agreement</a:t>
            </a:r>
          </a:p>
          <a:p>
            <a:r>
              <a:rPr lang="en-US" dirty="0" smtClean="0"/>
              <a:t>Money Factor – the interest rate being paid on the capitalized cost</a:t>
            </a:r>
          </a:p>
          <a:p>
            <a:r>
              <a:rPr lang="en-US" dirty="0" smtClean="0"/>
              <a:t>The monthly payment and number of payments</a:t>
            </a:r>
          </a:p>
          <a:p>
            <a:r>
              <a:rPr lang="en-US" dirty="0" smtClean="0"/>
              <a:t>The residual value – the expected value of the car at the end of the lease</a:t>
            </a:r>
            <a:endParaRPr lang="th-TH"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46</a:t>
            </a:fld>
            <a:endParaRPr lang="en-US"/>
          </a:p>
        </p:txBody>
      </p:sp>
    </p:spTree>
    <p:extLst>
      <p:ext uri="{BB962C8B-B14F-4D97-AF65-F5344CB8AC3E}">
        <p14:creationId xmlns:p14="http://schemas.microsoft.com/office/powerpoint/2010/main" val="274701264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a:t>
            </a:r>
            <a:endParaRPr lang="en-US" dirty="0"/>
          </a:p>
        </p:txBody>
      </p:sp>
      <p:sp>
        <p:nvSpPr>
          <p:cNvPr id="3" name="Content Placeholder 2"/>
          <p:cNvSpPr>
            <a:spLocks noGrp="1"/>
          </p:cNvSpPr>
          <p:nvPr>
            <p:ph idx="1"/>
          </p:nvPr>
        </p:nvSpPr>
        <p:spPr/>
        <p:txBody>
          <a:bodyPr/>
          <a:lstStyle/>
          <a:p>
            <a:pPr marL="114300" lvl="0" indent="0">
              <a:buNone/>
            </a:pPr>
            <a:endParaRPr lang="en-US" dirty="0"/>
          </a:p>
        </p:txBody>
      </p:sp>
      <p:sp>
        <p:nvSpPr>
          <p:cNvPr id="4" name="Footer Placeholder 3"/>
          <p:cNvSpPr>
            <a:spLocks noGrp="1"/>
          </p:cNvSpPr>
          <p:nvPr>
            <p:ph type="ftr" sz="quarter" idx="11"/>
          </p:nvPr>
        </p:nvSpPr>
        <p:spPr/>
        <p:txBody>
          <a:bodyPr/>
          <a:lstStyle/>
          <a:p>
            <a:r>
              <a:rPr lang="en-US" smtClean="0"/>
              <a:t>FN 221: Personal Finance</a:t>
            </a:r>
            <a:endParaRPr lang="en-US"/>
          </a:p>
        </p:txBody>
      </p:sp>
      <p:sp>
        <p:nvSpPr>
          <p:cNvPr id="5" name="Slide Number Placeholder 4"/>
          <p:cNvSpPr>
            <a:spLocks noGrp="1"/>
          </p:cNvSpPr>
          <p:nvPr>
            <p:ph type="sldNum" sz="quarter" idx="12"/>
          </p:nvPr>
        </p:nvSpPr>
        <p:spPr/>
        <p:txBody>
          <a:bodyPr/>
          <a:lstStyle/>
          <a:p>
            <a:fld id="{304EA3A7-80BF-408A-9BAF-2337D606B151}" type="slidenum">
              <a:rPr lang="en-US" smtClean="0"/>
              <a:t>47</a:t>
            </a:fld>
            <a:endParaRPr lang="en-US"/>
          </a:p>
        </p:txBody>
      </p:sp>
    </p:spTree>
    <p:extLst>
      <p:ext uri="{BB962C8B-B14F-4D97-AF65-F5344CB8AC3E}">
        <p14:creationId xmlns:p14="http://schemas.microsoft.com/office/powerpoint/2010/main" val="23654944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9580</TotalTime>
  <Words>3181</Words>
  <Application>Microsoft Office PowerPoint</Application>
  <PresentationFormat>On-screen Show (4:3)</PresentationFormat>
  <Paragraphs>308</Paragraphs>
  <Slides>47</Slides>
  <Notes>0</Notes>
  <HiddenSlides>0</HiddenSlides>
  <MMClips>0</MMClips>
  <ScaleCrop>false</ScaleCrop>
  <HeadingPairs>
    <vt:vector size="4" baseType="variant">
      <vt:variant>
        <vt:lpstr>Theme</vt:lpstr>
      </vt:variant>
      <vt:variant>
        <vt:i4>1</vt:i4>
      </vt:variant>
      <vt:variant>
        <vt:lpstr>Slide Titles</vt:lpstr>
      </vt:variant>
      <vt:variant>
        <vt:i4>47</vt:i4>
      </vt:variant>
    </vt:vector>
  </HeadingPairs>
  <TitlesOfParts>
    <vt:vector size="48" baseType="lpstr">
      <vt:lpstr>Adjacency</vt:lpstr>
      <vt:lpstr>FN 221: Personal Finance</vt:lpstr>
      <vt:lpstr>Choosing Sources of Credit</vt:lpstr>
      <vt:lpstr>The Cost of Credit</vt:lpstr>
      <vt:lpstr>APR</vt:lpstr>
      <vt:lpstr>APR</vt:lpstr>
      <vt:lpstr>Trade-Offs</vt:lpstr>
      <vt:lpstr>Trade-Offs</vt:lpstr>
      <vt:lpstr>The Situation</vt:lpstr>
      <vt:lpstr>Inexpensive Loan: A Loan from Her Grandmother </vt:lpstr>
      <vt:lpstr>Medium – Priced Loan: A Loan from the Local Credit Union  </vt:lpstr>
      <vt:lpstr>Expensive Loan: A Loan from a Finance Company</vt:lpstr>
      <vt:lpstr>Samantha’s Decision </vt:lpstr>
      <vt:lpstr>The Terms of a Loan</vt:lpstr>
      <vt:lpstr>Variable versus Fixed Rate Interest</vt:lpstr>
      <vt:lpstr>A Secured Loan versus an Unsecured Loan </vt:lpstr>
      <vt:lpstr>Up-Front Cash</vt:lpstr>
      <vt:lpstr>A Shorter Term versus a Longer Term Loan.</vt:lpstr>
      <vt:lpstr>Samantha’s choice </vt:lpstr>
      <vt:lpstr>Calculating the Cost of Credit</vt:lpstr>
      <vt:lpstr>Simple Interest</vt:lpstr>
      <vt:lpstr>Simple Interest on Declining Balance</vt:lpstr>
      <vt:lpstr>Simple Interest on Declining Balance</vt:lpstr>
      <vt:lpstr>Add-On Interest</vt:lpstr>
      <vt:lpstr>Cost of Open-End Credit</vt:lpstr>
      <vt:lpstr>Cost of Open-End Credit</vt:lpstr>
      <vt:lpstr>Example</vt:lpstr>
      <vt:lpstr>Adjusted Balance Method</vt:lpstr>
      <vt:lpstr>Previous Balance Method</vt:lpstr>
      <vt:lpstr>Average Daily Balance (Purchases Excluded)</vt:lpstr>
      <vt:lpstr>Avoid the Minimum Monthly Payment Trap</vt:lpstr>
      <vt:lpstr>Practice</vt:lpstr>
      <vt:lpstr>Credit Insurance</vt:lpstr>
      <vt:lpstr>Danger signals of potential debt problems</vt:lpstr>
      <vt:lpstr>Managing your Debts: Reasons for Excessive Debt</vt:lpstr>
      <vt:lpstr>Charlie Smith’s Debt Problems</vt:lpstr>
      <vt:lpstr>Danger Signs of Debt Problems</vt:lpstr>
      <vt:lpstr>Purchase Decisions</vt:lpstr>
      <vt:lpstr>Financial Implications of Consumer Decisions</vt:lpstr>
      <vt:lpstr>Practical Purchasing Strategies</vt:lpstr>
      <vt:lpstr>Timing Purchases</vt:lpstr>
      <vt:lpstr>Store Selection</vt:lpstr>
      <vt:lpstr>Brand Comparison</vt:lpstr>
      <vt:lpstr>Price Comparison</vt:lpstr>
      <vt:lpstr>Purchasing a Car</vt:lpstr>
      <vt:lpstr>Leasing a Motor Vehicle</vt:lpstr>
      <vt:lpstr>The True Cost of a Lease</vt:lpstr>
      <vt:lpstr>Thank you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Thanachote</dc:creator>
  <cp:lastModifiedBy>5302042436</cp:lastModifiedBy>
  <cp:revision>109</cp:revision>
  <dcterms:created xsi:type="dcterms:W3CDTF">2013-11-23T06:38:33Z</dcterms:created>
  <dcterms:modified xsi:type="dcterms:W3CDTF">2014-01-19T06:20:18Z</dcterms:modified>
</cp:coreProperties>
</file>