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256" r:id="rId2"/>
    <p:sldId id="257" r:id="rId3"/>
    <p:sldId id="286" r:id="rId4"/>
    <p:sldId id="287" r:id="rId5"/>
    <p:sldId id="293" r:id="rId6"/>
    <p:sldId id="294" r:id="rId7"/>
    <p:sldId id="288" r:id="rId8"/>
    <p:sldId id="289" r:id="rId9"/>
    <p:sldId id="290" r:id="rId10"/>
    <p:sldId id="291" r:id="rId11"/>
    <p:sldId id="292" r:id="rId12"/>
    <p:sldId id="280" r:id="rId13"/>
    <p:sldId id="258" r:id="rId14"/>
    <p:sldId id="279" r:id="rId15"/>
    <p:sldId id="283" r:id="rId16"/>
    <p:sldId id="277" r:id="rId17"/>
    <p:sldId id="281" r:id="rId18"/>
    <p:sldId id="282" r:id="rId19"/>
    <p:sldId id="284" r:id="rId20"/>
    <p:sldId id="285" r:id="rId21"/>
    <p:sldId id="297" r:id="rId22"/>
    <p:sldId id="305" r:id="rId23"/>
    <p:sldId id="298" r:id="rId24"/>
    <p:sldId id="295" r:id="rId25"/>
    <p:sldId id="307" r:id="rId26"/>
    <p:sldId id="308" r:id="rId27"/>
    <p:sldId id="309" r:id="rId28"/>
    <p:sldId id="310" r:id="rId29"/>
    <p:sldId id="299" r:id="rId30"/>
    <p:sldId id="301" r:id="rId31"/>
    <p:sldId id="302" r:id="rId32"/>
    <p:sldId id="300" r:id="rId33"/>
    <p:sldId id="303" r:id="rId34"/>
    <p:sldId id="304" r:id="rId35"/>
    <p:sldId id="296" r:id="rId36"/>
    <p:sldId id="263" r:id="rId37"/>
    <p:sldId id="264" r:id="rId38"/>
    <p:sldId id="265" r:id="rId39"/>
    <p:sldId id="266" r:id="rId40"/>
    <p:sldId id="267" r:id="rId41"/>
    <p:sldId id="268" r:id="rId42"/>
    <p:sldId id="269" r:id="rId43"/>
    <p:sldId id="270" r:id="rId44"/>
    <p:sldId id="271" r:id="rId45"/>
    <p:sldId id="272" r:id="rId46"/>
    <p:sldId id="273" r:id="rId47"/>
    <p:sldId id="274" r:id="rId48"/>
    <p:sldId id="275" r:id="rId49"/>
    <p:sldId id="276" r:id="rId50"/>
    <p:sldId id="259" r:id="rId51"/>
    <p:sldId id="260" r:id="rId52"/>
    <p:sldId id="261" r:id="rId53"/>
    <p:sldId id="262" r:id="rId54"/>
    <p:sldId id="278" r:id="rId55"/>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0" d="100"/>
          <a:sy n="50" d="100"/>
        </p:scale>
        <p:origin x="-75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65E9D862-4256-4D3F-9E39-016D15D62345}" type="datetimeFigureOut">
              <a:rPr lang="th-TH" smtClean="0"/>
              <a:pPr/>
              <a:t>09/01/56</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6991199F-6CB9-463E-938E-4D51ED7AF48D}"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8E2FEC3-0D15-4005-BDD0-64EF652D20F3}" type="datetime1">
              <a:rPr lang="th-TH" smtClean="0"/>
              <a:pPr/>
              <a:t>09/01/56</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2507D4F-DFA2-48BB-A66B-40312589D3A0}"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63FB6C7-44E9-47CB-9865-868EA31948FF}" type="datetime1">
              <a:rPr lang="th-TH" smtClean="0"/>
              <a:pPr/>
              <a:t>09/01/56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12507D4F-DFA2-48BB-A66B-40312589D3A0}"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684734EE-EC38-41AE-9890-9EDA490B56F2}" type="datetime1">
              <a:rPr lang="th-TH" smtClean="0"/>
              <a:pPr/>
              <a:t>09/01/56</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2507D4F-DFA2-48BB-A66B-40312589D3A0}"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988282F3-1638-4DDE-914E-B53350975345}" type="datetime1">
              <a:rPr lang="th-TH" smtClean="0"/>
              <a:pPr/>
              <a:t>09/01/56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2507D4F-DFA2-48BB-A66B-40312589D3A0}"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C41D44-8037-469B-9D8C-D8D8127CF524}" type="datetime1">
              <a:rPr lang="th-TH" smtClean="0"/>
              <a:pPr/>
              <a:t>09/01/56</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2507D4F-DFA2-48BB-A66B-40312589D3A0}"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049AA7D-4070-4BF9-849E-08B5DAA63661}" type="datetime1">
              <a:rPr lang="th-TH" smtClean="0"/>
              <a:pPr/>
              <a:t>09/01/56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12507D4F-DFA2-48BB-A66B-40312589D3A0}"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9E0E3FD3-9AEB-478B-98A3-1B315BE0D973}" type="datetime1">
              <a:rPr lang="th-TH" smtClean="0"/>
              <a:pPr/>
              <a:t>09/01/56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2507D4F-DFA2-48BB-A66B-40312589D3A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2507D4F-DFA2-48BB-A66B-40312589D3A0}"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82FC3D1-B084-4DDD-8BFE-FEEB4224E747}" type="datetime1">
              <a:rPr lang="th-TH" smtClean="0"/>
              <a:pPr/>
              <a:t>09/01/56</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2507D4F-DFA2-48BB-A66B-40312589D3A0}"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EF8E004-C0C4-467C-B38E-9092884F292B}" type="datetime1">
              <a:rPr lang="th-TH" smtClean="0"/>
              <a:pPr/>
              <a:t>09/01/56</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DBFAC0-AB49-4FA7-BAA1-0F4AB6DB0BA5}" type="datetime1">
              <a:rPr lang="th-TH" smtClean="0"/>
              <a:pPr/>
              <a:t>09/01/56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2507D4F-DFA2-48BB-A66B-40312589D3A0}"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2507D4F-DFA2-48BB-A66B-40312589D3A0}"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E502AC2-E944-4A7F-BDCA-484E75BDE5FE}" type="datetime1">
              <a:rPr lang="th-TH" smtClean="0"/>
              <a:pPr/>
              <a:t>09/01/56</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19C51D4-5A8D-491E-BC73-1C58EDEB5C38}" type="datetime1">
              <a:rPr lang="th-TH" smtClean="0"/>
              <a:pPr/>
              <a:t>09/01/56</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2507D4F-DFA2-48BB-A66B-40312589D3A0}"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wanwiphang@econ.tu.ac.th"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en.wikipedia.org/wiki/Managerial_economics" TargetMode="External"/><Relationship Id="rId2" Type="http://schemas.openxmlformats.org/officeDocument/2006/relationships/hyperlink" Target="http://en.wikipedia.org/wiki/Industrial_organisatio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en.wikipedia.org/wiki/Barriers_to_entry" TargetMode="External"/><Relationship Id="rId13" Type="http://schemas.openxmlformats.org/officeDocument/2006/relationships/hyperlink" Target="http://en.wikipedia.org/wiki/Strategy_(game_theory)" TargetMode="External"/><Relationship Id="rId18" Type="http://schemas.openxmlformats.org/officeDocument/2006/relationships/hyperlink" Target="http://en.wikipedia.org/wiki/Antitrust_law" TargetMode="External"/><Relationship Id="rId3" Type="http://schemas.openxmlformats.org/officeDocument/2006/relationships/hyperlink" Target="http://en.wikipedia.org/wiki/Theory_of_the_firm" TargetMode="External"/><Relationship Id="rId7" Type="http://schemas.openxmlformats.org/officeDocument/2006/relationships/hyperlink" Target="http://en.wikipedia.org/wiki/Information_economics" TargetMode="External"/><Relationship Id="rId12" Type="http://schemas.openxmlformats.org/officeDocument/2006/relationships/hyperlink" Target="http://en.wikipedia.org/wiki/Microeconomic" TargetMode="External"/><Relationship Id="rId17" Type="http://schemas.openxmlformats.org/officeDocument/2006/relationships/hyperlink" Target="http://en.wikipedia.org/wiki/Economic_regulation" TargetMode="External"/><Relationship Id="rId2" Type="http://schemas.openxmlformats.org/officeDocument/2006/relationships/hyperlink" Target="http://en.wikipedia.org/wiki/Economics" TargetMode="External"/><Relationship Id="rId16" Type="http://schemas.openxmlformats.org/officeDocument/2006/relationships/hyperlink" Target="http://en.wikipedia.org/wiki/Public_policy" TargetMode="External"/><Relationship Id="rId1" Type="http://schemas.openxmlformats.org/officeDocument/2006/relationships/slideLayout" Target="../slideLayouts/slideLayout2.xml"/><Relationship Id="rId6" Type="http://schemas.openxmlformats.org/officeDocument/2006/relationships/hyperlink" Target="http://en.wikipedia.org/wiki/Transaction_cost" TargetMode="External"/><Relationship Id="rId11" Type="http://schemas.openxmlformats.org/officeDocument/2006/relationships/hyperlink" Target="http://en.wikipedia.org/wiki/Concentration_ratio" TargetMode="External"/><Relationship Id="rId5" Type="http://schemas.openxmlformats.org/officeDocument/2006/relationships/hyperlink" Target="http://en.wikipedia.org/wiki/Perfect_competition" TargetMode="External"/><Relationship Id="rId15" Type="http://schemas.openxmlformats.org/officeDocument/2006/relationships/hyperlink" Target="http://en.wikipedia.org/wiki/Game_theory" TargetMode="External"/><Relationship Id="rId10" Type="http://schemas.openxmlformats.org/officeDocument/2006/relationships/hyperlink" Target="http://en.wikipedia.org/wiki/Monopoly" TargetMode="External"/><Relationship Id="rId4" Type="http://schemas.openxmlformats.org/officeDocument/2006/relationships/hyperlink" Target="http://en.wikipedia.org/wiki/Markets" TargetMode="External"/><Relationship Id="rId9" Type="http://schemas.openxmlformats.org/officeDocument/2006/relationships/hyperlink" Target="http://en.wikipedia.org/wiki/Imperfect_competition" TargetMode="External"/><Relationship Id="rId14" Type="http://schemas.openxmlformats.org/officeDocument/2006/relationships/hyperlink" Target="http://en.wikipedia.org/wiki/Non-cooperative_game"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en.wikipedia.org/wiki/Calculus" TargetMode="External"/><Relationship Id="rId13" Type="http://schemas.openxmlformats.org/officeDocument/2006/relationships/hyperlink" Target="http://en.wikipedia.org/wiki/Computational_economics" TargetMode="External"/><Relationship Id="rId3" Type="http://schemas.openxmlformats.org/officeDocument/2006/relationships/hyperlink" Target="http://en.wikipedia.org/wiki/Business_economics" TargetMode="External"/><Relationship Id="rId7" Type="http://schemas.openxmlformats.org/officeDocument/2006/relationships/hyperlink" Target="http://en.wikipedia.org/wiki/Correlation" TargetMode="External"/><Relationship Id="rId12" Type="http://schemas.openxmlformats.org/officeDocument/2006/relationships/hyperlink" Target="http://en.wikipedia.org/wiki/Game_theory" TargetMode="External"/><Relationship Id="rId2" Type="http://schemas.openxmlformats.org/officeDocument/2006/relationships/hyperlink" Target="http://en.wikipedia.org/wiki/Edwin_Mansfield" TargetMode="External"/><Relationship Id="rId1" Type="http://schemas.openxmlformats.org/officeDocument/2006/relationships/slideLayout" Target="../slideLayouts/slideLayout2.xml"/><Relationship Id="rId6" Type="http://schemas.openxmlformats.org/officeDocument/2006/relationships/hyperlink" Target="http://en.wikipedia.org/wiki/Regression_analysis" TargetMode="External"/><Relationship Id="rId11" Type="http://schemas.openxmlformats.org/officeDocument/2006/relationships/hyperlink" Target="http://en.wikipedia.org/wiki/Mathematical_programming" TargetMode="External"/><Relationship Id="rId5" Type="http://schemas.openxmlformats.org/officeDocument/2006/relationships/hyperlink" Target="http://en.wikipedia.org/wiki/Microeconomic" TargetMode="External"/><Relationship Id="rId10" Type="http://schemas.openxmlformats.org/officeDocument/2006/relationships/hyperlink" Target="http://en.wikipedia.org/wiki/Operations_research" TargetMode="External"/><Relationship Id="rId4" Type="http://schemas.openxmlformats.org/officeDocument/2006/relationships/hyperlink" Target="http://en.wikipedia.org/wiki/Economics" TargetMode="External"/><Relationship Id="rId9" Type="http://schemas.openxmlformats.org/officeDocument/2006/relationships/hyperlink" Target="http://en.wikipedia.org/wiki/Optimization_(mathematic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3.bp.blogspot.com/-LofHKcT1M2w/T9l8A68AzGI/AAAAAAAAAnw/6ou_uCYA7Nk/s1600/B120432B.jpg"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819400"/>
            <a:ext cx="6400800" cy="1257672"/>
          </a:xfrm>
        </p:spPr>
        <p:txBody>
          <a:bodyPr>
            <a:normAutofit/>
          </a:bodyPr>
          <a:lstStyle/>
          <a:p>
            <a:r>
              <a:rPr lang="en-US" sz="1800" dirty="0" err="1" smtClean="0"/>
              <a:t>Wanwiphang</a:t>
            </a:r>
            <a:r>
              <a:rPr lang="en-US" sz="1800" dirty="0" smtClean="0"/>
              <a:t> </a:t>
            </a:r>
            <a:r>
              <a:rPr lang="en-US" sz="1800" dirty="0" err="1" smtClean="0"/>
              <a:t>Manachotphong</a:t>
            </a:r>
            <a:r>
              <a:rPr lang="en-US" sz="1800" dirty="0" smtClean="0"/>
              <a:t> </a:t>
            </a:r>
          </a:p>
          <a:p>
            <a:r>
              <a:rPr lang="en-US" sz="1800" dirty="0" err="1" smtClean="0"/>
              <a:t>Peera</a:t>
            </a:r>
            <a:r>
              <a:rPr lang="en-US" sz="1800" dirty="0" smtClean="0"/>
              <a:t> </a:t>
            </a:r>
            <a:r>
              <a:rPr lang="en-US" sz="1800" dirty="0" err="1" smtClean="0"/>
              <a:t>Charoenporn</a:t>
            </a:r>
            <a:endParaRPr lang="en-US" sz="1800" dirty="0" smtClean="0"/>
          </a:p>
          <a:p>
            <a:r>
              <a:rPr lang="en-US" sz="1800" dirty="0" err="1" smtClean="0"/>
              <a:t>sarinee</a:t>
            </a:r>
            <a:r>
              <a:rPr lang="en-US" sz="1800" dirty="0" smtClean="0"/>
              <a:t> </a:t>
            </a:r>
            <a:r>
              <a:rPr lang="en-US" sz="1800" dirty="0" err="1" smtClean="0"/>
              <a:t>Achavanuntakul</a:t>
            </a:r>
            <a:r>
              <a:rPr lang="en-US" sz="1800" dirty="0" smtClean="0"/>
              <a:t> </a:t>
            </a:r>
            <a:endParaRPr lang="th-TH" sz="1800" dirty="0"/>
          </a:p>
        </p:txBody>
      </p:sp>
      <p:sp>
        <p:nvSpPr>
          <p:cNvPr id="2" name="Title 1"/>
          <p:cNvSpPr>
            <a:spLocks noGrp="1"/>
          </p:cNvSpPr>
          <p:nvPr>
            <p:ph type="ctrTitle"/>
          </p:nvPr>
        </p:nvSpPr>
        <p:spPr/>
        <p:txBody>
          <a:bodyPr>
            <a:normAutofit fontScale="90000"/>
          </a:bodyPr>
          <a:lstStyle/>
          <a:p>
            <a:r>
              <a:rPr lang="en-US" sz="4000" b="1" dirty="0" smtClean="0"/>
              <a:t>Integrated Business Economics</a:t>
            </a:r>
            <a:br>
              <a:rPr lang="en-US" sz="4000" b="1" dirty="0" smtClean="0"/>
            </a:br>
            <a:r>
              <a:rPr lang="en-US" b="1" dirty="0" smtClean="0"/>
              <a:t> EE488</a:t>
            </a: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Course Description</a:t>
            </a:r>
            <a:endParaRPr lang="th-TH" dirty="0"/>
          </a:p>
        </p:txBody>
      </p:sp>
      <p:sp>
        <p:nvSpPr>
          <p:cNvPr id="3" name="Content Placeholder 2"/>
          <p:cNvSpPr>
            <a:spLocks noGrp="1"/>
          </p:cNvSpPr>
          <p:nvPr>
            <p:ph sz="quarter" idx="1"/>
          </p:nvPr>
        </p:nvSpPr>
        <p:spPr/>
        <p:txBody>
          <a:bodyPr/>
          <a:lstStyle/>
          <a:p>
            <a:r>
              <a:rPr lang="en-US" dirty="0" smtClean="0"/>
              <a:t>Prerequisite: EE311, EE312 and EE325 (or EE425)</a:t>
            </a:r>
          </a:p>
          <a:p>
            <a:pPr>
              <a:buNone/>
            </a:pPr>
            <a:endParaRPr lang="en-US" dirty="0" smtClean="0"/>
          </a:p>
          <a:p>
            <a:r>
              <a:rPr lang="en-US" dirty="0" smtClean="0"/>
              <a:t>Economic theories and tools used to analyze business problems and business situations. </a:t>
            </a:r>
          </a:p>
          <a:p>
            <a:r>
              <a:rPr lang="en-US" dirty="0" smtClean="0"/>
              <a:t>The analysis includes understanding competition and financial strategies adopted by firms in different industries</a:t>
            </a:r>
          </a:p>
          <a:p>
            <a:r>
              <a:rPr lang="en-US" dirty="0" smtClean="0"/>
              <a:t>Forecasting economic and industrial conditions in the future.</a:t>
            </a: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Instructors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a:t>
            </a:fld>
            <a:endParaRPr lang="th-TH"/>
          </a:p>
        </p:txBody>
      </p:sp>
      <p:sp>
        <p:nvSpPr>
          <p:cNvPr id="4" name="Content Placeholder 3"/>
          <p:cNvSpPr>
            <a:spLocks noGrp="1"/>
          </p:cNvSpPr>
          <p:nvPr>
            <p:ph sz="quarter" idx="1"/>
          </p:nvPr>
        </p:nvSpPr>
        <p:spPr/>
        <p:txBody>
          <a:bodyPr>
            <a:normAutofit fontScale="92500" lnSpcReduction="10000"/>
          </a:bodyPr>
          <a:lstStyle/>
          <a:p>
            <a:pPr>
              <a:buNone/>
            </a:pPr>
            <a:r>
              <a:rPr lang="en-US" dirty="0" smtClean="0"/>
              <a:t>Dr. Wanwiphang </a:t>
            </a:r>
            <a:r>
              <a:rPr lang="en-US" dirty="0" err="1" smtClean="0"/>
              <a:t>Manachotphong</a:t>
            </a:r>
            <a:endParaRPr lang="en-US" dirty="0" smtClean="0"/>
          </a:p>
          <a:p>
            <a:r>
              <a:rPr lang="en-GB" dirty="0" smtClean="0"/>
              <a:t>Office: Room 525, Faculty of Economics</a:t>
            </a:r>
            <a:endParaRPr lang="en-US" dirty="0" smtClean="0"/>
          </a:p>
          <a:p>
            <a:r>
              <a:rPr lang="en-GB" dirty="0" smtClean="0"/>
              <a:t>Email: </a:t>
            </a:r>
            <a:r>
              <a:rPr lang="en-US" u="sng" dirty="0" smtClean="0">
                <a:hlinkClick r:id="rId2"/>
              </a:rPr>
              <a:t>wanwiphang@econ.tu.ac.th</a:t>
            </a:r>
            <a:endParaRPr lang="en-US" dirty="0" smtClean="0"/>
          </a:p>
          <a:p>
            <a:r>
              <a:rPr lang="en-US" dirty="0" smtClean="0"/>
              <a:t>Office hours: Wednesdays 14.30 – 15.30 hrs. or by appointment</a:t>
            </a:r>
          </a:p>
          <a:p>
            <a:pPr lvl="0">
              <a:buNone/>
            </a:pPr>
            <a:endParaRPr lang="en-US" dirty="0" smtClean="0"/>
          </a:p>
          <a:p>
            <a:pPr lvl="0">
              <a:buNone/>
            </a:pPr>
            <a:r>
              <a:rPr lang="en-US" dirty="0" err="1" smtClean="0"/>
              <a:t>Dr.Peera</a:t>
            </a:r>
            <a:r>
              <a:rPr lang="en-US" dirty="0" smtClean="0"/>
              <a:t> </a:t>
            </a:r>
            <a:r>
              <a:rPr lang="en-US" dirty="0" err="1" smtClean="0"/>
              <a:t>Charoenporn</a:t>
            </a:r>
            <a:endParaRPr lang="en-US" dirty="0" smtClean="0"/>
          </a:p>
          <a:p>
            <a:r>
              <a:rPr lang="en-US" dirty="0" smtClean="0"/>
              <a:t>Office: Room 445, Faculty of Economics</a:t>
            </a:r>
          </a:p>
          <a:p>
            <a:r>
              <a:rPr lang="en-US" dirty="0" smtClean="0"/>
              <a:t>Email: peera@econ.tu.ac.th</a:t>
            </a:r>
          </a:p>
          <a:p>
            <a:r>
              <a:rPr lang="en-US" dirty="0" smtClean="0"/>
              <a:t>Office hours: Wednesdays 11.00 – 12.00 hrs. or by appointment</a:t>
            </a:r>
          </a:p>
          <a:p>
            <a:pPr lvl="0"/>
            <a:endParaRPr lang="en-US" dirty="0" smtClean="0"/>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err="1" smtClean="0"/>
              <a:t>Aj.Sarinee</a:t>
            </a:r>
            <a:r>
              <a:rPr lang="en-US" dirty="0" smtClean="0"/>
              <a:t> </a:t>
            </a:r>
            <a:r>
              <a:rPr lang="en-US" dirty="0" err="1" smtClean="0"/>
              <a:t>Achavanunthakul</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4</a:t>
            </a:fld>
            <a:endParaRPr lang="th-TH"/>
          </a:p>
        </p:txBody>
      </p:sp>
      <p:sp>
        <p:nvSpPr>
          <p:cNvPr id="4" name="Content Placeholder 3"/>
          <p:cNvSpPr>
            <a:spLocks noGrp="1"/>
          </p:cNvSpPr>
          <p:nvPr>
            <p:ph sz="quarter" idx="1"/>
          </p:nvPr>
        </p:nvSpPr>
        <p:spPr/>
        <p:txBody>
          <a:bodyPr/>
          <a:lstStyle/>
          <a:p>
            <a:r>
              <a:rPr lang="en-US" dirty="0" smtClean="0"/>
              <a:t>Email: sarinee@gmail.com</a:t>
            </a:r>
          </a:p>
          <a:p>
            <a:r>
              <a:rPr lang="en-US" dirty="0" smtClean="0"/>
              <a:t>Office hours: by appointment</a:t>
            </a:r>
          </a:p>
          <a:p>
            <a:r>
              <a:rPr lang="en-US" dirty="0" smtClean="0"/>
              <a:t>She is a writer, translator, lecturer (TBS)</a:t>
            </a:r>
          </a:p>
          <a:p>
            <a:pPr lvl="1"/>
            <a:r>
              <a:rPr lang="en-US" dirty="0" smtClean="0"/>
              <a:t>B.A. in Economics from Harvard University</a:t>
            </a:r>
          </a:p>
          <a:p>
            <a:pPr lvl="1"/>
            <a:r>
              <a:rPr lang="en-US" dirty="0" smtClean="0"/>
              <a:t>MBA from NYU Stern</a:t>
            </a:r>
          </a:p>
          <a:p>
            <a:pPr lvl="1"/>
            <a:r>
              <a:rPr lang="en-US" dirty="0" smtClean="0"/>
              <a:t>Used to work as a banker at Deutsche Bank, SCB</a:t>
            </a:r>
          </a:p>
          <a:p>
            <a:pPr lvl="1"/>
            <a:endParaRPr lang="en-US" dirty="0" smtClean="0"/>
          </a:p>
          <a:p>
            <a:endParaRPr lang="th-TH" dirty="0"/>
          </a:p>
        </p:txBody>
      </p:sp>
      <p:pic>
        <p:nvPicPr>
          <p:cNvPr id="1026" name="Picture 2" descr="http://sphotos-c.ak.fbcdn.net/hphotos-ak-prn1/557395_3405693908788_1205207169_n.jpg"/>
          <p:cNvPicPr>
            <a:picLocks noChangeAspect="1" noChangeArrowheads="1"/>
          </p:cNvPicPr>
          <p:nvPr/>
        </p:nvPicPr>
        <p:blipFill>
          <a:blip r:embed="rId2"/>
          <a:srcRect l="8037" t="12121" r="17449" b="12121"/>
          <a:stretch>
            <a:fillRect/>
          </a:stretch>
        </p:blipFill>
        <p:spPr bwMode="auto">
          <a:xfrm>
            <a:off x="5429256" y="4286256"/>
            <a:ext cx="3500462" cy="2365177"/>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Aj.Sarinee</a:t>
            </a:r>
            <a:r>
              <a:rPr lang="en-US" dirty="0" smtClean="0"/>
              <a:t> </a:t>
            </a:r>
            <a:r>
              <a:rPr lang="en-US" dirty="0" err="1" smtClean="0"/>
              <a:t>Achavanunthakul’s</a:t>
            </a:r>
            <a:r>
              <a:rPr lang="en-US" dirty="0" smtClean="0"/>
              <a:t> works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5</a:t>
            </a:fld>
            <a:endParaRPr lang="th-TH"/>
          </a:p>
        </p:txBody>
      </p:sp>
      <p:sp>
        <p:nvSpPr>
          <p:cNvPr id="4" name="Content Placeholder 3"/>
          <p:cNvSpPr>
            <a:spLocks noGrp="1"/>
          </p:cNvSpPr>
          <p:nvPr>
            <p:ph sz="quarter" idx="1"/>
          </p:nvPr>
        </p:nvSpPr>
        <p:spPr>
          <a:xfrm>
            <a:off x="301752" y="1527048"/>
            <a:ext cx="8503920" cy="4902348"/>
          </a:xfrm>
        </p:spPr>
        <p:txBody>
          <a:bodyPr>
            <a:normAutofit/>
          </a:bodyPr>
          <a:lstStyle/>
          <a:p>
            <a:pPr>
              <a:buNone/>
            </a:pPr>
            <a:r>
              <a:rPr lang="en-US" sz="3200" dirty="0" smtClean="0">
                <a:latin typeface="Browallia New" pitchFamily="34" charset="-34"/>
                <a:cs typeface="Browallia New" pitchFamily="34" charset="-34"/>
              </a:rPr>
              <a:t>Translation works</a:t>
            </a:r>
          </a:p>
          <a:p>
            <a:r>
              <a:rPr lang="en-US" sz="3200" b="1" dirty="0" smtClean="0">
                <a:latin typeface="Browallia New" pitchFamily="34" charset="-34"/>
                <a:cs typeface="Browallia New" pitchFamily="34" charset="-34"/>
              </a:rPr>
              <a:t>Fault Lines </a:t>
            </a:r>
            <a:r>
              <a:rPr lang="en-US" sz="3200" dirty="0" smtClean="0">
                <a:latin typeface="Browallia New" pitchFamily="34" charset="-34"/>
                <a:cs typeface="Browallia New" pitchFamily="34" charset="-34"/>
              </a:rPr>
              <a:t>(</a:t>
            </a:r>
            <a:r>
              <a:rPr lang="th-TH" sz="3200" dirty="0" smtClean="0">
                <a:latin typeface="Browallia New" pitchFamily="34" charset="-34"/>
                <a:cs typeface="Browallia New" pitchFamily="34" charset="-34"/>
              </a:rPr>
              <a:t>รอยเลือยเขย่าเศรษฐกิจโลก</a:t>
            </a:r>
            <a:r>
              <a:rPr lang="en-US" sz="3200" dirty="0" smtClean="0">
                <a:latin typeface="Browallia New" pitchFamily="34" charset="-34"/>
                <a:cs typeface="Browallia New" pitchFamily="34" charset="-34"/>
              </a:rPr>
              <a:t>) </a:t>
            </a:r>
          </a:p>
          <a:p>
            <a:r>
              <a:rPr lang="en-US" sz="3200" b="1" dirty="0" smtClean="0">
                <a:latin typeface="Browallia New" pitchFamily="34" charset="-34"/>
                <a:cs typeface="Browallia New" pitchFamily="34" charset="-34"/>
              </a:rPr>
              <a:t>The Value of Nothing </a:t>
            </a:r>
            <a:r>
              <a:rPr lang="en-US" sz="3200" dirty="0" smtClean="0">
                <a:latin typeface="Browallia New" pitchFamily="34" charset="-34"/>
                <a:cs typeface="Browallia New" pitchFamily="34" charset="-34"/>
              </a:rPr>
              <a:t>(</a:t>
            </a:r>
            <a:r>
              <a:rPr lang="th-TH" sz="3200" dirty="0" smtClean="0">
                <a:latin typeface="Browallia New" pitchFamily="34" charset="-34"/>
                <a:cs typeface="Browallia New" pitchFamily="34" charset="-34"/>
              </a:rPr>
              <a:t>ค่าของความว่างเปล่า</a:t>
            </a:r>
            <a:r>
              <a:rPr lang="en-US" sz="3200" dirty="0" smtClean="0">
                <a:latin typeface="Browallia New" pitchFamily="34" charset="-34"/>
                <a:cs typeface="Browallia New" pitchFamily="34" charset="-34"/>
              </a:rPr>
              <a:t>)</a:t>
            </a:r>
          </a:p>
          <a:p>
            <a:r>
              <a:rPr lang="en-US" sz="3200" b="1" dirty="0" smtClean="0">
                <a:latin typeface="Browallia New" pitchFamily="34" charset="-34"/>
                <a:cs typeface="Browallia New" pitchFamily="34" charset="-34"/>
              </a:rPr>
              <a:t>Justice</a:t>
            </a:r>
            <a:r>
              <a:rPr lang="en-US" sz="3200" dirty="0" smtClean="0">
                <a:latin typeface="Browallia New" pitchFamily="34" charset="-34"/>
                <a:cs typeface="Browallia New" pitchFamily="34" charset="-34"/>
              </a:rPr>
              <a:t> (</a:t>
            </a:r>
            <a:r>
              <a:rPr lang="th-TH" sz="3200" dirty="0" smtClean="0">
                <a:latin typeface="Browallia New" pitchFamily="34" charset="-34"/>
                <a:cs typeface="Browallia New" pitchFamily="34" charset="-34"/>
              </a:rPr>
              <a:t>ความยุติธรรม</a:t>
            </a:r>
            <a:r>
              <a:rPr lang="en-US" sz="3200" dirty="0" smtClean="0">
                <a:latin typeface="Browallia New" pitchFamily="34" charset="-34"/>
                <a:cs typeface="Browallia New" pitchFamily="34" charset="-34"/>
              </a:rPr>
              <a:t>)</a:t>
            </a:r>
          </a:p>
          <a:p>
            <a:r>
              <a:rPr lang="en-US" sz="3200" b="1" dirty="0" smtClean="0">
                <a:latin typeface="Browallia New" pitchFamily="34" charset="-34"/>
                <a:cs typeface="Browallia New" pitchFamily="34" charset="-34"/>
              </a:rPr>
              <a:t>Here comes everybody </a:t>
            </a:r>
            <a:r>
              <a:rPr lang="en-US" sz="3200" dirty="0" smtClean="0">
                <a:latin typeface="Browallia New" pitchFamily="34" charset="-34"/>
                <a:cs typeface="Browallia New" pitchFamily="34" charset="-34"/>
              </a:rPr>
              <a:t>(</a:t>
            </a:r>
            <a:r>
              <a:rPr lang="th-TH" sz="3200" dirty="0" smtClean="0">
                <a:latin typeface="Browallia New" pitchFamily="34" charset="-34"/>
                <a:cs typeface="Browallia New" pitchFamily="34" charset="-34"/>
              </a:rPr>
              <a:t>พลังกลุ่มไร้สังกัด</a:t>
            </a:r>
            <a:r>
              <a:rPr lang="en-US" sz="3200" dirty="0" smtClean="0">
                <a:latin typeface="Browallia New" pitchFamily="34" charset="-34"/>
                <a:cs typeface="Browallia New" pitchFamily="34" charset="-34"/>
              </a:rPr>
              <a:t>)</a:t>
            </a:r>
          </a:p>
          <a:p>
            <a:r>
              <a:rPr lang="en-US" sz="3200" b="1" dirty="0" smtClean="0">
                <a:latin typeface="Browallia New" pitchFamily="34" charset="-34"/>
                <a:cs typeface="Browallia New" pitchFamily="34" charset="-34"/>
              </a:rPr>
              <a:t>Creative Capitalism </a:t>
            </a:r>
            <a:r>
              <a:rPr lang="th-TH" sz="3200" dirty="0" smtClean="0">
                <a:latin typeface="Browallia New" pitchFamily="34" charset="-34"/>
                <a:cs typeface="Browallia New" pitchFamily="34" charset="-34"/>
              </a:rPr>
              <a:t>(ทุนนิยมสร้างสรรค์)</a:t>
            </a:r>
          </a:p>
          <a:p>
            <a:r>
              <a:rPr lang="en-US" sz="3200" b="1" dirty="0" smtClean="0">
                <a:latin typeface="Browallia New" pitchFamily="34" charset="-34"/>
                <a:cs typeface="Browallia New" pitchFamily="34" charset="-34"/>
              </a:rPr>
              <a:t>The Logic of Life </a:t>
            </a:r>
            <a:r>
              <a:rPr lang="en-US" sz="3200" dirty="0" smtClean="0">
                <a:latin typeface="Browallia New" pitchFamily="34" charset="-34"/>
                <a:cs typeface="Browallia New" pitchFamily="34" charset="-34"/>
              </a:rPr>
              <a:t>(</a:t>
            </a:r>
            <a:r>
              <a:rPr lang="th-TH" sz="3200" dirty="0" smtClean="0">
                <a:latin typeface="Browallia New" pitchFamily="34" charset="-34"/>
                <a:cs typeface="Browallia New" pitchFamily="34" charset="-34"/>
              </a:rPr>
              <a:t>เศรษฐศาสตร์แห่งชีวิต</a:t>
            </a:r>
            <a:r>
              <a:rPr lang="en-US" sz="3200" dirty="0" smtClean="0">
                <a:latin typeface="Browallia New" pitchFamily="34" charset="-34"/>
                <a:cs typeface="Browallia New" pitchFamily="34" charset="-34"/>
              </a:rPr>
              <a:t>)</a:t>
            </a:r>
          </a:p>
          <a:p>
            <a:r>
              <a:rPr lang="en-US" sz="3200" dirty="0" smtClean="0">
                <a:latin typeface="Browallia New" pitchFamily="34" charset="-34"/>
                <a:cs typeface="Browallia New" pitchFamily="34" charset="-34"/>
              </a:rPr>
              <a:t>etc.</a:t>
            </a:r>
            <a:endParaRPr lang="th-TH" sz="3200" dirty="0">
              <a:latin typeface="Browallia New" pitchFamily="34" charset="-34"/>
              <a:cs typeface="Browallia New" pitchFamily="34" charset="-3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Aj.Sarinee</a:t>
            </a:r>
            <a:r>
              <a:rPr lang="en-US" dirty="0" smtClean="0"/>
              <a:t> </a:t>
            </a:r>
            <a:r>
              <a:rPr lang="en-US" dirty="0" err="1" smtClean="0"/>
              <a:t>Achavanunthakul’s</a:t>
            </a:r>
            <a:r>
              <a:rPr lang="en-US" dirty="0" smtClean="0"/>
              <a:t> works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6</a:t>
            </a:fld>
            <a:endParaRPr lang="th-TH"/>
          </a:p>
        </p:txBody>
      </p:sp>
      <p:sp>
        <p:nvSpPr>
          <p:cNvPr id="4" name="Content Placeholder 3"/>
          <p:cNvSpPr>
            <a:spLocks noGrp="1"/>
          </p:cNvSpPr>
          <p:nvPr>
            <p:ph sz="quarter" idx="1"/>
          </p:nvPr>
        </p:nvSpPr>
        <p:spPr/>
        <p:txBody>
          <a:bodyPr>
            <a:normAutofit/>
          </a:bodyPr>
          <a:lstStyle/>
          <a:p>
            <a:pPr>
              <a:buNone/>
            </a:pPr>
            <a:r>
              <a:rPr lang="en-US" sz="2800" dirty="0" smtClean="0"/>
              <a:t>Writings</a:t>
            </a:r>
          </a:p>
          <a:p>
            <a:r>
              <a:rPr lang="th-TH" sz="3600" dirty="0" smtClean="0"/>
              <a:t>ทุนนิยมที่มีหัวใจ</a:t>
            </a:r>
          </a:p>
          <a:p>
            <a:r>
              <a:rPr lang="th-TH" sz="3600" dirty="0" smtClean="0"/>
              <a:t>ความเหลื่อมล้ำ</a:t>
            </a:r>
          </a:p>
          <a:p>
            <a:r>
              <a:rPr lang="th-TH" sz="3600" dirty="0" smtClean="0"/>
              <a:t>การเงินปฏิวัติ</a:t>
            </a:r>
          </a:p>
          <a:p>
            <a:r>
              <a:rPr lang="th-TH" sz="3600" dirty="0" smtClean="0"/>
              <a:t>รู้ทันตลาดทุน</a:t>
            </a:r>
          </a:p>
          <a:p>
            <a:r>
              <a:rPr lang="th-TH" sz="3600" dirty="0" smtClean="0"/>
              <a:t>ฯลฯ</a:t>
            </a:r>
            <a:endParaRPr lang="th-TH" sz="3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7</a:t>
            </a:fld>
            <a:endParaRPr lang="th-TH"/>
          </a:p>
        </p:txBody>
      </p:sp>
      <p:sp>
        <p:nvSpPr>
          <p:cNvPr id="4" name="Content Placeholder 3"/>
          <p:cNvSpPr>
            <a:spLocks noGrp="1"/>
          </p:cNvSpPr>
          <p:nvPr>
            <p:ph sz="quarter" idx="1"/>
          </p:nvPr>
        </p:nvSpPr>
        <p:spPr>
          <a:xfrm>
            <a:off x="301752" y="1527048"/>
            <a:ext cx="8503920" cy="4759472"/>
          </a:xfrm>
        </p:spPr>
        <p:txBody>
          <a:bodyPr>
            <a:normAutofit fontScale="92500" lnSpcReduction="10000"/>
          </a:bodyPr>
          <a:lstStyle/>
          <a:p>
            <a:r>
              <a:rPr lang="en-US" sz="2800" dirty="0" smtClean="0"/>
              <a:t>No main textbook</a:t>
            </a:r>
          </a:p>
          <a:p>
            <a:r>
              <a:rPr lang="en-US" sz="2800" dirty="0" smtClean="0"/>
              <a:t>Readings will be assigned class-by-class</a:t>
            </a:r>
          </a:p>
          <a:p>
            <a:r>
              <a:rPr lang="en-US" sz="2800" dirty="0" smtClean="0"/>
              <a:t>Knowledge is everywhere </a:t>
            </a:r>
          </a:p>
          <a:p>
            <a:pPr lvl="1"/>
            <a:r>
              <a:rPr lang="en-US" sz="2800" dirty="0" smtClean="0"/>
              <a:t>Textbooks</a:t>
            </a:r>
          </a:p>
          <a:p>
            <a:pPr lvl="1"/>
            <a:r>
              <a:rPr lang="en-US" sz="2800" dirty="0" smtClean="0"/>
              <a:t>Newspaper </a:t>
            </a:r>
            <a:r>
              <a:rPr lang="th-TH" sz="2800" dirty="0" smtClean="0"/>
              <a:t>(กรุงเทพธุรกิจ, ฐานเศรษฐกิจ)</a:t>
            </a:r>
            <a:endParaRPr lang="en-US" sz="2800" dirty="0" smtClean="0"/>
          </a:p>
          <a:p>
            <a:pPr lvl="1"/>
            <a:r>
              <a:rPr lang="en-US" sz="2800" dirty="0" smtClean="0"/>
              <a:t>Books</a:t>
            </a:r>
          </a:p>
          <a:p>
            <a:pPr lvl="1"/>
            <a:r>
              <a:rPr lang="en-US" sz="2800" dirty="0" smtClean="0"/>
              <a:t>Business magazine </a:t>
            </a:r>
            <a:r>
              <a:rPr lang="en-US" dirty="0" smtClean="0"/>
              <a:t>(</a:t>
            </a:r>
            <a:r>
              <a:rPr lang="en-US" dirty="0" err="1" smtClean="0"/>
              <a:t>Brandage</a:t>
            </a:r>
            <a:r>
              <a:rPr lang="en-US" dirty="0" smtClean="0"/>
              <a:t>, Harvard Business Review) </a:t>
            </a:r>
            <a:endParaRPr lang="en-US" sz="2800" dirty="0" smtClean="0"/>
          </a:p>
          <a:p>
            <a:pPr lvl="1"/>
            <a:r>
              <a:rPr lang="en-US" sz="2800" dirty="0" smtClean="0"/>
              <a:t>Business journals</a:t>
            </a:r>
          </a:p>
          <a:p>
            <a:pPr lvl="1"/>
            <a:r>
              <a:rPr lang="en-US" sz="2800" dirty="0" smtClean="0"/>
              <a:t>Academic journals</a:t>
            </a:r>
          </a:p>
          <a:p>
            <a:pPr lvl="1"/>
            <a:r>
              <a:rPr lang="en-US" sz="2800" dirty="0" smtClean="0"/>
              <a:t>etc.</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Grading</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8</a:t>
            </a:fld>
            <a:endParaRPr lang="th-TH"/>
          </a:p>
        </p:txBody>
      </p:sp>
      <p:sp>
        <p:nvSpPr>
          <p:cNvPr id="4" name="Content Placeholder 3"/>
          <p:cNvSpPr>
            <a:spLocks noGrp="1"/>
          </p:cNvSpPr>
          <p:nvPr>
            <p:ph sz="quarter" idx="1"/>
          </p:nvPr>
        </p:nvSpPr>
        <p:spPr/>
        <p:txBody>
          <a:bodyPr/>
          <a:lstStyle/>
          <a:p>
            <a:r>
              <a:rPr lang="en-US" dirty="0" smtClean="0"/>
              <a:t>Case Presentations 		30% </a:t>
            </a:r>
          </a:p>
          <a:p>
            <a:pPr lvl="1">
              <a:buNone/>
            </a:pPr>
            <a:r>
              <a:rPr lang="en-US" dirty="0" smtClean="0"/>
              <a:t>(3 presentations, 10% each)</a:t>
            </a:r>
          </a:p>
          <a:p>
            <a:r>
              <a:rPr lang="en-US" dirty="0" smtClean="0"/>
              <a:t>Business Plan			30% </a:t>
            </a:r>
          </a:p>
          <a:p>
            <a:pPr lvl="1">
              <a:buNone/>
            </a:pPr>
            <a:r>
              <a:rPr lang="en-US" dirty="0" smtClean="0"/>
              <a:t>(report (20%), presentation (10%))</a:t>
            </a:r>
          </a:p>
          <a:p>
            <a:r>
              <a:rPr lang="en-US" dirty="0" smtClean="0"/>
              <a:t>Final Exam			30%</a:t>
            </a:r>
          </a:p>
          <a:p>
            <a:r>
              <a:rPr lang="en-US" dirty="0" smtClean="0"/>
              <a:t>Class Participation		10% </a:t>
            </a:r>
          </a:p>
          <a:p>
            <a:pPr lvl="1">
              <a:buNone/>
            </a:pPr>
            <a:r>
              <a:rPr lang="en-US" dirty="0" smtClean="0"/>
              <a:t>(can miss 1 class, after that -1% every time you miss) </a:t>
            </a:r>
          </a:p>
          <a:p>
            <a:r>
              <a:rPr lang="en-US" dirty="0" smtClean="0"/>
              <a:t>Total				100%</a:t>
            </a:r>
          </a:p>
          <a:p>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Part1: Lecture</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9</a:t>
            </a:fld>
            <a:endParaRPr lang="th-TH"/>
          </a:p>
        </p:txBody>
      </p:sp>
      <p:sp>
        <p:nvSpPr>
          <p:cNvPr id="4" name="Content Placeholder 3"/>
          <p:cNvSpPr>
            <a:spLocks noGrp="1"/>
          </p:cNvSpPr>
          <p:nvPr>
            <p:ph sz="quarter" idx="1"/>
          </p:nvPr>
        </p:nvSpPr>
        <p:spPr/>
        <p:txBody>
          <a:bodyPr>
            <a:normAutofit/>
          </a:bodyPr>
          <a:lstStyle/>
          <a:p>
            <a:pPr>
              <a:buNone/>
            </a:pPr>
            <a:endParaRPr lang="en-US" dirty="0" smtClean="0"/>
          </a:p>
          <a:p>
            <a:r>
              <a:rPr lang="en-US" sz="2800" dirty="0" smtClean="0"/>
              <a:t>Introduction: Business Economics, SCP and Business Plan</a:t>
            </a:r>
          </a:p>
          <a:p>
            <a:r>
              <a:rPr lang="en-US" sz="2800" dirty="0" smtClean="0"/>
              <a:t>Macroeconomic Analysis/Globalization</a:t>
            </a:r>
          </a:p>
          <a:p>
            <a:r>
              <a:rPr lang="en-US" sz="2800" dirty="0" smtClean="0"/>
              <a:t>Economics of Strategy/Marketing</a:t>
            </a:r>
          </a:p>
          <a:p>
            <a:r>
              <a:rPr lang="en-US" sz="2800" dirty="0" smtClean="0"/>
              <a:t>Industrial Analysis/Competition Policy and Regulation</a:t>
            </a:r>
          </a:p>
          <a:p>
            <a:r>
              <a:rPr lang="en-US" sz="2800" dirty="0" smtClean="0"/>
              <a:t>Economics of Production/Organization/ and HRM</a:t>
            </a:r>
          </a:p>
          <a:p>
            <a:r>
              <a:rPr lang="en-US" sz="2800" dirty="0" smtClean="0"/>
              <a:t>Finance and Economics</a:t>
            </a:r>
          </a:p>
          <a:p>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down)">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down)">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down)">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down)">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wipe(down)">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II: Case Studies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10</a:t>
            </a:fld>
            <a:endParaRPr lang="th-TH" dirty="0"/>
          </a:p>
        </p:txBody>
      </p:sp>
      <p:sp>
        <p:nvSpPr>
          <p:cNvPr id="4" name="Content Placeholder 3"/>
          <p:cNvSpPr>
            <a:spLocks noGrp="1"/>
          </p:cNvSpPr>
          <p:nvPr>
            <p:ph sz="quarter" idx="1"/>
          </p:nvPr>
        </p:nvSpPr>
        <p:spPr>
          <a:xfrm>
            <a:off x="301752" y="1371366"/>
            <a:ext cx="8503920" cy="5188100"/>
          </a:xfrm>
        </p:spPr>
        <p:txBody>
          <a:bodyPr>
            <a:normAutofit fontScale="77500" lnSpcReduction="20000"/>
          </a:bodyPr>
          <a:lstStyle/>
          <a:p>
            <a:r>
              <a:rPr lang="en-US" sz="3600" dirty="0" smtClean="0"/>
              <a:t>Manufacturing sector</a:t>
            </a:r>
          </a:p>
          <a:p>
            <a:pPr lvl="1"/>
            <a:r>
              <a:rPr lang="en-US" sz="3100" dirty="0" smtClean="0"/>
              <a:t>Automobile, Electronics, Food, Fashion</a:t>
            </a:r>
          </a:p>
          <a:p>
            <a:r>
              <a:rPr lang="en-US" sz="3600" dirty="0" smtClean="0"/>
              <a:t>Non-financial service sector</a:t>
            </a:r>
          </a:p>
          <a:p>
            <a:pPr lvl="1"/>
            <a:r>
              <a:rPr lang="en-US" sz="3100" dirty="0" smtClean="0"/>
              <a:t>Tourism, Airline, Hotel </a:t>
            </a:r>
          </a:p>
          <a:p>
            <a:r>
              <a:rPr lang="en-US" sz="3600" dirty="0" smtClean="0"/>
              <a:t>Financial sector</a:t>
            </a:r>
          </a:p>
          <a:p>
            <a:pPr lvl="1"/>
            <a:r>
              <a:rPr lang="en-US" sz="3100" dirty="0" smtClean="0"/>
              <a:t>Banking, Security Broker, Non-Bank Financial Institutions</a:t>
            </a:r>
          </a:p>
          <a:p>
            <a:r>
              <a:rPr lang="en-US" sz="3600" dirty="0" smtClean="0"/>
              <a:t>Retail sector</a:t>
            </a:r>
          </a:p>
          <a:p>
            <a:pPr lvl="1"/>
            <a:r>
              <a:rPr lang="en-US" sz="3100" dirty="0" smtClean="0"/>
              <a:t>i.e. grocery stores, modern trade, online shopping. </a:t>
            </a:r>
          </a:p>
          <a:p>
            <a:r>
              <a:rPr lang="en-US" sz="3600" dirty="0" smtClean="0"/>
              <a:t>Globalization and international business</a:t>
            </a:r>
          </a:p>
          <a:p>
            <a:pPr lvl="1"/>
            <a:r>
              <a:rPr lang="en-US" sz="3100" dirty="0" smtClean="0"/>
              <a:t>MNCs, out-sourcing, Google, IBM, etc. </a:t>
            </a:r>
          </a:p>
          <a:p>
            <a:r>
              <a:rPr lang="en-US" sz="3600" dirty="0" smtClean="0"/>
              <a:t>Regulated industries</a:t>
            </a:r>
          </a:p>
          <a:p>
            <a:pPr lvl="1"/>
            <a:r>
              <a:rPr lang="en-US" sz="3100" dirty="0" smtClean="0"/>
              <a:t>Telecom, Energy, Mining, etc.</a:t>
            </a:r>
          </a:p>
          <a:p>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wipe(down)">
                                      <p:cBhvr>
                                        <p:cTn id="23" dur="500"/>
                                        <p:tgtEl>
                                          <p:spTgt spid="4">
                                            <p:txEl>
                                              <p:pRg st="4" end="4"/>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wipe(down)">
                                      <p:cBhvr>
                                        <p:cTn id="26" dur="500"/>
                                        <p:tgtEl>
                                          <p:spTgt spid="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wipe(down)">
                                      <p:cBhvr>
                                        <p:cTn id="31" dur="500"/>
                                        <p:tgtEl>
                                          <p:spTgt spid="4">
                                            <p:txEl>
                                              <p:pRg st="6" end="6"/>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wipe(down)">
                                      <p:cBhvr>
                                        <p:cTn id="34" dur="500"/>
                                        <p:tgtEl>
                                          <p:spTgt spid="4">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wipe(down)">
                                      <p:cBhvr>
                                        <p:cTn id="39" dur="500"/>
                                        <p:tgtEl>
                                          <p:spTgt spid="4">
                                            <p:txEl>
                                              <p:pRg st="8" end="8"/>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wipe(down)">
                                      <p:cBhvr>
                                        <p:cTn id="42" dur="500"/>
                                        <p:tgtEl>
                                          <p:spTgt spid="4">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animEffect transition="in" filter="wipe(down)">
                                      <p:cBhvr>
                                        <p:cTn id="47" dur="500"/>
                                        <p:tgtEl>
                                          <p:spTgt spid="4">
                                            <p:txEl>
                                              <p:pRg st="10" end="10"/>
                                            </p:txEl>
                                          </p:spTgt>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4">
                                            <p:txEl>
                                              <p:pRg st="11" end="11"/>
                                            </p:txEl>
                                          </p:spTgt>
                                        </p:tgtEl>
                                        <p:attrNameLst>
                                          <p:attrName>style.visibility</p:attrName>
                                        </p:attrNameLst>
                                      </p:cBhvr>
                                      <p:to>
                                        <p:strVal val="visible"/>
                                      </p:to>
                                    </p:set>
                                    <p:animEffect transition="in" filter="wipe(down)">
                                      <p:cBhvr>
                                        <p:cTn id="50"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III: Business Plan</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11</a:t>
            </a:fld>
            <a:endParaRPr lang="th-TH"/>
          </a:p>
        </p:txBody>
      </p:sp>
      <p:sp>
        <p:nvSpPr>
          <p:cNvPr id="4" name="Content Placeholder 3"/>
          <p:cNvSpPr>
            <a:spLocks noGrp="1"/>
          </p:cNvSpPr>
          <p:nvPr>
            <p:ph sz="quarter" idx="1"/>
          </p:nvPr>
        </p:nvSpPr>
        <p:spPr/>
        <p:txBody>
          <a:bodyPr/>
          <a:lstStyle/>
          <a:p>
            <a:r>
              <a:rPr lang="en-US" sz="2800" dirty="0" smtClean="0"/>
              <a:t>Business Plan</a:t>
            </a:r>
          </a:p>
          <a:p>
            <a:pPr lvl="1"/>
            <a:r>
              <a:rPr lang="en-US" sz="2400" dirty="0" smtClean="0"/>
              <a:t>Write a business plan report (no more than 8,000 words)</a:t>
            </a:r>
          </a:p>
          <a:p>
            <a:pPr lvl="1"/>
            <a:r>
              <a:rPr lang="en-US" sz="2400" dirty="0" smtClean="0"/>
              <a:t>Present your business plan</a:t>
            </a:r>
          </a:p>
          <a:p>
            <a:pPr>
              <a:buNone/>
            </a:pP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1625" y="228600"/>
            <a:ext cx="8534400" cy="758825"/>
          </a:xfrm>
        </p:spPr>
        <p:txBody>
          <a:bodyPr/>
          <a:lstStyle/>
          <a:p>
            <a:pPr eaLnBrk="1" hangingPunct="1"/>
            <a:r>
              <a:rPr lang="en-US" sz="4000" b="1" dirty="0" smtClean="0">
                <a:solidFill>
                  <a:schemeClr val="tx1"/>
                </a:solidFill>
                <a:latin typeface="BrowalliaUPC" pitchFamily="34" charset="-34"/>
                <a:cs typeface="BrowalliaUPC" pitchFamily="34" charset="-34"/>
              </a:rPr>
              <a:t>What you will study in MBA?</a:t>
            </a:r>
            <a:endParaRPr lang="en-US" sz="4000" dirty="0" smtClean="0">
              <a:solidFill>
                <a:schemeClr val="tx1"/>
              </a:solidFill>
              <a:latin typeface="BrowalliaUPC" pitchFamily="34" charset="-34"/>
              <a:cs typeface="BrowalliaUPC" pitchFamily="34" charset="-34"/>
            </a:endParaRPr>
          </a:p>
        </p:txBody>
      </p:sp>
      <p:sp>
        <p:nvSpPr>
          <p:cNvPr id="16387" name="Content Placeholder 4"/>
          <p:cNvSpPr>
            <a:spLocks noGrp="1"/>
          </p:cNvSpPr>
          <p:nvPr>
            <p:ph sz="half" idx="1"/>
          </p:nvPr>
        </p:nvSpPr>
        <p:spPr>
          <a:xfrm>
            <a:off x="301625" y="1371600"/>
            <a:ext cx="4038600" cy="4681538"/>
          </a:xfrm>
        </p:spPr>
        <p:txBody>
          <a:bodyPr>
            <a:noAutofit/>
          </a:bodyPr>
          <a:lstStyle/>
          <a:p>
            <a:pPr eaLnBrk="1" hangingPunct="1">
              <a:buFont typeface="Wingdings 2" pitchFamily="18" charset="2"/>
              <a:buNone/>
            </a:pPr>
            <a:r>
              <a:rPr lang="en-US" sz="2800" b="1" dirty="0" smtClean="0">
                <a:latin typeface="BrowalliaUPC" pitchFamily="34" charset="-34"/>
                <a:cs typeface="BrowalliaUPC" pitchFamily="34" charset="-34"/>
              </a:rPr>
              <a:t>Functional Skill</a:t>
            </a:r>
            <a:endParaRPr lang="en-US" sz="2800" dirty="0" smtClean="0">
              <a:latin typeface="BrowalliaUPC" pitchFamily="34" charset="-34"/>
              <a:cs typeface="BrowalliaUPC" pitchFamily="34" charset="-34"/>
            </a:endParaRPr>
          </a:p>
          <a:p>
            <a:pPr eaLnBrk="1" hangingPunct="1"/>
            <a:r>
              <a:rPr lang="en-US" sz="2800" dirty="0" smtClean="0">
                <a:latin typeface="BrowalliaUPC" pitchFamily="34" charset="-34"/>
                <a:cs typeface="BrowalliaUPC" pitchFamily="34" charset="-34"/>
              </a:rPr>
              <a:t>BA.611 Accounting for Decision Making </a:t>
            </a:r>
          </a:p>
          <a:p>
            <a:pPr eaLnBrk="1" hangingPunct="1"/>
            <a:r>
              <a:rPr lang="en-US" sz="2800" dirty="0" smtClean="0">
                <a:latin typeface="BrowalliaUPC" pitchFamily="34" charset="-34"/>
                <a:cs typeface="BrowalliaUPC" pitchFamily="34" charset="-34"/>
              </a:rPr>
              <a:t>BA.621 Financial Management </a:t>
            </a:r>
          </a:p>
          <a:p>
            <a:pPr eaLnBrk="1" hangingPunct="1"/>
            <a:r>
              <a:rPr lang="en-US" sz="2800" dirty="0" smtClean="0">
                <a:latin typeface="BrowalliaUPC" pitchFamily="34" charset="-34"/>
                <a:cs typeface="BrowalliaUPC" pitchFamily="34" charset="-34"/>
              </a:rPr>
              <a:t>BA.631 Marketing Management </a:t>
            </a:r>
          </a:p>
          <a:p>
            <a:pPr eaLnBrk="1" hangingPunct="1"/>
            <a:r>
              <a:rPr lang="en-US" sz="2800" dirty="0" smtClean="0">
                <a:latin typeface="BrowalliaUPC" pitchFamily="34" charset="-34"/>
                <a:cs typeface="BrowalliaUPC" pitchFamily="34" charset="-34"/>
              </a:rPr>
              <a:t>BA.641 Human Resource Management </a:t>
            </a:r>
          </a:p>
          <a:p>
            <a:pPr eaLnBrk="1" hangingPunct="1"/>
            <a:r>
              <a:rPr lang="en-US" sz="2800" dirty="0" smtClean="0">
                <a:latin typeface="BrowalliaUPC" pitchFamily="34" charset="-34"/>
                <a:cs typeface="BrowalliaUPC" pitchFamily="34" charset="-34"/>
              </a:rPr>
              <a:t>BA.642 Leadership and Change </a:t>
            </a:r>
          </a:p>
          <a:p>
            <a:pPr eaLnBrk="1" hangingPunct="1"/>
            <a:r>
              <a:rPr lang="en-US" sz="2800" dirty="0" smtClean="0">
                <a:latin typeface="BrowalliaUPC" pitchFamily="34" charset="-34"/>
                <a:cs typeface="BrowalliaUPC" pitchFamily="34" charset="-34"/>
              </a:rPr>
              <a:t>BA.651 Logistics and Operations Management </a:t>
            </a:r>
          </a:p>
          <a:p>
            <a:endParaRPr lang="th-TH" sz="2800" dirty="0" smtClean="0"/>
          </a:p>
        </p:txBody>
      </p:sp>
      <p:sp>
        <p:nvSpPr>
          <p:cNvPr id="16388" name="Content Placeholder 6"/>
          <p:cNvSpPr>
            <a:spLocks noGrp="1"/>
          </p:cNvSpPr>
          <p:nvPr>
            <p:ph sz="half" idx="2"/>
          </p:nvPr>
        </p:nvSpPr>
        <p:spPr>
          <a:xfrm>
            <a:off x="4800600" y="1371600"/>
            <a:ext cx="4038600" cy="4681538"/>
          </a:xfrm>
        </p:spPr>
        <p:txBody>
          <a:bodyPr>
            <a:noAutofit/>
          </a:bodyPr>
          <a:lstStyle/>
          <a:p>
            <a:pPr eaLnBrk="1" hangingPunct="1">
              <a:buFont typeface="Wingdings 2" pitchFamily="18" charset="2"/>
              <a:buNone/>
            </a:pPr>
            <a:r>
              <a:rPr lang="en-US" sz="2800" b="1" dirty="0" smtClean="0">
                <a:latin typeface="BrowalliaUPC" pitchFamily="34" charset="-34"/>
                <a:cs typeface="BrowalliaUPC" pitchFamily="34" charset="-34"/>
              </a:rPr>
              <a:t>Modern Management Concepts and Practices</a:t>
            </a:r>
            <a:endParaRPr lang="en-US" sz="2800" dirty="0" smtClean="0">
              <a:latin typeface="BrowalliaUPC" pitchFamily="34" charset="-34"/>
              <a:cs typeface="BrowalliaUPC" pitchFamily="34" charset="-34"/>
            </a:endParaRPr>
          </a:p>
          <a:p>
            <a:pPr eaLnBrk="1" hangingPunct="1"/>
            <a:r>
              <a:rPr lang="en-US" sz="2800" dirty="0" smtClean="0">
                <a:latin typeface="BrowalliaUPC" pitchFamily="34" charset="-34"/>
                <a:cs typeface="BrowalliaUPC" pitchFamily="34" charset="-34"/>
              </a:rPr>
              <a:t>BA.605 Innovative Creation for Competitive Advantage </a:t>
            </a:r>
          </a:p>
          <a:p>
            <a:pPr eaLnBrk="1" hangingPunct="1"/>
            <a:r>
              <a:rPr lang="en-US" sz="2800" dirty="0" smtClean="0">
                <a:latin typeface="BrowalliaUPC" pitchFamily="34" charset="-34"/>
                <a:cs typeface="BrowalliaUPC" pitchFamily="34" charset="-34"/>
              </a:rPr>
              <a:t>BA.606 Corporate Governance and Social Responsibility </a:t>
            </a:r>
          </a:p>
          <a:p>
            <a:pPr eaLnBrk="1" hangingPunct="1"/>
            <a:r>
              <a:rPr lang="en-US" sz="2800" dirty="0" smtClean="0">
                <a:latin typeface="BrowalliaUPC" pitchFamily="34" charset="-34"/>
                <a:cs typeface="BrowalliaUPC" pitchFamily="34" charset="-34"/>
              </a:rPr>
              <a:t>BA.701 Performance Management and Value Creation </a:t>
            </a:r>
          </a:p>
          <a:p>
            <a:pPr eaLnBrk="1" hangingPunct="1"/>
            <a:r>
              <a:rPr lang="en-US" sz="2800" dirty="0" smtClean="0">
                <a:latin typeface="BrowalliaUPC" pitchFamily="34" charset="-34"/>
                <a:cs typeface="BrowalliaUPC" pitchFamily="34" charset="-34"/>
              </a:rPr>
              <a:t>BA.702 Seminar in Contemporary Strategic Management</a:t>
            </a:r>
          </a:p>
          <a:p>
            <a:endParaRPr lang="th-TH" sz="2800" dirty="0" smtClean="0"/>
          </a:p>
        </p:txBody>
      </p:sp>
      <p:sp>
        <p:nvSpPr>
          <p:cNvPr id="6" name="Slide Number Placeholder 5"/>
          <p:cNvSpPr>
            <a:spLocks noGrp="1"/>
          </p:cNvSpPr>
          <p:nvPr>
            <p:ph type="sldNum" sz="quarter" idx="12"/>
          </p:nvPr>
        </p:nvSpPr>
        <p:spPr/>
        <p:txBody>
          <a:bodyPr/>
          <a:lstStyle/>
          <a:p>
            <a:pPr>
              <a:defRPr/>
            </a:pPr>
            <a:fld id="{3380B603-820B-4B76-9995-08864EB812A0}" type="slidenum">
              <a:rPr lang="en-US"/>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Business Economics</a:t>
            </a: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13</a:t>
            </a:fld>
            <a:endParaRPr lang="th-TH"/>
          </a:p>
        </p:txBody>
      </p:sp>
      <p:sp>
        <p:nvSpPr>
          <p:cNvPr id="5" name="Content Placeholder 4"/>
          <p:cNvSpPr>
            <a:spLocks noGrp="1"/>
          </p:cNvSpPr>
          <p:nvPr>
            <p:ph sz="quarter" idx="1"/>
          </p:nvPr>
        </p:nvSpPr>
        <p:spPr>
          <a:xfrm>
            <a:off x="107504" y="1340768"/>
            <a:ext cx="8784976" cy="4572000"/>
          </a:xfrm>
        </p:spPr>
        <p:txBody>
          <a:bodyPr>
            <a:noAutofit/>
          </a:bodyPr>
          <a:lstStyle/>
          <a:p>
            <a:pPr algn="just"/>
            <a:r>
              <a:rPr lang="en-US" sz="2350" dirty="0" smtClean="0"/>
              <a:t>Business economics as a field in applied economics uses economic theory and quantitative methods to analyze business enterprises and the factors contributing to the diversity of organizational structures and the relationships of firms with </a:t>
            </a:r>
            <a:r>
              <a:rPr lang="en-US" sz="2350" dirty="0" err="1" smtClean="0"/>
              <a:t>labour</a:t>
            </a:r>
            <a:r>
              <a:rPr lang="en-US" sz="2350" dirty="0" smtClean="0"/>
              <a:t>, Capital and product markets.</a:t>
            </a:r>
          </a:p>
          <a:p>
            <a:pPr algn="just"/>
            <a:r>
              <a:rPr lang="en-US" sz="2350" dirty="0" smtClean="0"/>
              <a:t>Business economics is concerned with economic issues and problems related to business organization, management, and strategy. Issues and problems include: an explanation of why firms emerge and exist; why they expand: horizontally, vertically and </a:t>
            </a:r>
            <a:r>
              <a:rPr lang="en-US" sz="2350" dirty="0" err="1" smtClean="0"/>
              <a:t>spacially</a:t>
            </a:r>
            <a:r>
              <a:rPr lang="en-US" sz="2350" dirty="0" smtClean="0"/>
              <a:t>; the role of entrepreneurs and entrepreneurship; the significance of organizational structure; the relationship of firms with the employees, the providers of capital, the customers, the government; the interactions between firms and the business environment</a:t>
            </a:r>
            <a:endParaRPr lang="th-TH" sz="235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Business Economics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14</a:t>
            </a:fld>
            <a:endParaRPr lang="th-TH"/>
          </a:p>
        </p:txBody>
      </p:sp>
      <p:sp>
        <p:nvSpPr>
          <p:cNvPr id="4" name="Content Placeholder 3"/>
          <p:cNvSpPr>
            <a:spLocks noGrp="1"/>
          </p:cNvSpPr>
          <p:nvPr>
            <p:ph sz="quarter" idx="1"/>
          </p:nvPr>
        </p:nvSpPr>
        <p:spPr>
          <a:xfrm>
            <a:off x="301752" y="1527048"/>
            <a:ext cx="8503920" cy="4926288"/>
          </a:xfrm>
        </p:spPr>
        <p:txBody>
          <a:bodyPr>
            <a:normAutofit fontScale="77500" lnSpcReduction="20000"/>
          </a:bodyPr>
          <a:lstStyle/>
          <a:p>
            <a:pPr algn="just">
              <a:buNone/>
            </a:pPr>
            <a:r>
              <a:rPr lang="en-US" b="1" dirty="0" smtClean="0"/>
              <a:t>Ambiguity in the use of term</a:t>
            </a:r>
          </a:p>
          <a:p>
            <a:pPr algn="just"/>
            <a:r>
              <a:rPr lang="en-US" dirty="0" smtClean="0"/>
              <a:t>The term 'business economics' is used in a variety of ways. Sometimes it is used as synonymously with industrial economics/</a:t>
            </a:r>
            <a:r>
              <a:rPr lang="en-US" dirty="0" smtClean="0">
                <a:hlinkClick r:id="rId2" tooltip="Industrial organisation"/>
              </a:rPr>
              <a:t>industrial </a:t>
            </a:r>
            <a:r>
              <a:rPr lang="en-US" dirty="0" err="1" smtClean="0">
                <a:hlinkClick r:id="rId2" tooltip="Industrial organisation"/>
              </a:rPr>
              <a:t>organisation</a:t>
            </a:r>
            <a:r>
              <a:rPr lang="en-US" dirty="0" smtClean="0"/>
              <a:t>, </a:t>
            </a:r>
            <a:r>
              <a:rPr lang="en-US" dirty="0" smtClean="0">
                <a:hlinkClick r:id="rId3" tooltip="Managerial economics"/>
              </a:rPr>
              <a:t>managerial economics</a:t>
            </a:r>
            <a:r>
              <a:rPr lang="en-US" dirty="0" smtClean="0"/>
              <a:t>, and economics for business. </a:t>
            </a:r>
          </a:p>
          <a:p>
            <a:pPr algn="just"/>
            <a:r>
              <a:rPr lang="en-US" dirty="0" smtClean="0"/>
              <a:t>One view of the distinctions between these would be that business economics is wider in its scope than industrial economics in that it would be concerned not only with "industry" but also businesses in the service sector. </a:t>
            </a:r>
          </a:p>
          <a:p>
            <a:pPr algn="just"/>
            <a:r>
              <a:rPr lang="en-US" dirty="0" smtClean="0"/>
              <a:t>Economics for business looks at the major principles of economics but focuses on applying these economic principles to the real world of business.</a:t>
            </a:r>
            <a:endParaRPr lang="en-US" baseline="30000" dirty="0" smtClean="0"/>
          </a:p>
          <a:p>
            <a:pPr algn="just"/>
            <a:r>
              <a:rPr lang="en-US" dirty="0" smtClean="0"/>
              <a:t>Managerial economics is the application of economic methods in the managerial decision-making process.</a:t>
            </a:r>
            <a:endParaRPr lang="en-US" baseline="30000" dirty="0" smtClean="0"/>
          </a:p>
          <a:p>
            <a:pPr algn="just"/>
            <a:r>
              <a:rPr lang="en-US" dirty="0" smtClean="0"/>
              <a:t>Program at Harvard University uses economic methods to analyze practical aspects of business, including business administration, management, and related fields of business economics</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t>Industrial Organization</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15</a:t>
            </a:fld>
            <a:endParaRPr lang="th-TH"/>
          </a:p>
        </p:txBody>
      </p:sp>
      <p:sp>
        <p:nvSpPr>
          <p:cNvPr id="4" name="Content Placeholder 3"/>
          <p:cNvSpPr>
            <a:spLocks noGrp="1"/>
          </p:cNvSpPr>
          <p:nvPr>
            <p:ph sz="quarter" idx="1"/>
          </p:nvPr>
        </p:nvSpPr>
        <p:spPr>
          <a:xfrm>
            <a:off x="85728" y="1340768"/>
            <a:ext cx="8878760" cy="4572000"/>
          </a:xfrm>
        </p:spPr>
        <p:txBody>
          <a:bodyPr>
            <a:noAutofit/>
          </a:bodyPr>
          <a:lstStyle/>
          <a:p>
            <a:r>
              <a:rPr lang="en-US" sz="1900" b="1" dirty="0" smtClean="0"/>
              <a:t>Industrial organization</a:t>
            </a:r>
            <a:r>
              <a:rPr lang="en-US" sz="1900" dirty="0" smtClean="0"/>
              <a:t> is the field of </a:t>
            </a:r>
            <a:r>
              <a:rPr lang="en-US" sz="1900" dirty="0" smtClean="0">
                <a:hlinkClick r:id="rId2" action="ppaction://hlinkfile" tooltip="Economics"/>
              </a:rPr>
              <a:t>economics</a:t>
            </a:r>
            <a:r>
              <a:rPr lang="en-US" sz="1900" dirty="0" smtClean="0"/>
              <a:t> that builds on the </a:t>
            </a:r>
            <a:r>
              <a:rPr lang="en-US" sz="1900" dirty="0" smtClean="0">
                <a:hlinkClick r:id="rId3" action="ppaction://hlinkfile" tooltip="Theory of the firm"/>
              </a:rPr>
              <a:t>theory of the firm</a:t>
            </a:r>
            <a:r>
              <a:rPr lang="en-US" sz="1900" dirty="0" smtClean="0"/>
              <a:t> in examining the structure of, and boundaries between, firms and </a:t>
            </a:r>
            <a:r>
              <a:rPr lang="en-US" sz="1900" dirty="0" smtClean="0">
                <a:hlinkClick r:id="rId4" action="ppaction://hlinkfile" tooltip="Markets"/>
              </a:rPr>
              <a:t>markets</a:t>
            </a:r>
            <a:r>
              <a:rPr lang="en-US" sz="1900" dirty="0" smtClean="0"/>
              <a:t>.</a:t>
            </a:r>
          </a:p>
          <a:p>
            <a:r>
              <a:rPr lang="en-US" sz="1900" dirty="0" smtClean="0"/>
              <a:t>The subject has been described as concerned with markets that "cannot easily be analyzed using the standard textbook competitive model."Industrial organization adds to the </a:t>
            </a:r>
            <a:r>
              <a:rPr lang="en-US" sz="1900" dirty="0" smtClean="0">
                <a:hlinkClick r:id="rId5" action="ppaction://hlinkfile" tooltip="Perfect competition"/>
              </a:rPr>
              <a:t>perfectly competitive</a:t>
            </a:r>
            <a:r>
              <a:rPr lang="en-US" sz="1900" dirty="0" smtClean="0"/>
              <a:t> model real-world frictions such as </a:t>
            </a:r>
            <a:r>
              <a:rPr lang="en-US" sz="1900" dirty="0" smtClean="0">
                <a:hlinkClick r:id="rId6" action="ppaction://hlinkfile" tooltip="Transaction cost"/>
              </a:rPr>
              <a:t>transaction costs</a:t>
            </a:r>
            <a:r>
              <a:rPr lang="en-US" sz="1900" dirty="0" smtClean="0"/>
              <a:t>,</a:t>
            </a:r>
            <a:r>
              <a:rPr lang="en-US" sz="1900" baseline="30000" dirty="0" smtClean="0"/>
              <a:t> </a:t>
            </a:r>
            <a:r>
              <a:rPr lang="en-US" sz="1900" dirty="0" smtClean="0"/>
              <a:t> limited </a:t>
            </a:r>
            <a:r>
              <a:rPr lang="en-US" sz="1900" dirty="0" smtClean="0">
                <a:hlinkClick r:id="rId7" action="ppaction://hlinkfile" tooltip="Information economics"/>
              </a:rPr>
              <a:t>information</a:t>
            </a:r>
            <a:r>
              <a:rPr lang="en-US" sz="1900" dirty="0" smtClean="0"/>
              <a:t>, and </a:t>
            </a:r>
            <a:r>
              <a:rPr lang="en-US" sz="1900" dirty="0" smtClean="0">
                <a:hlinkClick r:id="rId8" action="ppaction://hlinkfile" tooltip="Barriers to entry"/>
              </a:rPr>
              <a:t>barriers to entry</a:t>
            </a:r>
            <a:r>
              <a:rPr lang="en-US" sz="1900" dirty="0" smtClean="0"/>
              <a:t> of new firms that may be associated with </a:t>
            </a:r>
            <a:r>
              <a:rPr lang="en-US" sz="1900" dirty="0" smtClean="0">
                <a:hlinkClick r:id="rId9" action="ppaction://hlinkfile" tooltip="Imperfect competition"/>
              </a:rPr>
              <a:t>imperfect competition</a:t>
            </a:r>
            <a:r>
              <a:rPr lang="en-US" sz="1900" dirty="0" smtClean="0"/>
              <a:t>. It analyzes determinants of firm and market organization and behavior as between competition and </a:t>
            </a:r>
            <a:r>
              <a:rPr lang="en-US" sz="1900" dirty="0" smtClean="0">
                <a:hlinkClick r:id="rId10" action="ppaction://hlinkfile" tooltip="Monopoly"/>
              </a:rPr>
              <a:t>monopoly</a:t>
            </a:r>
            <a:r>
              <a:rPr lang="en-US" sz="1900" dirty="0" smtClean="0"/>
              <a:t>, including from government actions.</a:t>
            </a:r>
          </a:p>
          <a:p>
            <a:r>
              <a:rPr lang="en-US" sz="1900" dirty="0" smtClean="0"/>
              <a:t>There are different approaches to the subject. One is descriptive in providing an overview of industrial organization, such as measures of competition and the size-</a:t>
            </a:r>
            <a:r>
              <a:rPr lang="en-US" sz="1900" dirty="0" smtClean="0">
                <a:hlinkClick r:id="rId11" action="ppaction://hlinkfile" tooltip="Concentration ratio"/>
              </a:rPr>
              <a:t>concentration</a:t>
            </a:r>
            <a:r>
              <a:rPr lang="en-US" sz="1900" dirty="0" smtClean="0"/>
              <a:t> of firms in an industry. A second uses </a:t>
            </a:r>
            <a:r>
              <a:rPr lang="en-US" sz="1900" dirty="0" smtClean="0">
                <a:hlinkClick r:id="rId12" action="ppaction://hlinkfile" tooltip="Microeconomic"/>
              </a:rPr>
              <a:t>microeconomic</a:t>
            </a:r>
            <a:r>
              <a:rPr lang="en-US" sz="1900" dirty="0" smtClean="0"/>
              <a:t> models to explain internal firm organization and market strategy. As to </a:t>
            </a:r>
            <a:r>
              <a:rPr lang="en-US" sz="1900" dirty="0" smtClean="0">
                <a:hlinkClick r:id="rId13" action="ppaction://hlinkfile" tooltip="Strategy (game theory)"/>
              </a:rPr>
              <a:t>strategic</a:t>
            </a:r>
            <a:r>
              <a:rPr lang="en-US" sz="1900" dirty="0" smtClean="0"/>
              <a:t> firm interaction, </a:t>
            </a:r>
            <a:r>
              <a:rPr lang="en-US" sz="1900" dirty="0" smtClean="0">
                <a:hlinkClick r:id="rId14" action="ppaction://hlinkfile" tooltip="Non-cooperative game"/>
              </a:rPr>
              <a:t>non-cooperative</a:t>
            </a:r>
            <a:r>
              <a:rPr lang="en-US" sz="1900" dirty="0" smtClean="0"/>
              <a:t> </a:t>
            </a:r>
            <a:r>
              <a:rPr lang="en-US" sz="1900" dirty="0" smtClean="0">
                <a:hlinkClick r:id="rId15" action="ppaction://hlinkfile" tooltip="Game theory"/>
              </a:rPr>
              <a:t>game theory</a:t>
            </a:r>
            <a:r>
              <a:rPr lang="en-US" sz="1900" dirty="0" smtClean="0"/>
              <a:t> has become the standard unifying method of analysis. A third aspect is oriented to </a:t>
            </a:r>
            <a:r>
              <a:rPr lang="en-US" sz="1900" dirty="0" smtClean="0">
                <a:hlinkClick r:id="rId16" action="ppaction://hlinkfile" tooltip="Public policy"/>
              </a:rPr>
              <a:t>public policy</a:t>
            </a:r>
            <a:r>
              <a:rPr lang="en-US" sz="1900" dirty="0" smtClean="0"/>
              <a:t> as to </a:t>
            </a:r>
            <a:r>
              <a:rPr lang="en-US" sz="1900" dirty="0" smtClean="0">
                <a:hlinkClick r:id="rId17" action="ppaction://hlinkfile" tooltip="Economic regulation"/>
              </a:rPr>
              <a:t>economic regulation</a:t>
            </a:r>
            <a:r>
              <a:rPr lang="en-US" sz="1900" dirty="0" smtClean="0"/>
              <a:t> and </a:t>
            </a:r>
            <a:r>
              <a:rPr lang="en-US" sz="1900" dirty="0" smtClean="0">
                <a:hlinkClick r:id="rId18" action="ppaction://hlinkfile" tooltip="Antitrust law"/>
              </a:rPr>
              <a:t>antitrust law</a:t>
            </a:r>
            <a:r>
              <a:rPr lang="en-US" sz="1900" dirty="0" smtClean="0"/>
              <a:t>.</a:t>
            </a:r>
            <a:endParaRPr lang="en-US" sz="1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descr="god"/>
          <p:cNvPicPr>
            <a:picLocks noChangeAspect="1" noChangeArrowheads="1"/>
          </p:cNvPicPr>
          <p:nvPr/>
        </p:nvPicPr>
        <p:blipFill>
          <a:blip r:embed="rId2" cstate="print"/>
          <a:srcRect/>
          <a:stretch>
            <a:fillRect/>
          </a:stretch>
        </p:blipFill>
        <p:spPr bwMode="auto">
          <a:xfrm>
            <a:off x="468313" y="333375"/>
            <a:ext cx="8135937" cy="6381750"/>
          </a:xfrm>
          <a:prstGeom prst="rect">
            <a:avLst/>
          </a:prstGeom>
          <a:noFill/>
        </p:spPr>
      </p:pic>
      <p:sp>
        <p:nvSpPr>
          <p:cNvPr id="3" name="Slide Number Placeholder 2"/>
          <p:cNvSpPr>
            <a:spLocks noGrp="1"/>
          </p:cNvSpPr>
          <p:nvPr>
            <p:ph type="sldNum" sz="quarter" idx="12"/>
          </p:nvPr>
        </p:nvSpPr>
        <p:spPr/>
        <p:txBody>
          <a:bodyPr/>
          <a:lstStyle/>
          <a:p>
            <a:fld id="{12507D4F-DFA2-48BB-A66B-40312589D3A0}" type="slidenum">
              <a:rPr lang="th-TH" smtClean="0"/>
              <a:pPr/>
              <a:t>16</a:t>
            </a:fld>
            <a:endParaRPr lang="th-TH"/>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smtClean="0"/>
              <a:t>Managerial Economics</a:t>
            </a:r>
            <a:endParaRPr lang="th-TH" dirty="0"/>
          </a:p>
        </p:txBody>
      </p:sp>
      <p:sp>
        <p:nvSpPr>
          <p:cNvPr id="2" name="Slide Number Placeholder 1"/>
          <p:cNvSpPr>
            <a:spLocks noGrp="1"/>
          </p:cNvSpPr>
          <p:nvPr>
            <p:ph type="sldNum" sz="quarter" idx="12"/>
          </p:nvPr>
        </p:nvSpPr>
        <p:spPr/>
        <p:txBody>
          <a:bodyPr/>
          <a:lstStyle/>
          <a:p>
            <a:fld id="{12507D4F-DFA2-48BB-A66B-40312589D3A0}" type="slidenum">
              <a:rPr lang="th-TH" smtClean="0"/>
              <a:pPr/>
              <a:t>17</a:t>
            </a:fld>
            <a:endParaRPr lang="th-TH"/>
          </a:p>
        </p:txBody>
      </p:sp>
      <p:sp>
        <p:nvSpPr>
          <p:cNvPr id="4" name="Content Placeholder 3"/>
          <p:cNvSpPr>
            <a:spLocks noGrp="1"/>
          </p:cNvSpPr>
          <p:nvPr>
            <p:ph sz="quarter" idx="1"/>
          </p:nvPr>
        </p:nvSpPr>
        <p:spPr>
          <a:xfrm>
            <a:off x="107504" y="1340768"/>
            <a:ext cx="8856984" cy="4572000"/>
          </a:xfrm>
        </p:spPr>
        <p:txBody>
          <a:bodyPr>
            <a:noAutofit/>
          </a:bodyPr>
          <a:lstStyle/>
          <a:p>
            <a:pPr algn="just"/>
            <a:r>
              <a:rPr lang="en-US" sz="2200" b="1" dirty="0" smtClean="0"/>
              <a:t>Managerial economics</a:t>
            </a:r>
            <a:r>
              <a:rPr lang="en-US" sz="2200" dirty="0" smtClean="0"/>
              <a:t> as defined by </a:t>
            </a:r>
            <a:r>
              <a:rPr lang="en-US" sz="2200" dirty="0" smtClean="0">
                <a:hlinkClick r:id="rId2" action="ppaction://hlinkfile" tooltip="Edwin Mansfield"/>
              </a:rPr>
              <a:t>Edwin Mansfield</a:t>
            </a:r>
            <a:r>
              <a:rPr lang="en-US" sz="2200" dirty="0" smtClean="0"/>
              <a:t> is "concerned with application of the economic concepts and economic analysis to the problems of formulating rational managerial decision.</a:t>
            </a:r>
            <a:r>
              <a:rPr lang="en-US" sz="2200" dirty="0" smtClean="0">
                <a:hlinkClick r:id="" action="ppaction://hlinkfile"/>
              </a:rPr>
              <a:t>”</a:t>
            </a:r>
            <a:r>
              <a:rPr lang="en-US" sz="2200" dirty="0" smtClean="0"/>
              <a:t> It is sometimes referred to as </a:t>
            </a:r>
            <a:r>
              <a:rPr lang="en-US" sz="2200" dirty="0" smtClean="0">
                <a:hlinkClick r:id="rId3" action="ppaction://hlinkfile" tooltip="Business economics"/>
              </a:rPr>
              <a:t>business economics</a:t>
            </a:r>
            <a:r>
              <a:rPr lang="en-US" sz="2200" dirty="0" smtClean="0"/>
              <a:t> and is a branch of </a:t>
            </a:r>
            <a:r>
              <a:rPr lang="en-US" sz="2200" dirty="0" smtClean="0">
                <a:hlinkClick r:id="rId4" action="ppaction://hlinkfile" tooltip="Economics"/>
              </a:rPr>
              <a:t>economics</a:t>
            </a:r>
            <a:r>
              <a:rPr lang="en-US" sz="2200" dirty="0" smtClean="0"/>
              <a:t> that applies </a:t>
            </a:r>
            <a:r>
              <a:rPr lang="en-US" sz="2200" dirty="0" smtClean="0">
                <a:hlinkClick r:id="rId5" action="ppaction://hlinkfile" tooltip="Microeconomic"/>
              </a:rPr>
              <a:t>microeconomic</a:t>
            </a:r>
            <a:r>
              <a:rPr lang="en-US" sz="2200" dirty="0" smtClean="0"/>
              <a:t> analysis to decision methods of businesses or other management units. As such, it bridges economic theory and economics in practice. It draws heavily from quantitative techniques such as </a:t>
            </a:r>
            <a:r>
              <a:rPr lang="en-US" sz="2200" dirty="0" smtClean="0">
                <a:hlinkClick r:id="rId6" action="ppaction://hlinkfile" tooltip="Regression analysis"/>
              </a:rPr>
              <a:t>regression analysis</a:t>
            </a:r>
            <a:r>
              <a:rPr lang="en-US" sz="2200" dirty="0" smtClean="0"/>
              <a:t> and </a:t>
            </a:r>
            <a:r>
              <a:rPr lang="en-US" sz="2200" dirty="0" smtClean="0">
                <a:hlinkClick r:id="rId7" action="ppaction://hlinkfile" tooltip="Correlation"/>
              </a:rPr>
              <a:t>correlation</a:t>
            </a:r>
            <a:r>
              <a:rPr lang="en-US" sz="2200" dirty="0" smtClean="0"/>
              <a:t>, </a:t>
            </a:r>
            <a:r>
              <a:rPr lang="en-US" sz="2200" dirty="0" smtClean="0">
                <a:hlinkClick r:id="rId8" action="ppaction://hlinkfile" tooltip="Calculus"/>
              </a:rPr>
              <a:t>calculus</a:t>
            </a:r>
            <a:r>
              <a:rPr lang="en-US" sz="2200" dirty="0" smtClean="0"/>
              <a:t>. If there is a unifying theme that runs through most of managerial economics, it is the attempt to </a:t>
            </a:r>
            <a:r>
              <a:rPr lang="en-US" sz="2200" dirty="0" smtClean="0">
                <a:hlinkClick r:id="rId9" action="ppaction://hlinkfile" tooltip="Optimization (mathematics)"/>
              </a:rPr>
              <a:t>optimize</a:t>
            </a:r>
            <a:r>
              <a:rPr lang="en-US" sz="2200" dirty="0" smtClean="0"/>
              <a:t> business decisions given the firm's objectives and given constraints imposed by scarcity, for example through the use of </a:t>
            </a:r>
            <a:r>
              <a:rPr lang="en-US" sz="2200" dirty="0" smtClean="0">
                <a:hlinkClick r:id="rId10" action="ppaction://hlinkfile" tooltip="Operations research"/>
              </a:rPr>
              <a:t>operations research</a:t>
            </a:r>
            <a:r>
              <a:rPr lang="en-US" sz="2200" dirty="0" smtClean="0"/>
              <a:t>, </a:t>
            </a:r>
            <a:r>
              <a:rPr lang="en-US" sz="2200" dirty="0" smtClean="0">
                <a:hlinkClick r:id="rId11" action="ppaction://hlinkfile" tooltip="Mathematical programming"/>
              </a:rPr>
              <a:t>mathematical programming</a:t>
            </a:r>
            <a:r>
              <a:rPr lang="en-US" sz="2200" dirty="0" smtClean="0"/>
              <a:t>, </a:t>
            </a:r>
            <a:r>
              <a:rPr lang="en-US" sz="2200" dirty="0" smtClean="0">
                <a:hlinkClick r:id="rId12" action="ppaction://hlinkfile" tooltip="Game theory"/>
              </a:rPr>
              <a:t>game theory</a:t>
            </a:r>
            <a:r>
              <a:rPr lang="en-US" sz="2200" dirty="0" smtClean="0"/>
              <a:t> for strategic decisions, and other </a:t>
            </a:r>
            <a:r>
              <a:rPr lang="en-US" sz="2200" dirty="0" smtClean="0">
                <a:hlinkClick r:id="rId13" action="ppaction://hlinkfile" tooltip="Computational economics"/>
              </a:rPr>
              <a:t>computational methods</a:t>
            </a:r>
            <a:r>
              <a:rPr lang="en-US" sz="2200" dirty="0" smtClean="0"/>
              <a:t>.</a:t>
            </a:r>
            <a:endParaRPr lang="th-TH"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Managerial Economics</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18</a:t>
            </a:fld>
            <a:endParaRPr lang="th-TH"/>
          </a:p>
        </p:txBody>
      </p:sp>
      <p:sp>
        <p:nvSpPr>
          <p:cNvPr id="5" name="Content Placeholder 4"/>
          <p:cNvSpPr>
            <a:spLocks noGrp="1"/>
          </p:cNvSpPr>
          <p:nvPr>
            <p:ph sz="half" idx="1"/>
          </p:nvPr>
        </p:nvSpPr>
        <p:spPr>
          <a:xfrm>
            <a:off x="179512" y="1412776"/>
            <a:ext cx="3838200" cy="4681728"/>
          </a:xfrm>
        </p:spPr>
        <p:txBody>
          <a:bodyPr>
            <a:noAutofit/>
          </a:bodyPr>
          <a:lstStyle/>
          <a:p>
            <a:pPr>
              <a:buNone/>
            </a:pPr>
            <a:r>
              <a:rPr lang="en-US" sz="2000" dirty="0" smtClean="0"/>
              <a:t>Managerial decision areas include:</a:t>
            </a:r>
          </a:p>
          <a:p>
            <a:r>
              <a:rPr lang="en-US" sz="2000" dirty="0" smtClean="0"/>
              <a:t>assessment of investible funds</a:t>
            </a:r>
          </a:p>
          <a:p>
            <a:r>
              <a:rPr lang="en-US" sz="2000" dirty="0" smtClean="0"/>
              <a:t>selecting business area</a:t>
            </a:r>
          </a:p>
          <a:p>
            <a:r>
              <a:rPr lang="en-US" sz="2000" dirty="0" smtClean="0"/>
              <a:t>choice of product</a:t>
            </a:r>
          </a:p>
          <a:p>
            <a:r>
              <a:rPr lang="en-US" sz="2000" dirty="0" smtClean="0"/>
              <a:t>determining optimum output</a:t>
            </a:r>
          </a:p>
          <a:p>
            <a:r>
              <a:rPr lang="en-US" sz="2000" dirty="0" smtClean="0"/>
              <a:t>determining price of product</a:t>
            </a:r>
          </a:p>
          <a:p>
            <a:r>
              <a:rPr lang="en-US" sz="2000" dirty="0" smtClean="0"/>
              <a:t>determining input-combination and technology</a:t>
            </a:r>
          </a:p>
          <a:p>
            <a:r>
              <a:rPr lang="en-US" sz="2000" dirty="0" smtClean="0"/>
              <a:t>sales promotion</a:t>
            </a:r>
          </a:p>
          <a:p>
            <a:endParaRPr lang="th-TH" sz="2000" dirty="0"/>
          </a:p>
        </p:txBody>
      </p:sp>
      <p:sp>
        <p:nvSpPr>
          <p:cNvPr id="6" name="Content Placeholder 5"/>
          <p:cNvSpPr>
            <a:spLocks noGrp="1"/>
          </p:cNvSpPr>
          <p:nvPr>
            <p:ph sz="half" idx="2"/>
          </p:nvPr>
        </p:nvSpPr>
        <p:spPr>
          <a:xfrm>
            <a:off x="3851920" y="1371600"/>
            <a:ext cx="5112568" cy="4681728"/>
          </a:xfrm>
        </p:spPr>
        <p:txBody>
          <a:bodyPr>
            <a:noAutofit/>
          </a:bodyPr>
          <a:lstStyle/>
          <a:p>
            <a:r>
              <a:rPr lang="en-US" sz="1800" b="1" dirty="0" smtClean="0"/>
              <a:t>Risk analysis - </a:t>
            </a:r>
            <a:r>
              <a:rPr lang="en-US" sz="1800" dirty="0" smtClean="0"/>
              <a:t>various models are used to quantify risk and asymmetric information and to employ them in decision rules to manage risk.</a:t>
            </a:r>
          </a:p>
          <a:p>
            <a:r>
              <a:rPr lang="en-US" sz="1800" dirty="0" smtClean="0"/>
              <a:t> </a:t>
            </a:r>
            <a:r>
              <a:rPr lang="en-US" sz="1800" b="1" dirty="0" smtClean="0"/>
              <a:t>Production analysis - </a:t>
            </a:r>
            <a:r>
              <a:rPr lang="en-US" sz="1800" dirty="0" smtClean="0"/>
              <a:t>microeconomic techniques are used to analyze production efficiency, optimum factor allocation, costs, economies of scale and to estimate the firm's cost function.</a:t>
            </a:r>
          </a:p>
          <a:p>
            <a:r>
              <a:rPr lang="en-US" sz="1800" dirty="0" smtClean="0"/>
              <a:t> </a:t>
            </a:r>
            <a:r>
              <a:rPr lang="en-US" sz="1800" b="1" dirty="0" smtClean="0"/>
              <a:t>Pricing analysis - </a:t>
            </a:r>
            <a:r>
              <a:rPr lang="en-US" sz="1800" dirty="0" smtClean="0"/>
              <a:t>microeconomic techniques are used to analyze various pricing decisions including transfer pricing, joint product pricing, price discrimination, price elasticity estimations, and choosing the optimum pricing method.</a:t>
            </a:r>
          </a:p>
          <a:p>
            <a:r>
              <a:rPr lang="en-US" sz="1800" dirty="0" smtClean="0"/>
              <a:t> </a:t>
            </a:r>
            <a:r>
              <a:rPr lang="en-US" sz="1800" b="1" dirty="0" smtClean="0"/>
              <a:t>Capital budgeting - </a:t>
            </a:r>
            <a:r>
              <a:rPr lang="en-US" sz="1800" dirty="0" smtClean="0"/>
              <a:t>Investment theory is used to examine a firm's capital purchasing decisions</a:t>
            </a:r>
          </a:p>
          <a:p>
            <a:endParaRPr lang="th-TH" sz="1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2507D4F-DFA2-48BB-A66B-40312589D3A0}" type="slidenum">
              <a:rPr lang="th-TH" smtClean="0"/>
              <a:pPr/>
              <a:t>19</a:t>
            </a:fld>
            <a:endParaRPr lang="th-TH"/>
          </a:p>
        </p:txBody>
      </p:sp>
      <p:pic>
        <p:nvPicPr>
          <p:cNvPr id="6" name="Picture 5"/>
          <p:cNvPicPr/>
          <p:nvPr/>
        </p:nvPicPr>
        <p:blipFill>
          <a:blip r:embed="rId2" cstate="print"/>
          <a:srcRect l="17616" t="12229" r="16685" b="10651"/>
          <a:stretch>
            <a:fillRect/>
          </a:stretch>
        </p:blipFill>
        <p:spPr bwMode="auto">
          <a:xfrm>
            <a:off x="323528" y="260648"/>
            <a:ext cx="8424936" cy="612068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12507D4F-DFA2-48BB-A66B-40312589D3A0}" type="slidenum">
              <a:rPr lang="th-TH" smtClean="0"/>
              <a:pPr/>
              <a:t>20</a:t>
            </a:fld>
            <a:endParaRPr lang="th-TH"/>
          </a:p>
        </p:txBody>
      </p:sp>
      <p:pic>
        <p:nvPicPr>
          <p:cNvPr id="3" name="Picture 2"/>
          <p:cNvPicPr/>
          <p:nvPr/>
        </p:nvPicPr>
        <p:blipFill>
          <a:blip r:embed="rId2" cstate="print"/>
          <a:srcRect l="18280" t="11834" r="15799" b="5325"/>
          <a:stretch>
            <a:fillRect/>
          </a:stretch>
        </p:blipFill>
        <p:spPr bwMode="auto">
          <a:xfrm>
            <a:off x="323528" y="188640"/>
            <a:ext cx="8424936" cy="612068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68426" y="2743200"/>
            <a:ext cx="6480174" cy="2757502"/>
          </a:xfrm>
        </p:spPr>
        <p:txBody>
          <a:bodyPr>
            <a:normAutofit/>
          </a:bodyPr>
          <a:lstStyle/>
          <a:p>
            <a:endParaRPr lang="en-US" sz="3200" dirty="0" smtClean="0"/>
          </a:p>
          <a:p>
            <a:pPr algn="l"/>
            <a:r>
              <a:rPr lang="en-US" sz="2400" dirty="0" smtClean="0"/>
              <a:t>After the break</a:t>
            </a:r>
          </a:p>
          <a:p>
            <a:pPr algn="l"/>
            <a:endParaRPr lang="en-US" sz="2400" dirty="0" smtClean="0"/>
          </a:p>
          <a:p>
            <a:pPr algn="l">
              <a:buFont typeface="Arial" pitchFamily="34" charset="0"/>
              <a:buChar char="•"/>
            </a:pPr>
            <a:r>
              <a:rPr lang="en-US" sz="2000" dirty="0" smtClean="0"/>
              <a:t> Case Study Assignments</a:t>
            </a:r>
          </a:p>
          <a:p>
            <a:pPr algn="l">
              <a:buFont typeface="Arial" pitchFamily="34" charset="0"/>
              <a:buChar char="•"/>
            </a:pPr>
            <a:r>
              <a:rPr lang="en-US" sz="2000" dirty="0" smtClean="0"/>
              <a:t> Business Plan assignments</a:t>
            </a:r>
          </a:p>
          <a:p>
            <a:endParaRPr lang="th-TH" dirty="0"/>
          </a:p>
        </p:txBody>
      </p:sp>
      <p:sp>
        <p:nvSpPr>
          <p:cNvPr id="2" name="Slide Number Placeholder 1"/>
          <p:cNvSpPr>
            <a:spLocks noGrp="1"/>
          </p:cNvSpPr>
          <p:nvPr>
            <p:ph type="sldNum" sz="quarter" idx="12"/>
          </p:nvPr>
        </p:nvSpPr>
        <p:spPr/>
        <p:txBody>
          <a:bodyPr/>
          <a:lstStyle/>
          <a:p>
            <a:fld id="{12507D4F-DFA2-48BB-A66B-40312589D3A0}" type="slidenum">
              <a:rPr lang="th-TH" smtClean="0"/>
              <a:pPr/>
              <a:t>21</a:t>
            </a:fld>
            <a:endParaRPr lang="th-TH"/>
          </a:p>
        </p:txBody>
      </p:sp>
      <p:sp>
        <p:nvSpPr>
          <p:cNvPr id="3" name="Title 2"/>
          <p:cNvSpPr>
            <a:spLocks noGrp="1"/>
          </p:cNvSpPr>
          <p:nvPr>
            <p:ph type="title"/>
          </p:nvPr>
        </p:nvSpPr>
        <p:spPr/>
        <p:txBody>
          <a:bodyPr>
            <a:normAutofit fontScale="90000"/>
          </a:bodyPr>
          <a:lstStyle/>
          <a:p>
            <a:r>
              <a:rPr lang="en-US" dirty="0" smtClean="0"/>
              <a:t/>
            </a:r>
            <a:br>
              <a:rPr lang="en-US" dirty="0" smtClean="0"/>
            </a:br>
            <a:r>
              <a:rPr lang="en-US" sz="4400" dirty="0" smtClean="0"/>
              <a:t>Half-time Break</a:t>
            </a:r>
            <a:br>
              <a:rPr lang="en-US" sz="4400" dirty="0" smtClean="0"/>
            </a:br>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85720" y="2571744"/>
            <a:ext cx="8501122" cy="4000528"/>
          </a:xfrm>
        </p:spPr>
        <p:txBody>
          <a:bodyPr>
            <a:normAutofit/>
          </a:bodyPr>
          <a:lstStyle/>
          <a:p>
            <a:pPr algn="l"/>
            <a:endParaRPr lang="en-US" dirty="0" smtClean="0"/>
          </a:p>
          <a:p>
            <a:pPr algn="l"/>
            <a:endParaRPr lang="en-US" dirty="0" smtClean="0"/>
          </a:p>
          <a:p>
            <a:pPr algn="l"/>
            <a:r>
              <a:rPr lang="en-US" dirty="0" smtClean="0"/>
              <a:t>  </a:t>
            </a:r>
          </a:p>
          <a:p>
            <a:pPr algn="l">
              <a:buFont typeface="Wingdings" pitchFamily="2" charset="2"/>
              <a:buChar char="v"/>
            </a:pPr>
            <a:r>
              <a:rPr lang="en-US" sz="2400" dirty="0" smtClean="0">
                <a:solidFill>
                  <a:schemeClr val="tx1"/>
                </a:solidFill>
              </a:rPr>
              <a:t>  Case studies are group works </a:t>
            </a:r>
          </a:p>
          <a:p>
            <a:pPr lvl="1">
              <a:buFont typeface="Wingdings" pitchFamily="2" charset="2"/>
              <a:buChar char="v"/>
            </a:pPr>
            <a:r>
              <a:rPr lang="en-US" sz="2000" dirty="0" smtClean="0">
                <a:solidFill>
                  <a:schemeClr val="tx1"/>
                </a:solidFill>
              </a:rPr>
              <a:t>(3 students/ group)</a:t>
            </a:r>
            <a:endParaRPr lang="en-US" sz="2400" dirty="0" smtClean="0">
              <a:solidFill>
                <a:schemeClr val="tx1"/>
              </a:solidFill>
            </a:endParaRPr>
          </a:p>
          <a:p>
            <a:pPr algn="l">
              <a:buFont typeface="Wingdings" pitchFamily="2" charset="2"/>
              <a:buChar char="v"/>
            </a:pPr>
            <a:r>
              <a:rPr lang="en-US" sz="2400" dirty="0" smtClean="0">
                <a:solidFill>
                  <a:schemeClr val="tx1"/>
                </a:solidFill>
              </a:rPr>
              <a:t>  3 groups present each week</a:t>
            </a:r>
          </a:p>
          <a:p>
            <a:pPr algn="l"/>
            <a:endParaRPr lang="en-US" sz="1800" dirty="0" smtClean="0">
              <a:solidFill>
                <a:schemeClr val="tx1"/>
              </a:solidFill>
            </a:endParaRPr>
          </a:p>
        </p:txBody>
      </p:sp>
      <p:sp>
        <p:nvSpPr>
          <p:cNvPr id="3" name="Slide Number Placeholder 2"/>
          <p:cNvSpPr>
            <a:spLocks noGrp="1"/>
          </p:cNvSpPr>
          <p:nvPr>
            <p:ph type="sldNum" sz="quarter" idx="12"/>
          </p:nvPr>
        </p:nvSpPr>
        <p:spPr/>
        <p:txBody>
          <a:bodyPr/>
          <a:lstStyle/>
          <a:p>
            <a:fld id="{12507D4F-DFA2-48BB-A66B-40312589D3A0}" type="slidenum">
              <a:rPr lang="th-TH" smtClean="0"/>
              <a:pPr/>
              <a:t>22</a:t>
            </a:fld>
            <a:endParaRPr lang="th-TH"/>
          </a:p>
        </p:txBody>
      </p:sp>
      <p:sp>
        <p:nvSpPr>
          <p:cNvPr id="4" name="Title 3"/>
          <p:cNvSpPr>
            <a:spLocks noGrp="1"/>
          </p:cNvSpPr>
          <p:nvPr>
            <p:ph type="title"/>
          </p:nvPr>
        </p:nvSpPr>
        <p:spPr/>
        <p:txBody>
          <a:bodyPr/>
          <a:lstStyle/>
          <a:p>
            <a:r>
              <a:rPr lang="en-US" dirty="0" smtClean="0"/>
              <a:t>Part II: Case Studies</a:t>
            </a:r>
            <a:endParaRPr lang="th-TH"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to present?</a:t>
            </a:r>
          </a:p>
        </p:txBody>
      </p:sp>
      <p:sp>
        <p:nvSpPr>
          <p:cNvPr id="3" name="Slide Number Placeholder 2"/>
          <p:cNvSpPr>
            <a:spLocks noGrp="1"/>
          </p:cNvSpPr>
          <p:nvPr>
            <p:ph type="sldNum" sz="quarter" idx="12"/>
          </p:nvPr>
        </p:nvSpPr>
        <p:spPr/>
        <p:txBody>
          <a:bodyPr/>
          <a:lstStyle/>
          <a:p>
            <a:fld id="{12507D4F-DFA2-48BB-A66B-40312589D3A0}" type="slidenum">
              <a:rPr lang="th-TH" smtClean="0"/>
              <a:pPr/>
              <a:t>23</a:t>
            </a:fld>
            <a:endParaRPr lang="th-TH" dirty="0"/>
          </a:p>
        </p:txBody>
      </p:sp>
      <p:sp>
        <p:nvSpPr>
          <p:cNvPr id="4" name="Content Placeholder 3"/>
          <p:cNvSpPr>
            <a:spLocks noGrp="1"/>
          </p:cNvSpPr>
          <p:nvPr>
            <p:ph sz="quarter" idx="1"/>
          </p:nvPr>
        </p:nvSpPr>
        <p:spPr>
          <a:xfrm>
            <a:off x="301752" y="1371366"/>
            <a:ext cx="8503920" cy="5188100"/>
          </a:xfrm>
        </p:spPr>
        <p:txBody>
          <a:bodyPr>
            <a:normAutofit/>
          </a:bodyPr>
          <a:lstStyle/>
          <a:p>
            <a:pPr marL="731520" lvl="1" indent="-457200">
              <a:buFont typeface="+mj-lt"/>
              <a:buAutoNum type="arabicPeriod"/>
            </a:pPr>
            <a:r>
              <a:rPr lang="en-US" sz="2800" dirty="0" smtClean="0">
                <a:solidFill>
                  <a:schemeClr val="tx1"/>
                </a:solidFill>
              </a:rPr>
              <a:t>Pick an industry or a firm</a:t>
            </a:r>
          </a:p>
          <a:p>
            <a:pPr marL="731520" lvl="1" indent="-457200">
              <a:buFont typeface="+mj-lt"/>
              <a:buAutoNum type="arabicPeriod"/>
            </a:pPr>
            <a:r>
              <a:rPr lang="en-US" sz="2800" dirty="0" smtClean="0">
                <a:solidFill>
                  <a:schemeClr val="tx1"/>
                </a:solidFill>
              </a:rPr>
              <a:t>Review the market structure-conduct-performance (SCP)</a:t>
            </a:r>
          </a:p>
          <a:p>
            <a:pPr marL="731520" lvl="1" indent="-457200">
              <a:buFont typeface="+mj-lt"/>
              <a:buAutoNum type="arabicPeriod"/>
            </a:pPr>
            <a:r>
              <a:rPr lang="en-US" sz="2800" dirty="0" smtClean="0">
                <a:solidFill>
                  <a:schemeClr val="tx1"/>
                </a:solidFill>
              </a:rPr>
              <a:t>If you were to enter this industry, what would you do? and how?</a:t>
            </a:r>
          </a:p>
          <a:p>
            <a:pPr marL="1005840" lvl="2" indent="-457200">
              <a:buFont typeface="Arial" pitchFamily="34" charset="0"/>
              <a:buChar char="•"/>
            </a:pPr>
            <a:r>
              <a:rPr lang="en-US" sz="2600" dirty="0" smtClean="0"/>
              <a:t>Could pretend to be one of the firms, a new competitor, or take the government role</a:t>
            </a:r>
            <a:endParaRPr lang="en-US" sz="2600" dirty="0" smtClean="0">
              <a:solidFill>
                <a:schemeClr val="tx1"/>
              </a:solidFill>
            </a:endParaRPr>
          </a:p>
          <a:p>
            <a:pPr marL="731520" lvl="1" indent="-457200">
              <a:buFont typeface="+mj-lt"/>
              <a:buAutoNum type="arabicPeriod"/>
            </a:pPr>
            <a:r>
              <a:rPr lang="en-US" sz="2800" dirty="0" smtClean="0">
                <a:solidFill>
                  <a:schemeClr val="tx1"/>
                </a:solidFill>
              </a:rPr>
              <a:t>Can research on firms or industries that would be beneficial to your business plan assignment</a:t>
            </a:r>
          </a:p>
          <a:p>
            <a:pPr marL="731520" lvl="1" indent="-457200">
              <a:buFont typeface="+mj-lt"/>
              <a:buAutoNum type="arabicPeriod"/>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wipe(down)">
                                      <p:cBhvr>
                                        <p:cTn id="20" dur="500"/>
                                        <p:tgtEl>
                                          <p:spTgt spid="4">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wipe(down)">
                                      <p:cBhvr>
                                        <p:cTn id="25"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II: Case Studies Schedule</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24</a:t>
            </a:fld>
            <a:endParaRPr lang="th-TH" dirty="0"/>
          </a:p>
        </p:txBody>
      </p:sp>
      <p:sp>
        <p:nvSpPr>
          <p:cNvPr id="4" name="Content Placeholder 3"/>
          <p:cNvSpPr>
            <a:spLocks noGrp="1"/>
          </p:cNvSpPr>
          <p:nvPr>
            <p:ph sz="quarter" idx="1"/>
          </p:nvPr>
        </p:nvSpPr>
        <p:spPr>
          <a:xfrm>
            <a:off x="301752" y="1371366"/>
            <a:ext cx="8503920" cy="5188100"/>
          </a:xfrm>
        </p:spPr>
        <p:txBody>
          <a:bodyPr>
            <a:normAutofit fontScale="77500" lnSpcReduction="20000"/>
          </a:bodyPr>
          <a:lstStyle/>
          <a:p>
            <a:r>
              <a:rPr lang="en-US" sz="3600" dirty="0" smtClean="0"/>
              <a:t>Manufacturing sector</a:t>
            </a:r>
          </a:p>
          <a:p>
            <a:pPr lvl="1"/>
            <a:r>
              <a:rPr lang="en-US" sz="3100" dirty="0" smtClean="0"/>
              <a:t>Automobile, Electronics, Food, Fashion</a:t>
            </a:r>
          </a:p>
          <a:p>
            <a:r>
              <a:rPr lang="en-US" sz="3600" dirty="0" smtClean="0"/>
              <a:t>Non-financial service sector</a:t>
            </a:r>
          </a:p>
          <a:p>
            <a:pPr lvl="1"/>
            <a:r>
              <a:rPr lang="en-US" sz="3100" dirty="0" smtClean="0"/>
              <a:t>Tourism, Airline, Hotel </a:t>
            </a:r>
          </a:p>
          <a:p>
            <a:r>
              <a:rPr lang="en-US" sz="3600" dirty="0" smtClean="0"/>
              <a:t>Financial sector</a:t>
            </a:r>
          </a:p>
          <a:p>
            <a:pPr lvl="1"/>
            <a:r>
              <a:rPr lang="en-US" sz="3100" dirty="0" smtClean="0"/>
              <a:t>Banking, Security Broker, Non-Bank Financial Institutions</a:t>
            </a:r>
          </a:p>
          <a:p>
            <a:r>
              <a:rPr lang="en-US" sz="3600" dirty="0" smtClean="0"/>
              <a:t>Retail sector</a:t>
            </a:r>
          </a:p>
          <a:p>
            <a:pPr lvl="1"/>
            <a:r>
              <a:rPr lang="en-US" sz="3100" dirty="0" smtClean="0"/>
              <a:t>i.e. grocery stores, modern trade, online shopping. </a:t>
            </a:r>
          </a:p>
          <a:p>
            <a:r>
              <a:rPr lang="en-US" sz="3600" dirty="0" smtClean="0"/>
              <a:t>Globalization and international business</a:t>
            </a:r>
          </a:p>
          <a:p>
            <a:pPr lvl="1"/>
            <a:r>
              <a:rPr lang="en-US" sz="3100" dirty="0" smtClean="0"/>
              <a:t>MNCs, out-sourcing, Google, IBM, etc. </a:t>
            </a:r>
          </a:p>
          <a:p>
            <a:r>
              <a:rPr lang="en-US" sz="3600" dirty="0" smtClean="0"/>
              <a:t>Regulated industries</a:t>
            </a:r>
          </a:p>
          <a:p>
            <a:pPr lvl="1"/>
            <a:r>
              <a:rPr lang="en-US" sz="3100" dirty="0" smtClean="0"/>
              <a:t>Telecom, Energy, Mining, etc.</a:t>
            </a:r>
          </a:p>
          <a:p>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wipe(down)">
                                      <p:cBhvr>
                                        <p:cTn id="23" dur="500"/>
                                        <p:tgtEl>
                                          <p:spTgt spid="4">
                                            <p:txEl>
                                              <p:pRg st="4" end="4"/>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wipe(down)">
                                      <p:cBhvr>
                                        <p:cTn id="26" dur="500"/>
                                        <p:tgtEl>
                                          <p:spTgt spid="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wipe(down)">
                                      <p:cBhvr>
                                        <p:cTn id="31" dur="500"/>
                                        <p:tgtEl>
                                          <p:spTgt spid="4">
                                            <p:txEl>
                                              <p:pRg st="6" end="6"/>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wipe(down)">
                                      <p:cBhvr>
                                        <p:cTn id="34" dur="500"/>
                                        <p:tgtEl>
                                          <p:spTgt spid="4">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wipe(down)">
                                      <p:cBhvr>
                                        <p:cTn id="39" dur="500"/>
                                        <p:tgtEl>
                                          <p:spTgt spid="4">
                                            <p:txEl>
                                              <p:pRg st="8" end="8"/>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wipe(down)">
                                      <p:cBhvr>
                                        <p:cTn id="42" dur="500"/>
                                        <p:tgtEl>
                                          <p:spTgt spid="4">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animEffect transition="in" filter="wipe(down)">
                                      <p:cBhvr>
                                        <p:cTn id="47" dur="500"/>
                                        <p:tgtEl>
                                          <p:spTgt spid="4">
                                            <p:txEl>
                                              <p:pRg st="10" end="10"/>
                                            </p:txEl>
                                          </p:spTgt>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4">
                                            <p:txEl>
                                              <p:pRg st="11" end="11"/>
                                            </p:txEl>
                                          </p:spTgt>
                                        </p:tgtEl>
                                        <p:attrNameLst>
                                          <p:attrName>style.visibility</p:attrName>
                                        </p:attrNameLst>
                                      </p:cBhvr>
                                      <p:to>
                                        <p:strVal val="visible"/>
                                      </p:to>
                                    </p:set>
                                    <p:animEffect transition="in" filter="wipe(down)">
                                      <p:cBhvr>
                                        <p:cTn id="50"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2507D4F-DFA2-48BB-A66B-40312589D3A0}" type="slidenum">
              <a:rPr lang="th-TH" smtClean="0"/>
              <a:pPr/>
              <a:t>25</a:t>
            </a:fld>
            <a:endParaRPr lang="th-TH"/>
          </a:p>
        </p:txBody>
      </p:sp>
      <p:sp>
        <p:nvSpPr>
          <p:cNvPr id="5" name="Title 4"/>
          <p:cNvSpPr>
            <a:spLocks noGrp="1"/>
          </p:cNvSpPr>
          <p:nvPr>
            <p:ph type="title"/>
          </p:nvPr>
        </p:nvSpPr>
        <p:spPr/>
        <p:txBody>
          <a:bodyPr/>
          <a:lstStyle/>
          <a:p>
            <a:r>
              <a:rPr lang="en-US" dirty="0" smtClean="0"/>
              <a:t>Which company produces the first PC in the world?</a:t>
            </a:r>
            <a:endParaRPr lang="th-TH" dirty="0"/>
          </a:p>
        </p:txBody>
      </p:sp>
      <p:pic>
        <p:nvPicPr>
          <p:cNvPr id="1026" name="Picture 2" descr="http://images.knowhow.com/Computing/Mac.jpg"/>
          <p:cNvPicPr>
            <a:picLocks noChangeAspect="1" noChangeArrowheads="1"/>
          </p:cNvPicPr>
          <p:nvPr/>
        </p:nvPicPr>
        <p:blipFill>
          <a:blip r:embed="rId2"/>
          <a:srcRect/>
          <a:stretch>
            <a:fillRect/>
          </a:stretch>
        </p:blipFill>
        <p:spPr bwMode="auto">
          <a:xfrm>
            <a:off x="3000364" y="2714620"/>
            <a:ext cx="2928958" cy="324893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1752" y="228600"/>
            <a:ext cx="8534400" cy="914384"/>
          </a:xfrm>
        </p:spPr>
        <p:txBody>
          <a:bodyPr>
            <a:normAutofit fontScale="90000"/>
          </a:bodyPr>
          <a:lstStyle/>
          <a:p>
            <a:r>
              <a:rPr lang="en-US" dirty="0" smtClean="0"/>
              <a:t>Apple vs. S&amp;P 500</a:t>
            </a:r>
            <a:br>
              <a:rPr lang="en-US" dirty="0" smtClean="0"/>
            </a:br>
            <a:r>
              <a:rPr lang="en-US" sz="2200" dirty="0" smtClean="0"/>
              <a:t>source: created by me using data from yahoo finance.</a:t>
            </a:r>
            <a:endParaRPr lang="th-TH" dirty="0"/>
          </a:p>
        </p:txBody>
      </p:sp>
      <p:sp>
        <p:nvSpPr>
          <p:cNvPr id="4" name="Slide Number Placeholder 3"/>
          <p:cNvSpPr>
            <a:spLocks noGrp="1"/>
          </p:cNvSpPr>
          <p:nvPr>
            <p:ph type="sldNum" sz="quarter" idx="12"/>
          </p:nvPr>
        </p:nvSpPr>
        <p:spPr/>
        <p:txBody>
          <a:bodyPr>
            <a:normAutofit/>
          </a:bodyPr>
          <a:lstStyle/>
          <a:p>
            <a:fld id="{9832C644-5072-40B5-BB6A-1F1B42C5512C}" type="slidenum">
              <a:rPr lang="th-TH" smtClean="0"/>
              <a:pPr/>
              <a:t>26</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Apple’s Share Price vs. S&amp;P 500 Index</a:t>
            </a:r>
          </a:p>
          <a:p>
            <a:r>
              <a:rPr lang="en-US" sz="2400" dirty="0" smtClean="0"/>
              <a:t>On 9/Jan/2012: Apple = </a:t>
            </a:r>
            <a:r>
              <a:rPr lang="en-US" sz="2400" u="sng" dirty="0" smtClean="0"/>
              <a:t>$419.81</a:t>
            </a:r>
            <a:r>
              <a:rPr lang="en-US" sz="2400" dirty="0" smtClean="0"/>
              <a:t>, S&amp;P500 = $1289.09.</a:t>
            </a:r>
          </a:p>
        </p:txBody>
      </p:sp>
      <p:pic>
        <p:nvPicPr>
          <p:cNvPr id="1026" name="Picture 2"/>
          <p:cNvPicPr>
            <a:picLocks noChangeAspect="1" noChangeArrowheads="1"/>
          </p:cNvPicPr>
          <p:nvPr/>
        </p:nvPicPr>
        <p:blipFill>
          <a:blip r:embed="rId2"/>
          <a:srcRect/>
          <a:stretch>
            <a:fillRect/>
          </a:stretch>
        </p:blipFill>
        <p:spPr bwMode="auto">
          <a:xfrm>
            <a:off x="1071538" y="2642742"/>
            <a:ext cx="7286676" cy="3929530"/>
          </a:xfrm>
          <a:prstGeom prst="rect">
            <a:avLst/>
          </a:prstGeom>
          <a:noFill/>
          <a:ln w="9525">
            <a:solidFill>
              <a:schemeClr val="tx1"/>
            </a:solid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1752" y="228600"/>
            <a:ext cx="8534400" cy="985822"/>
          </a:xfrm>
        </p:spPr>
        <p:txBody>
          <a:bodyPr>
            <a:normAutofit/>
          </a:bodyPr>
          <a:lstStyle/>
          <a:p>
            <a:r>
              <a:rPr lang="en-US" dirty="0" smtClean="0"/>
              <a:t>Apple vs. S&amp;P 500 </a:t>
            </a:r>
            <a:r>
              <a:rPr lang="en-US" sz="2800" b="1" dirty="0" smtClean="0"/>
              <a:t>(April 1984 = </a:t>
            </a:r>
            <a:r>
              <a:rPr lang="en-US" sz="2800" b="1" dirty="0" smtClean="0"/>
              <a:t>1)</a:t>
            </a:r>
            <a:r>
              <a:rPr lang="en-US" dirty="0" smtClean="0"/>
              <a:t> </a:t>
            </a:r>
            <a:r>
              <a:rPr lang="en-US" dirty="0" smtClean="0"/>
              <a:t/>
            </a:r>
            <a:br>
              <a:rPr lang="en-US" dirty="0" smtClean="0"/>
            </a:br>
            <a:r>
              <a:rPr lang="en-US" sz="2200" dirty="0" smtClean="0"/>
              <a:t>source: created by me using data from yahoo finance.</a:t>
            </a:r>
            <a:endParaRPr lang="th-TH" b="1" dirty="0"/>
          </a:p>
        </p:txBody>
      </p:sp>
      <p:sp>
        <p:nvSpPr>
          <p:cNvPr id="4" name="Slide Number Placeholder 3"/>
          <p:cNvSpPr>
            <a:spLocks noGrp="1"/>
          </p:cNvSpPr>
          <p:nvPr>
            <p:ph type="sldNum" sz="quarter" idx="12"/>
          </p:nvPr>
        </p:nvSpPr>
        <p:spPr/>
        <p:txBody>
          <a:bodyPr>
            <a:normAutofit/>
          </a:bodyPr>
          <a:lstStyle/>
          <a:p>
            <a:fld id="{9832C644-5072-40B5-BB6A-1F1B42C5512C}" type="slidenum">
              <a:rPr lang="th-TH" smtClean="0"/>
              <a:pPr/>
              <a:t>27</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Apple’s Share Price vs. S&amp;P 500 Index</a:t>
            </a:r>
          </a:p>
          <a:p>
            <a:r>
              <a:rPr lang="en-US" sz="2400" dirty="0" smtClean="0"/>
              <a:t>On 9/Jan/2012: Apple = </a:t>
            </a:r>
            <a:r>
              <a:rPr lang="en-US" sz="2400" u="sng" dirty="0" smtClean="0"/>
              <a:t>$13,900.99</a:t>
            </a:r>
            <a:r>
              <a:rPr lang="en-US" sz="2400" dirty="0" smtClean="0"/>
              <a:t>, S&amp;P500 = 784.26.</a:t>
            </a:r>
          </a:p>
        </p:txBody>
      </p:sp>
      <p:pic>
        <p:nvPicPr>
          <p:cNvPr id="2050" name="Picture 2"/>
          <p:cNvPicPr>
            <a:picLocks noChangeAspect="1" noChangeArrowheads="1"/>
          </p:cNvPicPr>
          <p:nvPr/>
        </p:nvPicPr>
        <p:blipFill>
          <a:blip r:embed="rId2"/>
          <a:srcRect/>
          <a:stretch>
            <a:fillRect/>
          </a:stretch>
        </p:blipFill>
        <p:spPr bwMode="auto">
          <a:xfrm>
            <a:off x="985814" y="2676520"/>
            <a:ext cx="7215238" cy="3929090"/>
          </a:xfrm>
          <a:prstGeom prst="rect">
            <a:avLst/>
          </a:prstGeom>
          <a:noFill/>
          <a:ln w="9525">
            <a:solidFill>
              <a:schemeClr val="tx1"/>
            </a:solid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endParaRPr lang="th-TH"/>
          </a:p>
        </p:txBody>
      </p:sp>
      <p:sp>
        <p:nvSpPr>
          <p:cNvPr id="8" name="Text Placeholder 7"/>
          <p:cNvSpPr>
            <a:spLocks noGrp="1"/>
          </p:cNvSpPr>
          <p:nvPr>
            <p:ph type="body" sz="half" idx="3"/>
          </p:nvPr>
        </p:nvSpPr>
        <p:spPr/>
        <p:txBody>
          <a:bodyPr/>
          <a:lstStyle/>
          <a:p>
            <a:r>
              <a:rPr lang="en-US" dirty="0" err="1" smtClean="0"/>
              <a:t>iPhone’s</a:t>
            </a:r>
            <a:r>
              <a:rPr lang="en-US" dirty="0" smtClean="0"/>
              <a:t> Global Market Share</a:t>
            </a:r>
            <a:endParaRPr lang="th-TH" dirty="0"/>
          </a:p>
        </p:txBody>
      </p:sp>
      <p:sp>
        <p:nvSpPr>
          <p:cNvPr id="7" name="Content Placeholder 6"/>
          <p:cNvSpPr>
            <a:spLocks noGrp="1"/>
          </p:cNvSpPr>
          <p:nvPr>
            <p:ph sz="quarter" idx="2"/>
          </p:nvPr>
        </p:nvSpPr>
        <p:spPr/>
        <p:txBody>
          <a:bodyPr/>
          <a:lstStyle/>
          <a:p>
            <a:endParaRPr lang="th-TH"/>
          </a:p>
        </p:txBody>
      </p:sp>
      <p:sp>
        <p:nvSpPr>
          <p:cNvPr id="9" name="Content Placeholder 8"/>
          <p:cNvSpPr>
            <a:spLocks noGrp="1"/>
          </p:cNvSpPr>
          <p:nvPr>
            <p:ph sz="quarter" idx="4"/>
          </p:nvPr>
        </p:nvSpPr>
        <p:spPr/>
        <p:txBody>
          <a:bodyPr>
            <a:normAutofit fontScale="92500"/>
          </a:bodyPr>
          <a:lstStyle/>
          <a:p>
            <a:r>
              <a:rPr lang="en-US" dirty="0" err="1" smtClean="0"/>
              <a:t>iPhone</a:t>
            </a:r>
            <a:r>
              <a:rPr lang="en-US" dirty="0" smtClean="0"/>
              <a:t> 22%</a:t>
            </a:r>
          </a:p>
          <a:p>
            <a:r>
              <a:rPr lang="en-US" dirty="0" smtClean="0"/>
              <a:t>Samsung 26%</a:t>
            </a:r>
          </a:p>
          <a:p>
            <a:endParaRPr lang="en-US" dirty="0" smtClean="0"/>
          </a:p>
          <a:p>
            <a:endParaRPr lang="en-US" dirty="0" smtClean="0"/>
          </a:p>
          <a:p>
            <a:endParaRPr lang="en-US" dirty="0" smtClean="0"/>
          </a:p>
          <a:p>
            <a:endParaRPr lang="en-US" dirty="0" smtClean="0"/>
          </a:p>
          <a:p>
            <a:endParaRPr lang="en-US" dirty="0" smtClean="0"/>
          </a:p>
          <a:p>
            <a:pPr>
              <a:buNone/>
            </a:pPr>
            <a:r>
              <a:rPr lang="en-US" sz="2200" dirty="0" smtClean="0"/>
              <a:t>Source: http://</a:t>
            </a:r>
            <a:r>
              <a:rPr lang="en-US" sz="2200" dirty="0" smtClean="0"/>
              <a:t>www.velositor.com</a:t>
            </a:r>
            <a:endParaRPr lang="th-TH" sz="2200"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28</a:t>
            </a:fld>
            <a:endParaRPr lang="th-TH"/>
          </a:p>
        </p:txBody>
      </p:sp>
      <p:sp>
        <p:nvSpPr>
          <p:cNvPr id="2" name="Title 1"/>
          <p:cNvSpPr>
            <a:spLocks noGrp="1"/>
          </p:cNvSpPr>
          <p:nvPr>
            <p:ph type="title"/>
          </p:nvPr>
        </p:nvSpPr>
        <p:spPr/>
        <p:txBody>
          <a:bodyPr/>
          <a:lstStyle/>
          <a:p>
            <a:r>
              <a:rPr lang="en-US" b="1" dirty="0" smtClean="0"/>
              <a:t>Example 1: </a:t>
            </a:r>
            <a:r>
              <a:rPr lang="en-US" dirty="0" smtClean="0"/>
              <a:t>Apple Inc. (Smartphone)</a:t>
            </a:r>
            <a:endParaRPr lang="th-TH" dirty="0"/>
          </a:p>
        </p:txBody>
      </p:sp>
      <p:pic>
        <p:nvPicPr>
          <p:cNvPr id="5" name="Picture 4" descr="f5553c38d565e7aea00d1def981f5583.png"/>
          <p:cNvPicPr>
            <a:picLocks noChangeAspect="1"/>
          </p:cNvPicPr>
          <p:nvPr/>
        </p:nvPicPr>
        <p:blipFill>
          <a:blip r:embed="rId2"/>
          <a:stretch>
            <a:fillRect/>
          </a:stretch>
        </p:blipFill>
        <p:spPr>
          <a:xfrm>
            <a:off x="428595" y="1571612"/>
            <a:ext cx="4027843" cy="5072098"/>
          </a:xfrm>
          <a:prstGeom prst="rect">
            <a:avLst/>
          </a:prstGeom>
          <a:ln>
            <a:no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Example 1: </a:t>
            </a:r>
            <a:r>
              <a:rPr lang="en-US" dirty="0" smtClean="0"/>
              <a:t>Apple Inc. (Smartphone)</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29</a:t>
            </a:fld>
            <a:endParaRPr lang="th-TH"/>
          </a:p>
        </p:txBody>
      </p:sp>
      <p:sp>
        <p:nvSpPr>
          <p:cNvPr id="4" name="Content Placeholder 3"/>
          <p:cNvSpPr>
            <a:spLocks noGrp="1"/>
          </p:cNvSpPr>
          <p:nvPr>
            <p:ph sz="quarter" idx="1"/>
          </p:nvPr>
        </p:nvSpPr>
        <p:spPr>
          <a:xfrm>
            <a:off x="301752" y="1357298"/>
            <a:ext cx="8503920" cy="4857784"/>
          </a:xfrm>
        </p:spPr>
        <p:txBody>
          <a:bodyPr/>
          <a:lstStyle/>
          <a:p>
            <a:r>
              <a:rPr lang="en-US" dirty="0" smtClean="0"/>
              <a:t>SCP analysis</a:t>
            </a:r>
          </a:p>
          <a:p>
            <a:pPr lvl="1"/>
            <a:r>
              <a:rPr lang="en-US" dirty="0" smtClean="0"/>
              <a:t>Structure </a:t>
            </a:r>
          </a:p>
          <a:p>
            <a:pPr lvl="2"/>
            <a:r>
              <a:rPr lang="en-US" dirty="0" smtClean="0"/>
              <a:t>Number of competitors – Samsung, Blackberry, etc.</a:t>
            </a:r>
          </a:p>
          <a:p>
            <a:pPr lvl="2"/>
            <a:r>
              <a:rPr lang="en-US" dirty="0" smtClean="0"/>
              <a:t>Barriers to entry?</a:t>
            </a:r>
          </a:p>
          <a:p>
            <a:pPr lvl="3"/>
            <a:r>
              <a:rPr lang="en-US" dirty="0" smtClean="0"/>
              <a:t>Technological secret?</a:t>
            </a:r>
          </a:p>
          <a:p>
            <a:pPr lvl="3"/>
            <a:r>
              <a:rPr lang="en-US" dirty="0" smtClean="0"/>
              <a:t>Economy of scale?</a:t>
            </a:r>
          </a:p>
          <a:p>
            <a:pPr lvl="3"/>
            <a:r>
              <a:rPr lang="en-US" dirty="0" smtClean="0"/>
              <a:t>Customer loyalty? </a:t>
            </a:r>
            <a:r>
              <a:rPr lang="en-US" smtClean="0"/>
              <a:t>etc</a:t>
            </a:r>
            <a:r>
              <a:rPr lang="en-US" dirty="0" smtClean="0"/>
              <a:t>.</a:t>
            </a:r>
          </a:p>
          <a:p>
            <a:pPr lvl="2"/>
            <a:r>
              <a:rPr lang="en-US" dirty="0" smtClean="0"/>
              <a:t>Product differentiation?</a:t>
            </a:r>
          </a:p>
          <a:p>
            <a:pPr lvl="1"/>
            <a:r>
              <a:rPr lang="en-US" dirty="0" smtClean="0"/>
              <a:t>Conduct </a:t>
            </a:r>
          </a:p>
          <a:p>
            <a:pPr lvl="2"/>
            <a:r>
              <a:rPr lang="en-US" dirty="0" smtClean="0"/>
              <a:t>R&amp;D, Price competition, Non-price strategies, Product Positioning</a:t>
            </a:r>
          </a:p>
          <a:p>
            <a:pPr lvl="1"/>
            <a:r>
              <a:rPr lang="en-US" dirty="0" smtClean="0"/>
              <a:t>Performance</a:t>
            </a:r>
          </a:p>
          <a:p>
            <a:pPr lvl="2"/>
            <a:r>
              <a:rPr lang="en-US" dirty="0" smtClean="0"/>
              <a:t>Profitability (stock price, etc.), Market Share, etc.</a:t>
            </a:r>
          </a:p>
          <a:p>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wipe(down)">
                                      <p:cBhvr>
                                        <p:cTn id="21" dur="500"/>
                                        <p:tgtEl>
                                          <p:spTgt spid="4">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wipe(down)">
                                      <p:cBhvr>
                                        <p:cTn id="24" dur="500"/>
                                        <p:tgtEl>
                                          <p:spTgt spid="4">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wipe(down)">
                                      <p:cBhvr>
                                        <p:cTn id="27" dur="500"/>
                                        <p:tgtEl>
                                          <p:spTgt spid="4">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wipe(down)">
                                      <p:cBhvr>
                                        <p:cTn id="30" dur="500"/>
                                        <p:tgtEl>
                                          <p:spTgt spid="4">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wipe(down)">
                                      <p:cBhvr>
                                        <p:cTn id="35" dur="500"/>
                                        <p:tgtEl>
                                          <p:spTgt spid="4">
                                            <p:txEl>
                                              <p:pRg st="8" end="8"/>
                                            </p:txEl>
                                          </p:spTgt>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xEl>
                                              <p:pRg st="9" end="9"/>
                                            </p:txEl>
                                          </p:spTgt>
                                        </p:tgtEl>
                                        <p:attrNameLst>
                                          <p:attrName>style.visibility</p:attrName>
                                        </p:attrNameLst>
                                      </p:cBhvr>
                                      <p:to>
                                        <p:strVal val="visible"/>
                                      </p:to>
                                    </p:set>
                                    <p:animEffect transition="in" filter="wipe(down)">
                                      <p:cBhvr>
                                        <p:cTn id="38" dur="500"/>
                                        <p:tgtEl>
                                          <p:spTgt spid="4">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4">
                                            <p:txEl>
                                              <p:pRg st="10" end="10"/>
                                            </p:txEl>
                                          </p:spTgt>
                                        </p:tgtEl>
                                        <p:attrNameLst>
                                          <p:attrName>style.visibility</p:attrName>
                                        </p:attrNameLst>
                                      </p:cBhvr>
                                      <p:to>
                                        <p:strVal val="visible"/>
                                      </p:to>
                                    </p:set>
                                    <p:animEffect transition="in" filter="wipe(down)">
                                      <p:cBhvr>
                                        <p:cTn id="43" dur="500"/>
                                        <p:tgtEl>
                                          <p:spTgt spid="4">
                                            <p:txEl>
                                              <p:pRg st="10" end="10"/>
                                            </p:txEl>
                                          </p:spTgt>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4">
                                            <p:txEl>
                                              <p:pRg st="11" end="11"/>
                                            </p:txEl>
                                          </p:spTgt>
                                        </p:tgtEl>
                                        <p:attrNameLst>
                                          <p:attrName>style.visibility</p:attrName>
                                        </p:attrNameLst>
                                      </p:cBhvr>
                                      <p:to>
                                        <p:strVal val="visible"/>
                                      </p:to>
                                    </p:set>
                                    <p:animEffect transition="in" filter="wipe(down)">
                                      <p:cBhvr>
                                        <p:cTn id="46"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Example 1: </a:t>
            </a:r>
            <a:r>
              <a:rPr lang="en-US" dirty="0" smtClean="0"/>
              <a:t>Apple Inc. (Smartphone)</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30</a:t>
            </a:fld>
            <a:endParaRPr lang="th-TH"/>
          </a:p>
        </p:txBody>
      </p:sp>
      <p:sp>
        <p:nvSpPr>
          <p:cNvPr id="4" name="Content Placeholder 3"/>
          <p:cNvSpPr>
            <a:spLocks noGrp="1"/>
          </p:cNvSpPr>
          <p:nvPr>
            <p:ph sz="quarter" idx="1"/>
          </p:nvPr>
        </p:nvSpPr>
        <p:spPr>
          <a:xfrm>
            <a:off x="301752" y="1357298"/>
            <a:ext cx="8503920" cy="4857784"/>
          </a:xfrm>
        </p:spPr>
        <p:txBody>
          <a:bodyPr>
            <a:normAutofit/>
          </a:bodyPr>
          <a:lstStyle/>
          <a:p>
            <a:pPr marL="274320" lvl="1">
              <a:buClr>
                <a:schemeClr val="accent1"/>
              </a:buClr>
              <a:buSzPct val="85000"/>
              <a:buFont typeface="Wingdings 2"/>
              <a:buChar char=""/>
            </a:pPr>
            <a:r>
              <a:rPr lang="en-US" sz="2800" dirty="0" smtClean="0">
                <a:solidFill>
                  <a:schemeClr val="tx1"/>
                </a:solidFill>
              </a:rPr>
              <a:t>If you were to enter this industry, what would you do? and how?</a:t>
            </a:r>
            <a:endParaRPr lang="en-US" sz="2400" dirty="0" smtClean="0">
              <a:solidFill>
                <a:schemeClr val="tx1"/>
              </a:solidFill>
            </a:endParaRPr>
          </a:p>
          <a:p>
            <a:pPr lvl="1"/>
            <a:r>
              <a:rPr lang="en-US" sz="2800" dirty="0" smtClean="0">
                <a:solidFill>
                  <a:srgbClr val="0070C0"/>
                </a:solidFill>
              </a:rPr>
              <a:t>Suppose you work for Blackberry</a:t>
            </a:r>
          </a:p>
          <a:p>
            <a:pPr lvl="1"/>
            <a:r>
              <a:rPr lang="en-US" sz="2800" dirty="0" smtClean="0">
                <a:solidFill>
                  <a:schemeClr val="tx1"/>
                </a:solidFill>
              </a:rPr>
              <a:t>What should blackberry do in order to gain market share in this market?</a:t>
            </a:r>
          </a:p>
          <a:p>
            <a:pPr lvl="1"/>
            <a:r>
              <a:rPr lang="en-US" sz="2800" dirty="0" smtClean="0">
                <a:solidFill>
                  <a:schemeClr val="tx1"/>
                </a:solidFill>
              </a:rPr>
              <a:t>Should it aim to continue fighting in this market or do something else?</a:t>
            </a:r>
          </a:p>
          <a:p>
            <a:pPr lvl="1"/>
            <a:r>
              <a:rPr lang="en-US" sz="2800" dirty="0" smtClean="0">
                <a:solidFill>
                  <a:schemeClr val="tx1"/>
                </a:solidFill>
              </a:rPr>
              <a:t>How feasible is your suggestion?</a:t>
            </a:r>
          </a:p>
          <a:p>
            <a:pPr lvl="1"/>
            <a:endParaRPr lang="en-US" dirty="0" smtClean="0"/>
          </a:p>
        </p:txBody>
      </p:sp>
      <p:sp>
        <p:nvSpPr>
          <p:cNvPr id="2050" name="AutoShape 2"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2" name="AutoShape 4"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4" name="AutoShape 6"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6" name="AutoShape 8"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8" name="AutoShape 10"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0" name="Picture 9" descr="images.jpg"/>
          <p:cNvPicPr>
            <a:picLocks noChangeAspect="1"/>
          </p:cNvPicPr>
          <p:nvPr/>
        </p:nvPicPr>
        <p:blipFill>
          <a:blip r:embed="rId2"/>
          <a:stretch>
            <a:fillRect/>
          </a:stretch>
        </p:blipFill>
        <p:spPr>
          <a:xfrm>
            <a:off x="6715140" y="4429132"/>
            <a:ext cx="1643074" cy="16430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down)">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Example 1: </a:t>
            </a:r>
            <a:r>
              <a:rPr lang="en-US" dirty="0" smtClean="0"/>
              <a:t>Apple Inc. (Smartphone)</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31</a:t>
            </a:fld>
            <a:endParaRPr lang="th-TH"/>
          </a:p>
        </p:txBody>
      </p:sp>
      <p:sp>
        <p:nvSpPr>
          <p:cNvPr id="4" name="Content Placeholder 3"/>
          <p:cNvSpPr>
            <a:spLocks noGrp="1"/>
          </p:cNvSpPr>
          <p:nvPr>
            <p:ph sz="quarter" idx="1"/>
          </p:nvPr>
        </p:nvSpPr>
        <p:spPr>
          <a:xfrm>
            <a:off x="301752" y="1357298"/>
            <a:ext cx="8503920" cy="4857784"/>
          </a:xfrm>
        </p:spPr>
        <p:txBody>
          <a:bodyPr>
            <a:normAutofit/>
          </a:bodyPr>
          <a:lstStyle/>
          <a:p>
            <a:pPr marL="274320" lvl="1">
              <a:buClr>
                <a:schemeClr val="accent1"/>
              </a:buClr>
              <a:buSzPct val="85000"/>
              <a:buFont typeface="Wingdings 2"/>
              <a:buChar char=""/>
            </a:pPr>
            <a:r>
              <a:rPr lang="en-US" sz="2800" dirty="0" smtClean="0">
                <a:solidFill>
                  <a:schemeClr val="tx1"/>
                </a:solidFill>
              </a:rPr>
              <a:t>If you were to enter this industry, what would you do? and how?</a:t>
            </a:r>
            <a:endParaRPr lang="en-US" sz="2400" dirty="0" smtClean="0">
              <a:solidFill>
                <a:schemeClr val="tx1"/>
              </a:solidFill>
            </a:endParaRPr>
          </a:p>
          <a:p>
            <a:pPr lvl="1"/>
            <a:r>
              <a:rPr lang="en-US" sz="2800" dirty="0" smtClean="0">
                <a:solidFill>
                  <a:srgbClr val="0070C0"/>
                </a:solidFill>
              </a:rPr>
              <a:t>OR suppose you work for Apple</a:t>
            </a:r>
          </a:p>
          <a:p>
            <a:pPr lvl="1"/>
            <a:r>
              <a:rPr lang="en-US" sz="2800" dirty="0" smtClean="0">
                <a:solidFill>
                  <a:schemeClr val="tx1"/>
                </a:solidFill>
              </a:rPr>
              <a:t>What should Apple do in order to maintain its high profitability and large market share?</a:t>
            </a:r>
          </a:p>
          <a:p>
            <a:pPr lvl="1"/>
            <a:r>
              <a:rPr lang="en-US" sz="2800" dirty="0" smtClean="0">
                <a:solidFill>
                  <a:schemeClr val="tx1"/>
                </a:solidFill>
              </a:rPr>
              <a:t>How feasible is your suggestion?</a:t>
            </a:r>
          </a:p>
          <a:p>
            <a:pPr lvl="1"/>
            <a:endParaRPr lang="en-US" dirty="0" smtClean="0"/>
          </a:p>
        </p:txBody>
      </p:sp>
      <p:pic>
        <p:nvPicPr>
          <p:cNvPr id="5" name="Picture 4" descr="iphone-4.jpg"/>
          <p:cNvPicPr>
            <a:picLocks noChangeAspect="1"/>
          </p:cNvPicPr>
          <p:nvPr/>
        </p:nvPicPr>
        <p:blipFill>
          <a:blip r:embed="rId2"/>
          <a:stretch>
            <a:fillRect/>
          </a:stretch>
        </p:blipFill>
        <p:spPr>
          <a:xfrm>
            <a:off x="5929322" y="4357694"/>
            <a:ext cx="2908366" cy="21838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Example 2: </a:t>
            </a:r>
            <a:r>
              <a:rPr lang="en-US" dirty="0" smtClean="0"/>
              <a:t>Healthcare (Thailand)</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32</a:t>
            </a:fld>
            <a:endParaRPr lang="th-TH"/>
          </a:p>
        </p:txBody>
      </p:sp>
      <p:sp>
        <p:nvSpPr>
          <p:cNvPr id="4" name="Content Placeholder 3"/>
          <p:cNvSpPr>
            <a:spLocks noGrp="1"/>
          </p:cNvSpPr>
          <p:nvPr>
            <p:ph sz="quarter" idx="1"/>
          </p:nvPr>
        </p:nvSpPr>
        <p:spPr>
          <a:xfrm>
            <a:off x="301752" y="1527048"/>
            <a:ext cx="8503920" cy="4688034"/>
          </a:xfrm>
        </p:spPr>
        <p:txBody>
          <a:bodyPr>
            <a:normAutofit fontScale="92500"/>
          </a:bodyPr>
          <a:lstStyle/>
          <a:p>
            <a:r>
              <a:rPr lang="en-US" dirty="0" smtClean="0"/>
              <a:t>SCP analysis (Private hospital in Thailand)</a:t>
            </a:r>
          </a:p>
          <a:p>
            <a:pPr lvl="1"/>
            <a:r>
              <a:rPr lang="en-US" dirty="0" smtClean="0"/>
              <a:t>Structure </a:t>
            </a:r>
          </a:p>
          <a:p>
            <a:pPr lvl="2"/>
            <a:r>
              <a:rPr lang="en-US" dirty="0" smtClean="0"/>
              <a:t>Number of competitors – Private hospitals in Thailand, Singapore, etc.</a:t>
            </a:r>
          </a:p>
          <a:p>
            <a:pPr lvl="2"/>
            <a:r>
              <a:rPr lang="en-US" dirty="0" smtClean="0"/>
              <a:t>Barriers to entry?</a:t>
            </a:r>
          </a:p>
          <a:p>
            <a:pPr lvl="2"/>
            <a:r>
              <a:rPr lang="en-US" dirty="0" smtClean="0"/>
              <a:t>Technological secret?</a:t>
            </a:r>
          </a:p>
          <a:p>
            <a:pPr lvl="2"/>
            <a:r>
              <a:rPr lang="en-US" dirty="0" smtClean="0"/>
              <a:t>Economy of scale?</a:t>
            </a:r>
          </a:p>
          <a:p>
            <a:pPr lvl="2"/>
            <a:r>
              <a:rPr lang="en-US" dirty="0" smtClean="0"/>
              <a:t>Customer loyalty?</a:t>
            </a:r>
          </a:p>
          <a:p>
            <a:pPr lvl="2"/>
            <a:r>
              <a:rPr lang="en-US" dirty="0" smtClean="0"/>
              <a:t>Product differentiation? </a:t>
            </a:r>
          </a:p>
          <a:p>
            <a:pPr lvl="1"/>
            <a:r>
              <a:rPr lang="en-US" dirty="0" smtClean="0"/>
              <a:t>Conduct </a:t>
            </a:r>
          </a:p>
          <a:p>
            <a:pPr lvl="2"/>
            <a:r>
              <a:rPr lang="en-US" dirty="0" smtClean="0"/>
              <a:t>Tie-in? Price competition, Non-price strategies, Product Positioning</a:t>
            </a:r>
          </a:p>
          <a:p>
            <a:pPr lvl="1"/>
            <a:r>
              <a:rPr lang="en-US" dirty="0" smtClean="0"/>
              <a:t>Performance</a:t>
            </a:r>
          </a:p>
          <a:p>
            <a:pPr lvl="2"/>
            <a:r>
              <a:rPr lang="en-US" dirty="0" smtClean="0"/>
              <a:t>Profitability (stock price, etc.)</a:t>
            </a:r>
          </a:p>
          <a:p>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wipe(down)">
                                      <p:cBhvr>
                                        <p:cTn id="21" dur="500"/>
                                        <p:tgtEl>
                                          <p:spTgt spid="4">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wipe(down)">
                                      <p:cBhvr>
                                        <p:cTn id="24" dur="500"/>
                                        <p:tgtEl>
                                          <p:spTgt spid="4">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wipe(down)">
                                      <p:cBhvr>
                                        <p:cTn id="27" dur="500"/>
                                        <p:tgtEl>
                                          <p:spTgt spid="4">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wipe(down)">
                                      <p:cBhvr>
                                        <p:cTn id="30" dur="500"/>
                                        <p:tgtEl>
                                          <p:spTgt spid="4">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wipe(down)">
                                      <p:cBhvr>
                                        <p:cTn id="35" dur="500"/>
                                        <p:tgtEl>
                                          <p:spTgt spid="4">
                                            <p:txEl>
                                              <p:pRg st="8" end="8"/>
                                            </p:txEl>
                                          </p:spTgt>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xEl>
                                              <p:pRg st="9" end="9"/>
                                            </p:txEl>
                                          </p:spTgt>
                                        </p:tgtEl>
                                        <p:attrNameLst>
                                          <p:attrName>style.visibility</p:attrName>
                                        </p:attrNameLst>
                                      </p:cBhvr>
                                      <p:to>
                                        <p:strVal val="visible"/>
                                      </p:to>
                                    </p:set>
                                    <p:animEffect transition="in" filter="wipe(down)">
                                      <p:cBhvr>
                                        <p:cTn id="38" dur="500"/>
                                        <p:tgtEl>
                                          <p:spTgt spid="4">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4">
                                            <p:txEl>
                                              <p:pRg st="10" end="10"/>
                                            </p:txEl>
                                          </p:spTgt>
                                        </p:tgtEl>
                                        <p:attrNameLst>
                                          <p:attrName>style.visibility</p:attrName>
                                        </p:attrNameLst>
                                      </p:cBhvr>
                                      <p:to>
                                        <p:strVal val="visible"/>
                                      </p:to>
                                    </p:set>
                                    <p:animEffect transition="in" filter="wipe(down)">
                                      <p:cBhvr>
                                        <p:cTn id="43" dur="500"/>
                                        <p:tgtEl>
                                          <p:spTgt spid="4">
                                            <p:txEl>
                                              <p:pRg st="10" end="10"/>
                                            </p:txEl>
                                          </p:spTgt>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4">
                                            <p:txEl>
                                              <p:pRg st="11" end="11"/>
                                            </p:txEl>
                                          </p:spTgt>
                                        </p:tgtEl>
                                        <p:attrNameLst>
                                          <p:attrName>style.visibility</p:attrName>
                                        </p:attrNameLst>
                                      </p:cBhvr>
                                      <p:to>
                                        <p:strVal val="visible"/>
                                      </p:to>
                                    </p:set>
                                    <p:animEffect transition="in" filter="wipe(down)">
                                      <p:cBhvr>
                                        <p:cTn id="46"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Example 2: </a:t>
            </a:r>
            <a:r>
              <a:rPr lang="en-US" dirty="0" smtClean="0"/>
              <a:t>Healthcare (Thailand)</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33</a:t>
            </a:fld>
            <a:endParaRPr lang="th-TH"/>
          </a:p>
        </p:txBody>
      </p:sp>
      <p:sp>
        <p:nvSpPr>
          <p:cNvPr id="4" name="Content Placeholder 3"/>
          <p:cNvSpPr>
            <a:spLocks noGrp="1"/>
          </p:cNvSpPr>
          <p:nvPr>
            <p:ph sz="quarter" idx="1"/>
          </p:nvPr>
        </p:nvSpPr>
        <p:spPr>
          <a:xfrm>
            <a:off x="301752" y="1357298"/>
            <a:ext cx="8503920" cy="4857784"/>
          </a:xfrm>
        </p:spPr>
        <p:txBody>
          <a:bodyPr>
            <a:normAutofit/>
          </a:bodyPr>
          <a:lstStyle/>
          <a:p>
            <a:pPr marL="274320" lvl="1">
              <a:buClr>
                <a:schemeClr val="accent1"/>
              </a:buClr>
              <a:buSzPct val="85000"/>
              <a:buFont typeface="Wingdings 2"/>
              <a:buChar char=""/>
            </a:pPr>
            <a:r>
              <a:rPr lang="en-US" sz="2800" dirty="0" smtClean="0">
                <a:solidFill>
                  <a:schemeClr val="tx1"/>
                </a:solidFill>
              </a:rPr>
              <a:t>If you were to enter this industry, what would you do? and how?</a:t>
            </a:r>
            <a:endParaRPr lang="en-US" sz="2400" dirty="0" smtClean="0">
              <a:solidFill>
                <a:schemeClr val="tx1"/>
              </a:solidFill>
            </a:endParaRPr>
          </a:p>
          <a:p>
            <a:pPr lvl="1"/>
            <a:r>
              <a:rPr lang="en-US" sz="2800" dirty="0" smtClean="0">
                <a:solidFill>
                  <a:srgbClr val="0070C0"/>
                </a:solidFill>
              </a:rPr>
              <a:t>Suppose you work for </a:t>
            </a:r>
            <a:r>
              <a:rPr lang="en-US" sz="2800" dirty="0" err="1" smtClean="0">
                <a:solidFill>
                  <a:srgbClr val="0070C0"/>
                </a:solidFill>
              </a:rPr>
              <a:t>Bamrungrad</a:t>
            </a:r>
            <a:r>
              <a:rPr lang="en-US" sz="2800" dirty="0" smtClean="0">
                <a:solidFill>
                  <a:srgbClr val="0070C0"/>
                </a:solidFill>
              </a:rPr>
              <a:t> Hospital</a:t>
            </a:r>
          </a:p>
          <a:p>
            <a:pPr lvl="1"/>
            <a:r>
              <a:rPr lang="en-US" sz="2800" dirty="0" smtClean="0">
                <a:solidFill>
                  <a:schemeClr val="tx1"/>
                </a:solidFill>
              </a:rPr>
              <a:t>What should you do in order to gain market share in this market?</a:t>
            </a:r>
          </a:p>
          <a:p>
            <a:pPr lvl="1"/>
            <a:r>
              <a:rPr lang="en-US" sz="2800" dirty="0" smtClean="0">
                <a:solidFill>
                  <a:schemeClr val="tx1"/>
                </a:solidFill>
              </a:rPr>
              <a:t>How feasible is your suggestion?</a:t>
            </a:r>
          </a:p>
          <a:p>
            <a:pPr lvl="1"/>
            <a:endParaRPr lang="en-US" dirty="0" smtClean="0"/>
          </a:p>
        </p:txBody>
      </p:sp>
      <p:sp>
        <p:nvSpPr>
          <p:cNvPr id="2050" name="AutoShape 2"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2" name="AutoShape 4"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4" name="AutoShape 6"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6" name="AutoShape 8"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58" name="AutoShape 10" descr="data:image/jpeg;base64,/9j/4AAQSkZJRgABAQAAAQABAAD/2wCEAAkGBg8NDw8ODxASDxAPEBIQEBAQEBIQDxAQFhAVFBQQEhIXHSYeFxojGRISHy8gIycpLCwsFR4xNTAqNSYrLCkBCQoKDgwOGg8PGiwlHSUsKSwsNi01KikpLCwvKSkpLCksKSwpLCwsLCwsLCwsLCwpLCwsKSwpLCwpLCkpKSwsLP/AABEIAMwAzAMBIgACEQEDEQH/xAAcAAEAAgIDAQAAAAAAAAAAAAAABgcBBQMECAL/xAA6EAABAwICBggEBgICAwAAAAABAAIDBBEFEgYHITFBURMUIlNhcZGSFzJCUhYjM1SBsWKhQ2RygtH/xAAaAQEAAwEBAQAAAAAAAAAAAAAAAgMEBQEG/8QAKREAAgIBBAICAQMFAAAAAAAAAAECAxEEEiFRMUETFGEFFZEiMlJxof/aAAwDAQACEQMRAD8AvFERAEREAREQBERAEREAREQBERAEREAREQBERAEREAREQBERAEREAREQHFU1LImOkecrWC7ieAUc+I2Hd9/pdfWhiAgw6QE/q/l+d+CoVrdgHgtlGnVkcswanVOqWInoL4j4d3p9F9t1hYcW5um/g7157shaOSv+nHsy/fn0j0nRaUUc+yOdhJ4FwB9FtbryxGSwhzSWuG5wO0FW9qr01kqc1HUOL5GC8bz8zmjfmVF2m2LcjVRrFY9rWGWUvlzwASdgAufJZBWr0mqhDR1DybWicB52WRLLwbm8LJrptYeHsc5hl2tNjbddfPxHw7vT6Lz9fNdx3uJJ9Usul9OPZx3r558I9A/EfDu9Pou5Q6Z0M/yTsBO4OIC85WTKN/HndHo49nq/UJ+0ep2PBAINwdxG4r6VN6r9NJmVDaKd5kjl/TLj8hHBXGCsNtbrlhnTqtVsdyMoiKotCIiAIiIAiIgCIiALBWVgoCrNdeIdmCnv9WcjiqrUx1r1wmxEgHZGzJ/Kht12dOttaPn9XLdazKLFwhcFeZjKmeqSBzsSa8bmMdmP8KK4dhk1U8RwRukcdmwbvEq8tX+hYwuEl5Dp5bGQ8B4BZtTYowa9s26SmUpqXpEsChOtuu6LDiAdr5A23gpsVUmuuv8AzKenvvbnI/lc+iO6xHU1MttTKytbYspdYXZPnjKLBIXJTU75nBkTHSPO5rQbleZCTfg2+hdO6TEKZrd+a/ovRjRuVeatNAn0d6upAErh2GcYxxurEXK1NinPg72kqdcOfZlF1a7E4acB00jYwdxcbLpfiqh/cx+qzKLfo1OSRt0Wo/FdD+5j9yy3SiiJsKmMk+K92vo83R7Nsi44pmvF2kOHMG65FEkEREAREQBYssrBKAi1bq4oJ5HyyMcXvNycy4fhZhvdu9ylfWGfc33BOsM+5vuCs+SfZV8UH6RFPhZhvdu9y7FFq5w6F2YRZj/ltCkfWGfc33BfTXg7iD5G6OyfYVUOkcFJhkMH6UTI/FrQD6rsrKKstxgKP45oTSV8omnaXPaMosdllIFxmZv3N9wXsW08ojKKksMifwsw3u3e5PhZhvdu9ylnTt+5vuCdO37m+4Kz5Z9sh8VfSIvT6s8OjcHCIm3Am4W9o8EpoLGOFjSOIaM3qu42QHcQfIgr6UXOT8slGEY+EEKysFQJlS66q+76enB4FxVZXPM+qk+smuM2JTi92xnK1RddqiO2CPn9TPdazNzzKBx5n1RFcZss2uDaU1lC8SQyuNt7XkuaR5K/NF8fZiFNHUM4izhyeN683BXFqZjd1WR23IXG3K/FYtXBbd3s6Whtlu2vwWMiBFzDrhERAFodNsQFPQVD72JYWtPG5C3pVe65q7JRsiB7T5ASPBWVR3TSKrpbYNlPtrprD82T3lZ6/N3snvK4UXbwj53e+zm6/N3snvK2GGaWV1K7NFO4eDu0D4bVqVheOKflBWSXKZfOgOnTcUYWPGSeMdofd4hS8KhNVr3DFIQNxDs3or7C5OorUJ4R3tLa7K8s62JT9HDM/dljcb+IBXmyqxaaSSSTpX9txOx5A3q9dYuJGmw6Zw3u7HqvPzRsWnRx4bMevnyoo5+vzd7J7ynX5u9k95XCi3YRzNz7NhQ6Q1dO7NFO8HxJKtLV7rINY4UlWQJj+m/cJPBU6tpos9za6lLd4eqbqoyi+DTp75xmlng9JhcNZLkjkduyscfQLljOweQXDX0gnifETYPBBI8Vx15O8/B5nxKrM88srjcvef7XXVxjUzS987eTuT4NUvfO9F1Vqq0cSWjtbyU4sfyrk+DVL3rvQLuUGqSgjN5AZhyOwI9XWFobX5KewbA566VsMDCS47XW7LRzuvQujeCMoKaOnZ9Iu483cSuxhuEQUrckEbY2jkNvqu6sN17s49HS0+mVPPsIiLOagiIgMFUxrmrM9ZDEDcMjuR43Vzqu9I9VZrqqSpM5bnOwchyWjTyjGeZGbUwlOG2JTlkVofBI/uCnwTP7grofZr7OV9O3oq+yx/fLiVakOpIX7dQ63hvUlwLVjQ0li5vTvG0OkG4qMtVBeCcdDY3zwR/VJojJFmrp25C/ZC07HW4khWejWgbBstuHJFzbJuctzOvVWq47UVtrprrU8UA/5HZvQqoSFeem2r92KzRydMWCNpaGhR34Jf8AYK20XVwgk2c7U6eyyzKXBV1ksrR+CX/YKN1Ii+2odZX/AGa+zN9K3oq0nnsU+1WaJyT1LayRpbFDtZmFs5UxwXVLRUzs0l6jwk3XU1gp2RtDGNDWt2BoFgFmu1Sa2xNen0TjLdM5AsrChWsTTiXCugbCxr3S3vm4WWKEXN4R0JzUFuZNUVL/ABnre5iWfjPW9zEtH1bDP9yrsudZVLt10VvGCKyk2jut2mqHNiqWmGRxsCP0/wCSoy09kVnBKOqqk8JlhIvljw4Aggg7QRuI5hfSzmkIiIAiIgCxZZRAYslllEAsiIgCIuOeXI1zjua0u9BdAfaKrptdLQ9wEJIBIB52Xz8ax3JV/wBezozfaq7LTRVZ8ax3JXcw/XNTvIbNE9l/qG4eaPT2L0erU1P2WQi6WF4vBWRiWCRsjTxadx5Fd1UtYL08+DBVGa2cQ6XEDGD+iAD4XHBXjK/KHHkCfQLzXpJXdYrKiXfmeR6Gy16OOZtmHXSxXjs1qyiLqHEMIRcWWVgmwuh6Xrqrxd9TQNa8kuiOUE/aNwU0CiOrPBXUlAzPsdL+Z/B3KXLh243vB9JTn41nzgIiKstCIiAIiIAiIgCIiALSaY4h1ehqJL27JbfzFluyoBrixDJQiHjK4egKsqjumkV2y2wbKVB/sn/azdEXcPmmLoiwh4SvVvjklLXxRtP5c7sj2fT5gc1fq88aA0L5sRpsouI35nHkF6HC5erxv4O3oW3Xya3SOofHSTOjaXPyEBo3m+xefPw5XG56rJtcTu5lelSL7189GOQ9FXVe61wi6/Tq7GWebPw1W/tZPRfTNFq9xsKWQnyXpLoxyHogYBuACu+5Loz/ALfDs88UugWJSkDqz2eLtwU/0S1SMge2escJXtIc1g+UH/IcVZNkVc9VOSx4La9HXB58mGtAAAFgNwG4L6RFlNgREQBERAEREAREQBERAYKqDXPUukqKeJrXEMac1mki5VwLifTMcbuY0nmWglWVT2S3FV1fyR25PMHV5O7f7CnVn92/2Fenepx92z2NTqcfds9jVs+7+DB+3r/I8xClkO6N/sK3eEaC19W5oZCWtO97tmUc7L0GKSPu2ewLka0DcLeWxRlrH6ROP6fFPlka0L0HhwphsekmeO3Jz8ApMFlFjlJyeWb4xUVhBERRJBERAEREAREQBERAERfEsoY1zjuaC4+QQH2ig02uDDWOc0uk7Jt8uw+S7uEazMOq3iNkha47BnGUX81Y6prnBUrq3xkliLW45j0FBCaiZxDBxbtJ8lyYPi8dbC2eK+R+7MLFQ2vGSe5Zx7O8ixdLrwkZRYul0BlF8veGgk7gLnyWhwPTWlrp5aeHOXRXzEizdnIr1RbWURcknhkgRYuo1pJrAo8NlEE5fnLc/ZbcAeK9jFyeEJSUVlkmRQaLXDhjiG55Bf8AxUvw/EYqmMSwvD2HcQb/AMFeyhKPlHkbIy8M7SLF0uoEzKIsXQGUWLrKAIiIAiIgC0+lmICnop5D9jm+ostwoDrirsmH9ED2pHtsOJsdysrjumkV2y2wbIxqzw7Dn08z64wl5k7AlIBDfC66usHDqAzQR4YA6Z1tkJuwbd5I4rbYDqfp6mmhnmkkbJIwOLQdgutPh9OcBxiOBgZM2VwZc7XNBP8Aa3KSc24t569HNcWoJSisP37NzrOdIzDaCkcbzOLMw4kgAKcU1bDhmHRSTHIyOFpcOJdYbAOagmnMnWMeoYQbtYW5h43upTp9pVTUMbIXwtqZX7I4SLgciRyVEk2ox75NMWoynLPjgj7tZuJVTi6goTJD9L3A7VtdDdYslXUGjrIegqPpaL7fNdDD59IJovyIqajisS1uXKQOYWi1cQST4jVVMrukkpmvu7m6xGxTcIOL4XH8lanNSjy+e/BMNMtZLaGTqtPH09Txb9I9FHPitidOWvq6Lo4b9pxa4bPBcWqymZV4hWVE/blY92TNtvtP9KzsdoqaeF0dVl6M8X2FvJRlsrexxyWR+Sxb1LHRr5NJ4KnDZayJ3YdC7f8AM1xBFnKGapnspaOqr6k9G3pDZ7tmYb7DmV29OaWnw7B3spD2JpG7Qb3HGyr2aCsZSQvna9tAJG9nc14vvCnXWpQaXhsqttcZrK5SLHwjTrEMUqiyigY2ka7tTSXHZ/8Aqi9fLFW47ape3oonZHl57JA+lWhhFRTw4e2amaGRCHpABa/y/V4qp9EdEmY3U1ckrnNjzueC3eXE7krcf6njCXB7apPbHOW+fwSzSvD8DZSTmPoBJl/L6IgvzchZceqKGSlpJ6ioJipztYH7LW3u281H9NNXMWFRMqYX5rPF2yHfxsFudItIn1ej8crWZBIeikA2ABvH/SYzBJPKbPM7ZuTWGl6Pqt1r1c8rmYbSGZjdhc4EuPjs4LvaM60HyTikxCHqsrtjTtDb8nX3KKaI1GL0tO11FTNfHJ/yFty7zK+cbwXF8Qnimnpw17Xt+QAXF95UnVD+3jH++SKuswpc/wAcFt6SaSQ4bTuqJjsGwNG9xO6yhuAafYnX1DGtpGx0zu0ZnA5cnO5Wm1kVD563D6M3OXIJG8Hbr3U80wrGYdhkuQBrRH0TQNgFxZUKCjFLGWzQ5uUm84SI5j2tSXrD6bDqc1L4yQ82JBPNtuC+fx9iMNdR0lTFGwVIaXAfM0Hh5rk1NYWGUklQ5v5kjzZ5+bJyuulrSg6HEKCsOxrXNa53KxuppQ3/ABpEHKez5GydaV6Rsw2mfO62a1o2n6n22Ba3QLG66vhdU1UbIo3n8prfm8z4KHY/WfiHEoKOEk0kVnykbweJVrUtM2JjI2CzWNDQPABUzioQSa5ZfCTsm2nwv+nOiIqDQFGNPNEjilOGMcGTMIdG527ZwUnRSjJxeURlFSWGVCKbSOMCBrey0ZQ4cua2GimrOobVNra+USOac7W7c2fgSVZtlmyud8sYSSKFpo5y22VXpvonXx17cRom9M64cGgXs7x8F2dMtCayvjp61thWMY3pIxu55W+KsqyLxXyWPwevTxefyVXHBpHXxOp5MtMwNtmIs9wA3A81sdV2i9RQmr6ywtMlgCfr5lWHZEdzacUkkI0JSUm22ipcY1f12H1TqvDXFzS7MIx8wJ35uYXE7RnG8YkZ1xxp427xtDS3js5q37JZe/Yl0s9kfrRz5eOvRW+nWidTK2goqVhfTxWEhO0795UrxTRtk9AaMgHLFZnIPA2H1W9WVB2tpLotVMU2+yvdX2CVkEE+H1rHdE4OyycLHZlCjM2huMYZLI2iu+J7iWln232A+KudLKavabePJW9PFpLPgpeLQXGMTeBWSOjjBBIeSR/6jmrIqtDoH4ecOHZYWWB5O+71UgssqM7pSx6wShRGOfeSnaKi0gwjPTUzOni+l1rtA/x5FbrQ3RPEnVAra+okbYkiDMd/iOSseyWXsr214R5HTpPy8FZ02jlZPj7qqeFwp23yOPy7N1lu9aGEVFbRCCnYXuc9pNuQUxRR+V7k+iSpSi49mo0Uws0lFBA4Wc1gz/8AlxUM12SsNNAy4MvTAhg+YtVlKv36EVVbinXa17TDC68EYGywOwFSqkt++RG2L2bIo7mrbRLqFL0jrdPOMxPJh2hq3LJa4VDWlrTBftOttst01tvBfShKbk22WRrUYqK9GFlEVZYEREAREQBERAEREAREQBERAEREAREQBERAEREAREQBERAERE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2466" name="Picture 2" descr="http://www.bumrungrad.com/images/th-logo.png"/>
          <p:cNvPicPr>
            <a:picLocks noChangeAspect="1" noChangeArrowheads="1"/>
          </p:cNvPicPr>
          <p:nvPr/>
        </p:nvPicPr>
        <p:blipFill>
          <a:blip r:embed="rId2"/>
          <a:srcRect/>
          <a:stretch>
            <a:fillRect/>
          </a:stretch>
        </p:blipFill>
        <p:spPr bwMode="auto">
          <a:xfrm>
            <a:off x="5286380" y="4929198"/>
            <a:ext cx="3589440" cy="11430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Example 2: </a:t>
            </a:r>
            <a:r>
              <a:rPr lang="en-US" dirty="0" smtClean="0"/>
              <a:t>Healthcare (Thailand)</a:t>
            </a: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34</a:t>
            </a:fld>
            <a:endParaRPr lang="th-TH"/>
          </a:p>
        </p:txBody>
      </p:sp>
      <p:sp>
        <p:nvSpPr>
          <p:cNvPr id="4" name="Content Placeholder 3"/>
          <p:cNvSpPr>
            <a:spLocks noGrp="1"/>
          </p:cNvSpPr>
          <p:nvPr>
            <p:ph sz="quarter" idx="1"/>
          </p:nvPr>
        </p:nvSpPr>
        <p:spPr/>
        <p:txBody>
          <a:bodyPr>
            <a:normAutofit/>
          </a:bodyPr>
          <a:lstStyle/>
          <a:p>
            <a:pPr marL="274320" lvl="1">
              <a:buClr>
                <a:schemeClr val="accent1"/>
              </a:buClr>
              <a:buSzPct val="85000"/>
              <a:buFont typeface="Wingdings 2"/>
              <a:buChar char=""/>
            </a:pPr>
            <a:r>
              <a:rPr lang="en-US" sz="2800" dirty="0" smtClean="0">
                <a:solidFill>
                  <a:srgbClr val="0070C0"/>
                </a:solidFill>
              </a:rPr>
              <a:t>Or suppose you work for the Thai government</a:t>
            </a:r>
          </a:p>
          <a:p>
            <a:pPr lvl="1"/>
            <a:r>
              <a:rPr lang="en-US" sz="2800" dirty="0" smtClean="0">
                <a:solidFill>
                  <a:schemeClr val="tx1"/>
                </a:solidFill>
              </a:rPr>
              <a:t>Why should the government care about the healthcare industry in Thailand?</a:t>
            </a:r>
          </a:p>
          <a:p>
            <a:pPr lvl="1"/>
            <a:r>
              <a:rPr lang="en-US" sz="2800" dirty="0" smtClean="0">
                <a:solidFill>
                  <a:schemeClr val="tx1"/>
                </a:solidFill>
              </a:rPr>
              <a:t>The </a:t>
            </a:r>
            <a:r>
              <a:rPr lang="en-US" sz="2800" dirty="0" smtClean="0">
                <a:solidFill>
                  <a:schemeClr val="accent1">
                    <a:lumMod val="75000"/>
                  </a:schemeClr>
                </a:solidFill>
              </a:rPr>
              <a:t>“doctor : population” </a:t>
            </a:r>
            <a:r>
              <a:rPr lang="en-US" sz="2800" dirty="0" smtClean="0">
                <a:solidFill>
                  <a:schemeClr val="tx1"/>
                </a:solidFill>
              </a:rPr>
              <a:t>ratio in Thailand </a:t>
            </a:r>
            <a:r>
              <a:rPr lang="en-US" sz="2800" dirty="0" smtClean="0">
                <a:solidFill>
                  <a:schemeClr val="accent1">
                    <a:lumMod val="75000"/>
                  </a:schemeClr>
                </a:solidFill>
              </a:rPr>
              <a:t>is 5 times LESS </a:t>
            </a:r>
            <a:r>
              <a:rPr lang="en-US" sz="2800" dirty="0" smtClean="0">
                <a:solidFill>
                  <a:schemeClr val="tx1"/>
                </a:solidFill>
              </a:rPr>
              <a:t>than that of a developed country</a:t>
            </a:r>
          </a:p>
          <a:p>
            <a:pPr lvl="1"/>
            <a:r>
              <a:rPr lang="en-US" sz="2800" dirty="0" smtClean="0">
                <a:solidFill>
                  <a:schemeClr val="tx1"/>
                </a:solidFill>
              </a:rPr>
              <a:t>How should medical schools be supported?</a:t>
            </a:r>
          </a:p>
          <a:p>
            <a:pPr lvl="2"/>
            <a:r>
              <a:rPr lang="en-US" sz="2600" dirty="0" smtClean="0"/>
              <a:t>Government? (tax money)</a:t>
            </a:r>
          </a:p>
          <a:p>
            <a:pPr lvl="2"/>
            <a:r>
              <a:rPr lang="en-US" sz="2600" dirty="0" smtClean="0"/>
              <a:t>Private?</a:t>
            </a:r>
          </a:p>
          <a:p>
            <a:r>
              <a:rPr lang="en-US" dirty="0" smtClean="0"/>
              <a:t>What should be Thailand’s long-term plan?</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down)">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down)">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down)">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type="body" idx="1"/>
          </p:nvPr>
        </p:nvSpPr>
        <p:spPr>
          <a:xfrm>
            <a:off x="500034" y="2743200"/>
            <a:ext cx="8286808" cy="1673225"/>
          </a:xfrm>
        </p:spPr>
        <p:txBody>
          <a:bodyPr>
            <a:normAutofit/>
          </a:bodyPr>
          <a:lstStyle/>
          <a:p>
            <a:pPr algn="l"/>
            <a:r>
              <a:rPr lang="en-US" sz="2800" dirty="0" smtClean="0"/>
              <a:t>Business Plan Assignment</a:t>
            </a:r>
          </a:p>
          <a:p>
            <a:pPr lvl="1">
              <a:buFont typeface="Arial" pitchFamily="34" charset="0"/>
              <a:buChar char="•"/>
            </a:pPr>
            <a:r>
              <a:rPr lang="en-US" sz="2400" dirty="0" smtClean="0">
                <a:solidFill>
                  <a:schemeClr val="tx1"/>
                </a:solidFill>
              </a:rPr>
              <a:t>Write a business plan report </a:t>
            </a:r>
            <a:r>
              <a:rPr lang="en-US" sz="2000" dirty="0" smtClean="0">
                <a:solidFill>
                  <a:schemeClr val="tx1"/>
                </a:solidFill>
              </a:rPr>
              <a:t>(no more than 8,000 words)</a:t>
            </a:r>
            <a:endParaRPr lang="en-US" sz="2400" dirty="0" smtClean="0">
              <a:solidFill>
                <a:schemeClr val="tx1"/>
              </a:solidFill>
            </a:endParaRPr>
          </a:p>
          <a:p>
            <a:pPr lvl="1">
              <a:buFont typeface="Arial" pitchFamily="34" charset="0"/>
              <a:buChar char="•"/>
            </a:pPr>
            <a:r>
              <a:rPr lang="en-US" sz="2400" dirty="0" smtClean="0">
                <a:solidFill>
                  <a:schemeClr val="tx1"/>
                </a:solidFill>
              </a:rPr>
              <a:t>Present your business plan</a:t>
            </a:r>
          </a:p>
          <a:p>
            <a:pPr algn="l">
              <a:buNone/>
            </a:pPr>
            <a:endParaRPr lang="th-TH" dirty="0"/>
          </a:p>
        </p:txBody>
      </p:sp>
      <p:sp>
        <p:nvSpPr>
          <p:cNvPr id="3" name="Slide Number Placeholder 2"/>
          <p:cNvSpPr>
            <a:spLocks noGrp="1"/>
          </p:cNvSpPr>
          <p:nvPr>
            <p:ph type="sldNum" sz="quarter" idx="12"/>
          </p:nvPr>
        </p:nvSpPr>
        <p:spPr/>
        <p:txBody>
          <a:bodyPr/>
          <a:lstStyle/>
          <a:p>
            <a:fld id="{12507D4F-DFA2-48BB-A66B-40312589D3A0}" type="slidenum">
              <a:rPr lang="th-TH" smtClean="0"/>
              <a:pPr/>
              <a:t>35</a:t>
            </a:fld>
            <a:endParaRPr lang="th-TH"/>
          </a:p>
        </p:txBody>
      </p:sp>
      <p:sp>
        <p:nvSpPr>
          <p:cNvPr id="2" name="Title 1"/>
          <p:cNvSpPr>
            <a:spLocks noGrp="1"/>
          </p:cNvSpPr>
          <p:nvPr>
            <p:ph type="title"/>
          </p:nvPr>
        </p:nvSpPr>
        <p:spPr/>
        <p:txBody>
          <a:bodyPr/>
          <a:lstStyle/>
          <a:p>
            <a:r>
              <a:rPr lang="en-US" dirty="0" smtClean="0"/>
              <a:t>Part III: Business Plan</a:t>
            </a:r>
            <a:endParaRPr lang="th-TH"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Writing an Effective Business Plan</a:t>
            </a:r>
            <a:endParaRPr lang="th-TH" dirty="0"/>
          </a:p>
        </p:txBody>
      </p:sp>
      <p:sp>
        <p:nvSpPr>
          <p:cNvPr id="3" name="Content Placeholder 2"/>
          <p:cNvSpPr>
            <a:spLocks noGrp="1"/>
          </p:cNvSpPr>
          <p:nvPr>
            <p:ph sz="quarter" idx="1"/>
          </p:nvPr>
        </p:nvSpPr>
        <p:spPr>
          <a:xfrm>
            <a:off x="323528" y="1412776"/>
            <a:ext cx="8568952" cy="5330952"/>
          </a:xfrm>
        </p:spPr>
        <p:txBody>
          <a:bodyPr>
            <a:normAutofit fontScale="70000" lnSpcReduction="20000"/>
          </a:bodyPr>
          <a:lstStyle/>
          <a:p>
            <a:pPr>
              <a:buNone/>
            </a:pPr>
            <a:r>
              <a:rPr lang="en-US" dirty="0" smtClean="0"/>
              <a:t>THE NEED FOR PLANNING</a:t>
            </a:r>
          </a:p>
          <a:p>
            <a:r>
              <a:rPr lang="en-US" dirty="0" smtClean="0"/>
              <a:t>➢ Discuss the company’s goals for the near-term and long-term future</a:t>
            </a:r>
          </a:p>
          <a:p>
            <a:r>
              <a:rPr lang="en-US" dirty="0" smtClean="0"/>
              <a:t>➢ Show how the goals can be achieved</a:t>
            </a:r>
          </a:p>
          <a:p>
            <a:r>
              <a:rPr lang="en-US" dirty="0" smtClean="0"/>
              <a:t>➢ Demonstrate that realization of the plan will satisfy the reader’s requirements.</a:t>
            </a:r>
          </a:p>
          <a:p>
            <a:pPr>
              <a:buNone/>
            </a:pPr>
            <a:endParaRPr lang="en-US" dirty="0" smtClean="0"/>
          </a:p>
          <a:p>
            <a:pPr>
              <a:buNone/>
            </a:pPr>
            <a:r>
              <a:rPr lang="en-US" dirty="0" smtClean="0"/>
              <a:t>E X T E R N A L U S E S F O R T H E P L A N</a:t>
            </a:r>
          </a:p>
          <a:p>
            <a:r>
              <a:rPr lang="en-US" dirty="0" smtClean="0"/>
              <a:t>➢ The track records of the company, the market, and the key executives</a:t>
            </a:r>
          </a:p>
          <a:p>
            <a:r>
              <a:rPr lang="en-US" dirty="0" smtClean="0"/>
              <a:t>➢ The feasibility of achieving the forecasts</a:t>
            </a:r>
          </a:p>
          <a:p>
            <a:r>
              <a:rPr lang="en-US" dirty="0" smtClean="0"/>
              <a:t>➢ The uniqueness of the product and its technology</a:t>
            </a:r>
          </a:p>
          <a:p>
            <a:r>
              <a:rPr lang="en-US" dirty="0" smtClean="0"/>
              <a:t>➢ The quality of the management.</a:t>
            </a:r>
          </a:p>
          <a:p>
            <a:pPr>
              <a:buNone/>
            </a:pPr>
            <a:endParaRPr lang="en-US" dirty="0" smtClean="0"/>
          </a:p>
          <a:p>
            <a:pPr>
              <a:buNone/>
            </a:pPr>
            <a:r>
              <a:rPr lang="en-US" dirty="0" smtClean="0"/>
              <a:t>Question:</a:t>
            </a:r>
          </a:p>
          <a:p>
            <a:r>
              <a:rPr lang="en-US" dirty="0" smtClean="0"/>
              <a:t>➢ What are the long-term goals of your company? The near-term?</a:t>
            </a:r>
          </a:p>
          <a:p>
            <a:r>
              <a:rPr lang="en-US" dirty="0" smtClean="0"/>
              <a:t>➢ What do you wish to gain from your business plan (e.g., funding, reconciled internal vision, etc.)?</a:t>
            </a:r>
          </a:p>
          <a:p>
            <a:r>
              <a:rPr lang="en-US" dirty="0" smtClean="0"/>
              <a:t>➢ What are the likely needs and requirements of the readers?</a:t>
            </a:r>
          </a:p>
          <a:p>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36</a:t>
            </a:fld>
            <a:endParaRPr lang="th-TH"/>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65792"/>
            <a:ext cx="8534400" cy="758952"/>
          </a:xfrm>
        </p:spPr>
        <p:txBody>
          <a:bodyPr>
            <a:normAutofit fontScale="90000"/>
          </a:bodyPr>
          <a:lstStyle/>
          <a:p>
            <a:r>
              <a:rPr lang="en-US" dirty="0" smtClean="0"/>
              <a:t>THE PROCESS OFWRITING A BUSINESS PLAN</a:t>
            </a:r>
            <a:br>
              <a:rPr lang="en-US" dirty="0" smtClean="0"/>
            </a:br>
            <a:r>
              <a:rPr lang="en-US" dirty="0" smtClean="0"/>
              <a:t> GATHERING THE RIGHT DATA</a:t>
            </a:r>
            <a:endParaRPr lang="th-TH" dirty="0"/>
          </a:p>
        </p:txBody>
      </p:sp>
      <p:sp>
        <p:nvSpPr>
          <p:cNvPr id="4" name="Content Placeholder 3"/>
          <p:cNvSpPr>
            <a:spLocks noGrp="1"/>
          </p:cNvSpPr>
          <p:nvPr>
            <p:ph sz="half" idx="1"/>
          </p:nvPr>
        </p:nvSpPr>
        <p:spPr>
          <a:xfrm>
            <a:off x="179512" y="1371600"/>
            <a:ext cx="4536504" cy="4681728"/>
          </a:xfrm>
        </p:spPr>
        <p:txBody>
          <a:bodyPr>
            <a:noAutofit/>
          </a:bodyPr>
          <a:lstStyle/>
          <a:p>
            <a:pPr>
              <a:buNone/>
            </a:pPr>
            <a:r>
              <a:rPr lang="en-US" sz="1600" dirty="0" smtClean="0"/>
              <a:t>➢ </a:t>
            </a:r>
            <a:r>
              <a:rPr lang="en-US" sz="1600" b="1" dirty="0" smtClean="0"/>
              <a:t>Company Description</a:t>
            </a:r>
          </a:p>
          <a:p>
            <a:pPr>
              <a:buNone/>
            </a:pPr>
            <a:r>
              <a:rPr lang="en-US" sz="1600" dirty="0" smtClean="0"/>
              <a:t>	Name</a:t>
            </a:r>
          </a:p>
          <a:p>
            <a:pPr>
              <a:buNone/>
            </a:pPr>
            <a:r>
              <a:rPr lang="en-US" sz="1600" dirty="0" smtClean="0"/>
              <a:t>	Legal form</a:t>
            </a:r>
          </a:p>
          <a:p>
            <a:pPr>
              <a:buNone/>
            </a:pPr>
            <a:r>
              <a:rPr lang="en-US" sz="1600" dirty="0" smtClean="0"/>
              <a:t>	Location</a:t>
            </a:r>
          </a:p>
          <a:p>
            <a:pPr>
              <a:buNone/>
            </a:pPr>
            <a:r>
              <a:rPr lang="en-US" sz="1600" dirty="0" smtClean="0"/>
              <a:t>	Financial highlights</a:t>
            </a:r>
          </a:p>
          <a:p>
            <a:pPr>
              <a:buNone/>
            </a:pPr>
            <a:r>
              <a:rPr lang="en-US" sz="1600" dirty="0" smtClean="0"/>
              <a:t>	Shareholders</a:t>
            </a:r>
          </a:p>
          <a:p>
            <a:pPr>
              <a:buNone/>
            </a:pPr>
            <a:r>
              <a:rPr lang="en-US" sz="1600" dirty="0" smtClean="0"/>
              <a:t>➢ </a:t>
            </a:r>
            <a:r>
              <a:rPr lang="en-US" sz="1600" b="1" dirty="0" smtClean="0"/>
              <a:t>Management and Organization</a:t>
            </a:r>
          </a:p>
          <a:p>
            <a:pPr>
              <a:buNone/>
            </a:pPr>
            <a:r>
              <a:rPr lang="en-US" sz="1600" dirty="0" smtClean="0"/>
              <a:t>	Organization chart</a:t>
            </a:r>
          </a:p>
          <a:p>
            <a:pPr>
              <a:buNone/>
            </a:pPr>
            <a:r>
              <a:rPr lang="en-US" sz="1600" dirty="0" smtClean="0"/>
              <a:t>	Key management</a:t>
            </a:r>
          </a:p>
          <a:p>
            <a:pPr>
              <a:buNone/>
            </a:pPr>
            <a:r>
              <a:rPr lang="en-US" sz="1600" dirty="0" smtClean="0"/>
              <a:t>	Board of Directors</a:t>
            </a:r>
          </a:p>
          <a:p>
            <a:pPr>
              <a:buNone/>
            </a:pPr>
            <a:r>
              <a:rPr lang="en-US" sz="1600" dirty="0" smtClean="0"/>
              <a:t>	Consultants and advisors</a:t>
            </a:r>
          </a:p>
          <a:p>
            <a:pPr>
              <a:buNone/>
            </a:pPr>
            <a:r>
              <a:rPr lang="en-US" sz="1600" dirty="0" smtClean="0"/>
              <a:t>	Compensation and other employee agreements</a:t>
            </a:r>
          </a:p>
          <a:p>
            <a:pPr>
              <a:buNone/>
            </a:pPr>
            <a:r>
              <a:rPr lang="en-US" sz="1600" dirty="0" smtClean="0"/>
              <a:t>	Other shareholders, rights and resolutions</a:t>
            </a:r>
          </a:p>
          <a:p>
            <a:pPr>
              <a:buNone/>
            </a:pPr>
            <a:r>
              <a:rPr lang="en-US" sz="1600" dirty="0" smtClean="0"/>
              <a:t>➢ </a:t>
            </a:r>
            <a:r>
              <a:rPr lang="en-US" sz="1600" b="1" dirty="0" smtClean="0"/>
              <a:t>Market and Competitors</a:t>
            </a:r>
          </a:p>
          <a:p>
            <a:pPr>
              <a:buNone/>
            </a:pPr>
            <a:r>
              <a:rPr lang="en-US" sz="1600" dirty="0" smtClean="0"/>
              <a:t>	Market statistics</a:t>
            </a:r>
          </a:p>
          <a:p>
            <a:pPr>
              <a:buNone/>
            </a:pPr>
            <a:r>
              <a:rPr lang="en-US" sz="1600" dirty="0" smtClean="0"/>
              <a:t>	Competitor data</a:t>
            </a:r>
          </a:p>
          <a:p>
            <a:pPr>
              <a:buNone/>
            </a:pPr>
            <a:r>
              <a:rPr lang="en-US" sz="1600" dirty="0" smtClean="0"/>
              <a:t>	Market and customer surveys</a:t>
            </a:r>
          </a:p>
          <a:p>
            <a:pPr>
              <a:buNone/>
            </a:pPr>
            <a:endParaRPr lang="th-TH" sz="1600" dirty="0"/>
          </a:p>
        </p:txBody>
      </p:sp>
      <p:sp>
        <p:nvSpPr>
          <p:cNvPr id="5" name="Content Placeholder 4"/>
          <p:cNvSpPr>
            <a:spLocks noGrp="1"/>
          </p:cNvSpPr>
          <p:nvPr>
            <p:ph sz="half" idx="2"/>
          </p:nvPr>
        </p:nvSpPr>
        <p:spPr>
          <a:xfrm>
            <a:off x="4355976" y="1371600"/>
            <a:ext cx="4608512" cy="4681728"/>
          </a:xfrm>
        </p:spPr>
        <p:txBody>
          <a:bodyPr>
            <a:noAutofit/>
          </a:bodyPr>
          <a:lstStyle/>
          <a:p>
            <a:pPr>
              <a:buNone/>
            </a:pPr>
            <a:r>
              <a:rPr lang="en-US" sz="1600" dirty="0" smtClean="0"/>
              <a:t>➢ </a:t>
            </a:r>
            <a:r>
              <a:rPr lang="en-US" sz="1600" b="1" dirty="0" smtClean="0"/>
              <a:t>Product or Services</a:t>
            </a:r>
          </a:p>
          <a:p>
            <a:pPr>
              <a:buNone/>
            </a:pPr>
            <a:r>
              <a:rPr lang="en-US" sz="1600" dirty="0" smtClean="0"/>
              <a:t>	Product literature and technical specifications</a:t>
            </a:r>
          </a:p>
          <a:p>
            <a:pPr>
              <a:buNone/>
            </a:pPr>
            <a:r>
              <a:rPr lang="en-US" sz="1600" dirty="0" smtClean="0"/>
              <a:t>	Contracts and/or purchase orders</a:t>
            </a:r>
          </a:p>
          <a:p>
            <a:pPr>
              <a:buNone/>
            </a:pPr>
            <a:r>
              <a:rPr lang="en-US" sz="1600" dirty="0" smtClean="0"/>
              <a:t>	Competitive advantages</a:t>
            </a:r>
          </a:p>
          <a:p>
            <a:pPr>
              <a:buNone/>
            </a:pPr>
            <a:r>
              <a:rPr lang="en-US" sz="1600" dirty="0" smtClean="0"/>
              <a:t>	Patent, license, and trademarks</a:t>
            </a:r>
          </a:p>
          <a:p>
            <a:pPr>
              <a:buNone/>
            </a:pPr>
            <a:r>
              <a:rPr lang="en-US" sz="1600" dirty="0" smtClean="0"/>
              <a:t>	Regulatory approvals or industry standards</a:t>
            </a:r>
          </a:p>
          <a:p>
            <a:pPr>
              <a:buNone/>
            </a:pPr>
            <a:r>
              <a:rPr lang="en-US" sz="1600" dirty="0" smtClean="0"/>
              <a:t>	Operations plan</a:t>
            </a:r>
          </a:p>
          <a:p>
            <a:pPr>
              <a:buNone/>
            </a:pPr>
            <a:r>
              <a:rPr lang="en-US" sz="1600" dirty="0" smtClean="0"/>
              <a:t>	Research and development plans</a:t>
            </a:r>
          </a:p>
          <a:p>
            <a:pPr>
              <a:buNone/>
            </a:pPr>
            <a:r>
              <a:rPr lang="en-US" sz="1600" dirty="0" smtClean="0"/>
              <a:t>➢ </a:t>
            </a:r>
            <a:r>
              <a:rPr lang="en-US" sz="1600" b="1" dirty="0" smtClean="0"/>
              <a:t>Marketing and Sales</a:t>
            </a:r>
          </a:p>
          <a:p>
            <a:pPr>
              <a:buNone/>
            </a:pPr>
            <a:r>
              <a:rPr lang="en-US" sz="1600" dirty="0" smtClean="0"/>
              <a:t>	Marketing plan</a:t>
            </a:r>
          </a:p>
          <a:p>
            <a:pPr>
              <a:buNone/>
            </a:pPr>
            <a:r>
              <a:rPr lang="en-US" sz="1600" dirty="0" smtClean="0"/>
              <a:t>	Marketing vehicles</a:t>
            </a:r>
          </a:p>
          <a:p>
            <a:pPr>
              <a:buNone/>
            </a:pPr>
            <a:r>
              <a:rPr lang="en-US" sz="1600" dirty="0" smtClean="0"/>
              <a:t>	Marketing materials</a:t>
            </a:r>
          </a:p>
          <a:p>
            <a:pPr>
              <a:buNone/>
            </a:pPr>
            <a:r>
              <a:rPr lang="en-US" sz="1600" dirty="0" smtClean="0"/>
              <a:t>➢ </a:t>
            </a:r>
            <a:r>
              <a:rPr lang="en-US" sz="1600" b="1" dirty="0" smtClean="0"/>
              <a:t>Financial Information</a:t>
            </a:r>
          </a:p>
          <a:p>
            <a:pPr>
              <a:buNone/>
            </a:pPr>
            <a:r>
              <a:rPr lang="en-US" sz="1600" dirty="0" smtClean="0"/>
              <a:t>	Financial statements for up to past5 years</a:t>
            </a:r>
          </a:p>
          <a:p>
            <a:pPr>
              <a:buNone/>
            </a:pPr>
            <a:r>
              <a:rPr lang="en-US" sz="1600" dirty="0" smtClean="0"/>
              <a:t>	Financial forecasts and projections/assumptions</a:t>
            </a:r>
          </a:p>
          <a:p>
            <a:pPr>
              <a:buNone/>
            </a:pPr>
            <a:r>
              <a:rPr lang="en-US" sz="1600" dirty="0" smtClean="0"/>
              <a:t>	Amount and timing of needed funding</a:t>
            </a:r>
          </a:p>
          <a:p>
            <a:pPr>
              <a:buNone/>
            </a:pPr>
            <a:endParaRPr lang="th-TH" sz="1600" dirty="0"/>
          </a:p>
        </p:txBody>
      </p:sp>
      <p:sp>
        <p:nvSpPr>
          <p:cNvPr id="6" name="Slide Number Placeholder 5"/>
          <p:cNvSpPr>
            <a:spLocks noGrp="1"/>
          </p:cNvSpPr>
          <p:nvPr>
            <p:ph type="sldNum" sz="quarter" idx="12"/>
          </p:nvPr>
        </p:nvSpPr>
        <p:spPr/>
        <p:txBody>
          <a:bodyPr/>
          <a:lstStyle/>
          <a:p>
            <a:fld id="{12507D4F-DFA2-48BB-A66B-40312589D3A0}" type="slidenum">
              <a:rPr lang="th-TH" smtClean="0"/>
              <a:pPr/>
              <a:t>37</a:t>
            </a:fld>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smtClean="0"/>
              <a:t>Does the Executive Summary demonstrate?</a:t>
            </a:r>
            <a:endParaRPr lang="th-TH" dirty="0"/>
          </a:p>
        </p:txBody>
      </p:sp>
      <p:sp>
        <p:nvSpPr>
          <p:cNvPr id="6" name="Content Placeholder 5"/>
          <p:cNvSpPr>
            <a:spLocks noGrp="1"/>
          </p:cNvSpPr>
          <p:nvPr>
            <p:ph sz="quarter" idx="1"/>
          </p:nvPr>
        </p:nvSpPr>
        <p:spPr/>
        <p:txBody>
          <a:bodyPr>
            <a:normAutofit fontScale="92500"/>
          </a:bodyPr>
          <a:lstStyle/>
          <a:p>
            <a:pPr algn="just">
              <a:buNone/>
            </a:pPr>
            <a:r>
              <a:rPr lang="en-US" dirty="0" smtClean="0"/>
              <a:t>➢ that the business has been thoroughly planned and researched?</a:t>
            </a:r>
          </a:p>
          <a:p>
            <a:pPr algn="just">
              <a:buNone/>
            </a:pPr>
            <a:r>
              <a:rPr lang="en-US" dirty="0" smtClean="0"/>
              <a:t>➢ a business proposition that makes sense?</a:t>
            </a:r>
          </a:p>
          <a:p>
            <a:pPr algn="just">
              <a:buNone/>
            </a:pPr>
            <a:r>
              <a:rPr lang="en-US" dirty="0" smtClean="0"/>
              <a:t>➢ an accurate understanding of the value proposition of your product or service?</a:t>
            </a:r>
          </a:p>
          <a:p>
            <a:pPr algn="just">
              <a:buNone/>
            </a:pPr>
            <a:r>
              <a:rPr lang="en-US" dirty="0" smtClean="0"/>
              <a:t>➢ that the business proposition offers real competitive advantages?</a:t>
            </a:r>
          </a:p>
          <a:p>
            <a:pPr algn="just">
              <a:buNone/>
            </a:pPr>
            <a:r>
              <a:rPr lang="en-US" dirty="0" smtClean="0"/>
              <a:t>➢ a knowledge of the industry and target market?</a:t>
            </a:r>
          </a:p>
          <a:p>
            <a:pPr algn="just">
              <a:buNone/>
            </a:pPr>
            <a:r>
              <a:rPr lang="en-US" dirty="0" smtClean="0"/>
              <a:t>➢ a sense of enthusiasm for the business?</a:t>
            </a:r>
          </a:p>
          <a:p>
            <a:pPr algn="just">
              <a:buNone/>
            </a:pPr>
            <a:r>
              <a:rPr lang="en-US" dirty="0" smtClean="0"/>
              <a:t>➢ a realistic picture of the risks inherent in the business?</a:t>
            </a:r>
          </a:p>
        </p:txBody>
      </p:sp>
      <p:sp>
        <p:nvSpPr>
          <p:cNvPr id="7" name="Slide Number Placeholder 6"/>
          <p:cNvSpPr>
            <a:spLocks noGrp="1"/>
          </p:cNvSpPr>
          <p:nvPr>
            <p:ph type="sldNum" sz="quarter" idx="12"/>
          </p:nvPr>
        </p:nvSpPr>
        <p:spPr/>
        <p:txBody>
          <a:bodyPr/>
          <a:lstStyle/>
          <a:p>
            <a:fld id="{12507D4F-DFA2-48BB-A66B-40312589D3A0}" type="slidenum">
              <a:rPr lang="th-TH" smtClean="0"/>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Company, Strategy, and Management Team</a:t>
            </a:r>
            <a:endParaRPr lang="th-TH" dirty="0"/>
          </a:p>
        </p:txBody>
      </p:sp>
      <p:sp>
        <p:nvSpPr>
          <p:cNvPr id="4" name="Content Placeholder 3"/>
          <p:cNvSpPr>
            <a:spLocks noGrp="1"/>
          </p:cNvSpPr>
          <p:nvPr>
            <p:ph sz="half" idx="1"/>
          </p:nvPr>
        </p:nvSpPr>
        <p:spPr>
          <a:xfrm>
            <a:off x="301752" y="1371600"/>
            <a:ext cx="4198240" cy="4681728"/>
          </a:xfrm>
        </p:spPr>
        <p:txBody>
          <a:bodyPr>
            <a:normAutofit fontScale="70000" lnSpcReduction="20000"/>
          </a:bodyPr>
          <a:lstStyle/>
          <a:p>
            <a:pPr>
              <a:buNone/>
            </a:pPr>
            <a:r>
              <a:rPr lang="en-US" dirty="0" smtClean="0"/>
              <a:t>➢ What business are you in?</a:t>
            </a:r>
          </a:p>
          <a:p>
            <a:pPr>
              <a:buNone/>
            </a:pPr>
            <a:r>
              <a:rPr lang="en-US" dirty="0" smtClean="0"/>
              <a:t>➢ What is the purpose of your business?</a:t>
            </a:r>
          </a:p>
          <a:p>
            <a:pPr>
              <a:buNone/>
            </a:pPr>
            <a:r>
              <a:rPr lang="en-US" dirty="0" smtClean="0"/>
              <a:t>➢ What are your products and/or services? How are they related to your mission?</a:t>
            </a:r>
          </a:p>
          <a:p>
            <a:pPr>
              <a:buNone/>
            </a:pPr>
            <a:r>
              <a:rPr lang="en-US" dirty="0" smtClean="0"/>
              <a:t>➢ What benefits do your products and/or services provide to your customers?</a:t>
            </a:r>
          </a:p>
          <a:p>
            <a:pPr>
              <a:buNone/>
            </a:pPr>
            <a:r>
              <a:rPr lang="en-US" dirty="0" smtClean="0"/>
              <a:t>➢ What led you to develop your business, its products or services?</a:t>
            </a:r>
          </a:p>
          <a:p>
            <a:pPr>
              <a:buNone/>
            </a:pPr>
            <a:r>
              <a:rPr lang="en-US" dirty="0" smtClean="0"/>
              <a:t>➢ What is your vision for your business? How large do you want to become?</a:t>
            </a:r>
          </a:p>
          <a:p>
            <a:pPr>
              <a:buNone/>
            </a:pPr>
            <a:r>
              <a:rPr lang="en-US" dirty="0" smtClean="0"/>
              <a:t>➢ Is your vision statement based in reality and is it aligned with realistic growth objectives?</a:t>
            </a:r>
          </a:p>
        </p:txBody>
      </p:sp>
      <p:sp>
        <p:nvSpPr>
          <p:cNvPr id="5" name="Content Placeholder 4"/>
          <p:cNvSpPr>
            <a:spLocks noGrp="1"/>
          </p:cNvSpPr>
          <p:nvPr>
            <p:ph sz="half" idx="2"/>
          </p:nvPr>
        </p:nvSpPr>
        <p:spPr>
          <a:xfrm>
            <a:off x="4644008" y="1371600"/>
            <a:ext cx="4320480" cy="4681728"/>
          </a:xfrm>
        </p:spPr>
        <p:txBody>
          <a:bodyPr>
            <a:normAutofit fontScale="70000" lnSpcReduction="20000"/>
          </a:bodyPr>
          <a:lstStyle/>
          <a:p>
            <a:pPr>
              <a:buNone/>
            </a:pPr>
            <a:r>
              <a:rPr lang="en-US" dirty="0" smtClean="0"/>
              <a:t>➢ Why are you uniquely qualified to be in this business?</a:t>
            </a:r>
          </a:p>
          <a:p>
            <a:pPr>
              <a:buNone/>
            </a:pPr>
            <a:r>
              <a:rPr lang="en-US" dirty="0" smtClean="0"/>
              <a:t>➢ How you are distinctive from your competition?</a:t>
            </a:r>
          </a:p>
          <a:p>
            <a:pPr>
              <a:buNone/>
            </a:pPr>
            <a:r>
              <a:rPr lang="en-US" dirty="0" smtClean="0"/>
              <a:t>➢ What is the legal name of your business?</a:t>
            </a:r>
          </a:p>
          <a:p>
            <a:pPr>
              <a:buNone/>
            </a:pPr>
            <a:r>
              <a:rPr lang="en-US" dirty="0" smtClean="0"/>
              <a:t>➢ What is your legal structure and is it appropriate for your future plans?</a:t>
            </a:r>
          </a:p>
          <a:p>
            <a:pPr>
              <a:buNone/>
            </a:pPr>
            <a:r>
              <a:rPr lang="en-US" dirty="0" smtClean="0"/>
              <a:t>➢ Where are you located?</a:t>
            </a:r>
          </a:p>
          <a:p>
            <a:pPr>
              <a:buNone/>
            </a:pPr>
            <a:r>
              <a:rPr lang="en-US" dirty="0" smtClean="0"/>
              <a:t>➢ What stage are you presently at? Conceptual phase? Start-up? Mature business?</a:t>
            </a:r>
          </a:p>
          <a:p>
            <a:pPr>
              <a:buNone/>
            </a:pPr>
            <a:r>
              <a:rPr lang="en-US" dirty="0" smtClean="0"/>
              <a:t>➢ What is your current financial position?</a:t>
            </a:r>
          </a:p>
          <a:p>
            <a:pPr>
              <a:buNone/>
            </a:pPr>
            <a:r>
              <a:rPr lang="en-US" dirty="0" smtClean="0"/>
              <a:t>➢ What are your company’s weaknesses and how are you addressing them?</a:t>
            </a:r>
          </a:p>
          <a:p>
            <a:pPr>
              <a:buNone/>
            </a:pPr>
            <a:r>
              <a:rPr lang="en-US" dirty="0" smtClean="0"/>
              <a:t>➢ Who are the key members of your management team?</a:t>
            </a:r>
          </a:p>
          <a:p>
            <a:pPr>
              <a:buNone/>
            </a:pPr>
            <a:endParaRPr lang="th-TH" dirty="0"/>
          </a:p>
        </p:txBody>
      </p:sp>
      <p:sp>
        <p:nvSpPr>
          <p:cNvPr id="6" name="Slide Number Placeholder 5"/>
          <p:cNvSpPr>
            <a:spLocks noGrp="1"/>
          </p:cNvSpPr>
          <p:nvPr>
            <p:ph type="sldNum" sz="quarter" idx="12"/>
          </p:nvPr>
        </p:nvSpPr>
        <p:spPr/>
        <p:txBody>
          <a:bodyPr/>
          <a:lstStyle/>
          <a:p>
            <a:fld id="{12507D4F-DFA2-48BB-A66B-40312589D3A0}" type="slidenum">
              <a:rPr lang="th-TH" smtClean="0"/>
              <a:pPr/>
              <a:t>39</a:t>
            </a:fld>
            <a:endParaRPr lang="th-TH"/>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smtClean="0"/>
              <a:t>MANAGEMENT AND ORGANIZATION</a:t>
            </a:r>
            <a:endParaRPr lang="th-TH" dirty="0"/>
          </a:p>
        </p:txBody>
      </p:sp>
      <p:sp>
        <p:nvSpPr>
          <p:cNvPr id="3" name="Content Placeholder 2"/>
          <p:cNvSpPr>
            <a:spLocks noGrp="1"/>
          </p:cNvSpPr>
          <p:nvPr>
            <p:ph sz="quarter" idx="1"/>
          </p:nvPr>
        </p:nvSpPr>
        <p:spPr>
          <a:xfrm>
            <a:off x="179512" y="1340768"/>
            <a:ext cx="8784976" cy="4572000"/>
          </a:xfrm>
        </p:spPr>
        <p:txBody>
          <a:bodyPr>
            <a:noAutofit/>
          </a:bodyPr>
          <a:lstStyle/>
          <a:p>
            <a:pPr algn="just">
              <a:buNone/>
            </a:pPr>
            <a:r>
              <a:rPr lang="en-US" sz="1900" dirty="0" smtClean="0"/>
              <a:t>➢ Why is the CEO qualified to lead the company?</a:t>
            </a:r>
          </a:p>
          <a:p>
            <a:pPr algn="just">
              <a:buNone/>
            </a:pPr>
            <a:r>
              <a:rPr lang="en-US" sz="1900" dirty="0" smtClean="0"/>
              <a:t>➢ Do the strengths and experience of the management team match the goals and strategies of the business?</a:t>
            </a:r>
          </a:p>
          <a:p>
            <a:pPr algn="just">
              <a:buNone/>
            </a:pPr>
            <a:r>
              <a:rPr lang="en-US" sz="1900" dirty="0" smtClean="0"/>
              <a:t>➢ Does the management team have both technical and business acumen?</a:t>
            </a:r>
          </a:p>
          <a:p>
            <a:pPr algn="just">
              <a:buNone/>
            </a:pPr>
            <a:r>
              <a:rPr lang="en-US" sz="1900" dirty="0" smtClean="0"/>
              <a:t>➢ Are your compensation arrangements aligned with the goals and objectives of the business?</a:t>
            </a:r>
          </a:p>
          <a:p>
            <a:pPr algn="just">
              <a:buNone/>
            </a:pPr>
            <a:r>
              <a:rPr lang="en-US" sz="1900" dirty="0" smtClean="0"/>
              <a:t>➢Do you have any strategic alliances that give you access to talent that is not resident in your management team? If your management team is not complete, what is your action plan to add the necessary talent? What impact is this having on current operations?</a:t>
            </a:r>
          </a:p>
          <a:p>
            <a:pPr algn="just">
              <a:buNone/>
            </a:pPr>
            <a:r>
              <a:rPr lang="en-US" sz="1900" dirty="0" smtClean="0"/>
              <a:t>➢Are your compensation programs competitive enough to attract and retain the right human resources?</a:t>
            </a:r>
          </a:p>
          <a:p>
            <a:pPr algn="just">
              <a:buNone/>
            </a:pPr>
            <a:r>
              <a:rPr lang="en-US" sz="1900" dirty="0" smtClean="0"/>
              <a:t>➢ How will you address the ongoing development needs of your workforce?</a:t>
            </a:r>
          </a:p>
          <a:p>
            <a:pPr algn="just">
              <a:buNone/>
            </a:pPr>
            <a:r>
              <a:rPr lang="en-US" sz="1900" dirty="0" smtClean="0"/>
              <a:t>➢ Who are your outside experts and what will it cost to retain them?</a:t>
            </a:r>
          </a:p>
          <a:p>
            <a:pPr algn="just">
              <a:buNone/>
            </a:pPr>
            <a:r>
              <a:rPr lang="en-US" sz="1900" dirty="0" smtClean="0"/>
              <a:t>➢Does your Board of Directors or advisors bring relevant experience to your management team?</a:t>
            </a:r>
          </a:p>
        </p:txBody>
      </p:sp>
      <p:sp>
        <p:nvSpPr>
          <p:cNvPr id="6" name="Slide Number Placeholder 5"/>
          <p:cNvSpPr>
            <a:spLocks noGrp="1"/>
          </p:cNvSpPr>
          <p:nvPr>
            <p:ph type="sldNum" sz="quarter" idx="12"/>
          </p:nvPr>
        </p:nvSpPr>
        <p:spPr/>
        <p:txBody>
          <a:bodyPr/>
          <a:lstStyle/>
          <a:p>
            <a:fld id="{12507D4F-DFA2-48BB-A66B-40312589D3A0}" type="slidenum">
              <a:rPr lang="th-TH" smtClean="0"/>
              <a:pPr/>
              <a:t>40</a:t>
            </a:fld>
            <a:endParaRPr lang="th-TH"/>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MARKET AND COMPETITORS</a:t>
            </a:r>
            <a:endParaRPr lang="th-TH" dirty="0"/>
          </a:p>
        </p:txBody>
      </p:sp>
      <p:sp>
        <p:nvSpPr>
          <p:cNvPr id="3" name="Content Placeholder 2"/>
          <p:cNvSpPr>
            <a:spLocks noGrp="1"/>
          </p:cNvSpPr>
          <p:nvPr>
            <p:ph sz="quarter" idx="1"/>
          </p:nvPr>
        </p:nvSpPr>
        <p:spPr>
          <a:xfrm>
            <a:off x="301752" y="1527048"/>
            <a:ext cx="8590728" cy="4572000"/>
          </a:xfrm>
        </p:spPr>
        <p:txBody>
          <a:bodyPr>
            <a:normAutofit fontScale="92500"/>
          </a:bodyPr>
          <a:lstStyle/>
          <a:p>
            <a:pPr algn="just">
              <a:buNone/>
            </a:pPr>
            <a:r>
              <a:rPr lang="en-US" sz="2400" dirty="0" smtClean="0"/>
              <a:t>➢ In which industry or industries do you operate?</a:t>
            </a:r>
          </a:p>
          <a:p>
            <a:pPr algn="just">
              <a:buNone/>
            </a:pPr>
            <a:r>
              <a:rPr lang="en-US" sz="2400" dirty="0" smtClean="0"/>
              <a:t>➢ How are these industries changing? How fast?</a:t>
            </a:r>
          </a:p>
          <a:p>
            <a:pPr algn="just">
              <a:buNone/>
            </a:pPr>
            <a:r>
              <a:rPr lang="en-US" sz="2400" dirty="0" smtClean="0"/>
              <a:t>➢What changes will affect the need for your product or service?</a:t>
            </a:r>
          </a:p>
          <a:p>
            <a:pPr algn="just">
              <a:buNone/>
            </a:pPr>
            <a:r>
              <a:rPr lang="en-US" sz="2400" dirty="0" smtClean="0"/>
              <a:t>➢Are there changes in the political or regulatory landscape, or social values, that affect the need for your product or service?</a:t>
            </a:r>
          </a:p>
          <a:p>
            <a:pPr algn="just">
              <a:buNone/>
            </a:pPr>
            <a:r>
              <a:rPr lang="en-US" sz="2400" dirty="0" smtClean="0"/>
              <a:t>➢ How will changes in technology change your industry?</a:t>
            </a:r>
          </a:p>
          <a:p>
            <a:pPr algn="just">
              <a:buNone/>
            </a:pPr>
            <a:r>
              <a:rPr lang="en-US" sz="2400" dirty="0" smtClean="0"/>
              <a:t>➢ What is/are your specific target market(s)?</a:t>
            </a:r>
          </a:p>
          <a:p>
            <a:pPr algn="just">
              <a:buNone/>
            </a:pPr>
            <a:r>
              <a:rPr lang="en-US" sz="2400" dirty="0" smtClean="0"/>
              <a:t>➢Who are your customers today and are they in the identified target market(s)?</a:t>
            </a:r>
          </a:p>
          <a:p>
            <a:pPr algn="just">
              <a:buNone/>
            </a:pPr>
            <a:r>
              <a:rPr lang="en-US" sz="2400" dirty="0" smtClean="0"/>
              <a:t>➢What market trends/changes may affect your customers’ ability to afford your product or service?</a:t>
            </a:r>
          </a:p>
          <a:p>
            <a:pPr algn="just">
              <a:buNone/>
            </a:pPr>
            <a:endParaRPr lang="th-TH" sz="2400"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41</a:t>
            </a:fld>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MARKET AND COMPETITORS</a:t>
            </a:r>
            <a:endParaRPr lang="th-TH" dirty="0"/>
          </a:p>
        </p:txBody>
      </p:sp>
      <p:sp>
        <p:nvSpPr>
          <p:cNvPr id="3" name="Content Placeholder 2"/>
          <p:cNvSpPr>
            <a:spLocks noGrp="1"/>
          </p:cNvSpPr>
          <p:nvPr>
            <p:ph sz="quarter" idx="1"/>
          </p:nvPr>
        </p:nvSpPr>
        <p:spPr>
          <a:xfrm>
            <a:off x="301752" y="1527048"/>
            <a:ext cx="8590728" cy="4572000"/>
          </a:xfrm>
        </p:spPr>
        <p:txBody>
          <a:bodyPr>
            <a:normAutofit fontScale="85000" lnSpcReduction="20000"/>
          </a:bodyPr>
          <a:lstStyle/>
          <a:p>
            <a:pPr algn="just">
              <a:buNone/>
            </a:pPr>
            <a:r>
              <a:rPr lang="en-US" dirty="0" smtClean="0"/>
              <a:t>➢ What is the approximate size and geographic spread of your target market(s)?</a:t>
            </a:r>
          </a:p>
          <a:p>
            <a:pPr algn="just">
              <a:buNone/>
            </a:pPr>
            <a:r>
              <a:rPr lang="en-US" dirty="0" smtClean="0"/>
              <a:t>➢ What is the approximate growth rate of your target market(s)?</a:t>
            </a:r>
          </a:p>
          <a:p>
            <a:pPr algn="just">
              <a:buNone/>
            </a:pPr>
            <a:r>
              <a:rPr lang="en-US" dirty="0" smtClean="0"/>
              <a:t>➢ Which companies and which types of companies make up your competition?</a:t>
            </a:r>
          </a:p>
          <a:p>
            <a:pPr algn="just">
              <a:buNone/>
            </a:pPr>
            <a:r>
              <a:rPr lang="en-US" dirty="0" smtClean="0"/>
              <a:t>➢ What are the barriers to entry for your competition?</a:t>
            </a:r>
          </a:p>
          <a:p>
            <a:pPr algn="just">
              <a:buNone/>
            </a:pPr>
            <a:r>
              <a:rPr lang="en-US" dirty="0" smtClean="0"/>
              <a:t>➢Have you honestly analyzed your competitors’ strengths and weaknesses?</a:t>
            </a:r>
          </a:p>
          <a:p>
            <a:pPr algn="just">
              <a:buNone/>
            </a:pPr>
            <a:r>
              <a:rPr lang="en-US" dirty="0" smtClean="0"/>
              <a:t>➢What are the key factors motivating customers to buy your product or service?</a:t>
            </a:r>
          </a:p>
          <a:p>
            <a:pPr algn="just">
              <a:buNone/>
            </a:pPr>
            <a:r>
              <a:rPr lang="en-US" dirty="0" smtClean="0"/>
              <a:t>➢How does your product or service integrate with other products or services? Does the sale of your product or service depend on the sale of another product or service?</a:t>
            </a:r>
          </a:p>
          <a:p>
            <a:pPr algn="just">
              <a:buNone/>
            </a:pP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42</a:t>
            </a:fld>
            <a:endParaRPr lang="th-TH"/>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MARKET AND COMPETITORS</a:t>
            </a:r>
            <a:endParaRPr lang="th-TH" dirty="0"/>
          </a:p>
        </p:txBody>
      </p:sp>
      <p:sp>
        <p:nvSpPr>
          <p:cNvPr id="3" name="Content Placeholder 2"/>
          <p:cNvSpPr>
            <a:spLocks noGrp="1"/>
          </p:cNvSpPr>
          <p:nvPr>
            <p:ph sz="quarter" idx="1"/>
          </p:nvPr>
        </p:nvSpPr>
        <p:spPr/>
        <p:txBody>
          <a:bodyPr>
            <a:normAutofit fontScale="92500" lnSpcReduction="20000"/>
          </a:bodyPr>
          <a:lstStyle/>
          <a:p>
            <a:pPr algn="just">
              <a:buNone/>
            </a:pPr>
            <a:r>
              <a:rPr lang="en-US" dirty="0" smtClean="0"/>
              <a:t>➢Is it costly for your customer to change product or service providers? Are they loyal to your competitors?</a:t>
            </a:r>
          </a:p>
          <a:p>
            <a:pPr algn="just">
              <a:buNone/>
            </a:pPr>
            <a:r>
              <a:rPr lang="en-US" dirty="0" smtClean="0"/>
              <a:t>➢ Is your product or service vulnerable to substitution?</a:t>
            </a:r>
          </a:p>
          <a:p>
            <a:pPr algn="just">
              <a:buNone/>
            </a:pPr>
            <a:r>
              <a:rPr lang="en-US" dirty="0" smtClean="0"/>
              <a:t>➢How is your product or service differentiated from the competition’s on a basis other than price?</a:t>
            </a:r>
          </a:p>
          <a:p>
            <a:pPr algn="just">
              <a:buNone/>
            </a:pPr>
            <a:r>
              <a:rPr lang="en-US" dirty="0" smtClean="0"/>
              <a:t>➢Is your market price sensitive? If so, where is your product or service positioned on the price curve?</a:t>
            </a:r>
          </a:p>
          <a:p>
            <a:pPr algn="just">
              <a:buNone/>
            </a:pPr>
            <a:r>
              <a:rPr lang="en-US" dirty="0" smtClean="0"/>
              <a:t>➢ Is there perceived value in higher prices?</a:t>
            </a:r>
          </a:p>
          <a:p>
            <a:pPr algn="just">
              <a:buNone/>
            </a:pPr>
            <a:r>
              <a:rPr lang="en-US" dirty="0" smtClean="0"/>
              <a:t>➢How are you pricing related items such as service and support? What are your credit terms?</a:t>
            </a:r>
          </a:p>
          <a:p>
            <a:pPr algn="just">
              <a:buNone/>
            </a:pPr>
            <a:r>
              <a:rPr lang="en-US" dirty="0" smtClean="0"/>
              <a:t>➢How will your competition respond to your pricing strategy?</a:t>
            </a:r>
          </a:p>
          <a:p>
            <a:pPr algn="just">
              <a:buNone/>
            </a:pP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43</a:t>
            </a:fld>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Product or Service</a:t>
            </a:r>
            <a:endParaRPr lang="th-TH" dirty="0"/>
          </a:p>
        </p:txBody>
      </p:sp>
      <p:sp>
        <p:nvSpPr>
          <p:cNvPr id="3" name="Content Placeholder 2"/>
          <p:cNvSpPr>
            <a:spLocks noGrp="1"/>
          </p:cNvSpPr>
          <p:nvPr>
            <p:ph sz="quarter" idx="1"/>
          </p:nvPr>
        </p:nvSpPr>
        <p:spPr>
          <a:xfrm>
            <a:off x="179512" y="1340768"/>
            <a:ext cx="8784976" cy="4572000"/>
          </a:xfrm>
        </p:spPr>
        <p:txBody>
          <a:bodyPr>
            <a:noAutofit/>
          </a:bodyPr>
          <a:lstStyle/>
          <a:p>
            <a:pPr>
              <a:buNone/>
            </a:pPr>
            <a:r>
              <a:rPr lang="en-US" sz="1950" dirty="0" smtClean="0"/>
              <a:t>➢ What are the key milestones in the research and development process? At what stage are you in that process? When will your product be ready to sell?</a:t>
            </a:r>
          </a:p>
          <a:p>
            <a:pPr>
              <a:buNone/>
            </a:pPr>
            <a:r>
              <a:rPr lang="en-US" sz="1950" dirty="0" smtClean="0"/>
              <a:t>➢ What are costs to complete the development of the current product? What are the ongoing costs?</a:t>
            </a:r>
          </a:p>
          <a:p>
            <a:pPr>
              <a:buNone/>
            </a:pPr>
            <a:r>
              <a:rPr lang="en-US" sz="1950" dirty="0" smtClean="0"/>
              <a:t>➢ Are you capable of monitoring the need for product improvements and changing the production cost structure as the industry, competitor products, and customer needs change?</a:t>
            </a:r>
          </a:p>
          <a:p>
            <a:pPr>
              <a:buNone/>
            </a:pPr>
            <a:r>
              <a:rPr lang="en-US" sz="1950" dirty="0" smtClean="0"/>
              <a:t>➢ How much are you spending on research and development? How much is the competition spending?</a:t>
            </a:r>
          </a:p>
          <a:p>
            <a:pPr>
              <a:buNone/>
            </a:pPr>
            <a:r>
              <a:rPr lang="en-US" sz="1950" dirty="0" smtClean="0"/>
              <a:t>➢ How do you select new products for research and development?</a:t>
            </a:r>
          </a:p>
          <a:p>
            <a:pPr>
              <a:buNone/>
            </a:pPr>
            <a:r>
              <a:rPr lang="en-US" sz="1950" dirty="0" smtClean="0"/>
              <a:t>➢ Do you have any intellectual property?</a:t>
            </a:r>
          </a:p>
          <a:p>
            <a:pPr>
              <a:buNone/>
            </a:pPr>
            <a:r>
              <a:rPr lang="en-US" sz="1950" dirty="0" smtClean="0"/>
              <a:t>➢ Is your product or product name registered with appropriate governmental bodies? If your business is expected to be global, have you taken into account international patent, intellectual property and other legal influences?</a:t>
            </a:r>
          </a:p>
        </p:txBody>
      </p:sp>
      <p:sp>
        <p:nvSpPr>
          <p:cNvPr id="4" name="Slide Number Placeholder 3"/>
          <p:cNvSpPr>
            <a:spLocks noGrp="1"/>
          </p:cNvSpPr>
          <p:nvPr>
            <p:ph type="sldNum" sz="quarter" idx="12"/>
          </p:nvPr>
        </p:nvSpPr>
        <p:spPr/>
        <p:txBody>
          <a:bodyPr/>
          <a:lstStyle/>
          <a:p>
            <a:fld id="{12507D4F-DFA2-48BB-A66B-40312589D3A0}" type="slidenum">
              <a:rPr lang="th-TH" smtClean="0"/>
              <a:pPr/>
              <a:t>44</a:t>
            </a:fld>
            <a:endParaRPr lang="th-TH"/>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Product or Service</a:t>
            </a:r>
            <a:endParaRPr lang="th-TH" dirty="0"/>
          </a:p>
        </p:txBody>
      </p:sp>
      <p:sp>
        <p:nvSpPr>
          <p:cNvPr id="3" name="Content Placeholder 2"/>
          <p:cNvSpPr>
            <a:spLocks noGrp="1"/>
          </p:cNvSpPr>
          <p:nvPr>
            <p:ph sz="quarter" idx="1"/>
          </p:nvPr>
        </p:nvSpPr>
        <p:spPr>
          <a:xfrm>
            <a:off x="179512" y="1340768"/>
            <a:ext cx="8640960" cy="4572000"/>
          </a:xfrm>
        </p:spPr>
        <p:txBody>
          <a:bodyPr>
            <a:noAutofit/>
          </a:bodyPr>
          <a:lstStyle/>
          <a:p>
            <a:pPr algn="just">
              <a:buNone/>
            </a:pPr>
            <a:r>
              <a:rPr lang="en-US" sz="2000" dirty="0" smtClean="0"/>
              <a:t>➢ How much manufacturing space will you need?</a:t>
            </a:r>
          </a:p>
          <a:p>
            <a:pPr algn="just">
              <a:buNone/>
            </a:pPr>
            <a:r>
              <a:rPr lang="en-US" sz="2000" dirty="0" smtClean="0"/>
              <a:t>➢ What type of capital equipment will you require? What impact will changing technology have on your equipment needs?</a:t>
            </a:r>
          </a:p>
          <a:p>
            <a:pPr algn="just">
              <a:buNone/>
            </a:pPr>
            <a:r>
              <a:rPr lang="en-US" sz="2000" dirty="0" smtClean="0"/>
              <a:t>➢ Will you build all of the product in house or subcontract out a portion of the production process?</a:t>
            </a:r>
          </a:p>
          <a:p>
            <a:pPr algn="just">
              <a:buNone/>
            </a:pPr>
            <a:r>
              <a:rPr lang="en-US" sz="2000" dirty="0" smtClean="0"/>
              <a:t>➢ Are there any critical processes that have not been developed?</a:t>
            </a:r>
          </a:p>
          <a:p>
            <a:pPr algn="just">
              <a:buNone/>
            </a:pPr>
            <a:r>
              <a:rPr lang="en-US" sz="2000" dirty="0" smtClean="0"/>
              <a:t>➢ Are any parts or supplies difficult to get, or do they require long-lead times? How reliable are key suppliers?</a:t>
            </a:r>
          </a:p>
          <a:p>
            <a:pPr algn="just">
              <a:buNone/>
            </a:pPr>
            <a:r>
              <a:rPr lang="en-US" sz="2000" dirty="0" smtClean="0"/>
              <a:t>➢ Are there any parts that can be obtained only from a single source or only from overseas?</a:t>
            </a:r>
          </a:p>
          <a:p>
            <a:pPr algn="just">
              <a:buNone/>
            </a:pPr>
            <a:r>
              <a:rPr lang="en-US" sz="2000" dirty="0" smtClean="0"/>
              <a:t>➢ What are the backup sources for these materials?</a:t>
            </a:r>
          </a:p>
          <a:p>
            <a:pPr algn="just">
              <a:buNone/>
            </a:pPr>
            <a:r>
              <a:rPr lang="en-US" sz="2000" dirty="0" smtClean="0"/>
              <a:t>➢ How will you monitor quality? How can customers contact you if they have comments or problems?</a:t>
            </a:r>
          </a:p>
          <a:p>
            <a:pPr algn="just">
              <a:buNone/>
            </a:pPr>
            <a:r>
              <a:rPr lang="en-US" sz="2000" dirty="0" smtClean="0"/>
              <a:t>➢ Have you identified business risks and developed a risk management strategy to address them?</a:t>
            </a:r>
          </a:p>
          <a:p>
            <a:pPr algn="just">
              <a:buNone/>
            </a:pPr>
            <a:endParaRPr lang="en-US" sz="2000" dirty="0" smtClean="0"/>
          </a:p>
          <a:p>
            <a:pPr algn="just">
              <a:buNone/>
            </a:pPr>
            <a:endParaRPr lang="th-TH" sz="2000"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45</a:t>
            </a:fld>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AND SALES</a:t>
            </a:r>
            <a:endParaRPr lang="th-TH" dirty="0"/>
          </a:p>
        </p:txBody>
      </p:sp>
      <p:sp>
        <p:nvSpPr>
          <p:cNvPr id="3" name="Content Placeholder 2"/>
          <p:cNvSpPr>
            <a:spLocks noGrp="1"/>
          </p:cNvSpPr>
          <p:nvPr>
            <p:ph sz="quarter" idx="1"/>
          </p:nvPr>
        </p:nvSpPr>
        <p:spPr>
          <a:xfrm>
            <a:off x="179512" y="1412776"/>
            <a:ext cx="8784976" cy="4572000"/>
          </a:xfrm>
        </p:spPr>
        <p:txBody>
          <a:bodyPr>
            <a:noAutofit/>
          </a:bodyPr>
          <a:lstStyle/>
          <a:p>
            <a:pPr algn="just">
              <a:buNone/>
            </a:pPr>
            <a:r>
              <a:rPr lang="en-US" sz="1950" dirty="0" smtClean="0"/>
              <a:t>➢ How are you positioning your product or service?</a:t>
            </a:r>
          </a:p>
          <a:p>
            <a:pPr algn="just">
              <a:buNone/>
            </a:pPr>
            <a:r>
              <a:rPr lang="en-US" sz="1950" dirty="0" smtClean="0"/>
              <a:t>➢ What are the key messages that you want to convey in your marketing materials?</a:t>
            </a:r>
          </a:p>
          <a:p>
            <a:pPr algn="just">
              <a:buNone/>
            </a:pPr>
            <a:r>
              <a:rPr lang="en-US" sz="1950" dirty="0" smtClean="0"/>
              <a:t>➢ What types of marketing media will you use to promote your product or service?</a:t>
            </a:r>
          </a:p>
          <a:p>
            <a:pPr algn="just">
              <a:buNone/>
            </a:pPr>
            <a:r>
              <a:rPr lang="en-US" sz="1950" dirty="0" smtClean="0"/>
              <a:t>➢ What is your marketing plan? What mix of media will you use? How much will you spend? How do these compare to similar efforts deployed by the competition?</a:t>
            </a:r>
          </a:p>
          <a:p>
            <a:pPr algn="just">
              <a:buNone/>
            </a:pPr>
            <a:r>
              <a:rPr lang="en-US" sz="1950" dirty="0" smtClean="0"/>
              <a:t>➢ How will you use public relations to help promote your product or service?</a:t>
            </a:r>
          </a:p>
          <a:p>
            <a:pPr algn="just">
              <a:buNone/>
            </a:pPr>
            <a:r>
              <a:rPr lang="en-US" sz="1950" dirty="0" smtClean="0"/>
              <a:t>➢ What distribution channels are you using and what selling methods are appropriate for each channel?</a:t>
            </a:r>
          </a:p>
          <a:p>
            <a:pPr algn="just">
              <a:buNone/>
            </a:pPr>
            <a:r>
              <a:rPr lang="en-US" sz="1950" dirty="0" smtClean="0"/>
              <a:t>➢ Do you need your own sales force? Dealers? Representatives?</a:t>
            </a:r>
          </a:p>
          <a:p>
            <a:pPr algn="just">
              <a:buNone/>
            </a:pPr>
            <a:r>
              <a:rPr lang="en-US" sz="1950" dirty="0" smtClean="0"/>
              <a:t>➢ What is your commission structure?</a:t>
            </a:r>
          </a:p>
          <a:p>
            <a:pPr algn="just">
              <a:buNone/>
            </a:pPr>
            <a:r>
              <a:rPr lang="en-US" sz="1950" dirty="0" smtClean="0"/>
              <a:t>➢ Do you have any strategic alliances that will allow you to reach your target market(s) efficiently and cost effectively?</a:t>
            </a:r>
          </a:p>
        </p:txBody>
      </p:sp>
      <p:sp>
        <p:nvSpPr>
          <p:cNvPr id="4" name="Slide Number Placeholder 3"/>
          <p:cNvSpPr>
            <a:spLocks noGrp="1"/>
          </p:cNvSpPr>
          <p:nvPr>
            <p:ph type="sldNum" sz="quarter" idx="12"/>
          </p:nvPr>
        </p:nvSpPr>
        <p:spPr/>
        <p:txBody>
          <a:bodyPr/>
          <a:lstStyle/>
          <a:p>
            <a:fld id="{12507D4F-DFA2-48BB-A66B-40312589D3A0}" type="slidenum">
              <a:rPr lang="th-TH" smtClean="0"/>
              <a:pPr/>
              <a:t>46</a:t>
            </a:fld>
            <a:endParaRPr lang="th-TH"/>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FINANCIAL INFORMATION</a:t>
            </a:r>
            <a:endParaRPr lang="th-TH" dirty="0"/>
          </a:p>
        </p:txBody>
      </p:sp>
      <p:sp>
        <p:nvSpPr>
          <p:cNvPr id="3" name="Content Placeholder 2"/>
          <p:cNvSpPr>
            <a:spLocks noGrp="1"/>
          </p:cNvSpPr>
          <p:nvPr>
            <p:ph sz="quarter" idx="1"/>
          </p:nvPr>
        </p:nvSpPr>
        <p:spPr/>
        <p:txBody>
          <a:bodyPr>
            <a:normAutofit fontScale="85000" lnSpcReduction="20000"/>
          </a:bodyPr>
          <a:lstStyle/>
          <a:p>
            <a:pPr algn="thaiDist">
              <a:buNone/>
            </a:pPr>
            <a:r>
              <a:rPr lang="en-US" dirty="0" smtClean="0"/>
              <a:t>➢ Have you carefully analyzed your current and historical financial statements in order to explain your results to investors and to form the foundation for your projections?</a:t>
            </a:r>
          </a:p>
          <a:p>
            <a:pPr algn="thaiDist">
              <a:buNone/>
            </a:pPr>
            <a:r>
              <a:rPr lang="en-US" dirty="0" smtClean="0"/>
              <a:t>➢ Are your assumptions consistent with the results of your market analysis and the other sections of the business plan?</a:t>
            </a:r>
          </a:p>
          <a:p>
            <a:pPr algn="thaiDist">
              <a:buNone/>
            </a:pPr>
            <a:r>
              <a:rPr lang="en-US" dirty="0" smtClean="0"/>
              <a:t>➢Have you completed several different financial projections to understand the impact of different scenarios on the key financial metrics of your business?</a:t>
            </a:r>
          </a:p>
          <a:p>
            <a:pPr algn="thaiDist">
              <a:buNone/>
            </a:pPr>
            <a:r>
              <a:rPr lang="en-US" dirty="0" smtClean="0"/>
              <a:t>➢ How much capital do you need and over what period of time?</a:t>
            </a:r>
          </a:p>
          <a:p>
            <a:pPr algn="thaiDist">
              <a:buNone/>
            </a:pPr>
            <a:r>
              <a:rPr lang="en-US" dirty="0" smtClean="0"/>
              <a:t>➢ What form of investment are you seeking?</a:t>
            </a:r>
          </a:p>
          <a:p>
            <a:pPr algn="thaiDist">
              <a:buNone/>
            </a:pPr>
            <a:r>
              <a:rPr lang="en-US" dirty="0" smtClean="0"/>
              <a:t>➢ How will you use the funds obtained?</a:t>
            </a:r>
          </a:p>
          <a:p>
            <a:pPr algn="thaiDist">
              <a:buNone/>
            </a:pPr>
            <a:r>
              <a:rPr lang="en-US" dirty="0" smtClean="0"/>
              <a:t>➢ How do you plan to finance further company growth?</a:t>
            </a:r>
          </a:p>
          <a:p>
            <a:pPr algn="thaiDist">
              <a:buNone/>
            </a:pPr>
            <a:r>
              <a:rPr lang="en-US" dirty="0" smtClean="0"/>
              <a:t>➢ What is the exit/payback strategy for lenders and investors?</a:t>
            </a:r>
          </a:p>
          <a:p>
            <a:pPr algn="thaiDist">
              <a:buNone/>
            </a:pP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47</a:t>
            </a:fld>
            <a:endParaRPr lang="th-TH"/>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to expect from your business plan?</a:t>
            </a:r>
            <a:endParaRPr lang="th-TH" dirty="0"/>
          </a:p>
        </p:txBody>
      </p:sp>
      <p:sp>
        <p:nvSpPr>
          <p:cNvPr id="3" name="Content Placeholder 2"/>
          <p:cNvSpPr>
            <a:spLocks noGrp="1"/>
          </p:cNvSpPr>
          <p:nvPr>
            <p:ph sz="quarter" idx="1"/>
          </p:nvPr>
        </p:nvSpPr>
        <p:spPr>
          <a:xfrm>
            <a:off x="301752" y="1527048"/>
            <a:ext cx="8662736" cy="4572000"/>
          </a:xfrm>
        </p:spPr>
        <p:txBody>
          <a:bodyPr>
            <a:normAutofit fontScale="92500" lnSpcReduction="10000"/>
          </a:bodyPr>
          <a:lstStyle/>
          <a:p>
            <a:pPr algn="just">
              <a:buNone/>
            </a:pPr>
            <a:r>
              <a:rPr lang="en-US" dirty="0" smtClean="0"/>
              <a:t>➢ Is the business concept solid and feasible? Can it be implemented in a reasonable time frame?</a:t>
            </a:r>
          </a:p>
          <a:p>
            <a:pPr algn="just">
              <a:buNone/>
            </a:pPr>
            <a:r>
              <a:rPr lang="en-US" dirty="0" smtClean="0"/>
              <a:t>➢ Is your product or service viable? Does it add significant value to the customer?</a:t>
            </a:r>
          </a:p>
          <a:p>
            <a:pPr algn="just">
              <a:buNone/>
            </a:pPr>
            <a:r>
              <a:rPr lang="en-US" dirty="0" smtClean="0"/>
              <a:t>➢ Does a real market exist?</a:t>
            </a:r>
          </a:p>
          <a:p>
            <a:pPr algn="just">
              <a:buNone/>
            </a:pPr>
            <a:r>
              <a:rPr lang="en-US" dirty="0" smtClean="0"/>
              <a:t>➢ Are your strategies consistent with your evaluation of the marketplace and your capabilities?</a:t>
            </a:r>
          </a:p>
          <a:p>
            <a:pPr algn="just">
              <a:buNone/>
            </a:pPr>
            <a:r>
              <a:rPr lang="en-US" dirty="0" smtClean="0"/>
              <a:t>➢ Is your strategy ethical and legal?</a:t>
            </a:r>
          </a:p>
          <a:p>
            <a:pPr algn="just">
              <a:buNone/>
            </a:pPr>
            <a:r>
              <a:rPr lang="en-US" dirty="0" smtClean="0"/>
              <a:t>➢ Have you thoroughly evaluated different strategies? Can you defend your choices among the alternatives identified?</a:t>
            </a:r>
          </a:p>
          <a:p>
            <a:pPr algn="just">
              <a:buNone/>
            </a:pP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48</a:t>
            </a:fld>
            <a:endParaRPr lang="th-TH"/>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to expect from your business plan?</a:t>
            </a:r>
            <a:endParaRPr lang="th-TH" dirty="0"/>
          </a:p>
        </p:txBody>
      </p:sp>
      <p:sp>
        <p:nvSpPr>
          <p:cNvPr id="3" name="Content Placeholder 2"/>
          <p:cNvSpPr>
            <a:spLocks noGrp="1"/>
          </p:cNvSpPr>
          <p:nvPr>
            <p:ph sz="quarter" idx="1"/>
          </p:nvPr>
        </p:nvSpPr>
        <p:spPr/>
        <p:txBody>
          <a:bodyPr>
            <a:normAutofit fontScale="85000" lnSpcReduction="20000"/>
          </a:bodyPr>
          <a:lstStyle/>
          <a:p>
            <a:pPr algn="just">
              <a:buNone/>
            </a:pPr>
            <a:r>
              <a:rPr lang="en-US" dirty="0" smtClean="0"/>
              <a:t>➢ What are the target markets and are they large enough to support the business plan?</a:t>
            </a:r>
          </a:p>
          <a:p>
            <a:pPr algn="just">
              <a:buNone/>
            </a:pPr>
            <a:r>
              <a:rPr lang="en-US" dirty="0" smtClean="0"/>
              <a:t>➢ Is the target market growth potential high?</a:t>
            </a:r>
          </a:p>
          <a:p>
            <a:pPr algn="just">
              <a:buNone/>
            </a:pPr>
            <a:r>
              <a:rPr lang="en-US" dirty="0" smtClean="0"/>
              <a:t>➢ Have you thoroughly and honestly evaluated your competition?</a:t>
            </a:r>
          </a:p>
          <a:p>
            <a:pPr algn="just">
              <a:buNone/>
            </a:pPr>
            <a:r>
              <a:rPr lang="en-US" dirty="0" smtClean="0"/>
              <a:t>➢ Are your goals focused, tied to the strategy, measurable, specific, and understandable?</a:t>
            </a:r>
          </a:p>
          <a:p>
            <a:pPr algn="just">
              <a:buNone/>
            </a:pPr>
            <a:r>
              <a:rPr lang="en-US" dirty="0" smtClean="0"/>
              <a:t>➢ Is the financial plan realistic?</a:t>
            </a:r>
          </a:p>
          <a:p>
            <a:pPr algn="just">
              <a:buNone/>
            </a:pPr>
            <a:r>
              <a:rPr lang="en-US" dirty="0" smtClean="0"/>
              <a:t>➢ Does the funding request match the investors’ criteria?</a:t>
            </a:r>
          </a:p>
          <a:p>
            <a:pPr algn="just">
              <a:buNone/>
            </a:pPr>
            <a:r>
              <a:rPr lang="en-US" dirty="0" smtClean="0"/>
              <a:t>➢ Is management experienced and capable?</a:t>
            </a:r>
          </a:p>
          <a:p>
            <a:pPr algn="just">
              <a:buNone/>
            </a:pPr>
            <a:r>
              <a:rPr lang="en-US" dirty="0" smtClean="0"/>
              <a:t>➢ Do you have a detailed and realistic timetable and set of benchmarks by which to measure progress?</a:t>
            </a:r>
          </a:p>
          <a:p>
            <a:pPr algn="just">
              <a:buNone/>
            </a:pPr>
            <a:r>
              <a:rPr lang="en-US" dirty="0" smtClean="0"/>
              <a:t>➢ How and when will the investors get their investment back?</a:t>
            </a:r>
          </a:p>
          <a:p>
            <a:pPr algn="just">
              <a:buNone/>
            </a:pPr>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49</a:t>
            </a:fld>
            <a:endParaRPr lang="th-TH"/>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060B10B5-635A-4806-BB05-8A786CFBAA09}" type="slidenum">
              <a:rPr lang="en-US" smtClean="0"/>
              <a:pPr/>
              <a:t>50</a:t>
            </a:fld>
            <a:endParaRPr lang="en-US" smtClean="0"/>
          </a:p>
        </p:txBody>
      </p:sp>
      <p:pic>
        <p:nvPicPr>
          <p:cNvPr id="21507" name="Picture 2" descr="http://3.bp.blogspot.com/-LofHKcT1M2w/T9l8A68AzGI/AAAAAAAAAnw/6ou_uCYA7Nk/s400/B120432B.jpg">
            <a:hlinkClick r:id="rId2"/>
          </p:cNvPr>
          <p:cNvPicPr>
            <a:picLocks noChangeAspect="1" noChangeArrowheads="1"/>
          </p:cNvPicPr>
          <p:nvPr/>
        </p:nvPicPr>
        <p:blipFill>
          <a:blip r:embed="rId3" cstate="print"/>
          <a:srcRect/>
          <a:stretch>
            <a:fillRect/>
          </a:stretch>
        </p:blipFill>
        <p:spPr bwMode="auto">
          <a:xfrm>
            <a:off x="179388" y="188913"/>
            <a:ext cx="8820150" cy="6119812"/>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of Business Plan</a:t>
            </a:r>
            <a:endParaRPr lang="th-TH" dirty="0"/>
          </a:p>
        </p:txBody>
      </p:sp>
      <p:sp>
        <p:nvSpPr>
          <p:cNvPr id="3" name="Content Placeholder 2"/>
          <p:cNvSpPr>
            <a:spLocks noGrp="1"/>
          </p:cNvSpPr>
          <p:nvPr>
            <p:ph sz="quarter" idx="1"/>
          </p:nvPr>
        </p:nvSpPr>
        <p:spPr>
          <a:xfrm>
            <a:off x="301752" y="1527048"/>
            <a:ext cx="8590728" cy="4926288"/>
          </a:xfrm>
        </p:spPr>
        <p:txBody>
          <a:bodyPr>
            <a:normAutofit fontScale="92500" lnSpcReduction="20000"/>
          </a:bodyPr>
          <a:lstStyle/>
          <a:p>
            <a:r>
              <a:rPr lang="en-US" dirty="0" smtClean="0"/>
              <a:t>Company Description</a:t>
            </a:r>
          </a:p>
          <a:p>
            <a:r>
              <a:rPr lang="en-US" dirty="0" smtClean="0"/>
              <a:t>Management and Organization</a:t>
            </a:r>
          </a:p>
          <a:p>
            <a:pPr lvl="1"/>
            <a:r>
              <a:rPr lang="en-US" dirty="0" smtClean="0"/>
              <a:t>Organization chart</a:t>
            </a:r>
          </a:p>
          <a:p>
            <a:pPr lvl="1"/>
            <a:r>
              <a:rPr lang="en-US" dirty="0" smtClean="0"/>
              <a:t>Key management</a:t>
            </a:r>
          </a:p>
          <a:p>
            <a:pPr lvl="1"/>
            <a:r>
              <a:rPr lang="en-US" dirty="0" smtClean="0"/>
              <a:t>Compensation plans and policies</a:t>
            </a:r>
          </a:p>
          <a:p>
            <a:pPr lvl="1"/>
            <a:r>
              <a:rPr lang="en-US" dirty="0" smtClean="0"/>
              <a:t>Staffing plan by department</a:t>
            </a:r>
          </a:p>
          <a:p>
            <a:r>
              <a:rPr lang="en-US" dirty="0" smtClean="0"/>
              <a:t>Market and Competitors</a:t>
            </a:r>
          </a:p>
          <a:p>
            <a:pPr lvl="1"/>
            <a:r>
              <a:rPr lang="en-US" dirty="0" smtClean="0"/>
              <a:t>General description</a:t>
            </a:r>
          </a:p>
          <a:p>
            <a:pPr lvl="1"/>
            <a:r>
              <a:rPr lang="en-US" dirty="0" smtClean="0"/>
              <a:t>Market statistics</a:t>
            </a:r>
          </a:p>
          <a:p>
            <a:pPr lvl="1"/>
            <a:r>
              <a:rPr lang="en-US" dirty="0" smtClean="0"/>
              <a:t>Customer data </a:t>
            </a:r>
            <a:r>
              <a:rPr lang="en-US" i="1" dirty="0" smtClean="0"/>
              <a:t>(Demographics; Needs; 	Loyalty; Buying behavior and purchasing criteria)</a:t>
            </a:r>
            <a:endParaRPr lang="en-US" dirty="0" smtClean="0"/>
          </a:p>
          <a:p>
            <a:pPr lvl="1"/>
            <a:r>
              <a:rPr lang="en-US" dirty="0" smtClean="0"/>
              <a:t>Competitor data </a:t>
            </a:r>
            <a:r>
              <a:rPr lang="en-US" i="1" dirty="0" smtClean="0"/>
              <a:t>(Type and number; Location; Strengths and weaknesses; Turnover ;Barriers to entry ; Strategy; Potential future competitors)</a:t>
            </a:r>
            <a:endParaRPr lang="en-US" dirty="0" smtClean="0"/>
          </a:p>
          <a:p>
            <a:pPr lvl="1"/>
            <a:r>
              <a:rPr lang="en-US" dirty="0" smtClean="0"/>
              <a:t>Market and customer surveys </a:t>
            </a:r>
            <a:r>
              <a:rPr lang="en-US" i="1" dirty="0" smtClean="0"/>
              <a:t>(Pricing; Sensitivity; Segmentation)</a:t>
            </a:r>
            <a:endParaRPr lang="en-US" dirty="0" smtClean="0"/>
          </a:p>
          <a:p>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51</a:t>
            </a:fld>
            <a:endParaRPr lang="th-TH"/>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of Business Plan</a:t>
            </a:r>
            <a:endParaRPr lang="th-TH" dirty="0"/>
          </a:p>
        </p:txBody>
      </p:sp>
      <p:sp>
        <p:nvSpPr>
          <p:cNvPr id="3" name="Content Placeholder 2"/>
          <p:cNvSpPr>
            <a:spLocks noGrp="1"/>
          </p:cNvSpPr>
          <p:nvPr>
            <p:ph sz="quarter" idx="1"/>
          </p:nvPr>
        </p:nvSpPr>
        <p:spPr>
          <a:xfrm>
            <a:off x="301752" y="1340768"/>
            <a:ext cx="8503920" cy="4572000"/>
          </a:xfrm>
        </p:spPr>
        <p:txBody>
          <a:bodyPr>
            <a:noAutofit/>
          </a:bodyPr>
          <a:lstStyle/>
          <a:p>
            <a:r>
              <a:rPr lang="en-US" sz="2400" dirty="0" smtClean="0"/>
              <a:t>Product or Services</a:t>
            </a:r>
          </a:p>
          <a:p>
            <a:pPr lvl="1"/>
            <a:r>
              <a:rPr lang="en-US" sz="2000" dirty="0" smtClean="0"/>
              <a:t>Product literature and technical specifications</a:t>
            </a:r>
          </a:p>
          <a:p>
            <a:pPr lvl="1"/>
            <a:r>
              <a:rPr lang="en-US" sz="2000" dirty="0" smtClean="0"/>
              <a:t>Competitive advantages</a:t>
            </a:r>
          </a:p>
          <a:p>
            <a:pPr lvl="1"/>
            <a:r>
              <a:rPr lang="en-US" sz="2000" dirty="0" smtClean="0"/>
              <a:t>Current development stage</a:t>
            </a:r>
          </a:p>
          <a:p>
            <a:pPr lvl="1"/>
            <a:r>
              <a:rPr lang="en-US" sz="2000" dirty="0" smtClean="0"/>
              <a:t>Product life span information</a:t>
            </a:r>
          </a:p>
          <a:p>
            <a:pPr lvl="1"/>
            <a:r>
              <a:rPr lang="en-US" sz="2000" dirty="0" smtClean="0"/>
              <a:t>Impact of technology</a:t>
            </a:r>
          </a:p>
          <a:p>
            <a:pPr lvl="1"/>
            <a:r>
              <a:rPr lang="en-US" sz="2000" dirty="0" smtClean="0"/>
              <a:t>Patent, license, and trademarks</a:t>
            </a:r>
          </a:p>
          <a:p>
            <a:pPr lvl="1"/>
            <a:r>
              <a:rPr lang="en-US" sz="2000" dirty="0" smtClean="0"/>
              <a:t>Regulatory approvals or industry standards</a:t>
            </a:r>
          </a:p>
          <a:p>
            <a:pPr lvl="1"/>
            <a:r>
              <a:rPr lang="en-US" sz="2000" dirty="0" smtClean="0"/>
              <a:t>Business risks</a:t>
            </a:r>
          </a:p>
          <a:p>
            <a:pPr lvl="1"/>
            <a:r>
              <a:rPr lang="en-US" sz="2000" dirty="0" smtClean="0"/>
              <a:t>Operations plan </a:t>
            </a:r>
            <a:r>
              <a:rPr lang="en-US" sz="2000" i="1" dirty="0" smtClean="0"/>
              <a:t>(Production process; Facilities; Capacity; Security of supply channels; inventory requirements)</a:t>
            </a:r>
            <a:endParaRPr lang="en-US" sz="2000" dirty="0" smtClean="0"/>
          </a:p>
          <a:p>
            <a:pPr lvl="1"/>
            <a:r>
              <a:rPr lang="en-US" sz="2000" dirty="0" smtClean="0"/>
              <a:t>Research and development plans</a:t>
            </a:r>
          </a:p>
          <a:p>
            <a:pPr lvl="1"/>
            <a:r>
              <a:rPr lang="en-US" sz="2000" dirty="0" smtClean="0"/>
              <a:t>Quality control plans</a:t>
            </a:r>
          </a:p>
          <a:p>
            <a:pPr lvl="1"/>
            <a:r>
              <a:rPr lang="en-US" sz="2000" dirty="0" smtClean="0"/>
              <a:t>Customer service plans</a:t>
            </a:r>
          </a:p>
          <a:p>
            <a:endParaRPr lang="th-TH" sz="2400"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52</a:t>
            </a:fld>
            <a:endParaRPr lang="th-TH"/>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of Business Plan</a:t>
            </a:r>
            <a:endParaRPr lang="th-TH" dirty="0"/>
          </a:p>
        </p:txBody>
      </p:sp>
      <p:sp>
        <p:nvSpPr>
          <p:cNvPr id="3" name="Content Placeholder 2"/>
          <p:cNvSpPr>
            <a:spLocks noGrp="1"/>
          </p:cNvSpPr>
          <p:nvPr>
            <p:ph sz="quarter" idx="1"/>
          </p:nvPr>
        </p:nvSpPr>
        <p:spPr/>
        <p:txBody>
          <a:bodyPr>
            <a:normAutofit lnSpcReduction="10000"/>
          </a:bodyPr>
          <a:lstStyle/>
          <a:p>
            <a:r>
              <a:rPr lang="en-US" dirty="0" smtClean="0"/>
              <a:t>Marketing and Sales</a:t>
            </a:r>
          </a:p>
          <a:p>
            <a:pPr lvl="1"/>
            <a:r>
              <a:rPr lang="en-US" dirty="0" smtClean="0"/>
              <a:t>Marketing plan</a:t>
            </a:r>
          </a:p>
          <a:p>
            <a:pPr lvl="1"/>
            <a:r>
              <a:rPr lang="en-US" dirty="0" smtClean="0"/>
              <a:t>Marketing vehicles</a:t>
            </a:r>
          </a:p>
          <a:p>
            <a:pPr lvl="1"/>
            <a:r>
              <a:rPr lang="en-US" dirty="0" smtClean="0"/>
              <a:t>Marketing materials</a:t>
            </a:r>
          </a:p>
          <a:p>
            <a:pPr lvl="1"/>
            <a:r>
              <a:rPr lang="en-US" dirty="0" smtClean="0"/>
              <a:t>Strategic alliances</a:t>
            </a:r>
          </a:p>
          <a:p>
            <a:pPr lvl="1"/>
            <a:r>
              <a:rPr lang="en-US" dirty="0" smtClean="0"/>
              <a:t>Distribution channels</a:t>
            </a:r>
          </a:p>
          <a:p>
            <a:pPr lvl="1"/>
            <a:r>
              <a:rPr lang="en-US" dirty="0" smtClean="0"/>
              <a:t>Sales force</a:t>
            </a:r>
          </a:p>
          <a:p>
            <a:r>
              <a:rPr lang="en-US" dirty="0" smtClean="0"/>
              <a:t>Financial Information</a:t>
            </a:r>
          </a:p>
          <a:p>
            <a:pPr lvl="1"/>
            <a:r>
              <a:rPr lang="en-US" dirty="0" smtClean="0"/>
              <a:t>Financial statements from the past five years</a:t>
            </a:r>
          </a:p>
          <a:p>
            <a:pPr lvl="1"/>
            <a:r>
              <a:rPr lang="en-US" dirty="0" smtClean="0"/>
              <a:t>Financial forecasts, projections, and assumptions</a:t>
            </a:r>
          </a:p>
          <a:p>
            <a:pPr lvl="1"/>
            <a:r>
              <a:rPr lang="en-US" dirty="0" smtClean="0"/>
              <a:t>Amount and timing of needed funding</a:t>
            </a:r>
          </a:p>
          <a:p>
            <a:endParaRPr lang="th-TH" dirty="0"/>
          </a:p>
        </p:txBody>
      </p:sp>
      <p:sp>
        <p:nvSpPr>
          <p:cNvPr id="4" name="Slide Number Placeholder 3"/>
          <p:cNvSpPr>
            <a:spLocks noGrp="1"/>
          </p:cNvSpPr>
          <p:nvPr>
            <p:ph type="sldNum" sz="quarter" idx="12"/>
          </p:nvPr>
        </p:nvSpPr>
        <p:spPr/>
        <p:txBody>
          <a:bodyPr/>
          <a:lstStyle/>
          <a:p>
            <a:fld id="{12507D4F-DFA2-48BB-A66B-40312589D3A0}" type="slidenum">
              <a:rPr lang="th-TH" smtClean="0"/>
              <a:pPr/>
              <a:t>53</a:t>
            </a:fld>
            <a:endParaRPr lang="th-TH"/>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body" idx="1"/>
          </p:nvPr>
        </p:nvSpPr>
        <p:spPr>
          <a:xfrm>
            <a:off x="685800" y="1628775"/>
            <a:ext cx="7772400" cy="4752975"/>
          </a:xfrm>
        </p:spPr>
        <p:txBody>
          <a:bodyPr>
            <a:normAutofit/>
          </a:bodyPr>
          <a:lstStyle/>
          <a:p>
            <a:pPr algn="ctr">
              <a:buFont typeface="Wingdings" pitchFamily="2" charset="2"/>
              <a:buNone/>
            </a:pPr>
            <a:r>
              <a:rPr lang="en-US" sz="3600" dirty="0">
                <a:latin typeface="Times New Roman" pitchFamily="18" charset="0"/>
                <a:cs typeface="Times New Roman" pitchFamily="18" charset="0"/>
              </a:rPr>
              <a:t>“The highest reward from your working </a:t>
            </a:r>
          </a:p>
          <a:p>
            <a:pPr algn="ctr">
              <a:buFont typeface="Wingdings" pitchFamily="2" charset="2"/>
              <a:buNone/>
            </a:pPr>
            <a:r>
              <a:rPr lang="en-US" sz="3600" dirty="0">
                <a:latin typeface="Times New Roman" pitchFamily="18" charset="0"/>
                <a:cs typeface="Times New Roman" pitchFamily="18" charset="0"/>
              </a:rPr>
              <a:t>is not what you </a:t>
            </a:r>
            <a:r>
              <a:rPr lang="en-US" sz="3600" u="sng" dirty="0">
                <a:latin typeface="Times New Roman" pitchFamily="18" charset="0"/>
                <a:cs typeface="Times New Roman" pitchFamily="18" charset="0"/>
              </a:rPr>
              <a:t>get </a:t>
            </a:r>
            <a:r>
              <a:rPr lang="en-US" sz="3600" dirty="0">
                <a:latin typeface="Times New Roman" pitchFamily="18" charset="0"/>
                <a:cs typeface="Times New Roman" pitchFamily="18" charset="0"/>
              </a:rPr>
              <a:t>from it </a:t>
            </a:r>
          </a:p>
          <a:p>
            <a:pPr algn="ctr">
              <a:buFont typeface="Wingdings" pitchFamily="2" charset="2"/>
              <a:buNone/>
            </a:pPr>
            <a:r>
              <a:rPr lang="en-US" sz="3600" dirty="0">
                <a:latin typeface="Times New Roman" pitchFamily="18" charset="0"/>
                <a:cs typeface="Times New Roman" pitchFamily="18" charset="0"/>
              </a:rPr>
              <a:t>but what you </a:t>
            </a:r>
            <a:r>
              <a:rPr lang="en-US" sz="3600" u="sng" dirty="0">
                <a:solidFill>
                  <a:srgbClr val="FF0000"/>
                </a:solidFill>
                <a:latin typeface="Times New Roman" pitchFamily="18" charset="0"/>
                <a:cs typeface="Times New Roman" pitchFamily="18" charset="0"/>
              </a:rPr>
              <a:t>become</a:t>
            </a:r>
            <a:r>
              <a:rPr lang="en-US" sz="3600" dirty="0">
                <a:latin typeface="Times New Roman" pitchFamily="18" charset="0"/>
                <a:cs typeface="Times New Roman" pitchFamily="18" charset="0"/>
              </a:rPr>
              <a:t> by it.”</a:t>
            </a:r>
          </a:p>
          <a:p>
            <a:pPr algn="ctr">
              <a:buFont typeface="Wingdings" pitchFamily="2" charset="2"/>
              <a:buNone/>
            </a:pPr>
            <a:endParaRPr lang="en-US" sz="3600" dirty="0">
              <a:latin typeface="Times New Roman" pitchFamily="18" charset="0"/>
              <a:cs typeface="Times New Roman" pitchFamily="18" charset="0"/>
            </a:endParaRPr>
          </a:p>
          <a:p>
            <a:pPr algn="r">
              <a:buFont typeface="Wingdings" pitchFamily="2" charset="2"/>
              <a:buNone/>
            </a:pPr>
            <a:r>
              <a:rPr lang="en-US" sz="2400" dirty="0">
                <a:latin typeface="Times New Roman" pitchFamily="18" charset="0"/>
                <a:cs typeface="Times New Roman" pitchFamily="18" charset="0"/>
              </a:rPr>
              <a:t>(Sydney Harris)</a:t>
            </a:r>
          </a:p>
          <a:p>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fld id="{12507D4F-DFA2-48BB-A66B-40312589D3A0}" type="slidenum">
              <a:rPr lang="th-TH" smtClean="0"/>
              <a:pPr/>
              <a:t>54</a:t>
            </a:fld>
            <a:endParaRPr lang="th-TH"/>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385</TotalTime>
  <Words>3718</Words>
  <Application>Microsoft Office PowerPoint</Application>
  <PresentationFormat>On-screen Show (4:3)</PresentationFormat>
  <Paragraphs>495</Paragraphs>
  <Slides>54</Slides>
  <Notes>0</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Civic</vt:lpstr>
      <vt:lpstr>Integrated Business Economics  EE488</vt:lpstr>
      <vt:lpstr>Course Description</vt:lpstr>
      <vt:lpstr>Instructors</vt:lpstr>
      <vt:lpstr>Aj.Sarinee Achavanunthakul</vt:lpstr>
      <vt:lpstr>Aj.Sarinee Achavanunthakul’s works</vt:lpstr>
      <vt:lpstr>Aj.Sarinee Achavanunthakul’s works</vt:lpstr>
      <vt:lpstr>Readings</vt:lpstr>
      <vt:lpstr>Grading</vt:lpstr>
      <vt:lpstr>Part1: Lecture</vt:lpstr>
      <vt:lpstr>Part II: Case Studies</vt:lpstr>
      <vt:lpstr>Part III: Business Plan</vt:lpstr>
      <vt:lpstr>What you will study in MBA?</vt:lpstr>
      <vt:lpstr>Business Economics</vt:lpstr>
      <vt:lpstr>Business Economics</vt:lpstr>
      <vt:lpstr>Industrial Organization</vt:lpstr>
      <vt:lpstr>Slide 16</vt:lpstr>
      <vt:lpstr>Managerial Economics</vt:lpstr>
      <vt:lpstr>Managerial Economics</vt:lpstr>
      <vt:lpstr>Slide 19</vt:lpstr>
      <vt:lpstr>Slide 20</vt:lpstr>
      <vt:lpstr> Half-time Break </vt:lpstr>
      <vt:lpstr>Part II: Case Studies</vt:lpstr>
      <vt:lpstr>What to present?</vt:lpstr>
      <vt:lpstr>Part II: Case Studies Schedule</vt:lpstr>
      <vt:lpstr>Which company produces the first PC in the world?</vt:lpstr>
      <vt:lpstr>Apple vs. S&amp;P 500 source: created by me using data from yahoo finance.</vt:lpstr>
      <vt:lpstr>Apple vs. S&amp;P 500 (April 1984 = 1)  source: created by me using data from yahoo finance.</vt:lpstr>
      <vt:lpstr>Example 1: Apple Inc. (Smartphone)</vt:lpstr>
      <vt:lpstr>Example 1: Apple Inc. (Smartphone)</vt:lpstr>
      <vt:lpstr>Example 1: Apple Inc. (Smartphone)</vt:lpstr>
      <vt:lpstr>Example 1: Apple Inc. (Smartphone)</vt:lpstr>
      <vt:lpstr>Example 2: Healthcare (Thailand)</vt:lpstr>
      <vt:lpstr>Example 2: Healthcare (Thailand)</vt:lpstr>
      <vt:lpstr>Example 2: Healthcare (Thailand)</vt:lpstr>
      <vt:lpstr>Part III: Business Plan</vt:lpstr>
      <vt:lpstr>Writing an Effective Business Plan</vt:lpstr>
      <vt:lpstr>THE PROCESS OFWRITING A BUSINESS PLAN  GATHERING THE RIGHT DATA</vt:lpstr>
      <vt:lpstr>Does the Executive Summary demonstrate?</vt:lpstr>
      <vt:lpstr>The Company, Strategy, and Management Team</vt:lpstr>
      <vt:lpstr>MANAGEMENT AND ORGANIZATION</vt:lpstr>
      <vt:lpstr>THE MARKET AND COMPETITORS</vt:lpstr>
      <vt:lpstr>THE MARKET AND COMPETITORS</vt:lpstr>
      <vt:lpstr>THE MARKET AND COMPETITORS</vt:lpstr>
      <vt:lpstr>The Product or Service</vt:lpstr>
      <vt:lpstr>The Product or Service</vt:lpstr>
      <vt:lpstr>MARKETING AND SALES</vt:lpstr>
      <vt:lpstr>THE FINANCIAL INFORMATION</vt:lpstr>
      <vt:lpstr>What to expect from your business plan?</vt:lpstr>
      <vt:lpstr>What to expect from your business plan?</vt:lpstr>
      <vt:lpstr>Slide 50</vt:lpstr>
      <vt:lpstr>Outline of Business Plan</vt:lpstr>
      <vt:lpstr>Outline of Business Plan</vt:lpstr>
      <vt:lpstr>Outline of Business Plan</vt:lpstr>
      <vt:lpstr>Slide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Integrated Business Economics  EE488</dc:title>
  <dc:creator>kook</dc:creator>
  <cp:lastModifiedBy>Yuwi</cp:lastModifiedBy>
  <cp:revision>22</cp:revision>
  <dcterms:created xsi:type="dcterms:W3CDTF">2012-12-21T10:06:50Z</dcterms:created>
  <dcterms:modified xsi:type="dcterms:W3CDTF">2013-01-09T07:28:21Z</dcterms:modified>
</cp:coreProperties>
</file>