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5" d="100"/>
          <a:sy n="115" d="100"/>
        </p:scale>
        <p:origin x="-1744"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4/26/17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83215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4/26/17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288382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605332-1BD5-4B4A-B29F-3CB2E0DA6C7C}" type="datetimeFigureOut">
              <a:rPr lang="en-US" smtClean="0"/>
              <a:t>4/26/17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413756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605332-1BD5-4B4A-B29F-3CB2E0DA6C7C}" type="datetimeFigureOut">
              <a:rPr lang="en-US" smtClean="0"/>
              <a:t>4/26/17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480032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605332-1BD5-4B4A-B29F-3CB2E0DA6C7C}" type="datetimeFigureOut">
              <a:rPr lang="en-US" smtClean="0"/>
              <a:t>4/26/17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106763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605332-1BD5-4B4A-B29F-3CB2E0DA6C7C}" type="datetimeFigureOut">
              <a:rPr lang="en-US" smtClean="0"/>
              <a:t>4/26/17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865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605332-1BD5-4B4A-B29F-3CB2E0DA6C7C}" type="datetimeFigureOut">
              <a:rPr lang="en-US" smtClean="0"/>
              <a:t>4/26/17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248271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4/26/17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62030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4/26/17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179996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4/26/17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45339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4/26/17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19166653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05332-1BD5-4B4A-B29F-3CB2E0DA6C7C}" type="datetimeFigureOut">
              <a:rPr lang="en-US" smtClean="0"/>
              <a:t>4/26/17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259DB0-DCA8-0A45-9CC4-34898D5E9D79}" type="slidenum">
              <a:rPr lang="en-US" smtClean="0"/>
              <a:t>‹#›</a:t>
            </a:fld>
            <a:endParaRPr lang="en-US"/>
          </a:p>
        </p:txBody>
      </p:sp>
    </p:spTree>
    <p:extLst>
      <p:ext uri="{BB962C8B-B14F-4D97-AF65-F5344CB8AC3E}">
        <p14:creationId xmlns:p14="http://schemas.microsoft.com/office/powerpoint/2010/main" val="765835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Public Policy and Industrialization </a:t>
            </a:r>
            <a:endParaRPr lang="en-US" dirty="0"/>
          </a:p>
        </p:txBody>
      </p:sp>
      <p:sp>
        <p:nvSpPr>
          <p:cNvPr id="3" name="Subtitle 2"/>
          <p:cNvSpPr>
            <a:spLocks noGrp="1"/>
          </p:cNvSpPr>
          <p:nvPr>
            <p:ph type="subTitle" idx="1"/>
          </p:nvPr>
        </p:nvSpPr>
        <p:spPr/>
        <p:txBody>
          <a:bodyPr>
            <a:normAutofit/>
          </a:bodyPr>
          <a:lstStyle/>
          <a:p>
            <a:r>
              <a:rPr lang="en-US" dirty="0" smtClean="0"/>
              <a:t>Discussion Week 10</a:t>
            </a:r>
          </a:p>
          <a:p>
            <a:r>
              <a:rPr lang="en-US" dirty="0" smtClean="0"/>
              <a:t>P. </a:t>
            </a:r>
            <a:r>
              <a:rPr lang="en-US" dirty="0" err="1" smtClean="0"/>
              <a:t>Bloem</a:t>
            </a:r>
            <a:endParaRPr lang="en-US" dirty="0" smtClean="0"/>
          </a:p>
          <a:p>
            <a:r>
              <a:rPr lang="en-US" dirty="0" err="1" smtClean="0"/>
              <a:t>Industriy</a:t>
            </a:r>
            <a:r>
              <a:rPr lang="en-US" dirty="0" smtClean="0"/>
              <a:t> 4.0</a:t>
            </a:r>
          </a:p>
          <a:p>
            <a:endParaRPr lang="en-US" dirty="0"/>
          </a:p>
        </p:txBody>
      </p:sp>
    </p:spTree>
    <p:extLst>
      <p:ext uri="{BB962C8B-B14F-4D97-AF65-F5344CB8AC3E}">
        <p14:creationId xmlns:p14="http://schemas.microsoft.com/office/powerpoint/2010/main" val="93120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sz="3600" dirty="0" smtClean="0"/>
              <a:t>Round 1 </a:t>
            </a:r>
            <a:endParaRPr lang="en-US" sz="3600" dirty="0"/>
          </a:p>
        </p:txBody>
      </p:sp>
      <p:sp>
        <p:nvSpPr>
          <p:cNvPr id="3" name="Content Placeholder 2"/>
          <p:cNvSpPr>
            <a:spLocks noGrp="1"/>
          </p:cNvSpPr>
          <p:nvPr>
            <p:ph idx="1"/>
          </p:nvPr>
        </p:nvSpPr>
        <p:spPr/>
        <p:txBody>
          <a:bodyPr>
            <a:normAutofit lnSpcReduction="10000"/>
          </a:bodyPr>
          <a:lstStyle/>
          <a:p>
            <a:r>
              <a:rPr lang="en-US" dirty="0" smtClean="0"/>
              <a:t>What is meant by OT and IT?</a:t>
            </a:r>
          </a:p>
          <a:p>
            <a:r>
              <a:rPr lang="en-US" sz="2400" dirty="0" smtClean="0"/>
              <a:t>Information technology (OT) is the internet, office automation, communication and connection to customers and big data. Operational technology (OT) is the use of hardware and software on the factory floor to automate production, conduct preventative maintenance, etc. </a:t>
            </a:r>
          </a:p>
          <a:p>
            <a:endParaRPr lang="en-US" sz="2400" dirty="0"/>
          </a:p>
          <a:p>
            <a:r>
              <a:rPr lang="en-US" sz="2400" dirty="0" smtClean="0"/>
              <a:t>The connection between the two can help to ensure that information about consumer needs, suppliers, and trends are accessed and affect what is produced (to meet consumer needs) and ensure that production has the required components to produce them. </a:t>
            </a:r>
          </a:p>
          <a:p>
            <a:endParaRPr lang="en-US" dirty="0"/>
          </a:p>
          <a:p>
            <a:pPr marL="0" indent="0">
              <a:buNone/>
            </a:pPr>
            <a:endParaRPr lang="en-US" dirty="0"/>
          </a:p>
        </p:txBody>
      </p:sp>
    </p:spTree>
    <p:extLst>
      <p:ext uri="{BB962C8B-B14F-4D97-AF65-F5344CB8AC3E}">
        <p14:creationId xmlns:p14="http://schemas.microsoft.com/office/powerpoint/2010/main" val="97584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2 </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Explain the three areas from which profit will be made as a result of Industry 4.0. </a:t>
            </a:r>
            <a:r>
              <a:rPr lang="en-US" b="1" dirty="0" smtClean="0"/>
              <a:t>(</a:t>
            </a:r>
            <a:r>
              <a:rPr lang="en-US" b="1" dirty="0" err="1" smtClean="0"/>
              <a:t>i</a:t>
            </a:r>
            <a:r>
              <a:rPr lang="en-US" b="1" dirty="0" smtClean="0"/>
              <a:t>) machine-to-machine communication; (ii) </a:t>
            </a:r>
            <a:r>
              <a:rPr lang="en-US" b="1" dirty="0" smtClean="0"/>
              <a:t>predictive maintenance</a:t>
            </a:r>
            <a:r>
              <a:rPr lang="en-US" b="1" dirty="0" smtClean="0"/>
              <a:t>; (iii) data from customer interaction with products. </a:t>
            </a:r>
            <a:endParaRPr lang="en-US" b="1" dirty="0"/>
          </a:p>
          <a:p>
            <a:endParaRPr lang="en-US" dirty="0" smtClean="0"/>
          </a:p>
          <a:p>
            <a:r>
              <a:rPr lang="en-US" dirty="0" smtClean="0"/>
              <a:t>What is the difference between corrective </a:t>
            </a:r>
            <a:r>
              <a:rPr lang="en-US" dirty="0"/>
              <a:t>m</a:t>
            </a:r>
            <a:r>
              <a:rPr lang="en-US" dirty="0" smtClean="0"/>
              <a:t>aintenance and </a:t>
            </a:r>
            <a:r>
              <a:rPr lang="en-US" dirty="0" smtClean="0"/>
              <a:t>predictive </a:t>
            </a:r>
            <a:r>
              <a:rPr lang="en-US" dirty="0" smtClean="0"/>
              <a:t>maintenance?</a:t>
            </a:r>
          </a:p>
          <a:p>
            <a:r>
              <a:rPr lang="en-US" sz="2800" b="1" dirty="0" smtClean="0"/>
              <a:t>Corrective: fix when it breaks done. </a:t>
            </a:r>
            <a:r>
              <a:rPr lang="en-US" sz="2800" b="1" dirty="0" smtClean="0"/>
              <a:t>Predictive : </a:t>
            </a:r>
            <a:r>
              <a:rPr lang="en-US" sz="2800" b="1" dirty="0" smtClean="0"/>
              <a:t>replace before it wears out and breaks down</a:t>
            </a:r>
          </a:p>
          <a:p>
            <a:pPr lvl="1"/>
            <a:r>
              <a:rPr lang="en-US" dirty="0" smtClean="0"/>
              <a:t>Which one is part of Industry 4.0? </a:t>
            </a:r>
            <a:r>
              <a:rPr lang="en-US" b="1" dirty="0" smtClean="0"/>
              <a:t>Predictive</a:t>
            </a:r>
            <a:r>
              <a:rPr lang="en-US" dirty="0" smtClean="0"/>
              <a:t>. </a:t>
            </a:r>
            <a:r>
              <a:rPr lang="en-US" dirty="0" smtClean="0"/>
              <a:t>Why is it important? </a:t>
            </a:r>
            <a:r>
              <a:rPr lang="en-US" b="1" dirty="0" smtClean="0"/>
              <a:t>Predictive </a:t>
            </a:r>
            <a:r>
              <a:rPr lang="en-US" b="1" dirty="0" smtClean="0"/>
              <a:t>saves on down time of production line.</a:t>
            </a:r>
            <a:endParaRPr lang="en-US" b="1" dirty="0"/>
          </a:p>
          <a:p>
            <a:pPr lvl="1"/>
            <a:r>
              <a:rPr lang="en-US" dirty="0" smtClean="0"/>
              <a:t>Give a few examples of each. </a:t>
            </a:r>
            <a:r>
              <a:rPr lang="en-US" b="1" dirty="0" smtClean="0"/>
              <a:t>Corrective: Gear in a machine wears out and breaks.  Production is stopped and gear is fixed so that production can resume. </a:t>
            </a:r>
            <a:r>
              <a:rPr lang="en-US" b="1" dirty="0" smtClean="0"/>
              <a:t>Predictive: </a:t>
            </a:r>
            <a:r>
              <a:rPr lang="en-US" b="1" dirty="0" smtClean="0"/>
              <a:t>sensors indicate that gear is wearing down, a new one is ordered and fitted when machine not in use (weekend, evening). No down time.  </a:t>
            </a:r>
            <a:endParaRPr lang="en-US" b="1" dirty="0"/>
          </a:p>
        </p:txBody>
      </p:sp>
    </p:spTree>
    <p:extLst>
      <p:ext uri="{BB962C8B-B14F-4D97-AF65-F5344CB8AC3E}">
        <p14:creationId xmlns:p14="http://schemas.microsoft.com/office/powerpoint/2010/main" val="1290078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3</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Is the Internet of Things and the way Industry 4.0 is discussed in this paper only about industry and what is done in the factory?</a:t>
            </a:r>
          </a:p>
          <a:p>
            <a:pPr lvl="1"/>
            <a:r>
              <a:rPr lang="en-US" b="1" dirty="0" smtClean="0"/>
              <a:t>No, it is also about big data and cloud computing, about connecting with customers, and about making connections between factories. </a:t>
            </a:r>
            <a:endParaRPr lang="en-US" b="1" dirty="0"/>
          </a:p>
          <a:p>
            <a:r>
              <a:rPr lang="en-US" dirty="0" smtClean="0"/>
              <a:t>Give some examples.</a:t>
            </a:r>
          </a:p>
          <a:p>
            <a:pPr lvl="1"/>
            <a:r>
              <a:rPr lang="en-US" b="1" dirty="0" smtClean="0"/>
              <a:t>Amazon knowing what your preferences are because of what you have ‘clicked’ on before and marketing similar products to you. Looking for patterns in big data to know the demographics of what types of products certain groups of consumers want. </a:t>
            </a:r>
            <a:endParaRPr lang="en-US" b="1" dirty="0"/>
          </a:p>
          <a:p>
            <a:r>
              <a:rPr lang="en-US" dirty="0" smtClean="0"/>
              <a:t>Industry has used robots since 1960s, we have had the internet and ICTs since the 1980s.</a:t>
            </a:r>
            <a:r>
              <a:rPr lang="en-US" dirty="0"/>
              <a:t> </a:t>
            </a:r>
            <a:r>
              <a:rPr lang="en-US" dirty="0" smtClean="0"/>
              <a:t>Is the new smart factory and the internet of things really an industrial revolution like the 1</a:t>
            </a:r>
            <a:r>
              <a:rPr lang="en-US" baseline="30000" dirty="0" smtClean="0"/>
              <a:t>st</a:t>
            </a:r>
            <a:r>
              <a:rPr lang="en-US" dirty="0" smtClean="0"/>
              <a:t>, 2</a:t>
            </a:r>
            <a:r>
              <a:rPr lang="en-US" baseline="30000" dirty="0" smtClean="0"/>
              <a:t>nd</a:t>
            </a:r>
            <a:r>
              <a:rPr lang="en-US" dirty="0" smtClean="0"/>
              <a:t> and 3</a:t>
            </a:r>
            <a:r>
              <a:rPr lang="en-US" baseline="30000" dirty="0" smtClean="0"/>
              <a:t>rd</a:t>
            </a:r>
            <a:r>
              <a:rPr lang="en-US" dirty="0" smtClean="0"/>
              <a:t> industrial revolutions?</a:t>
            </a:r>
          </a:p>
          <a:p>
            <a:pPr lvl="1"/>
            <a:r>
              <a:rPr lang="en-US" b="1" dirty="0" smtClean="0"/>
              <a:t>Many experts think so, others are not convinced that this is such a big leap from the 3</a:t>
            </a:r>
            <a:r>
              <a:rPr lang="en-US" b="1" baseline="30000" dirty="0" smtClean="0"/>
              <a:t>rd</a:t>
            </a:r>
            <a:r>
              <a:rPr lang="en-US" b="1" dirty="0" smtClean="0"/>
              <a:t> revolution to call it another revolution</a:t>
            </a:r>
            <a:r>
              <a:rPr lang="en-US" b="1" smtClean="0"/>
              <a:t>. </a:t>
            </a:r>
            <a:endParaRPr lang="en-US" b="1" dirty="0"/>
          </a:p>
        </p:txBody>
      </p:sp>
    </p:spTree>
    <p:extLst>
      <p:ext uri="{BB962C8B-B14F-4D97-AF65-F5344CB8AC3E}">
        <p14:creationId xmlns:p14="http://schemas.microsoft.com/office/powerpoint/2010/main" val="14864599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226</TotalTime>
  <Words>445</Words>
  <Application>Microsoft Macintosh PowerPoint</Application>
  <PresentationFormat>On-screen Show (4:3)</PresentationFormat>
  <Paragraphs>23</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Public Policy and Industrialization </vt:lpstr>
      <vt:lpstr>Questions for Discussion Round 1 </vt:lpstr>
      <vt:lpstr>Questions for Discussion Round 2 </vt:lpstr>
      <vt:lpstr>Questions for Discussion 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Macroeconomics</dc:title>
  <dc:creator>Akiko Vandenberg</dc:creator>
  <cp:lastModifiedBy>Akiko Vandenberg</cp:lastModifiedBy>
  <cp:revision>25</cp:revision>
  <cp:lastPrinted>2016-10-20T03:00:32Z</cp:lastPrinted>
  <dcterms:created xsi:type="dcterms:W3CDTF">2016-08-17T11:19:23Z</dcterms:created>
  <dcterms:modified xsi:type="dcterms:W3CDTF">2017-04-26T00:50:07Z</dcterms:modified>
</cp:coreProperties>
</file>