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notesSlides/notesSlide2.xml" ContentType="application/vnd.openxmlformats-officedocument.presentationml.notesSlide+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3.xml" ContentType="application/vnd.openxmlformats-officedocument.drawingml.diagramLayout+xml"/>
  <Override PartName="/ppt/diagrams/layout1.xml" ContentType="application/vnd.openxmlformats-officedocument.drawingml.diagramLayout+xml"/>
  <Override PartName="/ppt/diagrams/data2.xml" ContentType="application/vnd.openxmlformats-officedocument.drawingml.diagramData+xml"/>
  <Override PartName="/ppt/diagrams/data3.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diagrams/colors2.xml" ContentType="application/vnd.openxmlformats-officedocument.drawingml.diagramColors+xml"/>
  <Default Extension="png" ContentType="image/png"/>
  <Override PartName="/ppt/diagrams/drawing3.xml" ContentType="application/vnd.ms-office.drawingml.diagramDrawing+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diagrams/layout2.xml" ContentType="application/vnd.openxmlformats-officedocument.drawingml.diagram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1" r:id="rId15"/>
    <p:sldId id="297" r:id="rId16"/>
    <p:sldId id="270" r:id="rId17"/>
    <p:sldId id="272" r:id="rId18"/>
    <p:sldId id="273" r:id="rId19"/>
    <p:sldId id="298" r:id="rId20"/>
    <p:sldId id="274" r:id="rId21"/>
    <p:sldId id="299" r:id="rId22"/>
    <p:sldId id="275" r:id="rId23"/>
    <p:sldId id="276" r:id="rId24"/>
    <p:sldId id="278" r:id="rId25"/>
    <p:sldId id="277" r:id="rId26"/>
    <p:sldId id="279" r:id="rId27"/>
    <p:sldId id="284" r:id="rId28"/>
    <p:sldId id="294" r:id="rId29"/>
    <p:sldId id="285" r:id="rId30"/>
    <p:sldId id="286" r:id="rId31"/>
    <p:sldId id="287" r:id="rId32"/>
    <p:sldId id="289" r:id="rId33"/>
    <p:sldId id="288" r:id="rId34"/>
    <p:sldId id="290" r:id="rId35"/>
    <p:sldId id="291" r:id="rId36"/>
    <p:sldId id="292" r:id="rId37"/>
    <p:sldId id="296" r:id="rId38"/>
    <p:sldId id="283" r:id="rId39"/>
    <p:sldId id="295" r:id="rId40"/>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527" autoAdjust="0"/>
    <p:restoredTop sz="94660"/>
  </p:normalViewPr>
  <p:slideViewPr>
    <p:cSldViewPr>
      <p:cViewPr varScale="1">
        <p:scale>
          <a:sx n="86" d="100"/>
          <a:sy n="86" d="100"/>
        </p:scale>
        <p:origin x="-1050"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546"/>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diagrams/_rels/data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image" Target="../media/image22.png"/><Relationship Id="rId5" Type="http://schemas.openxmlformats.org/officeDocument/2006/relationships/image" Target="../media/image26.png"/><Relationship Id="rId4" Type="http://schemas.openxmlformats.org/officeDocument/2006/relationships/image" Target="../media/image25.jpeg"/></Relationships>
</file>

<file path=ppt/diagrams/_rels/data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image" Target="../media/image46.png"/></Relationships>
</file>

<file path=ppt/diagrams/_rels/drawing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image" Target="../media/image1.jpeg"/><Relationship Id="rId6" Type="http://schemas.openxmlformats.org/officeDocument/2006/relationships/image" Target="../media/image26.png"/><Relationship Id="rId5" Type="http://schemas.openxmlformats.org/officeDocument/2006/relationships/image" Target="../media/image25.jpeg"/><Relationship Id="rId4" Type="http://schemas.openxmlformats.org/officeDocument/2006/relationships/image" Target="../media/image24.jpeg"/></Relationships>
</file>

<file path=ppt/diagrams/_rels/drawing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image" Target="../media/image46.pn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2201A00-C373-4E69-92E2-C4CDE9A0181D}" type="doc">
      <dgm:prSet loTypeId="urn:microsoft.com/office/officeart/2005/8/layout/process1" loCatId="process" qsTypeId="urn:microsoft.com/office/officeart/2005/8/quickstyle/simple1" qsCatId="simple" csTypeId="urn:microsoft.com/office/officeart/2005/8/colors/colorful2" csCatId="colorful" phldr="1"/>
      <dgm:spPr/>
    </dgm:pt>
    <dgm:pt modelId="{23828475-1DAE-4447-9F0B-661D06F83BF0}">
      <dgm:prSet phldrT="[ข้อความ]"/>
      <dgm:spPr/>
      <dgm:t>
        <a:bodyPr/>
        <a:lstStyle/>
        <a:p>
          <a:r>
            <a:rPr lang="en-US" dirty="0" smtClean="0"/>
            <a:t>Product Attributes</a:t>
          </a:r>
          <a:endParaRPr lang="th-TH" dirty="0"/>
        </a:p>
      </dgm:t>
    </dgm:pt>
    <dgm:pt modelId="{48260FE7-EFFB-425C-ADEA-475EADD02FBA}" type="parTrans" cxnId="{E7100415-F53D-40A7-9162-733FC061CBE0}">
      <dgm:prSet/>
      <dgm:spPr/>
      <dgm:t>
        <a:bodyPr/>
        <a:lstStyle/>
        <a:p>
          <a:endParaRPr lang="th-TH"/>
        </a:p>
      </dgm:t>
    </dgm:pt>
    <dgm:pt modelId="{43AB413D-3E86-47F4-8429-9B66A8BB74E6}" type="sibTrans" cxnId="{E7100415-F53D-40A7-9162-733FC061CBE0}">
      <dgm:prSet/>
      <dgm:spPr/>
      <dgm:t>
        <a:bodyPr/>
        <a:lstStyle/>
        <a:p>
          <a:endParaRPr lang="th-TH"/>
        </a:p>
      </dgm:t>
    </dgm:pt>
    <dgm:pt modelId="{7B6993D0-549B-4A9D-B8ED-ABB5104362C9}">
      <dgm:prSet phldrT="[ข้อความ]"/>
      <dgm:spPr/>
      <dgm:t>
        <a:bodyPr/>
        <a:lstStyle/>
        <a:p>
          <a:r>
            <a:rPr lang="en-US" dirty="0" smtClean="0"/>
            <a:t>Branding</a:t>
          </a:r>
          <a:endParaRPr lang="th-TH" dirty="0"/>
        </a:p>
      </dgm:t>
    </dgm:pt>
    <dgm:pt modelId="{72CCB6E6-F3C5-458F-A395-5F3395DF6AB0}" type="parTrans" cxnId="{2410FBC9-4597-4CF3-A50F-DEBE14135A98}">
      <dgm:prSet/>
      <dgm:spPr/>
      <dgm:t>
        <a:bodyPr/>
        <a:lstStyle/>
        <a:p>
          <a:endParaRPr lang="th-TH"/>
        </a:p>
      </dgm:t>
    </dgm:pt>
    <dgm:pt modelId="{53337D11-6066-4577-B535-0A3F5E2865A5}" type="sibTrans" cxnId="{2410FBC9-4597-4CF3-A50F-DEBE14135A98}">
      <dgm:prSet/>
      <dgm:spPr/>
      <dgm:t>
        <a:bodyPr/>
        <a:lstStyle/>
        <a:p>
          <a:endParaRPr lang="th-TH"/>
        </a:p>
      </dgm:t>
    </dgm:pt>
    <dgm:pt modelId="{276CB3B3-087F-4D0C-AF38-CCB7797B4E50}">
      <dgm:prSet phldrT="[ข้อความ]"/>
      <dgm:spPr/>
      <dgm:t>
        <a:bodyPr/>
        <a:lstStyle/>
        <a:p>
          <a:r>
            <a:rPr lang="en-US" dirty="0" smtClean="0"/>
            <a:t>Packaging</a:t>
          </a:r>
          <a:endParaRPr lang="th-TH" dirty="0"/>
        </a:p>
      </dgm:t>
    </dgm:pt>
    <dgm:pt modelId="{7F8BF0F8-A206-461C-BB5A-6042C0CEAB9C}" type="parTrans" cxnId="{4D13A1C7-42E1-44C9-900A-B60AD28E300E}">
      <dgm:prSet/>
      <dgm:spPr/>
      <dgm:t>
        <a:bodyPr/>
        <a:lstStyle/>
        <a:p>
          <a:endParaRPr lang="th-TH"/>
        </a:p>
      </dgm:t>
    </dgm:pt>
    <dgm:pt modelId="{6310C0A5-13BB-4934-8C76-7A9EE9D24660}" type="sibTrans" cxnId="{4D13A1C7-42E1-44C9-900A-B60AD28E300E}">
      <dgm:prSet/>
      <dgm:spPr/>
      <dgm:t>
        <a:bodyPr/>
        <a:lstStyle/>
        <a:p>
          <a:endParaRPr lang="th-TH"/>
        </a:p>
      </dgm:t>
    </dgm:pt>
    <dgm:pt modelId="{8E3C450F-A1B8-4ED1-90F7-16893D0B335E}">
      <dgm:prSet phldrT="[ข้อความ]"/>
      <dgm:spPr/>
      <dgm:t>
        <a:bodyPr/>
        <a:lstStyle/>
        <a:p>
          <a:r>
            <a:rPr lang="en-US" dirty="0" smtClean="0"/>
            <a:t>Labeling</a:t>
          </a:r>
          <a:endParaRPr lang="th-TH" dirty="0"/>
        </a:p>
      </dgm:t>
    </dgm:pt>
    <dgm:pt modelId="{A2DBECC7-730C-42B4-9107-DC4E23716C58}" type="parTrans" cxnId="{CABECD78-F5F5-4365-844D-DFA9A9D05F73}">
      <dgm:prSet/>
      <dgm:spPr/>
      <dgm:t>
        <a:bodyPr/>
        <a:lstStyle/>
        <a:p>
          <a:endParaRPr lang="th-TH"/>
        </a:p>
      </dgm:t>
    </dgm:pt>
    <dgm:pt modelId="{C29B5B79-F328-43A5-9E8B-884992133486}" type="sibTrans" cxnId="{CABECD78-F5F5-4365-844D-DFA9A9D05F73}">
      <dgm:prSet/>
      <dgm:spPr/>
      <dgm:t>
        <a:bodyPr/>
        <a:lstStyle/>
        <a:p>
          <a:endParaRPr lang="th-TH"/>
        </a:p>
      </dgm:t>
    </dgm:pt>
    <dgm:pt modelId="{044EF2CC-5E6D-47B0-B57B-81F3A145F628}">
      <dgm:prSet phldrT="[ข้อความ]"/>
      <dgm:spPr/>
      <dgm:t>
        <a:bodyPr/>
        <a:lstStyle/>
        <a:p>
          <a:r>
            <a:rPr lang="en-US" dirty="0" smtClean="0"/>
            <a:t>Product Support Services</a:t>
          </a:r>
          <a:endParaRPr lang="th-TH" dirty="0"/>
        </a:p>
      </dgm:t>
    </dgm:pt>
    <dgm:pt modelId="{BD3ECF91-24C3-406F-B4FC-6A12333667A4}" type="parTrans" cxnId="{07ABBCEA-179E-4DF5-9076-7902612A3DAC}">
      <dgm:prSet/>
      <dgm:spPr/>
      <dgm:t>
        <a:bodyPr/>
        <a:lstStyle/>
        <a:p>
          <a:endParaRPr lang="th-TH"/>
        </a:p>
      </dgm:t>
    </dgm:pt>
    <dgm:pt modelId="{4E3FD0E3-F949-49DD-A34F-0102D79DEF41}" type="sibTrans" cxnId="{07ABBCEA-179E-4DF5-9076-7902612A3DAC}">
      <dgm:prSet/>
      <dgm:spPr/>
      <dgm:t>
        <a:bodyPr/>
        <a:lstStyle/>
        <a:p>
          <a:endParaRPr lang="th-TH"/>
        </a:p>
      </dgm:t>
    </dgm:pt>
    <dgm:pt modelId="{F1C40E21-11AD-4911-B5EB-A937EF9BF024}" type="pres">
      <dgm:prSet presAssocID="{82201A00-C373-4E69-92E2-C4CDE9A0181D}" presName="Name0" presStyleCnt="0">
        <dgm:presLayoutVars>
          <dgm:dir/>
          <dgm:resizeHandles val="exact"/>
        </dgm:presLayoutVars>
      </dgm:prSet>
      <dgm:spPr/>
    </dgm:pt>
    <dgm:pt modelId="{81BA0606-64AD-401E-B6E0-3DF5A1811BC0}" type="pres">
      <dgm:prSet presAssocID="{23828475-1DAE-4447-9F0B-661D06F83BF0}" presName="node" presStyleLbl="node1" presStyleIdx="0" presStyleCnt="5">
        <dgm:presLayoutVars>
          <dgm:bulletEnabled val="1"/>
        </dgm:presLayoutVars>
      </dgm:prSet>
      <dgm:spPr/>
      <dgm:t>
        <a:bodyPr/>
        <a:lstStyle/>
        <a:p>
          <a:endParaRPr lang="th-TH"/>
        </a:p>
      </dgm:t>
    </dgm:pt>
    <dgm:pt modelId="{33EAFC86-43D5-4595-8BBA-ECEC99A3A5AE}" type="pres">
      <dgm:prSet presAssocID="{43AB413D-3E86-47F4-8429-9B66A8BB74E6}" presName="sibTrans" presStyleLbl="sibTrans2D1" presStyleIdx="0" presStyleCnt="4"/>
      <dgm:spPr/>
      <dgm:t>
        <a:bodyPr/>
        <a:lstStyle/>
        <a:p>
          <a:endParaRPr lang="th-TH"/>
        </a:p>
      </dgm:t>
    </dgm:pt>
    <dgm:pt modelId="{484FE972-EFBB-45EB-810F-134813A7FFA2}" type="pres">
      <dgm:prSet presAssocID="{43AB413D-3E86-47F4-8429-9B66A8BB74E6}" presName="connectorText" presStyleLbl="sibTrans2D1" presStyleIdx="0" presStyleCnt="4"/>
      <dgm:spPr/>
      <dgm:t>
        <a:bodyPr/>
        <a:lstStyle/>
        <a:p>
          <a:endParaRPr lang="th-TH"/>
        </a:p>
      </dgm:t>
    </dgm:pt>
    <dgm:pt modelId="{F8F8CD66-DBBA-413D-9BF5-635E4F48FE0E}" type="pres">
      <dgm:prSet presAssocID="{7B6993D0-549B-4A9D-B8ED-ABB5104362C9}" presName="node" presStyleLbl="node1" presStyleIdx="1" presStyleCnt="5">
        <dgm:presLayoutVars>
          <dgm:bulletEnabled val="1"/>
        </dgm:presLayoutVars>
      </dgm:prSet>
      <dgm:spPr/>
      <dgm:t>
        <a:bodyPr/>
        <a:lstStyle/>
        <a:p>
          <a:endParaRPr lang="th-TH"/>
        </a:p>
      </dgm:t>
    </dgm:pt>
    <dgm:pt modelId="{803900E7-BD07-4A9E-91F5-5F369217EDE5}" type="pres">
      <dgm:prSet presAssocID="{53337D11-6066-4577-B535-0A3F5E2865A5}" presName="sibTrans" presStyleLbl="sibTrans2D1" presStyleIdx="1" presStyleCnt="4"/>
      <dgm:spPr/>
      <dgm:t>
        <a:bodyPr/>
        <a:lstStyle/>
        <a:p>
          <a:endParaRPr lang="th-TH"/>
        </a:p>
      </dgm:t>
    </dgm:pt>
    <dgm:pt modelId="{FD738A10-8B14-41DB-8CE7-7165379CD789}" type="pres">
      <dgm:prSet presAssocID="{53337D11-6066-4577-B535-0A3F5E2865A5}" presName="connectorText" presStyleLbl="sibTrans2D1" presStyleIdx="1" presStyleCnt="4"/>
      <dgm:spPr/>
      <dgm:t>
        <a:bodyPr/>
        <a:lstStyle/>
        <a:p>
          <a:endParaRPr lang="th-TH"/>
        </a:p>
      </dgm:t>
    </dgm:pt>
    <dgm:pt modelId="{23127235-C549-4B75-B63B-BA69DDB1655E}" type="pres">
      <dgm:prSet presAssocID="{276CB3B3-087F-4D0C-AF38-CCB7797B4E50}" presName="node" presStyleLbl="node1" presStyleIdx="2" presStyleCnt="5">
        <dgm:presLayoutVars>
          <dgm:bulletEnabled val="1"/>
        </dgm:presLayoutVars>
      </dgm:prSet>
      <dgm:spPr/>
      <dgm:t>
        <a:bodyPr/>
        <a:lstStyle/>
        <a:p>
          <a:endParaRPr lang="th-TH"/>
        </a:p>
      </dgm:t>
    </dgm:pt>
    <dgm:pt modelId="{D883D439-7AF7-4949-AFEF-52185460E454}" type="pres">
      <dgm:prSet presAssocID="{6310C0A5-13BB-4934-8C76-7A9EE9D24660}" presName="sibTrans" presStyleLbl="sibTrans2D1" presStyleIdx="2" presStyleCnt="4"/>
      <dgm:spPr/>
      <dgm:t>
        <a:bodyPr/>
        <a:lstStyle/>
        <a:p>
          <a:endParaRPr lang="th-TH"/>
        </a:p>
      </dgm:t>
    </dgm:pt>
    <dgm:pt modelId="{8E50F871-7333-416A-B925-CAD1E2E2C635}" type="pres">
      <dgm:prSet presAssocID="{6310C0A5-13BB-4934-8C76-7A9EE9D24660}" presName="connectorText" presStyleLbl="sibTrans2D1" presStyleIdx="2" presStyleCnt="4"/>
      <dgm:spPr/>
      <dgm:t>
        <a:bodyPr/>
        <a:lstStyle/>
        <a:p>
          <a:endParaRPr lang="th-TH"/>
        </a:p>
      </dgm:t>
    </dgm:pt>
    <dgm:pt modelId="{69DC8E86-A40F-4AFB-A934-30E94042C89F}" type="pres">
      <dgm:prSet presAssocID="{8E3C450F-A1B8-4ED1-90F7-16893D0B335E}" presName="node" presStyleLbl="node1" presStyleIdx="3" presStyleCnt="5">
        <dgm:presLayoutVars>
          <dgm:bulletEnabled val="1"/>
        </dgm:presLayoutVars>
      </dgm:prSet>
      <dgm:spPr/>
      <dgm:t>
        <a:bodyPr/>
        <a:lstStyle/>
        <a:p>
          <a:endParaRPr lang="th-TH"/>
        </a:p>
      </dgm:t>
    </dgm:pt>
    <dgm:pt modelId="{5D05E8E3-1474-4E23-9DF6-CE1539C543F4}" type="pres">
      <dgm:prSet presAssocID="{C29B5B79-F328-43A5-9E8B-884992133486}" presName="sibTrans" presStyleLbl="sibTrans2D1" presStyleIdx="3" presStyleCnt="4"/>
      <dgm:spPr/>
      <dgm:t>
        <a:bodyPr/>
        <a:lstStyle/>
        <a:p>
          <a:endParaRPr lang="th-TH"/>
        </a:p>
      </dgm:t>
    </dgm:pt>
    <dgm:pt modelId="{82FC693A-9972-4D1C-91B9-6194CF82A0A8}" type="pres">
      <dgm:prSet presAssocID="{C29B5B79-F328-43A5-9E8B-884992133486}" presName="connectorText" presStyleLbl="sibTrans2D1" presStyleIdx="3" presStyleCnt="4"/>
      <dgm:spPr/>
      <dgm:t>
        <a:bodyPr/>
        <a:lstStyle/>
        <a:p>
          <a:endParaRPr lang="th-TH"/>
        </a:p>
      </dgm:t>
    </dgm:pt>
    <dgm:pt modelId="{4595E149-AE12-4371-B005-AEA7231C49AD}" type="pres">
      <dgm:prSet presAssocID="{044EF2CC-5E6D-47B0-B57B-81F3A145F628}" presName="node" presStyleLbl="node1" presStyleIdx="4" presStyleCnt="5">
        <dgm:presLayoutVars>
          <dgm:bulletEnabled val="1"/>
        </dgm:presLayoutVars>
      </dgm:prSet>
      <dgm:spPr/>
      <dgm:t>
        <a:bodyPr/>
        <a:lstStyle/>
        <a:p>
          <a:endParaRPr lang="th-TH"/>
        </a:p>
      </dgm:t>
    </dgm:pt>
  </dgm:ptLst>
  <dgm:cxnLst>
    <dgm:cxn modelId="{C551958B-DC9D-40CF-97B7-C23629235958}" type="presOf" srcId="{82201A00-C373-4E69-92E2-C4CDE9A0181D}" destId="{F1C40E21-11AD-4911-B5EB-A937EF9BF024}" srcOrd="0" destOrd="0" presId="urn:microsoft.com/office/officeart/2005/8/layout/process1"/>
    <dgm:cxn modelId="{CABECD78-F5F5-4365-844D-DFA9A9D05F73}" srcId="{82201A00-C373-4E69-92E2-C4CDE9A0181D}" destId="{8E3C450F-A1B8-4ED1-90F7-16893D0B335E}" srcOrd="3" destOrd="0" parTransId="{A2DBECC7-730C-42B4-9107-DC4E23716C58}" sibTransId="{C29B5B79-F328-43A5-9E8B-884992133486}"/>
    <dgm:cxn modelId="{2410FBC9-4597-4CF3-A50F-DEBE14135A98}" srcId="{82201A00-C373-4E69-92E2-C4CDE9A0181D}" destId="{7B6993D0-549B-4A9D-B8ED-ABB5104362C9}" srcOrd="1" destOrd="0" parTransId="{72CCB6E6-F3C5-458F-A395-5F3395DF6AB0}" sibTransId="{53337D11-6066-4577-B535-0A3F5E2865A5}"/>
    <dgm:cxn modelId="{4EFEED3D-5117-4AF9-8D65-831797A90B4B}" type="presOf" srcId="{6310C0A5-13BB-4934-8C76-7A9EE9D24660}" destId="{8E50F871-7333-416A-B925-CAD1E2E2C635}" srcOrd="1" destOrd="0" presId="urn:microsoft.com/office/officeart/2005/8/layout/process1"/>
    <dgm:cxn modelId="{DAD77372-CC42-45A2-8B8C-4DA60625A2B9}" type="presOf" srcId="{7B6993D0-549B-4A9D-B8ED-ABB5104362C9}" destId="{F8F8CD66-DBBA-413D-9BF5-635E4F48FE0E}" srcOrd="0" destOrd="0" presId="urn:microsoft.com/office/officeart/2005/8/layout/process1"/>
    <dgm:cxn modelId="{953E3A4B-8A54-4BE2-B41B-66DE67B9C372}" type="presOf" srcId="{6310C0A5-13BB-4934-8C76-7A9EE9D24660}" destId="{D883D439-7AF7-4949-AFEF-52185460E454}" srcOrd="0" destOrd="0" presId="urn:microsoft.com/office/officeart/2005/8/layout/process1"/>
    <dgm:cxn modelId="{F19AAFCD-F1EB-41D1-9D62-093E6F088DAB}" type="presOf" srcId="{276CB3B3-087F-4D0C-AF38-CCB7797B4E50}" destId="{23127235-C549-4B75-B63B-BA69DDB1655E}" srcOrd="0" destOrd="0" presId="urn:microsoft.com/office/officeart/2005/8/layout/process1"/>
    <dgm:cxn modelId="{A192E874-9587-43DD-A362-4AF6FAA87FA9}" type="presOf" srcId="{43AB413D-3E86-47F4-8429-9B66A8BB74E6}" destId="{33EAFC86-43D5-4595-8BBA-ECEC99A3A5AE}" srcOrd="0" destOrd="0" presId="urn:microsoft.com/office/officeart/2005/8/layout/process1"/>
    <dgm:cxn modelId="{89F4A3A5-BFBE-4F41-AC73-766866B39CBB}" type="presOf" srcId="{C29B5B79-F328-43A5-9E8B-884992133486}" destId="{5D05E8E3-1474-4E23-9DF6-CE1539C543F4}" srcOrd="0" destOrd="0" presId="urn:microsoft.com/office/officeart/2005/8/layout/process1"/>
    <dgm:cxn modelId="{07ABBCEA-179E-4DF5-9076-7902612A3DAC}" srcId="{82201A00-C373-4E69-92E2-C4CDE9A0181D}" destId="{044EF2CC-5E6D-47B0-B57B-81F3A145F628}" srcOrd="4" destOrd="0" parTransId="{BD3ECF91-24C3-406F-B4FC-6A12333667A4}" sibTransId="{4E3FD0E3-F949-49DD-A34F-0102D79DEF41}"/>
    <dgm:cxn modelId="{4D13A1C7-42E1-44C9-900A-B60AD28E300E}" srcId="{82201A00-C373-4E69-92E2-C4CDE9A0181D}" destId="{276CB3B3-087F-4D0C-AF38-CCB7797B4E50}" srcOrd="2" destOrd="0" parTransId="{7F8BF0F8-A206-461C-BB5A-6042C0CEAB9C}" sibTransId="{6310C0A5-13BB-4934-8C76-7A9EE9D24660}"/>
    <dgm:cxn modelId="{5B57F580-F46E-412E-AFF8-1AE74D9649C1}" type="presOf" srcId="{C29B5B79-F328-43A5-9E8B-884992133486}" destId="{82FC693A-9972-4D1C-91B9-6194CF82A0A8}" srcOrd="1" destOrd="0" presId="urn:microsoft.com/office/officeart/2005/8/layout/process1"/>
    <dgm:cxn modelId="{BB920A2F-8622-4362-B79B-A1AEDF7BC069}" type="presOf" srcId="{53337D11-6066-4577-B535-0A3F5E2865A5}" destId="{803900E7-BD07-4A9E-91F5-5F369217EDE5}" srcOrd="0" destOrd="0" presId="urn:microsoft.com/office/officeart/2005/8/layout/process1"/>
    <dgm:cxn modelId="{E7100415-F53D-40A7-9162-733FC061CBE0}" srcId="{82201A00-C373-4E69-92E2-C4CDE9A0181D}" destId="{23828475-1DAE-4447-9F0B-661D06F83BF0}" srcOrd="0" destOrd="0" parTransId="{48260FE7-EFFB-425C-ADEA-475EADD02FBA}" sibTransId="{43AB413D-3E86-47F4-8429-9B66A8BB74E6}"/>
    <dgm:cxn modelId="{FC71A06E-651B-43A9-997F-8AF58FD54269}" type="presOf" srcId="{43AB413D-3E86-47F4-8429-9B66A8BB74E6}" destId="{484FE972-EFBB-45EB-810F-134813A7FFA2}" srcOrd="1" destOrd="0" presId="urn:microsoft.com/office/officeart/2005/8/layout/process1"/>
    <dgm:cxn modelId="{08D77A13-7AB8-4120-81F9-5C9B9034A359}" type="presOf" srcId="{23828475-1DAE-4447-9F0B-661D06F83BF0}" destId="{81BA0606-64AD-401E-B6E0-3DF5A1811BC0}" srcOrd="0" destOrd="0" presId="urn:microsoft.com/office/officeart/2005/8/layout/process1"/>
    <dgm:cxn modelId="{DD644A91-90E3-4742-B3CC-E79B896D53B1}" type="presOf" srcId="{044EF2CC-5E6D-47B0-B57B-81F3A145F628}" destId="{4595E149-AE12-4371-B005-AEA7231C49AD}" srcOrd="0" destOrd="0" presId="urn:microsoft.com/office/officeart/2005/8/layout/process1"/>
    <dgm:cxn modelId="{2E5A60CD-2C9F-4AAE-A32D-D89AA09FA91A}" type="presOf" srcId="{53337D11-6066-4577-B535-0A3F5E2865A5}" destId="{FD738A10-8B14-41DB-8CE7-7165379CD789}" srcOrd="1" destOrd="0" presId="urn:microsoft.com/office/officeart/2005/8/layout/process1"/>
    <dgm:cxn modelId="{DDBFFC89-6E77-4054-B4D8-AC15749B3940}" type="presOf" srcId="{8E3C450F-A1B8-4ED1-90F7-16893D0B335E}" destId="{69DC8E86-A40F-4AFB-A934-30E94042C89F}" srcOrd="0" destOrd="0" presId="urn:microsoft.com/office/officeart/2005/8/layout/process1"/>
    <dgm:cxn modelId="{CB100849-2118-4DAE-A638-039CA973EDC9}" type="presParOf" srcId="{F1C40E21-11AD-4911-B5EB-A937EF9BF024}" destId="{81BA0606-64AD-401E-B6E0-3DF5A1811BC0}" srcOrd="0" destOrd="0" presId="urn:microsoft.com/office/officeart/2005/8/layout/process1"/>
    <dgm:cxn modelId="{312D59C9-1417-489D-83CF-A6E34E38C8F4}" type="presParOf" srcId="{F1C40E21-11AD-4911-B5EB-A937EF9BF024}" destId="{33EAFC86-43D5-4595-8BBA-ECEC99A3A5AE}" srcOrd="1" destOrd="0" presId="urn:microsoft.com/office/officeart/2005/8/layout/process1"/>
    <dgm:cxn modelId="{61A64EE0-5FDA-4B61-87E8-2B02A24BBD07}" type="presParOf" srcId="{33EAFC86-43D5-4595-8BBA-ECEC99A3A5AE}" destId="{484FE972-EFBB-45EB-810F-134813A7FFA2}" srcOrd="0" destOrd="0" presId="urn:microsoft.com/office/officeart/2005/8/layout/process1"/>
    <dgm:cxn modelId="{43B84336-3602-4E8F-A980-F734067E3896}" type="presParOf" srcId="{F1C40E21-11AD-4911-B5EB-A937EF9BF024}" destId="{F8F8CD66-DBBA-413D-9BF5-635E4F48FE0E}" srcOrd="2" destOrd="0" presId="urn:microsoft.com/office/officeart/2005/8/layout/process1"/>
    <dgm:cxn modelId="{1FC43BB7-FDA2-426E-804D-86C27BDF84EF}" type="presParOf" srcId="{F1C40E21-11AD-4911-B5EB-A937EF9BF024}" destId="{803900E7-BD07-4A9E-91F5-5F369217EDE5}" srcOrd="3" destOrd="0" presId="urn:microsoft.com/office/officeart/2005/8/layout/process1"/>
    <dgm:cxn modelId="{81629336-717E-49D4-AA6D-AC1EC0B5A0EA}" type="presParOf" srcId="{803900E7-BD07-4A9E-91F5-5F369217EDE5}" destId="{FD738A10-8B14-41DB-8CE7-7165379CD789}" srcOrd="0" destOrd="0" presId="urn:microsoft.com/office/officeart/2005/8/layout/process1"/>
    <dgm:cxn modelId="{AC6D09D6-E0D2-4CAE-8F97-869B7437067B}" type="presParOf" srcId="{F1C40E21-11AD-4911-B5EB-A937EF9BF024}" destId="{23127235-C549-4B75-B63B-BA69DDB1655E}" srcOrd="4" destOrd="0" presId="urn:microsoft.com/office/officeart/2005/8/layout/process1"/>
    <dgm:cxn modelId="{3FCE3F18-1027-4210-9A76-949CC9DF8380}" type="presParOf" srcId="{F1C40E21-11AD-4911-B5EB-A937EF9BF024}" destId="{D883D439-7AF7-4949-AFEF-52185460E454}" srcOrd="5" destOrd="0" presId="urn:microsoft.com/office/officeart/2005/8/layout/process1"/>
    <dgm:cxn modelId="{D75E0C3C-6D4B-47C5-86BB-EDD31FCD34A6}" type="presParOf" srcId="{D883D439-7AF7-4949-AFEF-52185460E454}" destId="{8E50F871-7333-416A-B925-CAD1E2E2C635}" srcOrd="0" destOrd="0" presId="urn:microsoft.com/office/officeart/2005/8/layout/process1"/>
    <dgm:cxn modelId="{EF07EA3B-0F86-4D94-AED4-47120587BB58}" type="presParOf" srcId="{F1C40E21-11AD-4911-B5EB-A937EF9BF024}" destId="{69DC8E86-A40F-4AFB-A934-30E94042C89F}" srcOrd="6" destOrd="0" presId="urn:microsoft.com/office/officeart/2005/8/layout/process1"/>
    <dgm:cxn modelId="{0153721D-7D00-4821-8DBD-C48E0E73F8A9}" type="presParOf" srcId="{F1C40E21-11AD-4911-B5EB-A937EF9BF024}" destId="{5D05E8E3-1474-4E23-9DF6-CE1539C543F4}" srcOrd="7" destOrd="0" presId="urn:microsoft.com/office/officeart/2005/8/layout/process1"/>
    <dgm:cxn modelId="{E10C76B4-610E-437F-9F65-0EFD205D3125}" type="presParOf" srcId="{5D05E8E3-1474-4E23-9DF6-CE1539C543F4}" destId="{82FC693A-9972-4D1C-91B9-6194CF82A0A8}" srcOrd="0" destOrd="0" presId="urn:microsoft.com/office/officeart/2005/8/layout/process1"/>
    <dgm:cxn modelId="{CBA0FCD4-5B42-49BA-A0D4-E9916D4D0ADE}" type="presParOf" srcId="{F1C40E21-11AD-4911-B5EB-A937EF9BF024}" destId="{4595E149-AE12-4371-B005-AEA7231C49AD}" srcOrd="8" destOrd="0" presId="urn:microsoft.com/office/officeart/2005/8/layout/process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C01A6B7-3C5E-4FCA-BE22-123F3DC7BEC0}" type="doc">
      <dgm:prSet loTypeId="urn:microsoft.com/office/officeart/2005/8/layout/vList4" loCatId="list" qsTypeId="urn:microsoft.com/office/officeart/2005/8/quickstyle/3d2" qsCatId="3D" csTypeId="urn:microsoft.com/office/officeart/2005/8/colors/colorful2" csCatId="colorful" phldr="1"/>
      <dgm:spPr/>
      <dgm:t>
        <a:bodyPr/>
        <a:lstStyle/>
        <a:p>
          <a:endParaRPr lang="th-TH"/>
        </a:p>
      </dgm:t>
    </dgm:pt>
    <dgm:pt modelId="{E49626F3-2A32-42C3-B8FA-4D77C0B1DD3A}">
      <dgm:prSet/>
      <dgm:spPr/>
      <dgm:t>
        <a:bodyPr/>
        <a:lstStyle/>
        <a:p>
          <a:r>
            <a:rPr lang="en-US" altLang="ja-JP" b="1" dirty="0" smtClean="0">
              <a:ea typeface="MS PGothic" pitchFamily="34" charset="-128"/>
            </a:rPr>
            <a:t>Identify the brand</a:t>
          </a:r>
        </a:p>
      </dgm:t>
    </dgm:pt>
    <dgm:pt modelId="{76A96B22-6ED5-4787-BAB1-9D5183AAF6E8}" type="parTrans" cxnId="{A8EB7587-F650-4C18-AD06-83668CB53BF9}">
      <dgm:prSet/>
      <dgm:spPr/>
      <dgm:t>
        <a:bodyPr/>
        <a:lstStyle/>
        <a:p>
          <a:endParaRPr lang="th-TH" b="1"/>
        </a:p>
      </dgm:t>
    </dgm:pt>
    <dgm:pt modelId="{17C214A8-BA20-435A-B7D5-CCF8F4E17408}" type="sibTrans" cxnId="{A8EB7587-F650-4C18-AD06-83668CB53BF9}">
      <dgm:prSet/>
      <dgm:spPr/>
      <dgm:t>
        <a:bodyPr/>
        <a:lstStyle/>
        <a:p>
          <a:endParaRPr lang="th-TH" b="1"/>
        </a:p>
      </dgm:t>
    </dgm:pt>
    <dgm:pt modelId="{7BCA72EF-585A-4DDD-ADA2-7EE577919C04}">
      <dgm:prSet/>
      <dgm:spPr/>
      <dgm:t>
        <a:bodyPr/>
        <a:lstStyle/>
        <a:p>
          <a:r>
            <a:rPr lang="en-US" altLang="ja-JP" b="1" dirty="0" smtClean="0">
              <a:ea typeface="MS PGothic" pitchFamily="34" charset="-128"/>
            </a:rPr>
            <a:t>Convey descriptive and persuasive information</a:t>
          </a:r>
        </a:p>
      </dgm:t>
    </dgm:pt>
    <dgm:pt modelId="{A8B48257-658B-4FF3-A85E-947A239DBAE5}" type="parTrans" cxnId="{1EE05995-A5E5-4D84-B6DC-6D67F6E08D49}">
      <dgm:prSet/>
      <dgm:spPr/>
      <dgm:t>
        <a:bodyPr/>
        <a:lstStyle/>
        <a:p>
          <a:endParaRPr lang="th-TH" b="1"/>
        </a:p>
      </dgm:t>
    </dgm:pt>
    <dgm:pt modelId="{979585D2-3717-4C66-88C9-8B5F8924C628}" type="sibTrans" cxnId="{1EE05995-A5E5-4D84-B6DC-6D67F6E08D49}">
      <dgm:prSet/>
      <dgm:spPr/>
      <dgm:t>
        <a:bodyPr/>
        <a:lstStyle/>
        <a:p>
          <a:endParaRPr lang="th-TH" b="1"/>
        </a:p>
      </dgm:t>
    </dgm:pt>
    <dgm:pt modelId="{78B5294A-5491-42B1-A2D8-2DAD71415162}">
      <dgm:prSet/>
      <dgm:spPr/>
      <dgm:t>
        <a:bodyPr/>
        <a:lstStyle/>
        <a:p>
          <a:r>
            <a:rPr lang="en-US" altLang="ja-JP" b="1" dirty="0" smtClean="0">
              <a:ea typeface="MS PGothic" pitchFamily="34" charset="-128"/>
            </a:rPr>
            <a:t>Facilitate product transportation and protection</a:t>
          </a:r>
        </a:p>
      </dgm:t>
    </dgm:pt>
    <dgm:pt modelId="{5FC81C69-D436-4827-A78C-295E793E826B}" type="parTrans" cxnId="{127217EB-5117-4091-8AAC-7B6326D685CD}">
      <dgm:prSet/>
      <dgm:spPr/>
      <dgm:t>
        <a:bodyPr/>
        <a:lstStyle/>
        <a:p>
          <a:endParaRPr lang="th-TH" b="1"/>
        </a:p>
      </dgm:t>
    </dgm:pt>
    <dgm:pt modelId="{9FE5D154-3B1C-4296-A13D-61F17D804950}" type="sibTrans" cxnId="{127217EB-5117-4091-8AAC-7B6326D685CD}">
      <dgm:prSet/>
      <dgm:spPr/>
      <dgm:t>
        <a:bodyPr/>
        <a:lstStyle/>
        <a:p>
          <a:endParaRPr lang="th-TH" b="1"/>
        </a:p>
      </dgm:t>
    </dgm:pt>
    <dgm:pt modelId="{78F5903B-6F67-43E3-94FF-167D2C1E67B9}">
      <dgm:prSet/>
      <dgm:spPr/>
      <dgm:t>
        <a:bodyPr/>
        <a:lstStyle/>
        <a:p>
          <a:r>
            <a:rPr lang="en-US" altLang="ja-JP" b="1" dirty="0" smtClean="0">
              <a:ea typeface="MS PGothic" pitchFamily="34" charset="-128"/>
            </a:rPr>
            <a:t>Assist at-home storage</a:t>
          </a:r>
        </a:p>
      </dgm:t>
    </dgm:pt>
    <dgm:pt modelId="{E8F50AC5-B562-4BC9-8946-92DB136B0EBD}" type="parTrans" cxnId="{2DB3DA8D-82CE-4912-BC65-3ED6EDFE494A}">
      <dgm:prSet/>
      <dgm:spPr/>
      <dgm:t>
        <a:bodyPr/>
        <a:lstStyle/>
        <a:p>
          <a:endParaRPr lang="th-TH" b="1"/>
        </a:p>
      </dgm:t>
    </dgm:pt>
    <dgm:pt modelId="{7D5E8B15-67D1-4685-9492-D76EDE39EE02}" type="sibTrans" cxnId="{2DB3DA8D-82CE-4912-BC65-3ED6EDFE494A}">
      <dgm:prSet/>
      <dgm:spPr/>
      <dgm:t>
        <a:bodyPr/>
        <a:lstStyle/>
        <a:p>
          <a:endParaRPr lang="th-TH" b="1"/>
        </a:p>
      </dgm:t>
    </dgm:pt>
    <dgm:pt modelId="{B2E0BF06-D852-49EE-A217-D18AD6B993F5}">
      <dgm:prSet/>
      <dgm:spPr/>
      <dgm:t>
        <a:bodyPr/>
        <a:lstStyle/>
        <a:p>
          <a:r>
            <a:rPr lang="en-US" altLang="ja-JP" b="1" dirty="0" smtClean="0">
              <a:ea typeface="MS PGothic" pitchFamily="34" charset="-128"/>
            </a:rPr>
            <a:t>Aid product consumption</a:t>
          </a:r>
          <a:endParaRPr lang="en-US" altLang="ja-JP" b="1" dirty="0">
            <a:ea typeface="MS PGothic" pitchFamily="34" charset="-128"/>
          </a:endParaRPr>
        </a:p>
      </dgm:t>
    </dgm:pt>
    <dgm:pt modelId="{4F102426-3B43-4223-9C73-1F3A87904A61}" type="parTrans" cxnId="{D44CA01D-813C-4EAD-8618-31AD758DC8A2}">
      <dgm:prSet/>
      <dgm:spPr/>
      <dgm:t>
        <a:bodyPr/>
        <a:lstStyle/>
        <a:p>
          <a:endParaRPr lang="th-TH" b="1"/>
        </a:p>
      </dgm:t>
    </dgm:pt>
    <dgm:pt modelId="{15C49EEA-2CF8-4FA2-A798-10B2757B9DFA}" type="sibTrans" cxnId="{D44CA01D-813C-4EAD-8618-31AD758DC8A2}">
      <dgm:prSet/>
      <dgm:spPr/>
      <dgm:t>
        <a:bodyPr/>
        <a:lstStyle/>
        <a:p>
          <a:endParaRPr lang="th-TH" b="1"/>
        </a:p>
      </dgm:t>
    </dgm:pt>
    <dgm:pt modelId="{2C9D8DFB-7726-4671-B692-6034C4E7F208}" type="pres">
      <dgm:prSet presAssocID="{9C01A6B7-3C5E-4FCA-BE22-123F3DC7BEC0}" presName="linear" presStyleCnt="0">
        <dgm:presLayoutVars>
          <dgm:dir/>
          <dgm:resizeHandles val="exact"/>
        </dgm:presLayoutVars>
      </dgm:prSet>
      <dgm:spPr/>
      <dgm:t>
        <a:bodyPr/>
        <a:lstStyle/>
        <a:p>
          <a:endParaRPr lang="th-TH"/>
        </a:p>
      </dgm:t>
    </dgm:pt>
    <dgm:pt modelId="{8C544AB6-72B5-46F8-A23C-3E9AD1BFB165}" type="pres">
      <dgm:prSet presAssocID="{E49626F3-2A32-42C3-B8FA-4D77C0B1DD3A}" presName="comp" presStyleCnt="0"/>
      <dgm:spPr/>
    </dgm:pt>
    <dgm:pt modelId="{DF8002A0-8535-421E-97D0-A02FBB9C7E10}" type="pres">
      <dgm:prSet presAssocID="{E49626F3-2A32-42C3-B8FA-4D77C0B1DD3A}" presName="box" presStyleLbl="node1" presStyleIdx="0" presStyleCnt="5"/>
      <dgm:spPr/>
      <dgm:t>
        <a:bodyPr/>
        <a:lstStyle/>
        <a:p>
          <a:endParaRPr lang="th-TH"/>
        </a:p>
      </dgm:t>
    </dgm:pt>
    <dgm:pt modelId="{E1A1A2E3-5D9F-4561-A74E-6CAB4759F09C}" type="pres">
      <dgm:prSet presAssocID="{E49626F3-2A32-42C3-B8FA-4D77C0B1DD3A}" presName="img" presStyleLbl="fgImgPlace1" presStyleIdx="0" presStyleCnt="5"/>
      <dgm:spPr>
        <a:blipFill rotWithShape="0">
          <a:blip xmlns:r="http://schemas.openxmlformats.org/officeDocument/2006/relationships" r:embed="rId1"/>
          <a:stretch>
            <a:fillRect/>
          </a:stretch>
        </a:blipFill>
      </dgm:spPr>
    </dgm:pt>
    <dgm:pt modelId="{D3894F87-4441-434D-9645-59E8EDA60D6E}" type="pres">
      <dgm:prSet presAssocID="{E49626F3-2A32-42C3-B8FA-4D77C0B1DD3A}" presName="text" presStyleLbl="node1" presStyleIdx="0" presStyleCnt="5">
        <dgm:presLayoutVars>
          <dgm:bulletEnabled val="1"/>
        </dgm:presLayoutVars>
      </dgm:prSet>
      <dgm:spPr/>
      <dgm:t>
        <a:bodyPr/>
        <a:lstStyle/>
        <a:p>
          <a:endParaRPr lang="th-TH"/>
        </a:p>
      </dgm:t>
    </dgm:pt>
    <dgm:pt modelId="{2D245665-7665-4EB0-8278-B83488834DA6}" type="pres">
      <dgm:prSet presAssocID="{17C214A8-BA20-435A-B7D5-CCF8F4E17408}" presName="spacer" presStyleCnt="0"/>
      <dgm:spPr/>
    </dgm:pt>
    <dgm:pt modelId="{7DD5990D-A18A-48A9-B201-5A7DF2672C75}" type="pres">
      <dgm:prSet presAssocID="{7BCA72EF-585A-4DDD-ADA2-7EE577919C04}" presName="comp" presStyleCnt="0"/>
      <dgm:spPr/>
    </dgm:pt>
    <dgm:pt modelId="{47220306-1AB3-402D-AF17-36E7D73679A5}" type="pres">
      <dgm:prSet presAssocID="{7BCA72EF-585A-4DDD-ADA2-7EE577919C04}" presName="box" presStyleLbl="node1" presStyleIdx="1" presStyleCnt="5"/>
      <dgm:spPr/>
      <dgm:t>
        <a:bodyPr/>
        <a:lstStyle/>
        <a:p>
          <a:endParaRPr lang="th-TH"/>
        </a:p>
      </dgm:t>
    </dgm:pt>
    <dgm:pt modelId="{DBAA68FE-4BDA-4631-97FC-11A6912A6E11}" type="pres">
      <dgm:prSet presAssocID="{7BCA72EF-585A-4DDD-ADA2-7EE577919C04}" presName="img" presStyleLbl="fgImgPlace1" presStyleIdx="1" presStyleCnt="5" custScaleX="75164"/>
      <dgm:spPr>
        <a:blipFill rotWithShape="0">
          <a:blip xmlns:r="http://schemas.openxmlformats.org/officeDocument/2006/relationships" r:embed="rId2"/>
          <a:stretch>
            <a:fillRect/>
          </a:stretch>
        </a:blipFill>
      </dgm:spPr>
    </dgm:pt>
    <dgm:pt modelId="{555CFEEC-F167-4A16-B976-82E05EAF6EF0}" type="pres">
      <dgm:prSet presAssocID="{7BCA72EF-585A-4DDD-ADA2-7EE577919C04}" presName="text" presStyleLbl="node1" presStyleIdx="1" presStyleCnt="5">
        <dgm:presLayoutVars>
          <dgm:bulletEnabled val="1"/>
        </dgm:presLayoutVars>
      </dgm:prSet>
      <dgm:spPr/>
      <dgm:t>
        <a:bodyPr/>
        <a:lstStyle/>
        <a:p>
          <a:endParaRPr lang="th-TH"/>
        </a:p>
      </dgm:t>
    </dgm:pt>
    <dgm:pt modelId="{1054251C-CEC5-4D15-BC45-2D73C2830D79}" type="pres">
      <dgm:prSet presAssocID="{979585D2-3717-4C66-88C9-8B5F8924C628}" presName="spacer" presStyleCnt="0"/>
      <dgm:spPr/>
    </dgm:pt>
    <dgm:pt modelId="{A710EF5A-4055-41B7-87DD-32CD59C7E0CE}" type="pres">
      <dgm:prSet presAssocID="{78B5294A-5491-42B1-A2D8-2DAD71415162}" presName="comp" presStyleCnt="0"/>
      <dgm:spPr/>
    </dgm:pt>
    <dgm:pt modelId="{6607DDB4-D502-4B89-BBD4-8E76DB69BEC8}" type="pres">
      <dgm:prSet presAssocID="{78B5294A-5491-42B1-A2D8-2DAD71415162}" presName="box" presStyleLbl="node1" presStyleIdx="2" presStyleCnt="5"/>
      <dgm:spPr/>
      <dgm:t>
        <a:bodyPr/>
        <a:lstStyle/>
        <a:p>
          <a:endParaRPr lang="th-TH"/>
        </a:p>
      </dgm:t>
    </dgm:pt>
    <dgm:pt modelId="{7F9C726E-6FB7-45F0-8C1E-F2DE5B8A1E8B}" type="pres">
      <dgm:prSet presAssocID="{78B5294A-5491-42B1-A2D8-2DAD71415162}" presName="img" presStyleLbl="fgImgPlace1" presStyleIdx="2" presStyleCnt="5"/>
      <dgm:spPr>
        <a:blipFill rotWithShape="0">
          <a:blip xmlns:r="http://schemas.openxmlformats.org/officeDocument/2006/relationships" r:embed="rId3"/>
          <a:stretch>
            <a:fillRect/>
          </a:stretch>
        </a:blipFill>
      </dgm:spPr>
    </dgm:pt>
    <dgm:pt modelId="{238D54E8-5EAE-4BEB-8AD9-48B3A4F2AEE3}" type="pres">
      <dgm:prSet presAssocID="{78B5294A-5491-42B1-A2D8-2DAD71415162}" presName="text" presStyleLbl="node1" presStyleIdx="2" presStyleCnt="5">
        <dgm:presLayoutVars>
          <dgm:bulletEnabled val="1"/>
        </dgm:presLayoutVars>
      </dgm:prSet>
      <dgm:spPr/>
      <dgm:t>
        <a:bodyPr/>
        <a:lstStyle/>
        <a:p>
          <a:endParaRPr lang="th-TH"/>
        </a:p>
      </dgm:t>
    </dgm:pt>
    <dgm:pt modelId="{30814E91-B3DD-4592-B161-D7EAB3764A78}" type="pres">
      <dgm:prSet presAssocID="{9FE5D154-3B1C-4296-A13D-61F17D804950}" presName="spacer" presStyleCnt="0"/>
      <dgm:spPr/>
    </dgm:pt>
    <dgm:pt modelId="{4304912C-E096-4FEB-8637-D7958FF59659}" type="pres">
      <dgm:prSet presAssocID="{78F5903B-6F67-43E3-94FF-167D2C1E67B9}" presName="comp" presStyleCnt="0"/>
      <dgm:spPr/>
    </dgm:pt>
    <dgm:pt modelId="{07A18269-E1FE-4732-8C32-A1B87A0AF584}" type="pres">
      <dgm:prSet presAssocID="{78F5903B-6F67-43E3-94FF-167D2C1E67B9}" presName="box" presStyleLbl="node1" presStyleIdx="3" presStyleCnt="5"/>
      <dgm:spPr/>
      <dgm:t>
        <a:bodyPr/>
        <a:lstStyle/>
        <a:p>
          <a:endParaRPr lang="th-TH"/>
        </a:p>
      </dgm:t>
    </dgm:pt>
    <dgm:pt modelId="{7E2BBE2B-E5D1-4CFC-8B48-69D78764F9C1}" type="pres">
      <dgm:prSet presAssocID="{78F5903B-6F67-43E3-94FF-167D2C1E67B9}" presName="img" presStyleLbl="fgImgPlace1" presStyleIdx="3" presStyleCnt="5" custScaleX="75164"/>
      <dgm:spPr>
        <a:blipFill rotWithShape="0">
          <a:blip xmlns:r="http://schemas.openxmlformats.org/officeDocument/2006/relationships" r:embed="rId4"/>
          <a:stretch>
            <a:fillRect/>
          </a:stretch>
        </a:blipFill>
      </dgm:spPr>
    </dgm:pt>
    <dgm:pt modelId="{21C63030-3DD5-40FD-995F-9432197B1539}" type="pres">
      <dgm:prSet presAssocID="{78F5903B-6F67-43E3-94FF-167D2C1E67B9}" presName="text" presStyleLbl="node1" presStyleIdx="3" presStyleCnt="5">
        <dgm:presLayoutVars>
          <dgm:bulletEnabled val="1"/>
        </dgm:presLayoutVars>
      </dgm:prSet>
      <dgm:spPr/>
      <dgm:t>
        <a:bodyPr/>
        <a:lstStyle/>
        <a:p>
          <a:endParaRPr lang="th-TH"/>
        </a:p>
      </dgm:t>
    </dgm:pt>
    <dgm:pt modelId="{9184CBE6-DC57-40E8-A2A7-73066E4FC2B8}" type="pres">
      <dgm:prSet presAssocID="{7D5E8B15-67D1-4685-9492-D76EDE39EE02}" presName="spacer" presStyleCnt="0"/>
      <dgm:spPr/>
    </dgm:pt>
    <dgm:pt modelId="{129EC947-FF61-4FD8-8D05-D416072CBBCC}" type="pres">
      <dgm:prSet presAssocID="{B2E0BF06-D852-49EE-A217-D18AD6B993F5}" presName="comp" presStyleCnt="0"/>
      <dgm:spPr/>
    </dgm:pt>
    <dgm:pt modelId="{AB0BECB7-FBD1-46D9-A775-1D9574AF9C23}" type="pres">
      <dgm:prSet presAssocID="{B2E0BF06-D852-49EE-A217-D18AD6B993F5}" presName="box" presStyleLbl="node1" presStyleIdx="4" presStyleCnt="5"/>
      <dgm:spPr/>
      <dgm:t>
        <a:bodyPr/>
        <a:lstStyle/>
        <a:p>
          <a:endParaRPr lang="th-TH"/>
        </a:p>
      </dgm:t>
    </dgm:pt>
    <dgm:pt modelId="{6BAA6519-5E07-4AD9-8105-7A1090EEB6E6}" type="pres">
      <dgm:prSet presAssocID="{B2E0BF06-D852-49EE-A217-D18AD6B993F5}" presName="img" presStyleLbl="fgImgPlace1" presStyleIdx="4" presStyleCnt="5" custScaleX="86883"/>
      <dgm:spPr>
        <a:blipFill rotWithShape="0">
          <a:blip xmlns:r="http://schemas.openxmlformats.org/officeDocument/2006/relationships" r:embed="rId5"/>
          <a:stretch>
            <a:fillRect/>
          </a:stretch>
        </a:blipFill>
      </dgm:spPr>
    </dgm:pt>
    <dgm:pt modelId="{4C0A3E01-E0BA-4359-9606-C5FA9B115667}" type="pres">
      <dgm:prSet presAssocID="{B2E0BF06-D852-49EE-A217-D18AD6B993F5}" presName="text" presStyleLbl="node1" presStyleIdx="4" presStyleCnt="5">
        <dgm:presLayoutVars>
          <dgm:bulletEnabled val="1"/>
        </dgm:presLayoutVars>
      </dgm:prSet>
      <dgm:spPr/>
      <dgm:t>
        <a:bodyPr/>
        <a:lstStyle/>
        <a:p>
          <a:endParaRPr lang="th-TH"/>
        </a:p>
      </dgm:t>
    </dgm:pt>
  </dgm:ptLst>
  <dgm:cxnLst>
    <dgm:cxn modelId="{3A21F83A-073F-4865-ADB6-EA23FF941F37}" type="presOf" srcId="{9C01A6B7-3C5E-4FCA-BE22-123F3DC7BEC0}" destId="{2C9D8DFB-7726-4671-B692-6034C4E7F208}" srcOrd="0" destOrd="0" presId="urn:microsoft.com/office/officeart/2005/8/layout/vList4"/>
    <dgm:cxn modelId="{20E1F12D-24BF-4300-A7A1-E78BA90995D1}" type="presOf" srcId="{B2E0BF06-D852-49EE-A217-D18AD6B993F5}" destId="{4C0A3E01-E0BA-4359-9606-C5FA9B115667}" srcOrd="1" destOrd="0" presId="urn:microsoft.com/office/officeart/2005/8/layout/vList4"/>
    <dgm:cxn modelId="{852ED48D-CAE8-4FA5-87C7-B9FE8AEB366D}" type="presOf" srcId="{E49626F3-2A32-42C3-B8FA-4D77C0B1DD3A}" destId="{DF8002A0-8535-421E-97D0-A02FBB9C7E10}" srcOrd="0" destOrd="0" presId="urn:microsoft.com/office/officeart/2005/8/layout/vList4"/>
    <dgm:cxn modelId="{1EE05995-A5E5-4D84-B6DC-6D67F6E08D49}" srcId="{9C01A6B7-3C5E-4FCA-BE22-123F3DC7BEC0}" destId="{7BCA72EF-585A-4DDD-ADA2-7EE577919C04}" srcOrd="1" destOrd="0" parTransId="{A8B48257-658B-4FF3-A85E-947A239DBAE5}" sibTransId="{979585D2-3717-4C66-88C9-8B5F8924C628}"/>
    <dgm:cxn modelId="{127217EB-5117-4091-8AAC-7B6326D685CD}" srcId="{9C01A6B7-3C5E-4FCA-BE22-123F3DC7BEC0}" destId="{78B5294A-5491-42B1-A2D8-2DAD71415162}" srcOrd="2" destOrd="0" parTransId="{5FC81C69-D436-4827-A78C-295E793E826B}" sibTransId="{9FE5D154-3B1C-4296-A13D-61F17D804950}"/>
    <dgm:cxn modelId="{0FCFBE61-25BF-472A-A7F8-C376B4E81F3A}" type="presOf" srcId="{7BCA72EF-585A-4DDD-ADA2-7EE577919C04}" destId="{555CFEEC-F167-4A16-B976-82E05EAF6EF0}" srcOrd="1" destOrd="0" presId="urn:microsoft.com/office/officeart/2005/8/layout/vList4"/>
    <dgm:cxn modelId="{63F6524C-60B4-47E9-8DAE-D79DD07F06D3}" type="presOf" srcId="{78B5294A-5491-42B1-A2D8-2DAD71415162}" destId="{238D54E8-5EAE-4BEB-8AD9-48B3A4F2AEE3}" srcOrd="1" destOrd="0" presId="urn:microsoft.com/office/officeart/2005/8/layout/vList4"/>
    <dgm:cxn modelId="{26BC3932-DA2B-4FA5-9C62-D7F85C796AEC}" type="presOf" srcId="{E49626F3-2A32-42C3-B8FA-4D77C0B1DD3A}" destId="{D3894F87-4441-434D-9645-59E8EDA60D6E}" srcOrd="1" destOrd="0" presId="urn:microsoft.com/office/officeart/2005/8/layout/vList4"/>
    <dgm:cxn modelId="{80050225-0974-46AD-9D34-3F615F777A96}" type="presOf" srcId="{B2E0BF06-D852-49EE-A217-D18AD6B993F5}" destId="{AB0BECB7-FBD1-46D9-A775-1D9574AF9C23}" srcOrd="0" destOrd="0" presId="urn:microsoft.com/office/officeart/2005/8/layout/vList4"/>
    <dgm:cxn modelId="{A8EB7587-F650-4C18-AD06-83668CB53BF9}" srcId="{9C01A6B7-3C5E-4FCA-BE22-123F3DC7BEC0}" destId="{E49626F3-2A32-42C3-B8FA-4D77C0B1DD3A}" srcOrd="0" destOrd="0" parTransId="{76A96B22-6ED5-4787-BAB1-9D5183AAF6E8}" sibTransId="{17C214A8-BA20-435A-B7D5-CCF8F4E17408}"/>
    <dgm:cxn modelId="{6FC5AF55-C193-449A-8D47-7A621D47AB5D}" type="presOf" srcId="{7BCA72EF-585A-4DDD-ADA2-7EE577919C04}" destId="{47220306-1AB3-402D-AF17-36E7D73679A5}" srcOrd="0" destOrd="0" presId="urn:microsoft.com/office/officeart/2005/8/layout/vList4"/>
    <dgm:cxn modelId="{2DB3DA8D-82CE-4912-BC65-3ED6EDFE494A}" srcId="{9C01A6B7-3C5E-4FCA-BE22-123F3DC7BEC0}" destId="{78F5903B-6F67-43E3-94FF-167D2C1E67B9}" srcOrd="3" destOrd="0" parTransId="{E8F50AC5-B562-4BC9-8946-92DB136B0EBD}" sibTransId="{7D5E8B15-67D1-4685-9492-D76EDE39EE02}"/>
    <dgm:cxn modelId="{D44CA01D-813C-4EAD-8618-31AD758DC8A2}" srcId="{9C01A6B7-3C5E-4FCA-BE22-123F3DC7BEC0}" destId="{B2E0BF06-D852-49EE-A217-D18AD6B993F5}" srcOrd="4" destOrd="0" parTransId="{4F102426-3B43-4223-9C73-1F3A87904A61}" sibTransId="{15C49EEA-2CF8-4FA2-A798-10B2757B9DFA}"/>
    <dgm:cxn modelId="{10F31F65-0FEC-4B15-9D9D-ADC5AE3EB253}" type="presOf" srcId="{78B5294A-5491-42B1-A2D8-2DAD71415162}" destId="{6607DDB4-D502-4B89-BBD4-8E76DB69BEC8}" srcOrd="0" destOrd="0" presId="urn:microsoft.com/office/officeart/2005/8/layout/vList4"/>
    <dgm:cxn modelId="{094D84DF-B12A-4FCE-AB17-EAF5B7AB171B}" type="presOf" srcId="{78F5903B-6F67-43E3-94FF-167D2C1E67B9}" destId="{07A18269-E1FE-4732-8C32-A1B87A0AF584}" srcOrd="0" destOrd="0" presId="urn:microsoft.com/office/officeart/2005/8/layout/vList4"/>
    <dgm:cxn modelId="{B6383BF5-7ABC-47FF-85DE-B80F56FB5AD5}" type="presOf" srcId="{78F5903B-6F67-43E3-94FF-167D2C1E67B9}" destId="{21C63030-3DD5-40FD-995F-9432197B1539}" srcOrd="1" destOrd="0" presId="urn:microsoft.com/office/officeart/2005/8/layout/vList4"/>
    <dgm:cxn modelId="{3012E197-060F-47FB-9E4E-522175E7B831}" type="presParOf" srcId="{2C9D8DFB-7726-4671-B692-6034C4E7F208}" destId="{8C544AB6-72B5-46F8-A23C-3E9AD1BFB165}" srcOrd="0" destOrd="0" presId="urn:microsoft.com/office/officeart/2005/8/layout/vList4"/>
    <dgm:cxn modelId="{183DA69A-5E39-436B-AEA9-8BDA8292FDAD}" type="presParOf" srcId="{8C544AB6-72B5-46F8-A23C-3E9AD1BFB165}" destId="{DF8002A0-8535-421E-97D0-A02FBB9C7E10}" srcOrd="0" destOrd="0" presId="urn:microsoft.com/office/officeart/2005/8/layout/vList4"/>
    <dgm:cxn modelId="{8EB6D767-1BD3-4F70-A5AB-02B633AD3F46}" type="presParOf" srcId="{8C544AB6-72B5-46F8-A23C-3E9AD1BFB165}" destId="{E1A1A2E3-5D9F-4561-A74E-6CAB4759F09C}" srcOrd="1" destOrd="0" presId="urn:microsoft.com/office/officeart/2005/8/layout/vList4"/>
    <dgm:cxn modelId="{D4C11E77-2DB4-4BEB-AB11-A80A41C3EB92}" type="presParOf" srcId="{8C544AB6-72B5-46F8-A23C-3E9AD1BFB165}" destId="{D3894F87-4441-434D-9645-59E8EDA60D6E}" srcOrd="2" destOrd="0" presId="urn:microsoft.com/office/officeart/2005/8/layout/vList4"/>
    <dgm:cxn modelId="{3D8B8B72-9E65-4BA7-89EA-13BA7FB73CAD}" type="presParOf" srcId="{2C9D8DFB-7726-4671-B692-6034C4E7F208}" destId="{2D245665-7665-4EB0-8278-B83488834DA6}" srcOrd="1" destOrd="0" presId="urn:microsoft.com/office/officeart/2005/8/layout/vList4"/>
    <dgm:cxn modelId="{3196C98A-C77D-4D18-AD9A-E811578542A4}" type="presParOf" srcId="{2C9D8DFB-7726-4671-B692-6034C4E7F208}" destId="{7DD5990D-A18A-48A9-B201-5A7DF2672C75}" srcOrd="2" destOrd="0" presId="urn:microsoft.com/office/officeart/2005/8/layout/vList4"/>
    <dgm:cxn modelId="{D89EC1AF-0A92-450F-B411-2EC7EF6F979E}" type="presParOf" srcId="{7DD5990D-A18A-48A9-B201-5A7DF2672C75}" destId="{47220306-1AB3-402D-AF17-36E7D73679A5}" srcOrd="0" destOrd="0" presId="urn:microsoft.com/office/officeart/2005/8/layout/vList4"/>
    <dgm:cxn modelId="{1116E159-925D-48AA-B26C-3F10C69ADC7D}" type="presParOf" srcId="{7DD5990D-A18A-48A9-B201-5A7DF2672C75}" destId="{DBAA68FE-4BDA-4631-97FC-11A6912A6E11}" srcOrd="1" destOrd="0" presId="urn:microsoft.com/office/officeart/2005/8/layout/vList4"/>
    <dgm:cxn modelId="{CEBA67FE-652D-4A6F-A7E7-D565B468B45B}" type="presParOf" srcId="{7DD5990D-A18A-48A9-B201-5A7DF2672C75}" destId="{555CFEEC-F167-4A16-B976-82E05EAF6EF0}" srcOrd="2" destOrd="0" presId="urn:microsoft.com/office/officeart/2005/8/layout/vList4"/>
    <dgm:cxn modelId="{B9651C59-CF38-4CA3-90CD-A66A1EA19E8C}" type="presParOf" srcId="{2C9D8DFB-7726-4671-B692-6034C4E7F208}" destId="{1054251C-CEC5-4D15-BC45-2D73C2830D79}" srcOrd="3" destOrd="0" presId="urn:microsoft.com/office/officeart/2005/8/layout/vList4"/>
    <dgm:cxn modelId="{2BB8F6C1-2A46-45F3-B0AB-70898763B483}" type="presParOf" srcId="{2C9D8DFB-7726-4671-B692-6034C4E7F208}" destId="{A710EF5A-4055-41B7-87DD-32CD59C7E0CE}" srcOrd="4" destOrd="0" presId="urn:microsoft.com/office/officeart/2005/8/layout/vList4"/>
    <dgm:cxn modelId="{D704089E-E6A9-4D8F-B056-1E9BD6BDE160}" type="presParOf" srcId="{A710EF5A-4055-41B7-87DD-32CD59C7E0CE}" destId="{6607DDB4-D502-4B89-BBD4-8E76DB69BEC8}" srcOrd="0" destOrd="0" presId="urn:microsoft.com/office/officeart/2005/8/layout/vList4"/>
    <dgm:cxn modelId="{D3C68F0E-C809-4AEB-A5C7-EE5DD199C0B9}" type="presParOf" srcId="{A710EF5A-4055-41B7-87DD-32CD59C7E0CE}" destId="{7F9C726E-6FB7-45F0-8C1E-F2DE5B8A1E8B}" srcOrd="1" destOrd="0" presId="urn:microsoft.com/office/officeart/2005/8/layout/vList4"/>
    <dgm:cxn modelId="{8DDCC527-7D6C-4617-80C1-E65FAFC19904}" type="presParOf" srcId="{A710EF5A-4055-41B7-87DD-32CD59C7E0CE}" destId="{238D54E8-5EAE-4BEB-8AD9-48B3A4F2AEE3}" srcOrd="2" destOrd="0" presId="urn:microsoft.com/office/officeart/2005/8/layout/vList4"/>
    <dgm:cxn modelId="{3EA1E5B9-E964-4F86-A0EE-F6B3036E57B2}" type="presParOf" srcId="{2C9D8DFB-7726-4671-B692-6034C4E7F208}" destId="{30814E91-B3DD-4592-B161-D7EAB3764A78}" srcOrd="5" destOrd="0" presId="urn:microsoft.com/office/officeart/2005/8/layout/vList4"/>
    <dgm:cxn modelId="{F42235C1-3DA5-42F1-B136-B83C4CBB3590}" type="presParOf" srcId="{2C9D8DFB-7726-4671-B692-6034C4E7F208}" destId="{4304912C-E096-4FEB-8637-D7958FF59659}" srcOrd="6" destOrd="0" presId="urn:microsoft.com/office/officeart/2005/8/layout/vList4"/>
    <dgm:cxn modelId="{D05829D0-9787-4F58-9BC0-B5B107A318D0}" type="presParOf" srcId="{4304912C-E096-4FEB-8637-D7958FF59659}" destId="{07A18269-E1FE-4732-8C32-A1B87A0AF584}" srcOrd="0" destOrd="0" presId="urn:microsoft.com/office/officeart/2005/8/layout/vList4"/>
    <dgm:cxn modelId="{3BD66B24-6763-4DD3-8D9E-E850BCE7B6A0}" type="presParOf" srcId="{4304912C-E096-4FEB-8637-D7958FF59659}" destId="{7E2BBE2B-E5D1-4CFC-8B48-69D78764F9C1}" srcOrd="1" destOrd="0" presId="urn:microsoft.com/office/officeart/2005/8/layout/vList4"/>
    <dgm:cxn modelId="{CF032C46-585A-4CBE-A510-20344087E563}" type="presParOf" srcId="{4304912C-E096-4FEB-8637-D7958FF59659}" destId="{21C63030-3DD5-40FD-995F-9432197B1539}" srcOrd="2" destOrd="0" presId="urn:microsoft.com/office/officeart/2005/8/layout/vList4"/>
    <dgm:cxn modelId="{522F4A35-9F0F-41C1-8B7E-7C2035BD5012}" type="presParOf" srcId="{2C9D8DFB-7726-4671-B692-6034C4E7F208}" destId="{9184CBE6-DC57-40E8-A2A7-73066E4FC2B8}" srcOrd="7" destOrd="0" presId="urn:microsoft.com/office/officeart/2005/8/layout/vList4"/>
    <dgm:cxn modelId="{07191560-D673-453F-B5CF-1765B36B7E70}" type="presParOf" srcId="{2C9D8DFB-7726-4671-B692-6034C4E7F208}" destId="{129EC947-FF61-4FD8-8D05-D416072CBBCC}" srcOrd="8" destOrd="0" presId="urn:microsoft.com/office/officeart/2005/8/layout/vList4"/>
    <dgm:cxn modelId="{D3EA91D2-B246-4E7F-B8B9-ED8C4A3D6929}" type="presParOf" srcId="{129EC947-FF61-4FD8-8D05-D416072CBBCC}" destId="{AB0BECB7-FBD1-46D9-A775-1D9574AF9C23}" srcOrd="0" destOrd="0" presId="urn:microsoft.com/office/officeart/2005/8/layout/vList4"/>
    <dgm:cxn modelId="{D9415E7F-457D-4227-939A-AAC809C7C952}" type="presParOf" srcId="{129EC947-FF61-4FD8-8D05-D416072CBBCC}" destId="{6BAA6519-5E07-4AD9-8105-7A1090EEB6E6}" srcOrd="1" destOrd="0" presId="urn:microsoft.com/office/officeart/2005/8/layout/vList4"/>
    <dgm:cxn modelId="{8F6B0CBD-A1E9-461B-AF76-76D993550C04}" type="presParOf" srcId="{129EC947-FF61-4FD8-8D05-D416072CBBCC}" destId="{4C0A3E01-E0BA-4359-9606-C5FA9B115667}" srcOrd="2" destOrd="0" presId="urn:microsoft.com/office/officeart/2005/8/layout/vList4"/>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D02B475-7CA3-4DFE-8E29-38568E51E328}" type="doc">
      <dgm:prSet loTypeId="urn:microsoft.com/office/officeart/2005/8/layout/hList7" loCatId="process" qsTypeId="urn:microsoft.com/office/officeart/2005/8/quickstyle/3d3" qsCatId="3D" csTypeId="urn:microsoft.com/office/officeart/2005/8/colors/colorful4" csCatId="colorful" phldr="1"/>
      <dgm:spPr/>
    </dgm:pt>
    <dgm:pt modelId="{311F4CCF-1238-4B96-893F-3510AF58F47A}">
      <dgm:prSet phldrT="[ข้อความ]"/>
      <dgm:spPr/>
      <dgm:t>
        <a:bodyPr/>
        <a:lstStyle/>
        <a:p>
          <a:r>
            <a:rPr lang="en-US" dirty="0" smtClean="0"/>
            <a:t>Service Differentiation</a:t>
          </a:r>
          <a:endParaRPr lang="th-TH" dirty="0"/>
        </a:p>
      </dgm:t>
    </dgm:pt>
    <dgm:pt modelId="{9950A310-CEC8-4B9F-A18F-A4E28E54DDDB}" type="parTrans" cxnId="{530A1DBA-3E7F-48B7-B65B-28121C5C3B16}">
      <dgm:prSet/>
      <dgm:spPr/>
      <dgm:t>
        <a:bodyPr/>
        <a:lstStyle/>
        <a:p>
          <a:endParaRPr lang="th-TH"/>
        </a:p>
      </dgm:t>
    </dgm:pt>
    <dgm:pt modelId="{AE2A213F-19A2-487D-B6A0-E2C706617FE3}" type="sibTrans" cxnId="{530A1DBA-3E7F-48B7-B65B-28121C5C3B16}">
      <dgm:prSet/>
      <dgm:spPr/>
      <dgm:t>
        <a:bodyPr/>
        <a:lstStyle/>
        <a:p>
          <a:endParaRPr lang="th-TH"/>
        </a:p>
      </dgm:t>
    </dgm:pt>
    <dgm:pt modelId="{C90F4044-629C-4EA4-B1DE-0B504E460744}">
      <dgm:prSet phldrT="[ข้อความ]"/>
      <dgm:spPr/>
      <dgm:t>
        <a:bodyPr/>
        <a:lstStyle/>
        <a:p>
          <a:r>
            <a:rPr lang="en-US" dirty="0" smtClean="0"/>
            <a:t>Service Quality</a:t>
          </a:r>
          <a:endParaRPr lang="th-TH" dirty="0"/>
        </a:p>
      </dgm:t>
    </dgm:pt>
    <dgm:pt modelId="{BE8725DA-90FB-4F24-B1E2-9AEB0858B7A4}" type="parTrans" cxnId="{22014875-A52C-4B8E-9766-4BA23421FEBC}">
      <dgm:prSet/>
      <dgm:spPr/>
      <dgm:t>
        <a:bodyPr/>
        <a:lstStyle/>
        <a:p>
          <a:endParaRPr lang="th-TH"/>
        </a:p>
      </dgm:t>
    </dgm:pt>
    <dgm:pt modelId="{1F7F36EE-8A8E-4A5C-9EDA-9E2F58EDBDCE}" type="sibTrans" cxnId="{22014875-A52C-4B8E-9766-4BA23421FEBC}">
      <dgm:prSet/>
      <dgm:spPr/>
      <dgm:t>
        <a:bodyPr/>
        <a:lstStyle/>
        <a:p>
          <a:endParaRPr lang="th-TH"/>
        </a:p>
      </dgm:t>
    </dgm:pt>
    <dgm:pt modelId="{6ABF4B7B-6BB0-4F18-B251-60871089ECE9}">
      <dgm:prSet phldrT="[ข้อความ]"/>
      <dgm:spPr/>
      <dgm:t>
        <a:bodyPr/>
        <a:lstStyle/>
        <a:p>
          <a:r>
            <a:rPr lang="en-US" dirty="0" smtClean="0"/>
            <a:t>Service productivity</a:t>
          </a:r>
          <a:endParaRPr lang="th-TH" dirty="0"/>
        </a:p>
      </dgm:t>
    </dgm:pt>
    <dgm:pt modelId="{9FA33293-2AB1-4F2A-87F4-F048930C0879}" type="parTrans" cxnId="{39035DDA-6917-4FAE-B7FE-D47298CA822A}">
      <dgm:prSet/>
      <dgm:spPr/>
      <dgm:t>
        <a:bodyPr/>
        <a:lstStyle/>
        <a:p>
          <a:endParaRPr lang="th-TH"/>
        </a:p>
      </dgm:t>
    </dgm:pt>
    <dgm:pt modelId="{D33B476C-C2B7-461A-84DA-EE7669A0131A}" type="sibTrans" cxnId="{39035DDA-6917-4FAE-B7FE-D47298CA822A}">
      <dgm:prSet/>
      <dgm:spPr/>
      <dgm:t>
        <a:bodyPr/>
        <a:lstStyle/>
        <a:p>
          <a:endParaRPr lang="th-TH"/>
        </a:p>
      </dgm:t>
    </dgm:pt>
    <dgm:pt modelId="{80948B29-1A27-4AAD-B48E-53400B8ABFD4}" type="pres">
      <dgm:prSet presAssocID="{5D02B475-7CA3-4DFE-8E29-38568E51E328}" presName="Name0" presStyleCnt="0">
        <dgm:presLayoutVars>
          <dgm:dir/>
          <dgm:resizeHandles val="exact"/>
        </dgm:presLayoutVars>
      </dgm:prSet>
      <dgm:spPr/>
    </dgm:pt>
    <dgm:pt modelId="{2BDBD565-8F0E-4812-AC92-946724A50BDC}" type="pres">
      <dgm:prSet presAssocID="{5D02B475-7CA3-4DFE-8E29-38568E51E328}" presName="fgShape" presStyleLbl="fgShp" presStyleIdx="0" presStyleCnt="1"/>
      <dgm:spPr/>
    </dgm:pt>
    <dgm:pt modelId="{5F224AD2-B2A4-4ABE-96D4-706336FE5830}" type="pres">
      <dgm:prSet presAssocID="{5D02B475-7CA3-4DFE-8E29-38568E51E328}" presName="linComp" presStyleCnt="0"/>
      <dgm:spPr/>
    </dgm:pt>
    <dgm:pt modelId="{EF15872C-E4A3-44AE-8703-9DC97741EA26}" type="pres">
      <dgm:prSet presAssocID="{311F4CCF-1238-4B96-893F-3510AF58F47A}" presName="compNode" presStyleCnt="0"/>
      <dgm:spPr/>
    </dgm:pt>
    <dgm:pt modelId="{CBA539AF-B460-44F6-9D69-74F537E34D42}" type="pres">
      <dgm:prSet presAssocID="{311F4CCF-1238-4B96-893F-3510AF58F47A}" presName="bkgdShape" presStyleLbl="node1" presStyleIdx="0" presStyleCnt="3"/>
      <dgm:spPr/>
      <dgm:t>
        <a:bodyPr/>
        <a:lstStyle/>
        <a:p>
          <a:endParaRPr lang="th-TH"/>
        </a:p>
      </dgm:t>
    </dgm:pt>
    <dgm:pt modelId="{5DA26B90-7799-4AFE-AB75-E230FC05A898}" type="pres">
      <dgm:prSet presAssocID="{311F4CCF-1238-4B96-893F-3510AF58F47A}" presName="nodeTx" presStyleLbl="node1" presStyleIdx="0" presStyleCnt="3">
        <dgm:presLayoutVars>
          <dgm:bulletEnabled val="1"/>
        </dgm:presLayoutVars>
      </dgm:prSet>
      <dgm:spPr/>
      <dgm:t>
        <a:bodyPr/>
        <a:lstStyle/>
        <a:p>
          <a:endParaRPr lang="th-TH"/>
        </a:p>
      </dgm:t>
    </dgm:pt>
    <dgm:pt modelId="{8CAC9184-D605-4C38-8416-98B7ACFA3481}" type="pres">
      <dgm:prSet presAssocID="{311F4CCF-1238-4B96-893F-3510AF58F47A}" presName="invisiNode" presStyleLbl="node1" presStyleIdx="0" presStyleCnt="3"/>
      <dgm:spPr/>
    </dgm:pt>
    <dgm:pt modelId="{6568D776-E554-4642-B394-90E1A51AE864}" type="pres">
      <dgm:prSet presAssocID="{311F4CCF-1238-4B96-893F-3510AF58F47A}" presName="imagNode" presStyleLbl="fgImgPlace1" presStyleIdx="0" presStyleCnt="3" custLinFactNeighborX="-241" custLinFactNeighborY="8376"/>
      <dgm:spPr>
        <a:blipFill rotWithShape="0">
          <a:blip xmlns:r="http://schemas.openxmlformats.org/officeDocument/2006/relationships" r:embed="rId1"/>
          <a:stretch>
            <a:fillRect/>
          </a:stretch>
        </a:blipFill>
      </dgm:spPr>
      <dgm:t>
        <a:bodyPr/>
        <a:lstStyle/>
        <a:p>
          <a:endParaRPr lang="th-TH"/>
        </a:p>
      </dgm:t>
    </dgm:pt>
    <dgm:pt modelId="{13919F86-712D-4107-A59C-D2E253AC60E5}" type="pres">
      <dgm:prSet presAssocID="{AE2A213F-19A2-487D-B6A0-E2C706617FE3}" presName="sibTrans" presStyleLbl="sibTrans2D1" presStyleIdx="0" presStyleCnt="0"/>
      <dgm:spPr/>
      <dgm:t>
        <a:bodyPr/>
        <a:lstStyle/>
        <a:p>
          <a:endParaRPr lang="th-TH"/>
        </a:p>
      </dgm:t>
    </dgm:pt>
    <dgm:pt modelId="{FB0CC5EC-2A65-4C21-9A2A-A288C2BD1D12}" type="pres">
      <dgm:prSet presAssocID="{C90F4044-629C-4EA4-B1DE-0B504E460744}" presName="compNode" presStyleCnt="0"/>
      <dgm:spPr/>
    </dgm:pt>
    <dgm:pt modelId="{C6BCDF37-4A29-45DC-85EC-D4E7CC5C4534}" type="pres">
      <dgm:prSet presAssocID="{C90F4044-629C-4EA4-B1DE-0B504E460744}" presName="bkgdShape" presStyleLbl="node1" presStyleIdx="1" presStyleCnt="3" custLinFactNeighborX="6950" custLinFactNeighborY="14844"/>
      <dgm:spPr/>
      <dgm:t>
        <a:bodyPr/>
        <a:lstStyle/>
        <a:p>
          <a:endParaRPr lang="th-TH"/>
        </a:p>
      </dgm:t>
    </dgm:pt>
    <dgm:pt modelId="{FF8430B7-618C-4016-8E14-AE007C1CDB95}" type="pres">
      <dgm:prSet presAssocID="{C90F4044-629C-4EA4-B1DE-0B504E460744}" presName="nodeTx" presStyleLbl="node1" presStyleIdx="1" presStyleCnt="3">
        <dgm:presLayoutVars>
          <dgm:bulletEnabled val="1"/>
        </dgm:presLayoutVars>
      </dgm:prSet>
      <dgm:spPr/>
      <dgm:t>
        <a:bodyPr/>
        <a:lstStyle/>
        <a:p>
          <a:endParaRPr lang="th-TH"/>
        </a:p>
      </dgm:t>
    </dgm:pt>
    <dgm:pt modelId="{DA7D9FD4-E529-4D54-9821-79ADA72B3D41}" type="pres">
      <dgm:prSet presAssocID="{C90F4044-629C-4EA4-B1DE-0B504E460744}" presName="invisiNode" presStyleLbl="node1" presStyleIdx="1" presStyleCnt="3"/>
      <dgm:spPr/>
    </dgm:pt>
    <dgm:pt modelId="{851FCD4F-1146-4D28-9D50-FE98678C2478}" type="pres">
      <dgm:prSet presAssocID="{C90F4044-629C-4EA4-B1DE-0B504E460744}" presName="imagNode" presStyleLbl="fgImgPlace1" presStyleIdx="1" presStyleCnt="3"/>
      <dgm:spPr>
        <a:blipFill rotWithShape="0">
          <a:blip xmlns:r="http://schemas.openxmlformats.org/officeDocument/2006/relationships" r:embed="rId2"/>
          <a:stretch>
            <a:fillRect/>
          </a:stretch>
        </a:blipFill>
      </dgm:spPr>
    </dgm:pt>
    <dgm:pt modelId="{F3DA524B-C884-40E5-933B-B29FB6B6249E}" type="pres">
      <dgm:prSet presAssocID="{1F7F36EE-8A8E-4A5C-9EDA-9E2F58EDBDCE}" presName="sibTrans" presStyleLbl="sibTrans2D1" presStyleIdx="0" presStyleCnt="0"/>
      <dgm:spPr/>
      <dgm:t>
        <a:bodyPr/>
        <a:lstStyle/>
        <a:p>
          <a:endParaRPr lang="th-TH"/>
        </a:p>
      </dgm:t>
    </dgm:pt>
    <dgm:pt modelId="{661A91C9-811E-49D2-B04B-3B6834D69CCF}" type="pres">
      <dgm:prSet presAssocID="{6ABF4B7B-6BB0-4F18-B251-60871089ECE9}" presName="compNode" presStyleCnt="0"/>
      <dgm:spPr/>
    </dgm:pt>
    <dgm:pt modelId="{BA84BC48-2BE5-445E-860A-427B31B53075}" type="pres">
      <dgm:prSet presAssocID="{6ABF4B7B-6BB0-4F18-B251-60871089ECE9}" presName="bkgdShape" presStyleLbl="node1" presStyleIdx="2" presStyleCnt="3"/>
      <dgm:spPr/>
      <dgm:t>
        <a:bodyPr/>
        <a:lstStyle/>
        <a:p>
          <a:endParaRPr lang="th-TH"/>
        </a:p>
      </dgm:t>
    </dgm:pt>
    <dgm:pt modelId="{333E6D37-5247-402E-8897-F4B2A83FB79C}" type="pres">
      <dgm:prSet presAssocID="{6ABF4B7B-6BB0-4F18-B251-60871089ECE9}" presName="nodeTx" presStyleLbl="node1" presStyleIdx="2" presStyleCnt="3">
        <dgm:presLayoutVars>
          <dgm:bulletEnabled val="1"/>
        </dgm:presLayoutVars>
      </dgm:prSet>
      <dgm:spPr/>
      <dgm:t>
        <a:bodyPr/>
        <a:lstStyle/>
        <a:p>
          <a:endParaRPr lang="th-TH"/>
        </a:p>
      </dgm:t>
    </dgm:pt>
    <dgm:pt modelId="{FADA6797-C36A-4BB3-ABDD-B3FF1BAA57B1}" type="pres">
      <dgm:prSet presAssocID="{6ABF4B7B-6BB0-4F18-B251-60871089ECE9}" presName="invisiNode" presStyleLbl="node1" presStyleIdx="2" presStyleCnt="3"/>
      <dgm:spPr/>
    </dgm:pt>
    <dgm:pt modelId="{1107AFFE-BEAE-46F7-8D47-504EE33798B6}" type="pres">
      <dgm:prSet presAssocID="{6ABF4B7B-6BB0-4F18-B251-60871089ECE9}" presName="imagNode" presStyleLbl="fgImgPlace1" presStyleIdx="2" presStyleCnt="3"/>
      <dgm:spPr>
        <a:blipFill rotWithShape="0">
          <a:blip xmlns:r="http://schemas.openxmlformats.org/officeDocument/2006/relationships" r:embed="rId3"/>
          <a:stretch>
            <a:fillRect/>
          </a:stretch>
        </a:blipFill>
      </dgm:spPr>
    </dgm:pt>
  </dgm:ptLst>
  <dgm:cxnLst>
    <dgm:cxn modelId="{719F44B9-913A-45D0-BC2D-6E32F83CFBD9}" type="presOf" srcId="{C90F4044-629C-4EA4-B1DE-0B504E460744}" destId="{C6BCDF37-4A29-45DC-85EC-D4E7CC5C4534}" srcOrd="0" destOrd="0" presId="urn:microsoft.com/office/officeart/2005/8/layout/hList7"/>
    <dgm:cxn modelId="{75A44BA9-41EB-4836-8E31-B8131D2CA8A7}" type="presOf" srcId="{AE2A213F-19A2-487D-B6A0-E2C706617FE3}" destId="{13919F86-712D-4107-A59C-D2E253AC60E5}" srcOrd="0" destOrd="0" presId="urn:microsoft.com/office/officeart/2005/8/layout/hList7"/>
    <dgm:cxn modelId="{4091F7D7-6558-4152-B05E-A977E574E721}" type="presOf" srcId="{1F7F36EE-8A8E-4A5C-9EDA-9E2F58EDBDCE}" destId="{F3DA524B-C884-40E5-933B-B29FB6B6249E}" srcOrd="0" destOrd="0" presId="urn:microsoft.com/office/officeart/2005/8/layout/hList7"/>
    <dgm:cxn modelId="{22014875-A52C-4B8E-9766-4BA23421FEBC}" srcId="{5D02B475-7CA3-4DFE-8E29-38568E51E328}" destId="{C90F4044-629C-4EA4-B1DE-0B504E460744}" srcOrd="1" destOrd="0" parTransId="{BE8725DA-90FB-4F24-B1E2-9AEB0858B7A4}" sibTransId="{1F7F36EE-8A8E-4A5C-9EDA-9E2F58EDBDCE}"/>
    <dgm:cxn modelId="{8953E4C5-FB44-4CAF-BF75-78ADA8A658F3}" type="presOf" srcId="{6ABF4B7B-6BB0-4F18-B251-60871089ECE9}" destId="{333E6D37-5247-402E-8897-F4B2A83FB79C}" srcOrd="1" destOrd="0" presId="urn:microsoft.com/office/officeart/2005/8/layout/hList7"/>
    <dgm:cxn modelId="{94595053-7116-4216-8432-9D5576347E96}" type="presOf" srcId="{5D02B475-7CA3-4DFE-8E29-38568E51E328}" destId="{80948B29-1A27-4AAD-B48E-53400B8ABFD4}" srcOrd="0" destOrd="0" presId="urn:microsoft.com/office/officeart/2005/8/layout/hList7"/>
    <dgm:cxn modelId="{530A1DBA-3E7F-48B7-B65B-28121C5C3B16}" srcId="{5D02B475-7CA3-4DFE-8E29-38568E51E328}" destId="{311F4CCF-1238-4B96-893F-3510AF58F47A}" srcOrd="0" destOrd="0" parTransId="{9950A310-CEC8-4B9F-A18F-A4E28E54DDDB}" sibTransId="{AE2A213F-19A2-487D-B6A0-E2C706617FE3}"/>
    <dgm:cxn modelId="{39035DDA-6917-4FAE-B7FE-D47298CA822A}" srcId="{5D02B475-7CA3-4DFE-8E29-38568E51E328}" destId="{6ABF4B7B-6BB0-4F18-B251-60871089ECE9}" srcOrd="2" destOrd="0" parTransId="{9FA33293-2AB1-4F2A-87F4-F048930C0879}" sibTransId="{D33B476C-C2B7-461A-84DA-EE7669A0131A}"/>
    <dgm:cxn modelId="{574822EF-B8D1-46C2-AF1D-CC2F029A3AA1}" type="presOf" srcId="{311F4CCF-1238-4B96-893F-3510AF58F47A}" destId="{5DA26B90-7799-4AFE-AB75-E230FC05A898}" srcOrd="1" destOrd="0" presId="urn:microsoft.com/office/officeart/2005/8/layout/hList7"/>
    <dgm:cxn modelId="{1477BD41-698D-4D9B-8894-F4383372DEE7}" type="presOf" srcId="{311F4CCF-1238-4B96-893F-3510AF58F47A}" destId="{CBA539AF-B460-44F6-9D69-74F537E34D42}" srcOrd="0" destOrd="0" presId="urn:microsoft.com/office/officeart/2005/8/layout/hList7"/>
    <dgm:cxn modelId="{760F0F67-A08F-451A-A3FE-2CDDC216BA30}" type="presOf" srcId="{C90F4044-629C-4EA4-B1DE-0B504E460744}" destId="{FF8430B7-618C-4016-8E14-AE007C1CDB95}" srcOrd="1" destOrd="0" presId="urn:microsoft.com/office/officeart/2005/8/layout/hList7"/>
    <dgm:cxn modelId="{64496A2A-1C69-424B-A343-5BF2115C5F19}" type="presOf" srcId="{6ABF4B7B-6BB0-4F18-B251-60871089ECE9}" destId="{BA84BC48-2BE5-445E-860A-427B31B53075}" srcOrd="0" destOrd="0" presId="urn:microsoft.com/office/officeart/2005/8/layout/hList7"/>
    <dgm:cxn modelId="{2CC209CB-7972-4848-A155-EF780CF17C2B}" type="presParOf" srcId="{80948B29-1A27-4AAD-B48E-53400B8ABFD4}" destId="{2BDBD565-8F0E-4812-AC92-946724A50BDC}" srcOrd="0" destOrd="0" presId="urn:microsoft.com/office/officeart/2005/8/layout/hList7"/>
    <dgm:cxn modelId="{B4E031C1-548F-4794-A375-7693C8F7D264}" type="presParOf" srcId="{80948B29-1A27-4AAD-B48E-53400B8ABFD4}" destId="{5F224AD2-B2A4-4ABE-96D4-706336FE5830}" srcOrd="1" destOrd="0" presId="urn:microsoft.com/office/officeart/2005/8/layout/hList7"/>
    <dgm:cxn modelId="{D8F925C4-6807-4985-B9FF-3F691F5CEADA}" type="presParOf" srcId="{5F224AD2-B2A4-4ABE-96D4-706336FE5830}" destId="{EF15872C-E4A3-44AE-8703-9DC97741EA26}" srcOrd="0" destOrd="0" presId="urn:microsoft.com/office/officeart/2005/8/layout/hList7"/>
    <dgm:cxn modelId="{ACD36170-D7AA-4FC2-AC0B-7F6FCFAF4AB5}" type="presParOf" srcId="{EF15872C-E4A3-44AE-8703-9DC97741EA26}" destId="{CBA539AF-B460-44F6-9D69-74F537E34D42}" srcOrd="0" destOrd="0" presId="urn:microsoft.com/office/officeart/2005/8/layout/hList7"/>
    <dgm:cxn modelId="{7840C451-2F49-46D8-91B1-CD722D9E8688}" type="presParOf" srcId="{EF15872C-E4A3-44AE-8703-9DC97741EA26}" destId="{5DA26B90-7799-4AFE-AB75-E230FC05A898}" srcOrd="1" destOrd="0" presId="urn:microsoft.com/office/officeart/2005/8/layout/hList7"/>
    <dgm:cxn modelId="{E550E7D4-80CB-4BD7-9181-007247CDB7ED}" type="presParOf" srcId="{EF15872C-E4A3-44AE-8703-9DC97741EA26}" destId="{8CAC9184-D605-4C38-8416-98B7ACFA3481}" srcOrd="2" destOrd="0" presId="urn:microsoft.com/office/officeart/2005/8/layout/hList7"/>
    <dgm:cxn modelId="{0749E35F-DB6D-45F4-B708-73DC6FB916D3}" type="presParOf" srcId="{EF15872C-E4A3-44AE-8703-9DC97741EA26}" destId="{6568D776-E554-4642-B394-90E1A51AE864}" srcOrd="3" destOrd="0" presId="urn:microsoft.com/office/officeart/2005/8/layout/hList7"/>
    <dgm:cxn modelId="{5535A009-0053-4C8F-ACA1-8486E05CBA87}" type="presParOf" srcId="{5F224AD2-B2A4-4ABE-96D4-706336FE5830}" destId="{13919F86-712D-4107-A59C-D2E253AC60E5}" srcOrd="1" destOrd="0" presId="urn:microsoft.com/office/officeart/2005/8/layout/hList7"/>
    <dgm:cxn modelId="{36662A8B-B6B4-4451-9240-2F5DAED7BC36}" type="presParOf" srcId="{5F224AD2-B2A4-4ABE-96D4-706336FE5830}" destId="{FB0CC5EC-2A65-4C21-9A2A-A288C2BD1D12}" srcOrd="2" destOrd="0" presId="urn:microsoft.com/office/officeart/2005/8/layout/hList7"/>
    <dgm:cxn modelId="{F0D22D9C-AF8A-4DDD-BA38-C7E2B1042649}" type="presParOf" srcId="{FB0CC5EC-2A65-4C21-9A2A-A288C2BD1D12}" destId="{C6BCDF37-4A29-45DC-85EC-D4E7CC5C4534}" srcOrd="0" destOrd="0" presId="urn:microsoft.com/office/officeart/2005/8/layout/hList7"/>
    <dgm:cxn modelId="{FB44F30C-614C-4E43-AB87-D7A3AE3ADF55}" type="presParOf" srcId="{FB0CC5EC-2A65-4C21-9A2A-A288C2BD1D12}" destId="{FF8430B7-618C-4016-8E14-AE007C1CDB95}" srcOrd="1" destOrd="0" presId="urn:microsoft.com/office/officeart/2005/8/layout/hList7"/>
    <dgm:cxn modelId="{151F3E48-8383-45F9-A359-E8FD5976A3D3}" type="presParOf" srcId="{FB0CC5EC-2A65-4C21-9A2A-A288C2BD1D12}" destId="{DA7D9FD4-E529-4D54-9821-79ADA72B3D41}" srcOrd="2" destOrd="0" presId="urn:microsoft.com/office/officeart/2005/8/layout/hList7"/>
    <dgm:cxn modelId="{B1EE616A-214A-4A93-A830-CFD6AB14855D}" type="presParOf" srcId="{FB0CC5EC-2A65-4C21-9A2A-A288C2BD1D12}" destId="{851FCD4F-1146-4D28-9D50-FE98678C2478}" srcOrd="3" destOrd="0" presId="urn:microsoft.com/office/officeart/2005/8/layout/hList7"/>
    <dgm:cxn modelId="{215C2B66-B46A-4F61-B7D2-1424EEFAF094}" type="presParOf" srcId="{5F224AD2-B2A4-4ABE-96D4-706336FE5830}" destId="{F3DA524B-C884-40E5-933B-B29FB6B6249E}" srcOrd="3" destOrd="0" presId="urn:microsoft.com/office/officeart/2005/8/layout/hList7"/>
    <dgm:cxn modelId="{33EBD748-CD61-49E7-B8E6-6D5BE85C2E77}" type="presParOf" srcId="{5F224AD2-B2A4-4ABE-96D4-706336FE5830}" destId="{661A91C9-811E-49D2-B04B-3B6834D69CCF}" srcOrd="4" destOrd="0" presId="urn:microsoft.com/office/officeart/2005/8/layout/hList7"/>
    <dgm:cxn modelId="{4E36A7DC-E7AA-430C-B353-C6AA2AC28EE4}" type="presParOf" srcId="{661A91C9-811E-49D2-B04B-3B6834D69CCF}" destId="{BA84BC48-2BE5-445E-860A-427B31B53075}" srcOrd="0" destOrd="0" presId="urn:microsoft.com/office/officeart/2005/8/layout/hList7"/>
    <dgm:cxn modelId="{A27D2B8E-4A26-4E86-97F3-34BB5B76BFEA}" type="presParOf" srcId="{661A91C9-811E-49D2-B04B-3B6834D69CCF}" destId="{333E6D37-5247-402E-8897-F4B2A83FB79C}" srcOrd="1" destOrd="0" presId="urn:microsoft.com/office/officeart/2005/8/layout/hList7"/>
    <dgm:cxn modelId="{DA3333B8-BB94-464F-AA49-D7506BA54F1D}" type="presParOf" srcId="{661A91C9-811E-49D2-B04B-3B6834D69CCF}" destId="{FADA6797-C36A-4BB3-ABDD-B3FF1BAA57B1}" srcOrd="2" destOrd="0" presId="urn:microsoft.com/office/officeart/2005/8/layout/hList7"/>
    <dgm:cxn modelId="{33AE4027-6410-401E-9FDB-2E627D2E8EDD}" type="presParOf" srcId="{661A91C9-811E-49D2-B04B-3B6834D69CCF}" destId="{1107AFFE-BEAE-46F7-8D47-504EE33798B6}" srcOrd="3" destOrd="0" presId="urn:microsoft.com/office/officeart/2005/8/layout/hList7"/>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81BA0606-64AD-401E-B6E0-3DF5A1811BC0}">
      <dsp:nvSpPr>
        <dsp:cNvPr id="0" name=""/>
        <dsp:cNvSpPr/>
      </dsp:nvSpPr>
      <dsp:spPr>
        <a:xfrm>
          <a:off x="3871" y="2019119"/>
          <a:ext cx="1200283" cy="922718"/>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t>Product Attributes</a:t>
          </a:r>
          <a:endParaRPr lang="th-TH" sz="1800" kern="1200" dirty="0"/>
        </a:p>
      </dsp:txBody>
      <dsp:txXfrm>
        <a:off x="3871" y="2019119"/>
        <a:ext cx="1200283" cy="922718"/>
      </dsp:txXfrm>
    </dsp:sp>
    <dsp:sp modelId="{33EAFC86-43D5-4595-8BBA-ECEC99A3A5AE}">
      <dsp:nvSpPr>
        <dsp:cNvPr id="0" name=""/>
        <dsp:cNvSpPr/>
      </dsp:nvSpPr>
      <dsp:spPr>
        <a:xfrm>
          <a:off x="1324184" y="2331643"/>
          <a:ext cx="254460" cy="297670"/>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th-TH" sz="1200" kern="1200"/>
        </a:p>
      </dsp:txBody>
      <dsp:txXfrm>
        <a:off x="1324184" y="2331643"/>
        <a:ext cx="254460" cy="297670"/>
      </dsp:txXfrm>
    </dsp:sp>
    <dsp:sp modelId="{F8F8CD66-DBBA-413D-9BF5-635E4F48FE0E}">
      <dsp:nvSpPr>
        <dsp:cNvPr id="0" name=""/>
        <dsp:cNvSpPr/>
      </dsp:nvSpPr>
      <dsp:spPr>
        <a:xfrm>
          <a:off x="1684269" y="2019119"/>
          <a:ext cx="1200283" cy="922718"/>
        </a:xfrm>
        <a:prstGeom prst="roundRect">
          <a:avLst>
            <a:gd name="adj" fmla="val 10000"/>
          </a:avLst>
        </a:prstGeom>
        <a:solidFill>
          <a:schemeClr val="accent2">
            <a:hueOff val="476948"/>
            <a:satOff val="-10882"/>
            <a:lumOff val="402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t>Branding</a:t>
          </a:r>
          <a:endParaRPr lang="th-TH" sz="1800" kern="1200" dirty="0"/>
        </a:p>
      </dsp:txBody>
      <dsp:txXfrm>
        <a:off x="1684269" y="2019119"/>
        <a:ext cx="1200283" cy="922718"/>
      </dsp:txXfrm>
    </dsp:sp>
    <dsp:sp modelId="{803900E7-BD07-4A9E-91F5-5F369217EDE5}">
      <dsp:nvSpPr>
        <dsp:cNvPr id="0" name=""/>
        <dsp:cNvSpPr/>
      </dsp:nvSpPr>
      <dsp:spPr>
        <a:xfrm>
          <a:off x="3004581" y="2331643"/>
          <a:ext cx="254460" cy="297670"/>
        </a:xfrm>
        <a:prstGeom prst="rightArrow">
          <a:avLst>
            <a:gd name="adj1" fmla="val 60000"/>
            <a:gd name="adj2" fmla="val 50000"/>
          </a:avLst>
        </a:prstGeom>
        <a:solidFill>
          <a:schemeClr val="accent2">
            <a:hueOff val="635930"/>
            <a:satOff val="-14509"/>
            <a:lumOff val="536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th-TH" sz="1200" kern="1200"/>
        </a:p>
      </dsp:txBody>
      <dsp:txXfrm>
        <a:off x="3004581" y="2331643"/>
        <a:ext cx="254460" cy="297670"/>
      </dsp:txXfrm>
    </dsp:sp>
    <dsp:sp modelId="{23127235-C549-4B75-B63B-BA69DDB1655E}">
      <dsp:nvSpPr>
        <dsp:cNvPr id="0" name=""/>
        <dsp:cNvSpPr/>
      </dsp:nvSpPr>
      <dsp:spPr>
        <a:xfrm>
          <a:off x="3364667" y="2019119"/>
          <a:ext cx="1200283" cy="922718"/>
        </a:xfrm>
        <a:prstGeom prst="roundRect">
          <a:avLst>
            <a:gd name="adj" fmla="val 10000"/>
          </a:avLst>
        </a:prstGeom>
        <a:solidFill>
          <a:schemeClr val="accent2">
            <a:hueOff val="953895"/>
            <a:satOff val="-21764"/>
            <a:lumOff val="8039"/>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t>Packaging</a:t>
          </a:r>
          <a:endParaRPr lang="th-TH" sz="1800" kern="1200" dirty="0"/>
        </a:p>
      </dsp:txBody>
      <dsp:txXfrm>
        <a:off x="3364667" y="2019119"/>
        <a:ext cx="1200283" cy="922718"/>
      </dsp:txXfrm>
    </dsp:sp>
    <dsp:sp modelId="{D883D439-7AF7-4949-AFEF-52185460E454}">
      <dsp:nvSpPr>
        <dsp:cNvPr id="0" name=""/>
        <dsp:cNvSpPr/>
      </dsp:nvSpPr>
      <dsp:spPr>
        <a:xfrm>
          <a:off x="4684979" y="2331643"/>
          <a:ext cx="254460" cy="297670"/>
        </a:xfrm>
        <a:prstGeom prst="rightArrow">
          <a:avLst>
            <a:gd name="adj1" fmla="val 60000"/>
            <a:gd name="adj2" fmla="val 50000"/>
          </a:avLst>
        </a:prstGeom>
        <a:solidFill>
          <a:schemeClr val="accent2">
            <a:hueOff val="1271860"/>
            <a:satOff val="-29019"/>
            <a:lumOff val="10719"/>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th-TH" sz="1200" kern="1200"/>
        </a:p>
      </dsp:txBody>
      <dsp:txXfrm>
        <a:off x="4684979" y="2331643"/>
        <a:ext cx="254460" cy="297670"/>
      </dsp:txXfrm>
    </dsp:sp>
    <dsp:sp modelId="{69DC8E86-A40F-4AFB-A934-30E94042C89F}">
      <dsp:nvSpPr>
        <dsp:cNvPr id="0" name=""/>
        <dsp:cNvSpPr/>
      </dsp:nvSpPr>
      <dsp:spPr>
        <a:xfrm>
          <a:off x="5045064" y="2019119"/>
          <a:ext cx="1200283" cy="922718"/>
        </a:xfrm>
        <a:prstGeom prst="roundRect">
          <a:avLst>
            <a:gd name="adj" fmla="val 10000"/>
          </a:avLst>
        </a:prstGeom>
        <a:solidFill>
          <a:schemeClr val="accent2">
            <a:hueOff val="1430843"/>
            <a:satOff val="-32646"/>
            <a:lumOff val="12059"/>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t>Labeling</a:t>
          </a:r>
          <a:endParaRPr lang="th-TH" sz="1800" kern="1200" dirty="0"/>
        </a:p>
      </dsp:txBody>
      <dsp:txXfrm>
        <a:off x="5045064" y="2019119"/>
        <a:ext cx="1200283" cy="922718"/>
      </dsp:txXfrm>
    </dsp:sp>
    <dsp:sp modelId="{5D05E8E3-1474-4E23-9DF6-CE1539C543F4}">
      <dsp:nvSpPr>
        <dsp:cNvPr id="0" name=""/>
        <dsp:cNvSpPr/>
      </dsp:nvSpPr>
      <dsp:spPr>
        <a:xfrm>
          <a:off x="6365376" y="2331643"/>
          <a:ext cx="254460" cy="297670"/>
        </a:xfrm>
        <a:prstGeom prst="rightArrow">
          <a:avLst>
            <a:gd name="adj1" fmla="val 60000"/>
            <a:gd name="adj2" fmla="val 50000"/>
          </a:avLst>
        </a:prstGeom>
        <a:solidFill>
          <a:schemeClr val="accent2">
            <a:hueOff val="1907790"/>
            <a:satOff val="-43528"/>
            <a:lumOff val="16079"/>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th-TH" sz="1200" kern="1200"/>
        </a:p>
      </dsp:txBody>
      <dsp:txXfrm>
        <a:off x="6365376" y="2331643"/>
        <a:ext cx="254460" cy="297670"/>
      </dsp:txXfrm>
    </dsp:sp>
    <dsp:sp modelId="{4595E149-AE12-4371-B005-AEA7231C49AD}">
      <dsp:nvSpPr>
        <dsp:cNvPr id="0" name=""/>
        <dsp:cNvSpPr/>
      </dsp:nvSpPr>
      <dsp:spPr>
        <a:xfrm>
          <a:off x="6725462" y="2019119"/>
          <a:ext cx="1200283" cy="922718"/>
        </a:xfrm>
        <a:prstGeom prst="roundRect">
          <a:avLst>
            <a:gd name="adj" fmla="val 10000"/>
          </a:avLst>
        </a:prstGeom>
        <a:solidFill>
          <a:schemeClr val="accent2">
            <a:hueOff val="1907790"/>
            <a:satOff val="-43528"/>
            <a:lumOff val="16079"/>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t>Product Support Services</a:t>
          </a:r>
          <a:endParaRPr lang="th-TH" sz="1800" kern="1200" dirty="0"/>
        </a:p>
      </dsp:txBody>
      <dsp:txXfrm>
        <a:off x="6725462" y="2019119"/>
        <a:ext cx="1200283" cy="922718"/>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DF8002A0-8535-421E-97D0-A02FBB9C7E10}">
      <dsp:nvSpPr>
        <dsp:cNvPr id="0" name=""/>
        <dsp:cNvSpPr/>
      </dsp:nvSpPr>
      <dsp:spPr>
        <a:xfrm>
          <a:off x="0" y="0"/>
          <a:ext cx="7358114" cy="765298"/>
        </a:xfrm>
        <a:prstGeom prst="roundRect">
          <a:avLst>
            <a:gd name="adj" fmla="val 10000"/>
          </a:avLst>
        </a:prstGeom>
        <a:blipFill rotWithShape="0">
          <a:blip xmlns:r="http://schemas.openxmlformats.org/officeDocument/2006/relationships" r:embed="rId1">
            <a:duotone>
              <a:schemeClr val="accent2">
                <a:hueOff val="0"/>
                <a:satOff val="0"/>
                <a:lumOff val="0"/>
                <a:alphaOff val="0"/>
                <a:shade val="22000"/>
                <a:satMod val="160000"/>
              </a:schemeClr>
              <a:schemeClr val="accent2">
                <a:hueOff val="0"/>
                <a:satOff val="0"/>
                <a:lumOff val="0"/>
                <a:alphaOff val="0"/>
                <a:shade val="45000"/>
                <a:satMod val="100000"/>
              </a:schemeClr>
            </a:duotone>
          </a:blip>
          <a:tile tx="0" ty="0" sx="65000" sy="65000" flip="none" algn="ctr"/>
        </a:blipFill>
        <a:ln>
          <a:noFill/>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a:lnSpc>
              <a:spcPct val="90000"/>
            </a:lnSpc>
            <a:spcBef>
              <a:spcPct val="0"/>
            </a:spcBef>
            <a:spcAft>
              <a:spcPct val="35000"/>
            </a:spcAft>
          </a:pPr>
          <a:r>
            <a:rPr lang="en-US" altLang="ja-JP" sz="2200" b="1" kern="1200" dirty="0" smtClean="0">
              <a:ea typeface="MS PGothic" pitchFamily="34" charset="-128"/>
            </a:rPr>
            <a:t>Identify the brand</a:t>
          </a:r>
        </a:p>
      </dsp:txBody>
      <dsp:txXfrm>
        <a:off x="1548152" y="0"/>
        <a:ext cx="5809961" cy="765298"/>
      </dsp:txXfrm>
    </dsp:sp>
    <dsp:sp modelId="{E1A1A2E3-5D9F-4561-A74E-6CAB4759F09C}">
      <dsp:nvSpPr>
        <dsp:cNvPr id="0" name=""/>
        <dsp:cNvSpPr/>
      </dsp:nvSpPr>
      <dsp:spPr>
        <a:xfrm>
          <a:off x="76529" y="76529"/>
          <a:ext cx="1471622" cy="612238"/>
        </a:xfrm>
        <a:prstGeom prst="roundRect">
          <a:avLst>
            <a:gd name="adj" fmla="val 10000"/>
          </a:avLst>
        </a:prstGeom>
        <a:blipFill rotWithShape="0">
          <a:blip xmlns:r="http://schemas.openxmlformats.org/officeDocument/2006/relationships" r:embed="rId2"/>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47220306-1AB3-402D-AF17-36E7D73679A5}">
      <dsp:nvSpPr>
        <dsp:cNvPr id="0" name=""/>
        <dsp:cNvSpPr/>
      </dsp:nvSpPr>
      <dsp:spPr>
        <a:xfrm>
          <a:off x="0" y="841828"/>
          <a:ext cx="7358114" cy="765298"/>
        </a:xfrm>
        <a:prstGeom prst="roundRect">
          <a:avLst>
            <a:gd name="adj" fmla="val 10000"/>
          </a:avLst>
        </a:prstGeom>
        <a:blipFill rotWithShape="0">
          <a:blip xmlns:r="http://schemas.openxmlformats.org/officeDocument/2006/relationships" r:embed="rId1">
            <a:duotone>
              <a:schemeClr val="accent2">
                <a:hueOff val="476948"/>
                <a:satOff val="-10882"/>
                <a:lumOff val="4020"/>
                <a:alphaOff val="0"/>
                <a:shade val="22000"/>
                <a:satMod val="160000"/>
              </a:schemeClr>
              <a:schemeClr val="accent2">
                <a:hueOff val="476948"/>
                <a:satOff val="-10882"/>
                <a:lumOff val="4020"/>
                <a:alphaOff val="0"/>
                <a:shade val="45000"/>
                <a:satMod val="100000"/>
              </a:schemeClr>
            </a:duotone>
          </a:blip>
          <a:tile tx="0" ty="0" sx="65000" sy="65000" flip="none" algn="ctr"/>
        </a:blipFill>
        <a:ln>
          <a:noFill/>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a:lnSpc>
              <a:spcPct val="90000"/>
            </a:lnSpc>
            <a:spcBef>
              <a:spcPct val="0"/>
            </a:spcBef>
            <a:spcAft>
              <a:spcPct val="35000"/>
            </a:spcAft>
          </a:pPr>
          <a:r>
            <a:rPr lang="en-US" altLang="ja-JP" sz="2200" b="1" kern="1200" dirty="0" smtClean="0">
              <a:ea typeface="MS PGothic" pitchFamily="34" charset="-128"/>
            </a:rPr>
            <a:t>Convey descriptive and persuasive information</a:t>
          </a:r>
        </a:p>
      </dsp:txBody>
      <dsp:txXfrm>
        <a:off x="1548152" y="841828"/>
        <a:ext cx="5809961" cy="765298"/>
      </dsp:txXfrm>
    </dsp:sp>
    <dsp:sp modelId="{DBAA68FE-4BDA-4631-97FC-11A6912A6E11}">
      <dsp:nvSpPr>
        <dsp:cNvPr id="0" name=""/>
        <dsp:cNvSpPr/>
      </dsp:nvSpPr>
      <dsp:spPr>
        <a:xfrm>
          <a:off x="259275" y="918358"/>
          <a:ext cx="1106130" cy="612238"/>
        </a:xfrm>
        <a:prstGeom prst="roundRect">
          <a:avLst>
            <a:gd name="adj" fmla="val 10000"/>
          </a:avLst>
        </a:prstGeom>
        <a:blipFill rotWithShape="0">
          <a:blip xmlns:r="http://schemas.openxmlformats.org/officeDocument/2006/relationships" r:embed="rId3"/>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6607DDB4-D502-4B89-BBD4-8E76DB69BEC8}">
      <dsp:nvSpPr>
        <dsp:cNvPr id="0" name=""/>
        <dsp:cNvSpPr/>
      </dsp:nvSpPr>
      <dsp:spPr>
        <a:xfrm>
          <a:off x="0" y="1683656"/>
          <a:ext cx="7358114" cy="765298"/>
        </a:xfrm>
        <a:prstGeom prst="roundRect">
          <a:avLst>
            <a:gd name="adj" fmla="val 10000"/>
          </a:avLst>
        </a:prstGeom>
        <a:blipFill rotWithShape="0">
          <a:blip xmlns:r="http://schemas.openxmlformats.org/officeDocument/2006/relationships" r:embed="rId1">
            <a:duotone>
              <a:schemeClr val="accent2">
                <a:hueOff val="953895"/>
                <a:satOff val="-21764"/>
                <a:lumOff val="8039"/>
                <a:alphaOff val="0"/>
                <a:shade val="22000"/>
                <a:satMod val="160000"/>
              </a:schemeClr>
              <a:schemeClr val="accent2">
                <a:hueOff val="953895"/>
                <a:satOff val="-21764"/>
                <a:lumOff val="8039"/>
                <a:alphaOff val="0"/>
                <a:shade val="45000"/>
                <a:satMod val="100000"/>
              </a:schemeClr>
            </a:duotone>
          </a:blip>
          <a:tile tx="0" ty="0" sx="65000" sy="65000" flip="none" algn="ctr"/>
        </a:blipFill>
        <a:ln>
          <a:noFill/>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a:lnSpc>
              <a:spcPct val="90000"/>
            </a:lnSpc>
            <a:spcBef>
              <a:spcPct val="0"/>
            </a:spcBef>
            <a:spcAft>
              <a:spcPct val="35000"/>
            </a:spcAft>
          </a:pPr>
          <a:r>
            <a:rPr lang="en-US" altLang="ja-JP" sz="2200" b="1" kern="1200" dirty="0" smtClean="0">
              <a:ea typeface="MS PGothic" pitchFamily="34" charset="-128"/>
            </a:rPr>
            <a:t>Facilitate product transportation and protection</a:t>
          </a:r>
        </a:p>
      </dsp:txBody>
      <dsp:txXfrm>
        <a:off x="1548152" y="1683656"/>
        <a:ext cx="5809961" cy="765298"/>
      </dsp:txXfrm>
    </dsp:sp>
    <dsp:sp modelId="{7F9C726E-6FB7-45F0-8C1E-F2DE5B8A1E8B}">
      <dsp:nvSpPr>
        <dsp:cNvPr id="0" name=""/>
        <dsp:cNvSpPr/>
      </dsp:nvSpPr>
      <dsp:spPr>
        <a:xfrm>
          <a:off x="76529" y="1760186"/>
          <a:ext cx="1471622" cy="612238"/>
        </a:xfrm>
        <a:prstGeom prst="roundRect">
          <a:avLst>
            <a:gd name="adj" fmla="val 10000"/>
          </a:avLst>
        </a:prstGeom>
        <a:blipFill rotWithShape="0">
          <a:blip xmlns:r="http://schemas.openxmlformats.org/officeDocument/2006/relationships" r:embed="rId4"/>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07A18269-E1FE-4732-8C32-A1B87A0AF584}">
      <dsp:nvSpPr>
        <dsp:cNvPr id="0" name=""/>
        <dsp:cNvSpPr/>
      </dsp:nvSpPr>
      <dsp:spPr>
        <a:xfrm>
          <a:off x="0" y="2525484"/>
          <a:ext cx="7358114" cy="765298"/>
        </a:xfrm>
        <a:prstGeom prst="roundRect">
          <a:avLst>
            <a:gd name="adj" fmla="val 10000"/>
          </a:avLst>
        </a:prstGeom>
        <a:blipFill rotWithShape="0">
          <a:blip xmlns:r="http://schemas.openxmlformats.org/officeDocument/2006/relationships" r:embed="rId1">
            <a:duotone>
              <a:schemeClr val="accent2">
                <a:hueOff val="1430843"/>
                <a:satOff val="-32646"/>
                <a:lumOff val="12059"/>
                <a:alphaOff val="0"/>
                <a:shade val="22000"/>
                <a:satMod val="160000"/>
              </a:schemeClr>
              <a:schemeClr val="accent2">
                <a:hueOff val="1430843"/>
                <a:satOff val="-32646"/>
                <a:lumOff val="12059"/>
                <a:alphaOff val="0"/>
                <a:shade val="45000"/>
                <a:satMod val="100000"/>
              </a:schemeClr>
            </a:duotone>
          </a:blip>
          <a:tile tx="0" ty="0" sx="65000" sy="65000" flip="none" algn="ctr"/>
        </a:blipFill>
        <a:ln>
          <a:noFill/>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a:lnSpc>
              <a:spcPct val="90000"/>
            </a:lnSpc>
            <a:spcBef>
              <a:spcPct val="0"/>
            </a:spcBef>
            <a:spcAft>
              <a:spcPct val="35000"/>
            </a:spcAft>
          </a:pPr>
          <a:r>
            <a:rPr lang="en-US" altLang="ja-JP" sz="2200" b="1" kern="1200" dirty="0" smtClean="0">
              <a:ea typeface="MS PGothic" pitchFamily="34" charset="-128"/>
            </a:rPr>
            <a:t>Assist at-home storage</a:t>
          </a:r>
        </a:p>
      </dsp:txBody>
      <dsp:txXfrm>
        <a:off x="1548152" y="2525484"/>
        <a:ext cx="5809961" cy="765298"/>
      </dsp:txXfrm>
    </dsp:sp>
    <dsp:sp modelId="{7E2BBE2B-E5D1-4CFC-8B48-69D78764F9C1}">
      <dsp:nvSpPr>
        <dsp:cNvPr id="0" name=""/>
        <dsp:cNvSpPr/>
      </dsp:nvSpPr>
      <dsp:spPr>
        <a:xfrm>
          <a:off x="259275" y="2602014"/>
          <a:ext cx="1106130" cy="612238"/>
        </a:xfrm>
        <a:prstGeom prst="roundRect">
          <a:avLst>
            <a:gd name="adj" fmla="val 10000"/>
          </a:avLst>
        </a:prstGeom>
        <a:blipFill rotWithShape="0">
          <a:blip xmlns:r="http://schemas.openxmlformats.org/officeDocument/2006/relationships" r:embed="rId5"/>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AB0BECB7-FBD1-46D9-A775-1D9574AF9C23}">
      <dsp:nvSpPr>
        <dsp:cNvPr id="0" name=""/>
        <dsp:cNvSpPr/>
      </dsp:nvSpPr>
      <dsp:spPr>
        <a:xfrm>
          <a:off x="0" y="3367312"/>
          <a:ext cx="7358114" cy="765298"/>
        </a:xfrm>
        <a:prstGeom prst="roundRect">
          <a:avLst>
            <a:gd name="adj" fmla="val 10000"/>
          </a:avLst>
        </a:prstGeom>
        <a:blipFill rotWithShape="0">
          <a:blip xmlns:r="http://schemas.openxmlformats.org/officeDocument/2006/relationships" r:embed="rId1">
            <a:duotone>
              <a:schemeClr val="accent2">
                <a:hueOff val="1907790"/>
                <a:satOff val="-43528"/>
                <a:lumOff val="16079"/>
                <a:alphaOff val="0"/>
                <a:shade val="22000"/>
                <a:satMod val="160000"/>
              </a:schemeClr>
              <a:schemeClr val="accent2">
                <a:hueOff val="1907790"/>
                <a:satOff val="-43528"/>
                <a:lumOff val="16079"/>
                <a:alphaOff val="0"/>
                <a:shade val="45000"/>
                <a:satMod val="100000"/>
              </a:schemeClr>
            </a:duotone>
          </a:blip>
          <a:tile tx="0" ty="0" sx="65000" sy="65000" flip="none" algn="ctr"/>
        </a:blipFill>
        <a:ln>
          <a:noFill/>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a:lnSpc>
              <a:spcPct val="90000"/>
            </a:lnSpc>
            <a:spcBef>
              <a:spcPct val="0"/>
            </a:spcBef>
            <a:spcAft>
              <a:spcPct val="35000"/>
            </a:spcAft>
          </a:pPr>
          <a:r>
            <a:rPr lang="en-US" altLang="ja-JP" sz="2200" b="1" kern="1200" dirty="0" smtClean="0">
              <a:ea typeface="MS PGothic" pitchFamily="34" charset="-128"/>
            </a:rPr>
            <a:t>Aid product consumption</a:t>
          </a:r>
          <a:endParaRPr lang="en-US" altLang="ja-JP" sz="2200" b="1" kern="1200" dirty="0">
            <a:ea typeface="MS PGothic" pitchFamily="34" charset="-128"/>
          </a:endParaRPr>
        </a:p>
      </dsp:txBody>
      <dsp:txXfrm>
        <a:off x="1548152" y="3367312"/>
        <a:ext cx="5809961" cy="765298"/>
      </dsp:txXfrm>
    </dsp:sp>
    <dsp:sp modelId="{6BAA6519-5E07-4AD9-8105-7A1090EEB6E6}">
      <dsp:nvSpPr>
        <dsp:cNvPr id="0" name=""/>
        <dsp:cNvSpPr/>
      </dsp:nvSpPr>
      <dsp:spPr>
        <a:xfrm>
          <a:off x="173046" y="3443842"/>
          <a:ext cx="1278590" cy="612238"/>
        </a:xfrm>
        <a:prstGeom prst="roundRect">
          <a:avLst>
            <a:gd name="adj" fmla="val 10000"/>
          </a:avLst>
        </a:prstGeom>
        <a:blipFill rotWithShape="0">
          <a:blip xmlns:r="http://schemas.openxmlformats.org/officeDocument/2006/relationships" r:embed="rId6"/>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CBA539AF-B460-44F6-9D69-74F537E34D42}">
      <dsp:nvSpPr>
        <dsp:cNvPr id="0" name=""/>
        <dsp:cNvSpPr/>
      </dsp:nvSpPr>
      <dsp:spPr>
        <a:xfrm>
          <a:off x="1514" y="0"/>
          <a:ext cx="2356930" cy="4064000"/>
        </a:xfrm>
        <a:prstGeom prst="roundRect">
          <a:avLst>
            <a:gd name="adj" fmla="val 10000"/>
          </a:avLst>
        </a:prstGeom>
        <a:solidFill>
          <a:schemeClr val="accent4">
            <a:hueOff val="0"/>
            <a:satOff val="0"/>
            <a:lumOff val="0"/>
            <a:alphaOff val="0"/>
          </a:schemeClr>
        </a:solid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99136" tIns="199136" rIns="199136" bIns="199136" numCol="1" spcCol="1270" anchor="ctr" anchorCtr="0">
          <a:noAutofit/>
        </a:bodyPr>
        <a:lstStyle/>
        <a:p>
          <a:pPr lvl="0" algn="ctr" defTabSz="1244600">
            <a:lnSpc>
              <a:spcPct val="90000"/>
            </a:lnSpc>
            <a:spcBef>
              <a:spcPct val="0"/>
            </a:spcBef>
            <a:spcAft>
              <a:spcPct val="35000"/>
            </a:spcAft>
          </a:pPr>
          <a:r>
            <a:rPr lang="en-US" sz="2800" kern="1200" dirty="0" smtClean="0"/>
            <a:t>Service Differentiation</a:t>
          </a:r>
          <a:endParaRPr lang="th-TH" sz="2800" kern="1200" dirty="0"/>
        </a:p>
      </dsp:txBody>
      <dsp:txXfrm>
        <a:off x="1514" y="1625600"/>
        <a:ext cx="2356930" cy="1625600"/>
      </dsp:txXfrm>
    </dsp:sp>
    <dsp:sp modelId="{6568D776-E554-4642-B394-90E1A51AE864}">
      <dsp:nvSpPr>
        <dsp:cNvPr id="0" name=""/>
        <dsp:cNvSpPr/>
      </dsp:nvSpPr>
      <dsp:spPr>
        <a:xfrm>
          <a:off x="500062" y="357193"/>
          <a:ext cx="1353312" cy="1353312"/>
        </a:xfrm>
        <a:prstGeom prst="ellipse">
          <a:avLst/>
        </a:prstGeom>
        <a:blipFill rotWithShape="0">
          <a:blip xmlns:r="http://schemas.openxmlformats.org/officeDocument/2006/relationships" r:embed="rId1"/>
          <a:stretch>
            <a:fillRect/>
          </a:stretch>
        </a:blip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C6BCDF37-4A29-45DC-85EC-D4E7CC5C4534}">
      <dsp:nvSpPr>
        <dsp:cNvPr id="0" name=""/>
        <dsp:cNvSpPr/>
      </dsp:nvSpPr>
      <dsp:spPr>
        <a:xfrm>
          <a:off x="2592960" y="0"/>
          <a:ext cx="2356930" cy="4064000"/>
        </a:xfrm>
        <a:prstGeom prst="roundRect">
          <a:avLst>
            <a:gd name="adj" fmla="val 10000"/>
          </a:avLst>
        </a:prstGeom>
        <a:solidFill>
          <a:schemeClr val="accent4">
            <a:hueOff val="10211518"/>
            <a:satOff val="-11993"/>
            <a:lumOff val="4608"/>
            <a:alphaOff val="0"/>
          </a:schemeClr>
        </a:solid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99136" tIns="199136" rIns="199136" bIns="199136" numCol="1" spcCol="1270" anchor="ctr" anchorCtr="0">
          <a:noAutofit/>
        </a:bodyPr>
        <a:lstStyle/>
        <a:p>
          <a:pPr lvl="0" algn="ctr" defTabSz="1244600">
            <a:lnSpc>
              <a:spcPct val="90000"/>
            </a:lnSpc>
            <a:spcBef>
              <a:spcPct val="0"/>
            </a:spcBef>
            <a:spcAft>
              <a:spcPct val="35000"/>
            </a:spcAft>
          </a:pPr>
          <a:r>
            <a:rPr lang="en-US" sz="2800" kern="1200" dirty="0" smtClean="0"/>
            <a:t>Service Quality</a:t>
          </a:r>
          <a:endParaRPr lang="th-TH" sz="2800" kern="1200" dirty="0"/>
        </a:p>
      </dsp:txBody>
      <dsp:txXfrm>
        <a:off x="2592960" y="1625600"/>
        <a:ext cx="2356930" cy="1625600"/>
      </dsp:txXfrm>
    </dsp:sp>
    <dsp:sp modelId="{851FCD4F-1146-4D28-9D50-FE98678C2478}">
      <dsp:nvSpPr>
        <dsp:cNvPr id="0" name=""/>
        <dsp:cNvSpPr/>
      </dsp:nvSpPr>
      <dsp:spPr>
        <a:xfrm>
          <a:off x="2930962" y="243840"/>
          <a:ext cx="1353312" cy="1353312"/>
        </a:xfrm>
        <a:prstGeom prst="ellipse">
          <a:avLst/>
        </a:prstGeom>
        <a:blipFill rotWithShape="0">
          <a:blip xmlns:r="http://schemas.openxmlformats.org/officeDocument/2006/relationships" r:embed="rId2"/>
          <a:stretch>
            <a:fillRect/>
          </a:stretch>
        </a:blip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BA84BC48-2BE5-445E-860A-427B31B53075}">
      <dsp:nvSpPr>
        <dsp:cNvPr id="0" name=""/>
        <dsp:cNvSpPr/>
      </dsp:nvSpPr>
      <dsp:spPr>
        <a:xfrm>
          <a:off x="4856792" y="0"/>
          <a:ext cx="2356930" cy="4064000"/>
        </a:xfrm>
        <a:prstGeom prst="roundRect">
          <a:avLst>
            <a:gd name="adj" fmla="val 10000"/>
          </a:avLst>
        </a:prstGeom>
        <a:solidFill>
          <a:schemeClr val="accent4">
            <a:hueOff val="20423036"/>
            <a:satOff val="-23986"/>
            <a:lumOff val="9216"/>
            <a:alphaOff val="0"/>
          </a:schemeClr>
        </a:solid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99136" tIns="199136" rIns="199136" bIns="199136" numCol="1" spcCol="1270" anchor="ctr" anchorCtr="0">
          <a:noAutofit/>
        </a:bodyPr>
        <a:lstStyle/>
        <a:p>
          <a:pPr lvl="0" algn="ctr" defTabSz="1244600">
            <a:lnSpc>
              <a:spcPct val="90000"/>
            </a:lnSpc>
            <a:spcBef>
              <a:spcPct val="0"/>
            </a:spcBef>
            <a:spcAft>
              <a:spcPct val="35000"/>
            </a:spcAft>
          </a:pPr>
          <a:r>
            <a:rPr lang="en-US" sz="2800" kern="1200" dirty="0" smtClean="0"/>
            <a:t>Service productivity</a:t>
          </a:r>
          <a:endParaRPr lang="th-TH" sz="2800" kern="1200" dirty="0"/>
        </a:p>
      </dsp:txBody>
      <dsp:txXfrm>
        <a:off x="4856792" y="1625600"/>
        <a:ext cx="2356930" cy="1625600"/>
      </dsp:txXfrm>
    </dsp:sp>
    <dsp:sp modelId="{1107AFFE-BEAE-46F7-8D47-504EE33798B6}">
      <dsp:nvSpPr>
        <dsp:cNvPr id="0" name=""/>
        <dsp:cNvSpPr/>
      </dsp:nvSpPr>
      <dsp:spPr>
        <a:xfrm>
          <a:off x="5358601" y="243840"/>
          <a:ext cx="1353312" cy="1353312"/>
        </a:xfrm>
        <a:prstGeom prst="ellipse">
          <a:avLst/>
        </a:prstGeom>
        <a:blipFill rotWithShape="0">
          <a:blip xmlns:r="http://schemas.openxmlformats.org/officeDocument/2006/relationships" r:embed="rId3"/>
          <a:stretch>
            <a:fillRect/>
          </a:stretch>
        </a:blip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2BDBD565-8F0E-4812-AC92-946724A50BDC}">
      <dsp:nvSpPr>
        <dsp:cNvPr id="0" name=""/>
        <dsp:cNvSpPr/>
      </dsp:nvSpPr>
      <dsp:spPr>
        <a:xfrm>
          <a:off x="288609" y="3251200"/>
          <a:ext cx="6638018" cy="609600"/>
        </a:xfrm>
        <a:prstGeom prst="leftRightArrow">
          <a:avLst/>
        </a:prstGeom>
        <a:solidFill>
          <a:schemeClr val="accent4">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4">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หัวกระดาษ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ตัวยึดวันที่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881275D-5491-4D15-9920-5A7C6DB815D8}" type="datetimeFigureOut">
              <a:rPr lang="th-TH" smtClean="0"/>
              <a:pPr/>
              <a:t>04/10/56</a:t>
            </a:fld>
            <a:endParaRPr lang="th-TH"/>
          </a:p>
        </p:txBody>
      </p:sp>
      <p:sp>
        <p:nvSpPr>
          <p:cNvPr id="4" name="ตัวยึดรูปบนภาพนิ่ง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ตัวยึดบันทึกย่อ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ตัวยึดท้ายกระดา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ตัวยึดหมายเลขภาพนิ่ง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395B794-524B-4140-86A3-21CF1DD4B925}" type="slidenum">
              <a:rPr lang="th-TH" smtClean="0"/>
              <a:pPr/>
              <a:t>‹#›</a:t>
            </a:fld>
            <a:endParaRPr lang="th-TH"/>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ยึดรูปบนภาพนิ่ง 1"/>
          <p:cNvSpPr>
            <a:spLocks noGrp="1" noRot="1" noChangeAspect="1"/>
          </p:cNvSpPr>
          <p:nvPr>
            <p:ph type="sldImg"/>
          </p:nvPr>
        </p:nvSpPr>
        <p:spPr/>
      </p:sp>
      <p:sp>
        <p:nvSpPr>
          <p:cNvPr id="3" name="ตัวยึดบันทึกย่อ 2"/>
          <p:cNvSpPr>
            <a:spLocks noGrp="1"/>
          </p:cNvSpPr>
          <p:nvPr>
            <p:ph type="body" idx="1"/>
          </p:nvPr>
        </p:nvSpPr>
        <p:spPr/>
        <p:txBody>
          <a:bodyPr>
            <a:normAutofit/>
          </a:bodyPr>
          <a:lstStyle/>
          <a:p>
            <a:endParaRPr lang="th-TH" dirty="0"/>
          </a:p>
        </p:txBody>
      </p:sp>
      <p:sp>
        <p:nvSpPr>
          <p:cNvPr id="4" name="ตัวยึดหมายเลขภาพนิ่ง 3"/>
          <p:cNvSpPr>
            <a:spLocks noGrp="1"/>
          </p:cNvSpPr>
          <p:nvPr>
            <p:ph type="sldNum" sz="quarter" idx="10"/>
          </p:nvPr>
        </p:nvSpPr>
        <p:spPr/>
        <p:txBody>
          <a:bodyPr/>
          <a:lstStyle/>
          <a:p>
            <a:fld id="{D395B794-524B-4140-86A3-21CF1DD4B925}" type="slidenum">
              <a:rPr lang="th-TH" smtClean="0"/>
              <a:pPr/>
              <a:t>18</a:t>
            </a:fld>
            <a:endParaRPr lang="th-TH"/>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2274" name="Rectangle 2"/>
          <p:cNvSpPr>
            <a:spLocks noGrp="1" noRot="1" noChangeAspect="1" noChangeArrowheads="1" noTextEdit="1"/>
          </p:cNvSpPr>
          <p:nvPr>
            <p:ph type="sldImg"/>
          </p:nvPr>
        </p:nvSpPr>
        <p:spPr>
          <a:xfrm>
            <a:off x="1150938" y="692150"/>
            <a:ext cx="4556125" cy="3416300"/>
          </a:xfrm>
          <a:ln/>
        </p:spPr>
      </p:sp>
      <p:sp>
        <p:nvSpPr>
          <p:cNvPr id="822275" name="Rectangle 3"/>
          <p:cNvSpPr>
            <a:spLocks noGrp="1" noChangeArrowheads="1"/>
          </p:cNvSpPr>
          <p:nvPr>
            <p:ph type="body" idx="1"/>
          </p:nvPr>
        </p:nvSpPr>
        <p:spPr/>
        <p:txBody>
          <a:bodyPr/>
          <a:lstStyle/>
          <a:p>
            <a:endParaRPr lang="th-TH"/>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3">
        <a:schemeClr val="bg1"/>
      </p:bgRef>
    </p:bg>
    <p:spTree>
      <p:nvGrpSpPr>
        <p:cNvPr id="1" name=""/>
        <p:cNvGrpSpPr/>
        <p:nvPr/>
      </p:nvGrpSpPr>
      <p:grpSpPr>
        <a:xfrm>
          <a:off x="0" y="0"/>
          <a:ext cx="0" cy="0"/>
          <a:chOff x="0" y="0"/>
          <a:chExt cx="0" cy="0"/>
        </a:xfrm>
      </p:grpSpPr>
      <p:sp>
        <p:nvSpPr>
          <p:cNvPr id="12" name="สี่เหลี่ยมผืนผ้า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สี่เหลี่ยมมุมมน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ชื่อเรื่องรอง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fld id="{FD953D10-8F4A-4959-B9FA-F33B2EA3AA39}" type="datetimeFigureOut">
              <a:rPr lang="th-TH" smtClean="0"/>
              <a:pPr/>
              <a:t>04/10/56</a:t>
            </a:fld>
            <a:endParaRPr lang="th-TH"/>
          </a:p>
        </p:txBody>
      </p:sp>
      <p:sp>
        <p:nvSpPr>
          <p:cNvPr id="17" name="ตัวยึดท้ายกระดาษ 16"/>
          <p:cNvSpPr>
            <a:spLocks noGrp="1"/>
          </p:cNvSpPr>
          <p:nvPr>
            <p:ph type="ftr" sz="quarter" idx="11"/>
          </p:nvPr>
        </p:nvSpPr>
        <p:spPr/>
        <p:txBody>
          <a:bodyPr/>
          <a:lstStyle/>
          <a:p>
            <a:endParaRPr lang="th-TH"/>
          </a:p>
        </p:txBody>
      </p:sp>
      <p:sp>
        <p:nvSpPr>
          <p:cNvPr id="29" name="ตัวยึดหมายเลขภาพนิ่ง 28"/>
          <p:cNvSpPr>
            <a:spLocks noGrp="1"/>
          </p:cNvSpPr>
          <p:nvPr>
            <p:ph type="sldNum" sz="quarter" idx="12"/>
          </p:nvPr>
        </p:nvSpPr>
        <p:spPr/>
        <p:txBody>
          <a:bodyPr lIns="0" tIns="0" rIns="0" bIns="0">
            <a:noAutofit/>
          </a:bodyPr>
          <a:lstStyle>
            <a:lvl1pPr>
              <a:defRPr sz="1400">
                <a:solidFill>
                  <a:srgbClr val="FFFFFF"/>
                </a:solidFill>
              </a:defRPr>
            </a:lvl1pPr>
          </a:lstStyle>
          <a:p>
            <a:fld id="{556554EC-8FE2-4641-BB63-BA16CD6D43D7}" type="slidenum">
              <a:rPr lang="th-TH" smtClean="0"/>
              <a:pPr/>
              <a:t>‹#›</a:t>
            </a:fld>
            <a:endParaRPr lang="th-TH"/>
          </a:p>
        </p:txBody>
      </p:sp>
      <p:sp>
        <p:nvSpPr>
          <p:cNvPr id="7" name="สี่เหลี่ยมผืนผ้า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สี่เหลี่ยมผืนผ้า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สี่เหลี่ยมผืนผ้า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ชื่อเรื่อง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fld id="{FD953D10-8F4A-4959-B9FA-F33B2EA3AA39}" type="datetimeFigureOut">
              <a:rPr lang="th-TH" smtClean="0"/>
              <a:pPr/>
              <a:t>04/10/56</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556554EC-8FE2-4641-BB63-BA16CD6D43D7}" type="slidenum">
              <a:rPr lang="th-TH" smtClean="0"/>
              <a:pPr/>
              <a:t>‹#›</a:t>
            </a:fld>
            <a:endParaRPr lang="th-TH"/>
          </a:p>
        </p:txBody>
      </p:sp>
      <p:sp>
        <p:nvSpPr>
          <p:cNvPr id="8" name="ตัวยึดเนื้อหา 7"/>
          <p:cNvSpPr>
            <a:spLocks noGrp="1"/>
          </p:cNvSpPr>
          <p:nvPr>
            <p:ph sz="quarter" idx="1"/>
          </p:nvPr>
        </p:nvSpPr>
        <p:spPr>
          <a:xfrm>
            <a:off x="914400" y="1447800"/>
            <a:ext cx="777240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3">
        <a:schemeClr val="bg1"/>
      </p:bgRef>
    </p:bg>
    <p:spTree>
      <p:nvGrpSpPr>
        <p:cNvPr id="1" name=""/>
        <p:cNvGrpSpPr/>
        <p:nvPr/>
      </p:nvGrpSpPr>
      <p:grpSpPr>
        <a:xfrm>
          <a:off x="0" y="0"/>
          <a:ext cx="0" cy="0"/>
          <a:chOff x="0" y="0"/>
          <a:chExt cx="0" cy="0"/>
        </a:xfrm>
      </p:grpSpPr>
      <p:sp>
        <p:nvSpPr>
          <p:cNvPr id="11" name="สี่เหลี่ยมผืนผ้า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สี่เหลี่ยมมุมมน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722313" y="952500"/>
            <a:ext cx="7772400" cy="1362075"/>
          </a:xfrm>
        </p:spPr>
        <p:txBody>
          <a:bodyPr anchor="b" anchorCtr="0"/>
          <a:lstStyle>
            <a:lvl1pPr algn="l">
              <a:buNone/>
              <a:defRPr sz="4000" b="0" cap="none"/>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FD953D10-8F4A-4959-B9FA-F33B2EA3AA39}" type="datetimeFigureOut">
              <a:rPr lang="th-TH" smtClean="0"/>
              <a:pPr/>
              <a:t>04/10/56</a:t>
            </a:fld>
            <a:endParaRPr lang="th-TH"/>
          </a:p>
        </p:txBody>
      </p:sp>
      <p:sp>
        <p:nvSpPr>
          <p:cNvPr id="5" name="ตัวยึดท้ายกระดาษ 4"/>
          <p:cNvSpPr>
            <a:spLocks noGrp="1"/>
          </p:cNvSpPr>
          <p:nvPr>
            <p:ph type="ftr" sz="quarter" idx="11"/>
          </p:nvPr>
        </p:nvSpPr>
        <p:spPr>
          <a:xfrm>
            <a:off x="800100" y="6172200"/>
            <a:ext cx="4000500" cy="457200"/>
          </a:xfrm>
        </p:spPr>
        <p:txBody>
          <a:bodyPr/>
          <a:lstStyle/>
          <a:p>
            <a:endParaRPr lang="th-TH"/>
          </a:p>
        </p:txBody>
      </p:sp>
      <p:sp>
        <p:nvSpPr>
          <p:cNvPr id="7" name="สี่เหลี่ยมผืนผ้า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สี่เหลี่ยมผืนผ้า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สี่เหลี่ยมผืนผ้า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146304" y="6208776"/>
            <a:ext cx="457200" cy="457200"/>
          </a:xfrm>
        </p:spPr>
        <p:txBody>
          <a:bodyPr/>
          <a:lstStyle/>
          <a:p>
            <a:fld id="{556554EC-8FE2-4641-BB63-BA16CD6D43D7}"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p:txBody>
          <a:bodyPr/>
          <a:lstStyle/>
          <a:p>
            <a:fld id="{FD953D10-8F4A-4959-B9FA-F33B2EA3AA39}" type="datetimeFigureOut">
              <a:rPr lang="th-TH" smtClean="0"/>
              <a:pPr/>
              <a:t>04/10/56</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556554EC-8FE2-4641-BB63-BA16CD6D43D7}" type="slidenum">
              <a:rPr lang="th-TH" smtClean="0"/>
              <a:pPr/>
              <a:t>‹#›</a:t>
            </a:fld>
            <a:endParaRPr lang="th-TH"/>
          </a:p>
        </p:txBody>
      </p:sp>
      <p:sp>
        <p:nvSpPr>
          <p:cNvPr id="9" name="ตัวยึดเนื้อหา 8"/>
          <p:cNvSpPr>
            <a:spLocks noGrp="1"/>
          </p:cNvSpPr>
          <p:nvPr>
            <p:ph sz="quarter" idx="1"/>
          </p:nvPr>
        </p:nvSpPr>
        <p:spPr>
          <a:xfrm>
            <a:off x="91440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1" name="ตัวยึดเนื้อหา 10"/>
          <p:cNvSpPr>
            <a:spLocks noGrp="1"/>
          </p:cNvSpPr>
          <p:nvPr>
            <p:ph sz="quarter" idx="2"/>
          </p:nvPr>
        </p:nvSpPr>
        <p:spPr>
          <a:xfrm>
            <a:off x="493395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273050"/>
            <a:ext cx="7772400" cy="1143000"/>
          </a:xfrm>
        </p:spPr>
        <p:txBody>
          <a:bodyPr anchor="b" anchorCtr="0"/>
          <a:lstStyle>
            <a:lvl1pPr>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fld id="{FD953D10-8F4A-4959-B9FA-F33B2EA3AA39}" type="datetimeFigureOut">
              <a:rPr lang="th-TH" smtClean="0"/>
              <a:pPr/>
              <a:t>04/10/56</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556554EC-8FE2-4641-BB63-BA16CD6D43D7}" type="slidenum">
              <a:rPr lang="th-TH" smtClean="0"/>
              <a:pPr/>
              <a:t>‹#›</a:t>
            </a:fld>
            <a:endParaRPr lang="th-TH"/>
          </a:p>
        </p:txBody>
      </p:sp>
      <p:sp>
        <p:nvSpPr>
          <p:cNvPr id="11" name="ตัวยึดเนื้อหา 10"/>
          <p:cNvSpPr>
            <a:spLocks noGrp="1"/>
          </p:cNvSpPr>
          <p:nvPr>
            <p:ph sz="half" idx="2"/>
          </p:nvPr>
        </p:nvSpPr>
        <p:spPr>
          <a:xfrm>
            <a:off x="9144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3" name="ตัวยึดเนื้อหา 12"/>
          <p:cNvSpPr>
            <a:spLocks noGrp="1"/>
          </p:cNvSpPr>
          <p:nvPr>
            <p:ph sz="half" idx="4"/>
          </p:nvPr>
        </p:nvSpPr>
        <p:spPr>
          <a:xfrm>
            <a:off x="49530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fld id="{FD953D10-8F4A-4959-B9FA-F33B2EA3AA39}" type="datetimeFigureOut">
              <a:rPr lang="th-TH" smtClean="0"/>
              <a:pPr/>
              <a:t>04/10/56</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556554EC-8FE2-4641-BB63-BA16CD6D43D7}"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FD953D10-8F4A-4959-B9FA-F33B2EA3AA39}" type="datetimeFigureOut">
              <a:rPr lang="th-TH" smtClean="0"/>
              <a:pPr/>
              <a:t>04/10/56</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556554EC-8FE2-4641-BB63-BA16CD6D43D7}"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8" name="สี่เหลี่ยมผืนผ้า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สี่เหลี่ยมมุมมน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914400" y="273050"/>
            <a:ext cx="7772400" cy="1143000"/>
          </a:xfrm>
        </p:spPr>
        <p:txBody>
          <a:bodyPr anchor="b" anchorCtr="0"/>
          <a:lstStyle>
            <a:lvl1pPr algn="l">
              <a:buNone/>
              <a:defRPr sz="4000" b="0"/>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FD953D10-8F4A-4959-B9FA-F33B2EA3AA39}" type="datetimeFigureOut">
              <a:rPr lang="th-TH" smtClean="0"/>
              <a:pPr/>
              <a:t>04/10/56</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556554EC-8FE2-4641-BB63-BA16CD6D43D7}" type="slidenum">
              <a:rPr lang="th-TH" smtClean="0"/>
              <a:pPr/>
              <a:t>‹#›</a:t>
            </a:fld>
            <a:endParaRPr lang="th-TH"/>
          </a:p>
        </p:txBody>
      </p:sp>
      <p:sp>
        <p:nvSpPr>
          <p:cNvPr id="11" name="ตัวยึดเนื้อหา 10"/>
          <p:cNvSpPr>
            <a:spLocks noGrp="1"/>
          </p:cNvSpPr>
          <p:nvPr>
            <p:ph sz="quarter" idx="1"/>
          </p:nvPr>
        </p:nvSpPr>
        <p:spPr>
          <a:xfrm>
            <a:off x="2971800" y="1600200"/>
            <a:ext cx="5715000" cy="44958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th-TH" smtClean="0"/>
              <a:t>คลิกเพื่อแก้ไขลักษณะชื่อเรื่องต้นแบบ</a:t>
            </a:r>
            <a:endParaRPr kumimoji="0" lang="en-US"/>
          </a:p>
        </p:txBody>
      </p:sp>
      <p:sp>
        <p:nvSpPr>
          <p:cNvPr id="4" name="ตัวยึดข้อความ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FD953D10-8F4A-4959-B9FA-F33B2EA3AA39}" type="datetimeFigureOut">
              <a:rPr lang="th-TH" smtClean="0"/>
              <a:pPr/>
              <a:t>04/10/56</a:t>
            </a:fld>
            <a:endParaRPr lang="th-TH"/>
          </a:p>
        </p:txBody>
      </p:sp>
      <p:sp>
        <p:nvSpPr>
          <p:cNvPr id="6" name="ตัวยึดท้ายกระดาษ 5"/>
          <p:cNvSpPr>
            <a:spLocks noGrp="1"/>
          </p:cNvSpPr>
          <p:nvPr>
            <p:ph type="ftr" sz="quarter" idx="11"/>
          </p:nvPr>
        </p:nvSpPr>
        <p:spPr>
          <a:xfrm>
            <a:off x="914400" y="6172200"/>
            <a:ext cx="3886200" cy="457200"/>
          </a:xfrm>
        </p:spPr>
        <p:txBody>
          <a:bodyPr/>
          <a:lstStyle/>
          <a:p>
            <a:endParaRPr lang="th-TH"/>
          </a:p>
        </p:txBody>
      </p:sp>
      <p:sp>
        <p:nvSpPr>
          <p:cNvPr id="7" name="ตัวยึดหมายเลขภาพนิ่ง 6"/>
          <p:cNvSpPr>
            <a:spLocks noGrp="1"/>
          </p:cNvSpPr>
          <p:nvPr>
            <p:ph type="sldNum" sz="quarter" idx="12"/>
          </p:nvPr>
        </p:nvSpPr>
        <p:spPr>
          <a:xfrm>
            <a:off x="146304" y="6208776"/>
            <a:ext cx="457200" cy="457200"/>
          </a:xfrm>
        </p:spPr>
        <p:txBody>
          <a:bodyPr/>
          <a:lstStyle/>
          <a:p>
            <a:fld id="{556554EC-8FE2-4641-BB63-BA16CD6D43D7}" type="slidenum">
              <a:rPr lang="th-TH" smtClean="0"/>
              <a:pPr/>
              <a:t>‹#›</a:t>
            </a:fld>
            <a:endParaRPr lang="th-TH"/>
          </a:p>
        </p:txBody>
      </p:sp>
      <p:sp>
        <p:nvSpPr>
          <p:cNvPr id="11" name="สี่เหลี่ยมผืนผ้า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สี่เหลี่ยมผืนผ้า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ตัวยึดรูปภาพ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th-TH" smtClean="0"/>
              <a:t>คลิกไอคอนเพื่อเพิ่มรูปภาพ</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FD953D10-8F4A-4959-B9FA-F33B2EA3AA39}" type="datetimeFigureOut">
              <a:rPr lang="th-TH" smtClean="0"/>
              <a:pPr/>
              <a:t>04/10/56</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556554EC-8FE2-4641-BB63-BA16CD6D43D7}"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41"/>
            <a:ext cx="2011680" cy="5851525"/>
          </a:xfrm>
        </p:spPr>
        <p:txBody>
          <a:bodyPr vert="eaVert"/>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a:xfrm>
            <a:off x="914400" y="274640"/>
            <a:ext cx="5562600" cy="5851525"/>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FD953D10-8F4A-4959-B9FA-F33B2EA3AA39}" type="datetimeFigureOut">
              <a:rPr lang="th-TH" smtClean="0"/>
              <a:pPr/>
              <a:t>04/10/56</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556554EC-8FE2-4641-BB63-BA16CD6D43D7}" type="slidenum">
              <a:rPr lang="th-TH" smtClean="0"/>
              <a:pPr/>
              <a:t>‹#›</a:t>
            </a:fld>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95263" y="228600"/>
            <a:ext cx="8015287" cy="914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609600" y="1600200"/>
            <a:ext cx="3886200" cy="4419600"/>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600200"/>
            <a:ext cx="3886200" cy="4419600"/>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a:xfrm>
            <a:off x="457200" y="6248400"/>
            <a:ext cx="2133600" cy="457200"/>
          </a:xfrm>
        </p:spPr>
        <p:txBody>
          <a:bodyPr/>
          <a:lstStyle>
            <a:lvl1pPr>
              <a:defRPr/>
            </a:lvl1pPr>
          </a:lstStyle>
          <a:p>
            <a:endParaRPr lang="th-TH"/>
          </a:p>
        </p:txBody>
      </p:sp>
      <p:sp>
        <p:nvSpPr>
          <p:cNvPr id="6" name="ตัวยึดท้ายกระดาษ 5"/>
          <p:cNvSpPr>
            <a:spLocks noGrp="1"/>
          </p:cNvSpPr>
          <p:nvPr>
            <p:ph type="ftr" sz="quarter" idx="11"/>
          </p:nvPr>
        </p:nvSpPr>
        <p:spPr>
          <a:xfrm>
            <a:off x="3124200" y="6248400"/>
            <a:ext cx="2895600" cy="457200"/>
          </a:xfrm>
        </p:spPr>
        <p:txBody>
          <a:bodyPr/>
          <a:lstStyle>
            <a:lvl1pPr>
              <a:defRPr/>
            </a:lvl1pPr>
          </a:lstStyle>
          <a:p>
            <a:endParaRPr lang="th-TH"/>
          </a:p>
        </p:txBody>
      </p:sp>
      <p:sp>
        <p:nvSpPr>
          <p:cNvPr id="7" name="ตัวยึดหมายเลขภาพนิ่ง 6"/>
          <p:cNvSpPr>
            <a:spLocks noGrp="1"/>
          </p:cNvSpPr>
          <p:nvPr>
            <p:ph type="sldNum" sz="quarter" idx="12"/>
          </p:nvPr>
        </p:nvSpPr>
        <p:spPr>
          <a:xfrm>
            <a:off x="6553200" y="6248400"/>
            <a:ext cx="2133600" cy="457200"/>
          </a:xfrm>
        </p:spPr>
        <p:txBody>
          <a:bodyPr/>
          <a:lstStyle>
            <a:lvl1pPr>
              <a:defRPr/>
            </a:lvl1pPr>
          </a:lstStyle>
          <a:p>
            <a:fld id="{C4ECD44F-E41F-412A-9744-876A318F8991}" type="slidenum">
              <a:rPr lang="en-US"/>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สี่เหลี่ยมผืนผ้า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สี่เหลี่ยมมุมมน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ตัวยึดชื่อเรื่อง 21"/>
          <p:cNvSpPr>
            <a:spLocks noGrp="1"/>
          </p:cNvSpPr>
          <p:nvPr>
            <p:ph type="title"/>
          </p:nvPr>
        </p:nvSpPr>
        <p:spPr>
          <a:xfrm>
            <a:off x="914400" y="274638"/>
            <a:ext cx="7772400" cy="1143000"/>
          </a:xfrm>
          <a:prstGeom prst="rect">
            <a:avLst/>
          </a:prstGeom>
        </p:spPr>
        <p:txBody>
          <a:bodyPr bIns="91440" anchor="b" anchorCtr="0">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
        <p:nvSpPr>
          <p:cNvPr id="14" name="ตัวยึดวันที่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FD953D10-8F4A-4959-B9FA-F33B2EA3AA39}" type="datetimeFigureOut">
              <a:rPr lang="th-TH" smtClean="0"/>
              <a:pPr/>
              <a:t>04/10/56</a:t>
            </a:fld>
            <a:endParaRPr lang="th-TH"/>
          </a:p>
        </p:txBody>
      </p:sp>
      <p:sp>
        <p:nvSpPr>
          <p:cNvPr id="3" name="ตัวยึดท้ายกระดาษ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th-TH"/>
          </a:p>
        </p:txBody>
      </p:sp>
      <p:sp>
        <p:nvSpPr>
          <p:cNvPr id="23" name="ตัวยึดหมายเลขภาพนิ่ง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556554EC-8FE2-4641-BB63-BA16CD6D43D7}"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google.co.th/url?sa=i&amp;rct=j&amp;q=&amp;esrc=s&amp;frm=1&amp;source=images&amp;cd=&amp;cad=rja&amp;docid=Ledd2j1JNmZ6EM&amp;tbnid=1f5coajf8yjTqM:&amp;ved=0CAUQjRw&amp;url=http://www.ebay.com/ctg/Marketing-Introduction-Gary-Armstrong-and-Philip-Kotler-2012-Hardcover-Revised-/112917531&amp;ei=v3ZHUuziM8jUrQfAhYCACg&amp;psig=AFQjCNEZAyveADnb_oElsC480dlKOQH65g&amp;ust=1380501539552993" TargetMode="External"/><Relationship Id="rId2" Type="http://schemas.openxmlformats.org/officeDocument/2006/relationships/image" Target="../media/image2.emf"/><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www.google.co.th/url?sa=i&amp;rct=j&amp;q=&amp;esrc=s&amp;frm=1&amp;source=images&amp;cd=&amp;cad=rja&amp;docid=_w5tMJgc-tLx8M&amp;tbnid=zvOQ6pbVxiYP6M:&amp;ved=0CAUQjRw&amp;url=http://conexaoarabe.blogspot.com/2012/10/emirates-airlines.html&amp;ei=c3lHUpmYF4a_rgeagYG4CA&amp;bvm=bv.53217764,d.bmk&amp;psig=AFQjCNHqEdLeD9SDlZ75mYczgCIVtfmNOA&amp;ust=1380502240067268" TargetMode="External"/><Relationship Id="rId1" Type="http://schemas.openxmlformats.org/officeDocument/2006/relationships/slideLayout" Target="../slideLayouts/slideLayout6.xml"/><Relationship Id="rId6" Type="http://schemas.openxmlformats.org/officeDocument/2006/relationships/image" Target="../media/image5.jpeg"/><Relationship Id="rId5" Type="http://schemas.openxmlformats.org/officeDocument/2006/relationships/hyperlink" Target="http://www.google.co.th/url?sa=i&amp;rct=j&amp;q=&amp;esrc=s&amp;frm=1&amp;source=images&amp;cd=&amp;cad=rja&amp;docid=fmd23UzD-cK8uM&amp;tbnid=9Ox6AhppudosXM:&amp;ved=0CAUQjRw&amp;url=http://flyawaysimulation.com/downloads/files/3690/fsx-emirates-airlines-airbus-a340-313x/&amp;ei=7nlHUpDAI4SMrQft6ICYCA&amp;bvm=bv.53217764,d.bmk&amp;psig=AFQjCNFAe8vXyw_ESvcPrxArxf0piT0JJg&amp;ust=1380502363176541" TargetMode="External"/><Relationship Id="rId4" Type="http://schemas.openxmlformats.org/officeDocument/2006/relationships/hyperlink" Target="http://www.google.co.th/url?sa=i&amp;rct=j&amp;q=&amp;esrc=s&amp;frm=1&amp;source=images&amp;cd=&amp;cad=rja&amp;docid=eKNv2rsh-2ZWPM&amp;tbnid=4Mkqh583yDacTM:&amp;ved=0CAUQjRw&amp;url=http://passion4luxury.blogspot.com/2012/08/emirates-airlines-flying-luxury.html&amp;ei=n3lHUoqaD4bJrQeu9YGYCA&amp;bvm=bv.53217764,d.bmk&amp;psig=AFQjCNHqEdLeD9SDlZ75mYczgCIVtfmNOA&amp;ust=1380502240067268"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www.google.co.th/url?sa=i&amp;rct=j&amp;q=&amp;esrc=s&amp;frm=1&amp;source=images&amp;cd=&amp;cad=rja&amp;docid=LQtB0UZsqn-ByM&amp;tbnid=VXv9X_vO8legvM:&amp;ved=0CAUQjRw&amp;url=http://www.theblaze.com/stories/2011/10/12/olive-garden-american-flag-display-would-disrupt-the-dining-experience/&amp;ei=CH1HUpKoC4a4rgfZjYHwAw&amp;bvm=bv.53217764,d.bmk&amp;psig=AFQjCNG1LvpMAU-O-IU678EuJ0v2dgFPqQ&amp;ust=1380503147009602" TargetMode="Externa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www.google.co.th/url?sa=i&amp;rct=j&amp;q=&amp;esrc=s&amp;frm=1&amp;source=images&amp;cd=&amp;cad=rja&amp;docid=GW592szPmcgwsM&amp;tbnid=-VLqc_ANzD8uEM:&amp;ved=0CAUQjRw&amp;url=http://www.telegraph.co.uk/technology/apple/8481671/Apple-rumoured-to-have-bought-iCloud-domain-name.html&amp;ei=I3xHUrHKG4mLrQfM_YC4Dg&amp;bvm=bv.53217764,d.bmk&amp;psig=AFQjCNGTzL6kf8tVl1KXcjbsAmq_tO7CoQ&amp;ust=1380502921964461" TargetMode="Externa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www.google.co.th/url?sa=i&amp;rct=j&amp;q=&amp;esrc=s&amp;frm=1&amp;source=images&amp;cd=&amp;cad=rja&amp;docid=Gp-rwWeUwMcXDM&amp;tbnid=xMUTDOhz1Unr8M:&amp;ved=0CAUQjRw&amp;url=http://archive.epica-awards.com/pages/results/2010/cat22.html&amp;ei=GX9HUsnWGMSPrQfnqoCIBA&amp;bvm=bv.53217764,d.bmk&amp;psig=AFQjCNHPO9EwYUQ7PvrPDzcrz6BmKMmXXw&amp;ust=1380503676960852" TargetMode="External"/><Relationship Id="rId2" Type="http://schemas.openxmlformats.org/officeDocument/2006/relationships/hyperlink" Target="http://www.google.co.th/url?sa=i&amp;rct=j&amp;q=&amp;esrc=s&amp;frm=1&amp;source=images&amp;cd=&amp;cad=rja&amp;docid=Gp-rwWeUwMcXDM&amp;tbnid=xMUTDOhz1Unr8M:&amp;ved=0CAUQjRw&amp;url=http://archive.epica-awards.com/pages/results/2010/cat22.html&amp;ei=An9HUqilEYn7rAfI4YHYDg&amp;bvm=bv.53217764,d.bmk&amp;psig=AFQjCNHPO9EwYUQ7PvrPDzcrz6BmKMmXXw&amp;ust=1380503676960852" TargetMode="Externa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www.google.co.th/url?sa=i&amp;rct=j&amp;q=&amp;esrc=s&amp;frm=1&amp;source=images&amp;cd=&amp;cad=rja&amp;docid=WGJr94HUHjOtcM&amp;tbnid=n3-ouHs9AwVO_M:&amp;ved=0CAUQjRw&amp;url=http://don-jai.com/iq-tqm-total-quality-management/&amp;ei=OoFHUs6hJcmsrAfi4ICQBg&amp;bvm=bv.53217764,d.bmk&amp;psig=AFQjCNFyK9YWzRwvusbGp1gOKdox3hzGAA&amp;ust=1380504204337615"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www.google.co.th/url?sa=i&amp;rct=j&amp;q=&amp;esrc=s&amp;frm=1&amp;source=images&amp;cd=&amp;cad=rja&amp;docid=CluCoTrTl_Qk3M&amp;tbnid=diqGTlbMIkyF5M:&amp;ved=0CAUQjRw&amp;url=http://www.cartype.com/pages/2344/rolls-royce_related_emblems&amp;ei=JYJHUo_CDYiqrAe1n4GQAw&amp;bvm=bv.53217764,d.bmk&amp;psig=AFQjCNEnnO4WWRlW94mj-1jfELwMnlcHbw&amp;ust=1380504476742712"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www.google.co.th/url?sa=i&amp;rct=j&amp;q=&amp;esrc=s&amp;frm=1&amp;source=images&amp;cd=&amp;cad=rja&amp;docid=1ivKIFietszzWM&amp;tbnid=ILGAAWaTWo6drM:&amp;ved=0CAUQjRw&amp;url=http://icoverskin.com/iPhone-5-Gold-Brushed-Skin/&amp;ei=dYNHUq2BFsSxrgeo_4DoDg&amp;bvm=bv.53217764,d.bmk&amp;psig=AFQjCNGWKOxiaGtfQPHduv0iv09GBX5Y6g&amp;ust=1380504815771474"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www.google.co.th/url?sa=i&amp;rct=j&amp;q=&amp;esrc=s&amp;frm=1&amp;source=images&amp;cd=&amp;cad=rja&amp;docid=7kepDhcTfmIvOM&amp;tbnid=Uxm8SaJGqf7l6M:&amp;ved=0CAUQjRw&amp;url=http://www.orvis.com/intro.aspx?subject=3184&amp;ei=BEhOUtyeBM6-rgeOhoG4DA&amp;bvm=bv.53537100,d.bmk&amp;psig=AFQjCNHGmXm2o8KJleL2jd7oAteZwZ4lew&amp;ust=1380948347848004" TargetMode="Externa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www.google.co.th/url?sa=i&amp;rct=j&amp;q=&amp;esrc=s&amp;frm=1&amp;source=images&amp;cd=&amp;cad=rja&amp;docid=Fo9zMZ8eUL6rHM&amp;tbnid=i-cQhS90rzEaJM:&amp;ved=0CAUQjRw&amp;url=http://www1.bloomingdales.com/shop/product/oxo-good-grips-6-piece-kitchen-essentials-set?ID=611697&amp;ei=S6hHUurBDpCqrAe3iYCYCA&amp;bvm=bv.53217764,d.bmk&amp;psig=AFQjCNFEEesencwsJnlonH6Pv6w0D4ACqg&amp;ust=1380514239732953" TargetMode="External"/><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hyperlink" Target="http://www.google.co.th/url?sa=i&amp;rct=j&amp;q=&amp;esrc=s&amp;frm=1&amp;source=images&amp;cd=&amp;cad=rja&amp;docid=uGE6LYno3lbU8M&amp;tbnid=MuzwK8gNcRJ62M:&amp;ved=0CAUQjRw&amp;url=http://www.kitchenmonger.co.uk/products/OXO-Good-Grips-Angled-Measuring-Jug,-500ml-%7b47%7d-1-pt.html&amp;ei=fahHUt7cDIiMrQfdzoGYCA&amp;psig=AFQjCNFEEesencwsJnlonH6Pv6w0D4ACqg&amp;ust=1380514239732953"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www.google.co.th/url?sa=i&amp;rct=j&amp;q=&amp;esrc=s&amp;frm=1&amp;source=images&amp;cd=&amp;cad=rja&amp;docid=-0AXbkV6NgqeXM&amp;tbnid=GlH8I2e8KrWqeM:&amp;ved=0CAUQjRw&amp;url=http://www.kikaycorner.net/2010/08/the-sunsilk-co-creations.html&amp;ei=gIlHUpL2M4arrAfU5YDQBA&amp;bvm=bv.53217764,d.bmk&amp;psig=AFQjCNFzE_hXSw1SO_GhI3ftWpUaVKcafg&amp;ust=1380506341651714"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www.google.co.th/url?sa=i&amp;rct=j&amp;q=&amp;esrc=s&amp;frm=1&amp;source=images&amp;cd=&amp;cad=rja&amp;docid=Zr66CrJ15jSJ9M&amp;tbnid=hS2ar4HFlYkKzM:&amp;ved=0CAUQjRw&amp;url=http://www.goodhousekeeping.com/product-reviews/research-institute/methods-new-laundry-detergent&amp;ei=ZopHUvbzKcuJrAfW44CoBw&amp;bvm=bv.53217764,d.bmk&amp;psig=AFQjCNGIyN58c1UTCxAmDW3-lmKfH5S6Aw&amp;ust=1380506591586998"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21.jpeg"/><Relationship Id="rId4" Type="http://schemas.openxmlformats.org/officeDocument/2006/relationships/image" Target="../media/image20.jpeg"/></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www.google.co.th/url?sa=i&amp;rct=j&amp;q=&amp;esrc=s&amp;frm=1&amp;source=images&amp;cd=&amp;cad=rja&amp;docid=v1ftiZlyGuDQTM&amp;tbnid=6ECS_NXArOkClM:&amp;ved=0CAUQjRw&amp;url=http://www.raptorshq.com/2011/8/12/2359070/rebranding-the-toronto-raptors-part-ii-the-importance-of-winning&amp;ei=k4tHUumcBYHtrQeR5ICQCw&amp;psig=AFQjCNFz9AfFACalDMQssXuXUXZvLmLmxg&amp;ust=1380506882940637"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hyperlink" Target="http://www.google.co.th/url?sa=i&amp;rct=j&amp;q=&amp;esrc=s&amp;frm=1&amp;source=images&amp;cd=&amp;cad=rja&amp;docid=18ekyDNPFrxX_M&amp;tbnid=gfaAIYpjWMPSdM:&amp;ved=0CAUQjRw&amp;url=http://blog.crowdspring.com/2009/11/small-business-logos-trademark-law/&amp;ei=40hOUsCfHYnmrAeApYHwAg&amp;bvm=bv.53537100,d.bmk&amp;psig=AFQjCNEQkNac7aStK5jhYJopvvI3gWStbg&amp;ust=1380948576078784" TargetMode="Externa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hyperlink" Target="http://www.google.co.th/url?sa=i&amp;rct=j&amp;q=&amp;esrc=s&amp;frm=1&amp;source=images&amp;cd=&amp;cad=rja&amp;docid=71Vt-m8XSOOkWM&amp;tbnid=uvUDXi5s3R5L2M:&amp;ved=0CAUQjRw&amp;url=http://www.thestar.com/business/2012/12/28/nordstroms_secret_weapon_is_customer_service.html&amp;ei=r4xHUrX2H9GxrAfdq4C4Cw&amp;psig=AFQjCNG3owGJrb7OKlB_WmxWdVkL2srn_Q&amp;ust=1380507147743610" TargetMode="External"/><Relationship Id="rId1" Type="http://schemas.openxmlformats.org/officeDocument/2006/relationships/slideLayout" Target="../slideLayouts/slideLayout2.xml"/><Relationship Id="rId5" Type="http://schemas.openxmlformats.org/officeDocument/2006/relationships/image" Target="../media/image30.jpeg"/><Relationship Id="rId4" Type="http://schemas.openxmlformats.org/officeDocument/2006/relationships/hyperlink" Target="http://www.google.co.th/url?sa=i&amp;rct=j&amp;q=&amp;esrc=s&amp;frm=1&amp;source=images&amp;cd=&amp;cad=rja&amp;docid=4fpO4X_fuhlr3M&amp;tbnid=rSxf2VSfqEcPLM:&amp;ved=0CAUQjRw&amp;url=http://www.retail-insider.com/2012/04/nordstroms-top-selling-store-no-longer.html&amp;ei=Xo1HUp_FMcqHrgf6x4C4DQ&amp;bvm=bv.53217764,d.bmk&amp;psig=AFQjCNH4dZ_hmVMQIBd9CS6lMN0912-L4A&amp;ust=1380507335022949"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hyperlink" Target="https://www.google.co.th/url?sa=i&amp;rct=j&amp;q=&amp;esrc=s&amp;frm=1&amp;source=images&amp;cd=&amp;cad=rja&amp;docid=x0gdKFufaXjphM&amp;tbnid=Qio7kOuha0b4XM:&amp;ved=0CAUQjRw&amp;url=https://saxonsports.evolveshop.com.au/epages/saxonsports.sf/en_AU/?ObjectPath=/Shops/5353109397003304/Categories/24/F2&amp;ei=j49HUpT1O4fJrAfL94HgDg&amp;bvm=bv.53217764,d.bmk&amp;psig=AFQjCNHAbJc8Lb5NShi7yQMKGnfMQlYjQQ&amp;ust=1380507887938400"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hyperlink" Target="http://www.google.co.th/url?sa=i&amp;rct=j&amp;q=&amp;esrc=s&amp;frm=1&amp;source=images&amp;cd=&amp;cad=rja&amp;docid=uiFkyeOsEc4tiM&amp;tbnid=W5igEtlb5mHFsM:&amp;ved=0CAUQjRw&amp;url=http://www.browngirlgumbo.com/pantene-puts-pretty-in-precision/&amp;ei=xJBHUoaDH46trAfsvoHwDg&amp;bvm=bv.53217764,d.bmk&amp;psig=AFQjCNFzigOb-zgwdj7RD91QIZqlJEknuA&amp;ust=1380508206822467"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www.google.co.th/url?sa=i&amp;rct=j&amp;q=&amp;esrc=s&amp;frm=1&amp;source=images&amp;cd=&amp;cad=rja&amp;docid=iquiap4FhdgyHM&amp;tbnid=ADfc3Q7wrw18FM:&amp;ved=0CAUQjRw&amp;url=http://betterparts.org/mini/mini-john-cooper-works.html&amp;ei=TZFHUq2BC8r3rQe55oC4AQ&amp;bvm=bv.53217764,d.bmk&amp;psig=AFQjCNGoWb-b_zWblBuS0kmZ7awPUoaQOA&amp;ust=1380508349021576" TargetMode="External"/><Relationship Id="rId2" Type="http://schemas.openxmlformats.org/officeDocument/2006/relationships/image" Target="../media/image33.png"/><Relationship Id="rId1" Type="http://schemas.openxmlformats.org/officeDocument/2006/relationships/slideLayout" Target="../slideLayouts/slideLayout2.xml"/><Relationship Id="rId6" Type="http://schemas.openxmlformats.org/officeDocument/2006/relationships/image" Target="../media/image35.jpeg"/><Relationship Id="rId5" Type="http://schemas.openxmlformats.org/officeDocument/2006/relationships/hyperlink" Target="http://www.google.co.th/url?sa=i&amp;rct=j&amp;q=&amp;esrc=s&amp;frm=1&amp;source=images&amp;cd=&amp;cad=rja&amp;docid=9BjTfWigfk0wiM&amp;tbnid=fY9s3KNSB1G0UM:&amp;ved=0CAUQjRw&amp;url=http://www.bmwblog.com/2011/07/23/ultimate-rolls-royce-with-9-0-liter-v16-engine/&amp;ei=55FHUsrVFYGyrgf67oDIAw&amp;psig=AFQjCNFlEBkYJ76WFv8PIzhLlIVpaRIHpw&amp;ust=1380508502262124" TargetMode="External"/><Relationship Id="rId4" Type="http://schemas.openxmlformats.org/officeDocument/2006/relationships/image" Target="../media/image34.jpeg"/></Relationships>
</file>

<file path=ppt/slides/_rels/slide2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hyperlink" Target="http://www.google.co.th/url?sa=i&amp;rct=j&amp;q=&amp;esrc=s&amp;frm=1&amp;source=images&amp;cd=&amp;cad=rja&amp;docid=l27qRxMXWsg19M&amp;tbnid=l8OBv8n2sLFuOM:&amp;ved=0CAUQjRw&amp;url=http://www.campbellsoupcompany.com/csr/consumers_products.asp&amp;ei=hJJHUviGJ8L_rQfdxIDoAg&amp;psig=AFQjCNG26SCJcHEIepo5LAvMEUjWxGc25A&amp;ust=1380508649257869"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hyperlink" Target="http://www.google.co.th/url?sa=i&amp;rct=j&amp;q=&amp;esrc=s&amp;frm=1&amp;source=images&amp;cd=&amp;cad=rja&amp;docid=hznv3oRON0na4M&amp;tbnid=_PpIYOrl4f6-gM:&amp;ved=0CAUQjRw&amp;url=http://www.coaster-net.com/news/913-universal-studios-florida-to-redefine-skyline-with-rockit/&amp;ei=OKRHUt3VBITqrAeQuYCoAQ&amp;bvm=bv.53217764,d.bmk&amp;psig=AFQjCNH1K_SfAkjOhrRyXr-qYb-A_szbtA&amp;ust=1380513189636866" TargetMode="External"/><Relationship Id="rId1" Type="http://schemas.openxmlformats.org/officeDocument/2006/relationships/slideLayout" Target="../slideLayouts/slideLayout2.xml"/><Relationship Id="rId5" Type="http://schemas.openxmlformats.org/officeDocument/2006/relationships/image" Target="../media/image38.jpeg"/><Relationship Id="rId4" Type="http://schemas.openxmlformats.org/officeDocument/2006/relationships/hyperlink" Target="http://www.google.co.th/url?sa=i&amp;rct=j&amp;q=&amp;esrc=s&amp;frm=1&amp;source=images&amp;cd=&amp;cad=rja&amp;docid=n77OTPAg-JdYRM&amp;tbnid=g-sTzHFy3zI_ZM:&amp;ved=0CAUQjRw&amp;url=http://eastvalleymomguide.com/universal-studios-hollywood/&amp;ei=cqRHUvirE8KNrQfU8IGoAg&amp;bvm=bv.53217764,d.bmk&amp;psig=AFQjCNGByf3yfiMU3xCCFu7foI88dv4BkA&amp;ust=1380513256121135"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hyperlink" Target="http://www.google.co.th/url?sa=i&amp;rct=j&amp;q=&amp;esrc=s&amp;frm=1&amp;source=images&amp;cd=&amp;cad=rja&amp;docid=ouVheWPBN9uWhM&amp;tbnid=ta9ry9iIowak6M:&amp;ved=0CAUQjRw&amp;url=http://www.richardrbecker.com/2009_01_01_archive.html&amp;ei=fZlHUs6jLYjkrAfP_IGoCA&amp;psig=AFQjCNFQsWrcF5WRMSeLdGoiCBoz40iRgA&amp;ust=1380510415888052" TargetMode="External"/><Relationship Id="rId1" Type="http://schemas.openxmlformats.org/officeDocument/2006/relationships/slideLayout" Target="../slideLayouts/slideLayout2.xml"/><Relationship Id="rId5" Type="http://schemas.openxmlformats.org/officeDocument/2006/relationships/image" Target="../media/image41.png"/><Relationship Id="rId4" Type="http://schemas.openxmlformats.org/officeDocument/2006/relationships/hyperlink" Target="http://www.google.co.th/url?sa=i&amp;rct=j&amp;q=&amp;esrc=s&amp;frm=1&amp;source=images&amp;cd=&amp;cad=rja&amp;docid=r3HZJH-pVKtcVM&amp;tbnid=jF42CLuwKkAqpM:&amp;ved=0CAUQjRw&amp;url=http://www.wordviewediting.com/how-mayo-clinic-connects-with-patients-using-content-marketing-case-study/&amp;ei=oJlHUq_dGsSLrQf8yoCACQ&amp;psig=AFQjCNFQsWrcF5WRMSeLdGoiCBoz40iRgA&amp;ust=1380510415888052" TargetMode="Externa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hyperlink" Target="http://www.google.co.th/url?sa=i&amp;rct=j&amp;q=&amp;esrc=s&amp;frm=1&amp;source=images&amp;cd=&amp;cad=rja&amp;docid=sDajY04OgX7dJM&amp;tbnid=ktpQ1MhiLvIlnM:&amp;ved=0CAUQjRw&amp;url=http://money.cnn.com/magazines/fortune/best-companies/2013/snapshots/31.html&amp;ei=nZxHUub5CsrlrAfTn4DoBg&amp;bvm=bv.53217764,d.bmk&amp;psig=AFQjCNGGyAz_rAwzXpyb5jwbHS3qYwUAHQ&amp;ust=1380511237932049" TargetMode="External"/><Relationship Id="rId1" Type="http://schemas.openxmlformats.org/officeDocument/2006/relationships/slideLayout" Target="../slideLayouts/slideLayout2.xml"/><Relationship Id="rId5" Type="http://schemas.openxmlformats.org/officeDocument/2006/relationships/image" Target="../media/image43.jpeg"/><Relationship Id="rId4" Type="http://schemas.openxmlformats.org/officeDocument/2006/relationships/hyperlink" Target="http://prime.peta.org/wp-content/uploads/2008/10/zappos.jpg" TargetMode="External"/></Relationships>
</file>

<file path=ppt/slides/_rels/slide3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hyperlink" Target="http://www.google.co.th/url?sa=i&amp;rct=j&amp;q=&amp;esrc=s&amp;frm=1&amp;source=images&amp;cd=&amp;cad=rja&amp;docid=f_UVjNQFaUbWOM&amp;tbnid=hfPTjUH5ov60eM:&amp;ved=0CAUQjRw&amp;url=http://www.tlnt.com/2011/10/17/why-you-need-to-hire-people-with-the-customer-service-mindset/&amp;ei=cZ5HUpvxIoPsrAfa0oHAAg&amp;bvm=bv.53217764,d.bmk&amp;psig=AFQjCNEWVmQVvqEqc-dnWMT47xS26bKMEA&amp;ust=1380511719229791"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6.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hyperlink" Target="http://www.google.co.th/url?sa=i&amp;rct=j&amp;q=&amp;esrc=s&amp;frm=1&amp;source=images&amp;cd=&amp;cad=rja&amp;docid=c75-pCYJMY8bnM&amp;tbnid=OEcYtjQfkraHWM:&amp;ved=0CAUQjRw&amp;url=http://www.mobilemarketer.com/cms/news/database-crm/6174.html&amp;ei=E6BHUsveA8bQrQfD4YDoDg&amp;bvm=bv.53217764,d.bmk&amp;psig=AFQjCNG4s6cBVC-D4isvo_DBI_9BpLlHAw&amp;ust=1380512141062301"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hyperlink" Target="http://www.google.co.th/url?sa=i&amp;rct=j&amp;q=&amp;esrc=s&amp;frm=1&amp;source=images&amp;cd=&amp;cad=rja&amp;docid=guNYEOJHSu1zWM&amp;tbnid=b6A4qlskI4supM:&amp;ved=0CAUQjRw&amp;url=http://www.zuoda.net/search.aspx?q=international&amp;offset=500&amp;ei=-UZOUtyiJtHHrQfF7IAw&amp;bvm=bv.53537100,d.bmk&amp;psig=AFQjCNGjpABnbDAqOu4UcbrN8qvxxayemg&amp;ust=1380948069677150" TargetMode="Externa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gi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1.gif"/><Relationship Id="rId1" Type="http://schemas.openxmlformats.org/officeDocument/2006/relationships/slideLayout" Target="../slideLayouts/slideLayout2.xml"/><Relationship Id="rId4" Type="http://schemas.openxmlformats.org/officeDocument/2006/relationships/image" Target="../media/image5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ชื่อเรื่องรอง 2"/>
          <p:cNvSpPr>
            <a:spLocks noGrp="1"/>
          </p:cNvSpPr>
          <p:nvPr>
            <p:ph type="subTitle" idx="1"/>
          </p:nvPr>
        </p:nvSpPr>
        <p:spPr>
          <a:xfrm>
            <a:off x="642910" y="3643314"/>
            <a:ext cx="7848600" cy="1600200"/>
          </a:xfrm>
        </p:spPr>
        <p:txBody>
          <a:bodyPr>
            <a:normAutofit/>
          </a:bodyPr>
          <a:lstStyle/>
          <a:p>
            <a:r>
              <a:rPr lang="en-US" sz="3200" b="1" dirty="0" smtClean="0">
                <a:latin typeface="Arial Unicode MS" pitchFamily="34" charset="-128"/>
                <a:ea typeface="Arial Unicode MS" pitchFamily="34" charset="-128"/>
                <a:cs typeface="Arial Unicode MS" pitchFamily="34" charset="-128"/>
              </a:rPr>
              <a:t>MK 202 Fundamentals of Marketing</a:t>
            </a:r>
          </a:p>
          <a:p>
            <a:r>
              <a:rPr lang="en-US" sz="3200" b="1" dirty="0" smtClean="0">
                <a:latin typeface="Arial Unicode MS" pitchFamily="34" charset="-128"/>
                <a:ea typeface="Arial Unicode MS" pitchFamily="34" charset="-128"/>
                <a:cs typeface="Arial Unicode MS" pitchFamily="34" charset="-128"/>
              </a:rPr>
              <a:t>By </a:t>
            </a:r>
            <a:r>
              <a:rPr lang="en-US" sz="3200" b="1" dirty="0" err="1" smtClean="0">
                <a:latin typeface="Arial Unicode MS" pitchFamily="34" charset="-128"/>
                <a:ea typeface="Arial Unicode MS" pitchFamily="34" charset="-128"/>
                <a:cs typeface="Arial Unicode MS" pitchFamily="34" charset="-128"/>
              </a:rPr>
              <a:t>Aj.Suwalya</a:t>
            </a:r>
            <a:r>
              <a:rPr lang="en-US" sz="3200" b="1" dirty="0" smtClean="0">
                <a:latin typeface="Arial Unicode MS" pitchFamily="34" charset="-128"/>
                <a:ea typeface="Arial Unicode MS" pitchFamily="34" charset="-128"/>
                <a:cs typeface="Arial Unicode MS" pitchFamily="34" charset="-128"/>
              </a:rPr>
              <a:t> </a:t>
            </a:r>
            <a:r>
              <a:rPr lang="en-US" sz="3200" b="1" dirty="0" err="1" smtClean="0">
                <a:latin typeface="Arial Unicode MS" pitchFamily="34" charset="-128"/>
                <a:ea typeface="Arial Unicode MS" pitchFamily="34" charset="-128"/>
                <a:cs typeface="Arial Unicode MS" pitchFamily="34" charset="-128"/>
              </a:rPr>
              <a:t>Khemvaraporn</a:t>
            </a:r>
            <a:endParaRPr lang="th-TH" sz="3200" b="1" dirty="0">
              <a:latin typeface="Arial Unicode MS" pitchFamily="34" charset="-128"/>
              <a:ea typeface="Arial Unicode MS" pitchFamily="34" charset="-128"/>
              <a:cs typeface="Arial Unicode MS" pitchFamily="34" charset="-128"/>
            </a:endParaRPr>
          </a:p>
        </p:txBody>
      </p:sp>
      <p:sp>
        <p:nvSpPr>
          <p:cNvPr id="2" name="ชื่อเรื่อง 1"/>
          <p:cNvSpPr>
            <a:spLocks noGrp="1"/>
          </p:cNvSpPr>
          <p:nvPr>
            <p:ph type="ctrTitle"/>
          </p:nvPr>
        </p:nvSpPr>
        <p:spPr/>
        <p:txBody>
          <a:bodyPr>
            <a:normAutofit/>
          </a:bodyPr>
          <a:lstStyle/>
          <a:p>
            <a:r>
              <a:rPr lang="en-US" sz="3600" b="1" dirty="0" smtClean="0"/>
              <a:t>Products &amp; Service Strategy I</a:t>
            </a:r>
            <a:br>
              <a:rPr lang="en-US" sz="3600" b="1" dirty="0" smtClean="0"/>
            </a:br>
            <a:r>
              <a:rPr lang="en-US" sz="3600" b="1" dirty="0" smtClean="0"/>
              <a:t>CHAPTER 7 </a:t>
            </a:r>
            <a:endParaRPr lang="th-TH" sz="2000" b="1" dirty="0"/>
          </a:p>
        </p:txBody>
      </p:sp>
      <p:pic>
        <p:nvPicPr>
          <p:cNvPr id="4" name="Picture 1"/>
          <p:cNvPicPr>
            <a:picLocks noChangeAspect="1" noChangeArrowheads="1"/>
          </p:cNvPicPr>
          <p:nvPr/>
        </p:nvPicPr>
        <p:blipFill>
          <a:blip r:embed="rId2" cstate="print"/>
          <a:srcRect/>
          <a:stretch>
            <a:fillRect/>
          </a:stretch>
        </p:blipFill>
        <p:spPr bwMode="auto">
          <a:xfrm>
            <a:off x="214282" y="214290"/>
            <a:ext cx="1214446" cy="1478456"/>
          </a:xfrm>
          <a:prstGeom prst="rect">
            <a:avLst/>
          </a:prstGeom>
          <a:ln>
            <a:noFill/>
          </a:ln>
          <a:effectLst>
            <a:outerShdw blurRad="292100" dist="139700" dir="2700000" algn="tl" rotWithShape="0">
              <a:srgbClr val="333333">
                <a:alpha val="65000"/>
              </a:srgbClr>
            </a:outerShdw>
          </a:effectLst>
        </p:spPr>
      </p:pic>
      <p:pic>
        <p:nvPicPr>
          <p:cNvPr id="23554" name="Picture 2" descr="http://thumbs4.ebaystatic.com/m/mbmrEuQCgbzKTn5cbNSOejg/140.jpg">
            <a:hlinkClick r:id="rId3"/>
          </p:cNvPr>
          <p:cNvPicPr>
            <a:picLocks noChangeAspect="1" noChangeArrowheads="1"/>
          </p:cNvPicPr>
          <p:nvPr/>
        </p:nvPicPr>
        <p:blipFill>
          <a:blip r:embed="rId4" cstate="print"/>
          <a:srcRect/>
          <a:stretch>
            <a:fillRect/>
          </a:stretch>
        </p:blipFill>
        <p:spPr bwMode="auto">
          <a:xfrm>
            <a:off x="7358082" y="142852"/>
            <a:ext cx="1157458" cy="1514432"/>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Outline</a:t>
            </a:r>
            <a:endParaRPr lang="th-TH" dirty="0"/>
          </a:p>
        </p:txBody>
      </p:sp>
      <p:sp>
        <p:nvSpPr>
          <p:cNvPr id="5" name="ตัวยึดเนื้อหา 4"/>
          <p:cNvSpPr>
            <a:spLocks noGrp="1"/>
          </p:cNvSpPr>
          <p:nvPr>
            <p:ph sz="quarter" idx="1"/>
          </p:nvPr>
        </p:nvSpPr>
        <p:spPr/>
        <p:txBody>
          <a:bodyPr/>
          <a:lstStyle/>
          <a:p>
            <a:r>
              <a:rPr lang="en-US" b="1" dirty="0" smtClean="0">
                <a:solidFill>
                  <a:srgbClr val="FF0000"/>
                </a:solidFill>
              </a:rPr>
              <a:t>Objective 1</a:t>
            </a:r>
            <a:r>
              <a:rPr lang="en-US" dirty="0" smtClean="0">
                <a:solidFill>
                  <a:srgbClr val="FF0000"/>
                </a:solidFill>
              </a:rPr>
              <a:t>: </a:t>
            </a:r>
            <a:r>
              <a:rPr lang="en-US" dirty="0" smtClean="0"/>
              <a:t>Define product and major classifications of products and services.</a:t>
            </a:r>
          </a:p>
          <a:p>
            <a:endParaRPr lang="en-US" dirty="0" smtClean="0"/>
          </a:p>
          <a:p>
            <a:r>
              <a:rPr lang="en-US" b="1" dirty="0" smtClean="0">
                <a:solidFill>
                  <a:srgbClr val="FF0000"/>
                </a:solidFill>
              </a:rPr>
              <a:t>Objective 2</a:t>
            </a:r>
            <a:r>
              <a:rPr lang="en-US" dirty="0" smtClean="0">
                <a:solidFill>
                  <a:srgbClr val="FF0000"/>
                </a:solidFill>
              </a:rPr>
              <a:t>: </a:t>
            </a:r>
            <a:r>
              <a:rPr lang="en-US" dirty="0" smtClean="0"/>
              <a:t>Describe the decisions companies make regarding their individual products and services, product lines and product mixes.</a:t>
            </a:r>
          </a:p>
          <a:p>
            <a:endParaRPr lang="en-US" dirty="0" smtClean="0"/>
          </a:p>
          <a:p>
            <a:r>
              <a:rPr lang="en-US" b="1" dirty="0" smtClean="0">
                <a:solidFill>
                  <a:srgbClr val="FF0000"/>
                </a:solidFill>
              </a:rPr>
              <a:t>Objective 3: </a:t>
            </a:r>
            <a:r>
              <a:rPr lang="en-US" dirty="0" smtClean="0"/>
              <a:t>Identify the four characteristics that affect the marketing of services and additional marketing considerations that services require.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First Stop: Emirates Airlines </a:t>
            </a:r>
            <a:endParaRPr lang="th-TH" dirty="0"/>
          </a:p>
        </p:txBody>
      </p:sp>
      <p:pic>
        <p:nvPicPr>
          <p:cNvPr id="26626" name="Picture 2" descr="http://4.bp.blogspot.com/-4FmbSk1VRow/UHeiWR7zMtI/AAAAAAAAFNg/IayZZ_2lKLM/s640/Emirates+Airlines.jpg">
            <a:hlinkClick r:id="rId2"/>
          </p:cNvPr>
          <p:cNvPicPr>
            <a:picLocks noChangeAspect="1" noChangeArrowheads="1"/>
          </p:cNvPicPr>
          <p:nvPr/>
        </p:nvPicPr>
        <p:blipFill>
          <a:blip r:embed="rId3" cstate="print"/>
          <a:srcRect/>
          <a:stretch>
            <a:fillRect/>
          </a:stretch>
        </p:blipFill>
        <p:spPr bwMode="auto">
          <a:xfrm>
            <a:off x="5102373" y="1714488"/>
            <a:ext cx="3184403" cy="21017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6628" name="AutoShape 4" descr="data:image/jpeg;base64,/9j/4AAQSkZJRgABAQAAAQABAAD/2wCEAAkGBxQTEhUUExQWFhQXFhgXGBcYGB0YHBoWHBQYFxcWGBoaHCggGBolHBcUITEhJSkrLi4uFx8zODMsNygtLisBCgoKDg0OGhAQGywkHyQsLCwsLCwsLCwsLCwsLCwsLCwsLCwsLCwsLCwsLCwsLCwsLCwsLCwsLCwsLCwsLCwsLP/AABEIALsBDgMBIgACEQEDEQH/xAAbAAACAwEBAQAAAAAAAAAAAAAEBQIDBgEHAP/EAEAQAAEDAgQEBAQDBgQFBQAAAAEAAhEDIQQSMUEFUWFxBhMigTKRobFCUsEUI2LR4fAHcoLxFUOSorIWJCUzs//EABgBAAMBAQAAAAAAAAAAAAAAAAABAgME/8QAJREAAgICAwEAAgEFAAAAAAAAAAECERIhAzFBURMiMmGRseHw/9oADAMBAAIRAxEAPwCZYrRQH5v0UnVM2qgQi2TSLqeEn8QCvbgAbB0noI+6FpPg6A90NjPEDsPiMMwsb5VQkOeechsC/pylzHEnZwUScvCkoh1bAuGon3B/VQYC3QkdP6J5jKJpkGsADJgSDpsYKFNUOn0hwaNhYDT2Urkb7Kx+ArKvMNPaxV7asWuPr9lS7DiTeOllc/DkN0JgTIvr2Q6BWTzNOoHdd8luxI+qW51bTrqsWKw3yDzBH1+S+8sjmFZhsM5wkAkc5A+5V9WgW/EfsVGRVA4qOH4pVjcTzC+FCdHBfDBPOw9il+vobLmVgVMKscOeJJgACSZn7Khro0NtJU4p9Dv6GL6EOMQe6k3EjkjFjtFuQL7yzsV1rwd1MBFsKK5I2U21VIFfQCnYqJCoph6p8obLhBCKTAJDl3MhPNVjaqWIWEBy6qQ9dDkqGWFq5lUcy7mTA+LVGVMOUkWBWHKWZccxRgpiM6/h7gfTDx7D6Ez8lHCYXzH5Q31XsDERrM/zV2IJmRIR+CJY8kNJBYfURoCR/L6pubSFjsJw/B6YZ6mS51jMiN7cvmgP8RuBtxHDyKbf3uHioxovma0EVGDckszGN3Nam+LrmzmtG0GNoUW44Bsn4gR0+yyUpXZbSqjEeEuMjF02Cq6XsAD5dGYAel89QPmCtq9pcwAiGwC5nSLiea8p4l/8dj/NpNnD1Je2nYg03O/e0b2ljrt6eWd16RgOJsqNb5J9LgCBpY8tQO1lpyx9REX4wDFcMdnAb8LjYSTlHWQtBg+HhjCHVBJ3AiEJQc7zGyJA/Eb77/XZEYnEBxLc2gMGOlgolKTpFJJAoNIAk+oyQZaI6Ja7iFO4FJo1Ei36KitXIJCgyk1xOYwditoxS2yG/gyp8SaGQDB5R9yoVcTPX6fqrRwhr2AMLQ6Be8k/aFB/AqrTAyvtNjBttB/RJYD/AGLsPQAEyZOg5Kg4wgxdM8Hwes6AS1gjvHy3Q3F+Bml6g4uG8jTqYmylNXsbTAhjibEwD9AmnBOHh4LjoOY+VpvoleHw5DrgOjadZtC02HzMblyho1jSD1S5JUqQRX04zhtIkANEDVziZPOwIjdA8Tq0swAEQMtmgDobET7/ACRbq0Ny3E/PWd0DicQxkZWkuvfe9tlEW72Ni4VO3srWVD1XcPw2o85gYJ1zd0WeF1ALNBjVwdb5GIWzlElJlLaxVravNDOpOBuCO/3RmG4ZWePSLc3WEfqk0gtnwK6pDh7oPqZIMQJmfkqqgLTGZpPKf5hTrwZMqDqQXG1Dynsp5u/yKe0GiryzsVzORqiMtp25qKeQqK211YKgKiWBVminoNhIKkHILI4L4VXBGIsg7MvkI3EqwVwlix5IBwzADmduJjkmWEwj3tJ0bsL3/oicJVpNaYcMx3OvSOSWYriLi4gOMTr9Fhbk9F9DMtcGCQ0sEiReDv1S2swHb21/qFXSxxaMpNjcjmhMRjZPpkBVGLsGynj/AAIYug9gZFVv7ykebwIczl6227hh2WL8EcVLHCg6MrjNMm0PP4J2DuXPuvRMDxDSTfn/ALJT488GMDf2qhpUOZ4GgcbkiNATPZaKTit9E1fQz89xIkFh5GwPYop7RzJ+v+yTeEOOecw0qp/esF5/G3TN32Pz3Wh8uny+SzemUhJiMM2Z2nTorWhjXiwkDfTumDuGtddryO97clVX4WBJkHpPVXkn6TRdgajy8EAZSNBAA3/vum3kGQYnnGna6R4OmWm0QmBxrogfdZyW9FIbVMUCDHpPMqpziRfK4zsY+4QdB7y2MsgmJ3lD4olhvIPyUpDGVBw0cWiD6YA581RxPH0w2ZDng6xGn9hJvNJMgA/3zVlHFP0cyR1Gb6q8RF1bEurwLAjUhCVcIWzcHsmPkskPDYI5WHuELi6Lj8Jnpp9dCmn8Edw9cNES4HqhauPc3NMkO/EDMdwgsQ57fjDh3FvmhTVWkeMlyG1DGMgZX1A4ToR1tEaJ3ha1UMLqjoGw0OWNf6LJUXwQ4A5huP1VmN4lVdroOqHx26BSNZRxDCQ6ByF5vuRf+5VtSu0iCcvQDU6QsWOJvLMgaYGsDU8zCY8N4xHxAhw0k7qXxNbGpI0tbBAMENE9Y125AboPFUYjM4G3MxbYRqoV8Z5gE1AI5LlAzBzg9/lzUK12UEYfCOrZRGVjTGbpro7X+qDxzqdN5bmdboIPO/NGYjizgwgRHRZ3GVA6+6vji2S3QwzAkx9eStoYZz5gaak6f7pJQrNFjYc+qf0eLFrQ3WBzsbW/RVOMo9CTT7KWUHEkBpJGsKD2xqFOQ4yYHaQhatSYObQm9yY6ykrBlhYFDyl95jjtM6ED5zCse0gwdVdsRm24oq0VCbzdJmvTTB02uE59NkSSQJ2MKGBc5uYmO6Hr0C3cHt/srHVHZR6hp81Tg6FSr8LSRz0HzKhN9tlMjRdcAarWcE4ox1N1CsfS4QCdBP2SVnCSAS5rrflIKFfhiASSAAdCboyT0FNGE4vVfh8SXMlr6byOxBggjkbg91uuD8cbXpZxIOhb+V3L+SQeNsD51IYlsZ6YaysObfhpVe+jD/oPNZLgnE3UKmYXabObzH8xqFceNSjXqJcqZ62zFW9Jvy/lspsfUmI6h2o7SLK7guCouosxBdna4SI0vsRzBBtzTGiXVbCzBaQIAHS+q5m1ZohWKbjeD7f0VckG/wBU5qBjDZx52E9wT2Q9bH0hmGQETIm8j9EKQ6AmY4jcqbsc1/xXPUoXE16RePTDSPw2vFj2lBvwz4LmkQDF/wCatL6SNBS/K6F2oHtEhzT0SL9rqtF2yuf8V2IcOo07XVYsVjKpj3D4gosxwmWug8ioYXGh3wukcirX0w65aCU9AHUa1QgEN315j3VtTAMe2Xsbc7WOvMIfCgtECI6yimPIEEgjoVDddDAq3BGa03lp7yP0KGbwetNy0i15n7iU/wAOWySJv0UKmMymNE1ySDFC7AcLhxDmSJIBDiJ5GNvmrcZTp0wREu5m/tdW4+tuNEpxj8xkyhNt2FUDVMQS+9xpExb9E0w/DC5jX06zTmkkGRlOobubaLPYgEGQuUuJPbabLfFtaM7rs0YwlVthlnqbFB1+F4ifgzSdWkQucO44RAJ00/RNT4k0zD9PsoucX0VplTvDmVhLqnqiwGmk6nXfkhGVS1omMkQCLiRz5H+i7i+JF8kWCTeaARfcT2m/6q0pP+QnS6G1PiTd2o0VGkSAD7q92EZDQQS0/iix+UpGx+QuEEX20KlJS6DaGgBiAYG4BU/2uABYgdN+Z5pdM6Kyk3k5w/vsk4/R2BPq4ap6ngCxgD066myXVMG23luMaEOuZm0QExxvCc9w5sj4iZEpIahY6NNtVMN9MJf1G3BSTWyPMtBM9YWyxlYZbR+nssNgMac8geo69kbjOKA6k9lnyQbkVFpIYVcVF5+v3sqRi80FzSQDOh+4WE8ZeKH4YNp0SBVe3O6oRJY0k5GsmwcQJLtdAI3yHD/EOKqVA0vq1i4/C2XP7tDbu/ymQfqLjCxNnvdKpTqBzXMaWuaWuabS0iHD5LyDxTwJ2ErlklzD6qb/AM1M6T/EDIPUFbTB8LxDWNcXupO3BfF9NDNjrBG91f4odRxGGbTeabazJLXhziJMSCC2wIAmN2jqE+N4S0ElaM14F8Sfs7xTqGaD3SRs135+3P5r1StjpblYAG7RC8SPCHg+l1N3Z4H/AJ5Vs/DPEKrWeVUY4QPS6JEflzCyrm41L9kTCTWmaStVqbNNun6pXXruGoVtXiLmWJhLamMzG6iCZTZYas6K6mSQBJiUEagUvN2laNE2MS4DQk9183E8wCgfMXfNhTiOw4VgbZR9vqFLO4bBJ8PxU+c6k9sH4qZBtUYTYjk6xBHMHXVOpdrl+iTVDTJ0sU4aghH4XFjoqMNP5UU2m38TB8gobQwtlbnCm9rTdwsOyHa2m0Ey4dNfYDU9kjxfHy9wZQb5lT8IF2N/icRZ598o5nUw5JD8sa4jI1zfTLnn93Sm7j+Yj8LRz0HeynjMFUs45XmZgTblHRR4Rwo0galR3mV3/G87D8reQ+SPFYhOLfohNR4JUrvb6XBrj6jyA1j7JzX8MYZs+gknT1Ot8jqrWVyNDCkzEHNNjHNXk/ApC1vg+k0F76j8pHpaIB93Rf5IDAeG3OqkF4bT/NYuIkWDdjE36LUVaocIOgFghadFoNiQedimuRixRbV8O4VgccpuLDM61tr/ANwspiuBNdem7JFiHkm3MGPotc9jHaud9Ep4jhW/hdGuuicZu+wcS3hwLGNa0tcGiJ094k3RtR4PxaEabLOYajVpmSWlkEmHXHsYR7Krj+IQpktjRbV4fSiSHE/3ul+QNnTsTH9EaHb5gpnFNi8O6EAwmmwoxeM4pUA8t0tI17zb2S59TMddlRVxBcZJuompP2W8YUZOVhDXwpIdrlY16qiRVifCFfiGMdkhtJtJjn1D8LQG5QwfxEtIA99E48JeIcPhKVXDeUzD18+Vr3wDVG+epJnKewOYQBBA1+HYTg6VKm6M4NSq7ckuIDfYABIOLeD6FVs1QBH/ADAYI9+Xey5210+jVA+Jo1ahl7yZ5aKocMVfAvDWLw2Ia1lQVMI5zi45hAbkJaA0n0uzWltjbsNicD0TyroKMn/w3oqjwqDLZHYwtS7DX0EadUswecuque5nl06j2H0kOAGjpBuNtBoTKPyUPEVFldtvMcRyd6h/3SoivUGrGO9i0/8AaQPon7srh+7exxltsw0NTIT/AOQHMgKx2DnYEKlMWJn/ANsFpY8c4IcPaQPupNxlP88f5mkfaQm7sCD+FDVOHNPNNSRNAjHgn0uY48g4T8pn6K0gj4gR3soVOEA8lWzh9RnwOcOxt8lVoKO8RwfnMAbaq05qbp/Fu2dg6AOhDTsmPhjj3nAMqSKgsdiY+x5hLHmsDt2LR/v9ULiKeZ/mFha+QczHReIJIcDcxJiN1LjaoadHoPn5dCFXi+IspsL6hAAvOiy9PjMN9UyASS4ZRAGpub9BKzmN4l5tQOrBxE+ikDc8sxvBPvF4kyTzTWOvTq4ePO5N1Fd/6NP51XG5nl3k4QWc51i8bg/w9N/xTZo0XAqdNjJpNhp0c74n/wAZ5DkLdgsvhOHV6zqZxDYYCPLw7RYDqzYd5JvMBbV1FwIGUkk7bdTyUqNbfZPJNS0lSXX/AH0vNeVB5XACDC68KjMqeVX5pVwcN1OGnYJgVsxRG6IbiZ5KvyGHn81WcENnfMIALFQclGswPEIR+GePh9Q/vmiaNF7QS4DoAboA5Tw8aactR9V83CuAgOaRyI07K+m0kSWkd1U+pGhhOwBHUwTDuf4Zn3F1W/hzdqpjq2T85CYDFmP1UP2kHafqnbEeTyugqklczrsOcMa5TBQQrK5lRFAP+CcX8r0u+A/Q7+y11N4IBabHTraV5s1yfcK4w1gghw7H9Fz8vH6jWMvGah2GbqBlN7tsZ59feVJogXJPWL/QJWzxAybn3Rx4lTsS6J0kLGmjS0U8RrhlN9UvEMY46SM34e5nbqktGoBQbHlvdUl1V7SJyAeZUDiNfUcn+sJ83idA/wDMb7uA/UK0PpO/K75HeR9QD3ChpjTRmc5a6TRdM5nAZSc3nNrFmomHGiwRvO6m6iwNFNln5SHElzc1Qt8j2bm//I/lK0YwlOQQ0AzPK8udNurnHuZQh4TTDSJcRBEkm0sySCdCG5o5Znc1NMdoV0HXZlc4U3OAEOn0gPyfFsYpyd8x5InE4d2caayYNyMwImQIgCNd0txvFaNFwD3VCGwGFzAGAluUQ6GgkgO/7o3VlPirH3B15j9QtoxlRLaCaFBxc4uEf3bQ8lccMFS2vIt9ERh3TzVW0T2QGG7rjsF0B9kya07fXkrADyBRmFCR3DJ0ELK+HMBUo4+qKYaWDzNROUBwgNP4bmPZehYioQIa2XmzW6yefQDml9HwhihRJp1G+a45nlwEOOzRABgSb7knoAvyKzWKqDsfcAZTa51YtLHCxOcuaZ1gE9rbWTLEYylq1wM/NYLC8fxuC9GLwzn0RYup+tonW4GYd3BOMDxKhiW58NUDhykSO4Uyi+zNMeuyG4N187DmLaJXDgeasGKI6FKhhP7MdYMdFS8ibInh+KbOV59JH1QuLqAkoAg6uvhWUGYcu3vsFx1MsMOCYF7azgrKeP6+xVHmiLKTHA/EEAFOxs72QGNpk+ptwiDhWnmFV5L22a4EHnZC0Au/aXNVjcYiZqixaCPZB1MOCbiPortCMJisG5msHtshSFY7Ekgg3kf2e6pldSv0wdH2VfCVZRZmMSB3lfBt4sqsVHzKquFYKHl77c1BLsAptTqrBUPP6oJW0GEnkNzyCTQwgvUURheGvqXa0in+Z0abe60/AuEtFL1AF7tTYwDss5ciiilFszuBx1SmfQf9JuD7Ld0sNVyNL8suEw2RlsPSSTDt72+kmnC+GmOa0FrQGmztCbyZI1WiFFjWkF0kLm5ORPo1jFrsyON4c71NygzZzZBB6QQWnt1WWx/hUN9VIuw7uUfuz7EkN9nDst9xKmLEEdP6pDWxJG8jdEL8GzGnHYnDf/dTln523aes7e8LT8C8R0HNESX/AJZAJ6jMRKFxHHMFTOSXOfly5WvYPVzIc8Fx6QVm8Zh6FWXMY9pzWLQBeb52zAI33Wq/btEdHrdFuZocNxoY/QqL5GkfdeU4Di2LwzsjHOqCJDXB1x/DOp6AlaLhnjuk85arXU3gwQQTflzB7hZvjl5spSs3mGaAC7fmdVz/AIpsSQJQWAxDXiWkOBvIMrtWiCVmUEYmtyNilX/o6linGplNJ40rUzkfPcfF2cCEdiGZQB0+qZYbFHymDcDQfT3TtroVGXxmDxuEMOLMVT2NqdYD39Dz/wBK+wfFqdQ5QSH7seCx4vrldcjqJHVM+JV3O1SjEUG1Ia9ofeRImDzB1aeourW1sVDB1QAKHmGELSwlSmQGvD2/lqEkgfw1NefxZp5hdrVIKKAPoVoggkEbqGJr5/icfdD0sZDYOiEq1rooLGfkgNs66rL3N2nml9PEFEftE7ophYQOIRqp/tzHa/yS+5KqeAnQD+nVadCfmpVACNfms15jm6GRy3RNHH2vKWLCzz3MV0PUA7mpBy7TnLAV2VAPV+FpZ3BvNFjJUWOJADS4nQRMq6tgqmfIaZDzfLG0Tb2WnwXAG0xm8x2eCRp7WUKTy4hzmQ+C3NN9NY3WD5t6NMPplmsP6K1lJwvG60tNzGw0wQDNxuBClhMEyqSWmDMnf6HRH5QwFDMVVZEacitN4ZrPqSSC1mztvZMK1KmGWANo5rvDngMyt1+QWEpqS6LUaY5fimZcoP8Aulr3MElxM8tEuxeNLXQRfolvE8c5+knqojFlNjc4iiSJmPnb3usf/idxdtKhFH0l5yAi0N1ce8CP9SIoOJN5hLPGXBXYijDLvaczQd7QR3I+y1xSeyLPJ2NLiYE2J9hcr0L/AA3eawc1149JPYAsJ6xnbPIN5LBjhlYuyeVULp0yGfsvZ/8ADfw8cJhi6qIe85iNY0DWjnb5lx5LackkTFBjsJ5YJPwgFx1MAXJAH6JTxqth62VppB4AjO6Q7swghzQO9+S03HHEUHMiKtQWZIkNNiSBoIn391jMfgn0XQ6OhGht/VRxpSdsJNosw/Bq7PXgsQf8lQwR2eBDuzm+6vw/j6tQcKePw7mHQPAsexEtd/pJQVPGuGiOo8TgZarczHCC1wDmkdQbEKnB+q/8iT+Gu4Xx2jiADRqNd0m49lo8NXaGersF5JjvDOEd+8oPfhqhuPLMtnqwn6NICnR4rxLCiHgYuj+and4H+WM09gR1WL40/wCL/uWpNdno2KxLTKVGASWnQR9dVlsD4so1zDX5XzBpv9Lp3F7Epp+230hGDj2PJMY1sRbVAvqIavWnRU1HHeFSQmwh+IVrafoLib7CUDSeCTIv0UaTyDJBjtCoQU1xBhG0Y3Q5oksznqQgqdYwl2HQfVxCk54S4VVcKqdBZc+oq3VVBxnshKhcOqEgFeJ4DWAzNY5zdZF/6pXpbRe4swhAiFnvEPhJtUFzQA8DbdOPN9E+P4eYhyto1i0gixCZV/CuJa0uLIAuZMGOxStuHcTABJ5Bb5JmdNBruJvLg4uM6SOSc8N4vTY0ZrnmSSfl+qzEGYi+kbz2Tuj4WxbhPlECJkkDadJlROMa2VFs1NXF0ajA4taREaXHvslGLqNpGWXB13I+WyzTHFph0iDBH3BTzCYqdNBvp2ELL8eJalZViuKPbBa4idjpG2qjR49UboQm9RtKo0Z43E9eQK+qcCoOaMsttqD95TTh6gqXjFjuMudJOv6qpuPJ7LtfgzwSGOa6NtCl0kGCIPJXFR8Ibfo9o46BNp5AI+jj51Husu2oradSEnBDUjXsIMObAI6Aol9Sq4RncOrbH5i6yeHx5bonHD+J81k4UWpWU0OCltQPzu+KTN5E3BOswmuIwQqEtyiCIk6jseeiKo4gOR+GcJUyk2NJCceHabBmY+Klp5EbiD0tIV9TwvSqtAJIawWy663EnZGY+nuFTgeIZNVLlLux0jM8R8KVGAuov8wTGWId94P0WfFaqHZBOaYiLyNl6S7FZzIFghsbVYQJiQcw5gxEj2JWkeV+qyHD4YN+DFcmniWNfUFhnHqFpH7wEOA6TCqPDKtBxbRxGWL+ViPWwg/kqNEtHIR7p6yqw4giZuYcdhAsOZ6ovjnAhX9bDleBA5ECYEe+qvPdPSFWjLnirmD/ANxSfSH52/vaWu72Tl7FFYep5kFjg5p/E05h8x9k3w3BzQaC4F5JElpMgbiBqP5pbiOGYZz3Oa2pSqXOanNJ3O8DK6/5gdUZJ9DpjLB4VmpdcI6pXZ+K4WXpMrN+Fza45H908f6mgsJ6kNVdbH5DFQOpGf8AmCPYPux3s5LC32F0ad2KDiA3sLpfi6DmGDvyVOFrnWbqzG4u0FJJphdgtR943V9N1ktdiBtqrcK4uK1omxiXENJ2H9/oh34sJxwCoHCox0Q4NsRrqgPE/DmU2tqU7Scpb1gkG/ZQqumU+rPTnVFzztlWaXPXoqsrhsuc0LKrxugX8Pou/A0HSwAP0RVRu6+w2DBIJRYA3D/DlER6AWgyAQPi/Mdye6efs8bIqiwAL5zk7EZrGeGMM95eaLcxMk8zzIQmF8DUGtIcXPJmJdGXoIj6rWVGKDWxunkwpCul4boCmKZpNc0Xvz5nmVVV8MUb2IB0AcQBaLAJwXH3UTJSsDL4XwWwFxdUc42y9L780xwHhqkypnPqOUj1CdYv9I903DSFXUenkwozXGfBVF+d1P0PdcEfCDMm3IrInwliRm9Igbzr2Xp/mKJd0VrkaJcUzx7E4apTjOxzZmJEaar6jiI3XrGM4W2sIqAOHUJBxbwZTLT5UMfqDcyeRvZWuRPslw+CDB4212lN8Lj5iLFZqngMS12Xy3EAxIFuUzyTfA4as9kikRB1Np2UySKTNHQfmF1RWotIIS+nialKz6bm/X6hXVMYDos6KOnHikyD8/1SLGYkOMg3Tk12kQY90tbgKUmQQDpBsqikhMRVg6wBOUukkbLQ4POWel8naf1S7EcLcHEUyexvZXYbh9drhYFvQ3VypolaG1FtVzbtiDeCD8kXgqAn9420b/ZDYXzm6tJb3H2R+JxGZuoBWDLKeKcNoPEOblP5mHKfnuk2I8OU8p8uvUBIj1Q4G24AG6j/AMZBcWPkETr+isw2OYbAydlayiLTMu/glekYFMgfmokNFzrl+D3LPdEYngleJDmOA1BORw6QZa4+7QtbTfLg0Xlt+nNfYugS1waYPXRX+Vk4I83qUnt+IEd9P+oEtJ7ErSeEsJnJLif8uk9TzSfiOHe195lsmZ5m+if8CxdMXJl27tCTvcQdeq25JNxIilZrmcKpgEtEOjUIKvgg8RUaHAGY68/qUdSxrS2xVNRxJsuVNmw9pVrq01wl9NXAKCi8kO1RuHASsFEUygBq906KouKraVxxQBN7+a+bVCoqlV0igAt+IXaeI5oKoVCUAHvqDmh6tQc1BzZAVFdosgRJ+JAVQxkqh4uVOg2EwGNGsSNEJja6LpmxSnHuuU0B9hsWAYI1TWm9sQAsqXGUzwNQ802Ic1KTSNB7oJuBpMvkb8laHlB4h5SAKZw+k52YNbI6JbxzhLHglvpMWiw+SLwDzOq7izZMDK02PbBkdf6Jhhq+a6EfqRtKKwY9PuU2Af50hJsQXCQSI2MJyBZIsdUPqE7IQMyPEcOX1srDnLjAjnyRLfC2MbdtN3s5v81peA0WgyAAZ191vaDbLV8rWkZ4J7PKDhMdQGZ1JxG5EOjvBlC0/EztHBeu1ryvMf8AESi0PY4NAJmSBrYa80Qak6aCScVaYqx/G21ItoZ0/VJ/OAdLLDZVKIXTGCXRk5Nmy4HVbUykGH7jNqRvZaWCPkvMMJULXAgwZF16mNB2C5eaOLNoO0f/2Q==">
            <a:hlinkClick r:id="rId4"/>
          </p:cNvPr>
          <p:cNvSpPr>
            <a:spLocks noChangeAspect="1" noChangeArrowheads="1"/>
          </p:cNvSpPr>
          <p:nvPr/>
        </p:nvSpPr>
        <p:spPr bwMode="auto">
          <a:xfrm>
            <a:off x="190500" y="-2773363"/>
            <a:ext cx="7715250" cy="5334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6630" name="AutoShape 6" descr="data:image/jpeg;base64,/9j/4AAQSkZJRgABAQAAAQABAAD/2wCEAAkGBxQTEhUUExQWFhQXFhgXGBcYGB0YHBoWHBQYFxcWGBoaHCggGBolHBcUITEhJSkrLi4uFx8zODMsNygtLisBCgoKDg0OGhAQGywkHyQsLCwsLCwsLCwsLCwsLCwsLCwsLCwsLCwsLCwsLCwsLCwsLCwsLCwsLCwsLCwsLCwsLP/AABEIALsBDgMBIgACEQEDEQH/xAAbAAACAwEBAQAAAAAAAAAAAAAEBQIDBgEHAP/EAEAQAAEDAgQEBAQDBgQFBQAAAAEAAhEDIQQSMUEFUWFxBhMigTKRobFCUsEUI2LR4fAHcoLxFUOSorIWJCUzs//EABgBAAMBAQAAAAAAAAAAAAAAAAABAgME/8QAJREAAgICAwEAAgEFAAAAAAAAAAECERIhAzFBURMiMmGRseHw/9oADAMBAAIRAxEAPwCZYrRQH5v0UnVM2qgQi2TSLqeEn8QCvbgAbB0noI+6FpPg6A90NjPEDsPiMMwsb5VQkOeechsC/pylzHEnZwUScvCkoh1bAuGon3B/VQYC3QkdP6J5jKJpkGsADJgSDpsYKFNUOn0hwaNhYDT2Urkb7Kx+ArKvMNPaxV7asWuPr9lS7DiTeOllc/DkN0JgTIvr2Q6BWTzNOoHdd8luxI+qW51bTrqsWKw3yDzBH1+S+8sjmFZhsM5wkAkc5A+5V9WgW/EfsVGRVA4qOH4pVjcTzC+FCdHBfDBPOw9il+vobLmVgVMKscOeJJgACSZn7Khro0NtJU4p9Dv6GL6EOMQe6k3EjkjFjtFuQL7yzsV1rwd1MBFsKK5I2U21VIFfQCnYqJCoph6p8obLhBCKTAJDl3MhPNVjaqWIWEBy6qQ9dDkqGWFq5lUcy7mTA+LVGVMOUkWBWHKWZccxRgpiM6/h7gfTDx7D6Ez8lHCYXzH5Q31XsDERrM/zV2IJmRIR+CJY8kNJBYfURoCR/L6pubSFjsJw/B6YZ6mS51jMiN7cvmgP8RuBtxHDyKbf3uHioxovma0EVGDckszGN3Nam+LrmzmtG0GNoUW44Bsn4gR0+yyUpXZbSqjEeEuMjF02Cq6XsAD5dGYAel89QPmCtq9pcwAiGwC5nSLiea8p4l/8dj/NpNnD1Je2nYg03O/e0b2ljrt6eWd16RgOJsqNb5J9LgCBpY8tQO1lpyx9REX4wDFcMdnAb8LjYSTlHWQtBg+HhjCHVBJ3AiEJQc7zGyJA/Eb77/XZEYnEBxLc2gMGOlgolKTpFJJAoNIAk+oyQZaI6Ja7iFO4FJo1Ei36KitXIJCgyk1xOYwditoxS2yG/gyp8SaGQDB5R9yoVcTPX6fqrRwhr2AMLQ6Be8k/aFB/AqrTAyvtNjBttB/RJYD/AGLsPQAEyZOg5Kg4wgxdM8Hwes6AS1gjvHy3Q3F+Bml6g4uG8jTqYmylNXsbTAhjibEwD9AmnBOHh4LjoOY+VpvoleHw5DrgOjadZtC02HzMblyho1jSD1S5JUqQRX04zhtIkANEDVziZPOwIjdA8Tq0swAEQMtmgDobET7/ACRbq0Ny3E/PWd0DicQxkZWkuvfe9tlEW72Ni4VO3srWVD1XcPw2o85gYJ1zd0WeF1ALNBjVwdb5GIWzlElJlLaxVravNDOpOBuCO/3RmG4ZWePSLc3WEfqk0gtnwK6pDh7oPqZIMQJmfkqqgLTGZpPKf5hTrwZMqDqQXG1Dynsp5u/yKe0GiryzsVzORqiMtp25qKeQqK211YKgKiWBVminoNhIKkHILI4L4VXBGIsg7MvkI3EqwVwlix5IBwzADmduJjkmWEwj3tJ0bsL3/oicJVpNaYcMx3OvSOSWYriLi4gOMTr9Fhbk9F9DMtcGCQ0sEiReDv1S2swHb21/qFXSxxaMpNjcjmhMRjZPpkBVGLsGynj/AAIYug9gZFVv7ykebwIczl6227hh2WL8EcVLHCg6MrjNMm0PP4J2DuXPuvRMDxDSTfn/ALJT488GMDf2qhpUOZ4GgcbkiNATPZaKTit9E1fQz89xIkFh5GwPYop7RzJ+v+yTeEOOecw0qp/esF5/G3TN32Pz3Wh8uny+SzemUhJiMM2Z2nTorWhjXiwkDfTumDuGtddryO97clVX4WBJkHpPVXkn6TRdgajy8EAZSNBAA3/vum3kGQYnnGna6R4OmWm0QmBxrogfdZyW9FIbVMUCDHpPMqpziRfK4zsY+4QdB7y2MsgmJ3lD4olhvIPyUpDGVBw0cWiD6YA581RxPH0w2ZDng6xGn9hJvNJMgA/3zVlHFP0cyR1Gb6q8RF1bEurwLAjUhCVcIWzcHsmPkskPDYI5WHuELi6Lj8Jnpp9dCmn8Edw9cNES4HqhauPc3NMkO/EDMdwgsQ57fjDh3FvmhTVWkeMlyG1DGMgZX1A4ToR1tEaJ3ha1UMLqjoGw0OWNf6LJUXwQ4A5huP1VmN4lVdroOqHx26BSNZRxDCQ6ByF5vuRf+5VtSu0iCcvQDU6QsWOJvLMgaYGsDU8zCY8N4xHxAhw0k7qXxNbGpI0tbBAMENE9Y125AboPFUYjM4G3MxbYRqoV8Z5gE1AI5LlAzBzg9/lzUK12UEYfCOrZRGVjTGbpro7X+qDxzqdN5bmdboIPO/NGYjizgwgRHRZ3GVA6+6vji2S3QwzAkx9eStoYZz5gaak6f7pJQrNFjYc+qf0eLFrQ3WBzsbW/RVOMo9CTT7KWUHEkBpJGsKD2xqFOQ4yYHaQhatSYObQm9yY6ykrBlhYFDyl95jjtM6ED5zCse0gwdVdsRm24oq0VCbzdJmvTTB02uE59NkSSQJ2MKGBc5uYmO6Hr0C3cHt/srHVHZR6hp81Tg6FSr8LSRz0HzKhN9tlMjRdcAarWcE4ox1N1CsfS4QCdBP2SVnCSAS5rrflIKFfhiASSAAdCboyT0FNGE4vVfh8SXMlr6byOxBggjkbg91uuD8cbXpZxIOhb+V3L+SQeNsD51IYlsZ6YaysObfhpVe+jD/oPNZLgnE3UKmYXabObzH8xqFceNSjXqJcqZ62zFW9Jvy/lspsfUmI6h2o7SLK7guCouosxBdna4SI0vsRzBBtzTGiXVbCzBaQIAHS+q5m1ZohWKbjeD7f0VckG/wBU5qBjDZx52E9wT2Q9bH0hmGQETIm8j9EKQ6AmY4jcqbsc1/xXPUoXE16RePTDSPw2vFj2lBvwz4LmkQDF/wCatL6SNBS/K6F2oHtEhzT0SL9rqtF2yuf8V2IcOo07XVYsVjKpj3D4gosxwmWug8ioYXGh3wukcirX0w65aCU9AHUa1QgEN315j3VtTAMe2Xsbc7WOvMIfCgtECI6yimPIEEgjoVDddDAq3BGa03lp7yP0KGbwetNy0i15n7iU/wAOWySJv0UKmMymNE1ySDFC7AcLhxDmSJIBDiJ5GNvmrcZTp0wREu5m/tdW4+tuNEpxj8xkyhNt2FUDVMQS+9xpExb9E0w/DC5jX06zTmkkGRlOobubaLPYgEGQuUuJPbabLfFtaM7rs0YwlVthlnqbFB1+F4ifgzSdWkQucO44RAJ00/RNT4k0zD9PsoucX0VplTvDmVhLqnqiwGmk6nXfkhGVS1omMkQCLiRz5H+i7i+JF8kWCTeaARfcT2m/6q0pP+QnS6G1PiTd2o0VGkSAD7q92EZDQQS0/iix+UpGx+QuEEX20KlJS6DaGgBiAYG4BU/2uABYgdN+Z5pdM6Kyk3k5w/vsk4/R2BPq4ap6ngCxgD066myXVMG23luMaEOuZm0QExxvCc9w5sj4iZEpIahY6NNtVMN9MJf1G3BSTWyPMtBM9YWyxlYZbR+nssNgMac8geo69kbjOKA6k9lnyQbkVFpIYVcVF5+v3sqRi80FzSQDOh+4WE8ZeKH4YNp0SBVe3O6oRJY0k5GsmwcQJLtdAI3yHD/EOKqVA0vq1i4/C2XP7tDbu/ymQfqLjCxNnvdKpTqBzXMaWuaWuabS0iHD5LyDxTwJ2ErlklzD6qb/AM1M6T/EDIPUFbTB8LxDWNcXupO3BfF9NDNjrBG91f4odRxGGbTeabazJLXhziJMSCC2wIAmN2jqE+N4S0ElaM14F8Sfs7xTqGaD3SRs135+3P5r1StjpblYAG7RC8SPCHg+l1N3Z4H/AJ5Vs/DPEKrWeVUY4QPS6JEflzCyrm41L9kTCTWmaStVqbNNun6pXXruGoVtXiLmWJhLamMzG6iCZTZYas6K6mSQBJiUEagUvN2laNE2MS4DQk9183E8wCgfMXfNhTiOw4VgbZR9vqFLO4bBJ8PxU+c6k9sH4qZBtUYTYjk6xBHMHXVOpdrl+iTVDTJ0sU4aghH4XFjoqMNP5UU2m38TB8gobQwtlbnCm9rTdwsOyHa2m0Ey4dNfYDU9kjxfHy9wZQb5lT8IF2N/icRZ598o5nUw5JD8sa4jI1zfTLnn93Sm7j+Yj8LRz0HeynjMFUs45XmZgTblHRR4Rwo0galR3mV3/G87D8reQ+SPFYhOLfohNR4JUrvb6XBrj6jyA1j7JzX8MYZs+gknT1Ot8jqrWVyNDCkzEHNNjHNXk/ApC1vg+k0F76j8pHpaIB93Rf5IDAeG3OqkF4bT/NYuIkWDdjE36LUVaocIOgFghadFoNiQedimuRixRbV8O4VgccpuLDM61tr/ANwspiuBNdem7JFiHkm3MGPotc9jHaud9Ep4jhW/hdGuuicZu+wcS3hwLGNa0tcGiJ094k3RtR4PxaEabLOYajVpmSWlkEmHXHsYR7Krj+IQpktjRbV4fSiSHE/3ul+QNnTsTH9EaHb5gpnFNi8O6EAwmmwoxeM4pUA8t0tI17zb2S59TMddlRVxBcZJuompP2W8YUZOVhDXwpIdrlY16qiRVifCFfiGMdkhtJtJjn1D8LQG5QwfxEtIA99E48JeIcPhKVXDeUzD18+Vr3wDVG+epJnKewOYQBBA1+HYTg6VKm6M4NSq7ckuIDfYABIOLeD6FVs1QBH/ADAYI9+Xey5210+jVA+Jo1ahl7yZ5aKocMVfAvDWLw2Ia1lQVMI5zi45hAbkJaA0n0uzWltjbsNicD0TyroKMn/w3oqjwqDLZHYwtS7DX0EadUswecuque5nl06j2H0kOAGjpBuNtBoTKPyUPEVFldtvMcRyd6h/3SoivUGrGO9i0/8AaQPon7srh+7exxltsw0NTIT/AOQHMgKx2DnYEKlMWJn/ANsFpY8c4IcPaQPupNxlP88f5mkfaQm7sCD+FDVOHNPNNSRNAjHgn0uY48g4T8pn6K0gj4gR3soVOEA8lWzh9RnwOcOxt8lVoKO8RwfnMAbaq05qbp/Fu2dg6AOhDTsmPhjj3nAMqSKgsdiY+x5hLHmsDt2LR/v9ULiKeZ/mFha+QczHReIJIcDcxJiN1LjaoadHoPn5dCFXi+IspsL6hAAvOiy9PjMN9UyASS4ZRAGpub9BKzmN4l5tQOrBxE+ikDc8sxvBPvF4kyTzTWOvTq4ePO5N1Fd/6NP51XG5nl3k4QWc51i8bg/w9N/xTZo0XAqdNjJpNhp0c74n/wAZ5DkLdgsvhOHV6zqZxDYYCPLw7RYDqzYd5JvMBbV1FwIGUkk7bdTyUqNbfZPJNS0lSXX/AH0vNeVB5XACDC68KjMqeVX5pVwcN1OGnYJgVsxRG6IbiZ5KvyGHn81WcENnfMIALFQclGswPEIR+GePh9Q/vmiaNF7QS4DoAboA5Tw8aactR9V83CuAgOaRyI07K+m0kSWkd1U+pGhhOwBHUwTDuf4Zn3F1W/hzdqpjq2T85CYDFmP1UP2kHafqnbEeTyugqklczrsOcMa5TBQQrK5lRFAP+CcX8r0u+A/Q7+y11N4IBabHTraV5s1yfcK4w1gghw7H9Fz8vH6jWMvGah2GbqBlN7tsZ59feVJogXJPWL/QJWzxAybn3Rx4lTsS6J0kLGmjS0U8RrhlN9UvEMY46SM34e5nbqktGoBQbHlvdUl1V7SJyAeZUDiNfUcn+sJ83idA/wDMb7uA/UK0PpO/K75HeR9QD3ChpjTRmc5a6TRdM5nAZSc3nNrFmomHGiwRvO6m6iwNFNln5SHElzc1Qt8j2bm//I/lK0YwlOQQ0AzPK8udNurnHuZQh4TTDSJcRBEkm0sySCdCG5o5Znc1NMdoV0HXZlc4U3OAEOn0gPyfFsYpyd8x5InE4d2caayYNyMwImQIgCNd0txvFaNFwD3VCGwGFzAGAluUQ6GgkgO/7o3VlPirH3B15j9QtoxlRLaCaFBxc4uEf3bQ8lccMFS2vIt9ERh3TzVW0T2QGG7rjsF0B9kya07fXkrADyBRmFCR3DJ0ELK+HMBUo4+qKYaWDzNROUBwgNP4bmPZehYioQIa2XmzW6yefQDml9HwhihRJp1G+a45nlwEOOzRABgSb7knoAvyKzWKqDsfcAZTa51YtLHCxOcuaZ1gE9rbWTLEYylq1wM/NYLC8fxuC9GLwzn0RYup+tonW4GYd3BOMDxKhiW58NUDhykSO4Uyi+zNMeuyG4N187DmLaJXDgeasGKI6FKhhP7MdYMdFS8ibInh+KbOV59JH1QuLqAkoAg6uvhWUGYcu3vsFx1MsMOCYF7azgrKeP6+xVHmiLKTHA/EEAFOxs72QGNpk+ptwiDhWnmFV5L22a4EHnZC0Au/aXNVjcYiZqixaCPZB1MOCbiPortCMJisG5msHtshSFY7Ekgg3kf2e6pldSv0wdH2VfCVZRZmMSB3lfBt4sqsVHzKquFYKHl77c1BLsAptTqrBUPP6oJW0GEnkNzyCTQwgvUURheGvqXa0in+Z0abe60/AuEtFL1AF7tTYwDss5ciiilFszuBx1SmfQf9JuD7Ld0sNVyNL8suEw2RlsPSSTDt72+kmnC+GmOa0FrQGmztCbyZI1WiFFjWkF0kLm5ORPo1jFrsyON4c71NygzZzZBB6QQWnt1WWx/hUN9VIuw7uUfuz7EkN9nDst9xKmLEEdP6pDWxJG8jdEL8GzGnHYnDf/dTln523aes7e8LT8C8R0HNESX/AJZAJ6jMRKFxHHMFTOSXOfly5WvYPVzIc8Fx6QVm8Zh6FWXMY9pzWLQBeb52zAI33Wq/btEdHrdFuZocNxoY/QqL5GkfdeU4Di2LwzsjHOqCJDXB1x/DOp6AlaLhnjuk85arXU3gwQQTflzB7hZvjl5spSs3mGaAC7fmdVz/AIpsSQJQWAxDXiWkOBvIMrtWiCVmUEYmtyNilX/o6linGplNJ40rUzkfPcfF2cCEdiGZQB0+qZYbFHymDcDQfT3TtroVGXxmDxuEMOLMVT2NqdYD39Dz/wBK+wfFqdQ5QSH7seCx4vrldcjqJHVM+JV3O1SjEUG1Ia9ofeRImDzB1aeourW1sVDB1QAKHmGELSwlSmQGvD2/lqEkgfw1NefxZp5hdrVIKKAPoVoggkEbqGJr5/icfdD0sZDYOiEq1rooLGfkgNs66rL3N2nml9PEFEftE7ophYQOIRqp/tzHa/yS+5KqeAnQD+nVadCfmpVACNfms15jm6GRy3RNHH2vKWLCzz3MV0PUA7mpBy7TnLAV2VAPV+FpZ3BvNFjJUWOJADS4nQRMq6tgqmfIaZDzfLG0Tb2WnwXAG0xm8x2eCRp7WUKTy4hzmQ+C3NN9NY3WD5t6NMPplmsP6K1lJwvG60tNzGw0wQDNxuBClhMEyqSWmDMnf6HRH5QwFDMVVZEacitN4ZrPqSSC1mztvZMK1KmGWANo5rvDngMyt1+QWEpqS6LUaY5fimZcoP8Aulr3MElxM8tEuxeNLXQRfolvE8c5+knqojFlNjc4iiSJmPnb3usf/idxdtKhFH0l5yAi0N1ce8CP9SIoOJN5hLPGXBXYijDLvaczQd7QR3I+y1xSeyLPJ2NLiYE2J9hcr0L/AA3eawc1149JPYAsJ6xnbPIN5LBjhlYuyeVULp0yGfsvZ/8ADfw8cJhi6qIe85iNY0DWjnb5lx5LackkTFBjsJ5YJPwgFx1MAXJAH6JTxqth62VppB4AjO6Q7swghzQO9+S03HHEUHMiKtQWZIkNNiSBoIn391jMfgn0XQ6OhGht/VRxpSdsJNosw/Bq7PXgsQf8lQwR2eBDuzm+6vw/j6tQcKePw7mHQPAsexEtd/pJQVPGuGiOo8TgZarczHCC1wDmkdQbEKnB+q/8iT+Gu4Xx2jiADRqNd0m49lo8NXaGersF5JjvDOEd+8oPfhqhuPLMtnqwn6NICnR4rxLCiHgYuj+and4H+WM09gR1WL40/wCL/uWpNdno2KxLTKVGASWnQR9dVlsD4so1zDX5XzBpv9Lp3F7Epp+230hGDj2PJMY1sRbVAvqIavWnRU1HHeFSQmwh+IVrafoLib7CUDSeCTIv0UaTyDJBjtCoQU1xBhG0Y3Q5oksznqQgqdYwl2HQfVxCk54S4VVcKqdBZc+oq3VVBxnshKhcOqEgFeJ4DWAzNY5zdZF/6pXpbRe4swhAiFnvEPhJtUFzQA8DbdOPN9E+P4eYhyto1i0gixCZV/CuJa0uLIAuZMGOxStuHcTABJ5Bb5JmdNBruJvLg4uM6SOSc8N4vTY0ZrnmSSfl+qzEGYi+kbz2Tuj4WxbhPlECJkkDadJlROMa2VFs1NXF0ajA4taREaXHvslGLqNpGWXB13I+WyzTHFph0iDBH3BTzCYqdNBvp2ELL8eJalZViuKPbBa4idjpG2qjR49UboQm9RtKo0Z43E9eQK+qcCoOaMsttqD95TTh6gqXjFjuMudJOv6qpuPJ7LtfgzwSGOa6NtCl0kGCIPJXFR8Ibfo9o46BNp5AI+jj51Husu2oradSEnBDUjXsIMObAI6Aol9Sq4RncOrbH5i6yeHx5bonHD+J81k4UWpWU0OCltQPzu+KTN5E3BOswmuIwQqEtyiCIk6jseeiKo4gOR+GcJUyk2NJCceHabBmY+Klp5EbiD0tIV9TwvSqtAJIawWy663EnZGY+nuFTgeIZNVLlLux0jM8R8KVGAuov8wTGWId94P0WfFaqHZBOaYiLyNl6S7FZzIFghsbVYQJiQcw5gxEj2JWkeV+qyHD4YN+DFcmniWNfUFhnHqFpH7wEOA6TCqPDKtBxbRxGWL+ViPWwg/kqNEtHIR7p6yqw4giZuYcdhAsOZ6ovjnAhX9bDleBA5ECYEe+qvPdPSFWjLnirmD/ANxSfSH52/vaWu72Tl7FFYep5kFjg5p/E05h8x9k3w3BzQaC4F5JElpMgbiBqP5pbiOGYZz3Oa2pSqXOanNJ3O8DK6/5gdUZJ9DpjLB4VmpdcI6pXZ+K4WXpMrN+Fza45H908f6mgsJ6kNVdbH5DFQOpGf8AmCPYPux3s5LC32F0ad2KDiA3sLpfi6DmGDvyVOFrnWbqzG4u0FJJphdgtR943V9N1ktdiBtqrcK4uK1omxiXENJ2H9/oh34sJxwCoHCox0Q4NsRrqgPE/DmU2tqU7Scpb1gkG/ZQqumU+rPTnVFzztlWaXPXoqsrhsuc0LKrxugX8Pou/A0HSwAP0RVRu6+w2DBIJRYA3D/DlER6AWgyAQPi/Mdye6efs8bIqiwAL5zk7EZrGeGMM95eaLcxMk8zzIQmF8DUGtIcXPJmJdGXoIj6rWVGKDWxunkwpCul4boCmKZpNc0Xvz5nmVVV8MUb2IB0AcQBaLAJwXH3UTJSsDL4XwWwFxdUc42y9L780xwHhqkypnPqOUj1CdYv9I903DSFXUenkwozXGfBVF+d1P0PdcEfCDMm3IrInwliRm9Igbzr2Xp/mKJd0VrkaJcUzx7E4apTjOxzZmJEaar6jiI3XrGM4W2sIqAOHUJBxbwZTLT5UMfqDcyeRvZWuRPslw+CDB4212lN8Lj5iLFZqngMS12Xy3EAxIFuUzyTfA4as9kikRB1Np2UySKTNHQfmF1RWotIIS+nialKz6bm/X6hXVMYDos6KOnHikyD8/1SLGYkOMg3Tk12kQY90tbgKUmQQDpBsqikhMRVg6wBOUukkbLQ4POWel8naf1S7EcLcHEUyexvZXYbh9drhYFvQ3VypolaG1FtVzbtiDeCD8kXgqAn9420b/ZDYXzm6tJb3H2R+JxGZuoBWDLKeKcNoPEOblP5mHKfnuk2I8OU8p8uvUBIj1Q4G24AG6j/AMZBcWPkETr+isw2OYbAydlayiLTMu/glekYFMgfmokNFzrl+D3LPdEYngleJDmOA1BORw6QZa4+7QtbTfLg0Xlt+nNfYugS1waYPXRX+Vk4I83qUnt+IEd9P+oEtJ7ErSeEsJnJLif8uk9TzSfiOHe195lsmZ5m+if8CxdMXJl27tCTvcQdeq25JNxIilZrmcKpgEtEOjUIKvgg8RUaHAGY68/qUdSxrS2xVNRxJsuVNmw9pVrq01wl9NXAKCi8kO1RuHASsFEUygBq906KouKraVxxQBN7+a+bVCoqlV0igAt+IXaeI5oKoVCUAHvqDmh6tQc1BzZAVFdosgRJ+JAVQxkqh4uVOg2EwGNGsSNEJja6LpmxSnHuuU0B9hsWAYI1TWm9sQAsqXGUzwNQ802Ic1KTSNB7oJuBpMvkb8laHlB4h5SAKZw+k52YNbI6JbxzhLHglvpMWiw+SLwDzOq7izZMDK02PbBkdf6Jhhq+a6EfqRtKKwY9PuU2Af50hJsQXCQSI2MJyBZIsdUPqE7IQMyPEcOX1srDnLjAjnyRLfC2MbdtN3s5v81peA0WgyAAZ191vaDbLV8rWkZ4J7PKDhMdQGZ1JxG5EOjvBlC0/EztHBeu1ryvMf8AESi0PY4NAJmSBrYa80Qak6aCScVaYqx/G21ItoZ0/VJ/OAdLLDZVKIXTGCXRk5Nmy4HVbUykGH7jNqRvZaWCPkvMMJULXAgwZF16mNB2C5eaOLNoO0f/2Q==">
            <a:hlinkClick r:id="rId4"/>
          </p:cNvPr>
          <p:cNvSpPr>
            <a:spLocks noChangeAspect="1" noChangeArrowheads="1"/>
          </p:cNvSpPr>
          <p:nvPr/>
        </p:nvSpPr>
        <p:spPr bwMode="auto">
          <a:xfrm>
            <a:off x="190500" y="-2773363"/>
            <a:ext cx="7715250" cy="5334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6632" name="AutoShape 8" descr="data:image/jpeg;base64,/9j/4AAQSkZJRgABAQAAAQABAAD/2wCEAAkGBxQTEhUUExQWFhQXFhgXGBcYGB0YHBoWHBQYFxcWGBoaHCggGBolHBcUITEhJSkrLi4uFx8zODMsNygtLisBCgoKDg0OGhAQGywkHyQsLCwsLCwsLCwsLCwsLCwsLCwsLCwsLCwsLCwsLCwsLCwsLCwsLCwsLCwsLCwsLCwsLP/AABEIALsBDgMBIgACEQEDEQH/xAAbAAACAwEBAQAAAAAAAAAAAAAEBQIDBgEHAP/EAEAQAAEDAgQEBAQDBgQFBQAAAAEAAhEDIQQSMUEFUWFxBhMigTKRobFCUsEUI2LR4fAHcoLxFUOSorIWJCUzs//EABgBAAMBAQAAAAAAAAAAAAAAAAABAgME/8QAJREAAgICAwEAAgEFAAAAAAAAAAECERIhAzFBURMiMmGRseHw/9oADAMBAAIRAxEAPwCZYrRQH5v0UnVM2qgQi2TSLqeEn8QCvbgAbB0noI+6FpPg6A90NjPEDsPiMMwsb5VQkOeechsC/pylzHEnZwUScvCkoh1bAuGon3B/VQYC3QkdP6J5jKJpkGsADJgSDpsYKFNUOn0hwaNhYDT2Urkb7Kx+ArKvMNPaxV7asWuPr9lS7DiTeOllc/DkN0JgTIvr2Q6BWTzNOoHdd8luxI+qW51bTrqsWKw3yDzBH1+S+8sjmFZhsM5wkAkc5A+5V9WgW/EfsVGRVA4qOH4pVjcTzC+FCdHBfDBPOw9il+vobLmVgVMKscOeJJgACSZn7Khro0NtJU4p9Dv6GL6EOMQe6k3EjkjFjtFuQL7yzsV1rwd1MBFsKK5I2U21VIFfQCnYqJCoph6p8obLhBCKTAJDl3MhPNVjaqWIWEBy6qQ9dDkqGWFq5lUcy7mTA+LVGVMOUkWBWHKWZccxRgpiM6/h7gfTDx7D6Ez8lHCYXzH5Q31XsDERrM/zV2IJmRIR+CJY8kNJBYfURoCR/L6pubSFjsJw/B6YZ6mS51jMiN7cvmgP8RuBtxHDyKbf3uHioxovma0EVGDckszGN3Nam+LrmzmtG0GNoUW44Bsn4gR0+yyUpXZbSqjEeEuMjF02Cq6XsAD5dGYAel89QPmCtq9pcwAiGwC5nSLiea8p4l/8dj/NpNnD1Je2nYg03O/e0b2ljrt6eWd16RgOJsqNb5J9LgCBpY8tQO1lpyx9REX4wDFcMdnAb8LjYSTlHWQtBg+HhjCHVBJ3AiEJQc7zGyJA/Eb77/XZEYnEBxLc2gMGOlgolKTpFJJAoNIAk+oyQZaI6Ja7iFO4FJo1Ei36KitXIJCgyk1xOYwditoxS2yG/gyp8SaGQDB5R9yoVcTPX6fqrRwhr2AMLQ6Be8k/aFB/AqrTAyvtNjBttB/RJYD/AGLsPQAEyZOg5Kg4wgxdM8Hwes6AS1gjvHy3Q3F+Bml6g4uG8jTqYmylNXsbTAhjibEwD9AmnBOHh4LjoOY+VpvoleHw5DrgOjadZtC02HzMblyho1jSD1S5JUqQRX04zhtIkANEDVziZPOwIjdA8Tq0swAEQMtmgDobET7/ACRbq0Ny3E/PWd0DicQxkZWkuvfe9tlEW72Ni4VO3srWVD1XcPw2o85gYJ1zd0WeF1ALNBjVwdb5GIWzlElJlLaxVravNDOpOBuCO/3RmG4ZWePSLc3WEfqk0gtnwK6pDh7oPqZIMQJmfkqqgLTGZpPKf5hTrwZMqDqQXG1Dynsp5u/yKe0GiryzsVzORqiMtp25qKeQqK211YKgKiWBVminoNhIKkHILI4L4VXBGIsg7MvkI3EqwVwlix5IBwzADmduJjkmWEwj3tJ0bsL3/oicJVpNaYcMx3OvSOSWYriLi4gOMTr9Fhbk9F9DMtcGCQ0sEiReDv1S2swHb21/qFXSxxaMpNjcjmhMRjZPpkBVGLsGynj/AAIYug9gZFVv7ykebwIczl6227hh2WL8EcVLHCg6MrjNMm0PP4J2DuXPuvRMDxDSTfn/ALJT488GMDf2qhpUOZ4GgcbkiNATPZaKTit9E1fQz89xIkFh5GwPYop7RzJ+v+yTeEOOecw0qp/esF5/G3TN32Pz3Wh8uny+SzemUhJiMM2Z2nTorWhjXiwkDfTumDuGtddryO97clVX4WBJkHpPVXkn6TRdgajy8EAZSNBAA3/vum3kGQYnnGna6R4OmWm0QmBxrogfdZyW9FIbVMUCDHpPMqpziRfK4zsY+4QdB7y2MsgmJ3lD4olhvIPyUpDGVBw0cWiD6YA581RxPH0w2ZDng6xGn9hJvNJMgA/3zVlHFP0cyR1Gb6q8RF1bEurwLAjUhCVcIWzcHsmPkskPDYI5WHuELi6Lj8Jnpp9dCmn8Edw9cNES4HqhauPc3NMkO/EDMdwgsQ57fjDh3FvmhTVWkeMlyG1DGMgZX1A4ToR1tEaJ3ha1UMLqjoGw0OWNf6LJUXwQ4A5huP1VmN4lVdroOqHx26BSNZRxDCQ6ByF5vuRf+5VtSu0iCcvQDU6QsWOJvLMgaYGsDU8zCY8N4xHxAhw0k7qXxNbGpI0tbBAMENE9Y125AboPFUYjM4G3MxbYRqoV8Z5gE1AI5LlAzBzg9/lzUK12UEYfCOrZRGVjTGbpro7X+qDxzqdN5bmdboIPO/NGYjizgwgRHRZ3GVA6+6vji2S3QwzAkx9eStoYZz5gaak6f7pJQrNFjYc+qf0eLFrQ3WBzsbW/RVOMo9CTT7KWUHEkBpJGsKD2xqFOQ4yYHaQhatSYObQm9yY6ykrBlhYFDyl95jjtM6ED5zCse0gwdVdsRm24oq0VCbzdJmvTTB02uE59NkSSQJ2MKGBc5uYmO6Hr0C3cHt/srHVHZR6hp81Tg6FSr8LSRz0HzKhN9tlMjRdcAarWcE4ox1N1CsfS4QCdBP2SVnCSAS5rrflIKFfhiASSAAdCboyT0FNGE4vVfh8SXMlr6byOxBggjkbg91uuD8cbXpZxIOhb+V3L+SQeNsD51IYlsZ6YaysObfhpVe+jD/oPNZLgnE3UKmYXabObzH8xqFceNSjXqJcqZ62zFW9Jvy/lspsfUmI6h2o7SLK7guCouosxBdna4SI0vsRzBBtzTGiXVbCzBaQIAHS+q5m1ZohWKbjeD7f0VckG/wBU5qBjDZx52E9wT2Q9bH0hmGQETIm8j9EKQ6AmY4jcqbsc1/xXPUoXE16RePTDSPw2vFj2lBvwz4LmkQDF/wCatL6SNBS/K6F2oHtEhzT0SL9rqtF2yuf8V2IcOo07XVYsVjKpj3D4gosxwmWug8ioYXGh3wukcirX0w65aCU9AHUa1QgEN315j3VtTAMe2Xsbc7WOvMIfCgtECI6yimPIEEgjoVDddDAq3BGa03lp7yP0KGbwetNy0i15n7iU/wAOWySJv0UKmMymNE1ySDFC7AcLhxDmSJIBDiJ5GNvmrcZTp0wREu5m/tdW4+tuNEpxj8xkyhNt2FUDVMQS+9xpExb9E0w/DC5jX06zTmkkGRlOobubaLPYgEGQuUuJPbabLfFtaM7rs0YwlVthlnqbFB1+F4ifgzSdWkQucO44RAJ00/RNT4k0zD9PsoucX0VplTvDmVhLqnqiwGmk6nXfkhGVS1omMkQCLiRz5H+i7i+JF8kWCTeaARfcT2m/6q0pP+QnS6G1PiTd2o0VGkSAD7q92EZDQQS0/iix+UpGx+QuEEX20KlJS6DaGgBiAYG4BU/2uABYgdN+Z5pdM6Kyk3k5w/vsk4/R2BPq4ap6ngCxgD066myXVMG23luMaEOuZm0QExxvCc9w5sj4iZEpIahY6NNtVMN9MJf1G3BSTWyPMtBM9YWyxlYZbR+nssNgMac8geo69kbjOKA6k9lnyQbkVFpIYVcVF5+v3sqRi80FzSQDOh+4WE8ZeKH4YNp0SBVe3O6oRJY0k5GsmwcQJLtdAI3yHD/EOKqVA0vq1i4/C2XP7tDbu/ymQfqLjCxNnvdKpTqBzXMaWuaWuabS0iHD5LyDxTwJ2ErlklzD6qb/AM1M6T/EDIPUFbTB8LxDWNcXupO3BfF9NDNjrBG91f4odRxGGbTeabazJLXhziJMSCC2wIAmN2jqE+N4S0ElaM14F8Sfs7xTqGaD3SRs135+3P5r1StjpblYAG7RC8SPCHg+l1N3Z4H/AJ5Vs/DPEKrWeVUY4QPS6JEflzCyrm41L9kTCTWmaStVqbNNun6pXXruGoVtXiLmWJhLamMzG6iCZTZYas6K6mSQBJiUEagUvN2laNE2MS4DQk9183E8wCgfMXfNhTiOw4VgbZR9vqFLO4bBJ8PxU+c6k9sH4qZBtUYTYjk6xBHMHXVOpdrl+iTVDTJ0sU4aghH4XFjoqMNP5UU2m38TB8gobQwtlbnCm9rTdwsOyHa2m0Ey4dNfYDU9kjxfHy9wZQb5lT8IF2N/icRZ598o5nUw5JD8sa4jI1zfTLnn93Sm7j+Yj8LRz0HeynjMFUs45XmZgTblHRR4Rwo0galR3mV3/G87D8reQ+SPFYhOLfohNR4JUrvb6XBrj6jyA1j7JzX8MYZs+gknT1Ot8jqrWVyNDCkzEHNNjHNXk/ApC1vg+k0F76j8pHpaIB93Rf5IDAeG3OqkF4bT/NYuIkWDdjE36LUVaocIOgFghadFoNiQedimuRixRbV8O4VgccpuLDM61tr/ANwspiuBNdem7JFiHkm3MGPotc9jHaud9Ep4jhW/hdGuuicZu+wcS3hwLGNa0tcGiJ094k3RtR4PxaEabLOYajVpmSWlkEmHXHsYR7Krj+IQpktjRbV4fSiSHE/3ul+QNnTsTH9EaHb5gpnFNi8O6EAwmmwoxeM4pUA8t0tI17zb2S59TMddlRVxBcZJuompP2W8YUZOVhDXwpIdrlY16qiRVifCFfiGMdkhtJtJjn1D8LQG5QwfxEtIA99E48JeIcPhKVXDeUzD18+Vr3wDVG+epJnKewOYQBBA1+HYTg6VKm6M4NSq7ckuIDfYABIOLeD6FVs1QBH/ADAYI9+Xey5210+jVA+Jo1ahl7yZ5aKocMVfAvDWLw2Ia1lQVMI5zi45hAbkJaA0n0uzWltjbsNicD0TyroKMn/w3oqjwqDLZHYwtS7DX0EadUswecuque5nl06j2H0kOAGjpBuNtBoTKPyUPEVFldtvMcRyd6h/3SoivUGrGO9i0/8AaQPon7srh+7exxltsw0NTIT/AOQHMgKx2DnYEKlMWJn/ANsFpY8c4IcPaQPupNxlP88f5mkfaQm7sCD+FDVOHNPNNSRNAjHgn0uY48g4T8pn6K0gj4gR3soVOEA8lWzh9RnwOcOxt8lVoKO8RwfnMAbaq05qbp/Fu2dg6AOhDTsmPhjj3nAMqSKgsdiY+x5hLHmsDt2LR/v9ULiKeZ/mFha+QczHReIJIcDcxJiN1LjaoadHoPn5dCFXi+IspsL6hAAvOiy9PjMN9UyASS4ZRAGpub9BKzmN4l5tQOrBxE+ikDc8sxvBPvF4kyTzTWOvTq4ePO5N1Fd/6NP51XG5nl3k4QWc51i8bg/w9N/xTZo0XAqdNjJpNhp0c74n/wAZ5DkLdgsvhOHV6zqZxDYYCPLw7RYDqzYd5JvMBbV1FwIGUkk7bdTyUqNbfZPJNS0lSXX/AH0vNeVB5XACDC68KjMqeVX5pVwcN1OGnYJgVsxRG6IbiZ5KvyGHn81WcENnfMIALFQclGswPEIR+GePh9Q/vmiaNF7QS4DoAboA5Tw8aactR9V83CuAgOaRyI07K+m0kSWkd1U+pGhhOwBHUwTDuf4Zn3F1W/hzdqpjq2T85CYDFmP1UP2kHafqnbEeTyugqklczrsOcMa5TBQQrK5lRFAP+CcX8r0u+A/Q7+y11N4IBabHTraV5s1yfcK4w1gghw7H9Fz8vH6jWMvGah2GbqBlN7tsZ59feVJogXJPWL/QJWzxAybn3Rx4lTsS6J0kLGmjS0U8RrhlN9UvEMY46SM34e5nbqktGoBQbHlvdUl1V7SJyAeZUDiNfUcn+sJ83idA/wDMb7uA/UK0PpO/K75HeR9QD3ChpjTRmc5a6TRdM5nAZSc3nNrFmomHGiwRvO6m6iwNFNln5SHElzc1Qt8j2bm//I/lK0YwlOQQ0AzPK8udNurnHuZQh4TTDSJcRBEkm0sySCdCG5o5Znc1NMdoV0HXZlc4U3OAEOn0gPyfFsYpyd8x5InE4d2caayYNyMwImQIgCNd0txvFaNFwD3VCGwGFzAGAluUQ6GgkgO/7o3VlPirH3B15j9QtoxlRLaCaFBxc4uEf3bQ8lccMFS2vIt9ERh3TzVW0T2QGG7rjsF0B9kya07fXkrADyBRmFCR3DJ0ELK+HMBUo4+qKYaWDzNROUBwgNP4bmPZehYioQIa2XmzW6yefQDml9HwhihRJp1G+a45nlwEOOzRABgSb7knoAvyKzWKqDsfcAZTa51YtLHCxOcuaZ1gE9rbWTLEYylq1wM/NYLC8fxuC9GLwzn0RYup+tonW4GYd3BOMDxKhiW58NUDhykSO4Uyi+zNMeuyG4N187DmLaJXDgeasGKI6FKhhP7MdYMdFS8ibInh+KbOV59JH1QuLqAkoAg6uvhWUGYcu3vsFx1MsMOCYF7azgrKeP6+xVHmiLKTHA/EEAFOxs72QGNpk+ptwiDhWnmFV5L22a4EHnZC0Au/aXNVjcYiZqixaCPZB1MOCbiPortCMJisG5msHtshSFY7Ekgg3kf2e6pldSv0wdH2VfCVZRZmMSB3lfBt4sqsVHzKquFYKHl77c1BLsAptTqrBUPP6oJW0GEnkNzyCTQwgvUURheGvqXa0in+Z0abe60/AuEtFL1AF7tTYwDss5ciiilFszuBx1SmfQf9JuD7Ld0sNVyNL8suEw2RlsPSSTDt72+kmnC+GmOa0FrQGmztCbyZI1WiFFjWkF0kLm5ORPo1jFrsyON4c71NygzZzZBB6QQWnt1WWx/hUN9VIuw7uUfuz7EkN9nDst9xKmLEEdP6pDWxJG8jdEL8GzGnHYnDf/dTln523aes7e8LT8C8R0HNESX/AJZAJ6jMRKFxHHMFTOSXOfly5WvYPVzIc8Fx6QVm8Zh6FWXMY9pzWLQBeb52zAI33Wq/btEdHrdFuZocNxoY/QqL5GkfdeU4Di2LwzsjHOqCJDXB1x/DOp6AlaLhnjuk85arXU3gwQQTflzB7hZvjl5spSs3mGaAC7fmdVz/AIpsSQJQWAxDXiWkOBvIMrtWiCVmUEYmtyNilX/o6linGplNJ40rUzkfPcfF2cCEdiGZQB0+qZYbFHymDcDQfT3TtroVGXxmDxuEMOLMVT2NqdYD39Dz/wBK+wfFqdQ5QSH7seCx4vrldcjqJHVM+JV3O1SjEUG1Ia9ofeRImDzB1aeourW1sVDB1QAKHmGELSwlSmQGvD2/lqEkgfw1NefxZp5hdrVIKKAPoVoggkEbqGJr5/icfdD0sZDYOiEq1rooLGfkgNs66rL3N2nml9PEFEftE7ophYQOIRqp/tzHa/yS+5KqeAnQD+nVadCfmpVACNfms15jm6GRy3RNHH2vKWLCzz3MV0PUA7mpBy7TnLAV2VAPV+FpZ3BvNFjJUWOJADS4nQRMq6tgqmfIaZDzfLG0Tb2WnwXAG0xm8x2eCRp7WUKTy4hzmQ+C3NN9NY3WD5t6NMPplmsP6K1lJwvG60tNzGw0wQDNxuBClhMEyqSWmDMnf6HRH5QwFDMVVZEacitN4ZrPqSSC1mztvZMK1KmGWANo5rvDngMyt1+QWEpqS6LUaY5fimZcoP8Aulr3MElxM8tEuxeNLXQRfolvE8c5+knqojFlNjc4iiSJmPnb3usf/idxdtKhFH0l5yAi0N1ce8CP9SIoOJN5hLPGXBXYijDLvaczQd7QR3I+y1xSeyLPJ2NLiYE2J9hcr0L/AA3eawc1149JPYAsJ6xnbPIN5LBjhlYuyeVULp0yGfsvZ/8ADfw8cJhi6qIe85iNY0DWjnb5lx5LackkTFBjsJ5YJPwgFx1MAXJAH6JTxqth62VppB4AjO6Q7swghzQO9+S03HHEUHMiKtQWZIkNNiSBoIn391jMfgn0XQ6OhGht/VRxpSdsJNosw/Bq7PXgsQf8lQwR2eBDuzm+6vw/j6tQcKePw7mHQPAsexEtd/pJQVPGuGiOo8TgZarczHCC1wDmkdQbEKnB+q/8iT+Gu4Xx2jiADRqNd0m49lo8NXaGersF5JjvDOEd+8oPfhqhuPLMtnqwn6NICnR4rxLCiHgYuj+and4H+WM09gR1WL40/wCL/uWpNdno2KxLTKVGASWnQR9dVlsD4so1zDX5XzBpv9Lp3F7Epp+230hGDj2PJMY1sRbVAvqIavWnRU1HHeFSQmwh+IVrafoLib7CUDSeCTIv0UaTyDJBjtCoQU1xBhG0Y3Q5oksznqQgqdYwl2HQfVxCk54S4VVcKqdBZc+oq3VVBxnshKhcOqEgFeJ4DWAzNY5zdZF/6pXpbRe4swhAiFnvEPhJtUFzQA8DbdOPN9E+P4eYhyto1i0gixCZV/CuJa0uLIAuZMGOxStuHcTABJ5Bb5JmdNBruJvLg4uM6SOSc8N4vTY0ZrnmSSfl+qzEGYi+kbz2Tuj4WxbhPlECJkkDadJlROMa2VFs1NXF0ajA4taREaXHvslGLqNpGWXB13I+WyzTHFph0iDBH3BTzCYqdNBvp2ELL8eJalZViuKPbBa4idjpG2qjR49UboQm9RtKo0Z43E9eQK+qcCoOaMsttqD95TTh6gqXjFjuMudJOv6qpuPJ7LtfgzwSGOa6NtCl0kGCIPJXFR8Ibfo9o46BNp5AI+jj51Husu2oradSEnBDUjXsIMObAI6Aol9Sq4RncOrbH5i6yeHx5bonHD+J81k4UWpWU0OCltQPzu+KTN5E3BOswmuIwQqEtyiCIk6jseeiKo4gOR+GcJUyk2NJCceHabBmY+Klp5EbiD0tIV9TwvSqtAJIawWy663EnZGY+nuFTgeIZNVLlLux0jM8R8KVGAuov8wTGWId94P0WfFaqHZBOaYiLyNl6S7FZzIFghsbVYQJiQcw5gxEj2JWkeV+qyHD4YN+DFcmniWNfUFhnHqFpH7wEOA6TCqPDKtBxbRxGWL+ViPWwg/kqNEtHIR7p6yqw4giZuYcdhAsOZ6ovjnAhX9bDleBA5ECYEe+qvPdPSFWjLnirmD/ANxSfSH52/vaWu72Tl7FFYep5kFjg5p/E05h8x9k3w3BzQaC4F5JElpMgbiBqP5pbiOGYZz3Oa2pSqXOanNJ3O8DK6/5gdUZJ9DpjLB4VmpdcI6pXZ+K4WXpMrN+Fza45H908f6mgsJ6kNVdbH5DFQOpGf8AmCPYPux3s5LC32F0ad2KDiA3sLpfi6DmGDvyVOFrnWbqzG4u0FJJphdgtR943V9N1ktdiBtqrcK4uK1omxiXENJ2H9/oh34sJxwCoHCox0Q4NsRrqgPE/DmU2tqU7Scpb1gkG/ZQqumU+rPTnVFzztlWaXPXoqsrhsuc0LKrxugX8Pou/A0HSwAP0RVRu6+w2DBIJRYA3D/DlER6AWgyAQPi/Mdye6efs8bIqiwAL5zk7EZrGeGMM95eaLcxMk8zzIQmF8DUGtIcXPJmJdGXoIj6rWVGKDWxunkwpCul4boCmKZpNc0Xvz5nmVVV8MUb2IB0AcQBaLAJwXH3UTJSsDL4XwWwFxdUc42y9L780xwHhqkypnPqOUj1CdYv9I903DSFXUenkwozXGfBVF+d1P0PdcEfCDMm3IrInwliRm9Igbzr2Xp/mKJd0VrkaJcUzx7E4apTjOxzZmJEaar6jiI3XrGM4W2sIqAOHUJBxbwZTLT5UMfqDcyeRvZWuRPslw+CDB4212lN8Lj5iLFZqngMS12Xy3EAxIFuUzyTfA4as9kikRB1Np2UySKTNHQfmF1RWotIIS+nialKz6bm/X6hXVMYDos6KOnHikyD8/1SLGYkOMg3Tk12kQY90tbgKUmQQDpBsqikhMRVg6wBOUukkbLQ4POWel8naf1S7EcLcHEUyexvZXYbh9drhYFvQ3VypolaG1FtVzbtiDeCD8kXgqAn9420b/ZDYXzm6tJb3H2R+JxGZuoBWDLKeKcNoPEOblP5mHKfnuk2I8OU8p8uvUBIj1Q4G24AG6j/AMZBcWPkETr+isw2OYbAydlayiLTMu/glekYFMgfmokNFzrl+D3LPdEYngleJDmOA1BORw6QZa4+7QtbTfLg0Xlt+nNfYugS1waYPXRX+Vk4I83qUnt+IEd9P+oEtJ7ErSeEsJnJLif8uk9TzSfiOHe195lsmZ5m+if8CxdMXJl27tCTvcQdeq25JNxIilZrmcKpgEtEOjUIKvgg8RUaHAGY68/qUdSxrS2xVNRxJsuVNmw9pVrq01wl9NXAKCi8kO1RuHASsFEUygBq906KouKraVxxQBN7+a+bVCoqlV0igAt+IXaeI5oKoVCUAHvqDmh6tQc1BzZAVFdosgRJ+JAVQxkqh4uVOg2EwGNGsSNEJja6LpmxSnHuuU0B9hsWAYI1TWm9sQAsqXGUzwNQ802Ic1KTSNB7oJuBpMvkb8laHlB4h5SAKZw+k52YNbI6JbxzhLHglvpMWiw+SLwDzOq7izZMDK02PbBkdf6Jhhq+a6EfqRtKKwY9PuU2Af50hJsQXCQSI2MJyBZIsdUPqE7IQMyPEcOX1srDnLjAjnyRLfC2MbdtN3s5v81peA0WgyAAZ191vaDbLV8rWkZ4J7PKDhMdQGZ1JxG5EOjvBlC0/EztHBeu1ryvMf8AESi0PY4NAJmSBrYa80Qak6aCScVaYqx/G21ItoZ0/VJ/OAdLLDZVKIXTGCXRk5Nmy4HVbUykGH7jNqRvZaWCPkvMMJULXAgwZF16mNB2C5eaOLNoO0f/2Q=="/>
          <p:cNvSpPr>
            <a:spLocks noChangeAspect="1" noChangeArrowheads="1"/>
          </p:cNvSpPr>
          <p:nvPr/>
        </p:nvSpPr>
        <p:spPr bwMode="auto">
          <a:xfrm>
            <a:off x="98425" y="-452438"/>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6634" name="AutoShape 10" descr="data:image/jpeg;base64,/9j/4AAQSkZJRgABAQAAAQABAAD/2wCEAAkGBxQTEhUUExQWFhQXFhgXGBcYGB0YHBoWHBQYFxcWGBoaHCggGBolHBcUITEhJSkrLi4uFx8zODMsNygtLisBCgoKDg0OGhAQGywkHyQsLCwsLCwsLCwsLCwsLCwsLCwsLCwsLCwsLCwsLCwsLCwsLCwsLCwsLCwsLCwsLCwsLP/AABEIALsBDgMBIgACEQEDEQH/xAAbAAACAwEBAQAAAAAAAAAAAAAEBQIDBgEHAP/EAEAQAAEDAgQEBAQDBgQFBQAAAAEAAhEDIQQSMUEFUWFxBhMigTKRobFCUsEUI2LR4fAHcoLxFUOSorIWJCUzs//EABgBAAMBAQAAAAAAAAAAAAAAAAABAgME/8QAJREAAgICAwEAAgEFAAAAAAAAAAECERIhAzFBURMiMmGRseHw/9oADAMBAAIRAxEAPwCZYrRQH5v0UnVM2qgQi2TSLqeEn8QCvbgAbB0noI+6FpPg6A90NjPEDsPiMMwsb5VQkOeechsC/pylzHEnZwUScvCkoh1bAuGon3B/VQYC3QkdP6J5jKJpkGsADJgSDpsYKFNUOn0hwaNhYDT2Urkb7Kx+ArKvMNPaxV7asWuPr9lS7DiTeOllc/DkN0JgTIvr2Q6BWTzNOoHdd8luxI+qW51bTrqsWKw3yDzBH1+S+8sjmFZhsM5wkAkc5A+5V9WgW/EfsVGRVA4qOH4pVjcTzC+FCdHBfDBPOw9il+vobLmVgVMKscOeJJgACSZn7Khro0NtJU4p9Dv6GL6EOMQe6k3EjkjFjtFuQL7yzsV1rwd1MBFsKK5I2U21VIFfQCnYqJCoph6p8obLhBCKTAJDl3MhPNVjaqWIWEBy6qQ9dDkqGWFq5lUcy7mTA+LVGVMOUkWBWHKWZccxRgpiM6/h7gfTDx7D6Ez8lHCYXzH5Q31XsDERrM/zV2IJmRIR+CJY8kNJBYfURoCR/L6pubSFjsJw/B6YZ6mS51jMiN7cvmgP8RuBtxHDyKbf3uHioxovma0EVGDckszGN3Nam+LrmzmtG0GNoUW44Bsn4gR0+yyUpXZbSqjEeEuMjF02Cq6XsAD5dGYAel89QPmCtq9pcwAiGwC5nSLiea8p4l/8dj/NpNnD1Je2nYg03O/e0b2ljrt6eWd16RgOJsqNb5J9LgCBpY8tQO1lpyx9REX4wDFcMdnAb8LjYSTlHWQtBg+HhjCHVBJ3AiEJQc7zGyJA/Eb77/XZEYnEBxLc2gMGOlgolKTpFJJAoNIAk+oyQZaI6Ja7iFO4FJo1Ei36KitXIJCgyk1xOYwditoxS2yG/gyp8SaGQDB5R9yoVcTPX6fqrRwhr2AMLQ6Be8k/aFB/AqrTAyvtNjBttB/RJYD/AGLsPQAEyZOg5Kg4wgxdM8Hwes6AS1gjvHy3Q3F+Bml6g4uG8jTqYmylNXsbTAhjibEwD9AmnBOHh4LjoOY+VpvoleHw5DrgOjadZtC02HzMblyho1jSD1S5JUqQRX04zhtIkANEDVziZPOwIjdA8Tq0swAEQMtmgDobET7/ACRbq0Ny3E/PWd0DicQxkZWkuvfe9tlEW72Ni4VO3srWVD1XcPw2o85gYJ1zd0WeF1ALNBjVwdb5GIWzlElJlLaxVravNDOpOBuCO/3RmG4ZWePSLc3WEfqk0gtnwK6pDh7oPqZIMQJmfkqqgLTGZpPKf5hTrwZMqDqQXG1Dynsp5u/yKe0GiryzsVzORqiMtp25qKeQqK211YKgKiWBVminoNhIKkHILI4L4VXBGIsg7MvkI3EqwVwlix5IBwzADmduJjkmWEwj3tJ0bsL3/oicJVpNaYcMx3OvSOSWYriLi4gOMTr9Fhbk9F9DMtcGCQ0sEiReDv1S2swHb21/qFXSxxaMpNjcjmhMRjZPpkBVGLsGynj/AAIYug9gZFVv7ykebwIczl6227hh2WL8EcVLHCg6MrjNMm0PP4J2DuXPuvRMDxDSTfn/ALJT488GMDf2qhpUOZ4GgcbkiNATPZaKTit9E1fQz89xIkFh5GwPYop7RzJ+v+yTeEOOecw0qp/esF5/G3TN32Pz3Wh8uny+SzemUhJiMM2Z2nTorWhjXiwkDfTumDuGtddryO97clVX4WBJkHpPVXkn6TRdgajy8EAZSNBAA3/vum3kGQYnnGna6R4OmWm0QmBxrogfdZyW9FIbVMUCDHpPMqpziRfK4zsY+4QdB7y2MsgmJ3lD4olhvIPyUpDGVBw0cWiD6YA581RxPH0w2ZDng6xGn9hJvNJMgA/3zVlHFP0cyR1Gb6q8RF1bEurwLAjUhCVcIWzcHsmPkskPDYI5WHuELi6Lj8Jnpp9dCmn8Edw9cNES4HqhauPc3NMkO/EDMdwgsQ57fjDh3FvmhTVWkeMlyG1DGMgZX1A4ToR1tEaJ3ha1UMLqjoGw0OWNf6LJUXwQ4A5huP1VmN4lVdroOqHx26BSNZRxDCQ6ByF5vuRf+5VtSu0iCcvQDU6QsWOJvLMgaYGsDU8zCY8N4xHxAhw0k7qXxNbGpI0tbBAMENE9Y125AboPFUYjM4G3MxbYRqoV8Z5gE1AI5LlAzBzg9/lzUK12UEYfCOrZRGVjTGbpro7X+qDxzqdN5bmdboIPO/NGYjizgwgRHRZ3GVA6+6vji2S3QwzAkx9eStoYZz5gaak6f7pJQrNFjYc+qf0eLFrQ3WBzsbW/RVOMo9CTT7KWUHEkBpJGsKD2xqFOQ4yYHaQhatSYObQm9yY6ykrBlhYFDyl95jjtM6ED5zCse0gwdVdsRm24oq0VCbzdJmvTTB02uE59NkSSQJ2MKGBc5uYmO6Hr0C3cHt/srHVHZR6hp81Tg6FSr8LSRz0HzKhN9tlMjRdcAarWcE4ox1N1CsfS4QCdBP2SVnCSAS5rrflIKFfhiASSAAdCboyT0FNGE4vVfh8SXMlr6byOxBggjkbg91uuD8cbXpZxIOhb+V3L+SQeNsD51IYlsZ6YaysObfhpVe+jD/oPNZLgnE3UKmYXabObzH8xqFceNSjXqJcqZ62zFW9Jvy/lspsfUmI6h2o7SLK7guCouosxBdna4SI0vsRzBBtzTGiXVbCzBaQIAHS+q5m1ZohWKbjeD7f0VckG/wBU5qBjDZx52E9wT2Q9bH0hmGQETIm8j9EKQ6AmY4jcqbsc1/xXPUoXE16RePTDSPw2vFj2lBvwz4LmkQDF/wCatL6SNBS/K6F2oHtEhzT0SL9rqtF2yuf8V2IcOo07XVYsVjKpj3D4gosxwmWug8ioYXGh3wukcirX0w65aCU9AHUa1QgEN315j3VtTAMe2Xsbc7WOvMIfCgtECI6yimPIEEgjoVDddDAq3BGa03lp7yP0KGbwetNy0i15n7iU/wAOWySJv0UKmMymNE1ySDFC7AcLhxDmSJIBDiJ5GNvmrcZTp0wREu5m/tdW4+tuNEpxj8xkyhNt2FUDVMQS+9xpExb9E0w/DC5jX06zTmkkGRlOobubaLPYgEGQuUuJPbabLfFtaM7rs0YwlVthlnqbFB1+F4ifgzSdWkQucO44RAJ00/RNT4k0zD9PsoucX0VplTvDmVhLqnqiwGmk6nXfkhGVS1omMkQCLiRz5H+i7i+JF8kWCTeaARfcT2m/6q0pP+QnS6G1PiTd2o0VGkSAD7q92EZDQQS0/iix+UpGx+QuEEX20KlJS6DaGgBiAYG4BU/2uABYgdN+Z5pdM6Kyk3k5w/vsk4/R2BPq4ap6ngCxgD066myXVMG23luMaEOuZm0QExxvCc9w5sj4iZEpIahY6NNtVMN9MJf1G3BSTWyPMtBM9YWyxlYZbR+nssNgMac8geo69kbjOKA6k9lnyQbkVFpIYVcVF5+v3sqRi80FzSQDOh+4WE8ZeKH4YNp0SBVe3O6oRJY0k5GsmwcQJLtdAI3yHD/EOKqVA0vq1i4/C2XP7tDbu/ymQfqLjCxNnvdKpTqBzXMaWuaWuabS0iHD5LyDxTwJ2ErlklzD6qb/AM1M6T/EDIPUFbTB8LxDWNcXupO3BfF9NDNjrBG91f4odRxGGbTeabazJLXhziJMSCC2wIAmN2jqE+N4S0ElaM14F8Sfs7xTqGaD3SRs135+3P5r1StjpblYAG7RC8SPCHg+l1N3Z4H/AJ5Vs/DPEKrWeVUY4QPS6JEflzCyrm41L9kTCTWmaStVqbNNun6pXXruGoVtXiLmWJhLamMzG6iCZTZYas6K6mSQBJiUEagUvN2laNE2MS4DQk9183E8wCgfMXfNhTiOw4VgbZR9vqFLO4bBJ8PxU+c6k9sH4qZBtUYTYjk6xBHMHXVOpdrl+iTVDTJ0sU4aghH4XFjoqMNP5UU2m38TB8gobQwtlbnCm9rTdwsOyHa2m0Ey4dNfYDU9kjxfHy9wZQb5lT8IF2N/icRZ598o5nUw5JD8sa4jI1zfTLnn93Sm7j+Yj8LRz0HeynjMFUs45XmZgTblHRR4Rwo0galR3mV3/G87D8reQ+SPFYhOLfohNR4JUrvb6XBrj6jyA1j7JzX8MYZs+gknT1Ot8jqrWVyNDCkzEHNNjHNXk/ApC1vg+k0F76j8pHpaIB93Rf5IDAeG3OqkF4bT/NYuIkWDdjE36LUVaocIOgFghadFoNiQedimuRixRbV8O4VgccpuLDM61tr/ANwspiuBNdem7JFiHkm3MGPotc9jHaud9Ep4jhW/hdGuuicZu+wcS3hwLGNa0tcGiJ094k3RtR4PxaEabLOYajVpmSWlkEmHXHsYR7Krj+IQpktjRbV4fSiSHE/3ul+QNnTsTH9EaHb5gpnFNi8O6EAwmmwoxeM4pUA8t0tI17zb2S59TMddlRVxBcZJuompP2W8YUZOVhDXwpIdrlY16qiRVifCFfiGMdkhtJtJjn1D8LQG5QwfxEtIA99E48JeIcPhKVXDeUzD18+Vr3wDVG+epJnKewOYQBBA1+HYTg6VKm6M4NSq7ckuIDfYABIOLeD6FVs1QBH/ADAYI9+Xey5210+jVA+Jo1ahl7yZ5aKocMVfAvDWLw2Ia1lQVMI5zi45hAbkJaA0n0uzWltjbsNicD0TyroKMn/w3oqjwqDLZHYwtS7DX0EadUswecuque5nl06j2H0kOAGjpBuNtBoTKPyUPEVFldtvMcRyd6h/3SoivUGrGO9i0/8AaQPon7srh+7exxltsw0NTIT/AOQHMgKx2DnYEKlMWJn/ANsFpY8c4IcPaQPupNxlP88f5mkfaQm7sCD+FDVOHNPNNSRNAjHgn0uY48g4T8pn6K0gj4gR3soVOEA8lWzh9RnwOcOxt8lVoKO8RwfnMAbaq05qbp/Fu2dg6AOhDTsmPhjj3nAMqSKgsdiY+x5hLHmsDt2LR/v9ULiKeZ/mFha+QczHReIJIcDcxJiN1LjaoadHoPn5dCFXi+IspsL6hAAvOiy9PjMN9UyASS4ZRAGpub9BKzmN4l5tQOrBxE+ikDc8sxvBPvF4kyTzTWOvTq4ePO5N1Fd/6NP51XG5nl3k4QWc51i8bg/w9N/xTZo0XAqdNjJpNhp0c74n/wAZ5DkLdgsvhOHV6zqZxDYYCPLw7RYDqzYd5JvMBbV1FwIGUkk7bdTyUqNbfZPJNS0lSXX/AH0vNeVB5XACDC68KjMqeVX5pVwcN1OGnYJgVsxRG6IbiZ5KvyGHn81WcENnfMIALFQclGswPEIR+GePh9Q/vmiaNF7QS4DoAboA5Tw8aactR9V83CuAgOaRyI07K+m0kSWkd1U+pGhhOwBHUwTDuf4Zn3F1W/hzdqpjq2T85CYDFmP1UP2kHafqnbEeTyugqklczrsOcMa5TBQQrK5lRFAP+CcX8r0u+A/Q7+y11N4IBabHTraV5s1yfcK4w1gghw7H9Fz8vH6jWMvGah2GbqBlN7tsZ59feVJogXJPWL/QJWzxAybn3Rx4lTsS6J0kLGmjS0U8RrhlN9UvEMY46SM34e5nbqktGoBQbHlvdUl1V7SJyAeZUDiNfUcn+sJ83idA/wDMb7uA/UK0PpO/K75HeR9QD3ChpjTRmc5a6TRdM5nAZSc3nNrFmomHGiwRvO6m6iwNFNln5SHElzc1Qt8j2bm//I/lK0YwlOQQ0AzPK8udNurnHuZQh4TTDSJcRBEkm0sySCdCG5o5Znc1NMdoV0HXZlc4U3OAEOn0gPyfFsYpyd8x5InE4d2caayYNyMwImQIgCNd0txvFaNFwD3VCGwGFzAGAluUQ6GgkgO/7o3VlPirH3B15j9QtoxlRLaCaFBxc4uEf3bQ8lccMFS2vIt9ERh3TzVW0T2QGG7rjsF0B9kya07fXkrADyBRmFCR3DJ0ELK+HMBUo4+qKYaWDzNROUBwgNP4bmPZehYioQIa2XmzW6yefQDml9HwhihRJp1G+a45nlwEOOzRABgSb7knoAvyKzWKqDsfcAZTa51YtLHCxOcuaZ1gE9rbWTLEYylq1wM/NYLC8fxuC9GLwzn0RYup+tonW4GYd3BOMDxKhiW58NUDhykSO4Uyi+zNMeuyG4N187DmLaJXDgeasGKI6FKhhP7MdYMdFS8ibInh+KbOV59JH1QuLqAkoAg6uvhWUGYcu3vsFx1MsMOCYF7azgrKeP6+xVHmiLKTHA/EEAFOxs72QGNpk+ptwiDhWnmFV5L22a4EHnZC0Au/aXNVjcYiZqixaCPZB1MOCbiPortCMJisG5msHtshSFY7Ekgg3kf2e6pldSv0wdH2VfCVZRZmMSB3lfBt4sqsVHzKquFYKHl77c1BLsAptTqrBUPP6oJW0GEnkNzyCTQwgvUURheGvqXa0in+Z0abe60/AuEtFL1AF7tTYwDss5ciiilFszuBx1SmfQf9JuD7Ld0sNVyNL8suEw2RlsPSSTDt72+kmnC+GmOa0FrQGmztCbyZI1WiFFjWkF0kLm5ORPo1jFrsyON4c71NygzZzZBB6QQWnt1WWx/hUN9VIuw7uUfuz7EkN9nDst9xKmLEEdP6pDWxJG8jdEL8GzGnHYnDf/dTln523aes7e8LT8C8R0HNESX/AJZAJ6jMRKFxHHMFTOSXOfly5WvYPVzIc8Fx6QVm8Zh6FWXMY9pzWLQBeb52zAI33Wq/btEdHrdFuZocNxoY/QqL5GkfdeU4Di2LwzsjHOqCJDXB1x/DOp6AlaLhnjuk85arXU3gwQQTflzB7hZvjl5spSs3mGaAC7fmdVz/AIpsSQJQWAxDXiWkOBvIMrtWiCVmUEYmtyNilX/o6linGplNJ40rUzkfPcfF2cCEdiGZQB0+qZYbFHymDcDQfT3TtroVGXxmDxuEMOLMVT2NqdYD39Dz/wBK+wfFqdQ5QSH7seCx4vrldcjqJHVM+JV3O1SjEUG1Ia9ofeRImDzB1aeourW1sVDB1QAKHmGELSwlSmQGvD2/lqEkgfw1NefxZp5hdrVIKKAPoVoggkEbqGJr5/icfdD0sZDYOiEq1rooLGfkgNs66rL3N2nml9PEFEftE7ophYQOIRqp/tzHa/yS+5KqeAnQD+nVadCfmpVACNfms15jm6GRy3RNHH2vKWLCzz3MV0PUA7mpBy7TnLAV2VAPV+FpZ3BvNFjJUWOJADS4nQRMq6tgqmfIaZDzfLG0Tb2WnwXAG0xm8x2eCRp7WUKTy4hzmQ+C3NN9NY3WD5t6NMPplmsP6K1lJwvG60tNzGw0wQDNxuBClhMEyqSWmDMnf6HRH5QwFDMVVZEacitN4ZrPqSSC1mztvZMK1KmGWANo5rvDngMyt1+QWEpqS6LUaY5fimZcoP8Aulr3MElxM8tEuxeNLXQRfolvE8c5+knqojFlNjc4iiSJmPnb3usf/idxdtKhFH0l5yAi0N1ce8CP9SIoOJN5hLPGXBXYijDLvaczQd7QR3I+y1xSeyLPJ2NLiYE2J9hcr0L/AA3eawc1149JPYAsJ6xnbPIN5LBjhlYuyeVULp0yGfsvZ/8ADfw8cJhi6qIe85iNY0DWjnb5lx5LackkTFBjsJ5YJPwgFx1MAXJAH6JTxqth62VppB4AjO6Q7swghzQO9+S03HHEUHMiKtQWZIkNNiSBoIn391jMfgn0XQ6OhGht/VRxpSdsJNosw/Bq7PXgsQf8lQwR2eBDuzm+6vw/j6tQcKePw7mHQPAsexEtd/pJQVPGuGiOo8TgZarczHCC1wDmkdQbEKnB+q/8iT+Gu4Xx2jiADRqNd0m49lo8NXaGersF5JjvDOEd+8oPfhqhuPLMtnqwn6NICnR4rxLCiHgYuj+and4H+WM09gR1WL40/wCL/uWpNdno2KxLTKVGASWnQR9dVlsD4so1zDX5XzBpv9Lp3F7Epp+230hGDj2PJMY1sRbVAvqIavWnRU1HHeFSQmwh+IVrafoLib7CUDSeCTIv0UaTyDJBjtCoQU1xBhG0Y3Q5oksznqQgqdYwl2HQfVxCk54S4VVcKqdBZc+oq3VVBxnshKhcOqEgFeJ4DWAzNY5zdZF/6pXpbRe4swhAiFnvEPhJtUFzQA8DbdOPN9E+P4eYhyto1i0gixCZV/CuJa0uLIAuZMGOxStuHcTABJ5Bb5JmdNBruJvLg4uM6SOSc8N4vTY0ZrnmSSfl+qzEGYi+kbz2Tuj4WxbhPlECJkkDadJlROMa2VFs1NXF0ajA4taREaXHvslGLqNpGWXB13I+WyzTHFph0iDBH3BTzCYqdNBvp2ELL8eJalZViuKPbBa4idjpG2qjR49UboQm9RtKo0Z43E9eQK+qcCoOaMsttqD95TTh6gqXjFjuMudJOv6qpuPJ7LtfgzwSGOa6NtCl0kGCIPJXFR8Ibfo9o46BNp5AI+jj51Husu2oradSEnBDUjXsIMObAI6Aol9Sq4RncOrbH5i6yeHx5bonHD+J81k4UWpWU0OCltQPzu+KTN5E3BOswmuIwQqEtyiCIk6jseeiKo4gOR+GcJUyk2NJCceHabBmY+Klp5EbiD0tIV9TwvSqtAJIawWy663EnZGY+nuFTgeIZNVLlLux0jM8R8KVGAuov8wTGWId94P0WfFaqHZBOaYiLyNl6S7FZzIFghsbVYQJiQcw5gxEj2JWkeV+qyHD4YN+DFcmniWNfUFhnHqFpH7wEOA6TCqPDKtBxbRxGWL+ViPWwg/kqNEtHIR7p6yqw4giZuYcdhAsOZ6ovjnAhX9bDleBA5ECYEe+qvPdPSFWjLnirmD/ANxSfSH52/vaWu72Tl7FFYep5kFjg5p/E05h8x9k3w3BzQaC4F5JElpMgbiBqP5pbiOGYZz3Oa2pSqXOanNJ3O8DK6/5gdUZJ9DpjLB4VmpdcI6pXZ+K4WXpMrN+Fza45H908f6mgsJ6kNVdbH5DFQOpGf8AmCPYPux3s5LC32F0ad2KDiA3sLpfi6DmGDvyVOFrnWbqzG4u0FJJphdgtR943V9N1ktdiBtqrcK4uK1omxiXENJ2H9/oh34sJxwCoHCox0Q4NsRrqgPE/DmU2tqU7Scpb1gkG/ZQqumU+rPTnVFzztlWaXPXoqsrhsuc0LKrxugX8Pou/A0HSwAP0RVRu6+w2DBIJRYA3D/DlER6AWgyAQPi/Mdye6efs8bIqiwAL5zk7EZrGeGMM95eaLcxMk8zzIQmF8DUGtIcXPJmJdGXoIj6rWVGKDWxunkwpCul4boCmKZpNc0Xvz5nmVVV8MUb2IB0AcQBaLAJwXH3UTJSsDL4XwWwFxdUc42y9L780xwHhqkypnPqOUj1CdYv9I903DSFXUenkwozXGfBVF+d1P0PdcEfCDMm3IrInwliRm9Igbzr2Xp/mKJd0VrkaJcUzx7E4apTjOxzZmJEaar6jiI3XrGM4W2sIqAOHUJBxbwZTLT5UMfqDcyeRvZWuRPslw+CDB4212lN8Lj5iLFZqngMS12Xy3EAxIFuUzyTfA4as9kikRB1Np2UySKTNHQfmF1RWotIIS+nialKz6bm/X6hXVMYDos6KOnHikyD8/1SLGYkOMg3Tk12kQY90tbgKUmQQDpBsqikhMRVg6wBOUukkbLQ4POWel8naf1S7EcLcHEUyexvZXYbh9drhYFvQ3VypolaG1FtVzbtiDeCD8kXgqAn9420b/ZDYXzm6tJb3H2R+JxGZuoBWDLKeKcNoPEOblP5mHKfnuk2I8OU8p8uvUBIj1Q4G24AG6j/AMZBcWPkETr+isw2OYbAydlayiLTMu/glekYFMgfmokNFzrl+D3LPdEYngleJDmOA1BORw6QZa4+7QtbTfLg0Xlt+nNfYugS1waYPXRX+Vk4I83qUnt+IEd9P+oEtJ7ErSeEsJnJLif8uk9TzSfiOHe195lsmZ5m+if8CxdMXJl27tCTvcQdeq25JNxIilZrmcKpgEtEOjUIKvgg8RUaHAGY68/qUdSxrS2xVNRxJsuVNmw9pVrq01wl9NXAKCi8kO1RuHASsFEUygBq906KouKraVxxQBN7+a+bVCoqlV0igAt+IXaeI5oKoVCUAHvqDmh6tQc1BzZAVFdosgRJ+JAVQxkqh4uVOg2EwGNGsSNEJja6LpmxSnHuuU0B9hsWAYI1TWm9sQAsqXGUzwNQ802Ic1KTSNB7oJuBpMvkb8laHlB4h5SAKZw+k52YNbI6JbxzhLHglvpMWiw+SLwDzOq7izZMDK02PbBkdf6Jhhq+a6EfqRtKKwY9PuU2Af50hJsQXCQSI2MJyBZIsdUPqE7IQMyPEcOX1srDnLjAjnyRLfC2MbdtN3s5v81peA0WgyAAZ191vaDbLV8rWkZ4J7PKDhMdQGZ1JxG5EOjvBlC0/EztHBeu1ryvMf8AESi0PY4NAJmSBrYa80Qak6aCScVaYqx/G21ItoZ0/VJ/OAdLLDZVKIXTGCXRk5Nmy4HVbUykGH7jNqRvZaWCPkvMMJULXAgwZF16mNB2C5eaOLNoO0f/2Q==">
            <a:hlinkClick r:id="rId4"/>
          </p:cNvPr>
          <p:cNvSpPr>
            <a:spLocks noChangeAspect="1" noChangeArrowheads="1"/>
          </p:cNvSpPr>
          <p:nvPr/>
        </p:nvSpPr>
        <p:spPr bwMode="auto">
          <a:xfrm>
            <a:off x="285720" y="-2357478"/>
            <a:ext cx="7715250" cy="5334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6636" name="AutoShape 12" descr="data:image/jpeg;base64,/9j/4AAQSkZJRgABAQAAAQABAAD/2wCEAAkGBhQQEBUUEBQQEBQUFRQUFBAVFBQQFxUWFRAVFBQUFBUXHCYeFxkjGhQUIC8gIycpLC0sFR4xNTAqNSYrLCkBCQoKDgwOGg8PGiwcHBwpLCkpKSwsLCksKTUsKS0sLCkpKSkpKSwsKS8pKiwpKSwsKSwtNSksLDUpMCk1KSkpKf/AABEIAJ8BPgMBIgACEQEDEQH/xAAbAAACAwEBAQAAAAAAAAAAAAAABAIDBQYBB//EAEYQAAEDAgMFBQQGBgcJAAAAAAEAAhEDEgQhMQUGE0FRImFxkbEygaHBFEJSYnLRI4KSouHwBxUWQ1OTsiQzRIPCw9LT8f/EABoBAQEBAQEBAQAAAAAAAAAAAAABAgMEBQb/xAAqEQEAAgICAQMCBQUAAAAAAAAAARECEgMhMRNBUQRhIrHB0eEFMnGRof/aAAwDAQACEQMRAD8AkKaOGmQxFi+1EvmFuGjhpmxFithbho4aZsRYlhbho4aZsRYlhbhI4SZsRw0sK8NHDTViOGlhXho4aa4aOGlhXho4aa4a84aWFuEjhpnho4aWFuGjhpnho4aWFuGjhpnho4aWFuGjhpnho4aWFuGjhpnho4aWFuGjhprho4aWFeGjhprho4aWFeGveGmbEcNLC3DRw0zw0WJYW4aOGmbEWJYW4aOGmbEWKWFuGjhpmxFiti9rMh4D0XtitptyHgPRe2LlEt0psRYrrF7YlpSixFivsXliWUpsRYrrF7YllKLEWK+xFiWUosRw1fYixLKUcNHDV9iLEspRw0cNXWIsSylPDRw1dYixLKUcNHDV9iLEspRw0cNX2IsSylHDXvDV1iLEspTw0cNXWIsSylPDRw1fYixLKUcNHDV9iLEspRw0WK+xFiWUosRYr7EWJZSixFivsRYllKLEWK+xFiWUosRYr7EWJZSdNvZHgPRTtUqLey38I9AvH12NcGucGkyRM6D+R5hcNnXV5ai1P0MCKjZpvDiNRFvqlSxIziScZhVai1W2otVtNVVqLVbai1NjVVai1W2otTY1VWotVtqLU2NVVqLVbai1NjVVai1W2otTY1VWotVtqLUs1VWotVtqLUs1VWotVkL21NjVVai1W2otTY1VWotVtqLU2KVWotVtqLU2KVWotVtqLU2KVWotVtqLU2KVWotVtqLU2KVWotVtqLU2KVWotVtqLU2KVWotVtqLU2KV4c9hv4W/6QsnevDOdhy+mSH0TxGkawBDx39nl3J+jWhrfwj0Cka05GD3LlMXFNzFxTI3R3zaXNDyKb9PuuPcT6H4rvtpYAVmcaiIcB22DnHMDr6r45tTdlzHng9ps+xzHSPtD4+K2d0d/a2CcG1Q6rTGTmHJ7R1aT0+yfgvNOc4eWOHPKc44s48+JdXKJT+0WU61IYrCEPpO9sD6h5yPq945eBWRx16ccoyi4ds8Jwy1y6mDEolL8dHHWmTEolL8dHHRDEolL8dHHQMXIuS/HRx0DFyJS/HRx0DEolLcZHGQMyiUtxkcZAzKJS3GT+zcDxmvN4YWxE6EnQE8unvUtfKmUSqnhwcWkG4GC2MwR3K+ls+s72aVU/qOHqEspGUSnae7uJd/dx+JzR801T3RrnV1JvvJ9AptHytSyJRcuhp7mH61Ue5n5lN0N06TSC573xyNoB8gs7wusuTlEruTsahEGmyNeh8xmvMNhMNbcxlIjOHQHaGCZPLI5qepC6OJYJMDMlW08HUd7LKh8GuPyXbYbHUSSKbqJI1DS0wO+FGhtum8gMLngutvDHlkzEXxHvmFieaGo4nIjY9f/CqeUL07Grj+6qeUrtnVSTAjz6R+ai2vlMggiQRPWFfUlfThwz8BVbrTqD9R35Kh2WuXjkvozXLE25vXh8PVZRrS99S2GBofFzrQXTkBPoVfUn4SeNycolSx28+ErUeJRo12mQOy1oALhLQ5oMZgHT7J6JUVzAMEB2kgtnzW4ytznGjEolL/AEhH0haQlTdkPAeilelqbsh4D0UrlUZe8e1Po1lRzS6mTZUj2mk5scOoyII8PffhqmHxrAQWVI+s0w9vzHgRCltXBDEUX0nZB4idYOrT7iAV8sxuza2Eqw+6m4HsvaSAe9jguOcdtxEZRUvp+BxlbZNYOYRUo1Mi0+y8c2PHJ0HI/wAQt+s+nVZxsNPDJAdTPtUXH6jvunk7npqF8t2fvy+w0cYDXpO+uIFVhGjmnRxHQ69VtbubxGhUD2EVG5tIINlRhObXg8j36HwXj2ngyuP7ZfoOLjw/qPDrl1y4R1PzH3/K3X3ovWxR2JTxlHj4J8A+1QfMsdlLQ4a65Ty5pX+zGKmOE7xlsecwvfjnjlFw/P58WWGU45RUwRvReteluXiTqKbPF4/6QU5S3BqH2qtNvg1zvWFdsWdZc5ei9dfS3Dpj26zz+ENb6ym6e5mGbrxH+L4/0gKbwukuFD0cRfRaOwcLTILaTZHMlzvUq9lOiz2adJvg1o+Sm/2XR83p03O9lrneALvRN0tiYh2lGr72lvrC+h/TOiicYm0/BpDiae6WJOrGt/E9vyJTuH3HqE/pKlNo52y4/EALo37TA1IHvA/nQpHHbaFvYqMaZaZPa7Ih7gIB1YD5qTOS6wUpbitB7dYnuDI+JJTTdzsPJzqH7t4y8hKQxuOnV+TSHcNoeQ51OrTcSXO1zDR01UMJiXU5h9VznFt7y1pJc22iXS6THYLvNYvJrXFrVdi4OgJqNaBnm9zjo0uOp6NJ9xTeCbQj9EynF0GGgdppjmNQVyJoghrS2qWyC4uqDO5rqLiTAzDBJ63+9PfTyyWssa264ySSS4udUOuskeZSImfK9R4P7P3qdiHPFGkwWOtLqlW2Tn7Iawzp8QrsVvKKJY2u2H1Lg0U5qtyjmQDJkclxGwqtItLpoZVGmXtaXRYS4S4ZSbTl0Ktx+2mcbDlzxU9oCplFwIB7tYXmxnLSMpnuf3d5jHaojr+HSN3tc97qbKVTiNANjy1oz+06YblHXVK4zep1XBVHhha67hltzhIMZtc0gjI/Bc/hNq/7bWBLmy0R0OQ/P4JKltF5wj2tY68VAQIiRlmOvPySZyr/AH/xaxvx8OsxG3alN1CnQNNtPh9u6alhAM5zJjpzjvV79qQ0MqV6lR8vyptFFzuyHRI0AE5gjXuXK1ce++k5rBbaeI0kAgmZkE56/BeV8TVFdz2Gla8QbpluQBLQNdPitxE99T5/Ri4+zUdtJ9TBPZVc97rm9on6riCASDnkDr1CqxNUDD0mMYKYcBxD7JqWGAHOAzBku94WRRNTgPpPe0XEEOGZGYMEc9OvNWPqB1IU6rr7QAHDsHLQjWCselMx3HtTXqRHv7ukbRLqzqj2tFwNK2fZpFhGUHXl3KjZ+Pq4R1JjnNLXwOGDMOJ7ceYMjvWBSeG+1UqVMi0B7pADhByEcualh6lNj7gCXDIOc5zyB3XEwuk8V9xFT8sb/M3Dv6mMJIteWG4GRaZEglpuByMQYzjQhNU8VIALrjGZ/ZXAU9rS51xdkQWxLBBbBEg9r3q8bVAMg5jmS52uupXaolzuYfRGYgQMwsfHYWm+qKn0SnXqZfpXuptttJDYuk94gc1zB3g71Eb0Ac1NYXZ2lKpUY0Np08LRaBoHuIBt5NbTAie/RO8RrmW1rH5doR2T4B0r5tit9gNDJ6DNJO25Xq6k02/vH8k0tJypt7z4KlRqjguBDgSWTNpnTwPyWPeqQ5Fy7xFQ4TNyvrbNcxrbQ95IEgMcYy8FWMBV/wAOp+w78klT2gIF1B5yH987p+FenGUzrh3/AOb+dNTaVqGnhdmkn9K2owdzRn73EQnK+z8NYWvocZvNtStSg+6RmsIYqhzw9b/MYf8AtqqrUw7v+Hr/AOdHoxZmZlqKgptXczB1mgUmOwDxNp49PFtfnPbYHlzfEHzWG7Zr8G1tOqBzio03Nfn7TT5ZGCOi6PDfR6ZLm4evnlJrF0DoCWZJuptDDOYWVMNWe06g18vH2Mj3hefl498afQ+i+rn6Xk3iL9ln9G+9nBe6g50Nqm5hyyeBBHvEe9vevoj9vNGrgD/9/I+S+V4Glsy8XUcRT++3EveQQQRoBzA06Lt+NhnAGg7DVMhlVxD6Tj+7/MqcX4I1lfreXDn5PUw6vy2m7xUzo6fCTqQPmFEbxMJgXGe4/c/9jfj0WBVxFdgluBpvHVlZ9XyDXSfJI1d4cQ0ScCGjlcyv8yu1vC6r+v5Ihj8+sCPZ1/a/dKrqbbqR2WNmDq8a2yB5wFyD97Kzf+GoA9DTeT5SonevE8qFEf8AIn1VsdbX2u/OHUxrGp5vif3PilK213RmWvN34Ybb8TI7tVzh3sxf+HTaOf8As7R8YVDt+MVpdTHhSYPkpY647YBESdIkHuSlXEB3J7veT9j/AMB8eq5avv3imjOtaPwsHlkq8J/SFig8OL3VGg6O7IP7IUnKiIde1zj7NJ5/Vcebj6ud5qRoVeVGp3foz9m3UjoIS2G3mONi1u0KZiDwHB7PE3BMu3fxbxLMVXb0bVaGnzY4+iRktJtwuJOlN48YHzVn9T4k6iP2j6BYe09jY3D03Va2IpMY3VzqpaNcsy2B71z521X0vJ6QbgQRIII1HeFblHfN3crHmR+o75wl8Tu3iGiQGv8AAwfjkuSw208STk63OZcY/itAbTrXXPxD5IiGdkAdwP5J2vRDF7ObRd+koBh+82fKclW7aTQAAGgDQQMvDotarvELbajjUHR5uXObSr0TnTJYemrT4dEiIj2JmZMO2iDyB9wKHbVKyG1CdGuPuKmKbzox3p6qstA7TKrO0HJUYWofqx4kJujsGq4A3UWz1cfkFalLhWca7qoOxZ6r2psh0wXsMcxdHyXtPYx0DiSeQbPzV1k2hX9JPVQfjHDST3TC0MNsemD+lNbuttHqCtA7u0nNBo06z9ZvdEeERKaybQwPph6qJ2geRn4rZw+y6QcQ8NZHUXZzzBWk+vhgy1tOD9oC0+M81dE3hy7OK85Nd4nsjzKZpbJJ/wB5UjuYLviY+a06FG+YMdJ5q7A4QPq2ucAOs/BXSGdpknTwdOmewJ+8fa807RwNR7Za0kdclPa+DZTIsdM/V1j+cvNL0tpVGgBriANAtf4Z9+3j2lphwIPQ5KNyuqbWe6ZIM8oSlyqNPZWxWvaOI4tMCGiAdO9JbRwzaT7Wm6NUlxi6CSSYGfuXlyCyUErY2bjsPSaJBc4jtOjPvA7lPE7XoQbaYk/difFLWmGzLw6SfzSmNwrqgiWtEzkHSe455pkuXkrM4RJGUwe2VumwAHEVJGopsFuv2na+4Lpn7Qw2DptFNlJpdlcRdEdXGSfNcdx3dT5qOJqGoACTlMHLmIzlc5wrxDtGUS+t4LatNwBnIgRIg59RyXyT+mreCszGMZRq1KTKYYCGOLQ91RpfcY1iAAD39U7Q2zUYABJ0HfkNUntXd5+0q1N7rmgRJgQ6JAkkjSToDrosZYz7LEqa2NqtFNzBnUpU6hFpIuc3tad4J96P7QV+TiPBsfGF2VHd5oaBcZAa2RAENAAGmkBLbS2PTaIGTiDB9I/nmukYsTMuTbtStMm55+8CfLonKWNxNUQKIeNPYDtfxKt2RW3sreBtNlrmxAiWjXxWtEjNyON2c5riKtKq3Obe1HXIA5Le2Jh8LTY17mBzzmQ8lwbmQOycpjqm9sbeFYWtbH3jr7gsynQc72QTCnpm7rHb1BlJxYBIbkMgB+Ss3f3suZ29Q46uknOZOUDULlf6ufbPmPclGdn2cvDL0U1m2tobn9M+1ePstrWEz9IpFwHMBr4nukj3wuYwTKjcLhw0tB4bpnX/AH1S0eSbrdttr+0JBg5jI5SCvbv508gpHH+K0nk66Qw+y8RVBtcDGoAJKpfs54MPqOB6RHzWrg9rPpNIYRn8D1CXq4pzvaJPNdNIY3kiNlt5l7vfHomaeGaNGievtHzOa9lPYfatlMstaZntc8+q1UQm0yVuRco02FxhokpjGbPdSDS6O0JyMx3FVlTKYGCdEwTlOQkR4hJytnAbdDMi2JjOfiUWC2D2a6pna+3qBJ8lqYeixptLHXAfZIMaTKmd6msJFpI6iFD+1w+wfMLPbXSyptCiNZkZRBlUYnHgMJp1fBkDLu6rGx+M4ry6Inl80vKtJOS6pWLiScydSo3KuUSqysuRcq5RKCy5FyrlEoLLkXKEolBUw5DwHovZVbDkPAeilKCUolQleyglKJUZXkoJyiVGV5KBnD1g0ydeR6ePVdHs3bFFkAuz5uP5clykryUmLWJp3uMxzeHcxwgjJ0yuW2q54dLnl0x3DSchzCzLkOeTqSfHNSIpZm0pXrBJAHPJP4DCUiA5zh3tJjNa+GbRGth6aCFUiGDidnvp+0I/jopYLajqWQ7Q+yeXgulD6BydDu4mR5aKivhMPWlrbGmMnDIjlMDVZtqmCdqvtIBABJMxnnySkrT2lsdtFk3y6dOvgsmVqGZTlErynBInIc1tbOoUpk2E+HLvnVCmNKF142fQJusaTzI08hkmaD6DGkBrBdq3kfcs2urh5RK6DbGFwrW9jsuzORJzjSCuclahJij2FbTtl7iDOQE/JbGC2th6QyDiepBJPnyXMyiVJiyJpp7ZxdOo8GkLcs8rZM9FnyoSiVUTlEqEolBOUSoyvJQTlEqMolBKUSoSvZQSlSptLjA18lVKvwmK4bphrvETHeEFlLA1HGA1xI1y0VVRhaSHAgjUHJa+B3gJf2w0A9JGaU25i21Kks6QT3+PNFZTDkPAeilKrYch4D0XsoiUolRlEoJSiVGUSglKJUZRKCUolSoUHPMNBce5bezd2y7tVJH3Y1Pj0QiGEESuzw+72RudcY0saADGngsTaOwnh3ZZb3DTXXNS1qWPKCVZisMaZgkHwz5wqZVRKUSoyiUEy8nUkryVGUSglKAVGUSg6HdiowXXuAzm3QxGs9FXtWph3v7BdkRL/tDmAeZ7z01WFKJUpbTfqeea8lRlEqo1djbLbXuudbHIRmqdqYVtJ1rSTrMx1ySuHxbqc2GJyOQKhUqlxlxknmiiUSoyiURKUSoyhBKUSoyiUEkSoolBKUSoolBKUSoyiUEpXsqEolBBhyHgPReyoMOQ8B6L2UEpRK8leSglKJUUIJSgKKEHY7JxdGkIYWjqZzJ7+q6KliW9QSvlitZiXN0c4e8rM423GVPpWK2qxgJcRAXL7S3hbVgMdw+ri27LoubfXc7Uk+JUEjGicjeOxQeQGyQ0QCdT4+9LSoyiVphKUSoyhBKUSoyiUFtGncY/ito7qVLLmmTyGkrGw+KdTMsMe6V0Gzt7y0RUEnkR0jopNtRXuzsZu/UpNuJaQBJgxHnqsyVu7R3jvBDRqCDIHNYCRaTXslKJUZQqiUolRRKCUoleLxBJEqMr2UHsoXiEHsoleSvEEkSvJRKD2USvESg9leyoyhB//9k="/>
          <p:cNvSpPr>
            <a:spLocks noChangeAspect="1" noChangeArrowheads="1"/>
          </p:cNvSpPr>
          <p:nvPr/>
        </p:nvSpPr>
        <p:spPr bwMode="auto">
          <a:xfrm>
            <a:off x="98425" y="-452438"/>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6638" name="AutoShape 14" descr="data:image/jpeg;base64,/9j/4AAQSkZJRgABAQAAAQABAAD/2wCEAAkGBhQQEBUUEBQQEBQUFRQUFBAVFBQQFxUWFRAVFBQUFBUXHCYeFxkjGhQUIC8gIycpLC0sFR4xNTAqNSYrLCkBCQoKDgwOGg8PGiwcHBwpLCkpKSwsLCksKTUsKS0sLCkpKSkpKSwsKS8pKiwpKSwsKSwtNSksLDUpMCk1KSkpKf/AABEIAJ8BPgMBIgACEQEDEQH/xAAbAAACAwEBAQAAAAAAAAAAAAAABAIDBQYBB//EAEYQAAEDAgMFBQQGBgcJAAAAAAEAAhEDEgQhMQUGE0FRImFxkbEygaHBFEJSYnLRI4KSouHwBxUWQ1OTsiQzRIPCw9LT8f/EABoBAQEBAQEBAQAAAAAAAAAAAAABAgMEBQb/xAAqEQEAAgICAQMCBQUAAAAAAAAAARECEgMhMRNBUQRhIrHB0eEFMnGRof/aAAwDAQACEQMRAD8AkKaOGmQxFi+1EvmFuGjhpmxFithbho4aZsRYlhbho4aZsRYlhbhI4SZsRw0sK8NHDTViOGlhXho4aa4aOGlhXho4aa4a84aWFuEjhpnho4aWFuGjhpnho4aWFuGjhpnho4aWFuGjhpnho4aWFuGjhpnho4aWFuGjhprho4aWFeGjhprho4aWFeGveGmbEcNLC3DRw0zw0WJYW4aOGmbEWJYW4aOGmbEWKWFuGjhpmxFiti9rMh4D0XtitptyHgPRe2LlEt0psRYrrF7YlpSixFivsXliWUpsRYrrF7YllKLEWK+xFiWUosRw1fYixLKUcNHDV9iLEspRw0cNXWIsSylPDRw1dYixLKUcNHDV9iLEspRw0cNX2IsSylHDXvDV1iLEspTw0cNXWIsSylPDRw1fYixLKUcNHDV9iLEspRw0WK+xFiWUosRYr7EWJZSixFivsRYllKLEWK+xFiWUosRYr7EWJZSdNvZHgPRTtUqLey38I9AvH12NcGucGkyRM6D+R5hcNnXV5ai1P0MCKjZpvDiNRFvqlSxIziScZhVai1W2otVtNVVqLVbai1NjVVai1W2otTY1VWotVtqLU2NVVqLVbai1NjVVai1W2otTY1VWotVtqLUs1VWotVtqLUs1VWotVkL21NjVVai1W2otTY1VWotVtqLU2KVWotVtqLU2KVWotVtqLU2KVWotVtqLU2KVWotVtqLU2KVWotVtqLU2KVWotVtqLU2KVWotVtqLU2KV4c9hv4W/6QsnevDOdhy+mSH0TxGkawBDx39nl3J+jWhrfwj0Cka05GD3LlMXFNzFxTI3R3zaXNDyKb9PuuPcT6H4rvtpYAVmcaiIcB22DnHMDr6r45tTdlzHng9ps+xzHSPtD4+K2d0d/a2CcG1Q6rTGTmHJ7R1aT0+yfgvNOc4eWOHPKc44s48+JdXKJT+0WU61IYrCEPpO9sD6h5yPq945eBWRx16ccoyi4ds8Jwy1y6mDEolL8dHHWmTEolL8dHHRDEolL8dHHQMXIuS/HRx0DFyJS/HRx0DEolLcZHGQMyiUtxkcZAzKJS3GT+zcDxmvN4YWxE6EnQE8unvUtfKmUSqnhwcWkG4GC2MwR3K+ls+s72aVU/qOHqEspGUSnae7uJd/dx+JzR801T3RrnV1JvvJ9AptHytSyJRcuhp7mH61Ue5n5lN0N06TSC573xyNoB8gs7wusuTlEruTsahEGmyNeh8xmvMNhMNbcxlIjOHQHaGCZPLI5qepC6OJYJMDMlW08HUd7LKh8GuPyXbYbHUSSKbqJI1DS0wO+FGhtum8gMLngutvDHlkzEXxHvmFieaGo4nIjY9f/CqeUL07Grj+6qeUrtnVSTAjz6R+ai2vlMggiQRPWFfUlfThwz8BVbrTqD9R35Kh2WuXjkvozXLE25vXh8PVZRrS99S2GBofFzrQXTkBPoVfUn4SeNycolSx28+ErUeJRo12mQOy1oALhLQ5oMZgHT7J6JUVzAMEB2kgtnzW4ytznGjEolL/AEhH0haQlTdkPAeilelqbsh4D0UrlUZe8e1Po1lRzS6mTZUj2mk5scOoyII8PffhqmHxrAQWVI+s0w9vzHgRCltXBDEUX0nZB4idYOrT7iAV8sxuza2Eqw+6m4HsvaSAe9jguOcdtxEZRUvp+BxlbZNYOYRUo1Mi0+y8c2PHJ0HI/wAQt+s+nVZxsNPDJAdTPtUXH6jvunk7npqF8t2fvy+w0cYDXpO+uIFVhGjmnRxHQ69VtbubxGhUD2EVG5tIINlRhObXg8j36HwXj2ngyuP7ZfoOLjw/qPDrl1y4R1PzH3/K3X3ovWxR2JTxlHj4J8A+1QfMsdlLQ4a65Ty5pX+zGKmOE7xlsecwvfjnjlFw/P58WWGU45RUwRvReteluXiTqKbPF4/6QU5S3BqH2qtNvg1zvWFdsWdZc5ei9dfS3Dpj26zz+ENb6ym6e5mGbrxH+L4/0gKbwukuFD0cRfRaOwcLTILaTZHMlzvUq9lOiz2adJvg1o+Sm/2XR83p03O9lrneALvRN0tiYh2lGr72lvrC+h/TOiicYm0/BpDiae6WJOrGt/E9vyJTuH3HqE/pKlNo52y4/EALo37TA1IHvA/nQpHHbaFvYqMaZaZPa7Ih7gIB1YD5qTOS6wUpbitB7dYnuDI+JJTTdzsPJzqH7t4y8hKQxuOnV+TSHcNoeQ51OrTcSXO1zDR01UMJiXU5h9VznFt7y1pJc22iXS6THYLvNYvJrXFrVdi4OgJqNaBnm9zjo0uOp6NJ9xTeCbQj9EynF0GGgdppjmNQVyJoghrS2qWyC4uqDO5rqLiTAzDBJ63+9PfTyyWssa264ySSS4udUOuskeZSImfK9R4P7P3qdiHPFGkwWOtLqlW2Tn7Iawzp8QrsVvKKJY2u2H1Lg0U5qtyjmQDJkclxGwqtItLpoZVGmXtaXRYS4S4ZSbTl0Ktx+2mcbDlzxU9oCplFwIB7tYXmxnLSMpnuf3d5jHaojr+HSN3tc97qbKVTiNANjy1oz+06YblHXVK4zep1XBVHhha67hltzhIMZtc0gjI/Bc/hNq/7bWBLmy0R0OQ/P4JKltF5wj2tY68VAQIiRlmOvPySZyr/AH/xaxvx8OsxG3alN1CnQNNtPh9u6alhAM5zJjpzjvV79qQ0MqV6lR8vyptFFzuyHRI0AE5gjXuXK1ce++k5rBbaeI0kAgmZkE56/BeV8TVFdz2Gla8QbpluQBLQNdPitxE99T5/Ri4+zUdtJ9TBPZVc97rm9on6riCASDnkDr1CqxNUDD0mMYKYcBxD7JqWGAHOAzBku94WRRNTgPpPe0XEEOGZGYMEc9OvNWPqB1IU6rr7QAHDsHLQjWCselMx3HtTXqRHv7ukbRLqzqj2tFwNK2fZpFhGUHXl3KjZ+Pq4R1JjnNLXwOGDMOJ7ceYMjvWBSeG+1UqVMi0B7pADhByEcualh6lNj7gCXDIOc5zyB3XEwuk8V9xFT8sb/M3Dv6mMJIteWG4GRaZEglpuByMQYzjQhNU8VIALrjGZ/ZXAU9rS51xdkQWxLBBbBEg9r3q8bVAMg5jmS52uupXaolzuYfRGYgQMwsfHYWm+qKn0SnXqZfpXuptttJDYuk94gc1zB3g71Eb0Ac1NYXZ2lKpUY0Np08LRaBoHuIBt5NbTAie/RO8RrmW1rH5doR2T4B0r5tit9gNDJ6DNJO25Xq6k02/vH8k0tJypt7z4KlRqjguBDgSWTNpnTwPyWPeqQ5Fy7xFQ4TNyvrbNcxrbQ95IEgMcYy8FWMBV/wAOp+w78klT2gIF1B5yH987p+FenGUzrh3/AOb+dNTaVqGnhdmkn9K2owdzRn73EQnK+z8NYWvocZvNtStSg+6RmsIYqhzw9b/MYf8AtqqrUw7v+Hr/AOdHoxZmZlqKgptXczB1mgUmOwDxNp49PFtfnPbYHlzfEHzWG7Zr8G1tOqBzio03Nfn7TT5ZGCOi6PDfR6ZLm4evnlJrF0DoCWZJuptDDOYWVMNWe06g18vH2Mj3hefl498afQ+i+rn6Xk3iL9ln9G+9nBe6g50Nqm5hyyeBBHvEe9vevoj9vNGrgD/9/I+S+V4Glsy8XUcRT++3EveQQQRoBzA06Lt+NhnAGg7DVMhlVxD6Tj+7/MqcX4I1lfreXDn5PUw6vy2m7xUzo6fCTqQPmFEbxMJgXGe4/c/9jfj0WBVxFdgluBpvHVlZ9XyDXSfJI1d4cQ0ScCGjlcyv8yu1vC6r+v5Ihj8+sCPZ1/a/dKrqbbqR2WNmDq8a2yB5wFyD97Kzf+GoA9DTeT5SonevE8qFEf8AIn1VsdbX2u/OHUxrGp5vif3PilK213RmWvN34Ybb8TI7tVzh3sxf+HTaOf8As7R8YVDt+MVpdTHhSYPkpY647YBESdIkHuSlXEB3J7veT9j/AMB8eq5avv3imjOtaPwsHlkq8J/SFig8OL3VGg6O7IP7IUnKiIde1zj7NJ5/Vcebj6ud5qRoVeVGp3foz9m3UjoIS2G3mONi1u0KZiDwHB7PE3BMu3fxbxLMVXb0bVaGnzY4+iRktJtwuJOlN48YHzVn9T4k6iP2j6BYe09jY3D03Va2IpMY3VzqpaNcsy2B71z521X0vJ6QbgQRIII1HeFblHfN3crHmR+o75wl8Tu3iGiQGv8AAwfjkuSw208STk63OZcY/itAbTrXXPxD5IiGdkAdwP5J2vRDF7ObRd+koBh+82fKclW7aTQAAGgDQQMvDotarvELbajjUHR5uXObSr0TnTJYemrT4dEiIj2JmZMO2iDyB9wKHbVKyG1CdGuPuKmKbzox3p6qstA7TKrO0HJUYWofqx4kJujsGq4A3UWz1cfkFalLhWca7qoOxZ6r2psh0wXsMcxdHyXtPYx0DiSeQbPzV1k2hX9JPVQfjHDST3TC0MNsemD+lNbuttHqCtA7u0nNBo06z9ZvdEeERKaybQwPph6qJ2geRn4rZw+y6QcQ8NZHUXZzzBWk+vhgy1tOD9oC0+M81dE3hy7OK85Nd4nsjzKZpbJJ/wB5UjuYLviY+a06FG+YMdJ5q7A4QPq2ucAOs/BXSGdpknTwdOmewJ+8fa807RwNR7Za0kdclPa+DZTIsdM/V1j+cvNL0tpVGgBriANAtf4Z9+3j2lphwIPQ5KNyuqbWe6ZIM8oSlyqNPZWxWvaOI4tMCGiAdO9JbRwzaT7Wm6NUlxi6CSSYGfuXlyCyUErY2bjsPSaJBc4jtOjPvA7lPE7XoQbaYk/difFLWmGzLw6SfzSmNwrqgiWtEzkHSe455pkuXkrM4RJGUwe2VumwAHEVJGopsFuv2na+4Lpn7Qw2DptFNlJpdlcRdEdXGSfNcdx3dT5qOJqGoACTlMHLmIzlc5wrxDtGUS+t4LatNwBnIgRIg59RyXyT+mreCszGMZRq1KTKYYCGOLQ91RpfcY1iAAD39U7Q2zUYABJ0HfkNUntXd5+0q1N7rmgRJgQ6JAkkjSToDrosZYz7LEqa2NqtFNzBnUpU6hFpIuc3tad4J96P7QV+TiPBsfGF2VHd5oaBcZAa2RAENAAGmkBLbS2PTaIGTiDB9I/nmukYsTMuTbtStMm55+8CfLonKWNxNUQKIeNPYDtfxKt2RW3sreBtNlrmxAiWjXxWtEjNyON2c5riKtKq3Obe1HXIA5Le2Jh8LTY17mBzzmQ8lwbmQOycpjqm9sbeFYWtbH3jr7gsynQc72QTCnpm7rHb1BlJxYBIbkMgB+Ss3f3suZ29Q46uknOZOUDULlf6ufbPmPclGdn2cvDL0U1m2tobn9M+1ePstrWEz9IpFwHMBr4nukj3wuYwTKjcLhw0tB4bpnX/AH1S0eSbrdttr+0JBg5jI5SCvbv508gpHH+K0nk66Qw+y8RVBtcDGoAJKpfs54MPqOB6RHzWrg9rPpNIYRn8D1CXq4pzvaJPNdNIY3kiNlt5l7vfHomaeGaNGievtHzOa9lPYfatlMstaZntc8+q1UQm0yVuRco02FxhokpjGbPdSDS6O0JyMx3FVlTKYGCdEwTlOQkR4hJytnAbdDMi2JjOfiUWC2D2a6pna+3qBJ8lqYeixptLHXAfZIMaTKmd6msJFpI6iFD+1w+wfMLPbXSyptCiNZkZRBlUYnHgMJp1fBkDLu6rGx+M4ry6Inl80vKtJOS6pWLiScydSo3KuUSqysuRcq5RKCy5FyrlEoLLkXKEolBUw5DwHovZVbDkPAeilKCUolQleyglKJUZXkoJyiVGV5KBnD1g0ydeR6ePVdHs3bFFkAuz5uP5clykryUmLWJp3uMxzeHcxwgjJ0yuW2q54dLnl0x3DSchzCzLkOeTqSfHNSIpZm0pXrBJAHPJP4DCUiA5zh3tJjNa+GbRGth6aCFUiGDidnvp+0I/jopYLajqWQ7Q+yeXgulD6BydDu4mR5aKivhMPWlrbGmMnDIjlMDVZtqmCdqvtIBABJMxnnySkrT2lsdtFk3y6dOvgsmVqGZTlErynBInIc1tbOoUpk2E+HLvnVCmNKF142fQJusaTzI08hkmaD6DGkBrBdq3kfcs2urh5RK6DbGFwrW9jsuzORJzjSCuclahJij2FbTtl7iDOQE/JbGC2th6QyDiepBJPnyXMyiVJiyJpp7ZxdOo8GkLcs8rZM9FnyoSiVUTlEqEolBOUSoyvJQTlEqMolBKUSoSvZQSlSptLjA18lVKvwmK4bphrvETHeEFlLA1HGA1xI1y0VVRhaSHAgjUHJa+B3gJf2w0A9JGaU25i21Kks6QT3+PNFZTDkPAeilKrYch4D0XsoiUolRlEoJSiVGUSglKJUZRKCUolSoUHPMNBce5bezd2y7tVJH3Y1Pj0QiGEESuzw+72RudcY0saADGngsTaOwnh3ZZb3DTXXNS1qWPKCVZisMaZgkHwz5wqZVRKUSoyiUEy8nUkryVGUSglKAVGUSg6HdiowXXuAzm3QxGs9FXtWph3v7BdkRL/tDmAeZ7z01WFKJUpbTfqeea8lRlEqo1djbLbXuudbHIRmqdqYVtJ1rSTrMx1ySuHxbqc2GJyOQKhUqlxlxknmiiUSoyiURKUSoyhBKUSoyiUEkSoolBKUSoolBKUSoyiUEpXsqEolBBhyHgPReyoMOQ8B6L2UEpRK8leSglKJUUIJSgKKEHY7JxdGkIYWjqZzJ7+q6KliW9QSvlitZiXN0c4e8rM423GVPpWK2qxgJcRAXL7S3hbVgMdw+ri27LoubfXc7Uk+JUEjGicjeOxQeQGyQ0QCdT4+9LSoyiVphKUSoyhBKUSoyiUFtGncY/ito7qVLLmmTyGkrGw+KdTMsMe6V0Gzt7y0RUEnkR0jopNtRXuzsZu/UpNuJaQBJgxHnqsyVu7R3jvBDRqCDIHNYCRaTXslKJUZQqiUolRRKCUoleLxBJEqMr2UHsoXiEHsoleSvEEkSvJRKD2USvESg9leyoyhB//9k="/>
          <p:cNvSpPr>
            <a:spLocks noChangeAspect="1" noChangeArrowheads="1"/>
          </p:cNvSpPr>
          <p:nvPr/>
        </p:nvSpPr>
        <p:spPr bwMode="auto">
          <a:xfrm>
            <a:off x="98425" y="-452438"/>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26640" name="Picture 16" descr="http://flyawaysimulation.com/media/images1/images/emirates-airlines-airbus-A340-313X.jpg">
            <a:hlinkClick r:id="rId5"/>
          </p:cNvPr>
          <p:cNvPicPr>
            <a:picLocks noChangeAspect="1" noChangeArrowheads="1"/>
          </p:cNvPicPr>
          <p:nvPr/>
        </p:nvPicPr>
        <p:blipFill>
          <a:blip r:embed="rId6" cstate="print"/>
          <a:srcRect/>
          <a:stretch>
            <a:fillRect/>
          </a:stretch>
        </p:blipFill>
        <p:spPr bwMode="auto">
          <a:xfrm>
            <a:off x="500034" y="1643050"/>
            <a:ext cx="4214324" cy="21095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2" name="TextBox 11"/>
          <p:cNvSpPr txBox="1"/>
          <p:nvPr/>
        </p:nvSpPr>
        <p:spPr>
          <a:xfrm>
            <a:off x="785786" y="4286256"/>
            <a:ext cx="7143799" cy="1815882"/>
          </a:xfrm>
          <a:prstGeom prst="rect">
            <a:avLst/>
          </a:prstGeom>
          <a:noFill/>
        </p:spPr>
        <p:txBody>
          <a:bodyPr wrap="square" rtlCol="0">
            <a:spAutoFit/>
          </a:bodyPr>
          <a:lstStyle/>
          <a:p>
            <a:r>
              <a:rPr lang="en-US" dirty="0" smtClean="0"/>
              <a:t>Emirates Airlines’ outstanding success results from much more than just good services. It’s based on a deep-down connection between iconic Emirates brand and its customers.</a:t>
            </a:r>
            <a:endParaRPr lang="th-TH"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ชื่อเรื่อง 2"/>
          <p:cNvSpPr>
            <a:spLocks noGrp="1"/>
          </p:cNvSpPr>
          <p:nvPr>
            <p:ph type="title"/>
          </p:nvPr>
        </p:nvSpPr>
        <p:spPr/>
        <p:txBody>
          <a:bodyPr/>
          <a:lstStyle/>
          <a:p>
            <a:r>
              <a:rPr lang="en-US" dirty="0" smtClean="0"/>
              <a:t>What is a product?</a:t>
            </a:r>
            <a:endParaRPr lang="th-TH" dirty="0"/>
          </a:p>
        </p:txBody>
      </p:sp>
      <p:sp>
        <p:nvSpPr>
          <p:cNvPr id="4" name="ตัวยึดเนื้อหา 3"/>
          <p:cNvSpPr>
            <a:spLocks noGrp="1"/>
          </p:cNvSpPr>
          <p:nvPr>
            <p:ph sz="quarter" idx="1"/>
          </p:nvPr>
        </p:nvSpPr>
        <p:spPr>
          <a:xfrm>
            <a:off x="714348" y="1928802"/>
            <a:ext cx="7772400" cy="4572000"/>
          </a:xfrm>
        </p:spPr>
        <p:txBody>
          <a:bodyPr/>
          <a:lstStyle/>
          <a:p>
            <a:r>
              <a:rPr lang="en-US" b="1" dirty="0" smtClean="0">
                <a:solidFill>
                  <a:srgbClr val="FF0000"/>
                </a:solidFill>
              </a:rPr>
              <a:t>Product: </a:t>
            </a:r>
            <a:r>
              <a:rPr lang="en-US" dirty="0" smtClean="0"/>
              <a:t>Anything that can be offered to a market for attention, acquisition, use or consumption that might satisfy a want or need.</a:t>
            </a:r>
          </a:p>
          <a:p>
            <a:endParaRPr lang="en-US" dirty="0" smtClean="0"/>
          </a:p>
          <a:p>
            <a:r>
              <a:rPr lang="en-US" b="1" dirty="0" smtClean="0">
                <a:solidFill>
                  <a:srgbClr val="FF0000"/>
                </a:solidFill>
              </a:rPr>
              <a:t>Service: </a:t>
            </a:r>
            <a:r>
              <a:rPr lang="en-US" dirty="0" smtClean="0"/>
              <a:t>An activity benefit, or satisfaction offered for sale that is essentially intangible and does not result in ownership or anything.</a:t>
            </a:r>
            <a:endParaRPr lang="th-TH"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Experiences</a:t>
            </a:r>
            <a:endParaRPr lang="th-TH" dirty="0"/>
          </a:p>
        </p:txBody>
      </p:sp>
      <p:pic>
        <p:nvPicPr>
          <p:cNvPr id="31748" name="Picture 4" descr="http://www.theblaze.com/wp-content/uploads/2011/10/OliveGarden-620x412.jpg">
            <a:hlinkClick r:id="rId2"/>
          </p:cNvPr>
          <p:cNvPicPr>
            <a:picLocks noChangeAspect="1" noChangeArrowheads="1"/>
          </p:cNvPicPr>
          <p:nvPr/>
        </p:nvPicPr>
        <p:blipFill>
          <a:blip r:embed="rId3" cstate="print"/>
          <a:srcRect/>
          <a:stretch>
            <a:fillRect/>
          </a:stretch>
        </p:blipFill>
        <p:spPr bwMode="auto">
          <a:xfrm>
            <a:off x="1643042" y="1428736"/>
            <a:ext cx="5214974" cy="34654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TextBox 5"/>
          <p:cNvSpPr txBox="1"/>
          <p:nvPr/>
        </p:nvSpPr>
        <p:spPr>
          <a:xfrm>
            <a:off x="1000100" y="5042118"/>
            <a:ext cx="6715172" cy="1815882"/>
          </a:xfrm>
          <a:prstGeom prst="rect">
            <a:avLst/>
          </a:prstGeom>
          <a:noFill/>
        </p:spPr>
        <p:txBody>
          <a:bodyPr wrap="square" rtlCol="0">
            <a:spAutoFit/>
          </a:bodyPr>
          <a:lstStyle/>
          <a:p>
            <a:r>
              <a:rPr lang="en-US" dirty="0" smtClean="0"/>
              <a:t>Creating Customer Experiences: Olive Garden sells more than just Italian food. It serves up an idealized Italian family meal experience. “When you’re here, you’re family.”</a:t>
            </a:r>
            <a:endParaRPr lang="th-TH"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Experiences</a:t>
            </a:r>
            <a:endParaRPr lang="th-TH" dirty="0"/>
          </a:p>
        </p:txBody>
      </p:sp>
      <p:pic>
        <p:nvPicPr>
          <p:cNvPr id="4" name="รูปภาพ 3" descr="experiential restaurant.jpg"/>
          <p:cNvPicPr>
            <a:picLocks noChangeAspect="1"/>
          </p:cNvPicPr>
          <p:nvPr/>
        </p:nvPicPr>
        <p:blipFill>
          <a:blip r:embed="rId2" cstate="print"/>
          <a:stretch>
            <a:fillRect/>
          </a:stretch>
        </p:blipFill>
        <p:spPr>
          <a:xfrm>
            <a:off x="4143372" y="2214554"/>
            <a:ext cx="4502923" cy="3021962"/>
          </a:xfrm>
          <a:prstGeom prst="rect">
            <a:avLst/>
          </a:prstGeom>
        </p:spPr>
      </p:pic>
      <p:pic>
        <p:nvPicPr>
          <p:cNvPr id="5" name="รูปภาพ 4" descr="fine dining.gif"/>
          <p:cNvPicPr>
            <a:picLocks noChangeAspect="1"/>
          </p:cNvPicPr>
          <p:nvPr/>
        </p:nvPicPr>
        <p:blipFill>
          <a:blip r:embed="rId3" cstate="print"/>
          <a:stretch>
            <a:fillRect/>
          </a:stretch>
        </p:blipFill>
        <p:spPr>
          <a:xfrm>
            <a:off x="785786" y="2714620"/>
            <a:ext cx="2622739" cy="2552696"/>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Level of Products and Services</a:t>
            </a:r>
            <a:endParaRPr lang="th-TH" dirty="0"/>
          </a:p>
        </p:txBody>
      </p:sp>
      <p:sp>
        <p:nvSpPr>
          <p:cNvPr id="3" name="ตัวยึดเนื้อหา 2"/>
          <p:cNvSpPr>
            <a:spLocks noGrp="1"/>
          </p:cNvSpPr>
          <p:nvPr>
            <p:ph sz="quarter" idx="1"/>
          </p:nvPr>
        </p:nvSpPr>
        <p:spPr/>
        <p:txBody>
          <a:bodyPr/>
          <a:lstStyle/>
          <a:p>
            <a:r>
              <a:rPr lang="en-US" dirty="0" smtClean="0"/>
              <a:t>Figure7.1</a:t>
            </a:r>
            <a:endParaRPr lang="th-TH" dirty="0"/>
          </a:p>
        </p:txBody>
      </p:sp>
      <p:pic>
        <p:nvPicPr>
          <p:cNvPr id="5" name="รูปภาพ 4" descr="4 levels crop.jpg"/>
          <p:cNvPicPr>
            <a:picLocks noChangeAspect="1"/>
          </p:cNvPicPr>
          <p:nvPr/>
        </p:nvPicPr>
        <p:blipFill>
          <a:blip r:embed="rId2" cstate="print"/>
          <a:stretch>
            <a:fillRect/>
          </a:stretch>
        </p:blipFill>
        <p:spPr>
          <a:xfrm>
            <a:off x="1285852" y="2000240"/>
            <a:ext cx="6000792" cy="428628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Levels of Product and Services</a:t>
            </a:r>
            <a:endParaRPr lang="th-TH" dirty="0"/>
          </a:p>
        </p:txBody>
      </p:sp>
      <p:pic>
        <p:nvPicPr>
          <p:cNvPr id="28676" name="Picture 4" descr="http://i.telegraph.co.uk/multimedia/archive/01791/ipad_1791235b.jpg">
            <a:hlinkClick r:id="rId2"/>
          </p:cNvPr>
          <p:cNvPicPr>
            <a:picLocks noChangeAspect="1" noChangeArrowheads="1"/>
          </p:cNvPicPr>
          <p:nvPr/>
        </p:nvPicPr>
        <p:blipFill>
          <a:blip r:embed="rId3" cstate="print"/>
          <a:srcRect/>
          <a:stretch>
            <a:fillRect/>
          </a:stretch>
        </p:blipFill>
        <p:spPr bwMode="auto">
          <a:xfrm>
            <a:off x="1643042" y="1500174"/>
            <a:ext cx="5214974" cy="326356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6"/>
          <p:cNvSpPr txBox="1"/>
          <p:nvPr/>
        </p:nvSpPr>
        <p:spPr>
          <a:xfrm>
            <a:off x="500034" y="4857760"/>
            <a:ext cx="8215338" cy="1815882"/>
          </a:xfrm>
          <a:prstGeom prst="rect">
            <a:avLst/>
          </a:prstGeom>
          <a:noFill/>
        </p:spPr>
        <p:txBody>
          <a:bodyPr wrap="square" rtlCol="0">
            <a:spAutoFit/>
          </a:bodyPr>
          <a:lstStyle/>
          <a:p>
            <a:r>
              <a:rPr lang="en-US" dirty="0" smtClean="0"/>
              <a:t>Core, actual, and augmented product: People who buy an </a:t>
            </a:r>
            <a:r>
              <a:rPr lang="en-US" dirty="0" err="1" smtClean="0"/>
              <a:t>iPad</a:t>
            </a:r>
            <a:r>
              <a:rPr lang="en-US" dirty="0" smtClean="0"/>
              <a:t> are buying much more than a tablet computer. They are buying entertainment, self-expression, productivity and connectivity- a mobile and personal window to the world.</a:t>
            </a:r>
            <a:endParaRPr lang="th-TH"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ชื่อเรื่อง 2"/>
          <p:cNvSpPr>
            <a:spLocks noGrp="1"/>
          </p:cNvSpPr>
          <p:nvPr>
            <p:ph type="title"/>
          </p:nvPr>
        </p:nvSpPr>
        <p:spPr/>
        <p:txBody>
          <a:bodyPr/>
          <a:lstStyle/>
          <a:p>
            <a:r>
              <a:rPr lang="en-US" dirty="0" smtClean="0"/>
              <a:t>Product and Service Classifications</a:t>
            </a:r>
            <a:endParaRPr lang="th-TH" dirty="0"/>
          </a:p>
        </p:txBody>
      </p:sp>
      <p:pic>
        <p:nvPicPr>
          <p:cNvPr id="7" name="รูปภาพ 6" descr="product and service classifications.jpg"/>
          <p:cNvPicPr>
            <a:picLocks noChangeAspect="1"/>
          </p:cNvPicPr>
          <p:nvPr/>
        </p:nvPicPr>
        <p:blipFill>
          <a:blip r:embed="rId2" cstate="print"/>
          <a:stretch>
            <a:fillRect/>
          </a:stretch>
        </p:blipFill>
        <p:spPr>
          <a:xfrm>
            <a:off x="214281" y="1500174"/>
            <a:ext cx="8929719" cy="4938728"/>
          </a:xfrm>
          <a:prstGeom prst="rect">
            <a:avLst/>
          </a:prstGeom>
          <a:ln>
            <a:noFill/>
          </a:ln>
          <a:effectLst>
            <a:softEdge rad="112500"/>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14302" y="0"/>
            <a:ext cx="8729698" cy="1143000"/>
          </a:xfrm>
        </p:spPr>
        <p:txBody>
          <a:bodyPr>
            <a:normAutofit fontScale="90000"/>
          </a:bodyPr>
          <a:lstStyle/>
          <a:p>
            <a:r>
              <a:rPr lang="en-US" dirty="0" smtClean="0"/>
              <a:t>Organizations, Persons, Places and Ideas</a:t>
            </a:r>
            <a:endParaRPr lang="th-TH" dirty="0"/>
          </a:p>
        </p:txBody>
      </p:sp>
      <p:sp>
        <p:nvSpPr>
          <p:cNvPr id="3" name="ตัวยึดเนื้อหา 2"/>
          <p:cNvSpPr>
            <a:spLocks noGrp="1"/>
          </p:cNvSpPr>
          <p:nvPr>
            <p:ph sz="quarter" idx="1"/>
          </p:nvPr>
        </p:nvSpPr>
        <p:spPr>
          <a:xfrm>
            <a:off x="571472" y="1214422"/>
            <a:ext cx="7772400" cy="4572000"/>
          </a:xfrm>
        </p:spPr>
        <p:txBody>
          <a:bodyPr/>
          <a:lstStyle/>
          <a:p>
            <a:r>
              <a:rPr lang="en-US" sz="2400" dirty="0" smtClean="0"/>
              <a:t>Organization marketing: consists of activities undertaken to create, maintain and change the attitudes and behavior of target consumers toward and organization.</a:t>
            </a:r>
          </a:p>
          <a:p>
            <a:endParaRPr lang="en-US" dirty="0" smtClean="0"/>
          </a:p>
          <a:p>
            <a:pPr>
              <a:buNone/>
            </a:pPr>
            <a:endParaRPr lang="th-TH" dirty="0"/>
          </a:p>
        </p:txBody>
      </p:sp>
      <p:sp>
        <p:nvSpPr>
          <p:cNvPr id="33794" name="AutoShape 2" descr="data:image/jpeg;base64,/9j/4AAQSkZJRgABAQAAAQABAAD/2wCEAAkGBhAPERASEBQVFRUQFRYQFRUWEBASFBUWFBAVFRcQFRgXHCkfFxkjGRIUHy8gIycpLC04FR4xNTAqNicrLSkBCQoKDgwOGg8PGjAkHCE1LCoqNSwpLSwpLCosLCosLCwpLCwtLCwsLC4vLCksLywsLCwsLCkpLCksLCksKSwpLP/AABEIARMAtwMBIgACEQEDEQH/xAAbAAEAAQUBAAAAAAAAAAAAAAAABQEDBAYHAv/EAEcQAAEDAQQGBgcFBAkFAQAAAAEAAgMRBBIhMQUGQVFhgRMiMnGRoQcUI0JyscFSYpLR8DOCwuEVFyRDU6Ky0vFUY4OToxb/xAAaAQEAAwEBAQAAAAAAAAAAAAAAAgMEBQEG/8QALxEAAgECBAQEBgIDAAAAAAAAAAECAxEEEiExQVFhcRMikfAFFIGhseHB8TIz0f/aAAwDAQACEQMRAD8A2JRGtOh/W7M9gHXb7SP4m7OYqOal0Wlq6sz6yUVJNM4TRFsmvWhvV7SXtHUnrINwdXrt8SD+8tbXJlHK7M+fnBwk4vgERFEgEREAREQBERAEREAREQBERAEREBesdkdNIyNgq6RwaO8nM8BnyXaNH2FsEUcTOzG0NHHe48SanmtJ9HGhql9pcOzWOPvPbd4UHMrflvw8LLNzOvgqWWOd8fwERFqNwREQENrXof1qzPaB12e0j+Jo7PMVHMLkS7stB09qBNJaHvs9y5Ib5DnXbjj2hSmIriKb1kxFJy8yOfi6DlaUVqaOi3+w+jNgoZ5ieEbQ0fidUnwCnbJqbYYsoWuO95Mnk408lTHDze5mjg6j30OSMaSaDE7hiVnwav2uTsQSnj0bgPE4LsUNnZGKMa1o3NaGjyVxWrCrizQsAuMjk8Wo1vd/dU+KSMfVZbPRzbDmYh3yOPyaV01FNYaBYsFT6nNx6NLTtkiHOQ/wr1/VnaP8WL/6f7V0ZF78vAl8nS5HNneja1DJ8J/ekH8Cx5PR9bhk1ju6Vv8AFRdRRPloHjwVPqchm1QtzM4Hn4br/wDSSo60WGWP9pG9nxMc35hdvRQeFXBlbwMeDOEouz2rQVll/aQxu43Gg+IxUNbPR3ZH9i/GeDrw8HVPmq3hpLYolgZrZ3OYq9ZLK6V7I2CrpHBo7yfktqtvo1nbjDIyQbnVjd9R5hSupup8lmeZrRQOALWNBDqVzeSMK0wHeVXGjJys0VwwtRyUWjaNHWBtnijiZlG0N797jxJqeayURdJaHbSsrIIiL0BERAEREAREQBERAEREAREQBERAEREAREQBERAEREAREQBERAEREAREQBERAEREAREQBERAEREAREQBERAEREAREQBERAERafr/AKxSQBkERLXSNvvcMCG1IDQdlSDjw4qE5KCuyupUVOOZm3XxWlRXdUV8F6XC2vIN4Eg1rWpBrvrnVdQ1I0+61QlshrJCQCdrmnsvPHAg93FVU66m7WM9HFKpLK1Y2RERaDYEREAREQBERAEREARFoWv+scgk9WicWhoBkLTQkuFQyo2AUPGvBQnNQV2VVaqpxzM3wHyVVw6z2p8bg6NzmuGILXEHyXV9UtNutdnD39thMb6YAkAEOpsqCPNVUqym7FNDFKq8trMmkRFoNYREQBERAFovpI0O9xjtDRVrW9G/7vWJa7u6xHgt6VHNBBBAIIoQRUEHMEKE4Z42K6tNVIuLOFKY1U0v6raY3k0Y/wBm/wCFx7XI0PJSut2phs96aAExZubmY+PFny81qS5rUqcjiOMqM9d0d2RQGpWmPWbM28avh9k7eaDqu5t8wVPrpxlmV0d2ElOKkuIREUiQREQBERAEREBatNobGx734NY0vPc0VPyXFbda3TSSSOzkcXnma05Zcl0L0i6U6OBsIPWnOPwMIJ8XXRyK5ssGJld5Tk42peShyKgVXWNTNDustmDZBR8jjI4fZqAA08aNFe9Rmpup3Q3Z7QPaZsYf7v7x+/8ALvy3BW0KWXzMvwmHcPPLcIiLUbwiIgCIiAIiIChC0HW3Ui7ensrerm+IDs73MG77uzZhgN/VCaKucFNWZVVpRqqzOU6laZ9WtLbxoyakbtwqeq/kfIldWJpmtB1x1cjeXTWYUdiZGgUDt72jYd429+ebq7pk2mEX3VfHRjqnh1XcwPEFV0U4PJL6FeFpypz8GfdG0yW9g217lZdpTc3xKwGtJyxV4WN+0U7yAtVkdPw4LcunST9w8D+a8/0i/h4K2YQM3t5Xj9FQsb9r/KU0JZY8i8NJP4eB/NXG6U3t8CsMtG/yK8kJYZIvgSrNIMPDvCyGuByxUCo7WDShs8Dy0kOf7NtDtcMTyFT4KMrRVymrCMIuV9jUdbdK+s2qRwNWs9mzddbXHmbx5raNSdUbl20zjrHrRsI7I2SOH2tw2Z55Q+pegmyPE049mw9QUwc4bSNrR5nuK6a1wOIxqslKnmeeRycPQcn4tRb7FURFrOgEREAREQBERAEREB5e8NBJyCirTay87hsH1K92+0XjdGTfMrHiiLiANv6qpJGqnBRV2UYwuNAKlaRb5HaOtz7gBbg4sqQ0te0OLOFCcN1F0KWYRi4zP3nLmWtkl61S8Lo/yN/NZsS7RTXMwfEJNU4zWjT058Te7BrNHaB7FwbvZgHjv394V4mua5QCprRWtc0JAeTIzcT1h8LvofJQp4pbSRXQ+JR2qK3VG+orFktbJmB8Zq136IO4q+tqdzsJpq6KKqoStT0xriallnpQYdIRWvwg4U4lQnUjBXZTWrwoq82bPabUyJpdI4NA2k+Q3ngFp1otR0jao2CojFab7oFXO7zSnDBQdptb5TekcXHeST4blJ6pyXbVH94Ob4sP5LFKt4slHgcepjPmZxp2tFtX66m+xRBjQ1ooGigAyAGxZFntJYcMtoVlVXQO9ZWsTcUgcARt/VF7UTYrRcdjkcD+allBoxzjlYREQgEREAREQBW533WuO4K4rFu/Zu5fMISjq0RCy4z0cd73n4Du3/rgsRX7S7CMbmDz/wCFM2SV7Ix1znWE/wBqn+M/ILo60PW+yFloLtkoDh3gXSPIHmsuKXkOb8Ui3ST5Mg0RFzT54ndUdJGOYRk9WXCm51Oq76c1vS5ho6vTRUz6RlPxhdQK6OFk3FrkfQfC5t03F8DXtcdJGOIRtOMta/AM/E4eK0voXXb1DdBu3qGlaVpXepfWuYyWpzRjcDYwONK08XLItlkJNnsMebaPlI+24VJ/dbXyVFW9Sb6aIw4m9erJ8Fou/L8s11ZOjZbk0Tvsvaf8wUjLo2OaeYQ0jihaSXYuHUFK57SD4VUfoqAyTQtG17fAGp8gVTlakjJ4cozXfT6M6cqKqLsH1xRTNlkvMaeFPDBQ6lNHdgd5XjKay0MpERRMoREQBERAF4lZeaRvFF7RD0gSFVzqgcMPOv1KydJxhrmn7ZI5gV+QJ5FYinubYyUlcKP05ogWqO7k5vWY7cdx4H8tykFVeSSkrMTgpxcZbM5da7HJC4skaWkb9vEHaFYXVJ7OyQUe0OG5wBHmsWPQdmaaiFlfhB+awvCO+jOLP4U7+WWnU1fVLQrnyNmeKMZi2vvO2EcBnXuW6oqrXTpqnGyOph8PGhDKjU5rCYrVaLTK03IvaMrk9zgAwDuJ+SxLJKYYJrU8+1tBMcZ24mrnjwP4RvW5WizskaWPAc12YPfVR9u0AyV8BJoyHDow3A4ggcMgD3KqVFrWPtsy1MJJNun19W9/otjVrd/ZrMyAYPnpNLvDfcjPz/5UrqdoctHTvGLhRg4HN/PIc9692XVp8szprXTF1RGDWu4Ej3QAMFsoCjSpebM+GxDDYVufiTVktIr+X+e4VUVFrOqVUzZ47rWjcPPNRmj7r5C3MsAeRuqaNr30J/dUwotmarK+iCIi8KAiIgCIiAIiIDC0vo71iJ8dbrjRzHbWvaatf4/MrVdF6dvOMFoHRzMNwg4BxG7jw27Fu613WvVNtsbfZRszRQHIPA9x30Oz5VyzLzRISlODzw+q5/suItKsusVosjjFaGl1zAh2D29x94d/itlsGnoJ6XHgE+67qu8DnyqpQrRl3NFHF06ul7PkyQREVprCIiAKiKqAKiqsG3aagg/aPFfsjrO8BlzXjaWrIylGKvJ2RmqI01rC2DqR9eV2AaMaE5Xqbfu5lQekNa5pz0dnaW3jdFOtI6uwUy5Y8Vs2qOp3q5E1oxlOLW5iOu0na/jsWd1XN5Yepzp4x1Hko/V8uxL6uaKdZ4faGssp6SU59Yjs9zRQeKlURWpWViUVlVkERF6ehERAEREAREQBERAYGl9BwWtt2Ztadlwwe34T9Mloel/R5aIqmAiZu7Bsg5HB3I8l0tFVOlGe5RVw8Km+5xqPSdqsxuXpGEe48H/S8YKRg12nHaax3JzT5Gnkun2myRyi7Ixrxuc0OHmoS1ai2GT+7LD9x7m+RqPJVeFUj/jIoVGvT/1z9/c1ZmvY96E8pB9Wq5/+6j/wn/iapSX0ZwHsyyjvEbvoFZ/qwZ/1Dv8A0t/3Jev7sS8XGrj+COfr2PdhPOQD5NWJNrvMewxjfxOPzA8lsMfoygHamkPc1jfzUhZtQbCzNjn/AByOp4NoF5au92eZsZLeVvT+Dnk+mrVObpe8191mFeFG5qU0TqFapqGQdC3e/tnuYMfGi6TZNHxQikUbGD7rQ3xIzWQvVh76zdzxYTM71JNkVoTVqz2MezbV5FDI6heeA+yOA81Koi0pJKyNsYqKsgiIvT0IiIAiIgCIiAIiIAiIgC2OWCN/RsDIQZo2nBpEjCWFzpKUoQADQVqoSGxOcx8mTY6VJBxJyaKBZgNolliDvZvyjJZ0YwyAo3FRZmreZ6Pa4j0XHIA+N7rgJD7zBeF1hfeABxqAcEj0VG8dIx7ujAeXXmi+LgaSAAaGt4Ks89orA4OBLqvYI2AY1uuq0NxOYOe1WpLZab16hb0VRQRXWtvZgtpTHDNeakV4j2l716e+vGukIohDA6PaZASWhrjQtoHUJBIqcVfGjI3mMB1KwteAAxr3kvcD2nUJw5rFtNpnlYA5putdhSINDScLooMMxgvb7faAWsc0VuhgY6BtSAagULccU1GWeVJPXXj+jxZdHtfOYnFzRVwBLRewBPWGzAK8zRcbw17HuuXXucSwXh0d2tADQ1vBeZXzwubOSL8l7NvWBFAQ5rhgcRkrjn2mNkRGRvSANixAcaG91aUNcu7gmok5uzUun11vw7BmiYntLmOebzHuY0sbeLo+0w48QcOO5UtuhmwtkLnk3boZQC65zg6oz2FjqqybZaLzZaEdHVrSI7rG5gtpSgzK8TesOY1jmvutcaAsd2n40yxJrlxXup6lUury09/r1ZhovT4y0kOBBGYIII5FeVI1BERAEREAREQBERAEREAREQEroq3Mijdeca9Ix9yjsQzPHLaM/srKs1viY5t6Z0ntRLeLJOoGh2GON43gMMMFADip7SdmhF57g65GI4mtaWNNXR37xNMqHbmVBox1YRza383bovf3PLLZC1jGCUg3Hx3wx4u3pb9d9CMDTFeo9LRAhj3OewRgOdRwvuZJfaKHGnu471bl0bZ2mWvS0jjjkzZU3yMKUw7Q7sVQaOs5oPaAmH1it5hoAKlmWZAOPcvNCu1Nrjz4d7l4aeZeiOPXq+Wl6geYwwEAUqBQuw371T+lY20ZeHZe0SNbN7MvpiOkcXHLGlM8FF6Ss7W3DFUCRl8B9HXTVzaGlKirVo+g9IWtzIoWvjvv6eXpHtkd1WWgsuAXquN6pzwFF47Il4dNWtf3/Z0HSVoY6KFokMjoy8Elrxg6hFC7YKUx3rMi0jGA2kxBFnMXZkweTUO88+CgdSLYLSYXytFS57SGmrC6Nzm3hXNpLKjvCl26Pie5jTfvzt6UO6txt6rgCAMQKYkUXuglktld7b8ON+h7bpNmDzI79l0Zho6hNy7n2bpJvVzVyTSbKyUncawNjb1ZR1xSp4HqnH76WWyRA3WVrLZzIb5YWtq00xpga41UZpWzsjkcyMPAZgb1MTvFAMNyWTPIwhOVtft/w9aWnY8xlr75EbWONHA3m7cc618lgoimjbGOVWQREXpIIiIAiIgCIiAIiIAiIgANOSkBbrTW/fdUgAmrcRXAEc/NR6vRuacLo5uIXjITinujJdbbS4OBe4hwuOqW4gVwPifFVFutNe26obdzb2ajD5KwGU2N2+/+txQtG4Yff4/yXhXljyXoiszpnhoeSQzBoJb1cBh4AKIdqnZ3NLTA2l8vpj23AAmtaioopYtGdG/jVx9locmH/wAvDPy80aXEO2zS9P2WLBE+C6IRcui60NAFGnYBuwWQLTaLhbedddWoqKG9ieR4YYrwYLuYaa/9zhw5ryI8sG/jz/JD3R8F6F31+0YG+7slmbeztavNqtc7gRI5xBAaakYgOqB4rz0Y+y38eP6wVl7hiKDDbU70CjG+iXoW0RFIuCIiAIiIAiIgMewW5k8bJYzVrxeH1B4g1B7lkLl+pes/qr+jlPsZDn/huyv9x28jsx6eDXLbj/NVU6imrlFCsqsb8eJVERWl4REQBERAFGW3TTI5GRVo+XqsaR1iQ7PEgXSBga579kmoPSlhmFpgnhaw9YNkcWXnCOgq0bfdwpjVxrQVrCTaWhXUbS0JDRmkmWgVjNQXOFaOF2jrtx9cn7x/ImY/op9aVblXtHLwWu6u6HNn6a89zumkvgvpeDboHWphXPLgtra+MPvX29i5i00yp9MkTdtStzmoq+/YxDoySjsuqK55ilajBW5bG5jWuNKOyxxxFVIC1saXuDgcGtpQgGhFbu4U2LHt8zZGtcHCovC7Q5VNPIBe3YjObavt26GCiIpGgIiIAiIgCIiA8SzNYC55DQMySABU0xJ4kIuba7a0esu6GI+yjOJ2SOG34Rs357lRZJ4mzsjn1MbllaKuastv1Q1z6CkNoNYsmvzMfA72fLuy1BFjhNwd0c6nUlTeaJ3Rjw4AgggioINQQdoO0L0uTau62zWPq9uLawnLiw+6eGXzXR9D6wWe1isT8cyw4PHeNo4ioXRp1Yz7nZo4iNXuSSIiuNAREQBERAEREAREQBERAEREARFH6W07BZG1meAcwwYvd3N+pw4rxtLVnjairsz3OABJwAxJOAA3lc81v106W9BZj1MnyD3/ALrfu8dvdnGaxa4TWyrB7OL7AOLuLzt7su/NQCxVa99InLxGLzeWGwREWQ54REQBemPLSC0kEYggkEcQRkiIenSNQdMT2hkgmeX3DQEgV5mlTzW2Ii6lF3grncwzbpJsIiK00BERAEREAREQBERAEREBq+vml5rPEzoXlhcaEgNrTgSKjkuaSyOcS5xJJxJJJJ4knNURc7EN57HGxjfiWPKIizmMIiIen//Z">
            <a:hlinkClick r:id="rId2"/>
          </p:cNvPr>
          <p:cNvSpPr>
            <a:spLocks noChangeAspect="1" noChangeArrowheads="1"/>
          </p:cNvSpPr>
          <p:nvPr/>
        </p:nvSpPr>
        <p:spPr bwMode="auto">
          <a:xfrm>
            <a:off x="190500" y="-2560638"/>
            <a:ext cx="3552825" cy="5334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33796" name="AutoShape 4" descr="data:image/jpeg;base64,/9j/4AAQSkZJRgABAQAAAQABAAD/2wCEAAkGBhAPERASEBQVFRUQFRYQFRUWEBASFBUWFBAVFRcQFRgXHCkfFxkjGRIUHy8gIycpLC04FR4xNTAqNicrLSkBCQoKDgwOGg8PGjAkHCE1LCoqNSwpLSwpLCosLCosLCwpLCwtLCwsLC4vLCksLywsLCwsLCkpLCksLCksKSwpLP/AABEIARMAtwMBIgACEQEDEQH/xAAbAAEAAQUBAAAAAAAAAAAAAAAABQEDBAYHAv/EAEcQAAEDAQQGBgcFBAkFAQAAAAEAAgMRBBIhMQUGQVFhgRMiMnGRoQcUI0JyscFSYpLR8DOCwuEVFyRDU6Ky0vFUY4OToxb/xAAaAQEAAwEBAQAAAAAAAAAAAAAAAgMEBQEG/8QALxEAAgECBAQEBgIDAAAAAAAAAAECAxEEEiExQVFhcRMikfAFFIGhseHB8TIz0f/aAAwDAQACEQMRAD8A2JRGtOh/W7M9gHXb7SP4m7OYqOal0Wlq6sz6yUVJNM4TRFsmvWhvV7SXtHUnrINwdXrt8SD+8tbXJlHK7M+fnBwk4vgERFEgEREAREQBERAEREAREQBERAEREBesdkdNIyNgq6RwaO8nM8BnyXaNH2FsEUcTOzG0NHHe48SanmtJ9HGhql9pcOzWOPvPbd4UHMrflvw8LLNzOvgqWWOd8fwERFqNwREQENrXof1qzPaB12e0j+Jo7PMVHMLkS7stB09qBNJaHvs9y5Ib5DnXbjj2hSmIriKb1kxFJy8yOfi6DlaUVqaOi3+w+jNgoZ5ieEbQ0fidUnwCnbJqbYYsoWuO95Mnk408lTHDze5mjg6j30OSMaSaDE7hiVnwav2uTsQSnj0bgPE4LsUNnZGKMa1o3NaGjyVxWrCrizQsAuMjk8Wo1vd/dU+KSMfVZbPRzbDmYh3yOPyaV01FNYaBYsFT6nNx6NLTtkiHOQ/wr1/VnaP8WL/6f7V0ZF78vAl8nS5HNneja1DJ8J/ekH8Cx5PR9bhk1ju6Vv8AFRdRRPloHjwVPqchm1QtzM4Hn4br/wDSSo60WGWP9pG9nxMc35hdvRQeFXBlbwMeDOEouz2rQVll/aQxu43Gg+IxUNbPR3ZH9i/GeDrw8HVPmq3hpLYolgZrZ3OYq9ZLK6V7I2CrpHBo7yfktqtvo1nbjDIyQbnVjd9R5hSupup8lmeZrRQOALWNBDqVzeSMK0wHeVXGjJys0VwwtRyUWjaNHWBtnijiZlG0N797jxJqeayURdJaHbSsrIIiL0BERAEREAREQBERAEREAREQBERAEREAREQBERAEREAREQBERAEREAREQBERAEREAREQBERAEREAREQBERAEREAREQBERAERafr/AKxSQBkERLXSNvvcMCG1IDQdlSDjw4qE5KCuyupUVOOZm3XxWlRXdUV8F6XC2vIN4Eg1rWpBrvrnVdQ1I0+61QlshrJCQCdrmnsvPHAg93FVU66m7WM9HFKpLK1Y2RERaDYEREAREQBERAEREARFoWv+scgk9WicWhoBkLTQkuFQyo2AUPGvBQnNQV2VVaqpxzM3wHyVVw6z2p8bg6NzmuGILXEHyXV9UtNutdnD39thMb6YAkAEOpsqCPNVUqym7FNDFKq8trMmkRFoNYREQBERAFovpI0O9xjtDRVrW9G/7vWJa7u6xHgt6VHNBBBAIIoQRUEHMEKE4Z42K6tNVIuLOFKY1U0v6raY3k0Y/wBm/wCFx7XI0PJSut2phs96aAExZubmY+PFny81qS5rUqcjiOMqM9d0d2RQGpWmPWbM28avh9k7eaDqu5t8wVPrpxlmV0d2ElOKkuIREUiQREQBERAEREBatNobGx734NY0vPc0VPyXFbda3TSSSOzkcXnma05Zcl0L0i6U6OBsIPWnOPwMIJ8XXRyK5ssGJld5Tk42peShyKgVXWNTNDustmDZBR8jjI4fZqAA08aNFe9Rmpup3Q3Z7QPaZsYf7v7x+/8ALvy3BW0KWXzMvwmHcPPLcIiLUbwiIgCIiAIiIChC0HW3Ui7ensrerm+IDs73MG77uzZhgN/VCaKucFNWZVVpRqqzOU6laZ9WtLbxoyakbtwqeq/kfIldWJpmtB1x1cjeXTWYUdiZGgUDt72jYd429+ebq7pk2mEX3VfHRjqnh1XcwPEFV0U4PJL6FeFpypz8GfdG0yW9g217lZdpTc3xKwGtJyxV4WN+0U7yAtVkdPw4LcunST9w8D+a8/0i/h4K2YQM3t5Xj9FQsb9r/KU0JZY8i8NJP4eB/NXG6U3t8CsMtG/yK8kJYZIvgSrNIMPDvCyGuByxUCo7WDShs8Dy0kOf7NtDtcMTyFT4KMrRVymrCMIuV9jUdbdK+s2qRwNWs9mzddbXHmbx5raNSdUbl20zjrHrRsI7I2SOH2tw2Z55Q+pegmyPE049mw9QUwc4bSNrR5nuK6a1wOIxqslKnmeeRycPQcn4tRb7FURFrOgEREAREQBERAEREB5e8NBJyCirTay87hsH1K92+0XjdGTfMrHiiLiANv6qpJGqnBRV2UYwuNAKlaRb5HaOtz7gBbg4sqQ0te0OLOFCcN1F0KWYRi4zP3nLmWtkl61S8Lo/yN/NZsS7RTXMwfEJNU4zWjT058Te7BrNHaB7FwbvZgHjv394V4mua5QCprRWtc0JAeTIzcT1h8LvofJQp4pbSRXQ+JR2qK3VG+orFktbJmB8Zq136IO4q+tqdzsJpq6KKqoStT0xriallnpQYdIRWvwg4U4lQnUjBXZTWrwoq82bPabUyJpdI4NA2k+Q3ngFp1otR0jao2CojFab7oFXO7zSnDBQdptb5TekcXHeST4blJ6pyXbVH94Ob4sP5LFKt4slHgcepjPmZxp2tFtX66m+xRBjQ1ooGigAyAGxZFntJYcMtoVlVXQO9ZWsTcUgcARt/VF7UTYrRcdjkcD+allBoxzjlYREQgEREAREQBW533WuO4K4rFu/Zu5fMISjq0RCy4z0cd73n4Du3/rgsRX7S7CMbmDz/wCFM2SV7Ix1znWE/wBqn+M/ILo60PW+yFloLtkoDh3gXSPIHmsuKXkOb8Ui3ST5Mg0RFzT54ndUdJGOYRk9WXCm51Oq76c1vS5ho6vTRUz6RlPxhdQK6OFk3FrkfQfC5t03F8DXtcdJGOIRtOMta/AM/E4eK0voXXb1DdBu3qGlaVpXepfWuYyWpzRjcDYwONK08XLItlkJNnsMebaPlI+24VJ/dbXyVFW9Sb6aIw4m9erJ8Fou/L8s11ZOjZbk0Tvsvaf8wUjLo2OaeYQ0jihaSXYuHUFK57SD4VUfoqAyTQtG17fAGp8gVTlakjJ4cozXfT6M6cqKqLsH1xRTNlkvMaeFPDBQ6lNHdgd5XjKay0MpERRMoREQBERAF4lZeaRvFF7RD0gSFVzqgcMPOv1KydJxhrmn7ZI5gV+QJ5FYinubYyUlcKP05ogWqO7k5vWY7cdx4H8tykFVeSSkrMTgpxcZbM5da7HJC4skaWkb9vEHaFYXVJ7OyQUe0OG5wBHmsWPQdmaaiFlfhB+awvCO+jOLP4U7+WWnU1fVLQrnyNmeKMZi2vvO2EcBnXuW6oqrXTpqnGyOph8PGhDKjU5rCYrVaLTK03IvaMrk9zgAwDuJ+SxLJKYYJrU8+1tBMcZ24mrnjwP4RvW5WizskaWPAc12YPfVR9u0AyV8BJoyHDow3A4ggcMgD3KqVFrWPtsy1MJJNun19W9/otjVrd/ZrMyAYPnpNLvDfcjPz/5UrqdoctHTvGLhRg4HN/PIc9692XVp8szprXTF1RGDWu4Ej3QAMFsoCjSpebM+GxDDYVufiTVktIr+X+e4VUVFrOqVUzZ47rWjcPPNRmj7r5C3MsAeRuqaNr30J/dUwotmarK+iCIi8KAiIgCIiAIiIDC0vo71iJ8dbrjRzHbWvaatf4/MrVdF6dvOMFoHRzMNwg4BxG7jw27Fu613WvVNtsbfZRszRQHIPA9x30Oz5VyzLzRISlODzw+q5/suItKsusVosjjFaGl1zAh2D29x94d/itlsGnoJ6XHgE+67qu8DnyqpQrRl3NFHF06ul7PkyQREVprCIiAKiKqAKiqsG3aagg/aPFfsjrO8BlzXjaWrIylGKvJ2RmqI01rC2DqR9eV2AaMaE5Xqbfu5lQekNa5pz0dnaW3jdFOtI6uwUy5Y8Vs2qOp3q5E1oxlOLW5iOu0na/jsWd1XN5Yepzp4x1Hko/V8uxL6uaKdZ4faGssp6SU59Yjs9zRQeKlURWpWViUVlVkERF6ehERAEREAREQBERAYGl9BwWtt2Ztadlwwe34T9Mloel/R5aIqmAiZu7Bsg5HB3I8l0tFVOlGe5RVw8Km+5xqPSdqsxuXpGEe48H/S8YKRg12nHaax3JzT5Gnkun2myRyi7Ixrxuc0OHmoS1ai2GT+7LD9x7m+RqPJVeFUj/jIoVGvT/1z9/c1ZmvY96E8pB9Wq5/+6j/wn/iapSX0ZwHsyyjvEbvoFZ/qwZ/1Dv8A0t/3Jev7sS8XGrj+COfr2PdhPOQD5NWJNrvMewxjfxOPzA8lsMfoygHamkPc1jfzUhZtQbCzNjn/AByOp4NoF5au92eZsZLeVvT+Dnk+mrVObpe8191mFeFG5qU0TqFapqGQdC3e/tnuYMfGi6TZNHxQikUbGD7rQ3xIzWQvVh76zdzxYTM71JNkVoTVqz2MezbV5FDI6heeA+yOA81Koi0pJKyNsYqKsgiIvT0IiIAiIgCIiAIiIAiIgC2OWCN/RsDIQZo2nBpEjCWFzpKUoQADQVqoSGxOcx8mTY6VJBxJyaKBZgNolliDvZvyjJZ0YwyAo3FRZmreZ6Pa4j0XHIA+N7rgJD7zBeF1hfeABxqAcEj0VG8dIx7ujAeXXmi+LgaSAAaGt4Ks89orA4OBLqvYI2AY1uuq0NxOYOe1WpLZab16hb0VRQRXWtvZgtpTHDNeakV4j2l716e+vGukIohDA6PaZASWhrjQtoHUJBIqcVfGjI3mMB1KwteAAxr3kvcD2nUJw5rFtNpnlYA5putdhSINDScLooMMxgvb7faAWsc0VuhgY6BtSAagULccU1GWeVJPXXj+jxZdHtfOYnFzRVwBLRewBPWGzAK8zRcbw17HuuXXucSwXh0d2tADQ1vBeZXzwubOSL8l7NvWBFAQ5rhgcRkrjn2mNkRGRvSANixAcaG91aUNcu7gmok5uzUun11vw7BmiYntLmOebzHuY0sbeLo+0w48QcOO5UtuhmwtkLnk3boZQC65zg6oz2FjqqybZaLzZaEdHVrSI7rG5gtpSgzK8TesOY1jmvutcaAsd2n40yxJrlxXup6lUury09/r1ZhovT4y0kOBBGYIII5FeVI1BERAEREAREQBERAEREAREQEroq3Mijdeca9Ix9yjsQzPHLaM/srKs1viY5t6Z0ntRLeLJOoGh2GON43gMMMFADip7SdmhF57g65GI4mtaWNNXR37xNMqHbmVBox1YRza383bovf3PLLZC1jGCUg3Hx3wx4u3pb9d9CMDTFeo9LRAhj3OewRgOdRwvuZJfaKHGnu471bl0bZ2mWvS0jjjkzZU3yMKUw7Q7sVQaOs5oPaAmH1it5hoAKlmWZAOPcvNCu1Nrjz4d7l4aeZeiOPXq+Wl6geYwwEAUqBQuw371T+lY20ZeHZe0SNbN7MvpiOkcXHLGlM8FF6Ss7W3DFUCRl8B9HXTVzaGlKirVo+g9IWtzIoWvjvv6eXpHtkd1WWgsuAXquN6pzwFF47Il4dNWtf3/Z0HSVoY6KFokMjoy8Elrxg6hFC7YKUx3rMi0jGA2kxBFnMXZkweTUO88+CgdSLYLSYXytFS57SGmrC6Nzm3hXNpLKjvCl26Pie5jTfvzt6UO6txt6rgCAMQKYkUXuglktld7b8ON+h7bpNmDzI79l0Zho6hNy7n2bpJvVzVyTSbKyUncawNjb1ZR1xSp4HqnH76WWyRA3WVrLZzIb5YWtq00xpga41UZpWzsjkcyMPAZgb1MTvFAMNyWTPIwhOVtft/w9aWnY8xlr75EbWONHA3m7cc618lgoimjbGOVWQREXpIIiIAiIgCIiAIiIAiIgANOSkBbrTW/fdUgAmrcRXAEc/NR6vRuacLo5uIXjITinujJdbbS4OBe4hwuOqW4gVwPifFVFutNe26obdzb2ajD5KwGU2N2+/+txQtG4Yff4/yXhXljyXoiszpnhoeSQzBoJb1cBh4AKIdqnZ3NLTA2l8vpj23AAmtaioopYtGdG/jVx9locmH/wAvDPy80aXEO2zS9P2WLBE+C6IRcui60NAFGnYBuwWQLTaLhbedddWoqKG9ieR4YYrwYLuYaa/9zhw5ryI8sG/jz/JD3R8F6F31+0YG+7slmbeztavNqtc7gRI5xBAaakYgOqB4rz0Y+y38eP6wVl7hiKDDbU70CjG+iXoW0RFIuCIiAIiIAiIgMewW5k8bJYzVrxeH1B4g1B7lkLl+pes/qr+jlPsZDn/huyv9x28jsx6eDXLbj/NVU6imrlFCsqsb8eJVERWl4REQBERAFGW3TTI5GRVo+XqsaR1iQ7PEgXSBga579kmoPSlhmFpgnhaw9YNkcWXnCOgq0bfdwpjVxrQVrCTaWhXUbS0JDRmkmWgVjNQXOFaOF2jrtx9cn7x/ImY/op9aVblXtHLwWu6u6HNn6a89zumkvgvpeDboHWphXPLgtra+MPvX29i5i00yp9MkTdtStzmoq+/YxDoySjsuqK55ilajBW5bG5jWuNKOyxxxFVIC1saXuDgcGtpQgGhFbu4U2LHt8zZGtcHCovC7Q5VNPIBe3YjObavt26GCiIpGgIiIAiIgCIiA8SzNYC55DQMySABU0xJ4kIuba7a0esu6GI+yjOJ2SOG34Rs357lRZJ4mzsjn1MbllaKuastv1Q1z6CkNoNYsmvzMfA72fLuy1BFjhNwd0c6nUlTeaJ3Rjw4AgggioINQQdoO0L0uTau62zWPq9uLawnLiw+6eGXzXR9D6wWe1isT8cyw4PHeNo4ioXRp1Yz7nZo4iNXuSSIiuNAREQBERAEREAREQBERAEREARFH6W07BZG1meAcwwYvd3N+pw4rxtLVnjairsz3OABJwAxJOAA3lc81v106W9BZj1MnyD3/ALrfu8dvdnGaxa4TWyrB7OL7AOLuLzt7su/NQCxVa99InLxGLzeWGwREWQ54REQBemPLSC0kEYggkEcQRkiIenSNQdMT2hkgmeX3DQEgV5mlTzW2Ii6lF3grncwzbpJsIiK00BERAEREAREQBERAEREBq+vml5rPEzoXlhcaEgNrTgSKjkuaSyOcS5xJJxJJJJ4knNURc7EN57HGxjfiWPKIizmMIiIen//Z">
            <a:hlinkClick r:id="rId2"/>
          </p:cNvPr>
          <p:cNvSpPr>
            <a:spLocks noChangeAspect="1" noChangeArrowheads="1"/>
          </p:cNvSpPr>
          <p:nvPr/>
        </p:nvSpPr>
        <p:spPr bwMode="auto">
          <a:xfrm>
            <a:off x="214282" y="-2667001"/>
            <a:ext cx="3552825" cy="5334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33798" name="Picture 6" descr="http://archive.epica-awards.com/pages/results/2010/winners/print-tech/images/22_01208_003_IBM__Smarter_Planet_Outcomes_Campaign.jpg">
            <a:hlinkClick r:id="rId3"/>
          </p:cNvPr>
          <p:cNvPicPr>
            <a:picLocks noChangeAspect="1" noChangeArrowheads="1"/>
          </p:cNvPicPr>
          <p:nvPr/>
        </p:nvPicPr>
        <p:blipFill>
          <a:blip r:embed="rId4" cstate="print"/>
          <a:srcRect/>
          <a:stretch>
            <a:fillRect/>
          </a:stretch>
        </p:blipFill>
        <p:spPr bwMode="auto">
          <a:xfrm>
            <a:off x="714348" y="2643182"/>
            <a:ext cx="3143272" cy="3861100"/>
          </a:xfrm>
          <a:prstGeom prst="rect">
            <a:avLst/>
          </a:prstGeom>
          <a:ln>
            <a:noFill/>
          </a:ln>
          <a:effectLst>
            <a:outerShdw blurRad="292100" dist="139700" dir="2700000" algn="tl" rotWithShape="0">
              <a:srgbClr val="333333">
                <a:alpha val="65000"/>
              </a:srgbClr>
            </a:outerShdw>
          </a:effectLst>
        </p:spPr>
      </p:pic>
      <p:sp>
        <p:nvSpPr>
          <p:cNvPr id="8" name="วงรี 7"/>
          <p:cNvSpPr/>
          <p:nvPr/>
        </p:nvSpPr>
        <p:spPr>
          <a:xfrm>
            <a:off x="4429124" y="2571744"/>
            <a:ext cx="3786214" cy="3071834"/>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1800" dirty="0" smtClean="0"/>
              <a:t>Organizational Marketing: IBM’s Smarter Planet campaign markets IBM as a company that helps improve the world’s IQ. This ad tells how IBM technologies are helping to create safer food supply chains.</a:t>
            </a:r>
            <a:endParaRPr lang="th-TH" sz="18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a:bodyPr>
          <a:lstStyle/>
          <a:p>
            <a:r>
              <a:rPr lang="en-US" dirty="0" smtClean="0"/>
              <a:t>Product and Service Decisions</a:t>
            </a:r>
            <a:br>
              <a:rPr lang="en-US" dirty="0" smtClean="0"/>
            </a:br>
            <a:r>
              <a:rPr lang="en-US" sz="2000" dirty="0" smtClean="0"/>
              <a:t>Individual Product and Service Decisions</a:t>
            </a:r>
            <a:endParaRPr lang="th-TH" sz="2000" dirty="0"/>
          </a:p>
        </p:txBody>
      </p:sp>
      <p:sp>
        <p:nvSpPr>
          <p:cNvPr id="3" name="ตัวยึดเนื้อหา 2"/>
          <p:cNvSpPr>
            <a:spLocks noGrp="1"/>
          </p:cNvSpPr>
          <p:nvPr>
            <p:ph sz="quarter" idx="1"/>
          </p:nvPr>
        </p:nvSpPr>
        <p:spPr/>
        <p:txBody>
          <a:bodyPr/>
          <a:lstStyle/>
          <a:p>
            <a:pPr>
              <a:buNone/>
            </a:pPr>
            <a:endParaRPr lang="en-US" dirty="0" smtClean="0"/>
          </a:p>
          <a:p>
            <a:r>
              <a:rPr lang="en-US" dirty="0" smtClean="0"/>
              <a:t>Figure 7.2 Individual Product Decisions</a:t>
            </a:r>
            <a:endParaRPr lang="th-TH" dirty="0"/>
          </a:p>
        </p:txBody>
      </p:sp>
      <p:graphicFrame>
        <p:nvGraphicFramePr>
          <p:cNvPr id="4" name="ไดอะแกรม 3"/>
          <p:cNvGraphicFramePr/>
          <p:nvPr/>
        </p:nvGraphicFramePr>
        <p:xfrm>
          <a:off x="500034" y="1397000"/>
          <a:ext cx="7929618" cy="49609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428596" y="4929198"/>
            <a:ext cx="8473795" cy="523220"/>
          </a:xfrm>
          <a:prstGeom prst="rect">
            <a:avLst/>
          </a:prstGeom>
          <a:noFill/>
        </p:spPr>
        <p:txBody>
          <a:bodyPr wrap="none" rtlCol="0">
            <a:spAutoFit/>
          </a:bodyPr>
          <a:lstStyle/>
          <a:p>
            <a:r>
              <a:rPr lang="en-US" dirty="0" smtClean="0"/>
              <a:t>The focus of all theses decisions is to create core customer value!</a:t>
            </a:r>
            <a:endParaRPr lang="th-TH"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and Service Decisions</a:t>
            </a:r>
            <a:endParaRPr lang="th-TH" dirty="0"/>
          </a:p>
        </p:txBody>
      </p:sp>
      <p:sp>
        <p:nvSpPr>
          <p:cNvPr id="3" name="ตัวยึดเนื้อหา 2"/>
          <p:cNvSpPr>
            <a:spLocks noGrp="1"/>
          </p:cNvSpPr>
          <p:nvPr>
            <p:ph sz="quarter" idx="1"/>
          </p:nvPr>
        </p:nvSpPr>
        <p:spPr>
          <a:xfrm>
            <a:off x="914400" y="1447800"/>
            <a:ext cx="7729566" cy="5053034"/>
          </a:xfrm>
        </p:spPr>
        <p:txBody>
          <a:bodyPr/>
          <a:lstStyle/>
          <a:p>
            <a:pPr>
              <a:buFont typeface="Wingdings" pitchFamily="2" charset="2"/>
              <a:buChar char="Ø"/>
            </a:pPr>
            <a:r>
              <a:rPr lang="en-US" b="1" dirty="0" smtClean="0">
                <a:solidFill>
                  <a:srgbClr val="FF0000"/>
                </a:solidFill>
              </a:rPr>
              <a:t>Product Quality</a:t>
            </a:r>
            <a:r>
              <a:rPr lang="en-US" b="1" dirty="0" smtClean="0"/>
              <a:t>: </a:t>
            </a:r>
            <a:r>
              <a:rPr lang="en-US" dirty="0" smtClean="0"/>
              <a:t>The characteristics of a product or service that bear on its ability to satisfy stated or implied customer needs.</a:t>
            </a:r>
          </a:p>
          <a:p>
            <a:r>
              <a:rPr lang="en-US" sz="1800" dirty="0" smtClean="0"/>
              <a:t>Total Quality management (TQM) is an approach in which all of the company’s people are involved in constantly improving the quality of products, service and business processes</a:t>
            </a:r>
            <a:r>
              <a:rPr lang="en-US" dirty="0" smtClean="0"/>
              <a:t>.</a:t>
            </a:r>
          </a:p>
          <a:p>
            <a:pPr>
              <a:buNone/>
            </a:pPr>
            <a:endParaRPr lang="en-US" dirty="0" smtClean="0"/>
          </a:p>
        </p:txBody>
      </p:sp>
      <p:pic>
        <p:nvPicPr>
          <p:cNvPr id="35842" name="Picture 2" descr="http://don-jai.com/wp-content/uploads/2009/07/iq_TQM.jpg">
            <a:hlinkClick r:id="rId2"/>
          </p:cNvPr>
          <p:cNvPicPr>
            <a:picLocks noChangeAspect="1" noChangeArrowheads="1"/>
          </p:cNvPicPr>
          <p:nvPr/>
        </p:nvPicPr>
        <p:blipFill>
          <a:blip r:embed="rId3" cstate="print"/>
          <a:srcRect/>
          <a:stretch>
            <a:fillRect/>
          </a:stretch>
        </p:blipFill>
        <p:spPr bwMode="auto">
          <a:xfrm>
            <a:off x="2714612" y="4214818"/>
            <a:ext cx="4572032" cy="2415414"/>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and Service Decisions</a:t>
            </a:r>
            <a:endParaRPr lang="th-TH" dirty="0"/>
          </a:p>
        </p:txBody>
      </p:sp>
      <p:sp>
        <p:nvSpPr>
          <p:cNvPr id="3" name="ตัวยึดเนื้อหา 2"/>
          <p:cNvSpPr>
            <a:spLocks noGrp="1"/>
          </p:cNvSpPr>
          <p:nvPr>
            <p:ph sz="quarter" idx="1"/>
          </p:nvPr>
        </p:nvSpPr>
        <p:spPr/>
        <p:txBody>
          <a:bodyPr>
            <a:normAutofit/>
          </a:bodyPr>
          <a:lstStyle/>
          <a:p>
            <a:endParaRPr lang="en-US" dirty="0" smtClean="0"/>
          </a:p>
          <a:p>
            <a:pPr>
              <a:buNone/>
            </a:pPr>
            <a:r>
              <a:rPr lang="en-US" b="1" dirty="0" smtClean="0"/>
              <a:t>Total Quality management (TQM):</a:t>
            </a:r>
          </a:p>
          <a:p>
            <a:pPr>
              <a:buNone/>
            </a:pPr>
            <a:endParaRPr lang="en-US" dirty="0" smtClean="0"/>
          </a:p>
          <a:p>
            <a:pPr>
              <a:buNone/>
            </a:pPr>
            <a:r>
              <a:rPr lang="en-US" dirty="0" smtClean="0"/>
              <a:t>1. </a:t>
            </a:r>
            <a:r>
              <a:rPr lang="en-US" b="1" dirty="0" smtClean="0"/>
              <a:t>Performance quality</a:t>
            </a:r>
          </a:p>
          <a:p>
            <a:pPr lvl="1"/>
            <a:r>
              <a:rPr lang="en-US" dirty="0" smtClean="0"/>
              <a:t>Example: Rolls-Royce provides higher performance quality than Chevrolet-&gt;It has smoother rides, provides more luxury and “creature comforts” and lasts longer.</a:t>
            </a:r>
          </a:p>
          <a:p>
            <a:pPr>
              <a:buNone/>
            </a:pPr>
            <a:r>
              <a:rPr lang="en-US" dirty="0" smtClean="0"/>
              <a:t>2. </a:t>
            </a:r>
            <a:r>
              <a:rPr lang="en-US" b="1" dirty="0" smtClean="0"/>
              <a:t>Conformance quality</a:t>
            </a:r>
          </a:p>
          <a:p>
            <a:pPr lvl="1"/>
            <a:r>
              <a:rPr lang="en-US" dirty="0" smtClean="0"/>
              <a:t>Beyond quality level, high quality also can mean high levels of quality consistency.</a:t>
            </a:r>
          </a:p>
        </p:txBody>
      </p:sp>
      <p:pic>
        <p:nvPicPr>
          <p:cNvPr id="37890" name="Picture 2" descr="http://www.cartype.com/pics/1650/full/rolls_royce_hood_emblem.jpg">
            <a:hlinkClick r:id="rId2"/>
          </p:cNvPr>
          <p:cNvPicPr>
            <a:picLocks noChangeAspect="1" noChangeArrowheads="1"/>
          </p:cNvPicPr>
          <p:nvPr/>
        </p:nvPicPr>
        <p:blipFill>
          <a:blip r:embed="rId3" cstate="print"/>
          <a:srcRect/>
          <a:stretch>
            <a:fillRect/>
          </a:stretch>
        </p:blipFill>
        <p:spPr bwMode="auto">
          <a:xfrm>
            <a:off x="6000760" y="1357298"/>
            <a:ext cx="2528722" cy="180954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and Service Decisions</a:t>
            </a:r>
            <a:endParaRPr lang="th-TH" dirty="0"/>
          </a:p>
        </p:txBody>
      </p:sp>
      <p:sp>
        <p:nvSpPr>
          <p:cNvPr id="3" name="ตัวยึดเนื้อหา 2"/>
          <p:cNvSpPr>
            <a:spLocks noGrp="1"/>
          </p:cNvSpPr>
          <p:nvPr>
            <p:ph sz="quarter" idx="1"/>
          </p:nvPr>
        </p:nvSpPr>
        <p:spPr/>
        <p:txBody>
          <a:bodyPr/>
          <a:lstStyle/>
          <a:p>
            <a:pPr>
              <a:buFont typeface="Wingdings" pitchFamily="2" charset="2"/>
              <a:buChar char="Ø"/>
            </a:pPr>
            <a:r>
              <a:rPr lang="en-US" b="1" dirty="0" smtClean="0">
                <a:solidFill>
                  <a:srgbClr val="FF0000"/>
                </a:solidFill>
              </a:rPr>
              <a:t>Product Features: </a:t>
            </a:r>
            <a:r>
              <a:rPr lang="en-US" dirty="0" smtClean="0"/>
              <a:t>Differentiating?</a:t>
            </a:r>
          </a:p>
          <a:p>
            <a:endParaRPr lang="en-US" dirty="0" smtClean="0"/>
          </a:p>
          <a:p>
            <a:endParaRPr lang="en-US" dirty="0" smtClean="0"/>
          </a:p>
          <a:p>
            <a:endParaRPr lang="en-US" dirty="0" smtClean="0"/>
          </a:p>
          <a:p>
            <a:pPr>
              <a:buNone/>
            </a:pPr>
            <a:endParaRPr lang="en-US" dirty="0" smtClean="0"/>
          </a:p>
        </p:txBody>
      </p:sp>
      <p:pic>
        <p:nvPicPr>
          <p:cNvPr id="38918" name="Picture 6" descr="http://icoverskin.com/images/D/iphone5-iCoverSkin-gold-brushed-front-back.jpg">
            <a:hlinkClick r:id="rId2"/>
          </p:cNvPr>
          <p:cNvPicPr>
            <a:picLocks noChangeAspect="1" noChangeArrowheads="1"/>
          </p:cNvPicPr>
          <p:nvPr/>
        </p:nvPicPr>
        <p:blipFill>
          <a:blip r:embed="rId3" cstate="print"/>
          <a:srcRect/>
          <a:stretch>
            <a:fillRect/>
          </a:stretch>
        </p:blipFill>
        <p:spPr bwMode="auto">
          <a:xfrm>
            <a:off x="2285984" y="2285992"/>
            <a:ext cx="4071966" cy="40632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http://www.orvis.com/orvis_assets/corpimg/0122_FAQ_ProductPageEx.jpg">
            <a:hlinkClick r:id="rId2"/>
          </p:cNvPr>
          <p:cNvPicPr>
            <a:picLocks noChangeAspect="1" noChangeArrowheads="1"/>
          </p:cNvPicPr>
          <p:nvPr/>
        </p:nvPicPr>
        <p:blipFill>
          <a:blip r:embed="rId3" cstate="print"/>
          <a:srcRect/>
          <a:stretch>
            <a:fillRect/>
          </a:stretch>
        </p:blipFill>
        <p:spPr bwMode="auto">
          <a:xfrm>
            <a:off x="857224" y="357166"/>
            <a:ext cx="7572428" cy="6215082"/>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and Service Decisions</a:t>
            </a:r>
            <a:endParaRPr lang="th-TH" dirty="0"/>
          </a:p>
        </p:txBody>
      </p:sp>
      <p:sp>
        <p:nvSpPr>
          <p:cNvPr id="3" name="ตัวยึดเนื้อหา 2"/>
          <p:cNvSpPr>
            <a:spLocks noGrp="1"/>
          </p:cNvSpPr>
          <p:nvPr>
            <p:ph sz="quarter" idx="1"/>
          </p:nvPr>
        </p:nvSpPr>
        <p:spPr/>
        <p:txBody>
          <a:bodyPr/>
          <a:lstStyle/>
          <a:p>
            <a:pPr>
              <a:buFont typeface="Wingdings" pitchFamily="2" charset="2"/>
              <a:buChar char="Ø"/>
            </a:pPr>
            <a:r>
              <a:rPr lang="en-US" b="1" dirty="0" smtClean="0">
                <a:solidFill>
                  <a:srgbClr val="FF0000"/>
                </a:solidFill>
              </a:rPr>
              <a:t>Product Style and Design</a:t>
            </a:r>
            <a:r>
              <a:rPr lang="en-US" b="1" dirty="0" smtClean="0"/>
              <a:t>: </a:t>
            </a:r>
            <a:r>
              <a:rPr lang="en-US" dirty="0" smtClean="0"/>
              <a:t>sensational style, pleasing Aesthetics</a:t>
            </a:r>
          </a:p>
          <a:p>
            <a:r>
              <a:rPr lang="en-US" dirty="0" smtClean="0"/>
              <a:t>Product design: </a:t>
            </a:r>
            <a:r>
              <a:rPr lang="en-US" b="1" dirty="0" smtClean="0"/>
              <a:t>OXO</a:t>
            </a:r>
            <a:r>
              <a:rPr lang="en-US" dirty="0" smtClean="0"/>
              <a:t> focuses on the desired end-user experience, and then translates its pie-cutter-in the sky notions into eminently usable gadgets</a:t>
            </a:r>
            <a:endParaRPr lang="th-TH" dirty="0"/>
          </a:p>
        </p:txBody>
      </p:sp>
      <p:pic>
        <p:nvPicPr>
          <p:cNvPr id="17410" name="Picture 2" descr="http://images.bloomingdales.com/is/image/BLM/products/7/optimized/8017617_fpx.tif?wid=1200&amp;qlt=90,0&amp;layer=comp&amp;op_sharpen=0&amp;resMode=sharp2&amp;op_usm=0.7,1.0,0.5,0&amp;fmt=jpeg">
            <a:hlinkClick r:id="rId2"/>
          </p:cNvPr>
          <p:cNvPicPr>
            <a:picLocks noChangeAspect="1" noChangeArrowheads="1"/>
          </p:cNvPicPr>
          <p:nvPr/>
        </p:nvPicPr>
        <p:blipFill>
          <a:blip r:embed="rId3" cstate="print"/>
          <a:srcRect/>
          <a:stretch>
            <a:fillRect/>
          </a:stretch>
        </p:blipFill>
        <p:spPr bwMode="auto">
          <a:xfrm>
            <a:off x="3929058" y="3571876"/>
            <a:ext cx="4357718" cy="3050373"/>
          </a:xfrm>
          <a:prstGeom prst="rect">
            <a:avLst/>
          </a:prstGeom>
          <a:noFill/>
        </p:spPr>
      </p:pic>
      <p:pic>
        <p:nvPicPr>
          <p:cNvPr id="17414" name="Picture 6" descr="http://159.253.208.45/~wwwkitch/product_images/uploaded_images/optimized-oxo-good-grips-logo.jpg">
            <a:hlinkClick r:id="rId4"/>
          </p:cNvPr>
          <p:cNvPicPr>
            <a:picLocks noChangeAspect="1" noChangeArrowheads="1"/>
          </p:cNvPicPr>
          <p:nvPr/>
        </p:nvPicPr>
        <p:blipFill>
          <a:blip r:embed="rId5" cstate="print"/>
          <a:srcRect/>
          <a:stretch>
            <a:fillRect/>
          </a:stretch>
        </p:blipFill>
        <p:spPr bwMode="auto">
          <a:xfrm>
            <a:off x="857224" y="3643314"/>
            <a:ext cx="2714612" cy="2714613"/>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and Service Decisions</a:t>
            </a:r>
            <a:endParaRPr lang="th-TH" dirty="0"/>
          </a:p>
        </p:txBody>
      </p:sp>
      <p:sp>
        <p:nvSpPr>
          <p:cNvPr id="3" name="ตัวยึดเนื้อหา 2"/>
          <p:cNvSpPr>
            <a:spLocks noGrp="1"/>
          </p:cNvSpPr>
          <p:nvPr>
            <p:ph sz="quarter" idx="1"/>
          </p:nvPr>
        </p:nvSpPr>
        <p:spPr/>
        <p:txBody>
          <a:bodyPr/>
          <a:lstStyle/>
          <a:p>
            <a:pPr>
              <a:buFont typeface="Wingdings" pitchFamily="2" charset="2"/>
              <a:buChar char="Ø"/>
            </a:pPr>
            <a:r>
              <a:rPr lang="en-US" b="1" dirty="0" smtClean="0">
                <a:solidFill>
                  <a:srgbClr val="FF0000"/>
                </a:solidFill>
              </a:rPr>
              <a:t>Branding</a:t>
            </a:r>
          </a:p>
          <a:p>
            <a:pPr>
              <a:buNone/>
            </a:pPr>
            <a:r>
              <a:rPr lang="en-US" dirty="0" smtClean="0"/>
              <a:t>Brand: A name, term, sign, symbol, or design, or a combination of these, that identifies the products or services of one seller or group of sellers and differentiates them from those of competitors</a:t>
            </a:r>
            <a:endParaRPr lang="th-TH" dirty="0"/>
          </a:p>
        </p:txBody>
      </p:sp>
      <p:pic>
        <p:nvPicPr>
          <p:cNvPr id="40962" name="Picture 2" descr="http://www.kikaycorner.net/wp-content/uploads/2010/08/Sunsilk-Best-Ever-Range.jpg">
            <a:hlinkClick r:id="rId2"/>
          </p:cNvPr>
          <p:cNvPicPr>
            <a:picLocks noChangeAspect="1" noChangeArrowheads="1"/>
          </p:cNvPicPr>
          <p:nvPr/>
        </p:nvPicPr>
        <p:blipFill>
          <a:blip r:embed="rId3" cstate="print"/>
          <a:srcRect/>
          <a:stretch>
            <a:fillRect/>
          </a:stretch>
        </p:blipFill>
        <p:spPr bwMode="auto">
          <a:xfrm>
            <a:off x="428596" y="4071942"/>
            <a:ext cx="8391525" cy="2571744"/>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and Service Decisions</a:t>
            </a:r>
            <a:endParaRPr lang="th-TH" dirty="0"/>
          </a:p>
        </p:txBody>
      </p:sp>
      <p:sp>
        <p:nvSpPr>
          <p:cNvPr id="3" name="ตัวยึดเนื้อหา 2"/>
          <p:cNvSpPr>
            <a:spLocks noGrp="1"/>
          </p:cNvSpPr>
          <p:nvPr>
            <p:ph sz="quarter" idx="1"/>
          </p:nvPr>
        </p:nvSpPr>
        <p:spPr/>
        <p:txBody>
          <a:bodyPr/>
          <a:lstStyle/>
          <a:p>
            <a:pPr>
              <a:buFont typeface="Wingdings" pitchFamily="2" charset="2"/>
              <a:buChar char="Ø"/>
            </a:pPr>
            <a:r>
              <a:rPr lang="en-US" b="1" dirty="0" smtClean="0">
                <a:solidFill>
                  <a:srgbClr val="FF0000"/>
                </a:solidFill>
              </a:rPr>
              <a:t>Packaging: </a:t>
            </a:r>
            <a:r>
              <a:rPr lang="en-US" dirty="0" smtClean="0"/>
              <a:t>The activities of designing and producing the container and wrapper for a product.</a:t>
            </a:r>
            <a:endParaRPr lang="th-TH" dirty="0"/>
          </a:p>
        </p:txBody>
      </p:sp>
      <p:pic>
        <p:nvPicPr>
          <p:cNvPr id="39938" name="Picture 2" descr="http://www.goodhousekeeping.com/cm/goodhousekeeping/images/method_laundry_detergent_in_use.jpg">
            <a:hlinkClick r:id="rId3"/>
          </p:cNvPr>
          <p:cNvPicPr>
            <a:picLocks noChangeAspect="1" noChangeArrowheads="1"/>
          </p:cNvPicPr>
          <p:nvPr/>
        </p:nvPicPr>
        <p:blipFill>
          <a:blip r:embed="rId4" cstate="print"/>
          <a:srcRect/>
          <a:stretch>
            <a:fillRect/>
          </a:stretch>
        </p:blipFill>
        <p:spPr bwMode="auto">
          <a:xfrm>
            <a:off x="785786" y="2643182"/>
            <a:ext cx="3786214" cy="2842199"/>
          </a:xfrm>
          <a:prstGeom prst="rect">
            <a:avLst/>
          </a:prstGeom>
          <a:noFill/>
        </p:spPr>
      </p:pic>
      <p:sp>
        <p:nvSpPr>
          <p:cNvPr id="39940" name="AutoShape 4" descr="data:image/jpeg;base64,/9j/4AAQSkZJRgABAQAAAQABAAD/2wCEAAkGBhQSEBUSExQUFRQWFxUYGRUWFxgbFhkZFh4YGBwVFRgXHSYfGRkjGxYWIS8gIycpLSwsGB8xNTAqNSYrLSkBCQoKDgwOGg8PGiokHyUsLCwsKSwqLSwwLCwwLCkwLCwsNCwwLCwsLSwsLywsLSwtLCksLywsLCwsLCwqLCwsLP/AABEIAN0A5AMBIgACEQEDEQH/xAAcAAEAAgMBAQEAAAAAAAAAAAAABQYDBAcCAQj/xABAEAACAQIEBAMECAQEBgMAAAABAhEAAwQSITEFIkFRBhNhMnGBkQcUI0JSobHBFTNi0XKSwuEWJEOCsvFEY/D/xAAbAQEAAgMBAQAAAAAAAAAAAAAAAQQCAwUGB//EADARAAICAQMBBgUEAgMAAAAAAAABAhEDBCExEgUTQVFhsXGBoeHwFCIy0ZHBQlKS/9oADAMBAAIRAxEAPwDuNKUoBWpxHitqwue64UdO59FA1J91aHibxKuEt9Gut7Kf6m/pH5/py3H497zm5cYsx6np6AdB6Vf02jeb90tl7nM1mvjg/bHeXsXHiH0laxZtafiuH/Sv96h7njzFk6Oq+gRf9U1B4fCu5hFZj6CalLHhHENqUCjuxA/ISa6fdabFs6+Zx+/1ebeLfy29jcsfSBilOptv70j/AMSKneGfSPbYgXkNs/iXmX4jcfnVTveF76iQocHUFCDI7wYP5VG3rDIYZSp7EEfrUdxps38a+RktTq8DuV/NHa8NiVuKHRgynYgyDWWuPcD4/dwr5kMqfaQ+y39j611ThPFUxFoXLZ0O4O6kbqfWuVqdLLC75XmdrSa2OoVcS8v6N2lKVTL4pSlAKUpQClKUApSlAKUpQClKUApSlAKUpQClKUArDjcWtq21xjCqCx9wrNVS+kbHZcOtsf8AUfX/AApr+uWtuHH3k1HzNOoy91jlPyKHxXiTX7zXX3Y6DsOij0ArXtWizBVEkkADuTXivoNepSpUjxbl1SuR0Tw7wV7VoK2UGSTBnf3VM3ZHWPSuc4H6ScVcuBbWHthQ2Us7MdQCd5UTCkxXzj/jPiCPthwuWQCFzQBJ0LTXAnpss5/uq3vyetx5ccMa6bpbF+ad83wIH96r3iLhj3AAMszO9U21454gxgCyTrPKNIJGsN3U/l3rav8AjLEqqedZQZzl0lTrpO52mpjpM2OSaq/iRPPiyQcXdUarrBIO4MH4VOeD+OHD4gAn7O5Ct2HZ/gfyJqs4nHKm+p7Df/ao67xhjsAPzNdXPlxdLhNlPszsPX6prNghUfCUnSf+38kfo0Urhln6TceoA81SAAINtOncxNWLg/0xtIGJsgj8dqQR6lGJn4GvOvGz2eTsTVQVpJ/B/wB0dRpWnwvi1rEWxdsuHQ9R0PZgdQfQ1uVgceUXF01TFKUoQKUpQClKUApSlAKUpQClKUApSlAKUpQCuf8A0mP9pZHQK5+ZX+1dAqjfSZhtLNzsXU/GCP8AxNXNC6zx+fsUO0U3p5V6e6KJSle7QBYBjAkSew7xXozya3NPhPg/FNe8wWkKFiRncAQTIaFadu/epjjngrEM0hMKNtTnJ06bHSuhcH4WAihSSFAgk9uu1bOMwg+8AffP7GvPz12RytUetx6aKh0s483g3ED/AKeFPwb9gK1+JcCv21RjbVQkE5GkCDJMMZ/9V1HFon4B82/vUPxTBo1t8xKrlaTOwgydqx/X5PQ24tLj6lfFo5cWnU714uNAJ7A17aJMajoaj+K3dAvfU/CsGz6tlmsWNteBht8SeRJESJ0qVqvVv2We2ob2kMaDpNYpnP0upkr67a8/ItHhvxJdwV4XbZkaB0J5XXsfXsen5HvfCuJpiLKXrZlHEjv6g+oMg+or82owIkbGunfQ5xg/bYUnSBdT02Vx+aH51jOO1lTtvRxyYu/jyufVfb2On0pStJ40UpSgFKUoBSlKAUpSgFKUoBSlKAUpSgFRXifhX1jCvbHte0v+JdQPjqPjUrWDG4tbaF22HzJ7D1qVk7r998bmE4KcXF8M4kxjfSO/71rNxFJiZ6aCpHxvgWe42IUQjGWQbKT973Hqe/vqtcOt5r1te7oPmwrbLt7vVeBKvU8tLRuEumR258Y9jDZ0ALAqAGIA1IB3IkgSYnWK07PiXzLjKwTJAylZzDmVJuAnQNmzDrA61O4LDqyZWUMp3DAEHrsa847DJzci6xPKNcu06ax0natJ6rwKli+PWyQIbM0ELKSZCldc0ahwd+jTEa6d7Fi9ZuBQRykaxPMuh0O3r1jSpzF4ZIIyLB3GUQd9xHqfma0LlkBTAAneABPTWPSoJi3GSZxi9ZYsSJj/ABx+UVLeGfqv1pvrvl+WMO2XzM5XzZXLPl8x+98JrXupDEdiR8jFZuCcRaziHZbyWptqjC4qMjozgMrI+jQOaBrpVmXB7/XwSwNp8/nkTeM4BZsDF4q5hsO62rOFazatPd8i4MSzAXiS2fZSImJ+dQfizBWsNjHtICtl0t3FQksU81AxSTqYJO/pUxZ4wRefENj7Ja4gR7TW7TWwim3kQ2ycjBZumE1+zETnqpeJsUbuKuXGu+cWyk3NBMqukLyjL7MCQIjWsFycTTTnDJ1X4evp9/8AJ64Y3J7iavP0WMRxJI627oPuif1AqjcMH2fxNdL+h7hxbE3b0ctu3lH+K4R+yn5is3/E7eqko6CTl/199kdcpSlVzwIpSlAKUpQClKUApSlAKUpQClKUApSlAKqnirGTcFvook+8/wC0fM1a6o3Gz/zFz/F+wrkdrzccCS8WYy4NEioe34WUYm1dtnKA6sydNDPL291TNZsEJuLXA0c5RzRUXy17mmUIz5Lpw8co91Ysb1rYwY0+Fa+M617Y3EJiq0XGhrfxNaZGhrEHJOKpF+6P63/U1FYvAZ2mY0jauqcW+jU4i2MRh3HmNJa250JBIlG6HTY6eoqjcR8P4iwYu2biepU5fgwlT8DVqLTR9B0up0+qxRjaula4dle/hJ/F+X+9P4Sfxfl/vUmqE7An4VPcH8CYzEkZbTIv47sovv11PwBqaSNuTDpsS6p0l6sgeHYBmKWrYLuxCgDck13/AMIeHRgsKtrQueZ2HVzvHoIAHoK1PCPgW1gRm/mXiINwjb+lB90fmfyqzVpnK9keW7U7RWorFi/gvr9hSlKwOIKUpQClKUApSlAKUpQClKUApSlAKUpQGjjsfl5V379v96pvHs3mZ5PMPzGn6RVgxXtt7zWpi8KLilT8D2Pevm2u7Qy5s8upvpTaS8vuW+6ThS5K9ZvToakOFr9oKjruFa24DDroeh91S3Bl+0+VdDst9eeHx+5RkqZcMMNK1cZWfzwiyfQAdST0A6moHifGsqXHkRbgsq8zQTG8hdyNRMa17n/ko+L49SXtFyfC3Z4xNaoFReH8VJcYKDBJ2cZSewBBI+cVJ2boYSPz3HoR0NZZMcsbqSo148sMquDssHhlpsR2dh+/71LRVc4Jj1tWbrNsHHvMgaD5VvcM8QpebJBVukxrHu61WlqMcJrHKW74RajinKLmlsiTCDsK+1FeLL7Jgr7IxVghhgxUjb7w1X39KgOH8UZLwV7sIuKCn7Y3baq+HcqhvPBabgBytEFlA3E7zWXWlUzD8WvtiV8oi6rXMblVrpW2UtmwoKsFaQrZwNOp1rK3GLv8OxBYXBcCY9vMVpW2bb3wqi5oZXKADl6DagLdSao6Yu6i4p1umcMLd8Wxfa9bKhbme211hmlwjcpHIcjCZinEjdS5YS5dLM9q/dcfWnw6Zi1qAhUElVDFQvbXcmgLxSobxDxNbWDuRdVHNi6bZzjMSqaFCTLEErqO4qLv8VYJftm6Rd+tWFVc3Plc4cwq7wVL7f1etAW2lUm3xSAt+5cuNe+s+W9oYjILQNzItvyfZcRl3EsCWB1FTviXHEYK9ctOMyiAyt95WCkZhMGQQe2tATNKo/HOKYgNeDxahMHCpiGy8+JyMTcyKbZK8pYAwK28JxHy3wwa6FVmxGacSbykhVKg3Hj35ek0BbaVVbnHWFrHeXcV7yPcNpJDGBatsMiTLDUtA3+NfcPeRL+GGHxD3/NLeYrXjdBthHbz4JItw4QcuVeeI2gC00pSgFKUoBSlKAjuIYAscy79R+4qP+rtMZW+Rqw1rcQ4gli2124cqLuffoAANyTXn9X2Bh1OV5Itxb5rezdHK0qNTC8KBH2igj8J1+PvrXucNS1dXICM0kiZ27T8a3ODcctYpC9ppAMEEQQexB9K84vW+PRf1Jrp6bs/DpYqEI7rxfJqyNt2zHxVstlrnUKQOwLaTp1g/lXOrtsrmyk5iCNdteh7jvXRsdcK6k/ZspUyNFY7E+h1B7aetUfxJhBhrVy6FZisfZk8upAkxrlEzofjXN7Tk458dXvsn4XfmI4smWoQ8XVFFwX1nDpcu3E5soyl4bKWYDzEXtEiYjmFXbwXjmv4fzHMvmZGOnMVghtOsMB8K0OCcbfEWi72QWzeWMi6MCJgSdAOusairBwy2ASFChFEcoEFiZYiOg0HwrrLV6jNmlDNGq8f6+PJbywx6fHLT9EVNSu18CTwOA85b1uYPIwPSRmGvzra4J4de3dFxyOWYAM6kRJ+dfPD7RiGHdD+RH96slYZNHiyZVlkt1+I1Q1E4QeNcMwY27bW2xulBb+8XICwdObNpWh/EsGLbp5mG8tfbXPbyLJ++JgSe9R30lYJrvC76IrsxCEKiF2MOp0Ub7VTrXgO1/E7ds4U+QMEC3I2Q3tRLHbP6TM671cNB0psbYt21ul7KWoARyyBIOwVpiDA27VGcf8AF+FwtlHYrcS6wUC2bZzByZeCwBSZk671ye1wLFDC4C5ct3RatfWFZThvONtmdiHbDvGYMGEHpHuncxPhFl4Qt0WLtxhiw4VrGS6tk+2q2wWItsQDGm+0CaAvVvxXbTiLYWcMmD+redn5QpZnyEZpyEHUbVY8bewxtrdumwbf3XuFMnN+Fm01jpXOrPh6zi+IZ/qbrhfqB8tHtFFRw7DLA0D6sQJnWahOH8Huph+HXcVhb9/DWhiFuWBbYsjs7lXa2YJBlfTl90gdie/h2tLdLWWsrDK5KG2uXQMG9kRtNVb/AIka9xb6vh/qrqMMLi3sudpzqrKHRtspbQdTVGueHMQcJeuJhry4RsbbvDCQRcNlQwYhdwDKD4TsJqweDMIp4yb1jB3sLh2wrAeZbKAtmSTGoExtOuUnrQFlHFs3GmwzW7OVMMLouFB5oOaIzk6LFT1vHWGRityyyLJeGQqJMnNBgayda554vt3l4ljLlvDG+Dw9UCsjNbabihhp7RCktlBnSoCxwe692+LVt2W7w+6srg/qyM4KkW1QDmIiATqdtQKA7Jeu2WyhjaPmDlBKnOo5uWfaAma1bZwjZbY+rHNLKg8sz0LKvXaJHaubYHFPiL/CQMNiEGGtXbTu9pgufygpCntyjUx7QG81H4Dwt5fDcBiFw7jFDGpnYI/mBAz7iJCjKvSPnQHSPFXFLWEsXr1oYf6zat5lUhc+kDUAhoy/lW1wTidj6vbvMbFq5cs2rtyCie2oOZpMxLaE965TjuEhbONtYjA4i7j2u3XTELbZlKkgh1cbKNdADMgegneDeF1xHEbAxNgvaXhuH0dWyeYoQZW6FhJ0P7UB05MdbYMQ6EJOYhgcsb5tdNjvWSzeV1DKwZTsVIIPuI3rlPjrh93D4y5Zw4hOKoloxst1WVWaPW2xn/Ee1dQ4dgVs2bdlBCW1VFHoogfpQGzSlKAUpSgFaXGOFJibLWbk5WjUbgjUEfGt2lSnW6BE+HfDlvB2ylssxYyzNEk7DbQAV6ua4hvQL/f96lKr3Fr1xUxL2v5io2TlLcwXTlAM69ING23bIk75JsKCIOoqHxGAIIyvyg+w6hgBpIU6EaT339KixxzFWnIfJdC3TbgWyjPNk3gVIYgQwy7GZqExHjDEXLIcGxbAvYcM8jLF2ZRwHbKBGpMGDspBqHG+SLomLvDyRlZ+X8NtcgjsY1j3RXtEAEAQB0FVW34hu2Rc5Vuq1zHFYLF81k5o7ZIOgGsCn/Et06BrZTzFU4m3bd7YBQvlCSSWzALMxr3pTI6i5cHf/mUjqGH5T+1Wqud+CZW3hQQylSVIZSp1LgaH0IrolDJHi7dCgsxCgbkkAfEmvU1rcTwPnWmt5mTNHMu4gg6fKq9Z8BIrq3nXTCgHXmIUR7U6cxLnfmIPvEloe8qwCQCxgSdzBMDuYBPwNGugEAkAtMAnUxqYHXSqovgkOFIxNwxJUj7ph1lJPKDnJYfeI3FLnhFAQLmKuHnVjJhmll5CZ/lk6BemY660BbSa82rysJUhhJEgyJBII07EEfCqrhfBj5cRau3i1u7bFtSWLPIZj5jyAJ1URroInQVmw3gxbdxbgv3AEc3CkxbJZi5MA6dp/DIMzQFmrFdxiLmzOq5VztJAhdeYzsuh19Krl7wmpuMfrV6XzOttmzW4zK0ZZEoM2WJ2celYrn0foy5frF4kqyszkMzgm4ZY9WXzIB2GUaUBbEuBhIII7gyK+1AX/DSuMRlvMq3xbgL7KZNZWDs3bRTroZM6VvwWrIGTFXudZLSDnDQxJGwmBtEQIigLZNebt5VBZiFCgkkmAANySdh61Uh4FtsJXEXSwUo7zzMVdn5iCDpnIj+lDpGuzZ8FonnM15z5tq9bYtuq3CW0YknSW9onfpEUBZq8teXMFkZiCQJ1IWASB2GZfmKqX/B4eYxt4hi8gECSvKcsQF5iZgak9Kzp4GUXFc3rjBTopO6k2z5Raf5f2Swvq286AZh4TtJizjrt+85TOUF1x5VkP7WQQMojTfSrFNVdfCRuYVLVy+xMszMGLhgwyqJMTlXKA0akExJNYD4BRgCMTdJhxnmSQzI0E5u9skxElidDQFwr4TVRxXgpzcXJfuKnPnfzG8zm832dI/6iAknUW100r7hfBdthbuLiHfKyupMspy+XGhOwyPGunmNQFupXi0pCgE5iAAWiJPeBoJpQHulKUAqvYl+S82YLzblgo9saZjoJGnxqwMYE1z/B+OsFeTL9YW0+dWHmowEqwbU7QY/FWcYSl/FWa5zjGk2Wo37rXbbKB5UCVzrJzzLQJBCnJqD+PfSorELfa2y5SDFpSWRSC5uHzGiIdcmUz2212+4fCWnzFLuHuh0YaMkBjnOiw0LmfSGEAdaw4rgLS4UKFbyoYBYAXyswy5ZM5HMTBnpJrFquSbs0L7XiAclxGm/ARVMNKhASRGU82ukjU18Fm55rZmK2ipHK0QcqajXTmzwRrO+kVivcGvZcsAsVK52aSAbeTIJWRD6yNCCZ1rE+BCHM1y3a/lggssFUdnIICos6gggaa7yZgg3uG3dLTFw7B1LsrAjNIJiNANdANhFX2uWYnxPhLKZfPRiCxhJbdi0csjrG9dRt3AyhhsQD86lxkt2iYyT2TMWNsK6FX9nSduhB1nSNKgxwDDk8t1gEjSUCyEXUgrDAhkJ6HT1FSvGratYcOwRYEsdgAQetRZ4XhAysbgJzggeYpBfMBsNNWABA06dqgzPtrg+HRWUXW5/swQy8rqM3LAyqwyAgRAI21ivS+HMOpBzaKToxQiFYNl5hMDKi+5QDXw8MwsJaD+0zFQrA/cdW01EZQ+sTOxrzc4Bhc5BuEMSdPMGaeU69TGVdDIoD5juEYaee432dpbZGh0INtWblMvz6eprJc8O4cvmZyRzgKWTIM0ggDL0LGO1eLNjCKph+ViEEkZSUcNlUga87eu8DavQ4ThPLLkgqwyySJ0V0yAR7QVyI3kCdaA83fD9iFm42pIBGUTmGYglVEiF0kwNI2FbGD4JZt3c4dmckMMxXXMtxYEKJBBYkDqoNYE4bhXXzQ5VWLsJYLBflLAHUezHbT31mHD8MhtP5ijywoQ511ChiBPaHJgbiKAx2fDlhIYXDC5RqUKjKAkFSMuy9tDJ6mvqeG7AgBiCPLA1T7oMCMuoM5iOpE1ibgeHBVVulTmtusssHmLDICI/EABpqNK2MJwnDWXDqwlTlGZwYYiI12YjpQGJvD9oLyXCSDpmZYJUyQTlJiCZXbaRX3AcCW2ro9xSr28hXSICgFhO2uYkRGo7V4scHwyoM1xW5VUnMgBygQNNokHvqJJrCOFYJVVi0AkwGbVinMQVOpOhPrmPegMi8Gw7KCtxhmcqCuUS4dnJACxMyJ2gCvWK4NaBJu3cue6xEZQNy4DErJ07nTYb65Tw3DBwy3QrAuRDpo/3jB6gRp0gaV7ucOw924W8wFiQYDqQCyqAQPUBd56d6Aw2fDFidHY5ViMywsL5cwBAgCfQgnvR+AWjkAuQiggAMoMuysuXTl9ndYJ9d6yfwnDKSM4H2fkwXGgOXSOh+zB989zXm5w3CwbjXAQJ5sywM2hPKOpb4TpG1AfF8PWAP5hka5iUOgOxBBGWeh0n1r7/wmioBbJLCAC+Ugjk0bkggZBAIjU+hH1OB4YkPmzBSq+0uUG3zAGBuB8Y3nepLA3LSqqI6ncAZ8x0369IoD1w/CG3aS2WzZVCzEaDQae6KVs0oBSlKA0+MX8mHvP8Aht3G/wAqk/tX5ht7Cv0d44v5OG4pv/puD/MMv71+dbEZhO012OzVtJnJ7Qe8UTdprYXnXNIQD0E8x98Vgu3bGuRmXS51uSDHJoND899yQNdrEhCOg9zR/wCQFRFzDr0J6/eQ/oa6FWVZume3u2y557uTK28k5iSB12Ag/COtfDg/NRfJtOSC2ZoMHXQSdJAitd7KjWTuPw7dY13q42sZYKwEVgFAAUZwQMscimRIDaaHm111qpnyPHXSrNuGCyX1OikXLRUlWBBEggggg9iDtX6a8OX8+Dw7/is2j81WvzfxbEF7xJUrARQre0Aiqozf1QAT76799HeIz8Lwp7W8v+QlP9NVtbbxxkzfoqWSSROY/J5beYYSNTMaH1G1RF6xg9HZ12yibjbLDkRPoCfSZ61L43CC7bKEkAxqN9CDoem1a44HZmcmvNuWPtDKx1O5G53Ncs6hHJawlsF0b+UDcIRzPIDMgmCcrlTOsN00r7es4LMzsQTcgNzOSZcHLAOnPGnT3VvpwS0DcJBPmFpBJgZwA0CdJiSd9a9jg1qZy6zM5mnNM5t/akDm3jTbSgI/BfVbhXKxLZsyks2Zi3l3ZEmSDlXQ/hYRANfLmFwp8y205bbq7SzBc90wAIOpkDQdT3Jrft8DsqwYJDCADLTAEATOwGnur7ieEW3nlClmtszLox8txcEka7zr60BHXrOE+ym4gVA2QBjMuQcwaZ0KmPWlvD4MkQyktygZ2Ml1ymATBJXf5mpG3wSypkIAYA3bproJ0119TrWK14fsjdZ5swBLQNQYAmIlVPrAnagMNq1hpJkTZVUMsxKrbfMobU/eWdde9YrC4R/MboXbMzMcrEo8lTm1XIz/AA9wqRbg1oliU9v2tW15s/fTmJOnWvB4FayBFUKudHIHU2yCAZnSVHw060Bp4fhuEJGQqSeWQ5kznPQ7kM2vUR0AjEMNgiNHXKQYi40QwgwJ+8oHvG1Slrg9pWVgkFdjLdso66gAkAHadIrw/h+wYm2ugC9dlAUDfoAI7UBp2cLhbjlF5iUmQ7QFBEKCDpBIgDbWs6eHbSshSVCFmABMywVdSSdMqxHx0Iraw/CraMGVYIEDmaBO8CY13Pc671t0BF3fDdhmLFNS2Y8zRM5pifxSfie9fMN4ctJm0PMFA1MqFEDKZkHfX3DpUrSgI5uAWSCCp165mzARlyhpkLBIgd6YXgFm24uKsMJMyTvPQ/4m+ZqRpQClKUApSlAQPjnh7X+H37SEBmURO0hlMHtMRPrXAMXwm7YaLtt013I5fgw0Pzr9LY63mtsPSoZcF8qv6XUPEmijqcCyNHDTigCGUgxBHUaVpXuIFjJVZ9Ph/au6YrwlhrhlsPZJ7+Ws/MCo5/AGEP8A8a38Mw/Q1dWtj5FWWmk3ycUe/IiPWs/8XcDZZ6sQST0k5iR+VdhHgDBj/wCMnxzH9TW1hvB+HTVMPZX1yLPzImsJaqL8CFppeZxHBcNu32i3bdyT91dPidhX6B+j/hrYfh9m05BYZyY2BZmbKD1iYmsYwEaRU9w+3ltqP/2pJqnqc7yRot6bCoSs2KUpVIvClKUApSlAKUpQClKUApSlAKUpQClKUApSlAKUpQClQfinxMuEtgxmuPORemm7N6CR7/0o6eLcXcS44ukMmVgFCBQsw3KVM7rqTp6zVvDpMmWPUtl6lPNrMeKXS936HU2GlYhZqpeEPHBvuLF+A59lxoGjXKw6N7t/13+I8XuW7t0F9Alw21XyyspazxcnnVgQT+GI71i9PkhNwfJktTjnBTXHBPm1Xk2ar2G49dNy0jMAEJW80ABiUuOpHYZEDmPxCvC+I7jW7u6scj2uTKcjuqZecAMwBUzt9oO1T3E/z8+fwH6iFfnl+L4liNivQsCq/Yxd91tnzime89qMlssAoc8+hAuApEDSIrGeM3cuIbOZTzso+xgZHyiADnmB94R+VR3EuLQ7+PNMsRw4rYQQBUZwHFPcW5nJOW4yjNlDjLEi4E5ZmYjcEHrUpWmacXTN8GpK0KVWvF3i76pktW1FzEXSAiHYSYzNGsToAN4PaobF8O4v5YupikZ9zZRUAHopIhvjHvNY0dHFopTipzlGKfHU+fo9vV0X6lUnwh44uXbv1TFp5d/7pylc0alWU7NGojQ+nWYbG3jjGtgv5aG3OVLZXmEnOzMGH/aDSjHJo8mKbhOlSu/Br0J6lVfBeJnu3LyqUOZLjWJBAm3Kw7dQxyuI+6TXy3xu6FClm8wPcDrcRFKkWWuKOQlSJAIIOxilEfo8i2dfn5XxLTSqmOKYgYdHY3czvaH8uzmhlJPlhWIOw9qDU3wDGPdw6XHglgSCIErJykgEgMVykgHQyKUYZNPLHHqbT3rYkaUrzcuBQWJgAEk9gNSagrnqlc84t4xv3CTazW7QMAgan/E0aE9h+dYOG+L8RbMsxuoIzBv2aND76pPW4+qt/iV/1Ebo6VSoq9xYPbtPbbKl1gC5A5RDGNdA0jLrpNR+J4zcyjIzHKL2YxaJ5DbgmOXKM+uXX5VulnjE2vIkWWlV88UuTdl9UVoANvLIthtjznUk9q+/xG7lt5DmYuZUm2cwVC2UG3oJgxOs+lO/j5MjvET9Krn8bZipVyFY39vLUwjoFnzOwYyN62MFxC42IKk8ua9vlghGygJGuYaTPSizxbpBZEybpSlbzYcw+kqfrazt5Sx/mea98DQfwnFGBOZtevsrVw8VeGVxdsAHLcScrdNd1b0MD3VW8FwfEWcHiMK1h2e4ZVkKFNQBqSwI27V2ceeEsEY3umvc4uTBOGeUqtNP2KhwfN9Ys5fa8y3HvzCuq4nitpXuE2pYcrEKpJGkg9djoDvBqG8IeCDYcX78Zx7KDULOmZjsW92g/ScuYq9be5FrMCxKxpICr2XcnNqT0gVr1eaGXJUd6XnRs0mGeLHctrflZ4HFlJymyZPSFInN5USfTfsNK+vxhMuZrR0IVZy7EK4knRemnpWa5jrwJ+xkDsTJ0OoEdx+deLOMuNcUNaOUsSCR7ACiDtvmnfXm9KpUua+pdt8X9D4nF0JMWX0bfKAZMLmjedffFa9niaEs3kDWdkXMRlDnM0wTo2neBWx/FL2v/Lts3U6wSBGnaDrBM6V9scQvZoa0YLp8FYaxA+6e8b1NVe31Iu63+htcPxi3C8KVIImYkkgRMdYga7VuVEpi3RmVbEDNEr11IkwOoAM7CQN638DdZralxlYjUCdD8a1TjW5uhK9irp4Ya7xS9irns2/LWzOxORZaOwLH4k9q3/EXF/qmHe8RqNFHQsdFE/mffU/XNPpQOIv37di1avMiDMSqOVZ29QIOUR/mNYrdna0jeszwhka6Ukvkl/v/AGVLw9xEfWF8xGd2e35bhiGS5mERMymplT8Irr3EHwwvE3LKtcXLzlFmeUABidPbXUwB3qpeAvo/uW7q4nErlK6pb0JzfjeNBHQd9dIq54/i3ls6+U7ZUDT0aSBlHz39KmT32LnamfHl1Cjh3pb068tl9jBf4hh8iA2iyBZUeWIVSpEANGhTMNJESKxWcfhEXKtqFDXIAtgAsFOYidyVkdztW1Z45mYL5VySWA2+6AxmdBoRpO+lYzxc52BsnLIA5dZJcNOm5CrA9d9ag5ii+Kf/AKNrh3D8PkDWrdoA5W5VUagaHTqAx+dbtmwqCFUKJJgCBJMkwO5JPxqOwHFc7hBadQwYltMoIJHx23H4hWO14jlA3lXNRIgTOiGAY3hz/lO9QaZY8sm+f8kzUZ4mUnCXgu+Q/Ib/AJTWJuPkEK1lwSTAmZgsDGmp5dB2ZdpqXKzvWM43Fo0ZMUoqpeJQvBthmt3oyuugey2mYQYZW6HcbdOlevEdhkwdoALatysW5m4xIJzOYAnqRrqd62cd4Nu27huYR8oP3cxVh6A7Ee/86xWPCGJvuDibhyj+rM0dl6L7/wAq5fRNQ7vpd8X4fnoUOmVdNG94WveXgMzrKln0O0evpIPxNSx4iqj+WQBIiAIB2nTQMf09K2nRLVoAJyqAAoE7bf8AusF/FW0YJkktDQFG7HLrMQTJ39auKLhFK+Eiwl0pKz1fxNpRMKTlkQu4gwM0QJgivP8AEbKzEcuaQq9VGuw7fOtd+J2ZDFDOTSQuigSABMCQT+lZFx1oT9n1OyrEzGpn89vWnXvs0Or4GV8XazZWAgCZK6Sc0jbRuQ++vo4pZ0MjcRyn7wmdux3rHhsVbuMBkEkcsqPYgfKMwEf1DvW6MInRV6dB02rOPU900ZK3wfMLihcBImAY1EToDMH30rJbshRCgAdgI/SlbVdbmSPdKUqSRUTiVxBuErlygMFBOmoEEidTPeP3qWpWUZdJjKPURrnEBDGVn8wxMAeXqRse0DvWMDEkoGygZlLFdNOUkHXacw0mY6VLUrLr9EY936siLzYqWKhfvhRy91ysde2bT06V9LYoDRU3Ok/1A7k9iw9IHuqWpTvPREd36sUpStZtFKUoBXyK+0oDz5YmYExE9Y7T20FfYr7SgPkV8VABA0A6CvVKA8lBM9RXqlKAUpSgMOJvFQCBOoHXT1MAn8q1F4i518luveemgld5MdtDvUjSsGm+GQ0yNPEXkxZYwN9YOhbSVnpG2/avNzGMVIa0TrEDNrq23L2UH/uFSlKjol5kU/MireMYH+SQQoEiYAzRA5Zgb6Dp21rfwjk21LaMVUkbakCdOmtZqVMYteISoUpSszI//9k="/>
          <p:cNvSpPr>
            <a:spLocks noChangeAspect="1" noChangeArrowheads="1"/>
          </p:cNvSpPr>
          <p:nvPr/>
        </p:nvSpPr>
        <p:spPr bwMode="auto">
          <a:xfrm>
            <a:off x="98425" y="-452438"/>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39942" name="AutoShape 6" descr="data:image/jpeg;base64,/9j/4AAQSkZJRgABAQAAAQABAAD/2wCEAAkGBhQSEBUSExQUFRQWFxUYGRUWFxgbFhkZFh4YGBwVFRgXHSYfGRkjGxYWIS8gIycpLSwsGB8xNTAqNSYrLSkBCQoKDgwOGg8PGiokHyUsLCwsKSwqLSwwLCwwLCkwLCwsNCwwLCwsLSwsLywsLSwtLCksLywsLCwsLCwqLCwsLP/AABEIAN0A5AMBIgACEQEDEQH/xAAcAAEAAgMBAQEAAAAAAAAAAAAABQYDBAcCAQj/xABAEAACAQIEBAMECAQEBgMAAAABAhEAAwQSITEFIkFRBhNhMnGBkQcUI0JSobHBFTNi0XKSwuEWJEOCsvFEY/D/xAAbAQEAAgMBAQAAAAAAAAAAAAAAAQQCAwUGB//EADARAAICAQMBBgUEAgMAAAAAAAABAhEDBCExEgUTQVFhsXGBoeHwFCIy0ZHBQlKS/9oADAMBAAIRAxEAPwDuNKUoBWpxHitqwue64UdO59FA1J91aHibxKuEt9Gut7Kf6m/pH5/py3H497zm5cYsx6np6AdB6Vf02jeb90tl7nM1mvjg/bHeXsXHiH0laxZtafiuH/Sv96h7njzFk6Oq+gRf9U1B4fCu5hFZj6CalLHhHENqUCjuxA/ISa6fdabFs6+Zx+/1ebeLfy29jcsfSBilOptv70j/AMSKneGfSPbYgXkNs/iXmX4jcfnVTveF76iQocHUFCDI7wYP5VG3rDIYZSp7EEfrUdxps38a+RktTq8DuV/NHa8NiVuKHRgynYgyDWWuPcD4/dwr5kMqfaQ+y39j611ThPFUxFoXLZ0O4O6kbqfWuVqdLLC75XmdrSa2OoVcS8v6N2lKVTL4pSlAKUpQClKUApSlAKUpQClKUApSlAKUpQClKUArDjcWtq21xjCqCx9wrNVS+kbHZcOtsf8AUfX/AApr+uWtuHH3k1HzNOoy91jlPyKHxXiTX7zXX3Y6DsOij0ArXtWizBVEkkADuTXivoNepSpUjxbl1SuR0Tw7wV7VoK2UGSTBnf3VM3ZHWPSuc4H6ScVcuBbWHthQ2Us7MdQCd5UTCkxXzj/jPiCPthwuWQCFzQBJ0LTXAnpss5/uq3vyetx5ccMa6bpbF+ad83wIH96r3iLhj3AAMszO9U21454gxgCyTrPKNIJGsN3U/l3rav8AjLEqqedZQZzl0lTrpO52mpjpM2OSaq/iRPPiyQcXdUarrBIO4MH4VOeD+OHD4gAn7O5Ct2HZ/gfyJqs4nHKm+p7Df/ao67xhjsAPzNdXPlxdLhNlPszsPX6prNghUfCUnSf+38kfo0Urhln6TceoA81SAAINtOncxNWLg/0xtIGJsgj8dqQR6lGJn4GvOvGz2eTsTVQVpJ/B/wB0dRpWnwvi1rEWxdsuHQ9R0PZgdQfQ1uVgceUXF01TFKUoQKUpQClKUApSlAKUpQClKUApSlAKUpQCuf8A0mP9pZHQK5+ZX+1dAqjfSZhtLNzsXU/GCP8AxNXNC6zx+fsUO0U3p5V6e6KJSle7QBYBjAkSew7xXozya3NPhPg/FNe8wWkKFiRncAQTIaFadu/epjjngrEM0hMKNtTnJ06bHSuhcH4WAihSSFAgk9uu1bOMwg+8AffP7GvPz12RytUetx6aKh0s483g3ED/AKeFPwb9gK1+JcCv21RjbVQkE5GkCDJMMZ/9V1HFon4B82/vUPxTBo1t8xKrlaTOwgydqx/X5PQ24tLj6lfFo5cWnU714uNAJ7A17aJMajoaj+K3dAvfU/CsGz6tlmsWNteBht8SeRJESJ0qVqvVv2We2ob2kMaDpNYpnP0upkr67a8/ItHhvxJdwV4XbZkaB0J5XXsfXsen5HvfCuJpiLKXrZlHEjv6g+oMg+or82owIkbGunfQ5xg/bYUnSBdT02Vx+aH51jOO1lTtvRxyYu/jyufVfb2On0pStJ40UpSgFKUoBSlKAUpSgFKUoBSlKAUpSgFRXifhX1jCvbHte0v+JdQPjqPjUrWDG4tbaF22HzJ7D1qVk7r998bmE4KcXF8M4kxjfSO/71rNxFJiZ6aCpHxvgWe42IUQjGWQbKT973Hqe/vqtcOt5r1te7oPmwrbLt7vVeBKvU8tLRuEumR258Y9jDZ0ALAqAGIA1IB3IkgSYnWK07PiXzLjKwTJAylZzDmVJuAnQNmzDrA61O4LDqyZWUMp3DAEHrsa847DJzci6xPKNcu06ax0natJ6rwKli+PWyQIbM0ELKSZCldc0ahwd+jTEa6d7Fi9ZuBQRykaxPMuh0O3r1jSpzF4ZIIyLB3GUQd9xHqfma0LlkBTAAneABPTWPSoJi3GSZxi9ZYsSJj/ABx+UVLeGfqv1pvrvl+WMO2XzM5XzZXLPl8x+98JrXupDEdiR8jFZuCcRaziHZbyWptqjC4qMjozgMrI+jQOaBrpVmXB7/XwSwNp8/nkTeM4BZsDF4q5hsO62rOFazatPd8i4MSzAXiS2fZSImJ+dQfizBWsNjHtICtl0t3FQksU81AxSTqYJO/pUxZ4wRefENj7Ja4gR7TW7TWwim3kQ2ycjBZumE1+zETnqpeJsUbuKuXGu+cWyk3NBMqukLyjL7MCQIjWsFycTTTnDJ1X4evp9/8AJ64Y3J7iavP0WMRxJI627oPuif1AqjcMH2fxNdL+h7hxbE3b0ctu3lH+K4R+yn5is3/E7eqko6CTl/199kdcpSlVzwIpSlAKUpQClKUApSlAKUpQClKUApSlAKqnirGTcFvook+8/wC0fM1a6o3Gz/zFz/F+wrkdrzccCS8WYy4NEioe34WUYm1dtnKA6sydNDPL291TNZsEJuLXA0c5RzRUXy17mmUIz5Lpw8co91Ysb1rYwY0+Fa+M617Y3EJiq0XGhrfxNaZGhrEHJOKpF+6P63/U1FYvAZ2mY0jauqcW+jU4i2MRh3HmNJa250JBIlG6HTY6eoqjcR8P4iwYu2biepU5fgwlT8DVqLTR9B0up0+qxRjaula4dle/hJ/F+X+9P4Sfxfl/vUmqE7An4VPcH8CYzEkZbTIv47sovv11PwBqaSNuTDpsS6p0l6sgeHYBmKWrYLuxCgDck13/AMIeHRgsKtrQueZ2HVzvHoIAHoK1PCPgW1gRm/mXiINwjb+lB90fmfyqzVpnK9keW7U7RWorFi/gvr9hSlKwOIKUpQClKUApSlAKUpQClKUApSlAKUpQGjjsfl5V379v96pvHs3mZ5PMPzGn6RVgxXtt7zWpi8KLilT8D2Pevm2u7Qy5s8upvpTaS8vuW+6ThS5K9ZvToakOFr9oKjruFa24DDroeh91S3Bl+0+VdDst9eeHx+5RkqZcMMNK1cZWfzwiyfQAdST0A6moHifGsqXHkRbgsq8zQTG8hdyNRMa17n/ko+L49SXtFyfC3Z4xNaoFReH8VJcYKDBJ2cZSewBBI+cVJ2boYSPz3HoR0NZZMcsbqSo148sMquDssHhlpsR2dh+/71LRVc4Jj1tWbrNsHHvMgaD5VvcM8QpebJBVukxrHu61WlqMcJrHKW74RajinKLmlsiTCDsK+1FeLL7Jgr7IxVghhgxUjb7w1X39KgOH8UZLwV7sIuKCn7Y3baq+HcqhvPBabgBytEFlA3E7zWXWlUzD8WvtiV8oi6rXMblVrpW2UtmwoKsFaQrZwNOp1rK3GLv8OxBYXBcCY9vMVpW2bb3wqi5oZXKADl6DagLdSao6Yu6i4p1umcMLd8Wxfa9bKhbme211hmlwjcpHIcjCZinEjdS5YS5dLM9q/dcfWnw6Zi1qAhUElVDFQvbXcmgLxSobxDxNbWDuRdVHNi6bZzjMSqaFCTLEErqO4qLv8VYJftm6Rd+tWFVc3Plc4cwq7wVL7f1etAW2lUm3xSAt+5cuNe+s+W9oYjILQNzItvyfZcRl3EsCWB1FTviXHEYK9ctOMyiAyt95WCkZhMGQQe2tATNKo/HOKYgNeDxahMHCpiGy8+JyMTcyKbZK8pYAwK28JxHy3wwa6FVmxGacSbykhVKg3Hj35ek0BbaVVbnHWFrHeXcV7yPcNpJDGBatsMiTLDUtA3+NfcPeRL+GGHxD3/NLeYrXjdBthHbz4JItw4QcuVeeI2gC00pSgFKUoBSlKAjuIYAscy79R+4qP+rtMZW+Rqw1rcQ4gli2124cqLuffoAANyTXn9X2Bh1OV5Itxb5rezdHK0qNTC8KBH2igj8J1+PvrXucNS1dXICM0kiZ27T8a3ODcctYpC9ppAMEEQQexB9K84vW+PRf1Jrp6bs/DpYqEI7rxfJqyNt2zHxVstlrnUKQOwLaTp1g/lXOrtsrmyk5iCNdteh7jvXRsdcK6k/ZspUyNFY7E+h1B7aetUfxJhBhrVy6FZisfZk8upAkxrlEzofjXN7Tk458dXvsn4XfmI4smWoQ8XVFFwX1nDpcu3E5soyl4bKWYDzEXtEiYjmFXbwXjmv4fzHMvmZGOnMVghtOsMB8K0OCcbfEWi72QWzeWMi6MCJgSdAOusairBwy2ASFChFEcoEFiZYiOg0HwrrLV6jNmlDNGq8f6+PJbywx6fHLT9EVNSu18CTwOA85b1uYPIwPSRmGvzra4J4de3dFxyOWYAM6kRJ+dfPD7RiGHdD+RH96slYZNHiyZVlkt1+I1Q1E4QeNcMwY27bW2xulBb+8XICwdObNpWh/EsGLbp5mG8tfbXPbyLJ++JgSe9R30lYJrvC76IrsxCEKiF2MOp0Ub7VTrXgO1/E7ds4U+QMEC3I2Q3tRLHbP6TM671cNB0psbYt21ul7KWoARyyBIOwVpiDA27VGcf8AF+FwtlHYrcS6wUC2bZzByZeCwBSZk671ye1wLFDC4C5ct3RatfWFZThvONtmdiHbDvGYMGEHpHuncxPhFl4Qt0WLtxhiw4VrGS6tk+2q2wWItsQDGm+0CaAvVvxXbTiLYWcMmD+redn5QpZnyEZpyEHUbVY8bewxtrdumwbf3XuFMnN+Fm01jpXOrPh6zi+IZ/qbrhfqB8tHtFFRw7DLA0D6sQJnWahOH8Huph+HXcVhb9/DWhiFuWBbYsjs7lXa2YJBlfTl90gdie/h2tLdLWWsrDK5KG2uXQMG9kRtNVb/AIka9xb6vh/qrqMMLi3sudpzqrKHRtspbQdTVGueHMQcJeuJhry4RsbbvDCQRcNlQwYhdwDKD4TsJqweDMIp4yb1jB3sLh2wrAeZbKAtmSTGoExtOuUnrQFlHFs3GmwzW7OVMMLouFB5oOaIzk6LFT1vHWGRityyyLJeGQqJMnNBgayda554vt3l4ljLlvDG+Dw9UCsjNbabihhp7RCktlBnSoCxwe692+LVt2W7w+6srg/qyM4KkW1QDmIiATqdtQKA7Jeu2WyhjaPmDlBKnOo5uWfaAma1bZwjZbY+rHNLKg8sz0LKvXaJHaubYHFPiL/CQMNiEGGtXbTu9pgufygpCntyjUx7QG81H4Dwt5fDcBiFw7jFDGpnYI/mBAz7iJCjKvSPnQHSPFXFLWEsXr1oYf6zat5lUhc+kDUAhoy/lW1wTidj6vbvMbFq5cs2rtyCie2oOZpMxLaE965TjuEhbONtYjA4i7j2u3XTELbZlKkgh1cbKNdADMgegneDeF1xHEbAxNgvaXhuH0dWyeYoQZW6FhJ0P7UB05MdbYMQ6EJOYhgcsb5tdNjvWSzeV1DKwZTsVIIPuI3rlPjrh93D4y5Zw4hOKoloxst1WVWaPW2xn/Ee1dQ4dgVs2bdlBCW1VFHoogfpQGzSlKAUpSgFaXGOFJibLWbk5WjUbgjUEfGt2lSnW6BE+HfDlvB2ylssxYyzNEk7DbQAV6ua4hvQL/f96lKr3Fr1xUxL2v5io2TlLcwXTlAM69ING23bIk75JsKCIOoqHxGAIIyvyg+w6hgBpIU6EaT339KixxzFWnIfJdC3TbgWyjPNk3gVIYgQwy7GZqExHjDEXLIcGxbAvYcM8jLF2ZRwHbKBGpMGDspBqHG+SLomLvDyRlZ+X8NtcgjsY1j3RXtEAEAQB0FVW34hu2Rc5Vuq1zHFYLF81k5o7ZIOgGsCn/Et06BrZTzFU4m3bd7YBQvlCSSWzALMxr3pTI6i5cHf/mUjqGH5T+1Wqud+CZW3hQQylSVIZSp1LgaH0IrolDJHi7dCgsxCgbkkAfEmvU1rcTwPnWmt5mTNHMu4gg6fKq9Z8BIrq3nXTCgHXmIUR7U6cxLnfmIPvEloe8qwCQCxgSdzBMDuYBPwNGugEAkAtMAnUxqYHXSqovgkOFIxNwxJUj7ph1lJPKDnJYfeI3FLnhFAQLmKuHnVjJhmll5CZ/lk6BemY660BbSa82rysJUhhJEgyJBII07EEfCqrhfBj5cRau3i1u7bFtSWLPIZj5jyAJ1URroInQVmw3gxbdxbgv3AEc3CkxbJZi5MA6dp/DIMzQFmrFdxiLmzOq5VztJAhdeYzsuh19Krl7wmpuMfrV6XzOttmzW4zK0ZZEoM2WJ2celYrn0foy5frF4kqyszkMzgm4ZY9WXzIB2GUaUBbEuBhIII7gyK+1AX/DSuMRlvMq3xbgL7KZNZWDs3bRTroZM6VvwWrIGTFXudZLSDnDQxJGwmBtEQIigLZNebt5VBZiFCgkkmAANySdh61Uh4FtsJXEXSwUo7zzMVdn5iCDpnIj+lDpGuzZ8FonnM15z5tq9bYtuq3CW0YknSW9onfpEUBZq8teXMFkZiCQJ1IWASB2GZfmKqX/B4eYxt4hi8gECSvKcsQF5iZgak9Kzp4GUXFc3rjBTopO6k2z5Raf5f2Swvq286AZh4TtJizjrt+85TOUF1x5VkP7WQQMojTfSrFNVdfCRuYVLVy+xMszMGLhgwyqJMTlXKA0akExJNYD4BRgCMTdJhxnmSQzI0E5u9skxElidDQFwr4TVRxXgpzcXJfuKnPnfzG8zm832dI/6iAknUW100r7hfBdthbuLiHfKyupMspy+XGhOwyPGunmNQFupXi0pCgE5iAAWiJPeBoJpQHulKUAqvYl+S82YLzblgo9saZjoJGnxqwMYE1z/B+OsFeTL9YW0+dWHmowEqwbU7QY/FWcYSl/FWa5zjGk2Wo37rXbbKB5UCVzrJzzLQJBCnJqD+PfSorELfa2y5SDFpSWRSC5uHzGiIdcmUz2212+4fCWnzFLuHuh0YaMkBjnOiw0LmfSGEAdaw4rgLS4UKFbyoYBYAXyswy5ZM5HMTBnpJrFquSbs0L7XiAclxGm/ARVMNKhASRGU82ukjU18Fm55rZmK2ipHK0QcqajXTmzwRrO+kVivcGvZcsAsVK52aSAbeTIJWRD6yNCCZ1rE+BCHM1y3a/lggssFUdnIICos6gggaa7yZgg3uG3dLTFw7B1LsrAjNIJiNANdANhFX2uWYnxPhLKZfPRiCxhJbdi0csjrG9dRt3AyhhsQD86lxkt2iYyT2TMWNsK6FX9nSduhB1nSNKgxwDDk8t1gEjSUCyEXUgrDAhkJ6HT1FSvGratYcOwRYEsdgAQetRZ4XhAysbgJzggeYpBfMBsNNWABA06dqgzPtrg+HRWUXW5/swQy8rqM3LAyqwyAgRAI21ivS+HMOpBzaKToxQiFYNl5hMDKi+5QDXw8MwsJaD+0zFQrA/cdW01EZQ+sTOxrzc4Bhc5BuEMSdPMGaeU69TGVdDIoD5juEYaee432dpbZGh0INtWblMvz6eprJc8O4cvmZyRzgKWTIM0ggDL0LGO1eLNjCKph+ViEEkZSUcNlUga87eu8DavQ4ThPLLkgqwyySJ0V0yAR7QVyI3kCdaA83fD9iFm42pIBGUTmGYglVEiF0kwNI2FbGD4JZt3c4dmckMMxXXMtxYEKJBBYkDqoNYE4bhXXzQ5VWLsJYLBflLAHUezHbT31mHD8MhtP5ijywoQ511ChiBPaHJgbiKAx2fDlhIYXDC5RqUKjKAkFSMuy9tDJ6mvqeG7AgBiCPLA1T7oMCMuoM5iOpE1ibgeHBVVulTmtusssHmLDICI/EABpqNK2MJwnDWXDqwlTlGZwYYiI12YjpQGJvD9oLyXCSDpmZYJUyQTlJiCZXbaRX3AcCW2ro9xSr28hXSICgFhO2uYkRGo7V4scHwyoM1xW5VUnMgBygQNNokHvqJJrCOFYJVVi0AkwGbVinMQVOpOhPrmPegMi8Gw7KCtxhmcqCuUS4dnJACxMyJ2gCvWK4NaBJu3cue6xEZQNy4DErJ07nTYb65Tw3DBwy3QrAuRDpo/3jB6gRp0gaV7ucOw924W8wFiQYDqQCyqAQPUBd56d6Aw2fDFidHY5ViMywsL5cwBAgCfQgnvR+AWjkAuQiggAMoMuysuXTl9ndYJ9d6yfwnDKSM4H2fkwXGgOXSOh+zB989zXm5w3CwbjXAQJ5sywM2hPKOpb4TpG1AfF8PWAP5hka5iUOgOxBBGWeh0n1r7/wmioBbJLCAC+Ugjk0bkggZBAIjU+hH1OB4YkPmzBSq+0uUG3zAGBuB8Y3nepLA3LSqqI6ncAZ8x0369IoD1w/CG3aS2WzZVCzEaDQae6KVs0oBSlKA0+MX8mHvP8Aht3G/wAqk/tX5ht7Cv0d44v5OG4pv/puD/MMv71+dbEZhO012OzVtJnJ7Qe8UTdprYXnXNIQD0E8x98Vgu3bGuRmXS51uSDHJoND899yQNdrEhCOg9zR/wCQFRFzDr0J6/eQ/oa6FWVZume3u2y557uTK28k5iSB12Ag/COtfDg/NRfJtOSC2ZoMHXQSdJAitd7KjWTuPw7dY13q42sZYKwEVgFAAUZwQMscimRIDaaHm111qpnyPHXSrNuGCyX1OikXLRUlWBBEggggg9iDtX6a8OX8+Dw7/is2j81WvzfxbEF7xJUrARQre0Aiqozf1QAT76799HeIz8Lwp7W8v+QlP9NVtbbxxkzfoqWSSROY/J5beYYSNTMaH1G1RF6xg9HZ12yibjbLDkRPoCfSZ61L43CC7bKEkAxqN9CDoem1a44HZmcmvNuWPtDKx1O5G53Ncs6hHJawlsF0b+UDcIRzPIDMgmCcrlTOsN00r7es4LMzsQTcgNzOSZcHLAOnPGnT3VvpwS0DcJBPmFpBJgZwA0CdJiSd9a9jg1qZy6zM5mnNM5t/akDm3jTbSgI/BfVbhXKxLZsyks2Zi3l3ZEmSDlXQ/hYRANfLmFwp8y205bbq7SzBc90wAIOpkDQdT3Jrft8DsqwYJDCADLTAEATOwGnur7ieEW3nlClmtszLox8txcEka7zr60BHXrOE+ym4gVA2QBjMuQcwaZ0KmPWlvD4MkQyktygZ2Ml1ymATBJXf5mpG3wSypkIAYA3bproJ0119TrWK14fsjdZ5swBLQNQYAmIlVPrAnagMNq1hpJkTZVUMsxKrbfMobU/eWdde9YrC4R/MboXbMzMcrEo8lTm1XIz/AA9wqRbg1oliU9v2tW15s/fTmJOnWvB4FayBFUKudHIHU2yCAZnSVHw060Bp4fhuEJGQqSeWQ5kznPQ7kM2vUR0AjEMNgiNHXKQYi40QwgwJ+8oHvG1Slrg9pWVgkFdjLdso66gAkAHadIrw/h+wYm2ugC9dlAUDfoAI7UBp2cLhbjlF5iUmQ7QFBEKCDpBIgDbWs6eHbSshSVCFmABMywVdSSdMqxHx0Iraw/CraMGVYIEDmaBO8CY13Pc671t0BF3fDdhmLFNS2Y8zRM5pifxSfie9fMN4ctJm0PMFA1MqFEDKZkHfX3DpUrSgI5uAWSCCp165mzARlyhpkLBIgd6YXgFm24uKsMJMyTvPQ/4m+ZqRpQClKUApSlAQPjnh7X+H37SEBmURO0hlMHtMRPrXAMXwm7YaLtt013I5fgw0Pzr9LY63mtsPSoZcF8qv6XUPEmijqcCyNHDTigCGUgxBHUaVpXuIFjJVZ9Ph/au6YrwlhrhlsPZJ7+Ws/MCo5/AGEP8A8a38Mw/Q1dWtj5FWWmk3ycUe/IiPWs/8XcDZZ6sQST0k5iR+VdhHgDBj/wCMnxzH9TW1hvB+HTVMPZX1yLPzImsJaqL8CFppeZxHBcNu32i3bdyT91dPidhX6B+j/hrYfh9m05BYZyY2BZmbKD1iYmsYwEaRU9w+3ltqP/2pJqnqc7yRot6bCoSs2KUpVIvClKUApSlAKUpQClKUApSlAKUpQClKUApSlAKUpQClQfinxMuEtgxmuPORemm7N6CR7/0o6eLcXcS44ukMmVgFCBQsw3KVM7rqTp6zVvDpMmWPUtl6lPNrMeKXS936HU2GlYhZqpeEPHBvuLF+A59lxoGjXKw6N7t/13+I8XuW7t0F9Alw21XyyspazxcnnVgQT+GI71i9PkhNwfJktTjnBTXHBPm1Xk2ar2G49dNy0jMAEJW80ABiUuOpHYZEDmPxCvC+I7jW7u6scj2uTKcjuqZecAMwBUzt9oO1T3E/z8+fwH6iFfnl+L4liNivQsCq/Yxd91tnzime89qMlssAoc8+hAuApEDSIrGeM3cuIbOZTzso+xgZHyiADnmB94R+VR3EuLQ7+PNMsRw4rYQQBUZwHFPcW5nJOW4yjNlDjLEi4E5ZmYjcEHrUpWmacXTN8GpK0KVWvF3i76pktW1FzEXSAiHYSYzNGsToAN4PaobF8O4v5YupikZ9zZRUAHopIhvjHvNY0dHFopTipzlGKfHU+fo9vV0X6lUnwh44uXbv1TFp5d/7pylc0alWU7NGojQ+nWYbG3jjGtgv5aG3OVLZXmEnOzMGH/aDSjHJo8mKbhOlSu/Br0J6lVfBeJnu3LyqUOZLjWJBAm3Kw7dQxyuI+6TXy3xu6FClm8wPcDrcRFKkWWuKOQlSJAIIOxilEfo8i2dfn5XxLTSqmOKYgYdHY3czvaH8uzmhlJPlhWIOw9qDU3wDGPdw6XHglgSCIErJykgEgMVykgHQyKUYZNPLHHqbT3rYkaUrzcuBQWJgAEk9gNSagrnqlc84t4xv3CTazW7QMAgan/E0aE9h+dYOG+L8RbMsxuoIzBv2aND76pPW4+qt/iV/1Ebo6VSoq9xYPbtPbbKl1gC5A5RDGNdA0jLrpNR+J4zcyjIzHKL2YxaJ5DbgmOXKM+uXX5VulnjE2vIkWWlV88UuTdl9UVoANvLIthtjznUk9q+/xG7lt5DmYuZUm2cwVC2UG3oJgxOs+lO/j5MjvET9Krn8bZipVyFY39vLUwjoFnzOwYyN62MFxC42IKk8ua9vlghGygJGuYaTPSizxbpBZEybpSlbzYcw+kqfrazt5Sx/mea98DQfwnFGBOZtevsrVw8VeGVxdsAHLcScrdNd1b0MD3VW8FwfEWcHiMK1h2e4ZVkKFNQBqSwI27V2ceeEsEY3umvc4uTBOGeUqtNP2KhwfN9Ys5fa8y3HvzCuq4nitpXuE2pYcrEKpJGkg9djoDvBqG8IeCDYcX78Zx7KDULOmZjsW92g/ScuYq9be5FrMCxKxpICr2XcnNqT0gVr1eaGXJUd6XnRs0mGeLHctrflZ4HFlJymyZPSFInN5USfTfsNK+vxhMuZrR0IVZy7EK4knRemnpWa5jrwJ+xkDsTJ0OoEdx+deLOMuNcUNaOUsSCR7ACiDtvmnfXm9KpUua+pdt8X9D4nF0JMWX0bfKAZMLmjedffFa9niaEs3kDWdkXMRlDnM0wTo2neBWx/FL2v/Lts3U6wSBGnaDrBM6V9scQvZoa0YLp8FYaxA+6e8b1NVe31Iu63+htcPxi3C8KVIImYkkgRMdYga7VuVEpi3RmVbEDNEr11IkwOoAM7CQN638DdZralxlYjUCdD8a1TjW5uhK9irp4Ya7xS9irns2/LWzOxORZaOwLH4k9q3/EXF/qmHe8RqNFHQsdFE/mffU/XNPpQOIv37di1avMiDMSqOVZ29QIOUR/mNYrdna0jeszwhka6Ukvkl/v/AGVLw9xEfWF8xGd2e35bhiGS5mERMymplT8Irr3EHwwvE3LKtcXLzlFmeUABidPbXUwB3qpeAvo/uW7q4nErlK6pb0JzfjeNBHQd9dIq54/i3ls6+U7ZUDT0aSBlHz39KmT32LnamfHl1Cjh3pb068tl9jBf4hh8iA2iyBZUeWIVSpEANGhTMNJESKxWcfhEXKtqFDXIAtgAsFOYidyVkdztW1Z45mYL5VySWA2+6AxmdBoRpO+lYzxc52BsnLIA5dZJcNOm5CrA9d9ag5ii+Kf/AKNrh3D8PkDWrdoA5W5VUagaHTqAx+dbtmwqCFUKJJgCBJMkwO5JPxqOwHFc7hBadQwYltMoIJHx23H4hWO14jlA3lXNRIgTOiGAY3hz/lO9QaZY8sm+f8kzUZ4mUnCXgu+Q/Ib/AJTWJuPkEK1lwSTAmZgsDGmp5dB2ZdpqXKzvWM43Fo0ZMUoqpeJQvBthmt3oyuugey2mYQYZW6HcbdOlevEdhkwdoALatysW5m4xIJzOYAnqRrqd62cd4Nu27huYR8oP3cxVh6A7Ee/86xWPCGJvuDibhyj+rM0dl6L7/wAq5fRNQ7vpd8X4fnoUOmVdNG94WveXgMzrKln0O0evpIPxNSx4iqj+WQBIiAIB2nTQMf09K2nRLVoAJyqAAoE7bf8AusF/FW0YJkktDQFG7HLrMQTJ39auKLhFK+Eiwl0pKz1fxNpRMKTlkQu4gwM0QJgivP8AEbKzEcuaQq9VGuw7fOtd+J2ZDFDOTSQuigSABMCQT+lZFx1oT9n1OyrEzGpn89vWnXvs0Or4GV8XazZWAgCZK6Sc0jbRuQ++vo4pZ0MjcRyn7wmdux3rHhsVbuMBkEkcsqPYgfKMwEf1DvW6MInRV6dB02rOPU900ZK3wfMLihcBImAY1EToDMH30rJbshRCgAdgI/SlbVdbmSPdKUqSRUTiVxBuErlygMFBOmoEEidTPeP3qWpWUZdJjKPURrnEBDGVn8wxMAeXqRse0DvWMDEkoGygZlLFdNOUkHXacw0mY6VLUrLr9EY936siLzYqWKhfvhRy91ysde2bT06V9LYoDRU3Ok/1A7k9iw9IHuqWpTvPREd36sUpStZtFKUoBXyK+0oDz5YmYExE9Y7T20FfYr7SgPkV8VABA0A6CvVKA8lBM9RXqlKAUpSgMOJvFQCBOoHXT1MAn8q1F4i518luveemgld5MdtDvUjSsGm+GQ0yNPEXkxZYwN9YOhbSVnpG2/avNzGMVIa0TrEDNrq23L2UH/uFSlKjol5kU/MireMYH+SQQoEiYAzRA5Zgb6Dp21rfwjk21LaMVUkbakCdOmtZqVMYteISoUpSszI//9k="/>
          <p:cNvSpPr>
            <a:spLocks noChangeAspect="1" noChangeArrowheads="1"/>
          </p:cNvSpPr>
          <p:nvPr/>
        </p:nvSpPr>
        <p:spPr bwMode="auto">
          <a:xfrm>
            <a:off x="98425" y="-452438"/>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39943"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th-TH" sz="2800" b="0" i="0" u="none" strike="noStrike" cap="none" normalizeH="0" baseline="0" smtClean="0">
              <a:ln>
                <a:noFill/>
              </a:ln>
              <a:solidFill>
                <a:schemeClr val="tx1"/>
              </a:solidFill>
              <a:effectLst/>
              <a:latin typeface="Arial" pitchFamily="34" charset="0"/>
              <a:cs typeface="Angsana New" pitchFamily="18" charset="-34"/>
            </a:endParaRPr>
          </a:p>
        </p:txBody>
      </p:sp>
      <p:pic>
        <p:nvPicPr>
          <p:cNvPr id="39945" name="Picture 9" descr="method laundry"/>
          <p:cNvPicPr>
            <a:picLocks noChangeAspect="1" noChangeArrowheads="1"/>
          </p:cNvPicPr>
          <p:nvPr/>
        </p:nvPicPr>
        <p:blipFill>
          <a:blip r:embed="rId5" cstate="print"/>
          <a:srcRect/>
          <a:stretch>
            <a:fillRect/>
          </a:stretch>
        </p:blipFill>
        <p:spPr bwMode="auto">
          <a:xfrm>
            <a:off x="4714876" y="2643182"/>
            <a:ext cx="3786214" cy="2908186"/>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82" name="Rectangle 2"/>
          <p:cNvSpPr>
            <a:spLocks noGrp="1" noRot="1" noChangeArrowheads="1"/>
          </p:cNvSpPr>
          <p:nvPr>
            <p:ph type="title"/>
          </p:nvPr>
        </p:nvSpPr>
        <p:spPr/>
        <p:txBody>
          <a:bodyPr>
            <a:normAutofit/>
          </a:bodyPr>
          <a:lstStyle/>
          <a:p>
            <a:r>
              <a:rPr lang="en-US" sz="4800" dirty="0">
                <a:solidFill>
                  <a:schemeClr val="hlink"/>
                </a:solidFill>
              </a:rPr>
              <a:t>Packaging</a:t>
            </a:r>
            <a:endParaRPr lang="en-US" sz="4800" dirty="0"/>
          </a:p>
        </p:txBody>
      </p:sp>
      <p:sp>
        <p:nvSpPr>
          <p:cNvPr id="788483" name="Rectangle 3"/>
          <p:cNvSpPr>
            <a:spLocks noGrp="1" noChangeArrowheads="1"/>
          </p:cNvSpPr>
          <p:nvPr>
            <p:ph type="body" idx="4294967295"/>
          </p:nvPr>
        </p:nvSpPr>
        <p:spPr>
          <a:xfrm>
            <a:off x="1714480" y="1285860"/>
            <a:ext cx="6480175" cy="1673225"/>
          </a:xfrm>
        </p:spPr>
        <p:txBody>
          <a:bodyPr>
            <a:normAutofit/>
          </a:bodyPr>
          <a:lstStyle/>
          <a:p>
            <a:pPr>
              <a:buNone/>
            </a:pPr>
            <a:r>
              <a:rPr lang="en-US" altLang="ja-JP" sz="1600" b="1" dirty="0" smtClean="0">
                <a:ea typeface="MS PGothic" pitchFamily="34" charset="-128"/>
              </a:rPr>
              <a:t>From the perspective of both the firm and consumers, packaging must achieve a number of objectives:</a:t>
            </a:r>
          </a:p>
        </p:txBody>
      </p:sp>
      <p:sp>
        <p:nvSpPr>
          <p:cNvPr id="788484" name="Rectangle 4"/>
          <p:cNvSpPr>
            <a:spLocks noChangeArrowheads="1"/>
          </p:cNvSpPr>
          <p:nvPr/>
        </p:nvSpPr>
        <p:spPr bwMode="auto">
          <a:xfrm>
            <a:off x="857224" y="6156269"/>
            <a:ext cx="7151253" cy="701731"/>
          </a:xfrm>
          <a:prstGeom prst="rect">
            <a:avLst/>
          </a:prstGeom>
          <a:noFill/>
          <a:ln w="12700">
            <a:noFill/>
            <a:miter lim="800000"/>
            <a:headEnd/>
            <a:tailEnd/>
          </a:ln>
          <a:effectLst/>
        </p:spPr>
        <p:txBody>
          <a:bodyPr wrap="none">
            <a:spAutoFit/>
          </a:bodyPr>
          <a:lstStyle/>
          <a:p>
            <a:pPr lvl="1" eaLnBrk="1" hangingPunct="1">
              <a:spcBef>
                <a:spcPct val="20000"/>
              </a:spcBef>
              <a:buClr>
                <a:schemeClr val="accent2"/>
              </a:buClr>
              <a:buSzPct val="70000"/>
              <a:buFont typeface="Wingdings" pitchFamily="2" charset="2"/>
              <a:buNone/>
            </a:pPr>
            <a:r>
              <a:rPr lang="en-US" altLang="ja-JP" sz="1800" dirty="0">
                <a:effectLst>
                  <a:outerShdw blurRad="38100" dist="38100" dir="2700000" algn="tl">
                    <a:srgbClr val="000000"/>
                  </a:outerShdw>
                </a:effectLst>
                <a:ea typeface="MS PGothic" pitchFamily="34" charset="-128"/>
              </a:rPr>
              <a:t>Susan B. </a:t>
            </a:r>
            <a:r>
              <a:rPr lang="en-US" altLang="ja-JP" sz="1800" dirty="0" err="1">
                <a:effectLst>
                  <a:outerShdw blurRad="38100" dist="38100" dir="2700000" algn="tl">
                    <a:srgbClr val="000000"/>
                  </a:outerShdw>
                </a:effectLst>
                <a:ea typeface="MS PGothic" pitchFamily="34" charset="-128"/>
              </a:rPr>
              <a:t>Bassin</a:t>
            </a:r>
            <a:r>
              <a:rPr lang="en-US" altLang="ja-JP" sz="1800" dirty="0">
                <a:effectLst>
                  <a:outerShdw blurRad="38100" dist="38100" dir="2700000" algn="tl">
                    <a:srgbClr val="000000"/>
                  </a:outerShdw>
                </a:effectLst>
                <a:ea typeface="MS PGothic" pitchFamily="34" charset="-128"/>
              </a:rPr>
              <a:t>, “Value-Added Packaging Cuts through Store Clutter,” </a:t>
            </a:r>
          </a:p>
          <a:p>
            <a:pPr lvl="1" eaLnBrk="1" hangingPunct="1">
              <a:spcBef>
                <a:spcPct val="20000"/>
              </a:spcBef>
              <a:buClr>
                <a:schemeClr val="accent2"/>
              </a:buClr>
              <a:buSzPct val="70000"/>
              <a:buFont typeface="Wingdings" pitchFamily="2" charset="2"/>
              <a:buNone/>
            </a:pPr>
            <a:r>
              <a:rPr lang="en-US" altLang="ja-JP" sz="1800" i="1" dirty="0">
                <a:effectLst>
                  <a:outerShdw blurRad="38100" dist="38100" dir="2700000" algn="tl">
                    <a:srgbClr val="000000"/>
                  </a:outerShdw>
                </a:effectLst>
                <a:ea typeface="MS PGothic" pitchFamily="34" charset="-128"/>
              </a:rPr>
              <a:t>Marketing News,</a:t>
            </a:r>
            <a:r>
              <a:rPr lang="en-US" altLang="ja-JP" sz="1800" dirty="0">
                <a:effectLst>
                  <a:outerShdw blurRad="38100" dist="38100" dir="2700000" algn="tl">
                    <a:srgbClr val="000000"/>
                  </a:outerShdw>
                </a:effectLst>
                <a:ea typeface="MS PGothic" pitchFamily="34" charset="-128"/>
              </a:rPr>
              <a:t> 26 September 1988, 21.</a:t>
            </a:r>
            <a:endParaRPr lang="en-US" sz="1800" dirty="0">
              <a:effectLst>
                <a:outerShdw blurRad="38100" dist="38100" dir="2700000" algn="tl">
                  <a:srgbClr val="000000"/>
                </a:outerShdw>
              </a:effectLst>
            </a:endParaRPr>
          </a:p>
        </p:txBody>
      </p:sp>
      <p:graphicFrame>
        <p:nvGraphicFramePr>
          <p:cNvPr id="8" name="ไดอะแกรม 7"/>
          <p:cNvGraphicFramePr/>
          <p:nvPr/>
        </p:nvGraphicFramePr>
        <p:xfrm>
          <a:off x="928662" y="1857364"/>
          <a:ext cx="7358114" cy="41354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and Service Decisions</a:t>
            </a:r>
            <a:endParaRPr lang="th-TH" dirty="0"/>
          </a:p>
        </p:txBody>
      </p:sp>
      <p:sp>
        <p:nvSpPr>
          <p:cNvPr id="3" name="ตัวยึดเนื้อหา 2"/>
          <p:cNvSpPr>
            <a:spLocks noGrp="1"/>
          </p:cNvSpPr>
          <p:nvPr>
            <p:ph sz="quarter" idx="1"/>
          </p:nvPr>
        </p:nvSpPr>
        <p:spPr>
          <a:xfrm>
            <a:off x="500034" y="1571612"/>
            <a:ext cx="3586162" cy="4572000"/>
          </a:xfrm>
        </p:spPr>
        <p:txBody>
          <a:bodyPr/>
          <a:lstStyle/>
          <a:p>
            <a:pPr>
              <a:buFont typeface="Wingdings" pitchFamily="2" charset="2"/>
              <a:buChar char="Ø"/>
            </a:pPr>
            <a:r>
              <a:rPr lang="en-US" b="1" dirty="0" smtClean="0">
                <a:solidFill>
                  <a:srgbClr val="FF0000"/>
                </a:solidFill>
              </a:rPr>
              <a:t>Labeling</a:t>
            </a:r>
          </a:p>
          <a:p>
            <a:r>
              <a:rPr lang="en-US" dirty="0" smtClean="0"/>
              <a:t>Brand label and logos: When Gap tried to modernize its familiar old logo, customer went ballistic highlighting the powerful connection people have to the visual representations of their beloved brands.</a:t>
            </a:r>
          </a:p>
          <a:p>
            <a:endParaRPr lang="th-TH" dirty="0"/>
          </a:p>
        </p:txBody>
      </p:sp>
      <p:pic>
        <p:nvPicPr>
          <p:cNvPr id="46082" name="Picture 2" descr="http://assets.sbnation.com/assets/683491/new-old-gap-logo.jpg">
            <a:hlinkClick r:id="rId2"/>
          </p:cNvPr>
          <p:cNvPicPr>
            <a:picLocks noChangeAspect="1" noChangeArrowheads="1"/>
          </p:cNvPicPr>
          <p:nvPr/>
        </p:nvPicPr>
        <p:blipFill>
          <a:blip r:embed="rId3" cstate="print"/>
          <a:srcRect/>
          <a:stretch>
            <a:fillRect/>
          </a:stretch>
        </p:blipFill>
        <p:spPr bwMode="auto">
          <a:xfrm>
            <a:off x="4357686" y="2143116"/>
            <a:ext cx="4357750" cy="3124192"/>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http://blog.crowdspring.com/wp-content/uploads/2009/11/2616906744_a238697a95_b.jpg">
            <a:hlinkClick r:id="rId2"/>
          </p:cNvPr>
          <p:cNvPicPr>
            <a:picLocks noChangeAspect="1" noChangeArrowheads="1"/>
          </p:cNvPicPr>
          <p:nvPr/>
        </p:nvPicPr>
        <p:blipFill>
          <a:blip r:embed="rId3" cstate="print"/>
          <a:srcRect/>
          <a:stretch>
            <a:fillRect/>
          </a:stretch>
        </p:blipFill>
        <p:spPr bwMode="auto">
          <a:xfrm>
            <a:off x="214282" y="428604"/>
            <a:ext cx="8643998" cy="6072230"/>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and Service Decisions</a:t>
            </a:r>
            <a:endParaRPr lang="th-TH" dirty="0"/>
          </a:p>
        </p:txBody>
      </p:sp>
      <p:sp>
        <p:nvSpPr>
          <p:cNvPr id="3" name="ตัวยึดเนื้อหา 2"/>
          <p:cNvSpPr>
            <a:spLocks noGrp="1"/>
          </p:cNvSpPr>
          <p:nvPr>
            <p:ph sz="quarter" idx="1"/>
          </p:nvPr>
        </p:nvSpPr>
        <p:spPr>
          <a:xfrm>
            <a:off x="571472" y="2000240"/>
            <a:ext cx="4657732" cy="4572000"/>
          </a:xfrm>
        </p:spPr>
        <p:txBody>
          <a:bodyPr/>
          <a:lstStyle/>
          <a:p>
            <a:pPr>
              <a:buFont typeface="Wingdings" pitchFamily="2" charset="2"/>
              <a:buChar char="Ø"/>
            </a:pPr>
            <a:r>
              <a:rPr lang="en-US" b="1" dirty="0" smtClean="0">
                <a:solidFill>
                  <a:srgbClr val="FF0000"/>
                </a:solidFill>
              </a:rPr>
              <a:t>Product &amp; Support Services</a:t>
            </a:r>
          </a:p>
          <a:p>
            <a:r>
              <a:rPr lang="en-US" dirty="0" err="1" smtClean="0"/>
              <a:t>Nordstorm</a:t>
            </a:r>
            <a:r>
              <a:rPr lang="en-US" dirty="0" smtClean="0"/>
              <a:t> thrives on stories about its after-sale service. It wants to “Take care of customers, not matter what it takes,” before, during and after the sale.</a:t>
            </a:r>
            <a:endParaRPr lang="th-TH" dirty="0"/>
          </a:p>
        </p:txBody>
      </p:sp>
      <p:pic>
        <p:nvPicPr>
          <p:cNvPr id="47106" name="Picture 2" descr="http://www.thestar.com/content/dam/thestar/business/2012/12/28/nordstroms_secret_weapon_is_customer_service/croll.jpeg.size.xxlarge.letterbox.jpeg">
            <a:hlinkClick r:id="rId2"/>
          </p:cNvPr>
          <p:cNvPicPr>
            <a:picLocks noChangeAspect="1" noChangeArrowheads="1"/>
          </p:cNvPicPr>
          <p:nvPr/>
        </p:nvPicPr>
        <p:blipFill>
          <a:blip r:embed="rId3" cstate="print"/>
          <a:srcRect/>
          <a:stretch>
            <a:fillRect/>
          </a:stretch>
        </p:blipFill>
        <p:spPr bwMode="auto">
          <a:xfrm>
            <a:off x="5286380" y="3143248"/>
            <a:ext cx="3571900" cy="2833684"/>
          </a:xfrm>
          <a:prstGeom prst="rect">
            <a:avLst/>
          </a:prstGeom>
          <a:ln>
            <a:noFill/>
          </a:ln>
          <a:effectLst>
            <a:outerShdw blurRad="292100" dist="139700" dir="2700000" algn="tl" rotWithShape="0">
              <a:srgbClr val="333333">
                <a:alpha val="65000"/>
              </a:srgbClr>
            </a:outerShdw>
          </a:effectLst>
        </p:spPr>
      </p:pic>
      <p:pic>
        <p:nvPicPr>
          <p:cNvPr id="47108" name="Picture 4" descr="http://4.bp.blogspot.com/-v4pSeTuwgVQ/T4fNedHwnHI/AAAAAAAAAE8/vPBz3FVtZBI/s640/11224-nordstrom-store-at-a-mall-in-denver-suburb.jpeg">
            <a:hlinkClick r:id="rId4"/>
          </p:cNvPr>
          <p:cNvPicPr>
            <a:picLocks noChangeAspect="1" noChangeArrowheads="1"/>
          </p:cNvPicPr>
          <p:nvPr/>
        </p:nvPicPr>
        <p:blipFill>
          <a:blip r:embed="rId5" cstate="print"/>
          <a:srcRect/>
          <a:stretch>
            <a:fillRect/>
          </a:stretch>
        </p:blipFill>
        <p:spPr bwMode="auto">
          <a:xfrm>
            <a:off x="6000760" y="1428736"/>
            <a:ext cx="2214546" cy="1550182"/>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Line Decisions</a:t>
            </a:r>
            <a:endParaRPr lang="th-TH" dirty="0"/>
          </a:p>
        </p:txBody>
      </p:sp>
      <p:sp>
        <p:nvSpPr>
          <p:cNvPr id="3" name="ตัวยึดเนื้อหา 2"/>
          <p:cNvSpPr>
            <a:spLocks noGrp="1"/>
          </p:cNvSpPr>
          <p:nvPr>
            <p:ph sz="quarter" idx="1"/>
          </p:nvPr>
        </p:nvSpPr>
        <p:spPr/>
        <p:txBody>
          <a:bodyPr/>
          <a:lstStyle/>
          <a:p>
            <a:pPr>
              <a:buFont typeface="Wingdings" pitchFamily="2" charset="2"/>
              <a:buChar char="Ø"/>
            </a:pPr>
            <a:r>
              <a:rPr lang="en-US" b="1" dirty="0" smtClean="0">
                <a:solidFill>
                  <a:srgbClr val="FF0000"/>
                </a:solidFill>
              </a:rPr>
              <a:t>Product Line: </a:t>
            </a:r>
            <a:r>
              <a:rPr lang="en-US" dirty="0" smtClean="0"/>
              <a:t>A group of products that are closely related because they function in a similar manner, are sold to the same customer groups, are marketed through the same types of outlets, or fall within given price ranges.</a:t>
            </a:r>
            <a:endParaRPr lang="th-TH" dirty="0"/>
          </a:p>
        </p:txBody>
      </p:sp>
      <p:pic>
        <p:nvPicPr>
          <p:cNvPr id="48130" name="Picture 2" descr="https://saxonsports.evolveshop.com.au/WebRoot/evolvedb/Shops/5353109397003304/MediaGallery/NIKE_0020_HEADER.jpg">
            <a:hlinkClick r:id="rId2"/>
          </p:cNvPr>
          <p:cNvPicPr>
            <a:picLocks noChangeAspect="1" noChangeArrowheads="1"/>
          </p:cNvPicPr>
          <p:nvPr/>
        </p:nvPicPr>
        <p:blipFill>
          <a:blip r:embed="rId3" cstate="print"/>
          <a:srcRect/>
          <a:stretch>
            <a:fillRect/>
          </a:stretch>
        </p:blipFill>
        <p:spPr bwMode="auto">
          <a:xfrm>
            <a:off x="571472" y="3357562"/>
            <a:ext cx="7739062" cy="3067311"/>
          </a:xfrm>
          <a:prstGeom prst="rect">
            <a:avLst/>
          </a:prstGeo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Line Decisions</a:t>
            </a:r>
            <a:endParaRPr lang="th-TH" dirty="0"/>
          </a:p>
        </p:txBody>
      </p:sp>
      <p:sp>
        <p:nvSpPr>
          <p:cNvPr id="3" name="ตัวยึดเนื้อหา 2"/>
          <p:cNvSpPr>
            <a:spLocks noGrp="1"/>
          </p:cNvSpPr>
          <p:nvPr>
            <p:ph sz="quarter" idx="1"/>
          </p:nvPr>
        </p:nvSpPr>
        <p:spPr>
          <a:xfrm>
            <a:off x="914400" y="1447800"/>
            <a:ext cx="3371848" cy="4572000"/>
          </a:xfrm>
        </p:spPr>
        <p:txBody>
          <a:bodyPr>
            <a:normAutofit fontScale="92500" lnSpcReduction="20000"/>
          </a:bodyPr>
          <a:lstStyle/>
          <a:p>
            <a:r>
              <a:rPr lang="en-US" dirty="0" smtClean="0">
                <a:solidFill>
                  <a:srgbClr val="FF0000"/>
                </a:solidFill>
              </a:rPr>
              <a:t>Product line length</a:t>
            </a:r>
            <a:r>
              <a:rPr lang="en-US" dirty="0" smtClean="0"/>
              <a:t>: the number of items in a product line</a:t>
            </a:r>
          </a:p>
          <a:p>
            <a:endParaRPr lang="en-US" dirty="0" smtClean="0"/>
          </a:p>
          <a:p>
            <a:r>
              <a:rPr lang="en-US" dirty="0" smtClean="0"/>
              <a:t>Two ways a company can expand product line:</a:t>
            </a:r>
          </a:p>
          <a:p>
            <a:pPr>
              <a:buNone/>
            </a:pPr>
            <a:endParaRPr lang="en-US" dirty="0" smtClean="0"/>
          </a:p>
          <a:p>
            <a:pPr lvl="1">
              <a:buNone/>
            </a:pPr>
            <a:r>
              <a:rPr lang="en-US" dirty="0" smtClean="0">
                <a:solidFill>
                  <a:srgbClr val="FF0000"/>
                </a:solidFill>
              </a:rPr>
              <a:t>1. Line filling: </a:t>
            </a:r>
            <a:r>
              <a:rPr lang="en-US" dirty="0" smtClean="0"/>
              <a:t>involves adding more items within present range of the line</a:t>
            </a:r>
          </a:p>
          <a:p>
            <a:pPr lvl="1">
              <a:buNone/>
            </a:pPr>
            <a:endParaRPr lang="en-US" dirty="0" smtClean="0"/>
          </a:p>
          <a:p>
            <a:pPr lvl="1">
              <a:buNone/>
            </a:pPr>
            <a:r>
              <a:rPr lang="en-US" dirty="0" smtClean="0">
                <a:solidFill>
                  <a:srgbClr val="FF0000"/>
                </a:solidFill>
              </a:rPr>
              <a:t>2. Line stretching: </a:t>
            </a:r>
            <a:r>
              <a:rPr lang="en-US" dirty="0" smtClean="0"/>
              <a:t>company lengthens its product line beyond its current range</a:t>
            </a:r>
          </a:p>
          <a:p>
            <a:pPr lvl="1"/>
            <a:endParaRPr lang="en-US" dirty="0" smtClean="0"/>
          </a:p>
        </p:txBody>
      </p:sp>
      <p:pic>
        <p:nvPicPr>
          <p:cNvPr id="49154" name="Picture 2" descr="http://2.bp.blogspot.com/_a369Eh2-ovA/TDSxyqQBLOI/AAAAAAAAK0s/WOQWwxFL9Rs/s1600/New+Pantene+Collection+Ima_.jpg">
            <a:hlinkClick r:id="rId2"/>
          </p:cNvPr>
          <p:cNvPicPr>
            <a:picLocks noChangeAspect="1" noChangeArrowheads="1"/>
          </p:cNvPicPr>
          <p:nvPr/>
        </p:nvPicPr>
        <p:blipFill>
          <a:blip r:embed="rId3" cstate="print"/>
          <a:srcRect/>
          <a:stretch>
            <a:fillRect/>
          </a:stretch>
        </p:blipFill>
        <p:spPr bwMode="auto">
          <a:xfrm>
            <a:off x="4429124" y="1357298"/>
            <a:ext cx="4549069" cy="4196836"/>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Line Decisions</a:t>
            </a:r>
            <a:endParaRPr lang="th-TH" dirty="0"/>
          </a:p>
        </p:txBody>
      </p:sp>
      <p:sp>
        <p:nvSpPr>
          <p:cNvPr id="3" name="ตัวยึดเนื้อหา 2"/>
          <p:cNvSpPr>
            <a:spLocks noGrp="1"/>
          </p:cNvSpPr>
          <p:nvPr>
            <p:ph sz="quarter" idx="1"/>
          </p:nvPr>
        </p:nvSpPr>
        <p:spPr/>
        <p:txBody>
          <a:bodyPr>
            <a:normAutofit/>
          </a:bodyPr>
          <a:lstStyle/>
          <a:p>
            <a:pPr lvl="1">
              <a:buNone/>
            </a:pPr>
            <a:r>
              <a:rPr lang="en-US" dirty="0" smtClean="0">
                <a:solidFill>
                  <a:srgbClr val="FF0000"/>
                </a:solidFill>
              </a:rPr>
              <a:t>Line stretching:</a:t>
            </a:r>
          </a:p>
          <a:p>
            <a:pPr lvl="1"/>
            <a:r>
              <a:rPr lang="en-US" dirty="0" smtClean="0"/>
              <a:t>Example: BMW-&gt;one brand, 5 model maker, power house of 3 brands, 14 series and more than 30 distinct models</a:t>
            </a:r>
          </a:p>
        </p:txBody>
      </p:sp>
      <p:pic>
        <p:nvPicPr>
          <p:cNvPr id="50177" name="Picture 1"/>
          <p:cNvPicPr>
            <a:picLocks noChangeAspect="1" noChangeArrowheads="1"/>
          </p:cNvPicPr>
          <p:nvPr/>
        </p:nvPicPr>
        <p:blipFill>
          <a:blip r:embed="rId2" cstate="print"/>
          <a:srcRect/>
          <a:stretch>
            <a:fillRect/>
          </a:stretch>
        </p:blipFill>
        <p:spPr bwMode="auto">
          <a:xfrm>
            <a:off x="6643702" y="214290"/>
            <a:ext cx="1500198" cy="1500198"/>
          </a:xfrm>
          <a:prstGeom prst="rect">
            <a:avLst/>
          </a:prstGeom>
          <a:noFill/>
          <a:ln w="9525">
            <a:noFill/>
            <a:miter lim="800000"/>
            <a:headEnd/>
            <a:tailEnd/>
          </a:ln>
          <a:effectLst/>
        </p:spPr>
      </p:pic>
      <p:pic>
        <p:nvPicPr>
          <p:cNvPr id="50180" name="Picture 4" descr="http://betterparts.org/images/mini-john-cooper-works-03.jpg">
            <a:hlinkClick r:id="rId3"/>
          </p:cNvPr>
          <p:cNvPicPr>
            <a:picLocks noChangeAspect="1" noChangeArrowheads="1"/>
          </p:cNvPicPr>
          <p:nvPr/>
        </p:nvPicPr>
        <p:blipFill>
          <a:blip r:embed="rId4" cstate="print"/>
          <a:srcRect/>
          <a:stretch>
            <a:fillRect/>
          </a:stretch>
        </p:blipFill>
        <p:spPr bwMode="auto">
          <a:xfrm>
            <a:off x="1357290" y="3071810"/>
            <a:ext cx="3143272" cy="2356402"/>
          </a:xfrm>
          <a:prstGeom prst="rect">
            <a:avLst/>
          </a:prstGeom>
          <a:noFill/>
        </p:spPr>
      </p:pic>
      <p:pic>
        <p:nvPicPr>
          <p:cNvPr id="50182" name="Picture 6" descr="http://www.bmwblog.com/wp-content/uploads/Rolls-Royce-Phantom-Concours-Italy-1280x960.jpg">
            <a:hlinkClick r:id="rId5"/>
          </p:cNvPr>
          <p:cNvPicPr>
            <a:picLocks noChangeAspect="1" noChangeArrowheads="1"/>
          </p:cNvPicPr>
          <p:nvPr/>
        </p:nvPicPr>
        <p:blipFill>
          <a:blip r:embed="rId6" cstate="print"/>
          <a:srcRect/>
          <a:stretch>
            <a:fillRect/>
          </a:stretch>
        </p:blipFill>
        <p:spPr bwMode="auto">
          <a:xfrm>
            <a:off x="5143504" y="3071810"/>
            <a:ext cx="3143240" cy="2356379"/>
          </a:xfrm>
          <a:prstGeom prst="rect">
            <a:avLst/>
          </a:prstGeom>
          <a:noFill/>
        </p:spPr>
      </p:pic>
      <p:sp>
        <p:nvSpPr>
          <p:cNvPr id="9" name="TextBox 8"/>
          <p:cNvSpPr txBox="1"/>
          <p:nvPr/>
        </p:nvSpPr>
        <p:spPr>
          <a:xfrm>
            <a:off x="2000232" y="5715016"/>
            <a:ext cx="1637179" cy="523220"/>
          </a:xfrm>
          <a:prstGeom prst="rect">
            <a:avLst/>
          </a:prstGeom>
          <a:noFill/>
        </p:spPr>
        <p:txBody>
          <a:bodyPr wrap="none" rtlCol="0">
            <a:spAutoFit/>
          </a:bodyPr>
          <a:lstStyle/>
          <a:p>
            <a:r>
              <a:rPr lang="en-US" dirty="0" smtClean="0"/>
              <a:t>Downward</a:t>
            </a:r>
            <a:endParaRPr lang="th-TH" dirty="0"/>
          </a:p>
        </p:txBody>
      </p:sp>
      <p:sp>
        <p:nvSpPr>
          <p:cNvPr id="10" name="TextBox 9"/>
          <p:cNvSpPr txBox="1"/>
          <p:nvPr/>
        </p:nvSpPr>
        <p:spPr>
          <a:xfrm>
            <a:off x="6357950" y="5715016"/>
            <a:ext cx="1243930" cy="523220"/>
          </a:xfrm>
          <a:prstGeom prst="rect">
            <a:avLst/>
          </a:prstGeom>
          <a:noFill/>
        </p:spPr>
        <p:txBody>
          <a:bodyPr wrap="none" rtlCol="0">
            <a:spAutoFit/>
          </a:bodyPr>
          <a:lstStyle/>
          <a:p>
            <a:r>
              <a:rPr lang="en-US" dirty="0" smtClean="0"/>
              <a:t>Upward</a:t>
            </a:r>
            <a:endParaRPr lang="th-TH"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Mix Decisions</a:t>
            </a:r>
            <a:endParaRPr lang="th-TH" dirty="0"/>
          </a:p>
        </p:txBody>
      </p:sp>
      <p:sp>
        <p:nvSpPr>
          <p:cNvPr id="3" name="ตัวยึดเนื้อหา 2"/>
          <p:cNvSpPr>
            <a:spLocks noGrp="1"/>
          </p:cNvSpPr>
          <p:nvPr>
            <p:ph sz="quarter" idx="1"/>
          </p:nvPr>
        </p:nvSpPr>
        <p:spPr/>
        <p:txBody>
          <a:bodyPr/>
          <a:lstStyle/>
          <a:p>
            <a:pPr>
              <a:buFont typeface="Wingdings" pitchFamily="2" charset="2"/>
              <a:buChar char="Ø"/>
            </a:pPr>
            <a:r>
              <a:rPr lang="en-US" b="1" dirty="0" smtClean="0">
                <a:solidFill>
                  <a:srgbClr val="FF0000"/>
                </a:solidFill>
              </a:rPr>
              <a:t>Product mix(or product portfolio): </a:t>
            </a:r>
            <a:r>
              <a:rPr lang="en-US" dirty="0" smtClean="0"/>
              <a:t>The set of all product lines and items that a particular seller offers for sale.</a:t>
            </a:r>
            <a:endParaRPr lang="th-TH" dirty="0"/>
          </a:p>
        </p:txBody>
      </p:sp>
      <p:pic>
        <p:nvPicPr>
          <p:cNvPr id="51202" name="Picture 2" descr="http://www.campbellsoupcompany.com/csr/images/consumers/consumers_nutrition.jpg">
            <a:hlinkClick r:id="rId2"/>
          </p:cNvPr>
          <p:cNvPicPr>
            <a:picLocks noChangeAspect="1" noChangeArrowheads="1"/>
          </p:cNvPicPr>
          <p:nvPr/>
        </p:nvPicPr>
        <p:blipFill>
          <a:blip r:embed="rId3" cstate="print"/>
          <a:srcRect/>
          <a:stretch>
            <a:fillRect/>
          </a:stretch>
        </p:blipFill>
        <p:spPr bwMode="auto">
          <a:xfrm>
            <a:off x="571472" y="2500306"/>
            <a:ext cx="5000660" cy="3925034"/>
          </a:xfrm>
          <a:prstGeom prst="rect">
            <a:avLst/>
          </a:prstGeom>
          <a:noFill/>
        </p:spPr>
      </p:pic>
      <p:sp>
        <p:nvSpPr>
          <p:cNvPr id="5" name="TextBox 4"/>
          <p:cNvSpPr txBox="1"/>
          <p:nvPr/>
        </p:nvSpPr>
        <p:spPr>
          <a:xfrm>
            <a:off x="5643570" y="4714884"/>
            <a:ext cx="3071834" cy="1754326"/>
          </a:xfrm>
          <a:prstGeom prst="rect">
            <a:avLst/>
          </a:prstGeom>
          <a:noFill/>
        </p:spPr>
        <p:txBody>
          <a:bodyPr wrap="square" rtlCol="0">
            <a:spAutoFit/>
          </a:bodyPr>
          <a:lstStyle/>
          <a:p>
            <a:r>
              <a:rPr lang="en-US" sz="1800" b="1" dirty="0" smtClean="0"/>
              <a:t>The product mix: Campbell Soup Company has nicely contained product line consistent with its mission of “nourishing people’s lives everywhere, every day.” </a:t>
            </a:r>
            <a:endParaRPr lang="th-TH" sz="1800" b="1"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Services Marketing</a:t>
            </a:r>
            <a:endParaRPr lang="th-TH" dirty="0"/>
          </a:p>
        </p:txBody>
      </p:sp>
      <p:pic>
        <p:nvPicPr>
          <p:cNvPr id="3074" name="Picture 2" descr="http://www.coaster-net.com/pics/usf/hollywoodripriderockit_art1.jpg">
            <a:hlinkClick r:id="rId2"/>
          </p:cNvPr>
          <p:cNvPicPr>
            <a:picLocks noChangeAspect="1" noChangeArrowheads="1"/>
          </p:cNvPicPr>
          <p:nvPr/>
        </p:nvPicPr>
        <p:blipFill>
          <a:blip r:embed="rId3" cstate="print"/>
          <a:srcRect/>
          <a:stretch>
            <a:fillRect/>
          </a:stretch>
        </p:blipFill>
        <p:spPr bwMode="auto">
          <a:xfrm>
            <a:off x="1142976" y="1785926"/>
            <a:ext cx="6286544" cy="4614323"/>
          </a:xfrm>
          <a:prstGeom prst="rect">
            <a:avLst/>
          </a:prstGeom>
          <a:ln>
            <a:noFill/>
          </a:ln>
          <a:effectLst>
            <a:outerShdw blurRad="292100" dist="139700" dir="2700000" algn="tl" rotWithShape="0">
              <a:srgbClr val="333333">
                <a:alpha val="65000"/>
              </a:srgbClr>
            </a:outerShdw>
          </a:effectLst>
        </p:spPr>
      </p:pic>
      <p:pic>
        <p:nvPicPr>
          <p:cNvPr id="3076" name="Picture 4" descr="http://eastvalleymomguide.com/wp-content/uploads/2013/09/logo.jpg">
            <a:hlinkClick r:id="rId4"/>
          </p:cNvPr>
          <p:cNvPicPr>
            <a:picLocks noChangeAspect="1" noChangeArrowheads="1"/>
          </p:cNvPicPr>
          <p:nvPr/>
        </p:nvPicPr>
        <p:blipFill>
          <a:blip r:embed="rId5" cstate="print"/>
          <a:srcRect/>
          <a:stretch>
            <a:fillRect/>
          </a:stretch>
        </p:blipFill>
        <p:spPr bwMode="auto">
          <a:xfrm>
            <a:off x="7358082" y="214290"/>
            <a:ext cx="1285884" cy="1428760"/>
          </a:xfrm>
          <a:prstGeom prst="rect">
            <a:avLst/>
          </a:prstGeom>
          <a:noFill/>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normAutofit fontScale="90000"/>
          </a:bodyPr>
          <a:lstStyle/>
          <a:p>
            <a:pPr eaLnBrk="1" hangingPunct="1"/>
            <a:r>
              <a:rPr lang="en-US" dirty="0" smtClean="0"/>
              <a:t/>
            </a:r>
            <a:br>
              <a:rPr lang="en-US" dirty="0" smtClean="0"/>
            </a:br>
            <a:r>
              <a:rPr lang="en-US" dirty="0" smtClean="0"/>
              <a:t>Tangibility Spectrum</a:t>
            </a:r>
          </a:p>
        </p:txBody>
      </p:sp>
      <p:sp>
        <p:nvSpPr>
          <p:cNvPr id="12291" name="Line 3"/>
          <p:cNvSpPr>
            <a:spLocks noChangeShapeType="1"/>
          </p:cNvSpPr>
          <p:nvPr/>
        </p:nvSpPr>
        <p:spPr bwMode="auto">
          <a:xfrm>
            <a:off x="635000" y="4137025"/>
            <a:ext cx="7874000" cy="0"/>
          </a:xfrm>
          <a:prstGeom prst="line">
            <a:avLst/>
          </a:prstGeom>
          <a:noFill/>
          <a:ln w="50800">
            <a:solidFill>
              <a:schemeClr val="tx1"/>
            </a:solidFill>
            <a:round/>
            <a:headEnd/>
            <a:tailEnd/>
          </a:ln>
        </p:spPr>
        <p:txBody>
          <a:bodyPr wrap="none" anchor="ctr"/>
          <a:lstStyle/>
          <a:p>
            <a:endParaRPr lang="th-TH"/>
          </a:p>
        </p:txBody>
      </p:sp>
      <p:sp>
        <p:nvSpPr>
          <p:cNvPr id="12292" name="Rectangle 4"/>
          <p:cNvSpPr>
            <a:spLocks noChangeArrowheads="1"/>
          </p:cNvSpPr>
          <p:nvPr/>
        </p:nvSpPr>
        <p:spPr bwMode="auto">
          <a:xfrm>
            <a:off x="138113" y="4343400"/>
            <a:ext cx="1485900" cy="819150"/>
          </a:xfrm>
          <a:prstGeom prst="rect">
            <a:avLst/>
          </a:prstGeom>
          <a:noFill/>
          <a:ln w="12700">
            <a:noFill/>
            <a:miter lim="800000"/>
            <a:headEnd/>
            <a:tailEnd/>
          </a:ln>
        </p:spPr>
        <p:txBody>
          <a:bodyPr wrap="none" lIns="90488" tIns="44450" rIns="90488" bIns="44450">
            <a:spAutoFit/>
          </a:bodyPr>
          <a:lstStyle/>
          <a:p>
            <a:pPr eaLnBrk="0" hangingPunct="0"/>
            <a:r>
              <a:rPr lang="en-US" sz="2400" b="1">
                <a:solidFill>
                  <a:schemeClr val="accent1"/>
                </a:solidFill>
                <a:latin typeface="Times New Roman" pitchFamily="18" charset="0"/>
              </a:rPr>
              <a:t>Tangible</a:t>
            </a:r>
          </a:p>
          <a:p>
            <a:pPr eaLnBrk="0" hangingPunct="0"/>
            <a:r>
              <a:rPr lang="en-US" sz="2400" b="1">
                <a:solidFill>
                  <a:schemeClr val="accent1"/>
                </a:solidFill>
                <a:latin typeface="Times New Roman" pitchFamily="18" charset="0"/>
              </a:rPr>
              <a:t>Dominant</a:t>
            </a:r>
          </a:p>
        </p:txBody>
      </p:sp>
      <p:sp>
        <p:nvSpPr>
          <p:cNvPr id="12293" name="Rectangle 5"/>
          <p:cNvSpPr>
            <a:spLocks noChangeArrowheads="1"/>
          </p:cNvSpPr>
          <p:nvPr/>
        </p:nvSpPr>
        <p:spPr bwMode="auto">
          <a:xfrm>
            <a:off x="7391400" y="3222625"/>
            <a:ext cx="1519238" cy="819150"/>
          </a:xfrm>
          <a:prstGeom prst="rect">
            <a:avLst/>
          </a:prstGeom>
          <a:noFill/>
          <a:ln w="12700">
            <a:noFill/>
            <a:miter lim="800000"/>
            <a:headEnd/>
            <a:tailEnd/>
          </a:ln>
        </p:spPr>
        <p:txBody>
          <a:bodyPr wrap="none" lIns="90488" tIns="44450" rIns="90488" bIns="44450">
            <a:spAutoFit/>
          </a:bodyPr>
          <a:lstStyle/>
          <a:p>
            <a:pPr eaLnBrk="0" hangingPunct="0"/>
            <a:r>
              <a:rPr lang="en-US" sz="2400" b="1">
                <a:solidFill>
                  <a:schemeClr val="accent1"/>
                </a:solidFill>
                <a:latin typeface="Times New Roman" pitchFamily="18" charset="0"/>
              </a:rPr>
              <a:t>Intangible</a:t>
            </a:r>
          </a:p>
          <a:p>
            <a:pPr eaLnBrk="0" hangingPunct="0"/>
            <a:r>
              <a:rPr lang="en-US" sz="2400" b="1">
                <a:solidFill>
                  <a:schemeClr val="accent1"/>
                </a:solidFill>
                <a:latin typeface="Times New Roman" pitchFamily="18" charset="0"/>
              </a:rPr>
              <a:t>Dominant</a:t>
            </a:r>
          </a:p>
        </p:txBody>
      </p:sp>
      <p:sp>
        <p:nvSpPr>
          <p:cNvPr id="12294" name="Line 6"/>
          <p:cNvSpPr>
            <a:spLocks noChangeShapeType="1"/>
          </p:cNvSpPr>
          <p:nvPr/>
        </p:nvSpPr>
        <p:spPr bwMode="auto">
          <a:xfrm>
            <a:off x="4114800" y="3533775"/>
            <a:ext cx="0" cy="1206500"/>
          </a:xfrm>
          <a:prstGeom prst="line">
            <a:avLst/>
          </a:prstGeom>
          <a:noFill/>
          <a:ln w="12700">
            <a:solidFill>
              <a:schemeClr val="tx1"/>
            </a:solidFill>
            <a:round/>
            <a:headEnd/>
            <a:tailEnd/>
          </a:ln>
        </p:spPr>
        <p:txBody>
          <a:bodyPr wrap="none" anchor="ctr"/>
          <a:lstStyle/>
          <a:p>
            <a:endParaRPr lang="th-TH"/>
          </a:p>
        </p:txBody>
      </p:sp>
      <p:sp>
        <p:nvSpPr>
          <p:cNvPr id="12295" name="Line 7"/>
          <p:cNvSpPr>
            <a:spLocks noChangeShapeType="1"/>
          </p:cNvSpPr>
          <p:nvPr/>
        </p:nvSpPr>
        <p:spPr bwMode="auto">
          <a:xfrm>
            <a:off x="3276600" y="3076575"/>
            <a:ext cx="0" cy="1054100"/>
          </a:xfrm>
          <a:prstGeom prst="line">
            <a:avLst/>
          </a:prstGeom>
          <a:noFill/>
          <a:ln w="12700">
            <a:solidFill>
              <a:schemeClr val="tx1"/>
            </a:solidFill>
            <a:round/>
            <a:headEnd/>
            <a:tailEnd/>
          </a:ln>
        </p:spPr>
        <p:txBody>
          <a:bodyPr wrap="none" anchor="ctr"/>
          <a:lstStyle/>
          <a:p>
            <a:endParaRPr lang="th-TH"/>
          </a:p>
        </p:txBody>
      </p:sp>
      <p:sp>
        <p:nvSpPr>
          <p:cNvPr id="12296" name="Line 8"/>
          <p:cNvSpPr>
            <a:spLocks noChangeShapeType="1"/>
          </p:cNvSpPr>
          <p:nvPr/>
        </p:nvSpPr>
        <p:spPr bwMode="auto">
          <a:xfrm>
            <a:off x="685800" y="2085975"/>
            <a:ext cx="0" cy="2044700"/>
          </a:xfrm>
          <a:prstGeom prst="line">
            <a:avLst/>
          </a:prstGeom>
          <a:noFill/>
          <a:ln w="12700">
            <a:solidFill>
              <a:schemeClr val="tx1"/>
            </a:solidFill>
            <a:round/>
            <a:headEnd/>
            <a:tailEnd/>
          </a:ln>
        </p:spPr>
        <p:txBody>
          <a:bodyPr wrap="none" anchor="ctr"/>
          <a:lstStyle/>
          <a:p>
            <a:endParaRPr lang="th-TH"/>
          </a:p>
        </p:txBody>
      </p:sp>
      <p:sp>
        <p:nvSpPr>
          <p:cNvPr id="12297" name="Line 9"/>
          <p:cNvSpPr>
            <a:spLocks noChangeShapeType="1"/>
          </p:cNvSpPr>
          <p:nvPr/>
        </p:nvSpPr>
        <p:spPr bwMode="auto">
          <a:xfrm>
            <a:off x="1219200" y="2390775"/>
            <a:ext cx="0" cy="1739900"/>
          </a:xfrm>
          <a:prstGeom prst="line">
            <a:avLst/>
          </a:prstGeom>
          <a:noFill/>
          <a:ln w="12700">
            <a:solidFill>
              <a:schemeClr val="tx1"/>
            </a:solidFill>
            <a:round/>
            <a:headEnd/>
            <a:tailEnd/>
          </a:ln>
        </p:spPr>
        <p:txBody>
          <a:bodyPr wrap="none" anchor="ctr"/>
          <a:lstStyle/>
          <a:p>
            <a:endParaRPr lang="th-TH"/>
          </a:p>
        </p:txBody>
      </p:sp>
      <p:sp>
        <p:nvSpPr>
          <p:cNvPr id="12298" name="Line 10"/>
          <p:cNvSpPr>
            <a:spLocks noChangeShapeType="1"/>
          </p:cNvSpPr>
          <p:nvPr/>
        </p:nvSpPr>
        <p:spPr bwMode="auto">
          <a:xfrm>
            <a:off x="2514600" y="2847975"/>
            <a:ext cx="0" cy="1282700"/>
          </a:xfrm>
          <a:prstGeom prst="line">
            <a:avLst/>
          </a:prstGeom>
          <a:noFill/>
          <a:ln w="12700">
            <a:solidFill>
              <a:schemeClr val="tx1"/>
            </a:solidFill>
            <a:round/>
            <a:headEnd/>
            <a:tailEnd/>
          </a:ln>
        </p:spPr>
        <p:txBody>
          <a:bodyPr wrap="none" anchor="ctr"/>
          <a:lstStyle/>
          <a:p>
            <a:endParaRPr lang="th-TH"/>
          </a:p>
        </p:txBody>
      </p:sp>
      <p:sp>
        <p:nvSpPr>
          <p:cNvPr id="12299" name="Line 11"/>
          <p:cNvSpPr>
            <a:spLocks noChangeShapeType="1"/>
          </p:cNvSpPr>
          <p:nvPr/>
        </p:nvSpPr>
        <p:spPr bwMode="auto">
          <a:xfrm>
            <a:off x="1828800" y="2695575"/>
            <a:ext cx="0" cy="1435100"/>
          </a:xfrm>
          <a:prstGeom prst="line">
            <a:avLst/>
          </a:prstGeom>
          <a:noFill/>
          <a:ln w="12700">
            <a:solidFill>
              <a:schemeClr val="tx1"/>
            </a:solidFill>
            <a:round/>
            <a:headEnd/>
            <a:tailEnd/>
          </a:ln>
        </p:spPr>
        <p:txBody>
          <a:bodyPr wrap="none" anchor="ctr"/>
          <a:lstStyle/>
          <a:p>
            <a:endParaRPr lang="th-TH"/>
          </a:p>
        </p:txBody>
      </p:sp>
      <p:sp>
        <p:nvSpPr>
          <p:cNvPr id="12300" name="Line 12"/>
          <p:cNvSpPr>
            <a:spLocks noChangeShapeType="1"/>
          </p:cNvSpPr>
          <p:nvPr/>
        </p:nvSpPr>
        <p:spPr bwMode="auto">
          <a:xfrm>
            <a:off x="5105400" y="4143375"/>
            <a:ext cx="0" cy="977900"/>
          </a:xfrm>
          <a:prstGeom prst="line">
            <a:avLst/>
          </a:prstGeom>
          <a:noFill/>
          <a:ln w="12700">
            <a:solidFill>
              <a:schemeClr val="tx1"/>
            </a:solidFill>
            <a:round/>
            <a:headEnd/>
            <a:tailEnd/>
          </a:ln>
        </p:spPr>
        <p:txBody>
          <a:bodyPr wrap="none" anchor="ctr"/>
          <a:lstStyle/>
          <a:p>
            <a:endParaRPr lang="th-TH"/>
          </a:p>
        </p:txBody>
      </p:sp>
      <p:sp>
        <p:nvSpPr>
          <p:cNvPr id="12301" name="Line 13"/>
          <p:cNvSpPr>
            <a:spLocks noChangeShapeType="1"/>
          </p:cNvSpPr>
          <p:nvPr/>
        </p:nvSpPr>
        <p:spPr bwMode="auto">
          <a:xfrm flipV="1">
            <a:off x="5943600" y="4130675"/>
            <a:ext cx="0" cy="1231900"/>
          </a:xfrm>
          <a:prstGeom prst="line">
            <a:avLst/>
          </a:prstGeom>
          <a:noFill/>
          <a:ln w="12700">
            <a:solidFill>
              <a:schemeClr val="tx1"/>
            </a:solidFill>
            <a:round/>
            <a:headEnd/>
            <a:tailEnd/>
          </a:ln>
        </p:spPr>
        <p:txBody>
          <a:bodyPr wrap="none" anchor="ctr"/>
          <a:lstStyle/>
          <a:p>
            <a:endParaRPr lang="th-TH"/>
          </a:p>
        </p:txBody>
      </p:sp>
      <p:sp>
        <p:nvSpPr>
          <p:cNvPr id="12302" name="Line 14"/>
          <p:cNvSpPr>
            <a:spLocks noChangeShapeType="1"/>
          </p:cNvSpPr>
          <p:nvPr/>
        </p:nvSpPr>
        <p:spPr bwMode="auto">
          <a:xfrm flipV="1">
            <a:off x="6781800" y="4130675"/>
            <a:ext cx="0" cy="1460500"/>
          </a:xfrm>
          <a:prstGeom prst="line">
            <a:avLst/>
          </a:prstGeom>
          <a:noFill/>
          <a:ln w="12700">
            <a:solidFill>
              <a:schemeClr val="tx1"/>
            </a:solidFill>
            <a:round/>
            <a:headEnd/>
            <a:tailEnd/>
          </a:ln>
        </p:spPr>
        <p:txBody>
          <a:bodyPr wrap="none" anchor="ctr"/>
          <a:lstStyle/>
          <a:p>
            <a:endParaRPr lang="th-TH"/>
          </a:p>
        </p:txBody>
      </p:sp>
      <p:sp>
        <p:nvSpPr>
          <p:cNvPr id="12303" name="Line 15"/>
          <p:cNvSpPr>
            <a:spLocks noChangeShapeType="1"/>
          </p:cNvSpPr>
          <p:nvPr/>
        </p:nvSpPr>
        <p:spPr bwMode="auto">
          <a:xfrm flipV="1">
            <a:off x="7467600" y="4130675"/>
            <a:ext cx="0" cy="1765300"/>
          </a:xfrm>
          <a:prstGeom prst="line">
            <a:avLst/>
          </a:prstGeom>
          <a:noFill/>
          <a:ln w="12700">
            <a:solidFill>
              <a:schemeClr val="tx1"/>
            </a:solidFill>
            <a:round/>
            <a:headEnd/>
            <a:tailEnd/>
          </a:ln>
        </p:spPr>
        <p:txBody>
          <a:bodyPr wrap="none" anchor="ctr"/>
          <a:lstStyle/>
          <a:p>
            <a:endParaRPr lang="th-TH"/>
          </a:p>
        </p:txBody>
      </p:sp>
      <p:sp>
        <p:nvSpPr>
          <p:cNvPr id="12304" name="Line 16"/>
          <p:cNvSpPr>
            <a:spLocks noChangeShapeType="1"/>
          </p:cNvSpPr>
          <p:nvPr/>
        </p:nvSpPr>
        <p:spPr bwMode="auto">
          <a:xfrm flipV="1">
            <a:off x="8153400" y="4130675"/>
            <a:ext cx="0" cy="1993900"/>
          </a:xfrm>
          <a:prstGeom prst="line">
            <a:avLst/>
          </a:prstGeom>
          <a:noFill/>
          <a:ln w="12700">
            <a:solidFill>
              <a:schemeClr val="tx1"/>
            </a:solidFill>
            <a:round/>
            <a:headEnd/>
            <a:tailEnd/>
          </a:ln>
        </p:spPr>
        <p:txBody>
          <a:bodyPr wrap="none" anchor="ctr"/>
          <a:lstStyle/>
          <a:p>
            <a:endParaRPr lang="th-TH"/>
          </a:p>
        </p:txBody>
      </p:sp>
      <p:sp>
        <p:nvSpPr>
          <p:cNvPr id="12305" name="Rectangle 17"/>
          <p:cNvSpPr>
            <a:spLocks noChangeArrowheads="1"/>
          </p:cNvSpPr>
          <p:nvPr/>
        </p:nvSpPr>
        <p:spPr bwMode="auto">
          <a:xfrm>
            <a:off x="366713" y="1676400"/>
            <a:ext cx="520700" cy="333375"/>
          </a:xfrm>
          <a:prstGeom prst="rect">
            <a:avLst/>
          </a:prstGeom>
          <a:noFill/>
          <a:ln w="12700">
            <a:noFill/>
            <a:miter lim="800000"/>
            <a:headEnd/>
            <a:tailEnd/>
          </a:ln>
        </p:spPr>
        <p:txBody>
          <a:bodyPr wrap="none" lIns="90488" tIns="44450" rIns="90488" bIns="44450">
            <a:spAutoFit/>
          </a:bodyPr>
          <a:lstStyle/>
          <a:p>
            <a:pPr eaLnBrk="0" hangingPunct="0"/>
            <a:r>
              <a:rPr lang="en-US" sz="1600" b="1">
                <a:latin typeface="Times New Roman" pitchFamily="18" charset="0"/>
              </a:rPr>
              <a:t>Salt</a:t>
            </a:r>
          </a:p>
        </p:txBody>
      </p:sp>
      <p:sp>
        <p:nvSpPr>
          <p:cNvPr id="12306" name="Rectangle 18"/>
          <p:cNvSpPr>
            <a:spLocks noChangeArrowheads="1"/>
          </p:cNvSpPr>
          <p:nvPr/>
        </p:nvSpPr>
        <p:spPr bwMode="auto">
          <a:xfrm>
            <a:off x="814388" y="1890713"/>
            <a:ext cx="1619250" cy="333375"/>
          </a:xfrm>
          <a:prstGeom prst="rect">
            <a:avLst/>
          </a:prstGeom>
          <a:noFill/>
          <a:ln w="12700">
            <a:noFill/>
            <a:miter lim="800000"/>
            <a:headEnd/>
            <a:tailEnd/>
          </a:ln>
        </p:spPr>
        <p:txBody>
          <a:bodyPr lIns="90488" tIns="44450" rIns="90488" bIns="44450">
            <a:spAutoFit/>
          </a:bodyPr>
          <a:lstStyle/>
          <a:p>
            <a:pPr eaLnBrk="0" hangingPunct="0"/>
            <a:r>
              <a:rPr lang="en-US" sz="1600" b="1">
                <a:latin typeface="Times New Roman" pitchFamily="18" charset="0"/>
              </a:rPr>
              <a:t>Soft Drinks</a:t>
            </a:r>
          </a:p>
        </p:txBody>
      </p:sp>
      <p:sp>
        <p:nvSpPr>
          <p:cNvPr id="12307" name="Rectangle 19"/>
          <p:cNvSpPr>
            <a:spLocks noChangeArrowheads="1"/>
          </p:cNvSpPr>
          <p:nvPr/>
        </p:nvSpPr>
        <p:spPr bwMode="auto">
          <a:xfrm>
            <a:off x="1509713" y="2209800"/>
            <a:ext cx="1119187" cy="333375"/>
          </a:xfrm>
          <a:prstGeom prst="rect">
            <a:avLst/>
          </a:prstGeom>
          <a:noFill/>
          <a:ln w="12700">
            <a:noFill/>
            <a:miter lim="800000"/>
            <a:headEnd/>
            <a:tailEnd/>
          </a:ln>
        </p:spPr>
        <p:txBody>
          <a:bodyPr wrap="none" lIns="90488" tIns="44450" rIns="90488" bIns="44450">
            <a:spAutoFit/>
          </a:bodyPr>
          <a:lstStyle/>
          <a:p>
            <a:pPr eaLnBrk="0" hangingPunct="0"/>
            <a:r>
              <a:rPr lang="en-US" sz="1600" b="1">
                <a:latin typeface="Times New Roman" pitchFamily="18" charset="0"/>
              </a:rPr>
              <a:t>Detergents</a:t>
            </a:r>
          </a:p>
        </p:txBody>
      </p:sp>
      <p:sp>
        <p:nvSpPr>
          <p:cNvPr id="12308" name="Rectangle 20"/>
          <p:cNvSpPr>
            <a:spLocks noChangeArrowheads="1"/>
          </p:cNvSpPr>
          <p:nvPr/>
        </p:nvSpPr>
        <p:spPr bwMode="auto">
          <a:xfrm>
            <a:off x="2119313" y="2438400"/>
            <a:ext cx="1277937" cy="333375"/>
          </a:xfrm>
          <a:prstGeom prst="rect">
            <a:avLst/>
          </a:prstGeom>
          <a:noFill/>
          <a:ln w="12700">
            <a:noFill/>
            <a:miter lim="800000"/>
            <a:headEnd/>
            <a:tailEnd/>
          </a:ln>
        </p:spPr>
        <p:txBody>
          <a:bodyPr wrap="none" lIns="90488" tIns="44450" rIns="90488" bIns="44450">
            <a:spAutoFit/>
          </a:bodyPr>
          <a:lstStyle/>
          <a:p>
            <a:pPr eaLnBrk="0" hangingPunct="0"/>
            <a:r>
              <a:rPr lang="en-US" sz="1600" b="1">
                <a:latin typeface="Times New Roman" pitchFamily="18" charset="0"/>
              </a:rPr>
              <a:t>Automobiles</a:t>
            </a:r>
          </a:p>
        </p:txBody>
      </p:sp>
      <p:sp>
        <p:nvSpPr>
          <p:cNvPr id="12309" name="Rectangle 21"/>
          <p:cNvSpPr>
            <a:spLocks noChangeArrowheads="1"/>
          </p:cNvSpPr>
          <p:nvPr/>
        </p:nvSpPr>
        <p:spPr bwMode="auto">
          <a:xfrm>
            <a:off x="2805113" y="2667000"/>
            <a:ext cx="1063625" cy="333375"/>
          </a:xfrm>
          <a:prstGeom prst="rect">
            <a:avLst/>
          </a:prstGeom>
          <a:noFill/>
          <a:ln w="12700">
            <a:noFill/>
            <a:miter lim="800000"/>
            <a:headEnd/>
            <a:tailEnd/>
          </a:ln>
        </p:spPr>
        <p:txBody>
          <a:bodyPr wrap="none" lIns="90488" tIns="44450" rIns="90488" bIns="44450">
            <a:spAutoFit/>
          </a:bodyPr>
          <a:lstStyle/>
          <a:p>
            <a:pPr eaLnBrk="0" hangingPunct="0"/>
            <a:r>
              <a:rPr lang="en-US" sz="1600" b="1">
                <a:latin typeface="Times New Roman" pitchFamily="18" charset="0"/>
              </a:rPr>
              <a:t>Cosmetics</a:t>
            </a:r>
          </a:p>
        </p:txBody>
      </p:sp>
      <p:sp>
        <p:nvSpPr>
          <p:cNvPr id="12310" name="Rectangle 22"/>
          <p:cNvSpPr>
            <a:spLocks noChangeArrowheads="1"/>
          </p:cNvSpPr>
          <p:nvPr/>
        </p:nvSpPr>
        <p:spPr bwMode="auto">
          <a:xfrm>
            <a:off x="4606925" y="5237163"/>
            <a:ext cx="1198563" cy="431800"/>
          </a:xfrm>
          <a:prstGeom prst="rect">
            <a:avLst/>
          </a:prstGeom>
          <a:noFill/>
          <a:ln w="12700">
            <a:noFill/>
            <a:miter lim="800000"/>
            <a:headEnd/>
            <a:tailEnd/>
          </a:ln>
        </p:spPr>
        <p:txBody>
          <a:bodyPr wrap="none" lIns="90488" tIns="44450" rIns="90488" bIns="44450">
            <a:spAutoFit/>
          </a:bodyPr>
          <a:lstStyle/>
          <a:p>
            <a:pPr algn="ctr" eaLnBrk="0" hangingPunct="0">
              <a:lnSpc>
                <a:spcPct val="70000"/>
              </a:lnSpc>
            </a:pPr>
            <a:r>
              <a:rPr lang="en-US" sz="1600" b="1">
                <a:latin typeface="Times New Roman" pitchFamily="18" charset="0"/>
              </a:rPr>
              <a:t>Advertising</a:t>
            </a:r>
          </a:p>
          <a:p>
            <a:pPr algn="ctr" eaLnBrk="0" hangingPunct="0">
              <a:lnSpc>
                <a:spcPct val="70000"/>
              </a:lnSpc>
            </a:pPr>
            <a:r>
              <a:rPr lang="en-US" sz="1600" b="1">
                <a:latin typeface="Times New Roman" pitchFamily="18" charset="0"/>
              </a:rPr>
              <a:t>Agencies</a:t>
            </a:r>
          </a:p>
        </p:txBody>
      </p:sp>
      <p:sp>
        <p:nvSpPr>
          <p:cNvPr id="12311" name="Rectangle 23"/>
          <p:cNvSpPr>
            <a:spLocks noChangeArrowheads="1"/>
          </p:cNvSpPr>
          <p:nvPr/>
        </p:nvSpPr>
        <p:spPr bwMode="auto">
          <a:xfrm>
            <a:off x="5548313" y="5486400"/>
            <a:ext cx="871537" cy="333375"/>
          </a:xfrm>
          <a:prstGeom prst="rect">
            <a:avLst/>
          </a:prstGeom>
          <a:noFill/>
          <a:ln w="12700">
            <a:noFill/>
            <a:miter lim="800000"/>
            <a:headEnd/>
            <a:tailEnd/>
          </a:ln>
        </p:spPr>
        <p:txBody>
          <a:bodyPr wrap="none" lIns="90488" tIns="44450" rIns="90488" bIns="44450">
            <a:spAutoFit/>
          </a:bodyPr>
          <a:lstStyle/>
          <a:p>
            <a:pPr eaLnBrk="0" hangingPunct="0"/>
            <a:r>
              <a:rPr lang="en-US" sz="1600" b="1">
                <a:latin typeface="Times New Roman" pitchFamily="18" charset="0"/>
              </a:rPr>
              <a:t>Airlines</a:t>
            </a:r>
          </a:p>
        </p:txBody>
      </p:sp>
      <p:sp>
        <p:nvSpPr>
          <p:cNvPr id="12312" name="Rectangle 24"/>
          <p:cNvSpPr>
            <a:spLocks noChangeArrowheads="1"/>
          </p:cNvSpPr>
          <p:nvPr/>
        </p:nvSpPr>
        <p:spPr bwMode="auto">
          <a:xfrm>
            <a:off x="6054725" y="5770563"/>
            <a:ext cx="1322388" cy="431800"/>
          </a:xfrm>
          <a:prstGeom prst="rect">
            <a:avLst/>
          </a:prstGeom>
          <a:noFill/>
          <a:ln w="12700">
            <a:noFill/>
            <a:miter lim="800000"/>
            <a:headEnd/>
            <a:tailEnd/>
          </a:ln>
        </p:spPr>
        <p:txBody>
          <a:bodyPr wrap="none" lIns="90488" tIns="44450" rIns="90488" bIns="44450">
            <a:spAutoFit/>
          </a:bodyPr>
          <a:lstStyle/>
          <a:p>
            <a:pPr algn="ctr" eaLnBrk="0" hangingPunct="0">
              <a:lnSpc>
                <a:spcPct val="70000"/>
              </a:lnSpc>
            </a:pPr>
            <a:r>
              <a:rPr lang="en-US" sz="1600" b="1">
                <a:latin typeface="Times New Roman" pitchFamily="18" charset="0"/>
              </a:rPr>
              <a:t>Investment</a:t>
            </a:r>
          </a:p>
          <a:p>
            <a:pPr algn="ctr" eaLnBrk="0" hangingPunct="0">
              <a:lnSpc>
                <a:spcPct val="70000"/>
              </a:lnSpc>
            </a:pPr>
            <a:r>
              <a:rPr lang="en-US" sz="1600" b="1">
                <a:latin typeface="Times New Roman" pitchFamily="18" charset="0"/>
              </a:rPr>
              <a:t>Management</a:t>
            </a:r>
          </a:p>
        </p:txBody>
      </p:sp>
      <p:sp>
        <p:nvSpPr>
          <p:cNvPr id="12313" name="Rectangle 25"/>
          <p:cNvSpPr>
            <a:spLocks noChangeArrowheads="1"/>
          </p:cNvSpPr>
          <p:nvPr/>
        </p:nvSpPr>
        <p:spPr bwMode="auto">
          <a:xfrm>
            <a:off x="6843713" y="6096000"/>
            <a:ext cx="1130300" cy="333375"/>
          </a:xfrm>
          <a:prstGeom prst="rect">
            <a:avLst/>
          </a:prstGeom>
          <a:noFill/>
          <a:ln w="12700">
            <a:noFill/>
            <a:miter lim="800000"/>
            <a:headEnd/>
            <a:tailEnd/>
          </a:ln>
        </p:spPr>
        <p:txBody>
          <a:bodyPr wrap="none" lIns="90488" tIns="44450" rIns="90488" bIns="44450">
            <a:spAutoFit/>
          </a:bodyPr>
          <a:lstStyle/>
          <a:p>
            <a:pPr eaLnBrk="0" hangingPunct="0"/>
            <a:r>
              <a:rPr lang="en-US" sz="1600" b="1">
                <a:latin typeface="Times New Roman" pitchFamily="18" charset="0"/>
              </a:rPr>
              <a:t>Consulting</a:t>
            </a:r>
          </a:p>
        </p:txBody>
      </p:sp>
      <p:sp>
        <p:nvSpPr>
          <p:cNvPr id="12314" name="Rectangle 26"/>
          <p:cNvSpPr>
            <a:spLocks noChangeArrowheads="1"/>
          </p:cNvSpPr>
          <p:nvPr/>
        </p:nvSpPr>
        <p:spPr bwMode="auto">
          <a:xfrm>
            <a:off x="7834313" y="6324600"/>
            <a:ext cx="982662" cy="333375"/>
          </a:xfrm>
          <a:prstGeom prst="rect">
            <a:avLst/>
          </a:prstGeom>
          <a:noFill/>
          <a:ln w="12700">
            <a:noFill/>
            <a:miter lim="800000"/>
            <a:headEnd/>
            <a:tailEnd/>
          </a:ln>
        </p:spPr>
        <p:txBody>
          <a:bodyPr wrap="none" lIns="90488" tIns="44450" rIns="90488" bIns="44450">
            <a:spAutoFit/>
          </a:bodyPr>
          <a:lstStyle/>
          <a:p>
            <a:pPr eaLnBrk="0" hangingPunct="0"/>
            <a:r>
              <a:rPr lang="en-US" sz="1600" b="1">
                <a:latin typeface="Times New Roman" pitchFamily="18" charset="0"/>
              </a:rPr>
              <a:t>Teaching</a:t>
            </a:r>
          </a:p>
        </p:txBody>
      </p:sp>
      <p:sp>
        <p:nvSpPr>
          <p:cNvPr id="12315" name="Rectangle 27"/>
          <p:cNvSpPr>
            <a:spLocks noChangeArrowheads="1"/>
          </p:cNvSpPr>
          <p:nvPr/>
        </p:nvSpPr>
        <p:spPr bwMode="auto">
          <a:xfrm>
            <a:off x="3711575" y="4932363"/>
            <a:ext cx="1006475" cy="431800"/>
          </a:xfrm>
          <a:prstGeom prst="rect">
            <a:avLst/>
          </a:prstGeom>
          <a:noFill/>
          <a:ln w="12700">
            <a:noFill/>
            <a:miter lim="800000"/>
            <a:headEnd/>
            <a:tailEnd/>
          </a:ln>
        </p:spPr>
        <p:txBody>
          <a:bodyPr wrap="none" lIns="90488" tIns="44450" rIns="90488" bIns="44450">
            <a:spAutoFit/>
          </a:bodyPr>
          <a:lstStyle/>
          <a:p>
            <a:pPr algn="ctr" eaLnBrk="0" hangingPunct="0">
              <a:lnSpc>
                <a:spcPct val="70000"/>
              </a:lnSpc>
            </a:pPr>
            <a:r>
              <a:rPr lang="en-US" sz="1600" b="1">
                <a:latin typeface="Times New Roman" pitchFamily="18" charset="0"/>
              </a:rPr>
              <a:t>Fast-food</a:t>
            </a:r>
          </a:p>
          <a:p>
            <a:pPr algn="ctr" eaLnBrk="0" hangingPunct="0">
              <a:lnSpc>
                <a:spcPct val="70000"/>
              </a:lnSpc>
            </a:pPr>
            <a:r>
              <a:rPr lang="en-US" sz="1600" b="1">
                <a:latin typeface="Times New Roman" pitchFamily="18" charset="0"/>
              </a:rPr>
              <a:t>Outlets</a:t>
            </a:r>
          </a:p>
        </p:txBody>
      </p:sp>
      <p:sp>
        <p:nvSpPr>
          <p:cNvPr id="12316" name="Rectangle 28"/>
          <p:cNvSpPr>
            <a:spLocks noChangeArrowheads="1"/>
          </p:cNvSpPr>
          <p:nvPr/>
        </p:nvSpPr>
        <p:spPr bwMode="auto">
          <a:xfrm>
            <a:off x="3711575" y="2874963"/>
            <a:ext cx="1006475" cy="431800"/>
          </a:xfrm>
          <a:prstGeom prst="rect">
            <a:avLst/>
          </a:prstGeom>
          <a:noFill/>
          <a:ln w="12700">
            <a:noFill/>
            <a:miter lim="800000"/>
            <a:headEnd/>
            <a:tailEnd/>
          </a:ln>
        </p:spPr>
        <p:txBody>
          <a:bodyPr wrap="none" lIns="90488" tIns="44450" rIns="90488" bIns="44450">
            <a:spAutoFit/>
          </a:bodyPr>
          <a:lstStyle/>
          <a:p>
            <a:pPr algn="ctr" eaLnBrk="0" hangingPunct="0">
              <a:lnSpc>
                <a:spcPct val="70000"/>
              </a:lnSpc>
            </a:pPr>
            <a:r>
              <a:rPr lang="en-US" sz="1600" b="1">
                <a:latin typeface="Times New Roman" pitchFamily="18" charset="0"/>
              </a:rPr>
              <a:t>Fast-food</a:t>
            </a:r>
          </a:p>
          <a:p>
            <a:pPr algn="ctr" eaLnBrk="0" hangingPunct="0">
              <a:lnSpc>
                <a:spcPct val="70000"/>
              </a:lnSpc>
            </a:pPr>
            <a:r>
              <a:rPr lang="en-US" sz="1600" b="1">
                <a:latin typeface="Times New Roman" pitchFamily="18" charset="0"/>
              </a:rPr>
              <a:t>Outlets</a:t>
            </a:r>
          </a:p>
        </p:txBody>
      </p:sp>
      <p:sp>
        <p:nvSpPr>
          <p:cNvPr id="12317" name="Rectangle 29"/>
          <p:cNvSpPr>
            <a:spLocks noChangeArrowheads="1"/>
          </p:cNvSpPr>
          <p:nvPr/>
        </p:nvSpPr>
        <p:spPr bwMode="auto">
          <a:xfrm>
            <a:off x="1052513" y="21717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
        <p:nvSpPr>
          <p:cNvPr id="12318" name="Rectangle 30"/>
          <p:cNvSpPr>
            <a:spLocks noChangeArrowheads="1"/>
          </p:cNvSpPr>
          <p:nvPr/>
        </p:nvSpPr>
        <p:spPr bwMode="auto">
          <a:xfrm>
            <a:off x="1585913" y="24003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
        <p:nvSpPr>
          <p:cNvPr id="12319" name="Rectangle 31"/>
          <p:cNvSpPr>
            <a:spLocks noChangeArrowheads="1"/>
          </p:cNvSpPr>
          <p:nvPr/>
        </p:nvSpPr>
        <p:spPr bwMode="auto">
          <a:xfrm>
            <a:off x="2271713" y="26289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
        <p:nvSpPr>
          <p:cNvPr id="12320" name="Rectangle 32"/>
          <p:cNvSpPr>
            <a:spLocks noChangeArrowheads="1"/>
          </p:cNvSpPr>
          <p:nvPr/>
        </p:nvSpPr>
        <p:spPr bwMode="auto">
          <a:xfrm>
            <a:off x="3033713" y="28575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
        <p:nvSpPr>
          <p:cNvPr id="12321" name="Rectangle 33"/>
          <p:cNvSpPr>
            <a:spLocks noChangeArrowheads="1"/>
          </p:cNvSpPr>
          <p:nvPr/>
        </p:nvSpPr>
        <p:spPr bwMode="auto">
          <a:xfrm>
            <a:off x="3871913" y="32385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
        <p:nvSpPr>
          <p:cNvPr id="12322" name="Rectangle 34"/>
          <p:cNvSpPr>
            <a:spLocks noChangeArrowheads="1"/>
          </p:cNvSpPr>
          <p:nvPr/>
        </p:nvSpPr>
        <p:spPr bwMode="auto">
          <a:xfrm>
            <a:off x="3871913" y="44577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
        <p:nvSpPr>
          <p:cNvPr id="12323" name="Rectangle 35"/>
          <p:cNvSpPr>
            <a:spLocks noChangeArrowheads="1"/>
          </p:cNvSpPr>
          <p:nvPr/>
        </p:nvSpPr>
        <p:spPr bwMode="auto">
          <a:xfrm>
            <a:off x="4862513" y="48387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
        <p:nvSpPr>
          <p:cNvPr id="12324" name="Rectangle 36"/>
          <p:cNvSpPr>
            <a:spLocks noChangeArrowheads="1"/>
          </p:cNvSpPr>
          <p:nvPr/>
        </p:nvSpPr>
        <p:spPr bwMode="auto">
          <a:xfrm>
            <a:off x="5700713" y="50673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
        <p:nvSpPr>
          <p:cNvPr id="12325" name="Rectangle 37"/>
          <p:cNvSpPr>
            <a:spLocks noChangeArrowheads="1"/>
          </p:cNvSpPr>
          <p:nvPr/>
        </p:nvSpPr>
        <p:spPr bwMode="auto">
          <a:xfrm>
            <a:off x="6538913" y="53721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
        <p:nvSpPr>
          <p:cNvPr id="12326" name="Rectangle 38"/>
          <p:cNvSpPr>
            <a:spLocks noChangeArrowheads="1"/>
          </p:cNvSpPr>
          <p:nvPr/>
        </p:nvSpPr>
        <p:spPr bwMode="auto">
          <a:xfrm>
            <a:off x="7300913" y="56769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
        <p:nvSpPr>
          <p:cNvPr id="12327" name="Rectangle 39"/>
          <p:cNvSpPr>
            <a:spLocks noChangeArrowheads="1"/>
          </p:cNvSpPr>
          <p:nvPr/>
        </p:nvSpPr>
        <p:spPr bwMode="auto">
          <a:xfrm>
            <a:off x="7910513" y="59055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
        <p:nvSpPr>
          <p:cNvPr id="12328" name="Rectangle 40"/>
          <p:cNvSpPr>
            <a:spLocks noChangeArrowheads="1"/>
          </p:cNvSpPr>
          <p:nvPr/>
        </p:nvSpPr>
        <p:spPr bwMode="auto">
          <a:xfrm>
            <a:off x="442913" y="17907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Tree>
  </p:cSld>
  <p:clrMapOvr>
    <a:masterClrMapping/>
  </p:clrMapOvr>
  <p:transition>
    <p:randomBar dir="vert"/>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Services Marketing</a:t>
            </a:r>
            <a:endParaRPr lang="th-TH" dirty="0"/>
          </a:p>
        </p:txBody>
      </p:sp>
      <p:sp>
        <p:nvSpPr>
          <p:cNvPr id="3" name="ตัวยึดเนื้อหา 2"/>
          <p:cNvSpPr>
            <a:spLocks noGrp="1"/>
          </p:cNvSpPr>
          <p:nvPr>
            <p:ph sz="quarter" idx="1"/>
          </p:nvPr>
        </p:nvSpPr>
        <p:spPr/>
        <p:txBody>
          <a:bodyPr/>
          <a:lstStyle/>
          <a:p>
            <a:r>
              <a:rPr lang="en-US" dirty="0" smtClean="0"/>
              <a:t>Figure 7.3 Four Service Characteristics</a:t>
            </a:r>
            <a:endParaRPr lang="th-TH" dirty="0"/>
          </a:p>
        </p:txBody>
      </p:sp>
      <p:pic>
        <p:nvPicPr>
          <p:cNvPr id="4" name="รูปภาพ 3" descr="4 service category.jpg"/>
          <p:cNvPicPr>
            <a:picLocks noChangeAspect="1"/>
          </p:cNvPicPr>
          <p:nvPr/>
        </p:nvPicPr>
        <p:blipFill>
          <a:blip r:embed="rId2" cstate="print"/>
          <a:stretch>
            <a:fillRect/>
          </a:stretch>
        </p:blipFill>
        <p:spPr>
          <a:xfrm>
            <a:off x="357158" y="2214554"/>
            <a:ext cx="8505825" cy="4076700"/>
          </a:xfrm>
          <a:prstGeom prst="rect">
            <a:avLst/>
          </a:prstGeom>
          <a:ln>
            <a:noFill/>
          </a:ln>
          <a:effectLst>
            <a:softEdge rad="112500"/>
          </a:effec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Services Marketing</a:t>
            </a:r>
            <a:endParaRPr lang="th-TH" dirty="0"/>
          </a:p>
        </p:txBody>
      </p:sp>
      <p:pic>
        <p:nvPicPr>
          <p:cNvPr id="1026" name="Picture 2" descr="http://1.bp.blogspot.com/_BfEMImT_WZA/SXiYsm38KCI/AAAAAAAAAMI/ueG4jq1mkks/s400/MayoClinic.jpg">
            <a:hlinkClick r:id="rId2"/>
          </p:cNvPr>
          <p:cNvPicPr>
            <a:picLocks noChangeAspect="1" noChangeArrowheads="1"/>
          </p:cNvPicPr>
          <p:nvPr/>
        </p:nvPicPr>
        <p:blipFill>
          <a:blip r:embed="rId3" cstate="print"/>
          <a:srcRect/>
          <a:stretch>
            <a:fillRect/>
          </a:stretch>
        </p:blipFill>
        <p:spPr bwMode="auto">
          <a:xfrm>
            <a:off x="571472" y="1714488"/>
            <a:ext cx="2057400" cy="2819401"/>
          </a:xfrm>
          <a:prstGeom prst="rect">
            <a:avLst/>
          </a:prstGeom>
          <a:ln>
            <a:noFill/>
          </a:ln>
          <a:effectLst>
            <a:outerShdw blurRad="292100" dist="139700" dir="2700000" algn="tl" rotWithShape="0">
              <a:srgbClr val="333333">
                <a:alpha val="65000"/>
              </a:srgbClr>
            </a:outerShdw>
          </a:effectLst>
        </p:spPr>
      </p:pic>
      <p:pic>
        <p:nvPicPr>
          <p:cNvPr id="1028" name="Picture 4" descr="http://wordviewediting.com/wp-content/uploads/2012/01/Mayo-Blogs-comment-policy.png">
            <a:hlinkClick r:id="rId4"/>
          </p:cNvPr>
          <p:cNvPicPr>
            <a:picLocks noChangeAspect="1" noChangeArrowheads="1"/>
          </p:cNvPicPr>
          <p:nvPr/>
        </p:nvPicPr>
        <p:blipFill>
          <a:blip r:embed="rId5" cstate="print"/>
          <a:srcRect/>
          <a:stretch>
            <a:fillRect/>
          </a:stretch>
        </p:blipFill>
        <p:spPr bwMode="auto">
          <a:xfrm>
            <a:off x="3071802" y="1857364"/>
            <a:ext cx="5753100" cy="2324101"/>
          </a:xfrm>
          <a:prstGeom prst="rect">
            <a:avLst/>
          </a:prstGeom>
          <a:ln>
            <a:noFill/>
          </a:ln>
          <a:effectLst>
            <a:outerShdw blurRad="292100" dist="139700" dir="2700000" algn="tl" rotWithShape="0">
              <a:srgbClr val="333333">
                <a:alpha val="65000"/>
              </a:srgbClr>
            </a:outerShdw>
          </a:effectLst>
        </p:spPr>
      </p:pic>
      <p:sp>
        <p:nvSpPr>
          <p:cNvPr id="6" name="TextBox 5"/>
          <p:cNvSpPr txBox="1"/>
          <p:nvPr/>
        </p:nvSpPr>
        <p:spPr>
          <a:xfrm>
            <a:off x="642910" y="4611231"/>
            <a:ext cx="7500990" cy="1938992"/>
          </a:xfrm>
          <a:prstGeom prst="rect">
            <a:avLst/>
          </a:prstGeom>
          <a:noFill/>
        </p:spPr>
        <p:txBody>
          <a:bodyPr wrap="square" rtlCol="0">
            <a:spAutoFit/>
          </a:bodyPr>
          <a:lstStyle/>
          <a:p>
            <a:r>
              <a:rPr lang="en-US" sz="2400" dirty="0" smtClean="0"/>
              <a:t>By providing customers with organized honest evidence of its capabilities, the Mayo Clinic has built one of the most powerful brands in health care. Its Sharing Mayo Clinic blog lets you hear directly from those who have been to the clinic or who work there.</a:t>
            </a:r>
            <a:endParaRPr lang="th-TH" sz="24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Services Marketing</a:t>
            </a:r>
            <a:endParaRPr lang="th-TH" dirty="0"/>
          </a:p>
        </p:txBody>
      </p:sp>
      <p:sp>
        <p:nvSpPr>
          <p:cNvPr id="3" name="ตัวยึดเนื้อหา 2"/>
          <p:cNvSpPr>
            <a:spLocks noGrp="1"/>
          </p:cNvSpPr>
          <p:nvPr>
            <p:ph sz="quarter" idx="1"/>
          </p:nvPr>
        </p:nvSpPr>
        <p:spPr/>
        <p:txBody>
          <a:bodyPr>
            <a:normAutofit fontScale="85000" lnSpcReduction="10000"/>
          </a:bodyPr>
          <a:lstStyle/>
          <a:p>
            <a:pPr>
              <a:buNone/>
            </a:pPr>
            <a:r>
              <a:rPr lang="en-US" dirty="0" smtClean="0"/>
              <a:t>The Service Profit Chain: The Chain that links service from profits with employee and customer satisfaction.</a:t>
            </a:r>
          </a:p>
          <a:p>
            <a:r>
              <a:rPr lang="en-US" dirty="0" smtClean="0">
                <a:solidFill>
                  <a:srgbClr val="FF0000"/>
                </a:solidFill>
              </a:rPr>
              <a:t>Internal Service quality: </a:t>
            </a:r>
            <a:r>
              <a:rPr lang="en-US" dirty="0" smtClean="0"/>
              <a:t>superior employee selection and training, a quality work environment, and strong support for those dealing with customers, which results in…</a:t>
            </a:r>
          </a:p>
          <a:p>
            <a:r>
              <a:rPr lang="en-US" dirty="0" smtClean="0">
                <a:solidFill>
                  <a:srgbClr val="FF0000"/>
                </a:solidFill>
              </a:rPr>
              <a:t>Satisfied and productive service employees</a:t>
            </a:r>
            <a:r>
              <a:rPr lang="en-US" dirty="0" smtClean="0"/>
              <a:t>: more satisfied, loyal, and hard working employees, which results in…</a:t>
            </a:r>
          </a:p>
          <a:p>
            <a:r>
              <a:rPr lang="en-US" dirty="0" smtClean="0">
                <a:solidFill>
                  <a:srgbClr val="FF0000"/>
                </a:solidFill>
              </a:rPr>
              <a:t>Greater service value</a:t>
            </a:r>
            <a:r>
              <a:rPr lang="en-US" dirty="0" smtClean="0"/>
              <a:t>: more effective and efficient customers who remain loyal, make repeat purchases, and refer other customers which results in…</a:t>
            </a:r>
          </a:p>
          <a:p>
            <a:r>
              <a:rPr lang="en-US" dirty="0" smtClean="0">
                <a:solidFill>
                  <a:srgbClr val="FF0000"/>
                </a:solidFill>
              </a:rPr>
              <a:t>Satisfied and loyal customers: </a:t>
            </a:r>
            <a:r>
              <a:rPr lang="en-US" dirty="0" smtClean="0"/>
              <a:t>satisfied customers who remain loyal, make repeat purchases and refer other customers, which results in…</a:t>
            </a:r>
          </a:p>
          <a:p>
            <a:r>
              <a:rPr lang="en-US" dirty="0" smtClean="0">
                <a:solidFill>
                  <a:srgbClr val="FF0000"/>
                </a:solidFill>
              </a:rPr>
              <a:t>Healthy service profits and growth</a:t>
            </a:r>
            <a:r>
              <a:rPr lang="en-US" dirty="0" smtClean="0"/>
              <a:t>: superior service firm performance.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Services Marketing</a:t>
            </a:r>
            <a:endParaRPr lang="th-TH" dirty="0"/>
          </a:p>
        </p:txBody>
      </p:sp>
      <p:sp>
        <p:nvSpPr>
          <p:cNvPr id="3" name="ตัวยึดเนื้อหา 2"/>
          <p:cNvSpPr>
            <a:spLocks noGrp="1"/>
          </p:cNvSpPr>
          <p:nvPr>
            <p:ph sz="quarter" idx="1"/>
          </p:nvPr>
        </p:nvSpPr>
        <p:spPr>
          <a:xfrm>
            <a:off x="914400" y="1447800"/>
            <a:ext cx="8515384" cy="4572000"/>
          </a:xfrm>
        </p:spPr>
        <p:txBody>
          <a:bodyPr/>
          <a:lstStyle/>
          <a:p>
            <a:pPr>
              <a:buNone/>
            </a:pPr>
            <a:r>
              <a:rPr lang="en-US" dirty="0" smtClean="0">
                <a:solidFill>
                  <a:srgbClr val="FF0000"/>
                </a:solidFill>
              </a:rPr>
              <a:t>Zappos.com Taking Care of Those Who Take Care of Customers</a:t>
            </a:r>
            <a:endParaRPr lang="th-TH" dirty="0">
              <a:solidFill>
                <a:srgbClr val="FF0000"/>
              </a:solidFill>
            </a:endParaRPr>
          </a:p>
        </p:txBody>
      </p:sp>
      <p:pic>
        <p:nvPicPr>
          <p:cNvPr id="46082" name="Picture 2" descr="http://i2.cdn.turner.com/money/.element/img/1.0/sections/mag/fortune/bestcompanies/2013/snapshots/zappos.jpg">
            <a:hlinkClick r:id="rId2"/>
          </p:cNvPr>
          <p:cNvPicPr>
            <a:picLocks noChangeAspect="1" noChangeArrowheads="1"/>
          </p:cNvPicPr>
          <p:nvPr/>
        </p:nvPicPr>
        <p:blipFill>
          <a:blip r:embed="rId3" cstate="print"/>
          <a:srcRect/>
          <a:stretch>
            <a:fillRect/>
          </a:stretch>
        </p:blipFill>
        <p:spPr bwMode="auto">
          <a:xfrm>
            <a:off x="2214546" y="2214554"/>
            <a:ext cx="4929222" cy="3411165"/>
          </a:xfrm>
          <a:prstGeom prst="rect">
            <a:avLst/>
          </a:prstGeom>
          <a:ln>
            <a:noFill/>
          </a:ln>
          <a:effectLst>
            <a:outerShdw blurRad="292100" dist="139700" dir="2700000" algn="tl" rotWithShape="0">
              <a:srgbClr val="333333">
                <a:alpha val="65000"/>
              </a:srgbClr>
            </a:outerShdw>
          </a:effectLst>
        </p:spPr>
      </p:pic>
      <p:pic>
        <p:nvPicPr>
          <p:cNvPr id="46086" name="Picture 6" descr="zappos">
            <a:hlinkClick r:id="rId4" tooltip="Zappos Victory by Scott Anderson"/>
          </p:cNvPr>
          <p:cNvPicPr>
            <a:picLocks noChangeAspect="1" noChangeArrowheads="1"/>
          </p:cNvPicPr>
          <p:nvPr/>
        </p:nvPicPr>
        <p:blipFill>
          <a:blip r:embed="rId5" cstate="print"/>
          <a:srcRect/>
          <a:stretch>
            <a:fillRect/>
          </a:stretch>
        </p:blipFill>
        <p:spPr bwMode="auto">
          <a:xfrm>
            <a:off x="7072330" y="142852"/>
            <a:ext cx="1428760" cy="1428761"/>
          </a:xfrm>
          <a:prstGeom prst="rect">
            <a:avLst/>
          </a:prstGeom>
          <a:noFill/>
        </p:spPr>
      </p:pic>
      <p:sp>
        <p:nvSpPr>
          <p:cNvPr id="7" name="TextBox 6"/>
          <p:cNvSpPr txBox="1"/>
          <p:nvPr/>
        </p:nvSpPr>
        <p:spPr>
          <a:xfrm>
            <a:off x="1214414" y="5643578"/>
            <a:ext cx="6929486" cy="1015663"/>
          </a:xfrm>
          <a:prstGeom prst="rect">
            <a:avLst/>
          </a:prstGeom>
          <a:noFill/>
        </p:spPr>
        <p:txBody>
          <a:bodyPr wrap="square" rtlCol="0">
            <a:spAutoFit/>
          </a:bodyPr>
          <a:lstStyle/>
          <a:p>
            <a:r>
              <a:rPr lang="en-US" sz="2000" b="1" dirty="0" err="1" smtClean="0"/>
              <a:t>Zappos</a:t>
            </a:r>
            <a:r>
              <a:rPr lang="en-US" sz="2000" b="1" dirty="0" smtClean="0"/>
              <a:t> knows that happy customers begin with happy, dedicated, and energetic employees. </a:t>
            </a:r>
            <a:r>
              <a:rPr lang="en-US" sz="2000" b="1" dirty="0" err="1" smtClean="0"/>
              <a:t>Zappos</a:t>
            </a:r>
            <a:r>
              <a:rPr lang="en-US" sz="2000" b="1" dirty="0" smtClean="0"/>
              <a:t> is ”happy to help 24/7”</a:t>
            </a:r>
            <a:endParaRPr lang="th-TH" sz="2000" b="1"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Services Marketing</a:t>
            </a:r>
            <a:endParaRPr lang="th-TH" dirty="0"/>
          </a:p>
        </p:txBody>
      </p:sp>
      <p:sp>
        <p:nvSpPr>
          <p:cNvPr id="3" name="ตัวยึดเนื้อหา 2"/>
          <p:cNvSpPr>
            <a:spLocks noGrp="1"/>
          </p:cNvSpPr>
          <p:nvPr>
            <p:ph sz="quarter" idx="1"/>
          </p:nvPr>
        </p:nvSpPr>
        <p:spPr/>
        <p:txBody>
          <a:bodyPr/>
          <a:lstStyle/>
          <a:p>
            <a:r>
              <a:rPr lang="en-US" dirty="0" smtClean="0"/>
              <a:t>Figure 7.4   Three types of Service Marketing</a:t>
            </a:r>
            <a:endParaRPr lang="th-TH" dirty="0"/>
          </a:p>
        </p:txBody>
      </p:sp>
      <p:pic>
        <p:nvPicPr>
          <p:cNvPr id="5" name="รูปภาพ 4" descr="3 service marketing.jpg"/>
          <p:cNvPicPr>
            <a:picLocks noChangeAspect="1"/>
          </p:cNvPicPr>
          <p:nvPr/>
        </p:nvPicPr>
        <p:blipFill>
          <a:blip r:embed="rId2" cstate="print"/>
          <a:stretch>
            <a:fillRect/>
          </a:stretch>
        </p:blipFill>
        <p:spPr>
          <a:xfrm>
            <a:off x="2071670" y="2214554"/>
            <a:ext cx="4032781" cy="2830511"/>
          </a:xfrm>
          <a:prstGeom prst="rect">
            <a:avLst/>
          </a:prstGeom>
          <a:ln>
            <a:noFill/>
          </a:ln>
          <a:effectLst>
            <a:outerShdw blurRad="292100" dist="139700" dir="2700000" algn="tl" rotWithShape="0">
              <a:srgbClr val="333333">
                <a:alpha val="65000"/>
              </a:srgbClr>
            </a:outerShdw>
          </a:effectLst>
        </p:spPr>
      </p:pic>
      <p:sp>
        <p:nvSpPr>
          <p:cNvPr id="7" name="TextBox 6"/>
          <p:cNvSpPr txBox="1"/>
          <p:nvPr/>
        </p:nvSpPr>
        <p:spPr>
          <a:xfrm>
            <a:off x="357158" y="5286388"/>
            <a:ext cx="4286280" cy="1077218"/>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sz="1600" b="1" dirty="0" smtClean="0"/>
              <a:t>Service firm must sell the importance of delighting customers to consumer-contact employees. At Zappos.com, the No 1 core value is “Deliver WOW through service.”</a:t>
            </a:r>
            <a:endParaRPr lang="th-TH" sz="1600" b="1" dirty="0"/>
          </a:p>
        </p:txBody>
      </p:sp>
      <p:cxnSp>
        <p:nvCxnSpPr>
          <p:cNvPr id="10" name="ลูกศรเชื่อมต่อแบบตรง 9"/>
          <p:cNvCxnSpPr/>
          <p:nvPr/>
        </p:nvCxnSpPr>
        <p:spPr>
          <a:xfrm rot="5400000" flipH="1" flipV="1">
            <a:off x="607191" y="3464719"/>
            <a:ext cx="1643074" cy="1428760"/>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12" name="TextBox 11"/>
          <p:cNvSpPr txBox="1"/>
          <p:nvPr/>
        </p:nvSpPr>
        <p:spPr>
          <a:xfrm flipH="1">
            <a:off x="6286480" y="3786190"/>
            <a:ext cx="2714676" cy="181588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sz="1600" b="1" dirty="0" smtClean="0"/>
              <a:t>Then service firms must help employees master the art of interacting with customers. Every employee at </a:t>
            </a:r>
            <a:r>
              <a:rPr lang="en-US" sz="1600" b="1" dirty="0" err="1" smtClean="0"/>
              <a:t>Zappos</a:t>
            </a:r>
            <a:r>
              <a:rPr lang="en-US" sz="1600" b="1" dirty="0" smtClean="0"/>
              <a:t> from CEO down, goes through 4 weeks of customer-loyalty training.</a:t>
            </a:r>
            <a:endParaRPr lang="th-TH" sz="1600" b="1" dirty="0"/>
          </a:p>
        </p:txBody>
      </p:sp>
      <p:cxnSp>
        <p:nvCxnSpPr>
          <p:cNvPr id="13" name="ลูกศรเชื่อมต่อแบบตรง 12"/>
          <p:cNvCxnSpPr/>
          <p:nvPr/>
        </p:nvCxnSpPr>
        <p:spPr>
          <a:xfrm rot="10800000">
            <a:off x="4500562" y="4572008"/>
            <a:ext cx="1857388" cy="1588"/>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Services Marketing</a:t>
            </a:r>
            <a:endParaRPr lang="th-TH" dirty="0"/>
          </a:p>
        </p:txBody>
      </p:sp>
      <p:sp>
        <p:nvSpPr>
          <p:cNvPr id="3" name="ตัวยึดเนื้อหา 2"/>
          <p:cNvSpPr>
            <a:spLocks noGrp="1"/>
          </p:cNvSpPr>
          <p:nvPr>
            <p:ph sz="quarter" idx="1"/>
          </p:nvPr>
        </p:nvSpPr>
        <p:spPr/>
        <p:txBody>
          <a:bodyPr/>
          <a:lstStyle/>
          <a:p>
            <a:r>
              <a:rPr lang="en-US" b="1" dirty="0" smtClean="0">
                <a:solidFill>
                  <a:srgbClr val="FF0000"/>
                </a:solidFill>
              </a:rPr>
              <a:t>Internal Marketing</a:t>
            </a:r>
            <a:r>
              <a:rPr lang="en-US" dirty="0" smtClean="0"/>
              <a:t>: Orienting and motivating customer contact employees and service support people to work as a team to product customer satisfaction.</a:t>
            </a:r>
          </a:p>
          <a:p>
            <a:r>
              <a:rPr lang="en-US" b="1" dirty="0" smtClean="0">
                <a:solidFill>
                  <a:srgbClr val="FF0000"/>
                </a:solidFill>
              </a:rPr>
              <a:t>Interactive Marketing: </a:t>
            </a:r>
            <a:r>
              <a:rPr lang="en-US" dirty="0" smtClean="0"/>
              <a:t>Training service employees in the fine art of interacting with customers to satisfy their needs.</a:t>
            </a:r>
            <a:endParaRPr lang="th-TH" dirty="0"/>
          </a:p>
        </p:txBody>
      </p:sp>
      <p:pic>
        <p:nvPicPr>
          <p:cNvPr id="49156" name="Picture 4" descr="http://www.tlnt.com/media/2011/10/CustomerService-200x262.jpg">
            <a:hlinkClick r:id="rId2"/>
          </p:cNvPr>
          <p:cNvPicPr>
            <a:picLocks noChangeAspect="1" noChangeArrowheads="1"/>
          </p:cNvPicPr>
          <p:nvPr/>
        </p:nvPicPr>
        <p:blipFill>
          <a:blip r:embed="rId3" cstate="print"/>
          <a:srcRect/>
          <a:stretch>
            <a:fillRect/>
          </a:stretch>
        </p:blipFill>
        <p:spPr bwMode="auto">
          <a:xfrm>
            <a:off x="3286116" y="3688540"/>
            <a:ext cx="2143140" cy="2807515"/>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Services Marketing</a:t>
            </a:r>
            <a:endParaRPr lang="th-TH" dirty="0"/>
          </a:p>
        </p:txBody>
      </p:sp>
      <p:sp>
        <p:nvSpPr>
          <p:cNvPr id="3" name="ตัวยึดเนื้อหา 2"/>
          <p:cNvSpPr>
            <a:spLocks noGrp="1"/>
          </p:cNvSpPr>
          <p:nvPr>
            <p:ph sz="quarter" idx="1"/>
          </p:nvPr>
        </p:nvSpPr>
        <p:spPr>
          <a:xfrm>
            <a:off x="428596" y="1447800"/>
            <a:ext cx="8258204" cy="4572000"/>
          </a:xfrm>
        </p:spPr>
        <p:txBody>
          <a:bodyPr/>
          <a:lstStyle/>
          <a:p>
            <a:r>
              <a:rPr lang="en-US" b="1" dirty="0" smtClean="0">
                <a:solidFill>
                  <a:srgbClr val="FF0000"/>
                </a:solidFill>
              </a:rPr>
              <a:t>How to Manage…</a:t>
            </a:r>
            <a:endParaRPr lang="th-TH" b="1" dirty="0">
              <a:solidFill>
                <a:srgbClr val="FF0000"/>
              </a:solidFill>
            </a:endParaRPr>
          </a:p>
        </p:txBody>
      </p:sp>
      <p:graphicFrame>
        <p:nvGraphicFramePr>
          <p:cNvPr id="4" name="ไดอะแกรม 3"/>
          <p:cNvGraphicFramePr/>
          <p:nvPr/>
        </p:nvGraphicFramePr>
        <p:xfrm>
          <a:off x="857224" y="2214554"/>
          <a:ext cx="7215238"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a:bodyPr>
          <a:lstStyle/>
          <a:p>
            <a:r>
              <a:rPr lang="en-US" dirty="0" smtClean="0"/>
              <a:t>Service Marketing</a:t>
            </a:r>
            <a:br>
              <a:rPr lang="en-US" dirty="0" smtClean="0"/>
            </a:br>
            <a:r>
              <a:rPr lang="en-US" sz="1800" dirty="0" smtClean="0"/>
              <a:t>Service Quality</a:t>
            </a:r>
            <a:endParaRPr lang="th-TH" sz="1800" dirty="0"/>
          </a:p>
        </p:txBody>
      </p:sp>
      <p:pic>
        <p:nvPicPr>
          <p:cNvPr id="50180" name="Picture 4" descr="http://www.mobilemarketer.com/cms/lib/8073.jpg">
            <a:hlinkClick r:id="rId2"/>
          </p:cNvPr>
          <p:cNvPicPr>
            <a:picLocks noChangeAspect="1" noChangeArrowheads="1"/>
          </p:cNvPicPr>
          <p:nvPr/>
        </p:nvPicPr>
        <p:blipFill>
          <a:blip r:embed="rId3" cstate="print"/>
          <a:srcRect/>
          <a:stretch>
            <a:fillRect/>
          </a:stretch>
        </p:blipFill>
        <p:spPr bwMode="auto">
          <a:xfrm>
            <a:off x="1071538" y="2214554"/>
            <a:ext cx="2643206" cy="264320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TextBox 5"/>
          <p:cNvSpPr txBox="1"/>
          <p:nvPr/>
        </p:nvSpPr>
        <p:spPr>
          <a:xfrm>
            <a:off x="4214810" y="2143116"/>
            <a:ext cx="4657877" cy="3970318"/>
          </a:xfrm>
          <a:prstGeom prst="rect">
            <a:avLst/>
          </a:prstGeom>
          <a:noFill/>
        </p:spPr>
        <p:txBody>
          <a:bodyPr wrap="square" rtlCol="0">
            <a:spAutoFit/>
          </a:bodyPr>
          <a:lstStyle/>
          <a:p>
            <a:r>
              <a:rPr lang="en-US" dirty="0" smtClean="0"/>
              <a:t>Service recovery: Southwest created a high-level group- headed by Fred Taylor,” senior manager of proactive customer service communications”- that carefully coordinates responses to major flight disruptions, turning wronged customers into more loyal ones.</a:t>
            </a:r>
            <a:endParaRPr lang="th-TH"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214282" y="428604"/>
            <a:ext cx="8015287" cy="914400"/>
          </a:xfrm>
        </p:spPr>
        <p:txBody>
          <a:bodyPr>
            <a:normAutofit fontScale="90000"/>
          </a:bodyPr>
          <a:lstStyle/>
          <a:p>
            <a:r>
              <a:rPr lang="en-US" sz="3800" dirty="0"/>
              <a:t>Should a Company Try to Delight the Customer?</a:t>
            </a:r>
            <a:endParaRPr lang="th-TH" sz="3800" dirty="0"/>
          </a:p>
        </p:txBody>
      </p:sp>
      <p:sp>
        <p:nvSpPr>
          <p:cNvPr id="44035" name="Rectangle 3"/>
          <p:cNvSpPr>
            <a:spLocks noGrp="1" noChangeArrowheads="1"/>
          </p:cNvSpPr>
          <p:nvPr>
            <p:ph type="body" sz="half" idx="1"/>
          </p:nvPr>
        </p:nvSpPr>
        <p:spPr>
          <a:xfrm>
            <a:off x="0" y="1643050"/>
            <a:ext cx="5072098" cy="5757890"/>
          </a:xfrm>
        </p:spPr>
        <p:txBody>
          <a:bodyPr>
            <a:normAutofit/>
          </a:bodyPr>
          <a:lstStyle/>
          <a:p>
            <a:pPr>
              <a:lnSpc>
                <a:spcPct val="90000"/>
              </a:lnSpc>
            </a:pPr>
            <a:r>
              <a:rPr lang="en-US" sz="2400" dirty="0"/>
              <a:t>Some management consultants urge service companies to </a:t>
            </a:r>
            <a:r>
              <a:rPr lang="en-US" sz="2400" dirty="0">
                <a:solidFill>
                  <a:srgbClr val="FF3300"/>
                </a:solidFill>
              </a:rPr>
              <a:t>“delight” customers to gain a competitive advantage.</a:t>
            </a:r>
          </a:p>
          <a:p>
            <a:pPr>
              <a:lnSpc>
                <a:spcPct val="90000"/>
              </a:lnSpc>
            </a:pPr>
            <a:r>
              <a:rPr lang="en-US" sz="2400" dirty="0"/>
              <a:t>The delight they refer to is a profoundly positive emotional state that results from having one’s expectations exceeded to a surprising degree.</a:t>
            </a:r>
          </a:p>
          <a:p>
            <a:pPr>
              <a:lnSpc>
                <a:spcPct val="90000"/>
              </a:lnSpc>
            </a:pPr>
            <a:r>
              <a:rPr lang="en-US" sz="2400" dirty="0"/>
              <a:t>One Author describes the type of service that results in delight as </a:t>
            </a:r>
            <a:r>
              <a:rPr lang="en-US" sz="2400" b="1" dirty="0">
                <a:solidFill>
                  <a:srgbClr val="FF3300"/>
                </a:solidFill>
                <a:effectLst>
                  <a:outerShdw blurRad="38100" dist="38100" dir="2700000" algn="tl">
                    <a:srgbClr val="C0C0C0"/>
                  </a:outerShdw>
                </a:effectLst>
              </a:rPr>
              <a:t>“positively outrageous service</a:t>
            </a:r>
            <a:r>
              <a:rPr lang="en-US" sz="2400" dirty="0"/>
              <a:t>” which is unexpected, random, extraordinary, and disproportionately positive.</a:t>
            </a:r>
            <a:endParaRPr lang="th-TH" sz="2400" dirty="0"/>
          </a:p>
        </p:txBody>
      </p:sp>
      <p:sp>
        <p:nvSpPr>
          <p:cNvPr id="1026" name="AutoShape 2" descr="data:image/jpeg;base64,/9j/4AAQSkZJRgABAQAAAQABAAD/2wCEAAkGBhQSEBQUEhQVFRUUFxUVFBQWFxQXFBQVFRUVFBUUFhUXGyYeFxkjGRUWHzAgIycpLCwsFyAzNTAqNSYrLCkBCQoKDgwOGg8PGiwkHCQpLC0sKSwsLCwsLCwpLCwsLCwsLCwsKSwsLCwsLCwsLCwsLCkpLCktLCkpKSwsKSksLP/AABEIAPgAywMBIgACEQEDEQH/xAAcAAABBQEBAQAAAAAAAAAAAAADAAIEBQYBBwj/xABCEAACAQIEBAQDBQYDBwUBAAABAhEAAwQSITEFQVFhBhMicTKBkUKhsdHwBxQjUmLBFeHxQ1NjcoKTshYzosLSkv/EABoBAAIDAQEAAAAAAAAAAAAAAAIDAAEEBQb/xAArEQACAgEDAwMDBAMAAAAAAAAAAQIRAxIhMQRBURMiYRSBkVJxwdGSofD/2gAMAwEAAhEDEQA/APPFFEWmLRFFdc6AVBUq0tAtrU3DWSxAEdNSAPqaGUlFW+CckjD1dYFqrcNgHMQJnoRO4GomRqy7gb1YWLTKASIBgj2YEj8DSHlhLZSX5DSZosHcq3w9ys5hb1WlnEUtoGRdpdoy3qqUxNFGJoaALTzqa2IquOLoTYuq0kom3cRVfiMTQbuKqBexNEkMgg13EUBsRUV71Aa9TKNCRMbEUB8RUVrtCa7VpDEg9y9QHuUJrlDZ6YkFY9noReml6m4DhLXPUxyp/MeftR7JWxU5qKtkEtTGNH4r4iwVg5crXTt6SIkbySY+lRbfiDB3tAHsNyLap8yCY+YoVlXgyPqV4Gu1BJp+LtMh9UFTs42I6n86jl61Raa2CU1LgpVFHQUxRRkFJBCoKsuD4a5cuBbeh+IsdlVdS7HkAOdVyir7A4i0LS2w7qXKm6QgJcggqk5xCA8uZ16AZuok1Ckrv4v7stE65gFstcz3XCpda3bVAM7lCpLa6KBCddR2rl2YUh2ZGJjNuCNwR11++nY11a5cRs5i47ZgFBV2aGWC3qXQa6ULFXhCIgIVZMtGZmaJYxoNABHQVzsEnKUb5/ZVVc+b4+eewaJVi7U+1iKprVypCXq6LQLLlcTRP3qqcYiunE1VFUWjYumNiqrDiaYcRUoLSTrmJqLcv1Ga/QmuVaQyKDNdoTXKEXppeioagjPQy9NLUMtRpBWPL0xnpjNU6zi7OFOa9/Euj4bKx6DEjzWOit/TqRzFXKSirYqeRQVsl4PhaonnYj0oNQp3PSR/bnWW8VeNc0oui7BBpP8Azkf+I+fSo3izxPfvsTAVRssklep21PesRlZjoCT2BJrLPLZzZzcnciU2MLtJgdgK0Hh7ALdJLglV0jNlLE8gY5b/AErLZSp1BHuCPxrccDTLZTuMx/6tfwgfKig7AJgRsMCUm7YmGQ/FbPty/A0VcBacZkuQp1AmI7Ryp6OQcywDEGfhYfyuOY77j7qi3OG4YkkubZO9sicp6TzHQ9KO6K3RVKKMgoaCjoK0G0Ki1YWbCECJJjXfQ6Ry23qCgo6GlZIOS2dFosEtoTu3Od+vPToD9aTQIgyef3f51EVqIGpMcTi7cmwrJSPRBdqIHp2em0CS/OrhvVFz1zPUoJEk3a4blRs9dz1KDD+ZTS1CzVzNUoJBM1LNQ81czUSQY9moZauF6q+N+I/3ebdnXEHQsNfInSF63e/2f+b4bclBWxeTIoIsrnE2tYi1h8OFfGXHRROqYeSPi63I3/kH9Xws4xw+5hb17zQxlnZTBhxm1Ikb89KL+ynwrft4wYm4inKrQh1ueshC4J0BGY9eYre+LeKWL1lkLK0T6G0OYdM2/wAq5ebK3LcyxTybs8Gx/FSx/uNj37VDwOMNq4txd1M+/Ue0U7HWClxhECTE9J0qMVq0+6EO7PSbfEbd5QLigg9QOdV2L4a1kFrJJt7lBqV7p1HVfpVFwfGfZPy/KtRgcURAJkcvyP61rXGSlzyasuBOPqQ47/ALA8QDgQR17EdR+tKsVvmNz9aouM4A2mN60PSTNxF5f8RO/XrTrHFpUEQZ5hlE/I6j2otXZmI4goyUFaMgrSbQyUZTQVq8/wAFQn03B8IIBIJb0IzEEbAF9oPwNrpQt0S6KwGnBqnPwYBkAuq2Z8mg2O8nWIggzOxExRX4FBI81NJmdDAWZgnrC/8ANI5ajaL1Irw1dDVYJwdDtfX7W45CNoYyTmED3rlrhiEsvmagWip0AOdC7iCdYIy8t9YqrRVogZq5mqyPBgFY+arkKMqoR6mYgDc6rvGkk8hzqc1Wtwk7H5q6Goc12aug0Emlmoc1zNUoJBC1czUOZMDUnTvT2sXWm3h//cnLcvSIsfzKmvqu9SNF2BzTluUlFWwZ5FFWyr47xs2SbNn1XzozLr5PVVj/AGnU/Z99rDw14Zt2La37mtxhMNshO4HflP51YcO4FYwiyNWO5JBJ9/yECq7HcV85/LU6alo5L299vnWRtt2zBKTk7ZreC8YC3CwPquIbaAGPh9ZyiNdM2p0ovFeMYZ7Ga4im6sqQGBg8pymCYqk4GvkuLrAEgEQdgsEZQdxv9ai+MOIubQcLktyCVzFn9cgOxI9tOh+VY80G3aNOLJFRpma4lYS44LQBtzMfIVnuJqM/oBCLoCRBYjdiOWtaAYdp11kSI6HnXb+BlTmgCNSeVLjKi5LUZrCvBFazBvmXWs1csc12B6b+/fStFwpx5Un9Dma2RNfRS1WmT8LjDqjakDQ/zL+fWszjvDRNxihAUmQOk8qvOJLkW3cEb67yAfz6Umva09x1Lc52eMFNqHA1RRVpi0QVroePFXR8OXJHlspkJ1WS5KwNNhB35fSqQGrFuD35gKW0UgqQQZ2jXkd+nOgZTC4Tg1x9VK5VfIWVtmlBI6yXTXuKcOAXTBJT1REtqzEkZRIktII78pqL/hl3KWIgQGksNQdQZnfSY32ow4PfA2MxJXNB0uG3G8E5uQneh+5V/I/D8FuOgcRDBiJJBOWJGo55h270Y8BbMy5llAhaZCjMju2p5DIeWtQbeAvFZCsVBK76Aj4hv9aJc4dfWSysCJJJIn05ZO86Z1k8s1T7l/cknw/c0k2xIJHq5BM5Ogk+mDpMgiJon/pm7ptJ3GsLJQKM0QSc8+wO8GKy5i3b4mJgRvy1/M/U9aaLp6n6mpTDSYXEYYplkg5lDKQZBU7HbrI9waFNIuTE8hA7DpTSaJINHSabM6DU0lUkgAEk6ADc1a4XCpaXzHJnpHODoO2m8VJSUVuBkyKCH4Dh7WwbjnKQDG07fd71X43xYLXoX0iNCIgA7SOX+VVXiTxhnJC7bR+dZK7jGuNGgnppHP51jnktmGUnJ2y14p4ge4xC69TUvwkh9bNzIE+0k/iKpsLZNw5FED7TdOvzrT4OwLaKBpp/f/SgRDSWRnInRB6nPUDl8zA+dRuMFL9t8zMoI5czplAnSJiqnE4i5KqpID+k66aSfwmp+C9UQoItyttfsvd2ZyeaoDHuT2ogSnZfLEEBtBGrCBynf5VFvYC5daCe+UaIg6sTqfnWpu8LRB6jncyWPVjz9u3QUFMJA5679Se9DRdlTdwAChVGg5/rvVQrFbiofhksO5nY+x1+nSte2H01rGeIMRlfQbNv3G9WnTsJSa4LjiFybXyJ+mtQWxGtRzxINbidTpHvpVpa8G32ALXbVonU23z5l6BsqkAxy5U5y8AhRTxTAKfWw2nZqwL4kafxfsmIYxrmWRGmuveq6p449dEQw0y/ZH2Zj8T9aBkYn4niCwOa5MLEA7AQp/Ezz1NOs4rEm4oBuZiygAyPVnzAa7etZ+R6UxOO3Q5fN6sqrPQKyuDB03X7z1NNucbunLJX0FSvpGmTMEHcAM31qq+AaFduXbZKsWUgt9XXK+vcGD1pf4hcMyxOYMD3z5c3zOUSecUzFcRe6FDwcswY11Ysfx+4UFaug0gop4pi12asYh1TMLwO/djy7NxgeYU5f/6On31dcAt2LGEuYu7bF1xc8uzbb4JChi7Lzief96vfDfiLHX283FKLeFIJD+lYgSAFb1MDoJFY83VaHpiirK3BeEzhrdy7iGtjKpMAnYcsxjfpHavNuP8AHruLbT0W50JkCNQIG53r0zxVixeDF0Pl/YR5GY/zsvToD1OlYTD8LuYzEi1bEsdSToqjqTyHKsHr5Jc8sGeGL90jJ3eAXltm40ADlPqI6iNI6a61EwuFJYCvVsX4QfyDYcZLqA5Z2aZ9M7EE6htp7HTCJhPLuEMDmESCIjlGvcGnLcxyhpZNwWEFtRVkjgmPp+vaorLK68uX5mmtZZsuUiOffpBmKYATcLcDFXRjlBJ0ETuNQRMVb2cQAANBAgQANOnaqZL7qIZSe4qHi+NhZgH6GpZDQXb43JqvfxAgfKvqPQVjsZxl25mr7wlweLb4m8rEEFUjXLInOwmdeWm1VdvYhJxHEmYhn+EiQoMAc9R9qsfj7+Z9epJ+dX2Nvxp00qL4d4ehnEX58pGgCQGuMNcqd+rbL7xUbIXvhbw6LKi+4m6dUX/dDkx/4nT+X3+GyaZqtwPiBSzQCqScoJkhTMAnmYq7TGoRNPjVbFMogKcBXVFS7GGWAXMDkBufyFa5yUFbN5EIphFWz460qwqKO7QzGrDgWFw2LJtvKXIJW4pA+qRBH396yvqo+ClK3RmKVTuL8IfD3TbuDXdSNnWSAy9jFQwtaU01aCoQFEUVwCnCrCSHCpGCwb3XCIJY/QDmSeQHWmnBuAhKkC4JQx8QzMvpHPVW+h5a1rPDeEaypDABmBJA10GwY846bVm6nqFgxymt2lwWmnJR7sssFw/D+SlgI3mJLeYYyOWIzyPYKADyiNjVg6C3bRWYsLXwAxpAhSY+IgADXQRoBUa7i1Fi6bnphGa2dmBQZjB3jQDpNVBxV28iypljlWAf4gIUqyiOYYada40M3rQWSufIxQ0TcJcldx/FvfcJb1JMDp7k8h3rU+CPD64fQasdXf8AmPbsOQo9nwyMNZLNrcb4iIJ7W06n8TQ/DPEHt3iCM6GCANWWTl0G++mUiRB20B1Y4UrfJjz5dbqPBrOJcMS+uVxt8LDdfbt2rzL9pHg2GS7aDeYqQ4gReVdSykal10JEajbXf1m24YSpBB2I2pXrCupVwCD1+72PcURlUuz4PmNMZIIAGXbUyTyKkdtq410qNNNNAOQraftQ/Z4+HZsXhhmtsSbygaof94QBoDzjSddJ086XiAI9Wh77fWiTITW444+0DULGccc/yfSfxoWIvJHL+9QLNl7zhbalmPIfrQVTZCRwzDnEYi3bJgMwzQNlGrQPYGvUcfftJayhlEfZB7flWW8N+D2tXM98LO9uCSVcEGTpH+lTvEHGk1ttmAG+gIntB2pkVSIZLjF0ZjB0OsVX28acqpJyjkeUmYHzp4s52J5Uhg4cEglZGYDcrOsd4pV7kL7hmGW2gxGIUm1qEWcpuMN4I1AG5PWB1qAvFW5AxrGo2nT7qDxbi5ukCfSoyqIgKo+FQO3Oq43T1ok32CVG9UVTcT4mzQQdBAgVf21rIcZwjI5EEdDyIncda1dWnszVPZDGx5POpPCeMNbuqQSNdYqkLGpGGssGDRt6tenWK574ERe+x7Lg+KnEW70kBVRFGY6GQVcidyNGrJXrBVip3H3zqCOxEGi+FeGYrGtFgHIurMdEU9zzPYSa2+D8MYe1677m+/MarbB782/WlN6bL6V6jcmmY3hvBrt9stq2znnA0Hudh8619vw1hcDa83Gsty6fgsAyuY7KY+Iz8vfem8U8cBV8uwFCjQBBCj6aD5TWP4rxE34zqumkgGfqSa06s2ZexUiNGp4arYgXsS+QsioUtlggW2NRbtwIVdIkbyDNVf8A6qIv5fJNtm1TIcwU6hgp2CnTWTz5VG4RhnxLKhIgH0khSVcKziJ+IMLcEdYOsmg30OGaWIuOQMhkMlkaGGjTOMwkdTy5hJaXo7isjTi1RofEuGZMP+8Ym8isSALJDGZGZc+RZB5hTEjpvUTwRxw4e557Z7y3IDByFyD4Ve0moSASN9jy3FXwS07NcLepLn/uK+ouDeGH0g7jkRFWN60oVhaOizmSdUH/ANl5Ty2PUqePSzM5OqPQ+L4nzVOmmjRM+kGZgEB0JAkyI20JANPwrBQzDkec7gZl8yYGb/bN5kEjSslguM3LJEFmUfYB9SHUZrROxjdDoQY5xW34Dj0vIGQg5zy0V25wD8FyCQVad9MwMLLFF9wzExIOh0JB0UyFhSB8B9QAaAGM6VaDFodMwB5g7jt0NZrGYlUTM7KBrqSFEkSSM0wSzk/CAQoiqjDXbdq0xtI2U6yivDHqbt06jsKTOdDsWHXuzfPBGkEfUd68Y/aT+ziwc17BsqNMvhxqmp1ZY0T/AJTp06VaYjxGoBmI5yRHz5GqrjXi+2ilWbf7IiB9KPE1NWDkx+m6Mtwb9nIZZvswaZyqVyx0Jg66cq1WFbDYS3CBVjkNz3J3J96yuL8UIVEuVkSCNSBrGgM1Q4viIc6F7ncSg/8AlJpuqKFpWaPjni5W+D0kHf8AQ3rJYjFNdaASfy7nn861vg3wcmNzSDnXUoSfh2DA7n+30p3E/BTYK5kYSjSbdz+Yc1P9Q+8a+wOTZdUUGGwekUPiGMW0Mo1b8Pei8X4qLfot/FzPT/Os8dTJq0iCJJJJ50q7XYo0iz0W0KvuH8Mt4vDthrujA57LxOQsIfSRI9K6d6o7VWnCr2W4D2P4T/aulmjcGjoSjcWZDj/7Pr2HmTbaQSuRmlgCBswEb9aqbJf4WAnY6awK9F8T383ltqZzLPyzD/xP0rG47D+qR9awPplOGqL3FqHsUl9zVeD/ABA1mybbLms5xnCkrdTNCh0IMMJAkGI0M71M8S4G7lF3zXvWG+FpO5+y8+qex9uwy/DGYT6jroe9afh/E3tqQIdG0e04m3cHQ81PRht0O1MxYJQj7qfwPjidWvwZxmpoq0u2LbljbDKAxGV4zoYnKxBg6EEMNCOmoFYeCXb15LVmcznvCifUx7DetksySsY8T06jdeFsLbs4Tz3EsWZ19kOVR9QT86xOJ4t590DKADIVQIBl2afvrXeMLq4bCphLJM5cszrA+Jyev9zWKw+J8mw19gMy+m2CNSx0Aj9aA1y4y1zeRmPNKvaXuNxa2LQQEAxqxIB7x3JmsVj/ABG4cG02UqZUqdvnVZj8a1whnJYnQk9R+GlRbFk3HCLuxj8zQylZjZvuA8eXFjKVCXhEgCLdzun8rf0c+XSrfB4x7DlkIk6XFb4LgH2bg67+oais7hsAti3lG/M8yaHi+Ki8ot3LmRh8N3kY2W4d4/r5c5G1MlHquG4lZxtoq4BK6srgM1to0Lzow10uwe8TmGa8QcAxQuM1uLhkx5mZygJJGWTEREGAT0jU5HhPHbtm+oaUup8Lc9ehGjKZ5aHlXrHhzj9y/bu22S0jIC4vTFuyjfauoTMbkKIk9BLULp8lxk48HlGO4HfuXVsXHHmNrkLKiqv8zsdEXufkCYFWGO8N4PCrktuMTeMeZfibKE6ZbKnQ6n42n8j+P+I2US1bwoJXzvMu4i5rexN0qy+Y55KMxhdInQDaslcxhIM5j7R98kRQxprYKWqL9yJ78Gsg677mdakYPAWzOUbUH90tORGLtz/xUv2z7E+WV++pnD7BW7kDJczDQ2mFxT0AK8+29VOCUXQ3FkuaT4LPhmIbD3FuWjlZTp07gjmDtFaT9qvi21bwKWntj94xCK/lnex/xCdw0yB850kVV8Rx1nhaB74FzFkZrOF5W+ly/wBOoX9DyrivFLmJvPevMXuXDLMfuAHIAaAdqvDBpbl55Rk/aQzrTwKaBRFFaEjOILT8tOVaKLdMos3dqrHAMA4J2UFz7IpY/hVbaNEv/AwHMEH2Igj5gmujNWmjqJWqHcPxD3cMc4hgSwHQTmUe8aVWYlR8qLh8VlYEfPvVd4ixJSCo9LbEbDtSU/StPhg7Y7T/AO8kmxiFB3qwHGFQSSPnWBfiDdaZ+8k7mlvqVxQK6mtjVW+J3MzurF1aYkSyNJIA/p6e5rf+E+KWrFkvcBF5x6mgZV6IDMx3/IV5Jw3GlGnt8vnVrjfE38BsoIM5dTprzFA9GSNSdDFkWl2y4x3Fv3i7cuzPqKDsF/RNZrj/ABLzLioPgt/e/wBo/Lb60DDXTasFvtXPh/P+9V50FY7qKRzJS1OwbkkwATPIVquAcNWynmP8bDWfs/0jvVVwfAgeu58lH3z0pvEeMFjCQFG0CBUWwBP4txkEkCqC9fLa0Nrx/wA6GTNU2Qs8Dx65bCrIhdFYqpuW1J9Qtsfhnp16V6LjrbJZtNYM4S4AZWfVc1M3SdWaNp5g8xXlFbz9mvjFLJbCYv1YS/oSf9i52cdFmJ6EA8jVSg3Gg8ctMrBeJhmw5I+yQ1Z9bumteheJvDTYVzbb12nE27nK4h+6ROo/sRVZwbwgt14RF0GZ3YwltRu7sdh+hWaEtHto2Zsfq+9PajKWZdgqAux2VQWJ+QqRhPEN3B3s9v03reYCQDkLKUJjqAx9jV34i8Y2cOjYbhvP03sXEPc6ra/kt99zWDrZFPuYWlewbE4prjs9xizsZZmMsxPMk0IV0CnhaakQaFoyJXUt1It2qNIujlu3Rxbp6W6LlpiQVGmtmiF6jI1PL10KOimV2IfK8DbeO1QsViiwKbhh9DyNP4xr2I2NUd3FuN6xZnXtfAjJNPZkY29YNSFw68+knXXXaoQbXenG7AjrWBc2zKtnbDsoAkGmWR5jwfhXU1Ga4TRLByzzkRE1TkVOerZEvEXs7dhoPah2rRuPGsfrSmPfHIVKs3fKt/1N9w/Oq5AC4/EBV8tf+o/2qrZ+lce5NNqFWdApwFNWjBKZGPcJIaFpyrGtEFNY00s33hL9ottcOcHxFXuWBrauJBu2SOQncdOm2o2qvF3jjz0/dsIrWcKNSpP8S+3+8vMN+y7CsnFILStCuyW6oaBTwtOCUVLdMSJQxbdGS1RLdqpCW6YohUDS1R0t09Lc7anoNaeBRpF0cC06KVdo0WXKtSL0INXHetlmuys4lcqrepuPbWq9qwZHcjHJ7gnQVGe3rUphQTb6zWefHADGpZkwNT15DrTrixp/qaemKKghPTIgkbkbxPTSgMTypNMEXl0y5cJOpmkSa4FqqBEK6BXVWj28OTRxjYSQNRRQtSVwsUxkp2mg6Amllo6Yc0dML1q1Fl0QxbogtVNXD9qOmFNMjicuC9JXLaqXhiUMqSD1HuD+IH0qV+5iuGzHKnrpZdyBBjbnNyfeDt7+5ow4nd3ztPXSoldBopYa4IS24ndMS5MbAxGxG3sT9ajuxJJOpOprlKlUQVKlSqyyxGJb396410HdfpQ6VdKkzoySImJwebaojcOarSum2eh67cjsfvFJl08GzNLFEpWwLdKDcwjdDWhNlv5T9Dz2prWyIkETtpv7Ur6WD4kKeNGVNg9K55JrVZD0OvY1yKr6JfqFuJlThjRLeEPStNXSDUXQryVpRS2uGnep9nAAb1KiuhD0Oug7npTY9LBcsJAGww5Ch/udTPKMxBkakQZ6/hXMvP8AWv8AofpRrBjLIy4QCiiyOlEKEbg67fr51ymRxwXCKOAV2lSphBUqPh8BcuAlLbuBuVUkA9NBv2oFUpJtpPdEGlAaabAolKrpMoD5Hel5R6ijUqB44vlEBeV3peT3otKq9KHggSlSpUR05Dat/MaI89NRtpud9u5OtVFSxjl/3Sff01rN1GNzqlf4/n+BYexdYKIvIo0gGNPSBtHTT5V1HYDL56QBA2iBGhkbfdvQDxFZnyk1nmecj22PKKGmMUT/AA1MmYPLQSBHLT5fWs/oydvT/qAtskB2lR5yaAwdNNAsajp+FdN12HqvJHRo69I20G/+sdscsEC0gkR3++uLjVBBFtdBG5301PfQ/Wi9GXOnf9oimyY191PpvoZaeW7MCx9p1361zzWBnz0loBiI9KGCZHYCe9V1+8GYkALPIbfKhTTI9Kmt6vv7Y/0DqLW3ffU+cm535xpO3PKPqKab5YH+KoJcGCAAfUAGB3j0g7cu9Vtcmi+ljd7fhf0VqLjzWGnn24EAaLsBpOnT3rjXX0Pn25BzctDBHTXQn6/SomuzQ/Rr4/xj/ReslYzEMfSXDAQQREbf51Frk12tcIKCpAN2KrHAYdQquwVi9xbSgzktlvt3cpBOk5VkZoMnSDXUWxiSkxBDCGVgGVhMwynQ6gHtFK6iGSeNrG6ZcWk9zRYrD23w5RraIw0tXHL2RZLtJuMksBJEZp1ygQMs0PhVxLmO8q5ZRxduwxuBhcEAg7MApJkka6nsKijjmbDtYLG0ryLi27Vsq6zIiWUo/KdZAHTUGDxrHFrctwrZpSfUFhYUGYkxAkwJMmK89i6POo5lktOpU9Utm6p38tXtdV5bRonOLknFUvBYcPtW7/70Dbs2/LtEoYYKjeYq5yZZiYPf2oeL4Sq4O0U8u5ce+yZ7eYyMgKpLAayenMUyxgsQguhQn8YMj6jaSxA19J9JP/T7Sax+8WbdoL5Zy3PMRSJKuygZiTE6Eact9xoyTcZ3iyqtSajq8Rrd7te77d+Qa23QfxFwBbeGDW0ymwwt3WmfNzKv8UamB5mZY6EVWeJ8MlvEZUUKvl2jA2lrasT9SafgcNftm7bUL/FQrcBhpXOVPPcMDruO1C8Qlzem4QTlQAhcoKgZV0k8hHyp3RLJDNHHLKppKW9u3el7rfh6q34eyoqdNXVFZSpUq74kJSpUqA6Uhpq8HGEzz5lyMrCfLsz6iCQREONNzFUdTAtjrd5TonTX76Vkklym/wBlYmSssF4ugMC44USQTZssZkMJ+rddu8DjcVthAFuNKgATYswffmdJ3P8AeYCCxAk3J1mIg9B2/wA64y2OtzbeF3jp0n9Gl61+mX4FOBO/xZCNbtyfVM2bJ3YnQzMakx+dQ143dAAlIG38O3yVlB+HXRjv1odxLM+lrnzA/q+my9dCemvWWxpBubiZC/DzgdaJZI/pf4FOIQcdu9V/7dv/APNDPF7mYN6ZAInJb2MaRljkP0aj4gJPoLEQPiABnntyodPiotXQNE8ccu66rqZgpbInKF0BXTQAaUv8cu9U/wC3a7benTaoFKr0x8FEwcXuRHojTTy7fIgj7PYV0cZuawVGaZi3bG6hdPTpoOVQqVTSvBCeeN3PT8Hp2/hpruNdNdCf9dahXHLEk7kknQDUmToNqbSq0kuCCpUqVWWKkDSpVCHcx60sx61ylVUQ7nPU1wmnW7ZYwI+ZA+80ntkbxqJ0IP4bHtU2INpUqVWQJSrlKgOlI5SrlKrEsVcNdpVYpja7SpVYlipUqVQoVKlSqEFSpUqhBUqVKoQVKlSqEFSpUqhBUqVKoQVKlSqEFSpUqhD/2Q==">
            <a:hlinkClick r:id="rId2"/>
          </p:cNvPr>
          <p:cNvSpPr>
            <a:spLocks noChangeAspect="1" noChangeArrowheads="1"/>
          </p:cNvSpPr>
          <p:nvPr/>
        </p:nvSpPr>
        <p:spPr bwMode="auto">
          <a:xfrm>
            <a:off x="190500" y="-2560638"/>
            <a:ext cx="4362450" cy="5334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028" name="AutoShape 4" descr="data:image/jpeg;base64,/9j/4AAQSkZJRgABAQAAAQABAAD/2wCEAAkGBhQSEBQUEhQVFRUUFxUVFBQWFxQXFBQVFRUVFBUUFhUXGyYeFxkjGRUWHzAgIycpLCwsFyAzNTAqNSYrLCkBCQoKDgwOGg8PGiwkHCQpLC0sKSwsLCwsLCwpLCwsLCwsLCwsKSwsLCwsLCwsLCwsLCkpLCktLCkpKSwsKSksLP/AABEIAPgAywMBIgACEQEDEQH/xAAcAAABBQEBAQAAAAAAAAAAAAADAAIEBQYBBwj/xABCEAACAQIEBAQDBQYDBwUBAAABAhEAAwQSITEFQVFhBhMicTKBkUKhsdHwBxQjUmLBFeHxQ1NjcoKTshYzosLSkv/EABoBAAIDAQEAAAAAAAAAAAAAAAIDAAEEBQb/xAArEQACAgEDAwMDBAMAAAAAAAAAAQIRAxIhMQRBURMiYRSBkVJxwdGSofD/2gAMAwEAAhEDEQA/APPFFEWmLRFFdc6AVBUq0tAtrU3DWSxAEdNSAPqaGUlFW+CckjD1dYFqrcNgHMQJnoRO4GomRqy7gb1YWLTKASIBgj2YEj8DSHlhLZSX5DSZosHcq3w9ys5hb1WlnEUtoGRdpdoy3qqUxNFGJoaALTzqa2IquOLoTYuq0kom3cRVfiMTQbuKqBexNEkMgg13EUBsRUV71Aa9TKNCRMbEUB8RUVrtCa7VpDEg9y9QHuUJrlDZ6YkFY9noReml6m4DhLXPUxyp/MeftR7JWxU5qKtkEtTGNH4r4iwVg5crXTt6SIkbySY+lRbfiDB3tAHsNyLap8yCY+YoVlXgyPqV4Gu1BJp+LtMh9UFTs42I6n86jl61Raa2CU1LgpVFHQUxRRkFJBCoKsuD4a5cuBbeh+IsdlVdS7HkAOdVyir7A4i0LS2w7qXKm6QgJcggqk5xCA8uZ16AZuok1Ckrv4v7stE65gFstcz3XCpda3bVAM7lCpLa6KBCddR2rl2YUh2ZGJjNuCNwR11++nY11a5cRs5i47ZgFBV2aGWC3qXQa6ULFXhCIgIVZMtGZmaJYxoNABHQVzsEnKUb5/ZVVc+b4+eewaJVi7U+1iKprVypCXq6LQLLlcTRP3qqcYiunE1VFUWjYumNiqrDiaYcRUoLSTrmJqLcv1Ga/QmuVaQyKDNdoTXKEXppeioagjPQy9NLUMtRpBWPL0xnpjNU6zi7OFOa9/Euj4bKx6DEjzWOit/TqRzFXKSirYqeRQVsl4PhaonnYj0oNQp3PSR/bnWW8VeNc0oui7BBpP8Azkf+I+fSo3izxPfvsTAVRssklep21PesRlZjoCT2BJrLPLZzZzcnciU2MLtJgdgK0Hh7ALdJLglV0jNlLE8gY5b/AErLZSp1BHuCPxrccDTLZTuMx/6tfwgfKig7AJgRsMCUm7YmGQ/FbPty/A0VcBacZkuQp1AmI7Ryp6OQcywDEGfhYfyuOY77j7qi3OG4YkkubZO9sicp6TzHQ9KO6K3RVKKMgoaCjoK0G0Ki1YWbCECJJjXfQ6Ry23qCgo6GlZIOS2dFosEtoTu3Od+vPToD9aTQIgyef3f51EVqIGpMcTi7cmwrJSPRBdqIHp2em0CS/OrhvVFz1zPUoJEk3a4blRs9dz1KDD+ZTS1CzVzNUoJBM1LNQ81czUSQY9moZauF6q+N+I/3ebdnXEHQsNfInSF63e/2f+b4bclBWxeTIoIsrnE2tYi1h8OFfGXHRROqYeSPi63I3/kH9Xws4xw+5hb17zQxlnZTBhxm1Ikb89KL+ynwrft4wYm4inKrQh1ueshC4J0BGY9eYre+LeKWL1lkLK0T6G0OYdM2/wAq5ebK3LcyxTybs8Gx/FSx/uNj37VDwOMNq4txd1M+/Ue0U7HWClxhECTE9J0qMVq0+6EO7PSbfEbd5QLigg9QOdV2L4a1kFrJJt7lBqV7p1HVfpVFwfGfZPy/KtRgcURAJkcvyP61rXGSlzyasuBOPqQ47/ALA8QDgQR17EdR+tKsVvmNz9aouM4A2mN60PSTNxF5f8RO/XrTrHFpUEQZ5hlE/I6j2otXZmI4goyUFaMgrSbQyUZTQVq8/wAFQn03B8IIBIJb0IzEEbAF9oPwNrpQt0S6KwGnBqnPwYBkAuq2Z8mg2O8nWIggzOxExRX4FBI81NJmdDAWZgnrC/8ANI5ajaL1Irw1dDVYJwdDtfX7W45CNoYyTmED3rlrhiEsvmagWip0AOdC7iCdYIy8t9YqrRVogZq5mqyPBgFY+arkKMqoR6mYgDc6rvGkk8hzqc1Wtwk7H5q6Goc12aug0Emlmoc1zNUoJBC1czUOZMDUnTvT2sXWm3h//cnLcvSIsfzKmvqu9SNF2BzTluUlFWwZ5FFWyr47xs2SbNn1XzozLr5PVVj/AGnU/Z99rDw14Zt2La37mtxhMNshO4HflP51YcO4FYwiyNWO5JBJ9/yECq7HcV85/LU6alo5L299vnWRtt2zBKTk7ZreC8YC3CwPquIbaAGPh9ZyiNdM2p0ovFeMYZ7Ga4im6sqQGBg8pymCYqk4GvkuLrAEgEQdgsEZQdxv9ai+MOIubQcLktyCVzFn9cgOxI9tOh+VY80G3aNOLJFRpma4lYS44LQBtzMfIVnuJqM/oBCLoCRBYjdiOWtaAYdp11kSI6HnXb+BlTmgCNSeVLjKi5LUZrCvBFazBvmXWs1csc12B6b+/fStFwpx5Un9Dma2RNfRS1WmT8LjDqjakDQ/zL+fWszjvDRNxihAUmQOk8qvOJLkW3cEb67yAfz6Umva09x1Lc52eMFNqHA1RRVpi0QVroePFXR8OXJHlspkJ1WS5KwNNhB35fSqQGrFuD35gKW0UgqQQZ2jXkd+nOgZTC4Tg1x9VK5VfIWVtmlBI6yXTXuKcOAXTBJT1REtqzEkZRIktII78pqL/hl3KWIgQGksNQdQZnfSY32ow4PfA2MxJXNB0uG3G8E5uQneh+5V/I/D8FuOgcRDBiJJBOWJGo55h270Y8BbMy5llAhaZCjMju2p5DIeWtQbeAvFZCsVBK76Aj4hv9aJc4dfWSysCJJJIn05ZO86Z1k8s1T7l/cknw/c0k2xIJHq5BM5Ogk+mDpMgiJon/pm7ptJ3GsLJQKM0QSc8+wO8GKy5i3b4mJgRvy1/M/U9aaLp6n6mpTDSYXEYYplkg5lDKQZBU7HbrI9waFNIuTE8hA7DpTSaJINHSabM6DU0lUkgAEk6ADc1a4XCpaXzHJnpHODoO2m8VJSUVuBkyKCH4Dh7WwbjnKQDG07fd71X43xYLXoX0iNCIgA7SOX+VVXiTxhnJC7bR+dZK7jGuNGgnppHP51jnktmGUnJ2y14p4ge4xC69TUvwkh9bNzIE+0k/iKpsLZNw5FED7TdOvzrT4OwLaKBpp/f/SgRDSWRnInRB6nPUDl8zA+dRuMFL9t8zMoI5czplAnSJiqnE4i5KqpID+k66aSfwmp+C9UQoItyttfsvd2ZyeaoDHuT2ogSnZfLEEBtBGrCBynf5VFvYC5daCe+UaIg6sTqfnWpu8LRB6jncyWPVjz9u3QUFMJA5679Se9DRdlTdwAChVGg5/rvVQrFbiofhksO5nY+x1+nSte2H01rGeIMRlfQbNv3G9WnTsJSa4LjiFybXyJ+mtQWxGtRzxINbidTpHvpVpa8G32ALXbVonU23z5l6BsqkAxy5U5y8AhRTxTAKfWw2nZqwL4kafxfsmIYxrmWRGmuveq6p449dEQw0y/ZH2Zj8T9aBkYn4niCwOa5MLEA7AQp/Ezz1NOs4rEm4oBuZiygAyPVnzAa7etZ+R6UxOO3Q5fN6sqrPQKyuDB03X7z1NNucbunLJX0FSvpGmTMEHcAM31qq+AaFduXbZKsWUgt9XXK+vcGD1pf4hcMyxOYMD3z5c3zOUSecUzFcRe6FDwcswY11Ysfx+4UFaug0gop4pi12asYh1TMLwO/djy7NxgeYU5f/6On31dcAt2LGEuYu7bF1xc8uzbb4JChi7Lzief96vfDfiLHX283FKLeFIJD+lYgSAFb1MDoJFY83VaHpiirK3BeEzhrdy7iGtjKpMAnYcsxjfpHavNuP8AHruLbT0W50JkCNQIG53r0zxVixeDF0Pl/YR5GY/zsvToD1OlYTD8LuYzEi1bEsdSToqjqTyHKsHr5Jc8sGeGL90jJ3eAXltm40ADlPqI6iNI6a61EwuFJYCvVsX4QfyDYcZLqA5Z2aZ9M7EE6htp7HTCJhPLuEMDmESCIjlGvcGnLcxyhpZNwWEFtRVkjgmPp+vaorLK68uX5mmtZZsuUiOffpBmKYATcLcDFXRjlBJ0ETuNQRMVb2cQAANBAgQANOnaqZL7qIZSe4qHi+NhZgH6GpZDQXb43JqvfxAgfKvqPQVjsZxl25mr7wlweLb4m8rEEFUjXLInOwmdeWm1VdvYhJxHEmYhn+EiQoMAc9R9qsfj7+Z9epJ+dX2Nvxp00qL4d4ehnEX58pGgCQGuMNcqd+rbL7xUbIXvhbw6LKi+4m6dUX/dDkx/4nT+X3+GyaZqtwPiBSzQCqScoJkhTMAnmYq7TGoRNPjVbFMogKcBXVFS7GGWAXMDkBufyFa5yUFbN5EIphFWz460qwqKO7QzGrDgWFw2LJtvKXIJW4pA+qRBH396yvqo+ClK3RmKVTuL8IfD3TbuDXdSNnWSAy9jFQwtaU01aCoQFEUVwCnCrCSHCpGCwb3XCIJY/QDmSeQHWmnBuAhKkC4JQx8QzMvpHPVW+h5a1rPDeEaypDABmBJA10GwY846bVm6nqFgxymt2lwWmnJR7sssFw/D+SlgI3mJLeYYyOWIzyPYKADyiNjVg6C3bRWYsLXwAxpAhSY+IgADXQRoBUa7i1Fi6bnphGa2dmBQZjB3jQDpNVBxV28iypljlWAf4gIUqyiOYYada40M3rQWSufIxQ0TcJcldx/FvfcJb1JMDp7k8h3rU+CPD64fQasdXf8AmPbsOQo9nwyMNZLNrcb4iIJ7W06n8TQ/DPEHt3iCM6GCANWWTl0G++mUiRB20B1Y4UrfJjz5dbqPBrOJcMS+uVxt8LDdfbt2rzL9pHg2GS7aDeYqQ4gReVdSykal10JEajbXf1m24YSpBB2I2pXrCupVwCD1+72PcURlUuz4PmNMZIIAGXbUyTyKkdtq410qNNNNAOQraftQ/Z4+HZsXhhmtsSbygaof94QBoDzjSddJ086XiAI9Wh77fWiTITW444+0DULGccc/yfSfxoWIvJHL+9QLNl7zhbalmPIfrQVTZCRwzDnEYi3bJgMwzQNlGrQPYGvUcfftJayhlEfZB7flWW8N+D2tXM98LO9uCSVcEGTpH+lTvEHGk1ttmAG+gIntB2pkVSIZLjF0ZjB0OsVX28acqpJyjkeUmYHzp4s52J5Uhg4cEglZGYDcrOsd4pV7kL7hmGW2gxGIUm1qEWcpuMN4I1AG5PWB1qAvFW5AxrGo2nT7qDxbi5ukCfSoyqIgKo+FQO3Oq43T1ok32CVG9UVTcT4mzQQdBAgVf21rIcZwjI5EEdDyIncda1dWnszVPZDGx5POpPCeMNbuqQSNdYqkLGpGGssGDRt6tenWK574ERe+x7Lg+KnEW70kBVRFGY6GQVcidyNGrJXrBVip3H3zqCOxEGi+FeGYrGtFgHIurMdEU9zzPYSa2+D8MYe1677m+/MarbB782/WlN6bL6V6jcmmY3hvBrt9stq2znnA0Hudh8619vw1hcDa83Gsty6fgsAyuY7KY+Iz8vfem8U8cBV8uwFCjQBBCj6aD5TWP4rxE34zqumkgGfqSa06s2ZexUiNGp4arYgXsS+QsioUtlggW2NRbtwIVdIkbyDNVf8A6qIv5fJNtm1TIcwU6hgp2CnTWTz5VG4RhnxLKhIgH0khSVcKziJ+IMLcEdYOsmg30OGaWIuOQMhkMlkaGGjTOMwkdTy5hJaXo7isjTi1RofEuGZMP+8Ym8isSALJDGZGZc+RZB5hTEjpvUTwRxw4e557Z7y3IDByFyD4Ve0moSASN9jy3FXwS07NcLepLn/uK+ouDeGH0g7jkRFWN60oVhaOizmSdUH/ANl5Ty2PUqePSzM5OqPQ+L4nzVOmmjRM+kGZgEB0JAkyI20JANPwrBQzDkec7gZl8yYGb/bN5kEjSslguM3LJEFmUfYB9SHUZrROxjdDoQY5xW34Dj0vIGQg5zy0V25wD8FyCQVad9MwMLLFF9wzExIOh0JB0UyFhSB8B9QAaAGM6VaDFodMwB5g7jt0NZrGYlUTM7KBrqSFEkSSM0wSzk/CAQoiqjDXbdq0xtI2U6yivDHqbt06jsKTOdDsWHXuzfPBGkEfUd68Y/aT+ziwc17BsqNMvhxqmp1ZY0T/AJTp06VaYjxGoBmI5yRHz5GqrjXi+2ilWbf7IiB9KPE1NWDkx+m6Mtwb9nIZZvswaZyqVyx0Jg66cq1WFbDYS3CBVjkNz3J3J96yuL8UIVEuVkSCNSBrGgM1Q4viIc6F7ncSg/8AlJpuqKFpWaPjni5W+D0kHf8AQ3rJYjFNdaASfy7nn861vg3wcmNzSDnXUoSfh2DA7n+30p3E/BTYK5kYSjSbdz+Yc1P9Q+8a+wOTZdUUGGwekUPiGMW0Mo1b8Pei8X4qLfot/FzPT/Os8dTJq0iCJJJJ50q7XYo0iz0W0KvuH8Mt4vDthrujA57LxOQsIfSRI9K6d6o7VWnCr2W4D2P4T/aulmjcGjoSjcWZDj/7Pr2HmTbaQSuRmlgCBswEb9aqbJf4WAnY6awK9F8T383ltqZzLPyzD/xP0rG47D+qR9awPplOGqL3FqHsUl9zVeD/ABA1mybbLms5xnCkrdTNCh0IMMJAkGI0M71M8S4G7lF3zXvWG+FpO5+y8+qex9uwy/DGYT6jroe9afh/E3tqQIdG0e04m3cHQ81PRht0O1MxYJQj7qfwPjidWvwZxmpoq0u2LbljbDKAxGV4zoYnKxBg6EEMNCOmoFYeCXb15LVmcznvCifUx7DetksySsY8T06jdeFsLbs4Tz3EsWZ19kOVR9QT86xOJ4t590DKADIVQIBl2afvrXeMLq4bCphLJM5cszrA+Jyev9zWKw+J8mw19gMy+m2CNSx0Aj9aA1y4y1zeRmPNKvaXuNxa2LQQEAxqxIB7x3JmsVj/ABG4cG02UqZUqdvnVZj8a1whnJYnQk9R+GlRbFk3HCLuxj8zQylZjZvuA8eXFjKVCXhEgCLdzun8rf0c+XSrfB4x7DlkIk6XFb4LgH2bg67+oais7hsAti3lG/M8yaHi+Ki8ot3LmRh8N3kY2W4d4/r5c5G1MlHquG4lZxtoq4BK6srgM1to0Lzow10uwe8TmGa8QcAxQuM1uLhkx5mZygJJGWTEREGAT0jU5HhPHbtm+oaUup8Lc9ehGjKZ5aHlXrHhzj9y/bu22S0jIC4vTFuyjfauoTMbkKIk9BLULp8lxk48HlGO4HfuXVsXHHmNrkLKiqv8zsdEXufkCYFWGO8N4PCrktuMTeMeZfibKE6ZbKnQ6n42n8j+P+I2US1bwoJXzvMu4i5rexN0qy+Y55KMxhdInQDaslcxhIM5j7R98kRQxprYKWqL9yJ78Gsg677mdakYPAWzOUbUH90tORGLtz/xUv2z7E+WV++pnD7BW7kDJczDQ2mFxT0AK8+29VOCUXQ3FkuaT4LPhmIbD3FuWjlZTp07gjmDtFaT9qvi21bwKWntj94xCK/lnex/xCdw0yB850kVV8Rx1nhaB74FzFkZrOF5W+ly/wBOoX9DyrivFLmJvPevMXuXDLMfuAHIAaAdqvDBpbl55Rk/aQzrTwKaBRFFaEjOILT8tOVaKLdMos3dqrHAMA4J2UFz7IpY/hVbaNEv/AwHMEH2Igj5gmujNWmjqJWqHcPxD3cMc4hgSwHQTmUe8aVWYlR8qLh8VlYEfPvVd4ixJSCo9LbEbDtSU/StPhg7Y7T/AO8kmxiFB3qwHGFQSSPnWBfiDdaZ+8k7mlvqVxQK6mtjVW+J3MzurF1aYkSyNJIA/p6e5rf+E+KWrFkvcBF5x6mgZV6IDMx3/IV5Jw3GlGnt8vnVrjfE38BsoIM5dTprzFA9GSNSdDFkWl2y4x3Fv3i7cuzPqKDsF/RNZrj/ABLzLioPgt/e/wBo/Lb60DDXTasFvtXPh/P+9V50FY7qKRzJS1OwbkkwATPIVquAcNWynmP8bDWfs/0jvVVwfAgeu58lH3z0pvEeMFjCQFG0CBUWwBP4txkEkCqC9fLa0Nrx/wA6GTNU2Qs8Dx65bCrIhdFYqpuW1J9Qtsfhnp16V6LjrbJZtNYM4S4AZWfVc1M3SdWaNp5g8xXlFbz9mvjFLJbCYv1YS/oSf9i52cdFmJ6EA8jVSg3Gg8ctMrBeJhmw5I+yQ1Z9bumteheJvDTYVzbb12nE27nK4h+6ROo/sRVZwbwgt14RF0GZ3YwltRu7sdh+hWaEtHto2Zsfq+9PajKWZdgqAux2VQWJ+QqRhPEN3B3s9v03reYCQDkLKUJjqAx9jV34i8Y2cOjYbhvP03sXEPc6ra/kt99zWDrZFPuYWlewbE4prjs9xizsZZmMsxPMk0IV0CnhaakQaFoyJXUt1It2qNIujlu3Rxbp6W6LlpiQVGmtmiF6jI1PL10KOimV2IfK8DbeO1QsViiwKbhh9DyNP4xr2I2NUd3FuN6xZnXtfAjJNPZkY29YNSFw68+knXXXaoQbXenG7AjrWBc2zKtnbDsoAkGmWR5jwfhXU1Ga4TRLByzzkRE1TkVOerZEvEXs7dhoPah2rRuPGsfrSmPfHIVKs3fKt/1N9w/Oq5AC4/EBV8tf+o/2qrZ+lce5NNqFWdApwFNWjBKZGPcJIaFpyrGtEFNY00s33hL9ottcOcHxFXuWBrauJBu2SOQncdOm2o2qvF3jjz0/dsIrWcKNSpP8S+3+8vMN+y7CsnFILStCuyW6oaBTwtOCUVLdMSJQxbdGS1RLdqpCW6YohUDS1R0t09Lc7anoNaeBRpF0cC06KVdo0WXKtSL0INXHetlmuys4lcqrepuPbWq9qwZHcjHJ7gnQVGe3rUphQTb6zWefHADGpZkwNT15DrTrixp/qaemKKghPTIgkbkbxPTSgMTypNMEXl0y5cJOpmkSa4FqqBEK6BXVWj28OTRxjYSQNRRQtSVwsUxkp2mg6Amllo6Yc0dML1q1Fl0QxbogtVNXD9qOmFNMjicuC9JXLaqXhiUMqSD1HuD+IH0qV+5iuGzHKnrpZdyBBjbnNyfeDt7+5ow4nd3ztPXSoldBopYa4IS24ndMS5MbAxGxG3sT9ajuxJJOpOprlKlUQVKlSqyyxGJb396410HdfpQ6VdKkzoySImJwebaojcOarSum2eh67cjsfvFJl08GzNLFEpWwLdKDcwjdDWhNlv5T9Dz2prWyIkETtpv7Ur6WD4kKeNGVNg9K55JrVZD0OvY1yKr6JfqFuJlThjRLeEPStNXSDUXQryVpRS2uGnep9nAAb1KiuhD0Oug7npTY9LBcsJAGww5Ch/udTPKMxBkakQZ6/hXMvP8AWv8AofpRrBjLIy4QCiiyOlEKEbg67fr51ymRxwXCKOAV2lSphBUqPh8BcuAlLbuBuVUkA9NBv2oFUpJtpPdEGlAaabAolKrpMoD5Hel5R6ijUqB44vlEBeV3peT3otKq9KHggSlSpUR05Dat/MaI89NRtpud9u5OtVFSxjl/3Sff01rN1GNzqlf4/n+BYexdYKIvIo0gGNPSBtHTT5V1HYDL56QBA2iBGhkbfdvQDxFZnyk1nmecj22PKKGmMUT/AA1MmYPLQSBHLT5fWs/oydvT/qAtskB2lR5yaAwdNNAsajp+FdN12HqvJHRo69I20G/+sdscsEC0gkR3++uLjVBBFtdBG5301PfQ/Wi9GXOnf9oimyY191PpvoZaeW7MCx9p1361zzWBnz0loBiI9KGCZHYCe9V1+8GYkALPIbfKhTTI9Kmt6vv7Y/0DqLW3ffU+cm535xpO3PKPqKab5YH+KoJcGCAAfUAGB3j0g7cu9Vtcmi+ljd7fhf0VqLjzWGnn24EAaLsBpOnT3rjXX0Pn25BzctDBHTXQn6/SomuzQ/Rr4/xj/ReslYzEMfSXDAQQREbf51Frk12tcIKCpAN2KrHAYdQquwVi9xbSgzktlvt3cpBOk5VkZoMnSDXUWxiSkxBDCGVgGVhMwynQ6gHtFK6iGSeNrG6ZcWk9zRYrD23w5RraIw0tXHL2RZLtJuMksBJEZp1ygQMs0PhVxLmO8q5ZRxduwxuBhcEAg7MApJkka6nsKijjmbDtYLG0ryLi27Vsq6zIiWUo/KdZAHTUGDxrHFrctwrZpSfUFhYUGYkxAkwJMmK89i6POo5lktOpU9Utm6p38tXtdV5bRonOLknFUvBYcPtW7/70Dbs2/LtEoYYKjeYq5yZZiYPf2oeL4Sq4O0U8u5ce+yZ7eYyMgKpLAayenMUyxgsQguhQn8YMj6jaSxA19J9JP/T7Sax+8WbdoL5Zy3PMRSJKuygZiTE6Eact9xoyTcZ3iyqtSajq8Rrd7te77d+Qa23QfxFwBbeGDW0ymwwt3WmfNzKv8UamB5mZY6EVWeJ8MlvEZUUKvl2jA2lrasT9SafgcNftm7bUL/FQrcBhpXOVPPcMDruO1C8Qlzem4QTlQAhcoKgZV0k8hHyp3RLJDNHHLKppKW9u3el7rfh6q34eyoqdNXVFZSpUq74kJSpUqA6Uhpq8HGEzz5lyMrCfLsz6iCQREONNzFUdTAtjrd5TonTX76Vkklym/wBlYmSssF4ugMC44USQTZssZkMJ+rddu8DjcVthAFuNKgATYswffmdJ3P8AeYCCxAk3J1mIg9B2/wA64y2OtzbeF3jp0n9Gl61+mX4FOBO/xZCNbtyfVM2bJ3YnQzMakx+dQ143dAAlIG38O3yVlB+HXRjv1odxLM+lrnzA/q+my9dCemvWWxpBubiZC/DzgdaJZI/pf4FOIQcdu9V/7dv/APNDPF7mYN6ZAInJb2MaRljkP0aj4gJPoLEQPiABnntyodPiotXQNE8ccu66rqZgpbInKF0BXTQAaUv8cu9U/wC3a7benTaoFKr0x8FEwcXuRHojTTy7fIgj7PYV0cZuawVGaZi3bG6hdPTpoOVQqVTSvBCeeN3PT8Hp2/hpruNdNdCf9dahXHLEk7kknQDUmToNqbSq0kuCCpUqVWWKkDSpVCHcx60sx61ylVUQ7nPU1wmnW7ZYwI+ZA+80ntkbxqJ0IP4bHtU2INpUqVWQJSrlKgOlI5SrlKrEsVcNdpVYpja7SpVYlipUqVQoVKlSqEFSpUqhBUqVKoQVKlSqEFSpUqhBUqVKoQVKlSqEFSpUqhD/2Q==">
            <a:hlinkClick r:id="rId2"/>
          </p:cNvPr>
          <p:cNvSpPr>
            <a:spLocks noChangeAspect="1" noChangeArrowheads="1"/>
          </p:cNvSpPr>
          <p:nvPr/>
        </p:nvSpPr>
        <p:spPr bwMode="auto">
          <a:xfrm>
            <a:off x="0" y="-2428916"/>
            <a:ext cx="4362450" cy="5334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1030" name="Picture 6" descr="http://www.thaiairways.com.au/vwm/upload/fabpics/Wish_Jcl_ad_LHR_Feb_11.jpg">
            <a:hlinkClick r:id="rId2"/>
          </p:cNvPr>
          <p:cNvPicPr>
            <a:picLocks noChangeAspect="1" noChangeArrowheads="1"/>
          </p:cNvPicPr>
          <p:nvPr/>
        </p:nvPicPr>
        <p:blipFill>
          <a:blip r:embed="rId3" cstate="print"/>
          <a:srcRect/>
          <a:stretch>
            <a:fillRect/>
          </a:stretch>
        </p:blipFill>
        <p:spPr bwMode="auto">
          <a:xfrm>
            <a:off x="5286380" y="1428736"/>
            <a:ext cx="3357554" cy="464347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Homework:</a:t>
            </a:r>
            <a:endParaRPr lang="th-TH" dirty="0"/>
          </a:p>
        </p:txBody>
      </p:sp>
      <p:sp>
        <p:nvSpPr>
          <p:cNvPr id="3" name="ตัวยึดเนื้อหา 2"/>
          <p:cNvSpPr>
            <a:spLocks noGrp="1"/>
          </p:cNvSpPr>
          <p:nvPr>
            <p:ph sz="quarter" idx="1"/>
          </p:nvPr>
        </p:nvSpPr>
        <p:spPr/>
        <p:txBody>
          <a:bodyPr/>
          <a:lstStyle/>
          <a:p>
            <a:r>
              <a:rPr lang="en-US" dirty="0" smtClean="0"/>
              <a:t>Individual: pg. 236</a:t>
            </a:r>
          </a:p>
          <a:p>
            <a:pPr>
              <a:buNone/>
            </a:pPr>
            <a:endParaRPr lang="en-US" dirty="0" smtClean="0"/>
          </a:p>
        </p:txBody>
      </p:sp>
      <p:pic>
        <p:nvPicPr>
          <p:cNvPr id="4" name="Picture 4" descr="0187"/>
          <p:cNvPicPr>
            <a:picLocks noChangeAspect="1" noChangeArrowheads="1" noCrop="1"/>
          </p:cNvPicPr>
          <p:nvPr/>
        </p:nvPicPr>
        <p:blipFill>
          <a:blip r:embed="rId2" cstate="print"/>
          <a:srcRect/>
          <a:stretch>
            <a:fillRect/>
          </a:stretch>
        </p:blipFill>
        <p:spPr>
          <a:xfrm>
            <a:off x="5500694" y="142852"/>
            <a:ext cx="2808287" cy="2349500"/>
          </a:xfrm>
          <a:prstGeom prst="rect">
            <a:avLst/>
          </a:prstGeom>
          <a:noFill/>
          <a:ln/>
        </p:spPr>
      </p:pic>
      <p:pic>
        <p:nvPicPr>
          <p:cNvPr id="5" name="รูปภาพ 4" descr="speed bumps chap 7.jpg"/>
          <p:cNvPicPr>
            <a:picLocks noChangeAspect="1"/>
          </p:cNvPicPr>
          <p:nvPr/>
        </p:nvPicPr>
        <p:blipFill>
          <a:blip r:embed="rId3" cstate="print"/>
          <a:stretch>
            <a:fillRect/>
          </a:stretch>
        </p:blipFill>
        <p:spPr>
          <a:xfrm>
            <a:off x="285720" y="2571744"/>
            <a:ext cx="8704567" cy="3367559"/>
          </a:xfrm>
          <a:prstGeom prst="rect">
            <a:avLst/>
          </a:prstGeom>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Homework:</a:t>
            </a:r>
            <a:endParaRPr lang="th-TH" dirty="0"/>
          </a:p>
        </p:txBody>
      </p:sp>
      <p:sp>
        <p:nvSpPr>
          <p:cNvPr id="3" name="ตัวยึดเนื้อหา 2"/>
          <p:cNvSpPr>
            <a:spLocks noGrp="1"/>
          </p:cNvSpPr>
          <p:nvPr>
            <p:ph sz="quarter" idx="1"/>
          </p:nvPr>
        </p:nvSpPr>
        <p:spPr>
          <a:xfrm>
            <a:off x="785786" y="857232"/>
            <a:ext cx="7772400" cy="4572000"/>
          </a:xfrm>
        </p:spPr>
        <p:txBody>
          <a:bodyPr/>
          <a:lstStyle/>
          <a:p>
            <a:endParaRPr lang="en-US" dirty="0" smtClean="0"/>
          </a:p>
          <a:p>
            <a:r>
              <a:rPr lang="en-US" dirty="0" smtClean="0"/>
              <a:t>Group: Do the Critical Thinking Exercise on page 254 Question No.2.</a:t>
            </a:r>
          </a:p>
          <a:p>
            <a:pPr lvl="1"/>
            <a:r>
              <a:rPr lang="en-US" dirty="0" smtClean="0"/>
              <a:t>Presentation in next class: 7 </a:t>
            </a:r>
            <a:r>
              <a:rPr lang="en-US" dirty="0" err="1" smtClean="0"/>
              <a:t>mins</a:t>
            </a:r>
            <a:r>
              <a:rPr lang="en-US" dirty="0" smtClean="0"/>
              <a:t> /group</a:t>
            </a:r>
            <a:endParaRPr lang="th-TH" dirty="0"/>
          </a:p>
        </p:txBody>
      </p:sp>
      <p:pic>
        <p:nvPicPr>
          <p:cNvPr id="4" name="Picture 4" descr="0187"/>
          <p:cNvPicPr>
            <a:picLocks noChangeAspect="1" noChangeArrowheads="1" noCrop="1"/>
          </p:cNvPicPr>
          <p:nvPr/>
        </p:nvPicPr>
        <p:blipFill>
          <a:blip r:embed="rId2" cstate="print"/>
          <a:srcRect/>
          <a:stretch>
            <a:fillRect/>
          </a:stretch>
        </p:blipFill>
        <p:spPr>
          <a:xfrm>
            <a:off x="6786578" y="285728"/>
            <a:ext cx="1442084" cy="1206492"/>
          </a:xfrm>
          <a:prstGeom prst="rect">
            <a:avLst/>
          </a:prstGeom>
          <a:noFill/>
          <a:ln/>
        </p:spPr>
      </p:pic>
      <p:pic>
        <p:nvPicPr>
          <p:cNvPr id="5" name="รูปภาพ 4" descr="homework chapter7a.jpg"/>
          <p:cNvPicPr>
            <a:picLocks noChangeAspect="1"/>
          </p:cNvPicPr>
          <p:nvPr/>
        </p:nvPicPr>
        <p:blipFill>
          <a:blip r:embed="rId3" cstate="print"/>
          <a:stretch>
            <a:fillRect/>
          </a:stretch>
        </p:blipFill>
        <p:spPr>
          <a:xfrm>
            <a:off x="428596" y="2714621"/>
            <a:ext cx="5500726" cy="1857388"/>
          </a:xfrm>
          <a:prstGeom prst="rect">
            <a:avLst/>
          </a:prstGeom>
          <a:ln>
            <a:noFill/>
          </a:ln>
          <a:effectLst>
            <a:outerShdw blurRad="292100" dist="139700" dir="2700000" algn="tl" rotWithShape="0">
              <a:srgbClr val="333333">
                <a:alpha val="65000"/>
              </a:srgbClr>
            </a:outerShdw>
          </a:effectLst>
        </p:spPr>
      </p:pic>
      <p:pic>
        <p:nvPicPr>
          <p:cNvPr id="6" name="รูปภาพ 5" descr="homework chapter 7b.jpg"/>
          <p:cNvPicPr>
            <a:picLocks noChangeAspect="1"/>
          </p:cNvPicPr>
          <p:nvPr/>
        </p:nvPicPr>
        <p:blipFill>
          <a:blip r:embed="rId4" cstate="print"/>
          <a:stretch>
            <a:fillRect/>
          </a:stretch>
        </p:blipFill>
        <p:spPr>
          <a:xfrm>
            <a:off x="3357554" y="4429132"/>
            <a:ext cx="5357850" cy="2285992"/>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เสมอภาค">
  <a:themeElements>
    <a:clrScheme name="เสมอภาค">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เสมอภาค">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สมอภาค">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301</TotalTime>
  <Words>1418</Words>
  <Application>Microsoft Office PowerPoint</Application>
  <PresentationFormat>นำเสนอทางหน้าจอ (4:3)</PresentationFormat>
  <Paragraphs>164</Paragraphs>
  <Slides>39</Slides>
  <Notes>2</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39</vt:i4>
      </vt:variant>
    </vt:vector>
  </HeadingPairs>
  <TitlesOfParts>
    <vt:vector size="40" baseType="lpstr">
      <vt:lpstr>เสมอภาค</vt:lpstr>
      <vt:lpstr>Products &amp; Service Strategy I CHAPTER 7 </vt:lpstr>
      <vt:lpstr>Objective Outline</vt:lpstr>
      <vt:lpstr>First Stop: Emirates Airlines </vt:lpstr>
      <vt:lpstr>What is a product?</vt:lpstr>
      <vt:lpstr>Experiences</vt:lpstr>
      <vt:lpstr>Experiences</vt:lpstr>
      <vt:lpstr>Level of Products and Services</vt:lpstr>
      <vt:lpstr>Levels of Product and Services</vt:lpstr>
      <vt:lpstr>Product and Service Classifications</vt:lpstr>
      <vt:lpstr>Organizations, Persons, Places and Ideas</vt:lpstr>
      <vt:lpstr>Product and Service Decisions Individual Product and Service Decisions</vt:lpstr>
      <vt:lpstr>Product and Service Decisions</vt:lpstr>
      <vt:lpstr>Product and Service Decisions</vt:lpstr>
      <vt:lpstr>Product and Service Decisions</vt:lpstr>
      <vt:lpstr>ภาพนิ่ง 15</vt:lpstr>
      <vt:lpstr>Product and Service Decisions</vt:lpstr>
      <vt:lpstr>Product and Service Decisions</vt:lpstr>
      <vt:lpstr>Product and Service Decisions</vt:lpstr>
      <vt:lpstr>Packaging</vt:lpstr>
      <vt:lpstr>Product and Service Decisions</vt:lpstr>
      <vt:lpstr>ภาพนิ่ง 21</vt:lpstr>
      <vt:lpstr>Product and Service Decisions</vt:lpstr>
      <vt:lpstr>Product Line Decisions</vt:lpstr>
      <vt:lpstr>Product Line Decisions</vt:lpstr>
      <vt:lpstr>Product Line Decisions</vt:lpstr>
      <vt:lpstr>Product Mix Decisions</vt:lpstr>
      <vt:lpstr>Services Marketing</vt:lpstr>
      <vt:lpstr> Tangibility Spectrum</vt:lpstr>
      <vt:lpstr>Services Marketing</vt:lpstr>
      <vt:lpstr>Services Marketing</vt:lpstr>
      <vt:lpstr>Services Marketing</vt:lpstr>
      <vt:lpstr>Services Marketing</vt:lpstr>
      <vt:lpstr>Services Marketing</vt:lpstr>
      <vt:lpstr>Services Marketing</vt:lpstr>
      <vt:lpstr>Services Marketing</vt:lpstr>
      <vt:lpstr>Service Marketing Service Quality</vt:lpstr>
      <vt:lpstr>Should a Company Try to Delight the Customer?</vt:lpstr>
      <vt:lpstr>Homework:</vt:lpstr>
      <vt:lpstr>Homework:</vt:lpstr>
    </vt:vector>
  </TitlesOfParts>
  <Company>Service 99-99-9999</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Mr.Robin ThaiSakon</dc:creator>
  <cp:lastModifiedBy>Mr.Robin ThaiSakon</cp:lastModifiedBy>
  <cp:revision>63</cp:revision>
  <dcterms:created xsi:type="dcterms:W3CDTF">2013-09-29T00:34:52Z</dcterms:created>
  <dcterms:modified xsi:type="dcterms:W3CDTF">2013-10-04T04:54:16Z</dcterms:modified>
</cp:coreProperties>
</file>