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7" r:id="rId2"/>
    <p:sldId id="258" r:id="rId3"/>
    <p:sldId id="260" r:id="rId4"/>
    <p:sldId id="295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96" r:id="rId14"/>
    <p:sldId id="271" r:id="rId15"/>
    <p:sldId id="297" r:id="rId16"/>
    <p:sldId id="298" r:id="rId17"/>
    <p:sldId id="274" r:id="rId18"/>
    <p:sldId id="275" r:id="rId19"/>
    <p:sldId id="299" r:id="rId20"/>
    <p:sldId id="300" r:id="rId21"/>
    <p:sldId id="278" r:id="rId22"/>
    <p:sldId id="301" r:id="rId23"/>
    <p:sldId id="281" r:id="rId24"/>
    <p:sldId id="302" r:id="rId25"/>
    <p:sldId id="303" r:id="rId26"/>
    <p:sldId id="304" r:id="rId27"/>
    <p:sldId id="307" r:id="rId28"/>
    <p:sldId id="308" r:id="rId29"/>
    <p:sldId id="290" r:id="rId30"/>
    <p:sldId id="29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2"/>
    <p:restoredTop sz="94729"/>
  </p:normalViewPr>
  <p:slideViewPr>
    <p:cSldViewPr snapToGrid="0" snapToObjects="1">
      <p:cViewPr varScale="1">
        <p:scale>
          <a:sx n="103" d="100"/>
          <a:sy n="103" d="100"/>
        </p:scale>
        <p:origin x="176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6C1E69-0875-F046-83CC-52DCA3D3DE95}" type="doc">
      <dgm:prSet loTypeId="urn:microsoft.com/office/officeart/2005/8/layout/process1" loCatId="process" qsTypeId="urn:microsoft.com/office/officeart/2005/8/quickstyle/simple4" qsCatId="simple" csTypeId="urn:microsoft.com/office/officeart/2005/8/colors/accent4_3" csCatId="accent4" phldr="1"/>
      <dgm:spPr/>
    </dgm:pt>
    <dgm:pt modelId="{146422A7-F12D-F040-BBFC-D6630B2802BC}">
      <dgm:prSet phldrT="[Text]"/>
      <dgm:spPr/>
      <dgm:t>
        <a:bodyPr/>
        <a:lstStyle/>
        <a:p>
          <a:r>
            <a:rPr lang="en-US" dirty="0" smtClean="0"/>
            <a:t>- Trade</a:t>
          </a:r>
          <a:br>
            <a:rPr lang="en-US" dirty="0" smtClean="0"/>
          </a:br>
          <a:r>
            <a:rPr lang="en-US" dirty="0" smtClean="0"/>
            <a:t>- Saving</a:t>
          </a:r>
          <a:br>
            <a:rPr lang="en-US" dirty="0" smtClean="0"/>
          </a:br>
          <a:r>
            <a:rPr lang="en-US" dirty="0" smtClean="0"/>
            <a:t>- Investment</a:t>
          </a:r>
          <a:endParaRPr lang="en-US" dirty="0"/>
        </a:p>
      </dgm:t>
    </dgm:pt>
    <dgm:pt modelId="{A15A7219-5C32-2D45-8099-1A7104AF989F}" type="parTrans" cxnId="{4F7D2870-45D7-D243-AFCC-28F4A7A6D433}">
      <dgm:prSet/>
      <dgm:spPr/>
      <dgm:t>
        <a:bodyPr/>
        <a:lstStyle/>
        <a:p>
          <a:endParaRPr lang="en-US"/>
        </a:p>
      </dgm:t>
    </dgm:pt>
    <dgm:pt modelId="{4AF17715-4180-564D-B577-D27B88E9271C}" type="sibTrans" cxnId="{4F7D2870-45D7-D243-AFCC-28F4A7A6D433}">
      <dgm:prSet/>
      <dgm:spPr/>
      <dgm:t>
        <a:bodyPr/>
        <a:lstStyle/>
        <a:p>
          <a:endParaRPr lang="en-US"/>
        </a:p>
      </dgm:t>
    </dgm:pt>
    <dgm:pt modelId="{F8950EFB-6B24-2744-83FB-8117B990091F}">
      <dgm:prSet phldrT="[Text]"/>
      <dgm:spPr/>
      <dgm:t>
        <a:bodyPr/>
        <a:lstStyle/>
        <a:p>
          <a:r>
            <a:rPr lang="en-US" dirty="0" smtClean="0"/>
            <a:t>Technology Progress</a:t>
          </a:r>
          <a:endParaRPr lang="en-US" dirty="0"/>
        </a:p>
      </dgm:t>
    </dgm:pt>
    <dgm:pt modelId="{A2E35E96-FCCA-D242-9FC9-1CD461884B50}" type="parTrans" cxnId="{F15F8E82-DBB7-8340-906D-E24B81C424DD}">
      <dgm:prSet/>
      <dgm:spPr/>
      <dgm:t>
        <a:bodyPr/>
        <a:lstStyle/>
        <a:p>
          <a:endParaRPr lang="en-US"/>
        </a:p>
      </dgm:t>
    </dgm:pt>
    <dgm:pt modelId="{29BCD45F-26C8-1849-BA94-0C407F71B53D}" type="sibTrans" cxnId="{F15F8E82-DBB7-8340-906D-E24B81C424DD}">
      <dgm:prSet/>
      <dgm:spPr/>
      <dgm:t>
        <a:bodyPr/>
        <a:lstStyle/>
        <a:p>
          <a:endParaRPr lang="en-US"/>
        </a:p>
      </dgm:t>
    </dgm:pt>
    <dgm:pt modelId="{2716F541-D00D-E047-9FEA-D3E35B911785}">
      <dgm:prSet phldrT="[Text]"/>
      <dgm:spPr/>
      <dgm:t>
        <a:bodyPr/>
        <a:lstStyle/>
        <a:p>
          <a:pPr algn="l"/>
          <a:r>
            <a:rPr lang="en-US" dirty="0" smtClean="0">
              <a:solidFill>
                <a:schemeClr val="accent5">
                  <a:lumMod val="50000"/>
                </a:schemeClr>
              </a:solidFill>
            </a:rPr>
            <a:t>- Stagnation overcome</a:t>
          </a:r>
          <a:br>
            <a:rPr lang="en-US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en-US" dirty="0" smtClean="0">
              <a:solidFill>
                <a:schemeClr val="accent5">
                  <a:lumMod val="50000"/>
                </a:schemeClr>
              </a:solidFill>
            </a:rPr>
            <a:t>-</a:t>
          </a:r>
          <a:r>
            <a:rPr lang="en-US" baseline="0" dirty="0" smtClean="0">
              <a:solidFill>
                <a:schemeClr val="accent5">
                  <a:lumMod val="50000"/>
                </a:schemeClr>
              </a:solidFill>
            </a:rPr>
            <a:t> Feudalism undermined</a:t>
          </a:r>
          <a:br>
            <a:rPr lang="en-US" baseline="0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en-US" baseline="0" dirty="0" smtClean="0">
              <a:solidFill>
                <a:schemeClr val="accent5">
                  <a:lumMod val="50000"/>
                </a:schemeClr>
              </a:solidFill>
            </a:rPr>
            <a:t>- Industrial Revolution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C31F08B7-17FA-174F-B36D-ED5B18DF24C7}" type="parTrans" cxnId="{83310F4A-6450-E843-B7F1-4E34BA3DC2C1}">
      <dgm:prSet/>
      <dgm:spPr/>
      <dgm:t>
        <a:bodyPr/>
        <a:lstStyle/>
        <a:p>
          <a:endParaRPr lang="en-US"/>
        </a:p>
      </dgm:t>
    </dgm:pt>
    <dgm:pt modelId="{A29863A8-F617-874B-8AA2-3FB51C55B688}" type="sibTrans" cxnId="{83310F4A-6450-E843-B7F1-4E34BA3DC2C1}">
      <dgm:prSet/>
      <dgm:spPr/>
      <dgm:t>
        <a:bodyPr/>
        <a:lstStyle/>
        <a:p>
          <a:endParaRPr lang="en-US"/>
        </a:p>
      </dgm:t>
    </dgm:pt>
    <dgm:pt modelId="{6B06F8A0-F07E-D34A-8D52-DBE986282F77}" type="pres">
      <dgm:prSet presAssocID="{306C1E69-0875-F046-83CC-52DCA3D3DE95}" presName="Name0" presStyleCnt="0">
        <dgm:presLayoutVars>
          <dgm:dir/>
          <dgm:resizeHandles val="exact"/>
        </dgm:presLayoutVars>
      </dgm:prSet>
      <dgm:spPr/>
    </dgm:pt>
    <dgm:pt modelId="{8C50126B-DFE5-4846-88B7-AB3BE06D7C28}" type="pres">
      <dgm:prSet presAssocID="{146422A7-F12D-F040-BBFC-D6630B2802BC}" presName="node" presStyleLbl="node1" presStyleIdx="0" presStyleCnt="3" custScaleX="687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00113A-0CAE-114C-AC0D-64A668183794}" type="pres">
      <dgm:prSet presAssocID="{4AF17715-4180-564D-B577-D27B88E9271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B26B2791-963A-4146-8EB3-C5B69B9B2DA6}" type="pres">
      <dgm:prSet presAssocID="{4AF17715-4180-564D-B577-D27B88E9271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51DFBC31-28DA-EB4F-B92D-1673F14B9FE7}" type="pres">
      <dgm:prSet presAssocID="{F8950EFB-6B24-2744-83FB-8117B990091F}" presName="node" presStyleLbl="node1" presStyleIdx="1" presStyleCnt="3" custScaleX="642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31A7A6-447E-A348-A479-7BEB31331E2D}" type="pres">
      <dgm:prSet presAssocID="{29BCD45F-26C8-1849-BA94-0C407F71B53D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2BBB79F-86D2-5248-92FF-37544ED1F910}" type="pres">
      <dgm:prSet presAssocID="{29BCD45F-26C8-1849-BA94-0C407F71B53D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80EE5FF7-D55F-4040-B304-69731A58063C}" type="pres">
      <dgm:prSet presAssocID="{2716F541-D00D-E047-9FEA-D3E35B911785}" presName="node" presStyleLbl="node1" presStyleIdx="2" presStyleCnt="3" custScaleX="1186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AD6C98-EA14-E543-B4CA-A55BF10E5DA3}" type="presOf" srcId="{F8950EFB-6B24-2744-83FB-8117B990091F}" destId="{51DFBC31-28DA-EB4F-B92D-1673F14B9FE7}" srcOrd="0" destOrd="0" presId="urn:microsoft.com/office/officeart/2005/8/layout/process1"/>
    <dgm:cxn modelId="{F5707D00-A2AC-694B-9FA2-189F1CC8C7E4}" type="presOf" srcId="{2716F541-D00D-E047-9FEA-D3E35B911785}" destId="{80EE5FF7-D55F-4040-B304-69731A58063C}" srcOrd="0" destOrd="0" presId="urn:microsoft.com/office/officeart/2005/8/layout/process1"/>
    <dgm:cxn modelId="{83310F4A-6450-E843-B7F1-4E34BA3DC2C1}" srcId="{306C1E69-0875-F046-83CC-52DCA3D3DE95}" destId="{2716F541-D00D-E047-9FEA-D3E35B911785}" srcOrd="2" destOrd="0" parTransId="{C31F08B7-17FA-174F-B36D-ED5B18DF24C7}" sibTransId="{A29863A8-F617-874B-8AA2-3FB51C55B688}"/>
    <dgm:cxn modelId="{CC67DD00-4851-924C-BEBF-0B327496D5AE}" type="presOf" srcId="{4AF17715-4180-564D-B577-D27B88E9271C}" destId="{B26B2791-963A-4146-8EB3-C5B69B9B2DA6}" srcOrd="1" destOrd="0" presId="urn:microsoft.com/office/officeart/2005/8/layout/process1"/>
    <dgm:cxn modelId="{F15F8E82-DBB7-8340-906D-E24B81C424DD}" srcId="{306C1E69-0875-F046-83CC-52DCA3D3DE95}" destId="{F8950EFB-6B24-2744-83FB-8117B990091F}" srcOrd="1" destOrd="0" parTransId="{A2E35E96-FCCA-D242-9FC9-1CD461884B50}" sibTransId="{29BCD45F-26C8-1849-BA94-0C407F71B53D}"/>
    <dgm:cxn modelId="{03DC4578-02B7-9246-9277-AC893B99765F}" type="presOf" srcId="{146422A7-F12D-F040-BBFC-D6630B2802BC}" destId="{8C50126B-DFE5-4846-88B7-AB3BE06D7C28}" srcOrd="0" destOrd="0" presId="urn:microsoft.com/office/officeart/2005/8/layout/process1"/>
    <dgm:cxn modelId="{68B973B0-F43D-034F-B25A-7BB44F102989}" type="presOf" srcId="{29BCD45F-26C8-1849-BA94-0C407F71B53D}" destId="{BC31A7A6-447E-A348-A479-7BEB31331E2D}" srcOrd="0" destOrd="0" presId="urn:microsoft.com/office/officeart/2005/8/layout/process1"/>
    <dgm:cxn modelId="{4F7D2870-45D7-D243-AFCC-28F4A7A6D433}" srcId="{306C1E69-0875-F046-83CC-52DCA3D3DE95}" destId="{146422A7-F12D-F040-BBFC-D6630B2802BC}" srcOrd="0" destOrd="0" parTransId="{A15A7219-5C32-2D45-8099-1A7104AF989F}" sibTransId="{4AF17715-4180-564D-B577-D27B88E9271C}"/>
    <dgm:cxn modelId="{03993414-BD70-8B4F-95F2-9442F6218745}" type="presOf" srcId="{29BCD45F-26C8-1849-BA94-0C407F71B53D}" destId="{B2BBB79F-86D2-5248-92FF-37544ED1F910}" srcOrd="1" destOrd="0" presId="urn:microsoft.com/office/officeart/2005/8/layout/process1"/>
    <dgm:cxn modelId="{FAD3F583-B382-F348-83D4-CE40C729F5B5}" type="presOf" srcId="{4AF17715-4180-564D-B577-D27B88E9271C}" destId="{5100113A-0CAE-114C-AC0D-64A668183794}" srcOrd="0" destOrd="0" presId="urn:microsoft.com/office/officeart/2005/8/layout/process1"/>
    <dgm:cxn modelId="{1FE0F7E5-3EFB-1640-BC8E-850D9C44FD37}" type="presOf" srcId="{306C1E69-0875-F046-83CC-52DCA3D3DE95}" destId="{6B06F8A0-F07E-D34A-8D52-DBE986282F77}" srcOrd="0" destOrd="0" presId="urn:microsoft.com/office/officeart/2005/8/layout/process1"/>
    <dgm:cxn modelId="{E57C05CF-73B1-F342-ABF2-2860C6688A3F}" type="presParOf" srcId="{6B06F8A0-F07E-D34A-8D52-DBE986282F77}" destId="{8C50126B-DFE5-4846-88B7-AB3BE06D7C28}" srcOrd="0" destOrd="0" presId="urn:microsoft.com/office/officeart/2005/8/layout/process1"/>
    <dgm:cxn modelId="{625918EE-5A07-B541-97D7-67235127F79F}" type="presParOf" srcId="{6B06F8A0-F07E-D34A-8D52-DBE986282F77}" destId="{5100113A-0CAE-114C-AC0D-64A668183794}" srcOrd="1" destOrd="0" presId="urn:microsoft.com/office/officeart/2005/8/layout/process1"/>
    <dgm:cxn modelId="{524435AA-EB95-FF4C-8735-D17AB282EB2A}" type="presParOf" srcId="{5100113A-0CAE-114C-AC0D-64A668183794}" destId="{B26B2791-963A-4146-8EB3-C5B69B9B2DA6}" srcOrd="0" destOrd="0" presId="urn:microsoft.com/office/officeart/2005/8/layout/process1"/>
    <dgm:cxn modelId="{47FBC225-28DF-BF4F-9696-87F1DF45D5E4}" type="presParOf" srcId="{6B06F8A0-F07E-D34A-8D52-DBE986282F77}" destId="{51DFBC31-28DA-EB4F-B92D-1673F14B9FE7}" srcOrd="2" destOrd="0" presId="urn:microsoft.com/office/officeart/2005/8/layout/process1"/>
    <dgm:cxn modelId="{C11B47DC-E9F6-364C-831D-506540E53D3A}" type="presParOf" srcId="{6B06F8A0-F07E-D34A-8D52-DBE986282F77}" destId="{BC31A7A6-447E-A348-A479-7BEB31331E2D}" srcOrd="3" destOrd="0" presId="urn:microsoft.com/office/officeart/2005/8/layout/process1"/>
    <dgm:cxn modelId="{37A32C0E-2BA6-3848-8226-2C6153AA207E}" type="presParOf" srcId="{BC31A7A6-447E-A348-A479-7BEB31331E2D}" destId="{B2BBB79F-86D2-5248-92FF-37544ED1F910}" srcOrd="0" destOrd="0" presId="urn:microsoft.com/office/officeart/2005/8/layout/process1"/>
    <dgm:cxn modelId="{F3E2F551-709B-D340-94CB-EABD96A9BCB7}" type="presParOf" srcId="{6B06F8A0-F07E-D34A-8D52-DBE986282F77}" destId="{80EE5FF7-D55F-4040-B304-69731A58063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50126B-DFE5-4846-88B7-AB3BE06D7C28}">
      <dsp:nvSpPr>
        <dsp:cNvPr id="0" name=""/>
        <dsp:cNvSpPr/>
      </dsp:nvSpPr>
      <dsp:spPr>
        <a:xfrm>
          <a:off x="4812" y="1895175"/>
          <a:ext cx="1865207" cy="16283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- Trade</a:t>
          </a:r>
          <a:br>
            <a:rPr lang="en-US" sz="2100" kern="1200" dirty="0" smtClean="0"/>
          </a:br>
          <a:r>
            <a:rPr lang="en-US" sz="2100" kern="1200" dirty="0" smtClean="0"/>
            <a:t>- Saving</a:t>
          </a:r>
          <a:br>
            <a:rPr lang="en-US" sz="2100" kern="1200" dirty="0" smtClean="0"/>
          </a:br>
          <a:r>
            <a:rPr lang="en-US" sz="2100" kern="1200" dirty="0" smtClean="0"/>
            <a:t>- Investment</a:t>
          </a:r>
          <a:endParaRPr lang="en-US" sz="2100" kern="1200" dirty="0"/>
        </a:p>
      </dsp:txBody>
      <dsp:txXfrm>
        <a:off x="52504" y="1942867"/>
        <a:ext cx="1769823" cy="1532931"/>
      </dsp:txXfrm>
    </dsp:sp>
    <dsp:sp modelId="{5100113A-0CAE-114C-AC0D-64A668183794}">
      <dsp:nvSpPr>
        <dsp:cNvPr id="0" name=""/>
        <dsp:cNvSpPr/>
      </dsp:nvSpPr>
      <dsp:spPr>
        <a:xfrm>
          <a:off x="2141406" y="2372815"/>
          <a:ext cx="575338" cy="6730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shade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141406" y="2507422"/>
        <a:ext cx="402737" cy="403822"/>
      </dsp:txXfrm>
    </dsp:sp>
    <dsp:sp modelId="{51DFBC31-28DA-EB4F-B92D-1673F14B9FE7}">
      <dsp:nvSpPr>
        <dsp:cNvPr id="0" name=""/>
        <dsp:cNvSpPr/>
      </dsp:nvSpPr>
      <dsp:spPr>
        <a:xfrm>
          <a:off x="2955564" y="1895175"/>
          <a:ext cx="1743002" cy="16283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shade val="80000"/>
                <a:hueOff val="-256642"/>
                <a:satOff val="0"/>
                <a:lumOff val="1693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80000"/>
                <a:hueOff val="-256642"/>
                <a:satOff val="0"/>
                <a:lumOff val="1693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80000"/>
                <a:hueOff val="-256642"/>
                <a:satOff val="0"/>
                <a:lumOff val="1693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Technology Progress</a:t>
          </a:r>
          <a:endParaRPr lang="en-US" sz="2100" kern="1200" dirty="0"/>
        </a:p>
      </dsp:txBody>
      <dsp:txXfrm>
        <a:off x="3003256" y="1942867"/>
        <a:ext cx="1647618" cy="1532931"/>
      </dsp:txXfrm>
    </dsp:sp>
    <dsp:sp modelId="{BC31A7A6-447E-A348-A479-7BEB31331E2D}">
      <dsp:nvSpPr>
        <dsp:cNvPr id="0" name=""/>
        <dsp:cNvSpPr/>
      </dsp:nvSpPr>
      <dsp:spPr>
        <a:xfrm>
          <a:off x="4969952" y="2372815"/>
          <a:ext cx="575338" cy="67303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shade val="90000"/>
                <a:hueOff val="-515868"/>
                <a:satOff val="0"/>
                <a:lumOff val="3145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90000"/>
                <a:hueOff val="-515868"/>
                <a:satOff val="0"/>
                <a:lumOff val="3145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90000"/>
                <a:hueOff val="-515868"/>
                <a:satOff val="0"/>
                <a:lumOff val="3145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969952" y="2507422"/>
        <a:ext cx="402737" cy="403822"/>
      </dsp:txXfrm>
    </dsp:sp>
    <dsp:sp modelId="{80EE5FF7-D55F-4040-B304-69731A58063C}">
      <dsp:nvSpPr>
        <dsp:cNvPr id="0" name=""/>
        <dsp:cNvSpPr/>
      </dsp:nvSpPr>
      <dsp:spPr>
        <a:xfrm>
          <a:off x="5784110" y="1895175"/>
          <a:ext cx="3219151" cy="16283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shade val="80000"/>
                <a:hueOff val="-513283"/>
                <a:satOff val="0"/>
                <a:lumOff val="3387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80000"/>
                <a:hueOff val="-513283"/>
                <a:satOff val="0"/>
                <a:lumOff val="3387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80000"/>
                <a:hueOff val="-513283"/>
                <a:satOff val="0"/>
                <a:lumOff val="3387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accent5">
                  <a:lumMod val="50000"/>
                </a:schemeClr>
              </a:solidFill>
            </a:rPr>
            <a:t>- Stagnation overcome</a:t>
          </a:r>
          <a:br>
            <a:rPr lang="en-US" sz="2100" kern="1200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en-US" sz="2100" kern="1200" dirty="0" smtClean="0">
              <a:solidFill>
                <a:schemeClr val="accent5">
                  <a:lumMod val="50000"/>
                </a:schemeClr>
              </a:solidFill>
            </a:rPr>
            <a:t>-</a:t>
          </a:r>
          <a:r>
            <a:rPr lang="en-US" sz="2100" kern="1200" baseline="0" dirty="0" smtClean="0">
              <a:solidFill>
                <a:schemeClr val="accent5">
                  <a:lumMod val="50000"/>
                </a:schemeClr>
              </a:solidFill>
            </a:rPr>
            <a:t> Feudalism undermined</a:t>
          </a:r>
          <a:br>
            <a:rPr lang="en-US" sz="2100" kern="1200" baseline="0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en-US" sz="2100" kern="1200" baseline="0" dirty="0" smtClean="0">
              <a:solidFill>
                <a:schemeClr val="accent5">
                  <a:lumMod val="50000"/>
                </a:schemeClr>
              </a:solidFill>
            </a:rPr>
            <a:t>- Industrial Revolution</a:t>
          </a:r>
          <a:endParaRPr lang="en-US" sz="21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5831802" y="1942867"/>
        <a:ext cx="3123767" cy="1532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DFD08-5CD7-5C45-A06B-8784DFD51E17}" type="datetimeFigureOut">
              <a:rPr lang="en-US" smtClean="0"/>
              <a:t>1/18/18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EC04C-C443-2643-97EC-CC4EE1FF72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87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7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5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1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4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74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6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6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2672B-5DE8-8141-BA08-E44170A1A0F3}" type="datetimeFigureOut">
              <a:rPr lang="en-US" smtClean="0"/>
              <a:t>1/18/18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2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4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Chapter 2 Pre-capitalist Society and Absolutist </a:t>
            </a:r>
            <a:r>
              <a:rPr lang="en-GB" sz="3600" dirty="0"/>
              <a:t>P</a:t>
            </a:r>
            <a:r>
              <a:rPr lang="en-GB" sz="3600" dirty="0" smtClean="0"/>
              <a:t>olitical Institution</a:t>
            </a:r>
          </a:p>
          <a:p>
            <a:endParaRPr lang="en-GB" sz="1500" dirty="0" smtClean="0"/>
          </a:p>
          <a:p>
            <a:r>
              <a:rPr lang="en-GB" sz="4400" b="1" dirty="0" err="1" smtClean="0"/>
              <a:t>i</a:t>
            </a:r>
            <a:r>
              <a:rPr lang="en-GB" sz="4400" b="1" dirty="0" smtClean="0"/>
              <a:t>. Pre-capitalist Society </a:t>
            </a:r>
            <a:br>
              <a:rPr lang="en-GB" sz="4400" b="1" dirty="0" smtClean="0"/>
            </a:br>
            <a:r>
              <a:rPr lang="en-GB" sz="4400" b="1" dirty="0" smtClean="0"/>
              <a:t>and the Rise of Capitalism</a:t>
            </a:r>
            <a:endParaRPr lang="en-US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8249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</a:t>
            </a:r>
            <a:r>
              <a:rPr lang="en-US" altLang="en-US" dirty="0">
                <a:latin typeface="Calibri" charset="0"/>
              </a:rPr>
              <a:t>society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1.1 Extractive economic institutions</a:t>
            </a:r>
          </a:p>
          <a:p>
            <a:pPr>
              <a:buFontTx/>
              <a:buChar char="•"/>
            </a:pPr>
            <a:r>
              <a:rPr lang="en-US" altLang="en-US" sz="2600" dirty="0" smtClean="0">
                <a:latin typeface="Calibri" charset="0"/>
              </a:rPr>
              <a:t>based </a:t>
            </a:r>
            <a:r>
              <a:rPr lang="en-US" altLang="en-US" sz="2600" dirty="0">
                <a:latin typeface="Calibri" charset="0"/>
              </a:rPr>
              <a:t>on </a:t>
            </a:r>
            <a:r>
              <a:rPr lang="en-US" altLang="en-US" sz="2600" b="1" i="1" dirty="0">
                <a:solidFill>
                  <a:srgbClr val="C00000"/>
                </a:solidFill>
                <a:latin typeface="Calibri" charset="0"/>
              </a:rPr>
              <a:t>the extraction of the ‘surplus</a:t>
            </a:r>
            <a:r>
              <a:rPr lang="en-US" altLang="en-US" sz="2600" b="1" i="1" dirty="0" smtClean="0">
                <a:solidFill>
                  <a:srgbClr val="C00000"/>
                </a:solidFill>
                <a:latin typeface="Calibri" charset="0"/>
              </a:rPr>
              <a:t>’</a:t>
            </a:r>
            <a:endParaRPr lang="en-US" altLang="en-US" sz="2600" dirty="0">
              <a:latin typeface="Calibri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sz="2600" b="1" dirty="0">
                <a:latin typeface="Calibri" charset="0"/>
              </a:rPr>
              <a:t>The surplus </a:t>
            </a:r>
            <a:r>
              <a:rPr lang="en-US" altLang="en-US" sz="2600" dirty="0">
                <a:latin typeface="Calibri" charset="0"/>
              </a:rPr>
              <a:t>= production beyond subsistent necessities.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 smtClean="0">
                <a:latin typeface="Calibri" charset="0"/>
              </a:rPr>
              <a:t>through </a:t>
            </a:r>
            <a:r>
              <a:rPr lang="en-US" altLang="en-US" sz="2600" b="1" dirty="0">
                <a:solidFill>
                  <a:schemeClr val="accent5"/>
                </a:solidFill>
                <a:latin typeface="Calibri" charset="0"/>
              </a:rPr>
              <a:t>extractive economic institutions</a:t>
            </a:r>
            <a:r>
              <a:rPr lang="en-US" altLang="en-US" sz="2600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sz="2600" dirty="0" smtClean="0">
                <a:latin typeface="Calibri" charset="0"/>
              </a:rPr>
              <a:t>forced </a:t>
            </a:r>
            <a:r>
              <a:rPr lang="en-US" altLang="en-US" sz="2600" dirty="0">
                <a:latin typeface="Calibri" charset="0"/>
              </a:rPr>
              <a:t>by </a:t>
            </a:r>
            <a:r>
              <a:rPr lang="en-US" altLang="en-US" sz="2600" b="1" dirty="0">
                <a:solidFill>
                  <a:schemeClr val="accent5"/>
                </a:solidFill>
                <a:latin typeface="Calibri" charset="0"/>
              </a:rPr>
              <a:t>absolutist political institutions</a:t>
            </a:r>
            <a:r>
              <a:rPr lang="en-US" altLang="en-US" sz="2600" dirty="0" smtClean="0">
                <a:latin typeface="Calibri" charset="0"/>
              </a:rPr>
              <a:t>.</a:t>
            </a:r>
          </a:p>
          <a:p>
            <a:pPr>
              <a:buFontTx/>
              <a:buChar char="•"/>
            </a:pPr>
            <a:r>
              <a:rPr lang="en-US" altLang="en-US" sz="2600" dirty="0" smtClean="0">
                <a:latin typeface="Calibri" charset="0"/>
              </a:rPr>
              <a:t>Organization of economic activities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 smtClean="0">
                <a:latin typeface="Calibri" charset="0"/>
              </a:rPr>
              <a:t>Lack of economic freedom, mobility, secure private property.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 smtClean="0">
                <a:latin typeface="Calibri" charset="0"/>
              </a:rPr>
              <a:t>Personal bondage and political coercion</a:t>
            </a:r>
          </a:p>
          <a:p>
            <a:pPr lvl="1">
              <a:buFont typeface="Arial" charset="0"/>
              <a:buChar char="•"/>
            </a:pPr>
            <a:r>
              <a:rPr lang="en-US" altLang="en-US" sz="2600" dirty="0" smtClean="0">
                <a:latin typeface="Calibri" charset="0"/>
              </a:rPr>
              <a:t>Concentration of wealth and luxury consumption in the </a:t>
            </a:r>
            <a:r>
              <a:rPr lang="en-US" altLang="en-US" sz="2600" b="1" dirty="0" smtClean="0">
                <a:latin typeface="Calibri" charset="0"/>
              </a:rPr>
              <a:t>ruling class</a:t>
            </a:r>
            <a:r>
              <a:rPr lang="en-US" altLang="en-US" sz="2600" dirty="0" smtClean="0">
                <a:latin typeface="Calibri" charset="0"/>
              </a:rPr>
              <a:t>.</a:t>
            </a:r>
          </a:p>
          <a:p>
            <a:pPr lvl="1">
              <a:buFont typeface="Arial" charset="0"/>
              <a:buChar char="•"/>
            </a:pPr>
            <a:endParaRPr lang="en-US" altLang="en-US" sz="2800" dirty="0" smtClean="0"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BBACC1D-0E49-F245-967A-3F4C1156F5E7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98428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society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10097530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1.2 Cycles of growth, stagnation, decay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new inventions were </a:t>
            </a:r>
            <a:r>
              <a:rPr lang="en-US" altLang="en-US" dirty="0" err="1" smtClean="0">
                <a:latin typeface="Calibri" charset="0"/>
              </a:rPr>
              <a:t>utilised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to establish </a:t>
            </a:r>
            <a:r>
              <a:rPr lang="en-US" altLang="en-US" b="1" dirty="0">
                <a:latin typeface="Calibri" charset="0"/>
              </a:rPr>
              <a:t>absolutist 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Tx/>
              <a:buChar char="•"/>
            </a:pPr>
            <a:r>
              <a:rPr lang="en-US" altLang="en-US" sz="2800" dirty="0">
                <a:latin typeface="Calibri" charset="0"/>
              </a:rPr>
              <a:t>Agriculture, metal tools, engineering.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Initial growth, expansion and prosperity.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Imposition </a:t>
            </a:r>
            <a:r>
              <a:rPr lang="en-US" altLang="en-US" sz="2800" dirty="0">
                <a:latin typeface="Calibri" charset="0"/>
              </a:rPr>
              <a:t>of </a:t>
            </a:r>
            <a:r>
              <a:rPr lang="en-US" altLang="en-US" sz="2800" b="1" dirty="0" smtClean="0">
                <a:solidFill>
                  <a:schemeClr val="accent5"/>
                </a:solidFill>
                <a:latin typeface="Calibri" charset="0"/>
              </a:rPr>
              <a:t>extractive </a:t>
            </a:r>
            <a:r>
              <a:rPr lang="en-US" altLang="en-US" sz="2800" b="1" dirty="0">
                <a:solidFill>
                  <a:schemeClr val="accent5"/>
                </a:solidFill>
                <a:latin typeface="Calibri" charset="0"/>
              </a:rPr>
              <a:t>economic institutions </a:t>
            </a:r>
            <a:r>
              <a:rPr lang="en-US" altLang="en-US" sz="2800" dirty="0">
                <a:latin typeface="Calibri" charset="0"/>
              </a:rPr>
              <a:t>to extract the surplus.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9A1F930-45B1-3440-934F-762C58AA34F3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65456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society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10097530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1.2 Cycles of growth, stagnation, decay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Absolutism obstructs technology progress.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Absolutist political institutions requires social immobility.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‘</a:t>
            </a:r>
            <a:r>
              <a:rPr lang="en-US" altLang="en-US" sz="2800" b="1" i="1" dirty="0" smtClean="0">
                <a:solidFill>
                  <a:srgbClr val="C00000"/>
                </a:solidFill>
                <a:latin typeface="Calibri" charset="0"/>
              </a:rPr>
              <a:t>Creative destruction</a:t>
            </a:r>
            <a:r>
              <a:rPr lang="en-US" altLang="en-US" sz="2800" dirty="0" smtClean="0">
                <a:latin typeface="Calibri" charset="0"/>
              </a:rPr>
              <a:t>’ by new inventions disrupts existing social orders and stratification.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Political instability, social, economic and technology stagnation.</a:t>
            </a:r>
          </a:p>
          <a:p>
            <a:pPr lvl="1">
              <a:buFontTx/>
              <a:buChar char="•"/>
            </a:pPr>
            <a:r>
              <a:rPr lang="en-US" altLang="en-US" sz="2800" dirty="0" smtClean="0">
                <a:latin typeface="Calibri" charset="0"/>
              </a:rPr>
              <a:t>Infighting.</a:t>
            </a:r>
          </a:p>
          <a:p>
            <a:pPr lvl="1">
              <a:buFontTx/>
              <a:buChar char="•"/>
            </a:pPr>
            <a:r>
              <a:rPr lang="en-US" altLang="en-US" sz="2800" dirty="0" smtClean="0">
                <a:latin typeface="Calibri" charset="0"/>
              </a:rPr>
              <a:t>Growth collapse, decay, destruction by neighbors.</a:t>
            </a:r>
          </a:p>
          <a:p>
            <a:pPr lvl="1">
              <a:buFont typeface="Arial" charset="0"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9A1F930-45B1-3440-934F-762C58AA34F3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19053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9C42858-1A6F-4043-A05C-90594C78057F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400"/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286000" y="912813"/>
            <a:ext cx="1371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Primitive society</a:t>
            </a:r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4191000" y="833439"/>
            <a:ext cx="14478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Agriculture, metal tools, engineering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9144000" y="2236788"/>
            <a:ext cx="1143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Villages, towns.</a:t>
            </a: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8297863" y="971551"/>
            <a:ext cx="137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Growing population</a:t>
            </a:r>
          </a:p>
        </p:txBody>
      </p: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6370638" y="971551"/>
            <a:ext cx="137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Surplus production</a:t>
            </a:r>
          </a:p>
        </p:txBody>
      </p:sp>
      <p:sp>
        <p:nvSpPr>
          <p:cNvPr id="9224" name="TextBox 8"/>
          <p:cNvSpPr txBox="1">
            <a:spLocks noChangeArrowheads="1"/>
          </p:cNvSpPr>
          <p:nvPr/>
        </p:nvSpPr>
        <p:spPr bwMode="auto">
          <a:xfrm>
            <a:off x="7518401" y="2236788"/>
            <a:ext cx="1539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Rise of a ruling class</a:t>
            </a:r>
          </a:p>
        </p:txBody>
      </p:sp>
      <p:sp>
        <p:nvSpPr>
          <p:cNvPr id="9225" name="TextBox 9"/>
          <p:cNvSpPr txBox="1">
            <a:spLocks noChangeArrowheads="1"/>
          </p:cNvSpPr>
          <p:nvPr/>
        </p:nvSpPr>
        <p:spPr bwMode="auto">
          <a:xfrm>
            <a:off x="8069263" y="3438526"/>
            <a:ext cx="1828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State apparatus (army, police)</a:t>
            </a:r>
          </a:p>
        </p:txBody>
      </p:sp>
      <p:sp>
        <p:nvSpPr>
          <p:cNvPr id="9226" name="TextBox 10"/>
          <p:cNvSpPr txBox="1">
            <a:spLocks noChangeArrowheads="1"/>
          </p:cNvSpPr>
          <p:nvPr/>
        </p:nvSpPr>
        <p:spPr bwMode="auto">
          <a:xfrm>
            <a:off x="7327901" y="4518025"/>
            <a:ext cx="33242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/>
              <a:t>Absolutist political institutions </a:t>
            </a:r>
            <a:r>
              <a:rPr lang="en-US" altLang="en-US" sz="1800"/>
              <a:t>(kingdoms, empires)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17788" y="4868864"/>
            <a:ext cx="3771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latin typeface="Calibri" panose="020F0502020204030204" pitchFamily="34" charset="0"/>
                <a:cs typeface="Angsana New" panose="02020603050405020304" pitchFamily="18" charset="-34"/>
              </a:rPr>
              <a:t>Extractive economic institutions</a:t>
            </a:r>
            <a:r>
              <a:rPr lang="en-US" dirty="0">
                <a:latin typeface="Calibri" panose="020F0502020204030204" pitchFamily="34" charset="0"/>
                <a:cs typeface="Angsana New" panose="02020603050405020304" pitchFamily="18" charset="-34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Calibri" panose="020F0502020204030204" pitchFamily="34" charset="0"/>
                <a:cs typeface="Angsana New" panose="02020603050405020304" pitchFamily="18" charset="-34"/>
              </a:rPr>
              <a:t>Surplus extraction from population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Calibri" panose="020F0502020204030204" pitchFamily="34" charset="0"/>
                <a:cs typeface="Angsana New" panose="02020603050405020304" pitchFamily="18" charset="-34"/>
              </a:rPr>
              <a:t>Plundering neighbors </a:t>
            </a:r>
          </a:p>
        </p:txBody>
      </p:sp>
      <p:sp>
        <p:nvSpPr>
          <p:cNvPr id="9228" name="TextBox 13"/>
          <p:cNvSpPr txBox="1">
            <a:spLocks noChangeArrowheads="1"/>
          </p:cNvSpPr>
          <p:nvPr/>
        </p:nvSpPr>
        <p:spPr bwMode="auto">
          <a:xfrm>
            <a:off x="3360738" y="3814763"/>
            <a:ext cx="2286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Technology and production stagnation</a:t>
            </a:r>
          </a:p>
        </p:txBody>
      </p:sp>
      <p:sp>
        <p:nvSpPr>
          <p:cNvPr id="9229" name="TextBox 14"/>
          <p:cNvSpPr txBox="1">
            <a:spLocks noChangeArrowheads="1"/>
          </p:cNvSpPr>
          <p:nvPr/>
        </p:nvSpPr>
        <p:spPr bwMode="auto">
          <a:xfrm>
            <a:off x="3284538" y="2344739"/>
            <a:ext cx="24384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/>
              <a:t>Decay, infighting, destruction by neighbors </a:t>
            </a:r>
          </a:p>
        </p:txBody>
      </p:sp>
      <p:cxnSp>
        <p:nvCxnSpPr>
          <p:cNvPr id="9230" name="Straight Arrow Connector 16"/>
          <p:cNvCxnSpPr>
            <a:cxnSpLocks noChangeShapeType="1"/>
            <a:endCxn id="9220" idx="1"/>
          </p:cNvCxnSpPr>
          <p:nvPr/>
        </p:nvCxnSpPr>
        <p:spPr bwMode="auto">
          <a:xfrm>
            <a:off x="3505200" y="1293813"/>
            <a:ext cx="685800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1" name="Straight Arrow Connector 19"/>
          <p:cNvCxnSpPr>
            <a:cxnSpLocks noChangeShapeType="1"/>
            <a:stCxn id="9220" idx="3"/>
            <a:endCxn id="9223" idx="1"/>
          </p:cNvCxnSpPr>
          <p:nvPr/>
        </p:nvCxnSpPr>
        <p:spPr bwMode="auto">
          <a:xfrm>
            <a:off x="5638800" y="1293813"/>
            <a:ext cx="731838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2" name="Straight Arrow Connector 21"/>
          <p:cNvCxnSpPr>
            <a:cxnSpLocks noChangeShapeType="1"/>
            <a:stCxn id="9223" idx="3"/>
            <a:endCxn id="9222" idx="1"/>
          </p:cNvCxnSpPr>
          <p:nvPr/>
        </p:nvCxnSpPr>
        <p:spPr bwMode="auto">
          <a:xfrm>
            <a:off x="7742239" y="1293813"/>
            <a:ext cx="555625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3" name="Straight Arrow Connector 24"/>
          <p:cNvCxnSpPr>
            <a:cxnSpLocks noChangeShapeType="1"/>
            <a:stCxn id="9222" idx="2"/>
            <a:endCxn id="9221" idx="0"/>
          </p:cNvCxnSpPr>
          <p:nvPr/>
        </p:nvCxnSpPr>
        <p:spPr bwMode="auto">
          <a:xfrm>
            <a:off x="8983664" y="1617664"/>
            <a:ext cx="731837" cy="61912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4" name="Straight Arrow Connector 26"/>
          <p:cNvCxnSpPr>
            <a:cxnSpLocks noChangeShapeType="1"/>
            <a:stCxn id="9222" idx="2"/>
            <a:endCxn id="9224" idx="0"/>
          </p:cNvCxnSpPr>
          <p:nvPr/>
        </p:nvCxnSpPr>
        <p:spPr bwMode="auto">
          <a:xfrm flipH="1">
            <a:off x="8288339" y="1617664"/>
            <a:ext cx="695325" cy="61912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5" name="Straight Arrow Connector 29"/>
          <p:cNvCxnSpPr>
            <a:cxnSpLocks noChangeShapeType="1"/>
            <a:stCxn id="9224" idx="2"/>
            <a:endCxn id="9225" idx="0"/>
          </p:cNvCxnSpPr>
          <p:nvPr/>
        </p:nvCxnSpPr>
        <p:spPr bwMode="auto">
          <a:xfrm>
            <a:off x="8288339" y="2882901"/>
            <a:ext cx="695325" cy="55562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6" name="Straight Arrow Connector 31"/>
          <p:cNvCxnSpPr>
            <a:cxnSpLocks noChangeShapeType="1"/>
            <a:stCxn id="9221" idx="2"/>
            <a:endCxn id="9225" idx="0"/>
          </p:cNvCxnSpPr>
          <p:nvPr/>
        </p:nvCxnSpPr>
        <p:spPr bwMode="auto">
          <a:xfrm flipH="1">
            <a:off x="8983664" y="2882901"/>
            <a:ext cx="731837" cy="55562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7" name="Straight Arrow Connector 35"/>
          <p:cNvCxnSpPr>
            <a:cxnSpLocks noChangeShapeType="1"/>
            <a:stCxn id="9225" idx="2"/>
            <a:endCxn id="9226" idx="0"/>
          </p:cNvCxnSpPr>
          <p:nvPr/>
        </p:nvCxnSpPr>
        <p:spPr bwMode="auto">
          <a:xfrm>
            <a:off x="8983663" y="4084639"/>
            <a:ext cx="6350" cy="433387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8" name="Straight Arrow Connector 41"/>
          <p:cNvCxnSpPr>
            <a:cxnSpLocks noChangeShapeType="1"/>
            <a:stCxn id="9226" idx="1"/>
            <a:endCxn id="12" idx="3"/>
          </p:cNvCxnSpPr>
          <p:nvPr/>
        </p:nvCxnSpPr>
        <p:spPr bwMode="auto">
          <a:xfrm flipH="1">
            <a:off x="6389688" y="4841875"/>
            <a:ext cx="938212" cy="48895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9" name="Straight Arrow Connector 43"/>
          <p:cNvCxnSpPr>
            <a:cxnSpLocks noChangeShapeType="1"/>
            <a:stCxn id="9226" idx="1"/>
            <a:endCxn id="9228" idx="3"/>
          </p:cNvCxnSpPr>
          <p:nvPr/>
        </p:nvCxnSpPr>
        <p:spPr bwMode="auto">
          <a:xfrm flipH="1" flipV="1">
            <a:off x="5646738" y="4137025"/>
            <a:ext cx="1681162" cy="70485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0" name="Straight Arrow Connector 46"/>
          <p:cNvCxnSpPr>
            <a:cxnSpLocks noChangeShapeType="1"/>
            <a:stCxn id="12" idx="0"/>
            <a:endCxn id="9228" idx="2"/>
          </p:cNvCxnSpPr>
          <p:nvPr/>
        </p:nvCxnSpPr>
        <p:spPr bwMode="auto">
          <a:xfrm flipV="1">
            <a:off x="4503738" y="4460875"/>
            <a:ext cx="0" cy="407988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1" name="Straight Arrow Connector 50"/>
          <p:cNvCxnSpPr>
            <a:cxnSpLocks noChangeShapeType="1"/>
            <a:stCxn id="9228" idx="0"/>
            <a:endCxn id="9229" idx="2"/>
          </p:cNvCxnSpPr>
          <p:nvPr/>
        </p:nvCxnSpPr>
        <p:spPr bwMode="auto">
          <a:xfrm flipV="1">
            <a:off x="4503738" y="3267075"/>
            <a:ext cx="0" cy="547688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2" name="Elbow Connector 53"/>
          <p:cNvCxnSpPr>
            <a:cxnSpLocks noChangeShapeType="1"/>
            <a:stCxn id="12" idx="2"/>
            <a:endCxn id="9226" idx="2"/>
          </p:cNvCxnSpPr>
          <p:nvPr/>
        </p:nvCxnSpPr>
        <p:spPr bwMode="auto">
          <a:xfrm rot="5400000" flipH="1" flipV="1">
            <a:off x="6434139" y="3235326"/>
            <a:ext cx="625475" cy="4486275"/>
          </a:xfrm>
          <a:prstGeom prst="bentConnector3">
            <a:avLst>
              <a:gd name="adj1" fmla="val -36463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society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1.3 Growth spurts around the world</a:t>
            </a:r>
          </a:p>
          <a:p>
            <a:pPr>
              <a:buFontTx/>
              <a:buChar char="•"/>
            </a:pPr>
            <a:r>
              <a:rPr lang="en-US" altLang="en-US" b="1" dirty="0" smtClean="0">
                <a:latin typeface="Calibri" charset="0"/>
              </a:rPr>
              <a:t>Egypt</a:t>
            </a:r>
            <a:r>
              <a:rPr lang="en-US" altLang="en-US" dirty="0" smtClean="0">
                <a:latin typeface="Calibri" charset="0"/>
              </a:rPr>
              <a:t> </a:t>
            </a:r>
          </a:p>
          <a:p>
            <a:pPr>
              <a:buFontTx/>
              <a:buChar char="•"/>
            </a:pPr>
            <a:r>
              <a:rPr lang="en-US" altLang="en-US" b="1" dirty="0" smtClean="0">
                <a:latin typeface="Calibri" charset="0"/>
              </a:rPr>
              <a:t>Greece </a:t>
            </a:r>
            <a:r>
              <a:rPr lang="en-US" altLang="en-US" b="1" dirty="0">
                <a:latin typeface="Calibri" charset="0"/>
              </a:rPr>
              <a:t>and </a:t>
            </a:r>
            <a:r>
              <a:rPr lang="en-US" altLang="en-US" b="1" dirty="0" smtClean="0">
                <a:latin typeface="Calibri" charset="0"/>
              </a:rPr>
              <a:t>Rome</a:t>
            </a:r>
            <a:endParaRPr lang="en-US" altLang="en-US" dirty="0">
              <a:latin typeface="Calibri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Ancient China and </a:t>
            </a:r>
            <a:r>
              <a:rPr lang="en-US" altLang="en-US" dirty="0" smtClean="0">
                <a:latin typeface="Calibri" charset="0"/>
              </a:rPr>
              <a:t>India</a:t>
            </a:r>
            <a:endParaRPr lang="en-US" altLang="en-US" dirty="0">
              <a:latin typeface="Calibri" charset="0"/>
            </a:endParaRPr>
          </a:p>
          <a:p>
            <a:pPr>
              <a:buFontTx/>
              <a:buChar char="•"/>
            </a:pPr>
            <a:r>
              <a:rPr lang="en-US" altLang="en-US" b="1" dirty="0">
                <a:latin typeface="Calibri" charset="0"/>
              </a:rPr>
              <a:t>Ancient </a:t>
            </a:r>
            <a:r>
              <a:rPr lang="en-US" altLang="en-US" b="1" dirty="0" smtClean="0">
                <a:latin typeface="Calibri" charset="0"/>
              </a:rPr>
              <a:t>Americas</a:t>
            </a:r>
          </a:p>
          <a:p>
            <a:pPr>
              <a:buFontTx/>
              <a:buChar char="•"/>
            </a:pPr>
            <a:r>
              <a:rPr lang="en-US" altLang="en-US" b="1" dirty="0" smtClean="0">
                <a:latin typeface="Calibri" charset="0"/>
              </a:rPr>
              <a:t>SE </a:t>
            </a:r>
            <a:r>
              <a:rPr lang="en-US" altLang="en-US" b="1" dirty="0">
                <a:latin typeface="Calibri" charset="0"/>
              </a:rPr>
              <a:t>Asia</a:t>
            </a:r>
            <a:r>
              <a:rPr lang="en-US" altLang="en-US" dirty="0">
                <a:latin typeface="Calibri" charset="0"/>
              </a:rPr>
              <a:t>: Annam, Khmers, Thais, Burma.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CCFAD3D-91A7-2C42-BF36-E0811926F32E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48788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society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  <a:cs typeface="Cordia New" charset="0"/>
              </a:rPr>
              <a:t>1.4 Creative destruction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  <a:cs typeface="Cordia New" charset="0"/>
              </a:rPr>
              <a:t>New technology </a:t>
            </a:r>
            <a:r>
              <a:rPr lang="en-US" altLang="en-US" dirty="0">
                <a:latin typeface="Calibri" charset="0"/>
                <a:cs typeface="Cordia New" charset="0"/>
              </a:rPr>
              <a:t>improves labor productivity, enhances output and growth.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New skills and occupations emerge and prosper.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  <a:cs typeface="Cordia New" charset="0"/>
              </a:rPr>
              <a:t>Social </a:t>
            </a:r>
            <a:r>
              <a:rPr lang="en-US" altLang="en-US" sz="2800" dirty="0">
                <a:latin typeface="Calibri" charset="0"/>
                <a:cs typeface="Cordia New" charset="0"/>
              </a:rPr>
              <a:t>groups with obsolete technology lose out.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  <a:cs typeface="Cordia New" charset="0"/>
              </a:rPr>
              <a:t>New technology usually encounters </a:t>
            </a:r>
            <a:r>
              <a:rPr lang="en-US" altLang="en-US" dirty="0" smtClean="0">
                <a:latin typeface="Calibri" charset="0"/>
                <a:cs typeface="Cordia New" charset="0"/>
              </a:rPr>
              <a:t>resistance</a:t>
            </a:r>
            <a:endParaRPr lang="en-US" altLang="en-US" dirty="0">
              <a:latin typeface="Calibri" charset="0"/>
              <a:cs typeface="Cordia New" charset="0"/>
            </a:endParaRP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DE19A8ED-5414-2E49-9467-74C910016172}" type="slidenum">
              <a:rPr lang="th-TH" altLang="en-US" sz="1200">
                <a:solidFill>
                  <a:srgbClr val="898989"/>
                </a:solidFill>
                <a:cs typeface="Cordia New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200">
              <a:solidFill>
                <a:srgbClr val="898989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93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1. Pre-capitalist society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  <a:cs typeface="Cordia New" charset="0"/>
              </a:rPr>
              <a:t>1.5 Technology and growth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  <a:cs typeface="Cordia New" charset="0"/>
              </a:rPr>
              <a:t>Before </a:t>
            </a:r>
            <a:r>
              <a:rPr lang="en-US" altLang="en-US" dirty="0">
                <a:latin typeface="Calibri" charset="0"/>
                <a:cs typeface="Cordia New" charset="0"/>
              </a:rPr>
              <a:t>1800, technological progress was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  <a:cs typeface="Cordia New" charset="0"/>
              </a:rPr>
              <a:t>sporadic and slow</a:t>
            </a:r>
            <a:r>
              <a:rPr lang="en-US" altLang="en-US" dirty="0">
                <a:latin typeface="Calibri" charset="0"/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New technology was adopted by new rulers to create empires </a:t>
            </a:r>
            <a:endParaRPr lang="en-US" altLang="en-US" sz="2800" dirty="0" smtClean="0">
              <a:latin typeface="Calibri" charset="0"/>
              <a:cs typeface="Cordia New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sz="2800" b="1" i="1" dirty="0" smtClean="0">
                <a:solidFill>
                  <a:schemeClr val="accent5"/>
                </a:solidFill>
                <a:latin typeface="Calibri" charset="0"/>
                <a:cs typeface="Cordia New" charset="0"/>
              </a:rPr>
              <a:t>Absolutist </a:t>
            </a:r>
            <a:r>
              <a:rPr lang="en-US" altLang="en-US" sz="2800" b="1" i="1" dirty="0">
                <a:solidFill>
                  <a:schemeClr val="accent5"/>
                </a:solidFill>
                <a:latin typeface="Calibri" charset="0"/>
                <a:cs typeface="Cordia New" charset="0"/>
              </a:rPr>
              <a:t>political institutions </a:t>
            </a:r>
            <a:r>
              <a:rPr lang="en-US" altLang="en-US" sz="2800" dirty="0">
                <a:latin typeface="Calibri" charset="0"/>
                <a:cs typeface="Cordia New" charset="0"/>
              </a:rPr>
              <a:t>based on </a:t>
            </a:r>
            <a:r>
              <a:rPr lang="en-US" altLang="en-US" sz="2800" b="1" i="1" dirty="0">
                <a:solidFill>
                  <a:schemeClr val="accent5"/>
                </a:solidFill>
                <a:latin typeface="Calibri" charset="0"/>
                <a:cs typeface="Cordia New" charset="0"/>
              </a:rPr>
              <a:t>extractive economic institutions</a:t>
            </a:r>
            <a:r>
              <a:rPr lang="en-US" altLang="en-US" sz="2800" dirty="0">
                <a:latin typeface="Calibri" charset="0"/>
                <a:cs typeface="Cordia New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Then innovation was </a:t>
            </a:r>
            <a:r>
              <a:rPr lang="en-US" altLang="en-US" sz="2800" dirty="0" smtClean="0">
                <a:latin typeface="Calibri" charset="0"/>
                <a:cs typeface="Cordia New" charset="0"/>
              </a:rPr>
              <a:t>banned</a:t>
            </a:r>
            <a:endParaRPr lang="en-US" altLang="en-US" sz="2800" dirty="0">
              <a:latin typeface="Calibri" charset="0"/>
              <a:cs typeface="Cordia New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Stagnation, decay, infighting and collapses.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7AFE9EF-6F26-E442-959F-49AD3DAE3914}" type="slidenum">
              <a:rPr lang="th-TH" altLang="en-US" sz="1200">
                <a:solidFill>
                  <a:srgbClr val="898989"/>
                </a:solidFill>
                <a:cs typeface="Cordia New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97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</a:t>
            </a:r>
            <a:r>
              <a:rPr lang="en-US" altLang="en-US" dirty="0">
                <a:latin typeface="Calibri" charset="0"/>
              </a:rPr>
              <a:t>rise of market economy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  <a:cs typeface="Cordia New" charset="0"/>
              </a:rPr>
              <a:t>2.1 Origin of </a:t>
            </a:r>
            <a:r>
              <a:rPr lang="en-US" altLang="en-US" dirty="0" err="1" smtClean="0">
                <a:solidFill>
                  <a:schemeClr val="accent5"/>
                </a:solidFill>
                <a:latin typeface="Calibri" charset="0"/>
                <a:cs typeface="Cordia New" charset="0"/>
              </a:rPr>
              <a:t>capitalsm</a:t>
            </a:r>
            <a:endParaRPr lang="en-US" altLang="en-US" dirty="0" smtClean="0">
              <a:solidFill>
                <a:schemeClr val="accent5"/>
              </a:solidFill>
              <a:latin typeface="Calibri" charset="0"/>
              <a:cs typeface="Cordia New" charset="0"/>
            </a:endParaRPr>
          </a:p>
          <a:p>
            <a:pPr>
              <a:buFontTx/>
              <a:buChar char="•"/>
            </a:pPr>
            <a:r>
              <a:rPr lang="en-US" altLang="en-US" b="1" dirty="0" smtClean="0">
                <a:solidFill>
                  <a:srgbClr val="C00000"/>
                </a:solidFill>
                <a:latin typeface="Calibri" charset="0"/>
                <a:cs typeface="Cordia New" charset="0"/>
              </a:rPr>
              <a:t>Democratic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  <a:cs typeface="Cordia New" charset="0"/>
              </a:rPr>
              <a:t>revolutions </a:t>
            </a:r>
            <a:r>
              <a:rPr lang="en-US" altLang="en-US" dirty="0">
                <a:latin typeface="Calibri" charset="0"/>
                <a:cs typeface="Cordia New" charset="0"/>
              </a:rPr>
              <a:t>in Britain, the US and France brought about first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  <a:cs typeface="Cordia New" charset="0"/>
              </a:rPr>
              <a:t>pluralist political institutions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  <a:cs typeface="Cordia New" charset="0"/>
              </a:rPr>
              <a:t> </a:t>
            </a:r>
            <a:r>
              <a:rPr lang="en-US" altLang="en-US" dirty="0">
                <a:latin typeface="Calibri" charset="0"/>
                <a:cs typeface="Cordia New" charset="0"/>
              </a:rPr>
              <a:t>in human history.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C</a:t>
            </a:r>
            <a:r>
              <a:rPr lang="en-US" altLang="en-US" sz="2800" dirty="0" smtClean="0">
                <a:latin typeface="Calibri" charset="0"/>
                <a:cs typeface="Cordia New" charset="0"/>
              </a:rPr>
              <a:t>apitalist </a:t>
            </a:r>
            <a:r>
              <a:rPr lang="en-US" altLang="en-US" sz="2800" dirty="0">
                <a:latin typeface="Calibri" charset="0"/>
                <a:cs typeface="Cordia New" charset="0"/>
              </a:rPr>
              <a:t>market </a:t>
            </a:r>
            <a:r>
              <a:rPr lang="en-US" altLang="en-US" sz="2800" dirty="0" smtClean="0">
                <a:latin typeface="Calibri" charset="0"/>
                <a:cs typeface="Cordia New" charset="0"/>
              </a:rPr>
              <a:t>economy.</a:t>
            </a:r>
            <a:endParaRPr lang="en-US" altLang="en-US" sz="2800" dirty="0">
              <a:latin typeface="Calibri" charset="0"/>
              <a:cs typeface="Cordia New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  <a:cs typeface="Cordia New" charset="0"/>
              </a:rPr>
              <a:t>Economic freedom</a:t>
            </a:r>
            <a:r>
              <a:rPr lang="en-US" altLang="en-US" sz="2800" dirty="0">
                <a:latin typeface="Calibri" charset="0"/>
                <a:cs typeface="Cordia New" charset="0"/>
              </a:rPr>
              <a:t>, private </a:t>
            </a:r>
            <a:r>
              <a:rPr lang="en-US" altLang="en-US" sz="2800" dirty="0" smtClean="0">
                <a:latin typeface="Calibri" charset="0"/>
                <a:cs typeface="Cordia New" charset="0"/>
              </a:rPr>
              <a:t>property.</a:t>
            </a:r>
            <a:endParaRPr lang="en-US" altLang="en-US" sz="2800" dirty="0">
              <a:latin typeface="Calibri" charset="0"/>
              <a:cs typeface="Cordia New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Market competition, rule of law, public infrastructures.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  <a:cs typeface="Cordia New" charset="0"/>
              </a:rPr>
              <a:t>Technological progress and economic </a:t>
            </a:r>
            <a:r>
              <a:rPr lang="en-US" altLang="en-US" sz="2800" dirty="0" smtClean="0">
                <a:latin typeface="Calibri" charset="0"/>
                <a:cs typeface="Cordia New" charset="0"/>
              </a:rPr>
              <a:t>growth.</a:t>
            </a:r>
            <a:br>
              <a:rPr lang="en-US" altLang="en-US" sz="2800" dirty="0" smtClean="0">
                <a:latin typeface="Calibri" charset="0"/>
                <a:cs typeface="Cordia New" charset="0"/>
              </a:rPr>
            </a:br>
            <a:endParaRPr lang="en-US" altLang="en-US" sz="2800" dirty="0" smtClean="0">
              <a:latin typeface="Calibri" charset="0"/>
              <a:cs typeface="Cordia New" charset="0"/>
            </a:endParaRPr>
          </a:p>
          <a:p>
            <a:pPr marL="233363" lvl="1" indent="-222250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The pre-capitalist pattern is first disrupted in Western Europe </a:t>
            </a:r>
          </a:p>
          <a:p>
            <a:pPr marL="457200" lvl="1" indent="0">
              <a:buNone/>
            </a:pPr>
            <a:endParaRPr lang="en-US" altLang="en-US" sz="2800" dirty="0">
              <a:latin typeface="Calibri" charset="0"/>
              <a:cs typeface="Cordia New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6E96EFDA-B208-2842-BBEC-A5CD6AD13949}" type="slidenum">
              <a:rPr lang="th-TH" altLang="en-US" sz="1200">
                <a:solidFill>
                  <a:srgbClr val="898989"/>
                </a:solidFill>
                <a:cs typeface="Cordia New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200">
              <a:solidFill>
                <a:srgbClr val="898989"/>
              </a:solidFill>
              <a:cs typeface="Cordi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4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  <a:cs typeface="Cordia New" charset="0"/>
              </a:rPr>
              <a:t>2.1 Origin of capitalism</a:t>
            </a:r>
            <a:endParaRPr lang="en-US" altLang="en-US" dirty="0" smtClean="0">
              <a:latin typeface="Calibri" charset="0"/>
            </a:endParaRP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The new era of capitalism:</a:t>
            </a:r>
            <a:endParaRPr lang="en-US" altLang="en-US" dirty="0">
              <a:latin typeface="Calibri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The development of the market system.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The rise of </a:t>
            </a:r>
            <a:r>
              <a:rPr lang="en-US" altLang="en-US" b="1" dirty="0">
                <a:latin typeface="Calibri" charset="0"/>
              </a:rPr>
              <a:t>pluralist 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Sustained growth from c.18.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The transition: feudalism to </a:t>
            </a:r>
            <a:r>
              <a:rPr lang="en-US" altLang="en-US" b="1" dirty="0">
                <a:latin typeface="Calibri" charset="0"/>
              </a:rPr>
              <a:t>mercantilism</a:t>
            </a:r>
            <a:r>
              <a:rPr lang="en-US" altLang="en-US" dirty="0">
                <a:latin typeface="Calibri" charset="0"/>
              </a:rPr>
              <a:t>.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2BD05DE-CD30-5945-AEE0-71128105E406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5992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2.2 European feudal society</a:t>
            </a:r>
          </a:p>
          <a:p>
            <a:pPr>
              <a:buFontTx/>
              <a:buChar char="•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Extractive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economic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institution</a:t>
            </a:r>
            <a:r>
              <a:rPr lang="en-US" altLang="en-US" dirty="0" smtClean="0">
                <a:latin typeface="Calibri" charset="0"/>
              </a:rPr>
              <a:t>: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through master-serf relationship.</a:t>
            </a:r>
          </a:p>
          <a:p>
            <a:pPr>
              <a:buFontTx/>
              <a:buChar char="•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Absolutist political institutions</a:t>
            </a:r>
            <a:r>
              <a:rPr lang="en-US" altLang="en-US" dirty="0">
                <a:latin typeface="Calibri" charset="0"/>
              </a:rPr>
              <a:t>: feudal lords under a nominal monarchy.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weak </a:t>
            </a:r>
            <a:r>
              <a:rPr lang="en-US" altLang="en-US" sz="2800" dirty="0">
                <a:latin typeface="Calibri" charset="0"/>
              </a:rPr>
              <a:t>absolutism.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Basic units are </a:t>
            </a:r>
            <a:r>
              <a:rPr lang="en-US" altLang="en-US" b="1" dirty="0">
                <a:latin typeface="Calibri" charset="0"/>
              </a:rPr>
              <a:t>local </a:t>
            </a:r>
            <a:r>
              <a:rPr lang="en-US" altLang="en-US" b="1" dirty="0" smtClean="0">
                <a:latin typeface="Calibri" charset="0"/>
              </a:rPr>
              <a:t>manors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64FB1B1-9699-D641-A7F4-3493FEDD4D93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2845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2.2 European feudal society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European Feudalism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2133600" y="4104504"/>
            <a:ext cx="251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/>
              <a:t>Feudal lords</a:t>
            </a:r>
            <a:endParaRPr lang="th-TH" altLang="en-US"/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7010400" y="4104504"/>
            <a:ext cx="3352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/>
              <a:t>Serfs (peasants)</a:t>
            </a:r>
            <a:endParaRPr lang="th-TH" altLang="en-US"/>
          </a:p>
        </p:txBody>
      </p:sp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4419600" y="3037704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/>
              <a:t>Protection and rules</a:t>
            </a:r>
            <a:endParaRPr lang="th-TH" altLang="en-US" sz="2400"/>
          </a:p>
        </p:txBody>
      </p:sp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4267200" y="5399904"/>
            <a:ext cx="320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/>
              <a:t>Tributes and services</a:t>
            </a:r>
            <a:endParaRPr lang="th-TH" altLang="en-US" sz="2400"/>
          </a:p>
        </p:txBody>
      </p:sp>
      <p:cxnSp>
        <p:nvCxnSpPr>
          <p:cNvPr id="16391" name="AutoShape 14"/>
          <p:cNvCxnSpPr>
            <a:cxnSpLocks noChangeShapeType="1"/>
            <a:endCxn id="16389" idx="1"/>
          </p:cNvCxnSpPr>
          <p:nvPr/>
        </p:nvCxnSpPr>
        <p:spPr bwMode="auto">
          <a:xfrm flipV="1">
            <a:off x="3200400" y="3266304"/>
            <a:ext cx="1219200" cy="838200"/>
          </a:xfrm>
          <a:prstGeom prst="bentConnector3">
            <a:avLst>
              <a:gd name="adj1" fmla="val -1042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2" name="AutoShape 15"/>
          <p:cNvCxnSpPr>
            <a:cxnSpLocks noChangeShapeType="1"/>
            <a:stCxn id="16389" idx="3"/>
            <a:endCxn id="16388" idx="0"/>
          </p:cNvCxnSpPr>
          <p:nvPr/>
        </p:nvCxnSpPr>
        <p:spPr bwMode="auto">
          <a:xfrm>
            <a:off x="7391400" y="3266304"/>
            <a:ext cx="1295400" cy="838200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3" name="AutoShape 16"/>
          <p:cNvCxnSpPr>
            <a:cxnSpLocks noChangeShapeType="1"/>
            <a:endCxn id="16390" idx="3"/>
          </p:cNvCxnSpPr>
          <p:nvPr/>
        </p:nvCxnSpPr>
        <p:spPr bwMode="auto">
          <a:xfrm rot="10800000" flipV="1">
            <a:off x="7467600" y="4866504"/>
            <a:ext cx="1220788" cy="762000"/>
          </a:xfrm>
          <a:prstGeom prst="bentConnector3">
            <a:avLst>
              <a:gd name="adj1" fmla="val 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4" name="AutoShape 20"/>
          <p:cNvCxnSpPr>
            <a:cxnSpLocks noChangeShapeType="1"/>
          </p:cNvCxnSpPr>
          <p:nvPr/>
        </p:nvCxnSpPr>
        <p:spPr bwMode="auto">
          <a:xfrm rot="10800000">
            <a:off x="3200400" y="4714105"/>
            <a:ext cx="876300" cy="944563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04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2.2 European feudal society</a:t>
            </a:r>
          </a:p>
          <a:p>
            <a:pPr marL="0" indent="0">
              <a:buNone/>
            </a:pPr>
            <a:r>
              <a:rPr lang="en-US" altLang="en-US" b="1" dirty="0" smtClean="0">
                <a:latin typeface="Calibri" charset="0"/>
              </a:rPr>
              <a:t>a) The Manor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Community of agriculture and handicrafts ruled by feudal lords.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Labor services and tributes from serfs (peasants and craftsmen).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Serfs were bonded to masters.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Rigid class structure, customs and tradition of obligations.</a:t>
            </a:r>
          </a:p>
          <a:p>
            <a:pPr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7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C557A79-D9E3-2643-BC0E-FB199A84CBFE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400"/>
          </a:p>
        </p:txBody>
      </p:sp>
      <p:pic>
        <p:nvPicPr>
          <p:cNvPr id="18435" name="Picture 2" descr="F:\BenQ-DriveD\MyDoc\COURSES\Econ Photos\manorial_syste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1" y="370703"/>
            <a:ext cx="11919327" cy="562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85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2.2 European feudal society</a:t>
            </a:r>
          </a:p>
          <a:p>
            <a:pPr marL="0" indent="0">
              <a:buNone/>
            </a:pPr>
            <a:r>
              <a:rPr lang="en-US" altLang="en-US" b="1" dirty="0" smtClean="0">
                <a:latin typeface="Calibri" charset="0"/>
              </a:rPr>
              <a:t>b) The Catholic Church</a:t>
            </a:r>
            <a:endParaRPr lang="en-US" altLang="en-US" dirty="0" smtClean="0">
              <a:latin typeface="Calibri" charset="0"/>
            </a:endParaRPr>
          </a:p>
          <a:p>
            <a:pPr marL="628650" indent="-271463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The largest landlord.</a:t>
            </a:r>
          </a:p>
          <a:p>
            <a:pPr marL="628650" indent="-271463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Loyalty to Pope in Rome.</a:t>
            </a:r>
          </a:p>
          <a:p>
            <a:pPr marL="628650" indent="-271463">
              <a:buFontTx/>
              <a:buChar char="•"/>
            </a:pPr>
            <a:r>
              <a:rPr lang="en-US" altLang="en-US" dirty="0">
                <a:latin typeface="Calibri" charset="0"/>
              </a:rPr>
              <a:t>Spiritual power over the masses.</a:t>
            </a:r>
          </a:p>
          <a:p>
            <a:pPr marL="628650" indent="-271463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Influence over kings and princes.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53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2.2 European feudal society</a:t>
            </a:r>
          </a:p>
          <a:p>
            <a:pPr marL="0" indent="0">
              <a:buNone/>
            </a:pPr>
            <a:r>
              <a:rPr lang="en-US" altLang="en-US" b="1" dirty="0">
                <a:latin typeface="Calibri" charset="0"/>
              </a:rPr>
              <a:t>c</a:t>
            </a:r>
            <a:r>
              <a:rPr lang="en-US" altLang="en-US" b="1" dirty="0" smtClean="0">
                <a:latin typeface="Calibri" charset="0"/>
              </a:rPr>
              <a:t>) The Towns</a:t>
            </a:r>
            <a:endParaRPr lang="en-US" altLang="en-US" dirty="0" smtClean="0">
              <a:latin typeface="Calibri" charset="0"/>
            </a:endParaRPr>
          </a:p>
          <a:p>
            <a:pPr marL="714375" indent="-357188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Craftsmen organized in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‘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guilds</a:t>
            </a:r>
            <a:r>
              <a:rPr lang="en-US" altLang="en-US" dirty="0" smtClean="0">
                <a:latin typeface="Calibri" charset="0"/>
              </a:rPr>
              <a:t>’ producing manufactured goods.</a:t>
            </a:r>
          </a:p>
          <a:p>
            <a:pPr marL="714375" indent="-357188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Masters and apprentices.</a:t>
            </a:r>
          </a:p>
          <a:p>
            <a:pPr marL="714375" indent="-357188">
              <a:buFontTx/>
              <a:buChar char="•"/>
            </a:pPr>
            <a:r>
              <a:rPr lang="en-US" altLang="en-US" dirty="0">
                <a:latin typeface="Calibri" charset="0"/>
              </a:rPr>
              <a:t>Trade with manors and distant places.</a:t>
            </a:r>
          </a:p>
          <a:p>
            <a:pPr marL="714375" indent="-357188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Monopoly of production, sale and prices.</a:t>
            </a:r>
          </a:p>
          <a:p>
            <a:pPr marL="714375" indent="-357188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Power base of merchants.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07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21F1E74-01A8-7D40-AEE7-A742A653A5CF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400"/>
          </a:p>
        </p:txBody>
      </p:sp>
      <p:pic>
        <p:nvPicPr>
          <p:cNvPr id="21507" name="Picture 2" descr="F:\BenQ-DriveD\MyDoc\COURSES\Econ Photos\medieval_tow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103" y="279939"/>
            <a:ext cx="9712411" cy="6258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608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E4B8381-6312-5143-8E09-7FA6DD31E62C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400"/>
          </a:p>
        </p:txBody>
      </p:sp>
      <p:pic>
        <p:nvPicPr>
          <p:cNvPr id="22531" name="Picture 3" descr="F:\BenQ-DriveD\MyDoc\COURSES\Econ Photos\med_towncente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097" y="52342"/>
            <a:ext cx="9352417" cy="6669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8221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76840479"/>
              </p:ext>
            </p:extLst>
          </p:nvPr>
        </p:nvGraphicFramePr>
        <p:xfrm>
          <a:off x="1655805" y="2326045"/>
          <a:ext cx="900807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2.3 Why no European decay?</a:t>
            </a:r>
          </a:p>
          <a:p>
            <a:pPr>
              <a:buFontTx/>
              <a:buChar char="•"/>
            </a:pPr>
            <a:r>
              <a:rPr lang="en-US" altLang="en-US" b="1" dirty="0" smtClean="0">
                <a:latin typeface="Calibri" charset="0"/>
              </a:rPr>
              <a:t>No </a:t>
            </a:r>
            <a:r>
              <a:rPr lang="en-US" altLang="en-US" b="1" dirty="0">
                <a:latin typeface="Calibri" charset="0"/>
              </a:rPr>
              <a:t>unified power </a:t>
            </a:r>
            <a:r>
              <a:rPr lang="en-US" altLang="en-US" dirty="0" smtClean="0">
                <a:latin typeface="Calibri" charset="0"/>
              </a:rPr>
              <a:t>before </a:t>
            </a:r>
            <a:r>
              <a:rPr lang="en-US" altLang="en-US" dirty="0">
                <a:latin typeface="Calibri" charset="0"/>
              </a:rPr>
              <a:t>c.15.</a:t>
            </a:r>
          </a:p>
          <a:p>
            <a:pPr lvl="1">
              <a:buFont typeface="Arial" charset="0"/>
              <a:buChar char="•"/>
            </a:pPr>
            <a:r>
              <a:rPr lang="en-US" altLang="en-US" b="1" dirty="0">
                <a:latin typeface="Calibri" charset="0"/>
              </a:rPr>
              <a:t>Wide distribution of power </a:t>
            </a:r>
            <a:r>
              <a:rPr lang="en-US" altLang="en-US" dirty="0">
                <a:latin typeface="Calibri" charset="0"/>
              </a:rPr>
              <a:t>among local lords.</a:t>
            </a:r>
          </a:p>
          <a:p>
            <a:pPr lvl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Conflicts among local lords leaves room for </a:t>
            </a:r>
            <a:r>
              <a:rPr lang="en-US" altLang="en-US" b="1" dirty="0">
                <a:latin typeface="Calibri" charset="0"/>
              </a:rPr>
              <a:t>merchants and town folks </a:t>
            </a:r>
            <a:r>
              <a:rPr lang="en-US" altLang="en-US" dirty="0">
                <a:latin typeface="Calibri" charset="0"/>
              </a:rPr>
              <a:t>to </a:t>
            </a:r>
            <a:r>
              <a:rPr lang="en-US" altLang="en-US" u="sng" dirty="0">
                <a:solidFill>
                  <a:schemeClr val="accent5"/>
                </a:solidFill>
                <a:latin typeface="Calibri" charset="0"/>
              </a:rPr>
              <a:t>share the surplus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2.3 Why no European decay?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The 1346 ‘Black Death’ resulted in severe labor shortages.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Labor unrests, peasant revolts, dissolution of serfdom --- labor </a:t>
            </a:r>
            <a:r>
              <a:rPr lang="en-US" altLang="en-US" sz="2800" dirty="0">
                <a:latin typeface="Calibri" charset="0"/>
              </a:rPr>
              <a:t>mobility.</a:t>
            </a:r>
          </a:p>
          <a:p>
            <a:pPr>
              <a:buFontTx/>
              <a:buChar char="•"/>
            </a:pPr>
            <a:r>
              <a:rPr lang="en-US" altLang="en-US" b="1" dirty="0">
                <a:latin typeface="Calibri" charset="0"/>
              </a:rPr>
              <a:t>Pluralist political institutions </a:t>
            </a:r>
            <a:r>
              <a:rPr lang="en-US" altLang="en-US" dirty="0">
                <a:latin typeface="Calibri" charset="0"/>
              </a:rPr>
              <a:t>evolves slowly.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Councils or ‘parliaments’ of nobilities to counter the monarchy.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E</a:t>
            </a:r>
            <a:r>
              <a:rPr lang="en-US" altLang="en-US" sz="2800" dirty="0" smtClean="0">
                <a:latin typeface="Calibri" charset="0"/>
              </a:rPr>
              <a:t>xpanded </a:t>
            </a:r>
            <a:r>
              <a:rPr lang="en-US" altLang="en-US" sz="2800" dirty="0">
                <a:latin typeface="Calibri" charset="0"/>
              </a:rPr>
              <a:t>to broader representation </a:t>
            </a:r>
            <a:r>
              <a:rPr lang="en-US" altLang="en-US" sz="2800" dirty="0" smtClean="0">
                <a:latin typeface="Calibri" charset="0"/>
              </a:rPr>
              <a:t>over </a:t>
            </a:r>
            <a:r>
              <a:rPr lang="en-US" altLang="en-US" sz="2800" dirty="0">
                <a:latin typeface="Calibri" charset="0"/>
              </a:rPr>
              <a:t>time.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The rise of market economy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639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0ED8EF1-07C5-8145-9E8B-513CCBBD9A4C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34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3. The </a:t>
            </a:r>
            <a:r>
              <a:rPr lang="en-US" altLang="en-US" dirty="0">
                <a:latin typeface="Calibri" charset="0"/>
              </a:rPr>
              <a:t>decline of feudalism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0854" y="1690688"/>
            <a:ext cx="5045676" cy="4953000"/>
          </a:xfrm>
        </p:spPr>
        <p:txBody>
          <a:bodyPr/>
          <a:lstStyle/>
          <a:p>
            <a:pPr marL="571500" indent="-571500" eaLnBrk="1" hangingPunct="1">
              <a:buFont typeface="+mj-lt"/>
              <a:buAutoNum type="romanLcPeriod"/>
            </a:pPr>
            <a:r>
              <a:rPr lang="en-US" altLang="en-US" dirty="0">
                <a:latin typeface="Calibri" charset="0"/>
              </a:rPr>
              <a:t>Increases in agricultural productivity.</a:t>
            </a:r>
          </a:p>
          <a:p>
            <a:pPr marL="1071563" lvl="1" indent="-393700" eaLnBrk="1" hangingPunct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Two-field system replaced by three-field system (c.11).</a:t>
            </a:r>
          </a:p>
          <a:p>
            <a:pPr marL="1071563" lvl="1" indent="-393700" eaLnBrk="1" hangingPunct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Oxen replaced by horses.</a:t>
            </a:r>
          </a:p>
          <a:p>
            <a:pPr marL="571500" indent="-571500" eaLnBrk="1" hangingPunct="1">
              <a:buFont typeface="+mj-lt"/>
              <a:buAutoNum type="romanLcPeriod"/>
            </a:pPr>
            <a:r>
              <a:rPr lang="en-US" altLang="en-US" dirty="0">
                <a:latin typeface="Calibri" charset="0"/>
              </a:rPr>
              <a:t>Two-wheel carts replaced by four-wheel carts --- reduction in transport cost.</a:t>
            </a:r>
          </a:p>
          <a:p>
            <a:pPr marL="571500" indent="-571500" eaLnBrk="1" hangingPunct="1">
              <a:buFont typeface="+mj-lt"/>
              <a:buAutoNum type="romanLcPeriod"/>
            </a:pPr>
            <a:r>
              <a:rPr lang="en-US" altLang="en-US" dirty="0">
                <a:latin typeface="Calibri" charset="0"/>
              </a:rPr>
              <a:t>More food supply and rapid population growth</a:t>
            </a: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3A6C606-3A86-E447-86F4-4ADE207C92D4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400">
              <a:latin typeface="Arial" charset="0"/>
            </a:endParaRPr>
          </a:p>
        </p:txBody>
      </p:sp>
      <p:pic>
        <p:nvPicPr>
          <p:cNvPr id="5" name="Picture 2" descr="F:\BenQ-DriveD\MyDoc\COURSES\Econ Photos\three_fi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8736"/>
            <a:ext cx="5630726" cy="3941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47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3. The </a:t>
            </a:r>
            <a:r>
              <a:rPr lang="en-US" altLang="en-US" dirty="0">
                <a:latin typeface="Calibri" charset="0"/>
              </a:rPr>
              <a:t>decline of feudalism</a:t>
            </a: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3A6C606-3A86-E447-86F4-4ADE207C92D4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th-TH" altLang="en-US" sz="1400"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lnSpc>
                <a:spcPct val="110000"/>
              </a:lnSpc>
              <a:buFont typeface="+mj-lt"/>
              <a:buAutoNum type="romanLcPeriod" startAt="4"/>
            </a:pPr>
            <a:r>
              <a:rPr lang="en-US" altLang="en-US" dirty="0">
                <a:latin typeface="Calibri" charset="0"/>
              </a:rPr>
              <a:t>Increased urban concentration</a:t>
            </a:r>
          </a:p>
          <a:p>
            <a:pPr marL="1022350" lvl="1" indent="-307975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Larger towns, more specialization.</a:t>
            </a:r>
          </a:p>
          <a:p>
            <a:pPr marL="1022350" lvl="1" indent="-307975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Increases in manufacturing productivity.</a:t>
            </a:r>
          </a:p>
          <a:p>
            <a:pPr marL="571500" indent="-571500">
              <a:lnSpc>
                <a:spcPct val="110000"/>
              </a:lnSpc>
              <a:buFont typeface="+mj-lt"/>
              <a:buAutoNum type="romanLcPeriod" startAt="4"/>
            </a:pPr>
            <a:r>
              <a:rPr lang="en-US" altLang="en-US" dirty="0">
                <a:latin typeface="Calibri" charset="0"/>
              </a:rPr>
              <a:t>Increased long-distant trade (c.11).</a:t>
            </a:r>
          </a:p>
          <a:p>
            <a:pPr marL="1022350" lvl="1" indent="-307975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The Christian crusades and expansion of commerce</a:t>
            </a:r>
          </a:p>
          <a:p>
            <a:pPr marL="1022350" lvl="1" indent="-307975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Trade with the Arabs and Far-East.</a:t>
            </a:r>
          </a:p>
          <a:p>
            <a:pPr marL="571500" indent="-571500">
              <a:lnSpc>
                <a:spcPct val="110000"/>
              </a:lnSpc>
              <a:buFont typeface="+mj-lt"/>
              <a:buAutoNum type="romanLcPeriod" startAt="4"/>
            </a:pPr>
            <a:r>
              <a:rPr lang="en-US" altLang="en-US" dirty="0">
                <a:latin typeface="Calibri" charset="0"/>
              </a:rPr>
              <a:t>Growth of cities with manufacturing sector divorced from agriculture (c.11-c.15).</a:t>
            </a:r>
            <a:endParaRPr lang="th-TH" altLang="en-US" dirty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10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4. Birth </a:t>
            </a:r>
            <a:r>
              <a:rPr lang="en-US" altLang="en-US" dirty="0">
                <a:latin typeface="Calibri" charset="0"/>
              </a:rPr>
              <a:t>of capitalist production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4.1 </a:t>
            </a:r>
            <a:r>
              <a:rPr lang="en-US" altLang="en-US" dirty="0" smtClean="0">
                <a:latin typeface="Calibri" charset="0"/>
              </a:rPr>
              <a:t>The putting-out system (c.16).</a:t>
            </a:r>
            <a:endParaRPr lang="en-US" altLang="en-US" dirty="0" smtClean="0">
              <a:latin typeface="Calibri" charset="0"/>
            </a:endParaRPr>
          </a:p>
          <a:p>
            <a:pPr marL="269875" indent="-258763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>
                <a:latin typeface="Calibri" charset="0"/>
              </a:rPr>
              <a:t>decline of guilds.</a:t>
            </a:r>
          </a:p>
          <a:p>
            <a:pPr marL="269875" indent="-258763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Craftsmen became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waged laborers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233363" indent="-222250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Merchants became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capitalist employers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Production decision made by merchants, not workers.</a:t>
            </a:r>
          </a:p>
          <a:p>
            <a:pPr marL="1071563" lvl="1" indent="-357188" eaLnBrk="1" hangingPunct="1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Growth of textile industry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altLang="en-US" b="1" i="1" u="sng" dirty="0">
                <a:solidFill>
                  <a:srgbClr val="C00000"/>
                </a:solidFill>
                <a:latin typeface="Calibri" charset="0"/>
              </a:rPr>
              <a:t>Money (contract) relation</a:t>
            </a:r>
            <a:r>
              <a:rPr lang="en-US" altLang="en-US" dirty="0">
                <a:latin typeface="Calibri" charset="0"/>
              </a:rPr>
              <a:t> replaced feudal-bond relation.</a:t>
            </a:r>
          </a:p>
          <a:p>
            <a:pPr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Emergence of capitalist farmers employing agricultural workers.</a:t>
            </a:r>
          </a:p>
          <a:p>
            <a:pPr marL="714375" lvl="1" indent="0" eaLnBrk="1" hangingPunct="1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4. Birth </a:t>
            </a:r>
            <a:r>
              <a:rPr lang="en-US" altLang="en-US" dirty="0">
                <a:latin typeface="Calibri" charset="0"/>
              </a:rPr>
              <a:t>of capitalist production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4.2 Destruction </a:t>
            </a:r>
            <a:r>
              <a:rPr lang="en-US" altLang="en-US" dirty="0">
                <a:latin typeface="Calibri" charset="0"/>
              </a:rPr>
              <a:t>of manors (c.14-c.15).</a:t>
            </a:r>
          </a:p>
          <a:p>
            <a:pPr marL="1120775" lvl="1" indent="-406400">
              <a:buFontTx/>
              <a:buChar char="•"/>
            </a:pPr>
            <a:r>
              <a:rPr lang="en-US" altLang="en-US" dirty="0">
                <a:latin typeface="Calibri" charset="0"/>
              </a:rPr>
              <a:t>Wars among lords and princes.</a:t>
            </a:r>
          </a:p>
          <a:p>
            <a:pPr marL="1120775" lvl="1" indent="-406400">
              <a:buFontTx/>
              <a:buChar char="•"/>
            </a:pPr>
            <a:r>
              <a:rPr lang="en-US" altLang="en-US" dirty="0">
                <a:latin typeface="Calibri" charset="0"/>
              </a:rPr>
              <a:t>Peasant revolts.</a:t>
            </a:r>
          </a:p>
          <a:p>
            <a:pPr marL="1120775" lvl="1" indent="-406400">
              <a:buFontTx/>
              <a:buChar char="•"/>
            </a:pPr>
            <a:r>
              <a:rPr lang="en-US" altLang="en-US" dirty="0">
                <a:latin typeface="Calibri" charset="0"/>
              </a:rPr>
              <a:t>Plagues, epidemics, famine.</a:t>
            </a:r>
          </a:p>
          <a:p>
            <a:pPr marL="1071563" lvl="1" indent="-357188" eaLnBrk="1" hangingPunct="1"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th-TH" altLang="en-US" sz="1400">
              <a:latin typeface="Arial" charset="0"/>
            </a:endParaRPr>
          </a:p>
        </p:txBody>
      </p:sp>
      <p:pic>
        <p:nvPicPr>
          <p:cNvPr id="18" name="Picture 2" descr="F:\BenQ-DriveD\MyDoc\COURSES\Econ Photos\Peasant_revolt13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634" y="3692868"/>
            <a:ext cx="5751867" cy="261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50784" y="6046399"/>
            <a:ext cx="3550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/>
              <a:t>The Peasant Revolt of 1381, London</a:t>
            </a:r>
          </a:p>
        </p:txBody>
      </p:sp>
    </p:spTree>
    <p:extLst>
      <p:ext uri="{BB962C8B-B14F-4D97-AF65-F5344CB8AC3E}">
        <p14:creationId xmlns:p14="http://schemas.microsoft.com/office/powerpoint/2010/main" val="30755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4. Birth </a:t>
            </a:r>
            <a:r>
              <a:rPr lang="en-US" altLang="en-US" dirty="0">
                <a:latin typeface="Calibri" charset="0"/>
              </a:rPr>
              <a:t>of capitalist production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4.2 Destruction of manors (c.14-c.15).</a:t>
            </a:r>
          </a:p>
          <a:p>
            <a:pPr marL="1071563" lvl="1" indent="-357188" eaLnBrk="1" hangingPunct="1"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th-TH" altLang="en-US" sz="1400">
              <a:latin typeface="Arial" charset="0"/>
            </a:endParaRPr>
          </a:p>
        </p:txBody>
      </p:sp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2545491" y="2360485"/>
            <a:ext cx="640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2469291" y="2589085"/>
            <a:ext cx="1219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goods</a:t>
            </a:r>
            <a:endParaRPr lang="th-TH" altLang="en-US" sz="2800"/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5288691" y="2589085"/>
            <a:ext cx="1219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towns</a:t>
            </a:r>
            <a:endParaRPr lang="th-TH" altLang="en-US" sz="2800"/>
          </a:p>
        </p:txBody>
      </p:sp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8260491" y="2589085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products</a:t>
            </a:r>
            <a:endParaRPr lang="th-TH" altLang="en-US" sz="2800"/>
          </a:p>
        </p:txBody>
      </p:sp>
      <p:sp>
        <p:nvSpPr>
          <p:cNvPr id="9" name="Text Box 28"/>
          <p:cNvSpPr txBox="1">
            <a:spLocks noChangeArrowheads="1"/>
          </p:cNvSpPr>
          <p:nvPr/>
        </p:nvSpPr>
        <p:spPr bwMode="auto">
          <a:xfrm>
            <a:off x="8260491" y="4113084"/>
            <a:ext cx="1676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tenant farmers</a:t>
            </a:r>
            <a:endParaRPr lang="th-TH" altLang="en-US" sz="2800"/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4907691" y="5560885"/>
            <a:ext cx="2667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money rent</a:t>
            </a:r>
            <a:endParaRPr lang="th-TH" altLang="en-US" sz="2800"/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2088291" y="4265485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/>
              <a:t>landowners</a:t>
            </a:r>
            <a:endParaRPr lang="th-TH" altLang="en-US" sz="2800"/>
          </a:p>
        </p:txBody>
      </p:sp>
      <p:sp>
        <p:nvSpPr>
          <p:cNvPr id="12" name="Line 33"/>
          <p:cNvSpPr>
            <a:spLocks noChangeShapeType="1"/>
          </p:cNvSpPr>
          <p:nvPr/>
        </p:nvSpPr>
        <p:spPr bwMode="auto">
          <a:xfrm flipH="1">
            <a:off x="3688491" y="2817684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Line 34"/>
          <p:cNvSpPr>
            <a:spLocks noChangeShapeType="1"/>
          </p:cNvSpPr>
          <p:nvPr/>
        </p:nvSpPr>
        <p:spPr bwMode="auto">
          <a:xfrm flipH="1">
            <a:off x="6507891" y="2817684"/>
            <a:ext cx="1676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Line 35"/>
          <p:cNvSpPr>
            <a:spLocks noChangeShapeType="1"/>
          </p:cNvSpPr>
          <p:nvPr/>
        </p:nvSpPr>
        <p:spPr bwMode="auto">
          <a:xfrm flipV="1">
            <a:off x="8870091" y="3122484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Freeform 36"/>
          <p:cNvSpPr>
            <a:spLocks/>
          </p:cNvSpPr>
          <p:nvPr/>
        </p:nvSpPr>
        <p:spPr bwMode="auto">
          <a:xfrm>
            <a:off x="7041291" y="5179884"/>
            <a:ext cx="1905000" cy="736600"/>
          </a:xfrm>
          <a:custGeom>
            <a:avLst/>
            <a:gdLst>
              <a:gd name="T0" fmla="*/ 2147483646 w 1208"/>
              <a:gd name="T1" fmla="*/ 0 h 512"/>
              <a:gd name="T2" fmla="*/ 2147483646 w 1208"/>
              <a:gd name="T3" fmla="*/ 2147483646 h 512"/>
              <a:gd name="T4" fmla="*/ 0 w 1208"/>
              <a:gd name="T5" fmla="*/ 2147483646 h 512"/>
              <a:gd name="T6" fmla="*/ 0 60000 65536"/>
              <a:gd name="T7" fmla="*/ 0 60000 65536"/>
              <a:gd name="T8" fmla="*/ 0 60000 65536"/>
              <a:gd name="T9" fmla="*/ 0 w 1208"/>
              <a:gd name="T10" fmla="*/ 0 h 512"/>
              <a:gd name="T11" fmla="*/ 1208 w 1208"/>
              <a:gd name="T12" fmla="*/ 512 h 5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08" h="512">
                <a:moveTo>
                  <a:pt x="1200" y="0"/>
                </a:moveTo>
                <a:cubicBezTo>
                  <a:pt x="1204" y="176"/>
                  <a:pt x="1208" y="352"/>
                  <a:pt x="1008" y="432"/>
                </a:cubicBezTo>
                <a:cubicBezTo>
                  <a:pt x="808" y="512"/>
                  <a:pt x="160" y="472"/>
                  <a:pt x="0" y="480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Freeform 43"/>
          <p:cNvSpPr>
            <a:spLocks/>
          </p:cNvSpPr>
          <p:nvPr/>
        </p:nvSpPr>
        <p:spPr bwMode="auto">
          <a:xfrm>
            <a:off x="2926491" y="4875084"/>
            <a:ext cx="1828800" cy="1066800"/>
          </a:xfrm>
          <a:custGeom>
            <a:avLst/>
            <a:gdLst>
              <a:gd name="T0" fmla="*/ 2147483646 w 920"/>
              <a:gd name="T1" fmla="*/ 2147483646 h 624"/>
              <a:gd name="T2" fmla="*/ 2147483646 w 920"/>
              <a:gd name="T3" fmla="*/ 2147483646 h 624"/>
              <a:gd name="T4" fmla="*/ 2147483646 w 920"/>
              <a:gd name="T5" fmla="*/ 0 h 624"/>
              <a:gd name="T6" fmla="*/ 0 60000 65536"/>
              <a:gd name="T7" fmla="*/ 0 60000 65536"/>
              <a:gd name="T8" fmla="*/ 0 60000 65536"/>
              <a:gd name="T9" fmla="*/ 0 w 920"/>
              <a:gd name="T10" fmla="*/ 0 h 624"/>
              <a:gd name="T11" fmla="*/ 920 w 920"/>
              <a:gd name="T12" fmla="*/ 624 h 6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20" h="624">
                <a:moveTo>
                  <a:pt x="920" y="576"/>
                </a:moveTo>
                <a:cubicBezTo>
                  <a:pt x="612" y="600"/>
                  <a:pt x="304" y="624"/>
                  <a:pt x="152" y="528"/>
                </a:cubicBezTo>
                <a:cubicBezTo>
                  <a:pt x="0" y="432"/>
                  <a:pt x="32" y="88"/>
                  <a:pt x="8" y="0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Line 45"/>
          <p:cNvSpPr>
            <a:spLocks noChangeShapeType="1"/>
          </p:cNvSpPr>
          <p:nvPr/>
        </p:nvSpPr>
        <p:spPr bwMode="auto">
          <a:xfrm>
            <a:off x="2926491" y="3122484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4. Birth </a:t>
            </a:r>
            <a:r>
              <a:rPr lang="en-US" altLang="en-US" dirty="0">
                <a:latin typeface="Calibri" charset="0"/>
              </a:rPr>
              <a:t>of capitalist production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3988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4.3 </a:t>
            </a:r>
            <a:r>
              <a:rPr lang="en-US" altLang="en-US" dirty="0">
                <a:latin typeface="Calibri" charset="0"/>
              </a:rPr>
              <a:t>The enclosure </a:t>
            </a:r>
            <a:r>
              <a:rPr lang="en-US" altLang="en-US" dirty="0" smtClean="0">
                <a:latin typeface="Calibri" charset="0"/>
              </a:rPr>
              <a:t>movement (c.13-c.16</a:t>
            </a:r>
            <a:r>
              <a:rPr lang="en-US" altLang="en-US" dirty="0">
                <a:latin typeface="Calibri" charset="0"/>
              </a:rPr>
              <a:t>)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1071563" lvl="1" indent="-357188" eaLnBrk="1" hangingPunct="1"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th-TH" altLang="en-US" sz="1400">
              <a:latin typeface="Arial" charset="0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6544962" y="2229879"/>
            <a:ext cx="5527589" cy="44915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Boom of wool and textile industries.</a:t>
            </a:r>
          </a:p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High price of wool.</a:t>
            </a:r>
          </a:p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Clearance of land and expulsion of peasants, tenants, replaced by sheep.</a:t>
            </a:r>
          </a:p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Vagabonds, beggars, the homeless.</a:t>
            </a:r>
          </a:p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dirty="0" smtClean="0">
                <a:latin typeface="Calibri" charset="0"/>
              </a:rPr>
              <a:t>Poor Laws forcing them into factories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>
              <a:lnSpc>
                <a:spcPct val="110000"/>
              </a:lnSpc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The creation of the working class</a:t>
            </a:r>
            <a:endParaRPr lang="en-US" altLang="en-US" dirty="0">
              <a:latin typeface="Calibri" charset="0"/>
            </a:endParaRPr>
          </a:p>
        </p:txBody>
      </p:sp>
      <p:pic>
        <p:nvPicPr>
          <p:cNvPr id="19" name="Picture 2" descr="F:\BenQ-DriveD\MyDoc\COURSES\Econ Photos\Enclosur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86" y="2229879"/>
            <a:ext cx="6170828" cy="462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381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4. Birth </a:t>
            </a:r>
            <a:r>
              <a:rPr lang="en-US" altLang="en-US" dirty="0">
                <a:latin typeface="Calibri" charset="0"/>
              </a:rPr>
              <a:t>of capitalist production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3988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4.4 </a:t>
            </a:r>
            <a:r>
              <a:rPr lang="en-US" altLang="en-US" dirty="0">
                <a:latin typeface="Calibri" charset="0"/>
              </a:rPr>
              <a:t>The </a:t>
            </a:r>
            <a:r>
              <a:rPr lang="en-US" altLang="en-US" dirty="0" smtClean="0">
                <a:latin typeface="Calibri" charset="0"/>
              </a:rPr>
              <a:t>rise of world trade.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Improved navigation techniques (c.16).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Reduction in transport cost with better </a:t>
            </a:r>
            <a:r>
              <a:rPr lang="en-US" altLang="en-US" dirty="0" smtClean="0">
                <a:latin typeface="Calibri" charset="0"/>
              </a:rPr>
              <a:t>shipbuilding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Exploration </a:t>
            </a:r>
            <a:r>
              <a:rPr lang="en-US" altLang="en-US" dirty="0">
                <a:latin typeface="Calibri" charset="0"/>
              </a:rPr>
              <a:t>and new trade routes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>
              <a:buFontTx/>
              <a:buChar char="•"/>
            </a:pPr>
            <a:r>
              <a:rPr lang="en-GB" altLang="en-US" dirty="0">
                <a:latin typeface="Calibri" charset="0"/>
              </a:rPr>
              <a:t>The rise of naval power and colonialism.</a:t>
            </a:r>
            <a:endParaRPr lang="th-TH" altLang="en-US" dirty="0">
              <a:latin typeface="Calibri" charset="0"/>
            </a:endParaRPr>
          </a:p>
          <a:p>
            <a:pPr marL="936625" lvl="1" indent="-4794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Colonization of the Americas and Africa.</a:t>
            </a:r>
          </a:p>
          <a:p>
            <a:pPr marL="912812" indent="-457200">
              <a:buFont typeface="Courier New" charset="0"/>
              <a:buChar char="o"/>
            </a:pPr>
            <a:r>
              <a:rPr lang="en-US" altLang="en-US" dirty="0" smtClean="0">
                <a:latin typeface="Calibri" charset="0"/>
              </a:rPr>
              <a:t>Opium </a:t>
            </a:r>
            <a:r>
              <a:rPr lang="en-US" altLang="en-US" dirty="0">
                <a:latin typeface="Calibri" charset="0"/>
              </a:rPr>
              <a:t>and spice trade in Asia.</a:t>
            </a:r>
          </a:p>
          <a:p>
            <a:pPr marL="233363" indent="-222250">
              <a:buFontTx/>
              <a:buChar char="•"/>
            </a:pPr>
            <a:r>
              <a:rPr lang="en-US" altLang="en-US" dirty="0">
                <a:latin typeface="Calibri" charset="0"/>
              </a:rPr>
              <a:t>Britain became world power in place of Spain (c.16)</a:t>
            </a:r>
          </a:p>
          <a:p>
            <a:pPr>
              <a:buFontTx/>
              <a:buChar char="•"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1071563" lvl="1" indent="-357188" eaLnBrk="1" hangingPunct="1"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9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dirty="0">
              <a:latin typeface="Calibri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3988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1071563" lvl="1" indent="-357188" eaLnBrk="1" hangingPunct="1">
              <a:buFontTx/>
              <a:buChar char="•"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42F3CD6-D40F-5C4D-B1C0-9633F73812AF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th-TH" altLang="en-US" sz="1400"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881" y="608417"/>
            <a:ext cx="7937157" cy="592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92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4. Birth of capitalist production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6259" y="1488545"/>
            <a:ext cx="10515600" cy="454947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4.5 Th</a:t>
            </a:r>
            <a:r>
              <a:rPr lang="en-US" altLang="en-US" dirty="0" smtClean="0">
                <a:latin typeface="Calibri" charset="0"/>
              </a:rPr>
              <a:t>e emergence of nation states</a:t>
            </a:r>
            <a:endParaRPr lang="en-US" altLang="en-US" dirty="0" smtClean="0">
              <a:latin typeface="Calibri" charset="0"/>
            </a:endParaRPr>
          </a:p>
          <a:p>
            <a:pPr eaLnBrk="1" hangingPunct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Creation </a:t>
            </a:r>
            <a:r>
              <a:rPr lang="en-US" altLang="en-US" dirty="0">
                <a:latin typeface="Calibri" charset="0"/>
              </a:rPr>
              <a:t>of domestic </a:t>
            </a:r>
            <a:r>
              <a:rPr lang="en-US" altLang="en-US" dirty="0" smtClean="0">
                <a:latin typeface="Calibri" charset="0"/>
              </a:rPr>
              <a:t>markets</a:t>
            </a:r>
            <a:endParaRPr lang="en-US" altLang="en-US" dirty="0">
              <a:latin typeface="Calibri" charset="0"/>
            </a:endParaRPr>
          </a:p>
          <a:p>
            <a:pPr eaLnBrk="1" hangingPunct="1"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Political </a:t>
            </a:r>
            <a:r>
              <a:rPr lang="en-US" altLang="en-US" dirty="0">
                <a:latin typeface="Calibri" charset="0"/>
              </a:rPr>
              <a:t>conflict between the monarchy and the nobilities.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en-US" sz="2800" dirty="0">
                <a:solidFill>
                  <a:schemeClr val="accent5"/>
                </a:solidFill>
                <a:latin typeface="Calibri" charset="0"/>
              </a:rPr>
              <a:t>‘</a:t>
            </a:r>
            <a:r>
              <a:rPr lang="en-US" altLang="en-US" sz="2800" b="1" dirty="0">
                <a:solidFill>
                  <a:schemeClr val="accent5"/>
                </a:solidFill>
                <a:latin typeface="Calibri" charset="0"/>
              </a:rPr>
              <a:t>Nation-building</a:t>
            </a:r>
            <a:r>
              <a:rPr lang="en-US" altLang="en-US" sz="2800" dirty="0">
                <a:solidFill>
                  <a:schemeClr val="accent5"/>
                </a:solidFill>
                <a:latin typeface="Calibri" charset="0"/>
              </a:rPr>
              <a:t>’ </a:t>
            </a:r>
            <a:r>
              <a:rPr lang="en-US" altLang="en-US" sz="2800" dirty="0">
                <a:latin typeface="Calibri" charset="0"/>
              </a:rPr>
              <a:t>by the </a:t>
            </a:r>
            <a:r>
              <a:rPr lang="en-US" altLang="en-US" sz="2800" b="1" i="1" dirty="0" smtClean="0">
                <a:latin typeface="Calibri" charset="0"/>
              </a:rPr>
              <a:t>monarchy</a:t>
            </a:r>
            <a:r>
              <a:rPr lang="en-US" altLang="en-US" sz="2800" b="1" i="1" dirty="0" smtClean="0">
                <a:latin typeface="Calibri" charset="0"/>
              </a:rPr>
              <a:t>.</a:t>
            </a:r>
            <a:endParaRPr lang="en-US" altLang="en-US" sz="1000" dirty="0" smtClean="0">
              <a:latin typeface="Calibri" charset="0"/>
            </a:endParaRPr>
          </a:p>
          <a:p>
            <a:pPr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The rise of </a:t>
            </a:r>
            <a:r>
              <a:rPr lang="en-US" altLang="en-US" b="1" u="sng" dirty="0" smtClean="0">
                <a:latin typeface="Calibri" charset="0"/>
              </a:rPr>
              <a:t>absolute monarchy </a:t>
            </a:r>
            <a:r>
              <a:rPr lang="en-US" altLang="en-US" dirty="0" smtClean="0">
                <a:latin typeface="Calibri" charset="0"/>
              </a:rPr>
              <a:t>in Europe: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389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73349" y="6324897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6CB154E-F2DE-7D4B-B4A8-FF84A7D27D34}" type="slidenum">
              <a:rPr lang="en-US" altLang="en-US" sz="1400"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th-TH" altLang="en-US" sz="1400" dirty="0">
              <a:latin typeface="Arial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36616" y="3906721"/>
            <a:ext cx="2362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/>
              <a:t>Nobilities</a:t>
            </a:r>
            <a:endParaRPr lang="th-TH" altLang="en-US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9013226" y="5196494"/>
            <a:ext cx="3048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altLang="en-US" sz="2800" dirty="0"/>
              <a:t>Centralized </a:t>
            </a:r>
          </a:p>
          <a:p>
            <a:pPr eaLnBrk="1" hangingPunct="1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altLang="en-US" sz="2800" dirty="0"/>
              <a:t>and bureaucracy</a:t>
            </a:r>
            <a:endParaRPr lang="th-TH" altLang="en-US" sz="2800" dirty="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780904" y="5240710"/>
            <a:ext cx="2344694" cy="95410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altLang="en-US" sz="2800" b="1" dirty="0">
                <a:solidFill>
                  <a:schemeClr val="bg1">
                    <a:lumMod val="95000"/>
                  </a:schemeClr>
                </a:solidFill>
              </a:rPr>
              <a:t>Nation state </a:t>
            </a:r>
          </a:p>
          <a:p>
            <a:pPr algn="ctr" eaLnBrk="1" hangingPunct="1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altLang="en-US" sz="2800" b="1" dirty="0" smtClean="0">
                <a:solidFill>
                  <a:schemeClr val="bg1">
                    <a:lumMod val="95000"/>
                  </a:schemeClr>
                </a:solidFill>
              </a:rPr>
              <a:t>&amp; Nationalism</a:t>
            </a:r>
            <a:endParaRPr lang="th-TH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 flipV="1">
            <a:off x="7992764" y="4181429"/>
            <a:ext cx="1130642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triangle" w="med" len="med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 flipH="1">
            <a:off x="10373499" y="4516144"/>
            <a:ext cx="6178" cy="680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 flipH="1">
            <a:off x="8184408" y="5646643"/>
            <a:ext cx="828817" cy="39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40084" y="4028826"/>
            <a:ext cx="417612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9088" indent="-269875">
              <a:buFont typeface="Arial" charset="0"/>
              <a:buChar char="•"/>
              <a:tabLst>
                <a:tab pos="307975" algn="l"/>
              </a:tabLst>
            </a:pPr>
            <a:r>
              <a:rPr lang="en-US" altLang="en-US" sz="2400" dirty="0" smtClean="0">
                <a:latin typeface="Calibri" charset="0"/>
              </a:rPr>
              <a:t>Concentration </a:t>
            </a:r>
            <a:r>
              <a:rPr lang="en-US" altLang="en-US" sz="2400" dirty="0">
                <a:latin typeface="Calibri" charset="0"/>
              </a:rPr>
              <a:t>of power </a:t>
            </a:r>
            <a:r>
              <a:rPr lang="en-US" altLang="en-US" sz="2400" dirty="0" smtClean="0">
                <a:latin typeface="Calibri" charset="0"/>
              </a:rPr>
              <a:t>in </a:t>
            </a:r>
            <a:r>
              <a:rPr lang="en-US" altLang="en-US" sz="2400" dirty="0">
                <a:latin typeface="Calibri" charset="0"/>
              </a:rPr>
              <a:t>the capital.</a:t>
            </a:r>
          </a:p>
          <a:p>
            <a:pPr marL="319088" indent="-269875">
              <a:buFont typeface="Arial" charset="0"/>
              <a:buChar char="•"/>
              <a:tabLst>
                <a:tab pos="307975" algn="l"/>
              </a:tabLst>
            </a:pPr>
            <a:r>
              <a:rPr lang="en-US" altLang="en-US" sz="2400" dirty="0">
                <a:latin typeface="Calibri" charset="0"/>
              </a:rPr>
              <a:t>Creation of </a:t>
            </a:r>
            <a:r>
              <a:rPr lang="en-US" altLang="en-US" sz="2400" b="1" dirty="0">
                <a:latin typeface="Calibri" charset="0"/>
              </a:rPr>
              <a:t>‘central government</a:t>
            </a:r>
            <a:r>
              <a:rPr lang="en-US" altLang="en-US" sz="2400" b="1" dirty="0" smtClean="0">
                <a:latin typeface="Calibri" charset="0"/>
              </a:rPr>
              <a:t>’</a:t>
            </a:r>
            <a:r>
              <a:rPr lang="en-US" altLang="en-US" sz="2400" dirty="0">
                <a:latin typeface="Calibri" charset="0"/>
              </a:rPr>
              <a:t> </a:t>
            </a:r>
            <a:endParaRPr lang="en-US" altLang="en-US" sz="2400" dirty="0" smtClean="0">
              <a:latin typeface="Calibri" charset="0"/>
            </a:endParaRPr>
          </a:p>
          <a:p>
            <a:pPr marL="319088" indent="-269875">
              <a:buFont typeface="Arial" charset="0"/>
              <a:buChar char="•"/>
              <a:tabLst>
                <a:tab pos="307975" algn="l"/>
              </a:tabLst>
            </a:pPr>
            <a:r>
              <a:rPr lang="en-US" altLang="en-US" sz="2400" dirty="0" smtClean="0">
                <a:latin typeface="Calibri" charset="0"/>
              </a:rPr>
              <a:t>The </a:t>
            </a:r>
            <a:r>
              <a:rPr lang="en-US" altLang="en-US" sz="2400" dirty="0">
                <a:latin typeface="Calibri" charset="0"/>
              </a:rPr>
              <a:t>monarch is ‘</a:t>
            </a:r>
            <a:r>
              <a:rPr lang="en-US" altLang="en-US" sz="2400" b="1" i="1" dirty="0">
                <a:latin typeface="Calibri" charset="0"/>
              </a:rPr>
              <a:t>the nation</a:t>
            </a:r>
            <a:r>
              <a:rPr lang="en-US" altLang="en-US" sz="2400" i="1" dirty="0">
                <a:latin typeface="Calibri" charset="0"/>
              </a:rPr>
              <a:t>’ </a:t>
            </a:r>
            <a:r>
              <a:rPr lang="en-US" altLang="en-US" sz="2400" dirty="0">
                <a:latin typeface="Calibri" charset="0"/>
              </a:rPr>
              <a:t>and ‘</a:t>
            </a:r>
            <a:r>
              <a:rPr lang="en-US" altLang="en-US" sz="2400" i="1" dirty="0">
                <a:latin typeface="Calibri" charset="0"/>
              </a:rPr>
              <a:t>the state’.</a:t>
            </a:r>
          </a:p>
          <a:p>
            <a:pPr marL="319088" indent="-269875">
              <a:buFont typeface="Arial" charset="0"/>
              <a:buChar char="•"/>
              <a:tabLst>
                <a:tab pos="307975" algn="l"/>
              </a:tabLst>
            </a:pPr>
            <a:endParaRPr lang="en-US" altLang="en-US" sz="2400" dirty="0">
              <a:latin typeface="Calibri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70691">
            <a:off x="8267186" y="3584956"/>
            <a:ext cx="627449" cy="6274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7152" y="4874517"/>
            <a:ext cx="899297" cy="899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9895" y="3684372"/>
            <a:ext cx="795352" cy="795352"/>
          </a:xfrm>
          <a:prstGeom prst="rect">
            <a:avLst/>
          </a:prstGeom>
        </p:spPr>
      </p:pic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9995247" y="3934830"/>
            <a:ext cx="297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 type="none" w="med" len="lg"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800" dirty="0" smtClean="0"/>
              <a:t>+ </a:t>
            </a:r>
            <a:r>
              <a:rPr lang="en-US" altLang="en-US" sz="2800" dirty="0"/>
              <a:t>merchants</a:t>
            </a:r>
            <a:endParaRPr lang="th-TH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3131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4. Birth of capitalist production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46656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4.5 Emergence of nation states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alibri" charset="0"/>
              </a:rPr>
              <a:t>Divine </a:t>
            </a:r>
            <a:r>
              <a:rPr lang="en-US" altLang="en-US" dirty="0" smtClean="0">
                <a:latin typeface="Calibri" charset="0"/>
              </a:rPr>
              <a:t>rights of King</a:t>
            </a:r>
          </a:p>
          <a:p>
            <a:pPr lvl="1">
              <a:buFontTx/>
              <a:buChar char="•"/>
            </a:pPr>
            <a:r>
              <a:rPr lang="en-US" altLang="en-US" sz="2800" dirty="0" smtClean="0">
                <a:latin typeface="Calibri" charset="0"/>
              </a:rPr>
              <a:t>The </a:t>
            </a:r>
            <a:r>
              <a:rPr lang="en-US" altLang="en-US" sz="2800" dirty="0">
                <a:latin typeface="Calibri" charset="0"/>
              </a:rPr>
              <a:t>authority </a:t>
            </a:r>
            <a:r>
              <a:rPr lang="en-US" altLang="en-US" sz="2800" dirty="0" smtClean="0">
                <a:latin typeface="Calibri" charset="0"/>
              </a:rPr>
              <a:t>is </a:t>
            </a:r>
            <a:r>
              <a:rPr lang="en-US" altLang="en-US" sz="2800" dirty="0">
                <a:latin typeface="Calibri" charset="0"/>
              </a:rPr>
              <a:t>derived from divine </a:t>
            </a:r>
            <a:r>
              <a:rPr lang="en-US" altLang="en-US" sz="2800" dirty="0" smtClean="0">
                <a:latin typeface="Calibri" charset="0"/>
              </a:rPr>
              <a:t>sources. </a:t>
            </a:r>
          </a:p>
          <a:p>
            <a:pPr lvl="1">
              <a:buFontTx/>
              <a:buChar char="•"/>
            </a:pPr>
            <a:r>
              <a:rPr lang="en-US" altLang="en-US" sz="2800" dirty="0" smtClean="0">
                <a:latin typeface="Calibri" charset="0"/>
              </a:rPr>
              <a:t>The </a:t>
            </a:r>
            <a:r>
              <a:rPr lang="en-US" altLang="en-US" sz="2800" dirty="0">
                <a:latin typeface="Calibri" charset="0"/>
              </a:rPr>
              <a:t>right to rule from God’s will.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The authority and power is </a:t>
            </a:r>
            <a:r>
              <a:rPr lang="en-US" altLang="en-US" sz="2800" b="1" dirty="0" smtClean="0">
                <a:solidFill>
                  <a:schemeClr val="accent5"/>
                </a:solidFill>
                <a:latin typeface="Calibri" charset="0"/>
              </a:rPr>
              <a:t>absolute</a:t>
            </a:r>
            <a:r>
              <a:rPr lang="en-US" altLang="en-US" sz="2800" dirty="0" smtClean="0">
                <a:latin typeface="Calibri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‘</a:t>
            </a:r>
            <a:r>
              <a:rPr lang="en-US" altLang="en-US" sz="2800" dirty="0">
                <a:latin typeface="Calibri" charset="0"/>
              </a:rPr>
              <a:t>No rights to revolution’.</a:t>
            </a:r>
          </a:p>
          <a:p>
            <a:pPr>
              <a:buFontTx/>
              <a:buChar char="•"/>
            </a:pP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Nationalism</a:t>
            </a:r>
            <a:r>
              <a:rPr lang="en-US" altLang="en-US" dirty="0">
                <a:latin typeface="Calibri" charset="0"/>
              </a:rPr>
              <a:t> as a modern phenomenon.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alibri" charset="0"/>
              </a:rPr>
              <a:t>How to make ‘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the sovereign and the nation</a:t>
            </a:r>
            <a:r>
              <a:rPr lang="en-US" altLang="en-US" dirty="0">
                <a:latin typeface="Calibri" charset="0"/>
              </a:rPr>
              <a:t>’ strong?</a:t>
            </a:r>
          </a:p>
          <a:p>
            <a:pPr lvl="1">
              <a:buFontTx/>
              <a:buChar char="•"/>
            </a:pPr>
            <a:r>
              <a:rPr lang="en-US" altLang="en-US" sz="2800" dirty="0">
                <a:latin typeface="Calibri" charset="0"/>
              </a:rPr>
              <a:t>Political power</a:t>
            </a:r>
          </a:p>
          <a:p>
            <a:pPr lvl="1">
              <a:buFontTx/>
              <a:buChar char="•"/>
            </a:pPr>
            <a:r>
              <a:rPr lang="en-US" altLang="en-US" sz="2800" dirty="0">
                <a:latin typeface="Calibri" charset="0"/>
              </a:rPr>
              <a:t>Military power</a:t>
            </a:r>
          </a:p>
          <a:p>
            <a:pPr lvl="1">
              <a:buFontTx/>
              <a:buChar char="•"/>
            </a:pPr>
            <a:r>
              <a:rPr lang="en-US" altLang="en-US" sz="2800" b="1" dirty="0">
                <a:latin typeface="Calibri" charset="0"/>
              </a:rPr>
              <a:t>Economic power = ‘wealth</a:t>
            </a:r>
            <a:r>
              <a:rPr lang="en-US" altLang="en-US" sz="2800" dirty="0">
                <a:latin typeface="Calibri" charset="0"/>
              </a:rPr>
              <a:t>’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4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4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74D0B452-8768-3343-9FFD-F6DD0FC9E19E}" type="slidenum">
              <a:rPr lang="en-US" altLang="en-US" sz="14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91392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1842</TotalTime>
  <Words>1296</Words>
  <Application>Microsoft Macintosh PowerPoint</Application>
  <PresentationFormat>Widescreen</PresentationFormat>
  <Paragraphs>239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Calibri Light</vt:lpstr>
      <vt:lpstr>Courier New</vt:lpstr>
      <vt:lpstr>Angsana New</vt:lpstr>
      <vt:lpstr>Arial</vt:lpstr>
      <vt:lpstr>Calibri</vt:lpstr>
      <vt:lpstr>Cordia New</vt:lpstr>
      <vt:lpstr>Office Theme</vt:lpstr>
      <vt:lpstr>EE401 Political Economy</vt:lpstr>
      <vt:lpstr>1. Pre-capitalist society</vt:lpstr>
      <vt:lpstr>1. Pre-capitalist society</vt:lpstr>
      <vt:lpstr>1. Pre-capitalist society</vt:lpstr>
      <vt:lpstr>PowerPoint Presentation</vt:lpstr>
      <vt:lpstr>1. Pre-capitalist society</vt:lpstr>
      <vt:lpstr>1. Pre-capitalist society</vt:lpstr>
      <vt:lpstr>1. Pre-capitalist society</vt:lpstr>
      <vt:lpstr>2. The rise of market economy</vt:lpstr>
      <vt:lpstr>2. The rise of market economy</vt:lpstr>
      <vt:lpstr>2. The rise of market economy</vt:lpstr>
      <vt:lpstr>2. The rise of market economy</vt:lpstr>
      <vt:lpstr>2. The rise of market economy</vt:lpstr>
      <vt:lpstr>PowerPoint Presentation</vt:lpstr>
      <vt:lpstr>2. The rise of market economy</vt:lpstr>
      <vt:lpstr>2. The rise of market economy</vt:lpstr>
      <vt:lpstr>PowerPoint Presentation</vt:lpstr>
      <vt:lpstr>PowerPoint Presentation</vt:lpstr>
      <vt:lpstr>2. The rise of market economy</vt:lpstr>
      <vt:lpstr>2. The rise of market economy</vt:lpstr>
      <vt:lpstr>3. The decline of feudalism</vt:lpstr>
      <vt:lpstr>3. The decline of feudalism</vt:lpstr>
      <vt:lpstr>4. Birth of capitalist production</vt:lpstr>
      <vt:lpstr>4. Birth of capitalist production</vt:lpstr>
      <vt:lpstr>4. Birth of capitalist production</vt:lpstr>
      <vt:lpstr>4. Birth of capitalist production</vt:lpstr>
      <vt:lpstr>4. Birth of capitalist production</vt:lpstr>
      <vt:lpstr>PowerPoint Presentation</vt:lpstr>
      <vt:lpstr>4. Birth of capitalist production</vt:lpstr>
      <vt:lpstr>4. Birth of capitalist production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Ploy Thammapiranon</dc:creator>
  <cp:lastModifiedBy>Ploy Thammapiranon</cp:lastModifiedBy>
  <cp:revision>88</cp:revision>
  <dcterms:created xsi:type="dcterms:W3CDTF">2018-01-15T03:42:15Z</dcterms:created>
  <dcterms:modified xsi:type="dcterms:W3CDTF">2018-01-18T14:06:06Z</dcterms:modified>
</cp:coreProperties>
</file>