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Override5.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theme/themeOverride4.xml" ContentType="application/vnd.openxmlformats-officedocument.themeOverr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75" r:id="rId2"/>
  </p:sldMasterIdLst>
  <p:notesMasterIdLst>
    <p:notesMasterId r:id="rId26"/>
  </p:notesMasterIdLst>
  <p:sldIdLst>
    <p:sldId id="306" r:id="rId3"/>
    <p:sldId id="307" r:id="rId4"/>
    <p:sldId id="308" r:id="rId5"/>
    <p:sldId id="309" r:id="rId6"/>
    <p:sldId id="310" r:id="rId7"/>
    <p:sldId id="311" r:id="rId8"/>
    <p:sldId id="312" r:id="rId9"/>
    <p:sldId id="313" r:id="rId10"/>
    <p:sldId id="314" r:id="rId11"/>
    <p:sldId id="317" r:id="rId12"/>
    <p:sldId id="318" r:id="rId13"/>
    <p:sldId id="319" r:id="rId14"/>
    <p:sldId id="315" r:id="rId15"/>
    <p:sldId id="316" r:id="rId16"/>
    <p:sldId id="320" r:id="rId17"/>
    <p:sldId id="321" r:id="rId18"/>
    <p:sldId id="322" r:id="rId19"/>
    <p:sldId id="323" r:id="rId20"/>
    <p:sldId id="324" r:id="rId21"/>
    <p:sldId id="325" r:id="rId22"/>
    <p:sldId id="326" r:id="rId23"/>
    <p:sldId id="327" r:id="rId24"/>
    <p:sldId id="328" r:id="rId25"/>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4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90B5C4D-90A1-4E48-B9A4-FBD307E24457}" type="slidenum">
              <a:rPr lang="en-US"/>
              <a:pPr/>
              <a:t>‹#›</a:t>
            </a:fld>
            <a:endParaRPr lang="th-TH"/>
          </a:p>
        </p:txBody>
      </p:sp>
    </p:spTree>
    <p:extLst>
      <p:ext uri="{BB962C8B-B14F-4D97-AF65-F5344CB8AC3E}">
        <p14:creationId xmlns:p14="http://schemas.microsoft.com/office/powerpoint/2010/main" xmlns="" val="22251035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Tahoma" pitchFamily="34" charset="0"/>
      </a:defRPr>
    </a:lvl1pPr>
    <a:lvl2pPr marL="457200" algn="l" rtl="0" fontAlgn="base">
      <a:spcBef>
        <a:spcPct val="30000"/>
      </a:spcBef>
      <a:spcAft>
        <a:spcPct val="0"/>
      </a:spcAft>
      <a:defRPr kern="1200">
        <a:solidFill>
          <a:schemeClr val="tx1"/>
        </a:solidFill>
        <a:latin typeface="Arial" pitchFamily="34" charset="0"/>
        <a:ea typeface="+mn-ea"/>
        <a:cs typeface="Tahoma" pitchFamily="34" charset="0"/>
      </a:defRPr>
    </a:lvl2pPr>
    <a:lvl3pPr marL="914400" algn="l" rtl="0" fontAlgn="base">
      <a:spcBef>
        <a:spcPct val="30000"/>
      </a:spcBef>
      <a:spcAft>
        <a:spcPct val="0"/>
      </a:spcAft>
      <a:defRPr kern="1200">
        <a:solidFill>
          <a:schemeClr val="tx1"/>
        </a:solidFill>
        <a:latin typeface="Arial" pitchFamily="34" charset="0"/>
        <a:ea typeface="+mn-ea"/>
        <a:cs typeface="Tahoma" pitchFamily="34" charset="0"/>
      </a:defRPr>
    </a:lvl3pPr>
    <a:lvl4pPr marL="1371600" algn="l" rtl="0" fontAlgn="base">
      <a:spcBef>
        <a:spcPct val="30000"/>
      </a:spcBef>
      <a:spcAft>
        <a:spcPct val="0"/>
      </a:spcAft>
      <a:defRPr kern="1200">
        <a:solidFill>
          <a:schemeClr val="tx1"/>
        </a:solidFill>
        <a:latin typeface="Arial" pitchFamily="34" charset="0"/>
        <a:ea typeface="+mn-ea"/>
        <a:cs typeface="Tahoma" pitchFamily="34" charset="0"/>
      </a:defRPr>
    </a:lvl4pPr>
    <a:lvl5pPr marL="1828800" algn="l" rtl="0" fontAlgn="base">
      <a:spcBef>
        <a:spcPct val="30000"/>
      </a:spcBef>
      <a:spcAft>
        <a:spcPct val="0"/>
      </a:spcAft>
      <a:defRPr kern="1200">
        <a:solidFill>
          <a:schemeClr val="tx1"/>
        </a:solidFill>
        <a:latin typeface="Arial" pitchFamily="34" charset="0"/>
        <a:ea typeface="+mn-ea"/>
        <a:cs typeface="Tahoma"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endParaRPr lang="th-TH"/>
          </a:p>
        </p:txBody>
      </p:sp>
      <p:sp>
        <p:nvSpPr>
          <p:cNvPr id="17" name="Footer Placeholder 16"/>
          <p:cNvSpPr>
            <a:spLocks noGrp="1"/>
          </p:cNvSpPr>
          <p:nvPr>
            <p:ph type="ftr" sz="quarter" idx="11"/>
          </p:nvPr>
        </p:nvSpPr>
        <p:spPr/>
        <p:txBody>
          <a:bodyPr/>
          <a:lstStyle>
            <a:extLst/>
          </a:lstStyle>
          <a:p>
            <a:endParaRPr lang="th-TH"/>
          </a:p>
        </p:txBody>
      </p:sp>
      <p:sp>
        <p:nvSpPr>
          <p:cNvPr id="29" name="Slide Number Placeholder 28"/>
          <p:cNvSpPr>
            <a:spLocks noGrp="1"/>
          </p:cNvSpPr>
          <p:nvPr>
            <p:ph type="sldNum" sz="quarter" idx="12"/>
          </p:nvPr>
        </p:nvSpPr>
        <p:spPr/>
        <p:txBody>
          <a:bodyPr/>
          <a:lstStyle>
            <a:extLst/>
          </a:lstStyle>
          <a:p>
            <a:fld id="{9F17D96C-FD52-4647-8C2A-814D81257C90}" type="slidenum">
              <a:rPr lang="en-US" smtClean="0"/>
              <a:pPr/>
              <a:t>‹#›</a:t>
            </a:fld>
            <a:endParaRPr lang="th-TH"/>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1E91DF58-9F5F-41F5-8FF4-07E5740E1F33}" type="slidenum">
              <a:rPr lang="en-US"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D1A1FF1F-D41F-4354-89E8-9AA64ABCABA8}" type="slidenum">
              <a:rPr lang="en-US" smtClean="0"/>
              <a:pPr/>
              <a:t>‹#›</a:t>
            </a:fld>
            <a:endParaRPr lang="th-TH"/>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BC0DFDA2-2B6A-403D-94E4-CEEB82CCF58E}" type="slidenum">
              <a:rPr lang="en-US"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endParaRPr lang="th-TH"/>
          </a:p>
        </p:txBody>
      </p:sp>
      <p:sp>
        <p:nvSpPr>
          <p:cNvPr id="8" name="Footer Placeholder 7"/>
          <p:cNvSpPr>
            <a:spLocks noGrp="1"/>
          </p:cNvSpPr>
          <p:nvPr>
            <p:ph type="ftr" sz="quarter" idx="11"/>
          </p:nvPr>
        </p:nvSpPr>
        <p:spPr/>
        <p:txBody>
          <a:bodyPr/>
          <a:lstStyle>
            <a:extLst/>
          </a:lstStyle>
          <a:p>
            <a:endParaRPr lang="th-TH"/>
          </a:p>
        </p:txBody>
      </p:sp>
      <p:sp>
        <p:nvSpPr>
          <p:cNvPr id="9" name="Slide Number Placeholder 8"/>
          <p:cNvSpPr>
            <a:spLocks noGrp="1"/>
          </p:cNvSpPr>
          <p:nvPr>
            <p:ph type="sldNum" sz="quarter" idx="12"/>
          </p:nvPr>
        </p:nvSpPr>
        <p:spPr/>
        <p:txBody>
          <a:bodyPr/>
          <a:lstStyle>
            <a:extLst/>
          </a:lstStyle>
          <a:p>
            <a:fld id="{98A92DB6-7CC4-4F9C-815B-2BE5CE9D723C}" type="slidenum">
              <a:rPr lang="en-US" smtClean="0"/>
              <a:pPr/>
              <a:t>‹#›</a:t>
            </a:fld>
            <a:endParaRPr lang="th-TH"/>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endParaRPr lang="th-TH"/>
          </a:p>
        </p:txBody>
      </p:sp>
      <p:sp>
        <p:nvSpPr>
          <p:cNvPr id="4" name="Footer Placeholder 3"/>
          <p:cNvSpPr>
            <a:spLocks noGrp="1"/>
          </p:cNvSpPr>
          <p:nvPr>
            <p:ph type="ftr" sz="quarter" idx="11"/>
          </p:nvPr>
        </p:nvSpPr>
        <p:spPr/>
        <p:txBody>
          <a:bodyPr/>
          <a:lstStyle>
            <a:extLst/>
          </a:lstStyle>
          <a:p>
            <a:endParaRPr lang="th-TH"/>
          </a:p>
        </p:txBody>
      </p:sp>
      <p:sp>
        <p:nvSpPr>
          <p:cNvPr id="5" name="Slide Number Placeholder 4"/>
          <p:cNvSpPr>
            <a:spLocks noGrp="1"/>
          </p:cNvSpPr>
          <p:nvPr>
            <p:ph type="sldNum" sz="quarter" idx="12"/>
          </p:nvPr>
        </p:nvSpPr>
        <p:spPr/>
        <p:txBody>
          <a:bodyPr/>
          <a:lstStyle>
            <a:extLst/>
          </a:lstStyle>
          <a:p>
            <a:fld id="{FF6C2308-BD31-4938-A680-C835F2C9E68D}" type="slidenum">
              <a:rPr lang="en-US"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endParaRPr lang="th-TH"/>
          </a:p>
        </p:txBody>
      </p:sp>
      <p:sp>
        <p:nvSpPr>
          <p:cNvPr id="3" name="Footer Placeholder 2"/>
          <p:cNvSpPr>
            <a:spLocks noGrp="1"/>
          </p:cNvSpPr>
          <p:nvPr>
            <p:ph type="ftr" sz="quarter" idx="11"/>
          </p:nvPr>
        </p:nvSpPr>
        <p:spPr/>
        <p:txBody>
          <a:bodyPr/>
          <a:lstStyle>
            <a:extLst/>
          </a:lstStyle>
          <a:p>
            <a:endParaRPr lang="th-TH"/>
          </a:p>
        </p:txBody>
      </p:sp>
      <p:sp>
        <p:nvSpPr>
          <p:cNvPr id="4" name="Slide Number Placeholder 3"/>
          <p:cNvSpPr>
            <a:spLocks noGrp="1"/>
          </p:cNvSpPr>
          <p:nvPr>
            <p:ph type="sldNum" sz="quarter" idx="12"/>
          </p:nvPr>
        </p:nvSpPr>
        <p:spPr/>
        <p:txBody>
          <a:bodyPr/>
          <a:lstStyle>
            <a:extLst/>
          </a:lstStyle>
          <a:p>
            <a:fld id="{DFCFA6B2-CCF6-421C-A01E-3DEDF12FA064}" type="slidenum">
              <a:rPr lang="en-US"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322C1B12-F082-43AF-B9C9-3F58A5E8475F}" type="slidenum">
              <a:rPr lang="en-US"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endParaRPr lang="th-TH"/>
          </a:p>
        </p:txBody>
      </p:sp>
      <p:sp>
        <p:nvSpPr>
          <p:cNvPr id="6" name="Footer Placeholder 5"/>
          <p:cNvSpPr>
            <a:spLocks noGrp="1"/>
          </p:cNvSpPr>
          <p:nvPr>
            <p:ph type="ftr" sz="quarter" idx="11"/>
          </p:nvPr>
        </p:nvSpPr>
        <p:spPr>
          <a:xfrm>
            <a:off x="914400" y="55499"/>
            <a:ext cx="5562600" cy="365125"/>
          </a:xfrm>
        </p:spPr>
        <p:txBody>
          <a:bodyPr/>
          <a:lstStyle>
            <a:extLst/>
          </a:lstStyle>
          <a:p>
            <a:endParaRPr lang="th-TH"/>
          </a:p>
        </p:txBody>
      </p:sp>
      <p:sp>
        <p:nvSpPr>
          <p:cNvPr id="7" name="Slide Number Placeholder 6"/>
          <p:cNvSpPr>
            <a:spLocks noGrp="1"/>
          </p:cNvSpPr>
          <p:nvPr>
            <p:ph type="sldNum" sz="quarter" idx="12"/>
          </p:nvPr>
        </p:nvSpPr>
        <p:spPr>
          <a:xfrm>
            <a:off x="8610600" y="55499"/>
            <a:ext cx="457200" cy="365125"/>
          </a:xfrm>
        </p:spPr>
        <p:txBody>
          <a:bodyPr/>
          <a:lstStyle>
            <a:extLst/>
          </a:lstStyle>
          <a:p>
            <a:fld id="{7A2231C5-B957-43BF-B826-D20B64F7B92E}" type="slidenum">
              <a:rPr lang="en-US"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71251984-420B-4A5D-92F0-5450A9077790}" type="slidenum">
              <a:rPr lang="en-US"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892B838-3FB9-462D-A746-9E2193813D5C}" type="slidenum">
              <a:rPr lang="en-US"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endParaRPr lang="th-TH"/>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th-TH"/>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9F17D96C-FD52-4647-8C2A-814D81257C90}" type="slidenum">
              <a:rPr lang="en-US"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endParaRPr lang="th-TH"/>
          </a:p>
        </p:txBody>
      </p:sp>
      <p:sp>
        <p:nvSpPr>
          <p:cNvPr id="9" name="Slide Number Placeholder 8"/>
          <p:cNvSpPr>
            <a:spLocks noGrp="1"/>
          </p:cNvSpPr>
          <p:nvPr>
            <p:ph type="sldNum" sz="quarter" idx="15"/>
          </p:nvPr>
        </p:nvSpPr>
        <p:spPr/>
        <p:txBody>
          <a:bodyPr rtlCol="0"/>
          <a:lstStyle/>
          <a:p>
            <a:fld id="{1E91DF58-9F5F-41F5-8FF4-07E5740E1F33}" type="slidenum">
              <a:rPr lang="en-US" smtClean="0"/>
              <a:pPr/>
              <a:t>‹#›</a:t>
            </a:fld>
            <a:endParaRPr lang="th-TH"/>
          </a:p>
        </p:txBody>
      </p:sp>
      <p:sp>
        <p:nvSpPr>
          <p:cNvPr id="10" name="Footer Placeholder 9"/>
          <p:cNvSpPr>
            <a:spLocks noGrp="1"/>
          </p:cNvSpPr>
          <p:nvPr>
            <p:ph type="ftr" sz="quarter" idx="16"/>
          </p:nvPr>
        </p:nvSpPr>
        <p:spPr/>
        <p:txBody>
          <a:bodyPr rtlCol="0"/>
          <a:lstStyle/>
          <a:p>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endParaRPr lang="th-TH"/>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th-TH"/>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D1A1FF1F-D41F-4354-89E8-9AA64ABCABA8}" type="slidenum">
              <a:rPr lang="en-US"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C0DFDA2-2B6A-403D-94E4-CEEB82CCF58E}" type="slidenum">
              <a:rPr lang="en-US" smtClean="0"/>
              <a:pPr/>
              <a:t>‹#›</a:t>
            </a:fld>
            <a:endParaRPr lang="th-TH"/>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8A92DB6-7CC4-4F9C-815B-2BE5CE9D723C}" type="slidenum">
              <a:rPr lang="en-US" smtClean="0"/>
              <a:pPr/>
              <a:t>‹#›</a:t>
            </a:fld>
            <a:endParaRPr lang="th-TH"/>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endParaRPr lang="th-TH"/>
          </a:p>
        </p:txBody>
      </p:sp>
      <p:sp>
        <p:nvSpPr>
          <p:cNvPr id="7" name="Slide Number Placeholder 6"/>
          <p:cNvSpPr>
            <a:spLocks noGrp="1"/>
          </p:cNvSpPr>
          <p:nvPr>
            <p:ph type="sldNum" sz="quarter" idx="11"/>
          </p:nvPr>
        </p:nvSpPr>
        <p:spPr/>
        <p:txBody>
          <a:bodyPr rtlCol="0"/>
          <a:lstStyle/>
          <a:p>
            <a:fld id="{FF6C2308-BD31-4938-A680-C835F2C9E68D}" type="slidenum">
              <a:rPr lang="en-US" smtClean="0"/>
              <a:pPr/>
              <a:t>‹#›</a:t>
            </a:fld>
            <a:endParaRPr lang="th-TH"/>
          </a:p>
        </p:txBody>
      </p:sp>
      <p:sp>
        <p:nvSpPr>
          <p:cNvPr id="8" name="Footer Placeholder 7"/>
          <p:cNvSpPr>
            <a:spLocks noGrp="1"/>
          </p:cNvSpPr>
          <p:nvPr>
            <p:ph type="ftr" sz="quarter" idx="12"/>
          </p:nvPr>
        </p:nvSpPr>
        <p:spPr/>
        <p:txBody>
          <a:bodyPr rtlCol="0"/>
          <a:lstStyle/>
          <a:p>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FCFA6B2-CCF6-421C-A01E-3DEDF12FA064}" type="slidenum">
              <a:rPr lang="en-US"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endParaRPr lang="th-TH"/>
          </a:p>
        </p:txBody>
      </p:sp>
      <p:sp>
        <p:nvSpPr>
          <p:cNvPr id="22" name="Slide Number Placeholder 21"/>
          <p:cNvSpPr>
            <a:spLocks noGrp="1"/>
          </p:cNvSpPr>
          <p:nvPr>
            <p:ph type="sldNum" sz="quarter" idx="15"/>
          </p:nvPr>
        </p:nvSpPr>
        <p:spPr/>
        <p:txBody>
          <a:bodyPr rtlCol="0"/>
          <a:lstStyle/>
          <a:p>
            <a:fld id="{322C1B12-F082-43AF-B9C9-3F58A5E8475F}" type="slidenum">
              <a:rPr lang="en-US" smtClean="0"/>
              <a:pPr/>
              <a:t>‹#›</a:t>
            </a:fld>
            <a:endParaRPr lang="th-TH"/>
          </a:p>
        </p:txBody>
      </p:sp>
      <p:sp>
        <p:nvSpPr>
          <p:cNvPr id="23" name="Footer Placeholder 22"/>
          <p:cNvSpPr>
            <a:spLocks noGrp="1"/>
          </p:cNvSpPr>
          <p:nvPr>
            <p:ph type="ftr" sz="quarter" idx="16"/>
          </p:nvPr>
        </p:nvSpPr>
        <p:spPr/>
        <p:txBody>
          <a:bodyPr rtlCol="0"/>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endParaRPr lang="th-TH"/>
          </a:p>
        </p:txBody>
      </p:sp>
      <p:sp>
        <p:nvSpPr>
          <p:cNvPr id="18" name="Slide Number Placeholder 17"/>
          <p:cNvSpPr>
            <a:spLocks noGrp="1"/>
          </p:cNvSpPr>
          <p:nvPr>
            <p:ph type="sldNum" sz="quarter" idx="11"/>
          </p:nvPr>
        </p:nvSpPr>
        <p:spPr/>
        <p:txBody>
          <a:bodyPr rtlCol="0"/>
          <a:lstStyle/>
          <a:p>
            <a:fld id="{7A2231C5-B957-43BF-B826-D20B64F7B92E}" type="slidenum">
              <a:rPr lang="en-US" smtClean="0"/>
              <a:pPr/>
              <a:t>‹#›</a:t>
            </a:fld>
            <a:endParaRPr lang="th-TH"/>
          </a:p>
        </p:txBody>
      </p:sp>
      <p:sp>
        <p:nvSpPr>
          <p:cNvPr id="21" name="Footer Placeholder 20"/>
          <p:cNvSpPr>
            <a:spLocks noGrp="1"/>
          </p:cNvSpPr>
          <p:nvPr>
            <p:ph type="ftr" sz="quarter" idx="12"/>
          </p:nvPr>
        </p:nvSpPr>
        <p:spPr/>
        <p:txBody>
          <a:bodyPr rtlCol="0"/>
          <a:lstStyle/>
          <a:p>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1251984-420B-4A5D-92F0-5450A9077790}" type="slidenum">
              <a:rPr lang="en-US"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892B838-3FB9-462D-A746-9E2193813D5C}" type="slidenum">
              <a:rPr lang="en-US"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endParaRPr lang="th-TH"/>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th-TH"/>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7012C15E-DFE0-48A1-AB2C-D16D840F1B12}" type="slidenum">
              <a:rPr lang="en-US" smtClean="0"/>
              <a:pPr/>
              <a:t>‹#›</a:t>
            </a:fld>
            <a:endParaRPr lang="th-TH"/>
          </a:p>
        </p:txBody>
      </p:sp>
    </p:spTree>
  </p:cSld>
  <p:clrMap bg1="dk1" tx1="lt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endParaRPr lang="th-TH"/>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h-TH"/>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012C15E-DFE0-48A1-AB2C-D16D840F1B12}" type="slidenum">
              <a:rPr lang="en-US" smtClean="0"/>
              <a:pPr/>
              <a:t>‹#›</a:t>
            </a:fld>
            <a:endParaRPr lang="th-TH"/>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Property right or ownership is a bundle of rights entitling the owner to </a:t>
            </a:r>
            <a:r>
              <a:rPr lang="en-US" sz="3200" dirty="0" err="1" smtClean="0">
                <a:latin typeface="Calibri" pitchFamily="34" charset="0"/>
                <a:cs typeface="Microsoft Sans Serif" pitchFamily="34" charset="0"/>
              </a:rPr>
              <a:t>utilise</a:t>
            </a:r>
            <a:r>
              <a:rPr lang="en-US" sz="3200" dirty="0" smtClean="0">
                <a:latin typeface="Calibri" pitchFamily="34" charset="0"/>
                <a:cs typeface="Microsoft Sans Serif" pitchFamily="34" charset="0"/>
              </a:rPr>
              <a:t> a particular resource + duties to perform on that resource too (use + maintain, for example)</a:t>
            </a:r>
          </a:p>
          <a:p>
            <a:pPr>
              <a:lnSpc>
                <a:spcPct val="90000"/>
              </a:lnSpc>
            </a:pPr>
            <a:r>
              <a:rPr lang="en-US" sz="3200" dirty="0" smtClean="0">
                <a:latin typeface="Calibri" pitchFamily="34" charset="0"/>
                <a:cs typeface="Microsoft Sans Serif" pitchFamily="34" charset="0"/>
              </a:rPr>
              <a:t>Private Property must be:</a:t>
            </a:r>
          </a:p>
          <a:p>
            <a:pPr lvl="1">
              <a:lnSpc>
                <a:spcPct val="90000"/>
              </a:lnSpc>
            </a:pPr>
            <a:r>
              <a:rPr lang="en-US" sz="2800" u="sng" dirty="0" smtClean="0">
                <a:latin typeface="Calibri" pitchFamily="34" charset="0"/>
                <a:cs typeface="Microsoft Sans Serif" pitchFamily="34" charset="0"/>
              </a:rPr>
              <a:t>Excludable</a:t>
            </a:r>
            <a:r>
              <a:rPr lang="en-US" sz="2800" dirty="0" smtClean="0">
                <a:latin typeface="Calibri" pitchFamily="34" charset="0"/>
                <a:cs typeface="Microsoft Sans Serif" pitchFamily="34" charset="0"/>
              </a:rPr>
              <a:t> – </a:t>
            </a:r>
            <a:r>
              <a:rPr lang="en-US" sz="2800" i="1" dirty="0" smtClean="0">
                <a:latin typeface="Calibri" pitchFamily="34" charset="0"/>
                <a:cs typeface="Microsoft Sans Serif" pitchFamily="34" charset="0"/>
              </a:rPr>
              <a:t>ex ante</a:t>
            </a:r>
            <a:r>
              <a:rPr lang="en-US" sz="2800" dirty="0" smtClean="0">
                <a:latin typeface="Calibri" pitchFamily="34" charset="0"/>
                <a:cs typeface="Microsoft Sans Serif" pitchFamily="34" charset="0"/>
              </a:rPr>
              <a:t>: incentive for investing; </a:t>
            </a:r>
            <a:r>
              <a:rPr lang="en-US" sz="2800" i="1" dirty="0" smtClean="0">
                <a:latin typeface="Calibri" pitchFamily="34" charset="0"/>
                <a:cs typeface="Microsoft Sans Serif" pitchFamily="34" charset="0"/>
              </a:rPr>
              <a:t>ex post</a:t>
            </a:r>
            <a:r>
              <a:rPr lang="en-US" sz="2800" dirty="0" smtClean="0">
                <a:latin typeface="Calibri" pitchFamily="34" charset="0"/>
                <a:cs typeface="Microsoft Sans Serif" pitchFamily="34" charset="0"/>
              </a:rPr>
              <a:t>: incentive for maintaining</a:t>
            </a:r>
          </a:p>
          <a:p>
            <a:pPr lvl="1">
              <a:lnSpc>
                <a:spcPct val="90000"/>
              </a:lnSpc>
            </a:pPr>
            <a:r>
              <a:rPr lang="en-US" sz="2800" u="sng" dirty="0" smtClean="0">
                <a:latin typeface="Calibri" pitchFamily="34" charset="0"/>
                <a:cs typeface="Microsoft Sans Serif" pitchFamily="34" charset="0"/>
              </a:rPr>
              <a:t>Rival</a:t>
            </a:r>
            <a:r>
              <a:rPr lang="en-US" sz="2800" dirty="0" smtClean="0">
                <a:latin typeface="Calibri" pitchFamily="34" charset="0"/>
                <a:cs typeface="Microsoft Sans Serif" pitchFamily="34" charset="0"/>
              </a:rPr>
              <a:t> – </a:t>
            </a:r>
            <a:r>
              <a:rPr lang="en-US" sz="2800" i="1" dirty="0" smtClean="0">
                <a:latin typeface="Calibri" pitchFamily="34" charset="0"/>
                <a:cs typeface="Microsoft Sans Serif" pitchFamily="34" charset="0"/>
              </a:rPr>
              <a:t>ex ante</a:t>
            </a:r>
            <a:r>
              <a:rPr lang="en-US" sz="2800" dirty="0" smtClean="0">
                <a:latin typeface="Calibri" pitchFamily="34" charset="0"/>
                <a:cs typeface="Microsoft Sans Serif" pitchFamily="34" charset="0"/>
              </a:rPr>
              <a:t>: incentive for acquiring new property; </a:t>
            </a:r>
            <a:r>
              <a:rPr lang="en-US" sz="2800" i="1" dirty="0" smtClean="0">
                <a:latin typeface="Calibri" pitchFamily="34" charset="0"/>
                <a:cs typeface="Microsoft Sans Serif" pitchFamily="34" charset="0"/>
              </a:rPr>
              <a:t>ex post</a:t>
            </a:r>
            <a:r>
              <a:rPr lang="en-US" sz="2800" dirty="0" smtClean="0">
                <a:latin typeface="Calibri" pitchFamily="34" charset="0"/>
                <a:cs typeface="Microsoft Sans Serif" pitchFamily="34" charset="0"/>
              </a:rPr>
              <a:t>: efficient consumption/</a:t>
            </a:r>
            <a:r>
              <a:rPr lang="en-US" sz="2800" dirty="0" err="1" smtClean="0">
                <a:latin typeface="Calibri" pitchFamily="34" charset="0"/>
                <a:cs typeface="Microsoft Sans Serif" pitchFamily="34" charset="0"/>
              </a:rPr>
              <a:t>utilisation</a:t>
            </a:r>
            <a:endParaRPr lang="en-US" sz="28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Property right is essential for efficient solution on the disputable use of resource </a:t>
            </a:r>
            <a:r>
              <a:rPr lang="en-US" sz="3200" b="1" u="sng" dirty="0" smtClean="0">
                <a:latin typeface="Calibri" pitchFamily="34" charset="0"/>
                <a:cs typeface="Microsoft Sans Serif" pitchFamily="34" charset="0"/>
              </a:rPr>
              <a:t>(necessary condition)</a:t>
            </a:r>
          </a:p>
          <a:p>
            <a:pPr lvl="1">
              <a:lnSpc>
                <a:spcPct val="90000"/>
              </a:lnSpc>
            </a:pPr>
            <a:r>
              <a:rPr lang="en-US" sz="2800" dirty="0" smtClean="0">
                <a:latin typeface="Calibri" pitchFamily="34" charset="0"/>
                <a:cs typeface="Microsoft Sans Serif" pitchFamily="34" charset="0"/>
              </a:rPr>
              <a:t>It acts as a basis for negotiation</a:t>
            </a:r>
          </a:p>
          <a:p>
            <a:pPr lvl="1">
              <a:lnSpc>
                <a:spcPct val="90000"/>
              </a:lnSpc>
            </a:pPr>
            <a:r>
              <a:rPr lang="en-US" sz="2800" dirty="0" smtClean="0">
                <a:latin typeface="Calibri" pitchFamily="34" charset="0"/>
                <a:cs typeface="Microsoft Sans Serif" pitchFamily="34" charset="0"/>
              </a:rPr>
              <a:t>Disputing parties know what they have and what they are fighting for</a:t>
            </a:r>
            <a:endParaRPr lang="en-US" sz="3200" dirty="0" smtClean="0">
              <a:latin typeface="Calibri" pitchFamily="34" charset="0"/>
              <a:cs typeface="Microsoft Sans Serif" pitchFamily="34" charset="0"/>
            </a:endParaRPr>
          </a:p>
          <a:p>
            <a:pPr>
              <a:lnSpc>
                <a:spcPct val="90000"/>
              </a:lnSpc>
            </a:pPr>
            <a:r>
              <a:rPr lang="en-US" sz="3200" dirty="0" smtClean="0">
                <a:latin typeface="Calibri" pitchFamily="34" charset="0"/>
                <a:cs typeface="Microsoft Sans Serif" pitchFamily="34" charset="0"/>
              </a:rPr>
              <a:t>Under some circumstances (described by </a:t>
            </a:r>
            <a:r>
              <a:rPr lang="en-US" sz="3200" dirty="0" err="1" smtClean="0">
                <a:latin typeface="Calibri" pitchFamily="34" charset="0"/>
                <a:cs typeface="Microsoft Sans Serif" pitchFamily="34" charset="0"/>
              </a:rPr>
              <a:t>Coase</a:t>
            </a:r>
            <a:r>
              <a:rPr lang="en-US" sz="3200" dirty="0" smtClean="0">
                <a:latin typeface="Calibri" pitchFamily="34" charset="0"/>
                <a:cs typeface="Microsoft Sans Serif" pitchFamily="34" charset="0"/>
              </a:rPr>
              <a:t>), just assigning and enforcing property rights would allow disputing parties to settle for the most economically efficient solution</a:t>
            </a:r>
          </a:p>
          <a:p>
            <a:pPr lvl="1">
              <a:lnSpc>
                <a:spcPct val="90000"/>
              </a:lnSpc>
            </a:pPr>
            <a:r>
              <a:rPr lang="en-US" sz="2800" i="1" dirty="0" smtClean="0">
                <a:latin typeface="Calibri" pitchFamily="34" charset="0"/>
                <a:cs typeface="Microsoft Sans Serif" pitchFamily="34" charset="0"/>
              </a:rPr>
              <a:t>Well-defined and well-enforced property right</a:t>
            </a:r>
          </a:p>
          <a:p>
            <a:pPr lvl="1">
              <a:lnSpc>
                <a:spcPct val="90000"/>
              </a:lnSpc>
            </a:pPr>
            <a:endParaRPr lang="en-US" sz="24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214422"/>
            <a:ext cx="8715436" cy="5643577"/>
          </a:xfrm>
        </p:spPr>
        <p:txBody>
          <a:bodyPr>
            <a:normAutofit lnSpcReduction="10000"/>
          </a:bodyPr>
          <a:lstStyle/>
          <a:p>
            <a:pPr>
              <a:lnSpc>
                <a:spcPct val="90000"/>
              </a:lnSpc>
            </a:pPr>
            <a:r>
              <a:rPr lang="en-US" sz="3200" dirty="0" smtClean="0">
                <a:latin typeface="Calibri" pitchFamily="34" charset="0"/>
                <a:cs typeface="Microsoft Sans Serif" pitchFamily="34" charset="0"/>
              </a:rPr>
              <a:t>However, the circumstance that </a:t>
            </a:r>
            <a:r>
              <a:rPr lang="en-US" sz="3200" dirty="0" err="1" smtClean="0">
                <a:latin typeface="Calibri" pitchFamily="34" charset="0"/>
                <a:cs typeface="Microsoft Sans Serif" pitchFamily="34" charset="0"/>
              </a:rPr>
              <a:t>Coase</a:t>
            </a:r>
            <a:r>
              <a:rPr lang="en-US" sz="3200" dirty="0" smtClean="0">
                <a:latin typeface="Calibri" pitchFamily="34" charset="0"/>
                <a:cs typeface="Microsoft Sans Serif" pitchFamily="34" charset="0"/>
              </a:rPr>
              <a:t> mentioned is a ‘</a:t>
            </a:r>
            <a:r>
              <a:rPr lang="en-US" sz="3200" b="1" u="sng" dirty="0" smtClean="0">
                <a:latin typeface="Calibri" pitchFamily="34" charset="0"/>
                <a:cs typeface="Microsoft Sans Serif" pitchFamily="34" charset="0"/>
              </a:rPr>
              <a:t>sufficient condition</a:t>
            </a:r>
            <a:r>
              <a:rPr lang="en-US" sz="3200" dirty="0" smtClean="0">
                <a:latin typeface="Calibri" pitchFamily="34" charset="0"/>
                <a:cs typeface="Microsoft Sans Serif" pitchFamily="34" charset="0"/>
              </a:rPr>
              <a:t>’ – a low transaction cost between disputing parties</a:t>
            </a:r>
          </a:p>
          <a:p>
            <a:pPr>
              <a:lnSpc>
                <a:spcPct val="90000"/>
              </a:lnSpc>
            </a:pPr>
            <a:r>
              <a:rPr lang="en-US" sz="3200" dirty="0" smtClean="0">
                <a:latin typeface="Calibri" pitchFamily="34" charset="0"/>
                <a:cs typeface="Microsoft Sans Serif" pitchFamily="34" charset="0"/>
              </a:rPr>
              <a:t>Court/fiat ruling does </a:t>
            </a:r>
            <a:r>
              <a:rPr lang="en-US" sz="3200" b="1" dirty="0" smtClean="0">
                <a:latin typeface="Calibri" pitchFamily="34" charset="0"/>
                <a:cs typeface="Microsoft Sans Serif" pitchFamily="34" charset="0"/>
              </a:rPr>
              <a:t>not</a:t>
            </a:r>
            <a:r>
              <a:rPr lang="en-US" sz="3200" dirty="0" smtClean="0">
                <a:latin typeface="Calibri" pitchFamily="34" charset="0"/>
                <a:cs typeface="Microsoft Sans Serif" pitchFamily="34" charset="0"/>
              </a:rPr>
              <a:t> matter if both necessary and sufficient conditions are valid</a:t>
            </a:r>
          </a:p>
          <a:p>
            <a:pPr>
              <a:lnSpc>
                <a:spcPct val="90000"/>
              </a:lnSpc>
            </a:pPr>
            <a:r>
              <a:rPr lang="en-US" sz="3200" dirty="0" smtClean="0">
                <a:latin typeface="Calibri" pitchFamily="34" charset="0"/>
                <a:cs typeface="Microsoft Sans Serif" pitchFamily="34" charset="0"/>
              </a:rPr>
              <a:t>Court ruling does matter if anyone of both conditions is invalid </a:t>
            </a:r>
            <a:r>
              <a:rPr lang="en-US" sz="3200" dirty="0" smtClean="0">
                <a:latin typeface="Calibri" pitchFamily="34" charset="0"/>
                <a:cs typeface="Microsoft Sans Serif" pitchFamily="34" charset="0"/>
                <a:sym typeface="Wingdings" pitchFamily="2" charset="2"/>
              </a:rPr>
              <a:t> </a:t>
            </a:r>
            <a:r>
              <a:rPr lang="en-US" sz="3200" i="1" dirty="0" smtClean="0">
                <a:latin typeface="Calibri" pitchFamily="34" charset="0"/>
                <a:cs typeface="Microsoft Sans Serif" pitchFamily="34" charset="0"/>
                <a:sym typeface="Wingdings" pitchFamily="2" charset="2"/>
              </a:rPr>
              <a:t>inefficient outcome</a:t>
            </a:r>
            <a:endParaRPr lang="en-US" sz="3200" i="1" dirty="0" smtClean="0">
              <a:latin typeface="Calibri" pitchFamily="34" charset="0"/>
              <a:cs typeface="Microsoft Sans Serif" pitchFamily="34" charset="0"/>
            </a:endParaRPr>
          </a:p>
          <a:p>
            <a:pPr lvl="1">
              <a:lnSpc>
                <a:spcPct val="90000"/>
              </a:lnSpc>
            </a:pPr>
            <a:r>
              <a:rPr lang="en-US" sz="2800" dirty="0" smtClean="0">
                <a:latin typeface="Calibri" pitchFamily="34" charset="0"/>
                <a:cs typeface="Microsoft Sans Serif" pitchFamily="34" charset="0"/>
              </a:rPr>
              <a:t>No property right has been defined</a:t>
            </a:r>
          </a:p>
          <a:p>
            <a:pPr lvl="1">
              <a:lnSpc>
                <a:spcPct val="90000"/>
              </a:lnSpc>
            </a:pPr>
            <a:r>
              <a:rPr lang="en-US" sz="2800" dirty="0" smtClean="0">
                <a:latin typeface="Calibri" pitchFamily="34" charset="0"/>
                <a:cs typeface="Microsoft Sans Serif" pitchFamily="34" charset="0"/>
              </a:rPr>
              <a:t>High transaction cost between disputing parties</a:t>
            </a:r>
          </a:p>
          <a:p>
            <a:pPr>
              <a:lnSpc>
                <a:spcPct val="90000"/>
              </a:lnSpc>
            </a:pPr>
            <a:r>
              <a:rPr lang="en-US" sz="3200" dirty="0" smtClean="0">
                <a:latin typeface="Calibri" pitchFamily="34" charset="0"/>
                <a:cs typeface="Microsoft Sans Serif" pitchFamily="34" charset="0"/>
              </a:rPr>
              <a:t>Ruling can alter the outcome (may not be efficient but can improve from the inefficient one)</a:t>
            </a: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When the property right has not been defined, it could possibly be:</a:t>
            </a:r>
          </a:p>
          <a:p>
            <a:pPr lvl="1">
              <a:lnSpc>
                <a:spcPct val="90000"/>
              </a:lnSpc>
            </a:pPr>
            <a:r>
              <a:rPr lang="en-US" sz="2800" dirty="0" smtClean="0">
                <a:latin typeface="Calibri" pitchFamily="34" charset="0"/>
                <a:cs typeface="Microsoft Sans Serif" pitchFamily="34" charset="0"/>
              </a:rPr>
              <a:t>The law does not </a:t>
            </a:r>
            <a:r>
              <a:rPr lang="en-US" sz="2800" dirty="0" err="1" smtClean="0">
                <a:latin typeface="Calibri" pitchFamily="34" charset="0"/>
                <a:cs typeface="Microsoft Sans Serif" pitchFamily="34" charset="0"/>
              </a:rPr>
              <a:t>recognise</a:t>
            </a:r>
            <a:r>
              <a:rPr lang="en-US" sz="2800" dirty="0" smtClean="0">
                <a:latin typeface="Calibri" pitchFamily="34" charset="0"/>
                <a:cs typeface="Microsoft Sans Serif" pitchFamily="34" charset="0"/>
              </a:rPr>
              <a:t> it yet (e.g., just been discovered) OR</a:t>
            </a:r>
          </a:p>
          <a:p>
            <a:pPr lvl="1">
              <a:lnSpc>
                <a:spcPct val="90000"/>
              </a:lnSpc>
            </a:pPr>
            <a:r>
              <a:rPr lang="en-US" sz="2800" dirty="0" smtClean="0">
                <a:latin typeface="Calibri" pitchFamily="34" charset="0"/>
                <a:cs typeface="Microsoft Sans Serif" pitchFamily="34" charset="0"/>
              </a:rPr>
              <a:t>It is not the private property</a:t>
            </a:r>
          </a:p>
          <a:p>
            <a:pPr lvl="2">
              <a:lnSpc>
                <a:spcPct val="90000"/>
              </a:lnSpc>
            </a:pPr>
            <a:r>
              <a:rPr lang="en-US" dirty="0" smtClean="0">
                <a:latin typeface="Calibri" pitchFamily="34" charset="0"/>
                <a:cs typeface="Microsoft Sans Serif" pitchFamily="34" charset="0"/>
              </a:rPr>
              <a:t>Non-rival</a:t>
            </a:r>
          </a:p>
          <a:p>
            <a:pPr lvl="2">
              <a:lnSpc>
                <a:spcPct val="90000"/>
              </a:lnSpc>
            </a:pPr>
            <a:r>
              <a:rPr lang="en-US" dirty="0" smtClean="0">
                <a:latin typeface="Calibri" pitchFamily="34" charset="0"/>
                <a:cs typeface="Microsoft Sans Serif" pitchFamily="34" charset="0"/>
              </a:rPr>
              <a:t>Non-excludable</a:t>
            </a:r>
          </a:p>
          <a:p>
            <a:pPr lvl="2">
              <a:lnSpc>
                <a:spcPct val="90000"/>
              </a:lnSpc>
            </a:pPr>
            <a:r>
              <a:rPr lang="en-US" dirty="0" smtClean="0">
                <a:latin typeface="Calibri" pitchFamily="34" charset="0"/>
                <a:cs typeface="Microsoft Sans Serif" pitchFamily="34" charset="0"/>
              </a:rPr>
              <a:t>Both = public good</a:t>
            </a:r>
          </a:p>
          <a:p>
            <a:pPr>
              <a:lnSpc>
                <a:spcPct val="90000"/>
              </a:lnSpc>
            </a:pPr>
            <a:r>
              <a:rPr lang="en-US" dirty="0" smtClean="0">
                <a:latin typeface="Calibri" pitchFamily="34" charset="0"/>
                <a:cs typeface="Microsoft Sans Serif" pitchFamily="34" charset="0"/>
              </a:rPr>
              <a:t>Legal ruling is important</a:t>
            </a:r>
          </a:p>
          <a:p>
            <a:pPr lvl="1">
              <a:lnSpc>
                <a:spcPct val="90000"/>
              </a:lnSpc>
            </a:pPr>
            <a:r>
              <a:rPr lang="en-US" dirty="0" smtClean="0">
                <a:latin typeface="Calibri" pitchFamily="34" charset="0"/>
                <a:cs typeface="Microsoft Sans Serif" pitchFamily="34" charset="0"/>
              </a:rPr>
              <a:t>Defining</a:t>
            </a:r>
          </a:p>
          <a:p>
            <a:pPr lvl="1">
              <a:lnSpc>
                <a:spcPct val="90000"/>
              </a:lnSpc>
            </a:pPr>
            <a:r>
              <a:rPr lang="en-US" dirty="0" smtClean="0">
                <a:latin typeface="Calibri" pitchFamily="34" charset="0"/>
                <a:cs typeface="Microsoft Sans Serif" pitchFamily="34" charset="0"/>
              </a:rPr>
              <a:t>Inventing new legal rules</a:t>
            </a:r>
          </a:p>
          <a:p>
            <a:pPr lvl="2">
              <a:lnSpc>
                <a:spcPct val="90000"/>
              </a:lnSpc>
            </a:pPr>
            <a:r>
              <a:rPr lang="en-US" dirty="0" smtClean="0">
                <a:latin typeface="Calibri" pitchFamily="34" charset="0"/>
                <a:cs typeface="Microsoft Sans Serif" pitchFamily="34" charset="0"/>
              </a:rPr>
              <a:t>Including assign the right to the state/government for public goods</a:t>
            </a:r>
          </a:p>
          <a:p>
            <a:pPr lvl="1">
              <a:lnSpc>
                <a:spcPct val="90000"/>
              </a:lnSpc>
            </a:pPr>
            <a:endParaRPr lang="en-US" sz="32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Providing the </a:t>
            </a:r>
            <a:r>
              <a:rPr lang="en-US" sz="3200" dirty="0" err="1" smtClean="0">
                <a:latin typeface="Calibri" pitchFamily="34" charset="0"/>
                <a:cs typeface="Microsoft Sans Serif" pitchFamily="34" charset="0"/>
              </a:rPr>
              <a:t>Coase</a:t>
            </a:r>
            <a:r>
              <a:rPr lang="en-US" sz="3200" dirty="0" smtClean="0">
                <a:latin typeface="Calibri" pitchFamily="34" charset="0"/>
                <a:cs typeface="Microsoft Sans Serif" pitchFamily="34" charset="0"/>
              </a:rPr>
              <a:t> theorem is held</a:t>
            </a:r>
          </a:p>
          <a:p>
            <a:pPr>
              <a:lnSpc>
                <a:spcPct val="90000"/>
              </a:lnSpc>
            </a:pPr>
            <a:r>
              <a:rPr lang="en-US" sz="3200" dirty="0" smtClean="0">
                <a:latin typeface="Calibri" pitchFamily="34" charset="0"/>
                <a:cs typeface="Microsoft Sans Serif" pitchFamily="34" charset="0"/>
              </a:rPr>
              <a:t>Economically efficient outcome from negotiation</a:t>
            </a:r>
          </a:p>
          <a:p>
            <a:pPr>
              <a:lnSpc>
                <a:spcPct val="90000"/>
              </a:lnSpc>
            </a:pPr>
            <a:r>
              <a:rPr lang="en-US" sz="3200" dirty="0" smtClean="0">
                <a:latin typeface="Calibri" pitchFamily="34" charset="0"/>
                <a:cs typeface="Microsoft Sans Serif" pitchFamily="34" charset="0"/>
              </a:rPr>
              <a:t>It is noted that some outcomes are different from the court verdict</a:t>
            </a:r>
            <a:endParaRPr lang="en-US" dirty="0" smtClean="0">
              <a:latin typeface="Calibri" pitchFamily="34" charset="0"/>
              <a:cs typeface="Microsoft Sans Serif" pitchFamily="34" charset="0"/>
            </a:endParaRPr>
          </a:p>
          <a:p>
            <a:pPr lvl="1">
              <a:lnSpc>
                <a:spcPct val="90000"/>
              </a:lnSpc>
            </a:pPr>
            <a:r>
              <a:rPr lang="en-US" sz="2800" dirty="0" smtClean="0">
                <a:latin typeface="Calibri" pitchFamily="34" charset="0"/>
                <a:cs typeface="Microsoft Sans Serif" pitchFamily="34" charset="0"/>
              </a:rPr>
              <a:t>Private agreement</a:t>
            </a:r>
          </a:p>
          <a:p>
            <a:pPr lvl="1">
              <a:lnSpc>
                <a:spcPct val="90000"/>
              </a:lnSpc>
            </a:pPr>
            <a:r>
              <a:rPr lang="en-US" sz="2800" dirty="0" smtClean="0">
                <a:latin typeface="Calibri" pitchFamily="34" charset="0"/>
                <a:cs typeface="Microsoft Sans Serif" pitchFamily="34" charset="0"/>
              </a:rPr>
              <a:t>Both are better off</a:t>
            </a:r>
          </a:p>
          <a:p>
            <a:pPr lvl="1">
              <a:lnSpc>
                <a:spcPct val="90000"/>
              </a:lnSpc>
            </a:pPr>
            <a:r>
              <a:rPr lang="en-US" sz="2800" dirty="0" smtClean="0">
                <a:latin typeface="Calibri" pitchFamily="34" charset="0"/>
                <a:cs typeface="Microsoft Sans Serif" pitchFamily="34" charset="0"/>
              </a:rPr>
              <a:t>Both want that agreement to be enforced</a:t>
            </a:r>
          </a:p>
          <a:p>
            <a:pPr lvl="1">
              <a:lnSpc>
                <a:spcPct val="90000"/>
              </a:lnSpc>
            </a:pPr>
            <a:r>
              <a:rPr lang="en-US" sz="2800" dirty="0" smtClean="0">
                <a:latin typeface="Calibri" pitchFamily="34" charset="0"/>
                <a:cs typeface="Microsoft Sans Serif" pitchFamily="34" charset="0"/>
              </a:rPr>
              <a:t>How can they be ascertained?</a:t>
            </a:r>
          </a:p>
          <a:p>
            <a:pPr lvl="2">
              <a:lnSpc>
                <a:spcPct val="90000"/>
              </a:lnSpc>
            </a:pPr>
            <a:r>
              <a:rPr lang="en-US" i="1" dirty="0" smtClean="0">
                <a:latin typeface="Calibri" pitchFamily="34" charset="0"/>
                <a:cs typeface="Microsoft Sans Serif" pitchFamily="34" charset="0"/>
              </a:rPr>
              <a:t>Ex post</a:t>
            </a:r>
            <a:r>
              <a:rPr lang="en-US" dirty="0" smtClean="0">
                <a:latin typeface="Calibri" pitchFamily="34" charset="0"/>
                <a:cs typeface="Microsoft Sans Serif" pitchFamily="34" charset="0"/>
              </a:rPr>
              <a:t> opportunism/Moral hazard – behaving strategically to take advantage of the other.</a:t>
            </a:r>
          </a:p>
          <a:p>
            <a:pPr lvl="2">
              <a:lnSpc>
                <a:spcPct val="90000"/>
              </a:lnSpc>
            </a:pPr>
            <a:r>
              <a:rPr lang="en-US" i="1" dirty="0" smtClean="0">
                <a:latin typeface="Calibri" pitchFamily="34" charset="0"/>
                <a:cs typeface="Microsoft Sans Serif" pitchFamily="34" charset="0"/>
              </a:rPr>
              <a:t>Ex ante</a:t>
            </a:r>
            <a:r>
              <a:rPr lang="en-US" dirty="0" smtClean="0">
                <a:latin typeface="Calibri" pitchFamily="34" charset="0"/>
                <a:cs typeface="Microsoft Sans Serif" pitchFamily="34" charset="0"/>
              </a:rPr>
              <a:t> opportunism/Adverse selection – selecting inefficient outcome</a:t>
            </a:r>
          </a:p>
        </p:txBody>
      </p:sp>
    </p:spTree>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Origin of Contract Law</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When private parties agreed on something, they want their agreement to be enforced</a:t>
            </a:r>
          </a:p>
          <a:p>
            <a:pPr>
              <a:lnSpc>
                <a:spcPct val="90000"/>
              </a:lnSpc>
            </a:pPr>
            <a:r>
              <a:rPr lang="en-US" sz="3600" dirty="0" smtClean="0">
                <a:latin typeface="Calibri" pitchFamily="34" charset="0"/>
                <a:cs typeface="Microsoft Sans Serif" pitchFamily="34" charset="0"/>
              </a:rPr>
              <a:t>There is a chance that one party may cheat and the whole agreement collapse</a:t>
            </a:r>
          </a:p>
          <a:p>
            <a:pPr>
              <a:lnSpc>
                <a:spcPct val="90000"/>
              </a:lnSpc>
            </a:pPr>
            <a:r>
              <a:rPr lang="en-US" sz="3600" b="1" dirty="0" smtClean="0">
                <a:latin typeface="Calibri" pitchFamily="34" charset="0"/>
                <a:cs typeface="Microsoft Sans Serif" pitchFamily="34" charset="0"/>
              </a:rPr>
              <a:t>Contract = legal recognition of private agreement</a:t>
            </a:r>
          </a:p>
          <a:p>
            <a:pPr>
              <a:lnSpc>
                <a:spcPct val="90000"/>
              </a:lnSpc>
            </a:pPr>
            <a:r>
              <a:rPr lang="en-US" sz="3600" dirty="0" smtClean="0">
                <a:latin typeface="Calibri" pitchFamily="34" charset="0"/>
                <a:cs typeface="Microsoft Sans Serif" pitchFamily="34" charset="0"/>
              </a:rPr>
              <a:t>Private parties are using the state-provided judicial power to enforce their agreement.</a:t>
            </a:r>
            <a:endParaRPr lang="en-US" sz="28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Contract and Autonomy of Will</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Private agreement must be economically efficient (according to </a:t>
            </a:r>
            <a:r>
              <a:rPr lang="en-US" sz="3600" dirty="0" err="1" smtClean="0">
                <a:latin typeface="Calibri" pitchFamily="34" charset="0"/>
                <a:cs typeface="Microsoft Sans Serif" pitchFamily="34" charset="0"/>
              </a:rPr>
              <a:t>Coase</a:t>
            </a:r>
            <a:r>
              <a:rPr lang="en-US" sz="3600" dirty="0" smtClean="0">
                <a:latin typeface="Calibri" pitchFamily="34" charset="0"/>
                <a:cs typeface="Microsoft Sans Serif" pitchFamily="34" charset="0"/>
              </a:rPr>
              <a:t>)</a:t>
            </a:r>
          </a:p>
          <a:p>
            <a:pPr>
              <a:lnSpc>
                <a:spcPct val="90000"/>
              </a:lnSpc>
            </a:pPr>
            <a:r>
              <a:rPr lang="en-US" sz="3600" dirty="0" smtClean="0">
                <a:latin typeface="Calibri" pitchFamily="34" charset="0"/>
                <a:cs typeface="Microsoft Sans Serif" pitchFamily="34" charset="0"/>
              </a:rPr>
              <a:t>Both must be better off</a:t>
            </a:r>
          </a:p>
          <a:p>
            <a:pPr>
              <a:lnSpc>
                <a:spcPct val="90000"/>
              </a:lnSpc>
            </a:pPr>
            <a:r>
              <a:rPr lang="en-US" sz="3600" dirty="0" smtClean="0">
                <a:latin typeface="Calibri" pitchFamily="34" charset="0"/>
                <a:cs typeface="Microsoft Sans Serif" pitchFamily="34" charset="0"/>
              </a:rPr>
              <a:t>Providing that both parties have acted according to their will (preference)</a:t>
            </a:r>
          </a:p>
          <a:p>
            <a:pPr>
              <a:lnSpc>
                <a:spcPct val="90000"/>
              </a:lnSpc>
            </a:pPr>
            <a:r>
              <a:rPr lang="en-US" sz="3600" dirty="0" smtClean="0">
                <a:latin typeface="Calibri" pitchFamily="34" charset="0"/>
                <a:cs typeface="Microsoft Sans Serif" pitchFamily="34" charset="0"/>
              </a:rPr>
              <a:t>The agreement shall be exercised</a:t>
            </a:r>
          </a:p>
          <a:p>
            <a:pPr>
              <a:lnSpc>
                <a:spcPct val="90000"/>
              </a:lnSpc>
            </a:pPr>
            <a:r>
              <a:rPr lang="en-US" sz="3600" dirty="0" smtClean="0">
                <a:latin typeface="Calibri" pitchFamily="34" charset="0"/>
                <a:cs typeface="Microsoft Sans Serif" pitchFamily="34" charset="0"/>
              </a:rPr>
              <a:t>Principle of Contract</a:t>
            </a:r>
          </a:p>
          <a:p>
            <a:pPr lvl="1">
              <a:lnSpc>
                <a:spcPct val="90000"/>
              </a:lnSpc>
            </a:pPr>
            <a:r>
              <a:rPr lang="en-US" sz="3200" b="1" i="1" dirty="0" err="1" smtClean="0">
                <a:latin typeface="Calibri" pitchFamily="34" charset="0"/>
                <a:cs typeface="Microsoft Sans Serif" pitchFamily="34" charset="0"/>
              </a:rPr>
              <a:t>Pacta</a:t>
            </a:r>
            <a:r>
              <a:rPr lang="en-US" sz="3200" b="1" i="1" dirty="0" smtClean="0">
                <a:latin typeface="Calibri" pitchFamily="34" charset="0"/>
                <a:cs typeface="Microsoft Sans Serif" pitchFamily="34" charset="0"/>
              </a:rPr>
              <a:t> </a:t>
            </a:r>
            <a:r>
              <a:rPr lang="en-US" sz="3200" b="1" i="1" dirty="0" err="1" smtClean="0">
                <a:latin typeface="Calibri" pitchFamily="34" charset="0"/>
                <a:cs typeface="Microsoft Sans Serif" pitchFamily="34" charset="0"/>
              </a:rPr>
              <a:t>sunt</a:t>
            </a:r>
            <a:r>
              <a:rPr lang="en-US" sz="3200" b="1" i="1" dirty="0" smtClean="0">
                <a:latin typeface="Calibri" pitchFamily="34" charset="0"/>
                <a:cs typeface="Microsoft Sans Serif" pitchFamily="34" charset="0"/>
              </a:rPr>
              <a:t> </a:t>
            </a:r>
            <a:r>
              <a:rPr lang="en-US" sz="3200" b="1" i="1" dirty="0" err="1" smtClean="0">
                <a:latin typeface="Calibri" pitchFamily="34" charset="0"/>
                <a:cs typeface="Microsoft Sans Serif" pitchFamily="34" charset="0"/>
              </a:rPr>
              <a:t>servanda</a:t>
            </a:r>
            <a:endParaRPr lang="en-US" sz="3200" b="1" i="1"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Economics of Contract Law</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What is the contract?</a:t>
            </a:r>
          </a:p>
          <a:p>
            <a:pPr>
              <a:lnSpc>
                <a:spcPct val="90000"/>
              </a:lnSpc>
            </a:pPr>
            <a:r>
              <a:rPr lang="en-US" sz="3600" dirty="0" smtClean="0">
                <a:latin typeface="Calibri" pitchFamily="34" charset="0"/>
                <a:cs typeface="Microsoft Sans Serif" pitchFamily="34" charset="0"/>
              </a:rPr>
              <a:t>Formation of contract</a:t>
            </a:r>
          </a:p>
          <a:p>
            <a:pPr>
              <a:lnSpc>
                <a:spcPct val="90000"/>
              </a:lnSpc>
            </a:pPr>
            <a:r>
              <a:rPr lang="en-US" sz="3600" dirty="0" smtClean="0">
                <a:latin typeface="Calibri" pitchFamily="34" charset="0"/>
                <a:cs typeface="Microsoft Sans Serif" pitchFamily="34" charset="0"/>
              </a:rPr>
              <a:t>Enforcement of contrac</a:t>
            </a:r>
            <a:r>
              <a:rPr lang="en-US" sz="3200" dirty="0" smtClean="0">
                <a:latin typeface="Calibri" pitchFamily="34" charset="0"/>
                <a:cs typeface="Microsoft Sans Serif" pitchFamily="34" charset="0"/>
              </a:rPr>
              <a:t>t</a:t>
            </a:r>
          </a:p>
          <a:p>
            <a:pPr>
              <a:lnSpc>
                <a:spcPct val="90000"/>
              </a:lnSpc>
            </a:pPr>
            <a:r>
              <a:rPr lang="en-US" sz="3600" dirty="0" smtClean="0">
                <a:latin typeface="Calibri" pitchFamily="34" charset="0"/>
                <a:cs typeface="Microsoft Sans Serif" pitchFamily="34" charset="0"/>
              </a:rPr>
              <a:t>Breach of Contract</a:t>
            </a:r>
          </a:p>
          <a:p>
            <a:pPr lvl="1">
              <a:lnSpc>
                <a:spcPct val="90000"/>
              </a:lnSpc>
            </a:pPr>
            <a:r>
              <a:rPr lang="en-US" sz="3200" dirty="0" smtClean="0">
                <a:latin typeface="Calibri" pitchFamily="34" charset="0"/>
                <a:cs typeface="Microsoft Sans Serif" pitchFamily="34" charset="0"/>
              </a:rPr>
              <a:t>Efficient breach</a:t>
            </a:r>
          </a:p>
          <a:p>
            <a:pPr>
              <a:lnSpc>
                <a:spcPct val="90000"/>
              </a:lnSpc>
            </a:pPr>
            <a:r>
              <a:rPr lang="en-US" sz="3500" dirty="0" smtClean="0">
                <a:latin typeface="Calibri" pitchFamily="34" charset="0"/>
                <a:cs typeface="Microsoft Sans Serif" pitchFamily="34" charset="0"/>
              </a:rPr>
              <a:t>Compensation for breach of contract</a:t>
            </a:r>
          </a:p>
          <a:p>
            <a:pPr>
              <a:lnSpc>
                <a:spcPct val="90000"/>
              </a:lnSpc>
            </a:pPr>
            <a:r>
              <a:rPr lang="en-US" sz="3500" dirty="0" smtClean="0">
                <a:latin typeface="Calibri" pitchFamily="34" charset="0"/>
                <a:cs typeface="Microsoft Sans Serif" pitchFamily="34" charset="0"/>
              </a:rPr>
              <a:t>Economic role of contract</a:t>
            </a:r>
          </a:p>
          <a:p>
            <a:pPr>
              <a:lnSpc>
                <a:spcPct val="90000"/>
              </a:lnSpc>
            </a:pPr>
            <a:r>
              <a:rPr lang="en-US" sz="3500" smtClean="0">
                <a:latin typeface="Calibri" pitchFamily="34" charset="0"/>
                <a:cs typeface="Microsoft Sans Serif" pitchFamily="34" charset="0"/>
              </a:rPr>
              <a:t>Incomplete contract</a:t>
            </a:r>
            <a:endParaRPr lang="en-US" sz="35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Recognition of Private Agreement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CCC, Section 151 “An act is not void on account of its differing from a provision of any law if such law does not relate to public order or good morals.”</a:t>
            </a:r>
          </a:p>
          <a:p>
            <a:pPr>
              <a:lnSpc>
                <a:spcPct val="90000"/>
              </a:lnSpc>
            </a:pPr>
            <a:endParaRPr lang="en-US" sz="35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Definition of Contract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Bilateral/multilateral juristic act</a:t>
            </a:r>
          </a:p>
          <a:p>
            <a:pPr>
              <a:lnSpc>
                <a:spcPct val="90000"/>
              </a:lnSpc>
            </a:pPr>
            <a:r>
              <a:rPr lang="en-US" sz="3600" dirty="0" smtClean="0">
                <a:latin typeface="Calibri" pitchFamily="34" charset="0"/>
                <a:cs typeface="Microsoft Sans Serif" pitchFamily="34" charset="0"/>
              </a:rPr>
              <a:t>Intention to be legally bound (</a:t>
            </a:r>
            <a:r>
              <a:rPr lang="en-US" sz="3600" u="sng" dirty="0" smtClean="0">
                <a:latin typeface="Calibri" pitchFamily="34" charset="0"/>
                <a:cs typeface="Microsoft Sans Serif" pitchFamily="34" charset="0"/>
              </a:rPr>
              <a:t>legal binding</a:t>
            </a:r>
            <a:r>
              <a:rPr lang="en-US" sz="3600" dirty="0" smtClean="0">
                <a:latin typeface="Calibri" pitchFamily="34" charset="0"/>
                <a:cs typeface="Microsoft Sans Serif" pitchFamily="34" charset="0"/>
              </a:rPr>
              <a:t>)</a:t>
            </a:r>
          </a:p>
          <a:p>
            <a:pPr>
              <a:lnSpc>
                <a:spcPct val="90000"/>
              </a:lnSpc>
            </a:pPr>
            <a:r>
              <a:rPr lang="en-US" sz="3600" dirty="0" smtClean="0">
                <a:latin typeface="Calibri" pitchFamily="34" charset="0"/>
                <a:cs typeface="Microsoft Sans Serif" pitchFamily="34" charset="0"/>
              </a:rPr>
              <a:t>“A meeting of the minds of two (or more) parties” – </a:t>
            </a:r>
            <a:r>
              <a:rPr lang="en-US" sz="3600" i="1" dirty="0" smtClean="0">
                <a:latin typeface="Calibri" pitchFamily="34" charset="0"/>
                <a:cs typeface="Microsoft Sans Serif" pitchFamily="34" charset="0"/>
              </a:rPr>
              <a:t>consensus ad idem</a:t>
            </a:r>
          </a:p>
          <a:p>
            <a:pPr>
              <a:lnSpc>
                <a:spcPct val="90000"/>
              </a:lnSpc>
            </a:pPr>
            <a:endParaRPr lang="en-US" sz="35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Juristic Act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Action/Expression</a:t>
            </a:r>
          </a:p>
          <a:p>
            <a:pPr>
              <a:lnSpc>
                <a:spcPct val="90000"/>
              </a:lnSpc>
            </a:pPr>
            <a:r>
              <a:rPr lang="en-US" sz="3600" dirty="0" smtClean="0">
                <a:latin typeface="Calibri" pitchFamily="34" charset="0"/>
                <a:cs typeface="Microsoft Sans Serif" pitchFamily="34" charset="0"/>
              </a:rPr>
              <a:t>Lawful</a:t>
            </a:r>
          </a:p>
          <a:p>
            <a:pPr>
              <a:lnSpc>
                <a:spcPct val="90000"/>
              </a:lnSpc>
            </a:pPr>
            <a:r>
              <a:rPr lang="en-US" sz="3600" dirty="0" smtClean="0">
                <a:latin typeface="Calibri" pitchFamily="34" charset="0"/>
                <a:cs typeface="Microsoft Sans Serif" pitchFamily="34" charset="0"/>
              </a:rPr>
              <a:t>Voluntary (autonomy of will or liberty of individual)</a:t>
            </a:r>
          </a:p>
          <a:p>
            <a:pPr>
              <a:lnSpc>
                <a:spcPct val="90000"/>
              </a:lnSpc>
            </a:pPr>
            <a:r>
              <a:rPr lang="en-US" sz="3600" dirty="0" smtClean="0">
                <a:latin typeface="Calibri" pitchFamily="34" charset="0"/>
                <a:cs typeface="Microsoft Sans Serif" pitchFamily="34" charset="0"/>
              </a:rPr>
              <a:t>Requires legal recognition</a:t>
            </a:r>
          </a:p>
          <a:p>
            <a:pPr>
              <a:lnSpc>
                <a:spcPct val="90000"/>
              </a:lnSpc>
            </a:pPr>
            <a:r>
              <a:rPr lang="en-US" sz="3600" dirty="0" smtClean="0">
                <a:latin typeface="Calibri" pitchFamily="34" charset="0"/>
                <a:cs typeface="Microsoft Sans Serif" pitchFamily="34" charset="0"/>
              </a:rPr>
              <a:t>Has an impact on ‘right’ (at least of the one who expressed that action)</a:t>
            </a:r>
          </a:p>
          <a:p>
            <a:pPr lvl="1">
              <a:lnSpc>
                <a:spcPct val="90000"/>
              </a:lnSpc>
            </a:pPr>
            <a:r>
              <a:rPr lang="en-US" sz="3300" dirty="0" smtClean="0">
                <a:latin typeface="Calibri" pitchFamily="34" charset="0"/>
                <a:cs typeface="Microsoft Sans Serif" pitchFamily="34" charset="0"/>
              </a:rPr>
              <a:t>Illegal or impossible purposes are not </a:t>
            </a:r>
            <a:r>
              <a:rPr lang="en-US" sz="3300" dirty="0" err="1" smtClean="0">
                <a:latin typeface="Calibri" pitchFamily="34" charset="0"/>
                <a:cs typeface="Microsoft Sans Serif" pitchFamily="34" charset="0"/>
              </a:rPr>
              <a:t>recognised</a:t>
            </a:r>
            <a:endParaRPr lang="en-US" sz="3300" dirty="0" smtClean="0">
              <a:latin typeface="Calibri" pitchFamily="34" charset="0"/>
              <a:cs typeface="Microsoft Sans Serif" pitchFamily="34" charset="0"/>
            </a:endParaRPr>
          </a:p>
          <a:p>
            <a:pPr lvl="1">
              <a:lnSpc>
                <a:spcPct val="90000"/>
              </a:lnSpc>
            </a:pPr>
            <a:r>
              <a:rPr lang="en-US" sz="3300" dirty="0" smtClean="0">
                <a:latin typeface="Calibri" pitchFamily="34" charset="0"/>
                <a:cs typeface="Microsoft Sans Serif" pitchFamily="34" charset="0"/>
              </a:rPr>
              <a:t>Action against public order or good moral</a:t>
            </a:r>
          </a:p>
          <a:p>
            <a:pPr>
              <a:lnSpc>
                <a:spcPct val="90000"/>
              </a:lnSpc>
            </a:pPr>
            <a:endParaRPr lang="en-US" sz="35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468313" y="1071546"/>
            <a:ext cx="8280400" cy="4321175"/>
          </a:xfrm>
          <a:prstGeom prst="rect">
            <a:avLst/>
          </a:prstGeom>
          <a:solidFill>
            <a:srgbClr val="CCFFCC"/>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th-TH">
              <a:latin typeface="Calibri" pitchFamily="34" charset="0"/>
            </a:endParaRPr>
          </a:p>
        </p:txBody>
      </p:sp>
      <p:sp>
        <p:nvSpPr>
          <p:cNvPr id="37891" name="Oval 3"/>
          <p:cNvSpPr>
            <a:spLocks noChangeArrowheads="1"/>
          </p:cNvSpPr>
          <p:nvPr/>
        </p:nvSpPr>
        <p:spPr bwMode="auto">
          <a:xfrm>
            <a:off x="1260475" y="1574783"/>
            <a:ext cx="6696075" cy="3313113"/>
          </a:xfrm>
          <a:prstGeom prst="ellipse">
            <a:avLst/>
          </a:prstGeom>
          <a:solidFill>
            <a:schemeClr val="accent1"/>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th-TH">
              <a:latin typeface="Calibri" pitchFamily="34" charset="0"/>
            </a:endParaRPr>
          </a:p>
        </p:txBody>
      </p:sp>
      <p:sp>
        <p:nvSpPr>
          <p:cNvPr id="37892" name="Oval 4"/>
          <p:cNvSpPr>
            <a:spLocks noChangeArrowheads="1"/>
          </p:cNvSpPr>
          <p:nvPr/>
        </p:nvSpPr>
        <p:spPr bwMode="auto">
          <a:xfrm>
            <a:off x="2555875" y="2511408"/>
            <a:ext cx="4176713" cy="1368425"/>
          </a:xfrm>
          <a:prstGeom prst="ellipse">
            <a:avLst/>
          </a:prstGeom>
          <a:solidFill>
            <a:srgbClr val="33CCCC"/>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th-TH">
              <a:latin typeface="Calibri" pitchFamily="34" charset="0"/>
            </a:endParaRPr>
          </a:p>
        </p:txBody>
      </p:sp>
      <p:sp>
        <p:nvSpPr>
          <p:cNvPr id="37893" name="Text Box 5"/>
          <p:cNvSpPr txBox="1">
            <a:spLocks noChangeArrowheads="1"/>
          </p:cNvSpPr>
          <p:nvPr/>
        </p:nvSpPr>
        <p:spPr bwMode="auto">
          <a:xfrm>
            <a:off x="3205163" y="1863708"/>
            <a:ext cx="2879725"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Calibri" pitchFamily="34" charset="0"/>
              </a:rPr>
              <a:t>Juristic Acts</a:t>
            </a:r>
            <a:endParaRPr kumimoji="0" lang="th-TH" sz="2800" b="0" i="0" u="none" strike="noStrike" cap="none" normalizeH="0" baseline="0" smtClean="0">
              <a:ln>
                <a:noFill/>
              </a:ln>
              <a:solidFill>
                <a:schemeClr val="tx1"/>
              </a:solidFill>
              <a:effectLst/>
              <a:latin typeface="Calibri" pitchFamily="34" charset="0"/>
            </a:endParaRPr>
          </a:p>
        </p:txBody>
      </p:sp>
      <p:sp>
        <p:nvSpPr>
          <p:cNvPr id="37894" name="Text Box 6"/>
          <p:cNvSpPr txBox="1">
            <a:spLocks noChangeArrowheads="1"/>
          </p:cNvSpPr>
          <p:nvPr/>
        </p:nvSpPr>
        <p:spPr bwMode="auto">
          <a:xfrm>
            <a:off x="3779838" y="3016233"/>
            <a:ext cx="1800225"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chemeClr val="tx1"/>
                </a:solidFill>
                <a:effectLst/>
                <a:latin typeface="Calibri" pitchFamily="34" charset="0"/>
              </a:rPr>
              <a:t>Contract</a:t>
            </a:r>
            <a:endParaRPr kumimoji="0" lang="th-TH" sz="2800" b="0" i="0" u="none" strike="noStrike" cap="none" normalizeH="0" baseline="0" smtClean="0">
              <a:ln>
                <a:noFill/>
              </a:ln>
              <a:solidFill>
                <a:schemeClr val="tx1"/>
              </a:solidFill>
              <a:effectLst/>
              <a:latin typeface="Calibri" pitchFamily="34" charset="0"/>
            </a:endParaRPr>
          </a:p>
        </p:txBody>
      </p:sp>
      <p:sp>
        <p:nvSpPr>
          <p:cNvPr id="37895" name="Text Box 7"/>
          <p:cNvSpPr txBox="1">
            <a:spLocks noChangeArrowheads="1"/>
          </p:cNvSpPr>
          <p:nvPr/>
        </p:nvSpPr>
        <p:spPr bwMode="auto">
          <a:xfrm>
            <a:off x="323850" y="4671996"/>
            <a:ext cx="3311525" cy="701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libri" pitchFamily="34" charset="0"/>
              </a:rPr>
              <a:t>Declaration of Intention (</a:t>
            </a:r>
            <a:r>
              <a:rPr kumimoji="0" lang="en-US" sz="2000" b="0" i="1" u="none" strike="noStrike" cap="none" normalizeH="0" baseline="0" smtClean="0">
                <a:ln>
                  <a:noFill/>
                </a:ln>
                <a:solidFill>
                  <a:schemeClr val="tx1"/>
                </a:solidFill>
                <a:effectLst/>
                <a:latin typeface="Calibri" pitchFamily="34" charset="0"/>
              </a:rPr>
              <a:t>Willenserklarung</a:t>
            </a:r>
            <a:r>
              <a:rPr kumimoji="0" lang="en-US" sz="2000" b="0" i="0" u="none" strike="noStrike" cap="none" normalizeH="0" baseline="0" smtClean="0">
                <a:ln>
                  <a:noFill/>
                </a:ln>
                <a:solidFill>
                  <a:schemeClr val="tx1"/>
                </a:solidFill>
                <a:effectLst/>
                <a:latin typeface="Calibri" pitchFamily="34" charset="0"/>
              </a:rPr>
              <a:t>)</a:t>
            </a:r>
            <a:endParaRPr kumimoji="0" lang="th-TH" sz="2800" b="0" i="0" u="none" strike="noStrike" cap="none" normalizeH="0" baseline="0" smtClean="0">
              <a:ln>
                <a:noFill/>
              </a:ln>
              <a:solidFill>
                <a:schemeClr val="tx1"/>
              </a:solidFill>
              <a:effectLst/>
              <a:latin typeface="Calibri" pitchFamily="34" charset="0"/>
            </a:endParaRPr>
          </a:p>
        </p:txBody>
      </p:sp>
      <p:sp>
        <p:nvSpPr>
          <p:cNvPr id="37896" name="Text Box 8"/>
          <p:cNvSpPr txBox="1">
            <a:spLocks noChangeArrowheads="1"/>
          </p:cNvSpPr>
          <p:nvPr/>
        </p:nvSpPr>
        <p:spPr bwMode="auto">
          <a:xfrm>
            <a:off x="684213" y="1287446"/>
            <a:ext cx="1655762" cy="641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FF0000"/>
                </a:solidFill>
                <a:effectLst/>
                <a:latin typeface="Calibri" pitchFamily="34" charset="0"/>
              </a:rPr>
              <a:t>Invitation to a party</a:t>
            </a:r>
            <a:endParaRPr kumimoji="0" lang="th-TH" sz="2800" b="0" i="0" u="none" strike="noStrike" cap="none" normalizeH="0" baseline="0" smtClean="0">
              <a:ln>
                <a:noFill/>
              </a:ln>
              <a:solidFill>
                <a:schemeClr val="tx1"/>
              </a:solidFill>
              <a:effectLst/>
              <a:latin typeface="Calibri" pitchFamily="34" charset="0"/>
            </a:endParaRPr>
          </a:p>
        </p:txBody>
      </p:sp>
      <p:sp>
        <p:nvSpPr>
          <p:cNvPr id="37897" name="Text Box 9"/>
          <p:cNvSpPr txBox="1">
            <a:spLocks noChangeArrowheads="1"/>
          </p:cNvSpPr>
          <p:nvPr/>
        </p:nvSpPr>
        <p:spPr bwMode="auto">
          <a:xfrm>
            <a:off x="6156325" y="2439971"/>
            <a:ext cx="1655763" cy="3667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FF0000"/>
                </a:solidFill>
                <a:effectLst/>
                <a:latin typeface="Calibri" pitchFamily="34" charset="0"/>
              </a:rPr>
              <a:t>Will/Bequest</a:t>
            </a:r>
            <a:endParaRPr kumimoji="0" lang="th-TH" sz="2800" b="0" i="0" u="none" strike="noStrike" cap="none" normalizeH="0" baseline="0" smtClean="0">
              <a:ln>
                <a:noFill/>
              </a:ln>
              <a:solidFill>
                <a:schemeClr val="tx1"/>
              </a:solidFill>
              <a:effectLst/>
              <a:latin typeface="Calibri" pitchFamily="34" charset="0"/>
            </a:endParaRPr>
          </a:p>
        </p:txBody>
      </p:sp>
      <p:sp>
        <p:nvSpPr>
          <p:cNvPr id="37898" name="Text Box 10"/>
          <p:cNvSpPr txBox="1">
            <a:spLocks noChangeArrowheads="1"/>
          </p:cNvSpPr>
          <p:nvPr/>
        </p:nvSpPr>
        <p:spPr bwMode="auto">
          <a:xfrm>
            <a:off x="3276600" y="3375008"/>
            <a:ext cx="2232025"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FF0000"/>
                </a:solidFill>
                <a:effectLst/>
                <a:latin typeface="Calibri" pitchFamily="34" charset="0"/>
              </a:rPr>
              <a:t>Taking a bus</a:t>
            </a:r>
            <a:endParaRPr kumimoji="0" lang="th-TH" sz="2800" b="0" i="0" u="none" strike="noStrike" cap="none" normalizeH="0" baseline="0" smtClean="0">
              <a:ln>
                <a:noFill/>
              </a:ln>
              <a:solidFill>
                <a:schemeClr val="tx1"/>
              </a:solidFill>
              <a:effectLst/>
              <a:latin typeface="Calibri"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daviddfriedman.com/Academic/Price_Theory/PThy_Chapter_6/PThy_Chapter_65.GIF"/>
          <p:cNvPicPr>
            <a:picLocks noChangeAspect="1" noChangeArrowheads="1"/>
          </p:cNvPicPr>
          <p:nvPr/>
        </p:nvPicPr>
        <p:blipFill>
          <a:blip r:embed="rId2" cstate="print"/>
          <a:srcRect b="4661"/>
          <a:stretch>
            <a:fillRect/>
          </a:stretch>
        </p:blipFill>
        <p:spPr bwMode="auto">
          <a:xfrm>
            <a:off x="500034" y="227675"/>
            <a:ext cx="7642741" cy="5844531"/>
          </a:xfrm>
          <a:prstGeom prst="rect">
            <a:avLst/>
          </a:prstGeom>
          <a:noFill/>
        </p:spPr>
      </p:pic>
    </p:spTree>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daviddfriedman.com/Academic/Price_Theory/PThy_Chapter_6/PThy_Chapter_66.GIF"/>
          <p:cNvPicPr>
            <a:picLocks noChangeAspect="1" noChangeArrowheads="1"/>
          </p:cNvPicPr>
          <p:nvPr/>
        </p:nvPicPr>
        <p:blipFill>
          <a:blip r:embed="rId2" cstate="print"/>
          <a:srcRect b="5747"/>
          <a:stretch>
            <a:fillRect/>
          </a:stretch>
        </p:blipFill>
        <p:spPr bwMode="auto">
          <a:xfrm>
            <a:off x="500034" y="285728"/>
            <a:ext cx="7523549" cy="5857916"/>
          </a:xfrm>
          <a:prstGeom prst="rect">
            <a:avLst/>
          </a:prstGeom>
          <a:noFill/>
        </p:spPr>
      </p:pic>
    </p:spTree>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Formation of Contract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Contracting parties</a:t>
            </a:r>
          </a:p>
          <a:p>
            <a:pPr lvl="1">
              <a:lnSpc>
                <a:spcPct val="90000"/>
              </a:lnSpc>
            </a:pPr>
            <a:r>
              <a:rPr lang="en-US" sz="3300" dirty="0" smtClean="0">
                <a:latin typeface="Calibri" pitchFamily="34" charset="0"/>
                <a:cs typeface="Microsoft Sans Serif" pitchFamily="34" charset="0"/>
              </a:rPr>
              <a:t>Capacity</a:t>
            </a:r>
          </a:p>
          <a:p>
            <a:pPr lvl="1">
              <a:lnSpc>
                <a:spcPct val="90000"/>
              </a:lnSpc>
            </a:pPr>
            <a:r>
              <a:rPr lang="en-US" sz="3300" dirty="0" smtClean="0">
                <a:latin typeface="Calibri" pitchFamily="34" charset="0"/>
                <a:cs typeface="Microsoft Sans Serif" pitchFamily="34" charset="0"/>
              </a:rPr>
              <a:t>Duress or undue influence</a:t>
            </a:r>
          </a:p>
          <a:p>
            <a:pPr>
              <a:lnSpc>
                <a:spcPct val="90000"/>
              </a:lnSpc>
            </a:pPr>
            <a:r>
              <a:rPr lang="en-US" sz="3600" dirty="0" smtClean="0">
                <a:latin typeface="Calibri" pitchFamily="34" charset="0"/>
                <a:cs typeface="Microsoft Sans Serif" pitchFamily="34" charset="0"/>
              </a:rPr>
              <a:t>Components of the contract</a:t>
            </a:r>
          </a:p>
          <a:p>
            <a:pPr lvl="1">
              <a:lnSpc>
                <a:spcPct val="90000"/>
              </a:lnSpc>
            </a:pPr>
            <a:r>
              <a:rPr lang="en-US" sz="3200" dirty="0" smtClean="0">
                <a:latin typeface="Calibri" pitchFamily="34" charset="0"/>
                <a:cs typeface="Microsoft Sans Serif" pitchFamily="34" charset="0"/>
              </a:rPr>
              <a:t>Offer</a:t>
            </a:r>
          </a:p>
          <a:p>
            <a:pPr lvl="1">
              <a:lnSpc>
                <a:spcPct val="90000"/>
              </a:lnSpc>
            </a:pPr>
            <a:r>
              <a:rPr lang="en-US" sz="3200" dirty="0" smtClean="0">
                <a:latin typeface="Calibri" pitchFamily="34" charset="0"/>
                <a:cs typeface="Microsoft Sans Serif" pitchFamily="34" charset="0"/>
              </a:rPr>
              <a:t>Acceptance</a:t>
            </a:r>
          </a:p>
          <a:p>
            <a:pPr lvl="1">
              <a:lnSpc>
                <a:spcPct val="90000"/>
              </a:lnSpc>
            </a:pPr>
            <a:r>
              <a:rPr lang="en-US" sz="3200" dirty="0" smtClean="0">
                <a:latin typeface="Calibri" pitchFamily="34" charset="0"/>
                <a:cs typeface="Microsoft Sans Serif" pitchFamily="34" charset="0"/>
              </a:rPr>
              <a:t>Consideration</a:t>
            </a:r>
          </a:p>
          <a:p>
            <a:pPr lvl="1">
              <a:lnSpc>
                <a:spcPct val="90000"/>
              </a:lnSpc>
            </a:pPr>
            <a:r>
              <a:rPr lang="en-US" sz="3200" dirty="0" smtClean="0">
                <a:latin typeface="Calibri" pitchFamily="34" charset="0"/>
                <a:cs typeface="Microsoft Sans Serif" pitchFamily="34" charset="0"/>
              </a:rPr>
              <a:t>Formalities</a:t>
            </a:r>
          </a:p>
        </p:txBody>
      </p:sp>
    </p:spTree>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Offer</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A statement of willingness to contract on specified terms made with intention that, if accepted, it shall become a (legally) binding contract</a:t>
            </a:r>
          </a:p>
          <a:p>
            <a:pPr lvl="1">
              <a:lnSpc>
                <a:spcPct val="90000"/>
              </a:lnSpc>
            </a:pPr>
            <a:r>
              <a:rPr lang="en-US" sz="2900" dirty="0" smtClean="0">
                <a:latin typeface="Calibri" pitchFamily="34" charset="0"/>
                <a:cs typeface="Microsoft Sans Serif" pitchFamily="34" charset="0"/>
              </a:rPr>
              <a:t>Willingness</a:t>
            </a:r>
          </a:p>
          <a:p>
            <a:pPr lvl="1">
              <a:lnSpc>
                <a:spcPct val="90000"/>
              </a:lnSpc>
            </a:pPr>
            <a:r>
              <a:rPr lang="en-US" sz="2900" dirty="0" smtClean="0">
                <a:latin typeface="Calibri" pitchFamily="34" charset="0"/>
                <a:cs typeface="Microsoft Sans Serif" pitchFamily="34" charset="0"/>
              </a:rPr>
              <a:t>Specified Terms</a:t>
            </a:r>
          </a:p>
          <a:p>
            <a:pPr lvl="1">
              <a:lnSpc>
                <a:spcPct val="90000"/>
              </a:lnSpc>
            </a:pPr>
            <a:r>
              <a:rPr lang="en-US" sz="2900" dirty="0" smtClean="0">
                <a:latin typeface="Calibri" pitchFamily="34" charset="0"/>
                <a:cs typeface="Microsoft Sans Serif" pitchFamily="34" charset="0"/>
              </a:rPr>
              <a:t>Intention for being legally bound</a:t>
            </a:r>
          </a:p>
          <a:p>
            <a:pPr>
              <a:lnSpc>
                <a:spcPct val="90000"/>
              </a:lnSpc>
            </a:pPr>
            <a:r>
              <a:rPr lang="en-US" sz="3200" dirty="0" smtClean="0">
                <a:latin typeface="Calibri" pitchFamily="34" charset="0"/>
                <a:cs typeface="Microsoft Sans Serif" pitchFamily="34" charset="0"/>
              </a:rPr>
              <a:t>Offer must be made to someone</a:t>
            </a:r>
          </a:p>
          <a:p>
            <a:pPr>
              <a:lnSpc>
                <a:spcPct val="90000"/>
              </a:lnSpc>
            </a:pPr>
            <a:r>
              <a:rPr lang="en-US" sz="3200" dirty="0" smtClean="0">
                <a:latin typeface="Calibri" pitchFamily="34" charset="0"/>
                <a:cs typeface="Microsoft Sans Serif" pitchFamily="34" charset="0"/>
              </a:rPr>
              <a:t>Offer can be expired</a:t>
            </a:r>
          </a:p>
        </p:txBody>
      </p:sp>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Acceptance</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Acceptance is not a counter-offer</a:t>
            </a:r>
          </a:p>
          <a:p>
            <a:pPr>
              <a:lnSpc>
                <a:spcPct val="90000"/>
              </a:lnSpc>
            </a:pPr>
            <a:r>
              <a:rPr lang="en-US" sz="3200" dirty="0" smtClean="0">
                <a:latin typeface="Calibri" pitchFamily="34" charset="0"/>
                <a:cs typeface="Microsoft Sans Serif" pitchFamily="34" charset="0"/>
              </a:rPr>
              <a:t>Acceptance must be </a:t>
            </a:r>
          </a:p>
          <a:p>
            <a:pPr lvl="1">
              <a:lnSpc>
                <a:spcPct val="90000"/>
              </a:lnSpc>
            </a:pPr>
            <a:r>
              <a:rPr lang="en-US" sz="2900" dirty="0" smtClean="0">
                <a:latin typeface="Calibri" pitchFamily="34" charset="0"/>
                <a:cs typeface="Microsoft Sans Serif" pitchFamily="34" charset="0"/>
              </a:rPr>
              <a:t>an unconditional assent to all terms of the offer</a:t>
            </a:r>
          </a:p>
          <a:p>
            <a:pPr lvl="1">
              <a:lnSpc>
                <a:spcPct val="90000"/>
              </a:lnSpc>
            </a:pPr>
            <a:r>
              <a:rPr lang="en-US" sz="2900" dirty="0" smtClean="0">
                <a:latin typeface="Calibri" pitchFamily="34" charset="0"/>
                <a:cs typeface="Microsoft Sans Serif" pitchFamily="34" charset="0"/>
              </a:rPr>
              <a:t>§ 366 “So long as the parties have not agreed upon all points of a contract upon which, according to the declaration of even one party, agreement is essential, the contract is, in case of doubt, not concluded. An understanding concerning particular points is not binding, even if they have been noted down…”</a:t>
            </a:r>
          </a:p>
          <a:p>
            <a:pPr lvl="1">
              <a:lnSpc>
                <a:spcPct val="90000"/>
              </a:lnSpc>
            </a:pPr>
            <a:r>
              <a:rPr lang="en-US" sz="2900" dirty="0" smtClean="0">
                <a:latin typeface="Calibri" pitchFamily="34" charset="0"/>
                <a:cs typeface="Microsoft Sans Serif" pitchFamily="34" charset="0"/>
              </a:rPr>
              <a:t>Communicated from the </a:t>
            </a:r>
            <a:r>
              <a:rPr lang="en-US" sz="2900" dirty="0" err="1" smtClean="0">
                <a:latin typeface="Calibri" pitchFamily="34" charset="0"/>
                <a:cs typeface="Microsoft Sans Serif" pitchFamily="34" charset="0"/>
              </a:rPr>
              <a:t>offeree</a:t>
            </a:r>
            <a:r>
              <a:rPr lang="en-US" sz="2900" dirty="0" smtClean="0">
                <a:latin typeface="Calibri" pitchFamily="34" charset="0"/>
                <a:cs typeface="Microsoft Sans Serif" pitchFamily="34" charset="0"/>
              </a:rPr>
              <a:t> to the </a:t>
            </a:r>
            <a:r>
              <a:rPr lang="en-US" sz="2900" dirty="0" err="1" smtClean="0">
                <a:latin typeface="Calibri" pitchFamily="34" charset="0"/>
                <a:cs typeface="Microsoft Sans Serif" pitchFamily="34" charset="0"/>
              </a:rPr>
              <a:t>offerer</a:t>
            </a:r>
            <a:endParaRPr lang="en-US" sz="2900" dirty="0" smtClean="0">
              <a:latin typeface="Calibri" pitchFamily="34" charset="0"/>
              <a:cs typeface="Microsoft Sans Serif" pitchFamily="34" charset="0"/>
            </a:endParaRPr>
          </a:p>
          <a:p>
            <a:pPr>
              <a:lnSpc>
                <a:spcPct val="90000"/>
              </a:lnSpc>
            </a:pPr>
            <a:r>
              <a:rPr lang="en-US" sz="3200" dirty="0" smtClean="0">
                <a:latin typeface="Calibri" pitchFamily="34" charset="0"/>
                <a:cs typeface="Microsoft Sans Serif" pitchFamily="34" charset="0"/>
              </a:rPr>
              <a:t>With intention of accepting</a:t>
            </a:r>
          </a:p>
        </p:txBody>
      </p:sp>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Consideration</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429684" cy="5643577"/>
          </a:xfrm>
        </p:spPr>
        <p:txBody>
          <a:bodyPr>
            <a:normAutofit/>
          </a:bodyPr>
          <a:lstStyle/>
          <a:p>
            <a:pPr>
              <a:lnSpc>
                <a:spcPct val="90000"/>
              </a:lnSpc>
            </a:pPr>
            <a:r>
              <a:rPr lang="en-US" sz="3200" b="1" dirty="0" smtClean="0">
                <a:latin typeface="Calibri" pitchFamily="34" charset="0"/>
                <a:cs typeface="Microsoft Sans Serif" pitchFamily="34" charset="0"/>
              </a:rPr>
              <a:t>Common Law only</a:t>
            </a:r>
          </a:p>
          <a:p>
            <a:pPr>
              <a:lnSpc>
                <a:spcPct val="90000"/>
              </a:lnSpc>
            </a:pPr>
            <a:r>
              <a:rPr lang="en-US" sz="3200" dirty="0" smtClean="0">
                <a:latin typeface="Calibri" pitchFamily="34" charset="0"/>
                <a:cs typeface="Microsoft Sans Serif" pitchFamily="34" charset="0"/>
              </a:rPr>
              <a:t>A thing that a “</a:t>
            </a:r>
            <a:r>
              <a:rPr lang="en-US" sz="3200" dirty="0" err="1" smtClean="0">
                <a:latin typeface="Calibri" pitchFamily="34" charset="0"/>
                <a:cs typeface="Microsoft Sans Serif" pitchFamily="34" charset="0"/>
              </a:rPr>
              <a:t>promisee</a:t>
            </a:r>
            <a:r>
              <a:rPr lang="en-US" sz="3200" dirty="0" smtClean="0">
                <a:latin typeface="Calibri" pitchFamily="34" charset="0"/>
                <a:cs typeface="Microsoft Sans Serif" pitchFamily="34" charset="0"/>
              </a:rPr>
              <a:t>” gives to a “</a:t>
            </a:r>
            <a:r>
              <a:rPr lang="en-US" sz="3200" dirty="0" err="1" smtClean="0">
                <a:latin typeface="Calibri" pitchFamily="34" charset="0"/>
                <a:cs typeface="Microsoft Sans Serif" pitchFamily="34" charset="0"/>
              </a:rPr>
              <a:t>promisor</a:t>
            </a:r>
            <a:r>
              <a:rPr lang="en-US" sz="3200" dirty="0" smtClean="0">
                <a:latin typeface="Calibri" pitchFamily="34" charset="0"/>
                <a:cs typeface="Microsoft Sans Serif" pitchFamily="34" charset="0"/>
              </a:rPr>
              <a:t>” to induce a promise</a:t>
            </a:r>
          </a:p>
          <a:p>
            <a:pPr>
              <a:lnSpc>
                <a:spcPct val="90000"/>
              </a:lnSpc>
            </a:pPr>
            <a:r>
              <a:rPr lang="en-US" sz="3200" dirty="0" smtClean="0">
                <a:latin typeface="Calibri" pitchFamily="34" charset="0"/>
                <a:cs typeface="Microsoft Sans Serif" pitchFamily="34" charset="0"/>
              </a:rPr>
              <a:t>All contract must benefit both parties</a:t>
            </a:r>
          </a:p>
          <a:p>
            <a:pPr>
              <a:lnSpc>
                <a:spcPct val="90000"/>
              </a:lnSpc>
            </a:pPr>
            <a:endParaRPr lang="en-US" sz="3200" dirty="0" smtClean="0">
              <a:latin typeface="Calibri" pitchFamily="34" charset="0"/>
              <a:cs typeface="Microsoft Sans Serif" pitchFamily="34" charset="0"/>
            </a:endParaRPr>
          </a:p>
        </p:txBody>
      </p:sp>
      <p:sp>
        <p:nvSpPr>
          <p:cNvPr id="39938" name="Rectangle 2"/>
          <p:cNvSpPr>
            <a:spLocks noChangeArrowheads="1"/>
          </p:cNvSpPr>
          <p:nvPr/>
        </p:nvSpPr>
        <p:spPr bwMode="auto">
          <a:xfrm>
            <a:off x="900113" y="3908440"/>
            <a:ext cx="1511300" cy="914400"/>
          </a:xfrm>
          <a:prstGeom prst="rect">
            <a:avLst/>
          </a:prstGeom>
          <a:solidFill>
            <a:srgbClr val="FFFF99"/>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Calibri" pitchFamily="34" charset="0"/>
              </a:rPr>
              <a:t>Offerer</a:t>
            </a:r>
            <a:endParaRPr kumimoji="0" lang="th-TH" sz="2800" b="0" i="0" u="none" strike="noStrike" cap="none" normalizeH="0" baseline="0" dirty="0" smtClean="0">
              <a:ln>
                <a:noFill/>
              </a:ln>
              <a:solidFill>
                <a:schemeClr val="tx1"/>
              </a:solidFill>
              <a:effectLst/>
              <a:latin typeface="Calibri" pitchFamily="34" charset="0"/>
            </a:endParaRPr>
          </a:p>
        </p:txBody>
      </p:sp>
      <p:sp>
        <p:nvSpPr>
          <p:cNvPr id="39939" name="Rectangle 3"/>
          <p:cNvSpPr>
            <a:spLocks noChangeArrowheads="1"/>
          </p:cNvSpPr>
          <p:nvPr/>
        </p:nvSpPr>
        <p:spPr bwMode="auto">
          <a:xfrm>
            <a:off x="5651500" y="3908440"/>
            <a:ext cx="1511300" cy="914400"/>
          </a:xfrm>
          <a:prstGeom prst="rect">
            <a:avLst/>
          </a:prstGeom>
          <a:solidFill>
            <a:srgbClr val="FFFF99"/>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bri" pitchFamily="34" charset="0"/>
              </a:rPr>
              <a:t>Offeree</a:t>
            </a:r>
            <a:endParaRPr kumimoji="0" lang="th-TH" sz="2800" b="0" i="0" u="none" strike="noStrike" cap="none" normalizeH="0" baseline="0" smtClean="0">
              <a:ln>
                <a:noFill/>
              </a:ln>
              <a:solidFill>
                <a:schemeClr val="tx1"/>
              </a:solidFill>
              <a:effectLst/>
              <a:latin typeface="Calibri" pitchFamily="34" charset="0"/>
            </a:endParaRPr>
          </a:p>
        </p:txBody>
      </p:sp>
      <p:sp>
        <p:nvSpPr>
          <p:cNvPr id="39940" name="Line 4"/>
          <p:cNvSpPr>
            <a:spLocks noChangeShapeType="1"/>
          </p:cNvSpPr>
          <p:nvPr/>
        </p:nvSpPr>
        <p:spPr bwMode="auto">
          <a:xfrm>
            <a:off x="2411413" y="4195778"/>
            <a:ext cx="3240087" cy="0"/>
          </a:xfrm>
          <a:prstGeom prst="line">
            <a:avLst/>
          </a:prstGeom>
          <a:noFill/>
          <a:ln w="9525">
            <a:solidFill>
              <a:schemeClr val="tx1"/>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1" name="Line 5"/>
          <p:cNvSpPr>
            <a:spLocks noChangeShapeType="1"/>
          </p:cNvSpPr>
          <p:nvPr/>
        </p:nvSpPr>
        <p:spPr bwMode="auto">
          <a:xfrm flipH="1">
            <a:off x="2411413" y="4411678"/>
            <a:ext cx="3240087" cy="0"/>
          </a:xfrm>
          <a:prstGeom prst="line">
            <a:avLst/>
          </a:prstGeom>
          <a:noFill/>
          <a:ln w="9525">
            <a:solidFill>
              <a:schemeClr val="tx1"/>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2" name="Text Box 6"/>
          <p:cNvSpPr txBox="1">
            <a:spLocks noChangeArrowheads="1"/>
          </p:cNvSpPr>
          <p:nvPr/>
        </p:nvSpPr>
        <p:spPr bwMode="auto">
          <a:xfrm>
            <a:off x="3276600" y="3835415"/>
            <a:ext cx="1582738"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bri" pitchFamily="34" charset="0"/>
              </a:rPr>
              <a:t>offer</a:t>
            </a:r>
            <a:endParaRPr kumimoji="0" lang="th-TH" sz="2800" b="0" i="0" u="none" strike="noStrike" cap="none" normalizeH="0" baseline="0" smtClean="0">
              <a:ln>
                <a:noFill/>
              </a:ln>
              <a:solidFill>
                <a:schemeClr val="tx1"/>
              </a:solidFill>
              <a:effectLst/>
              <a:latin typeface="Calibri" pitchFamily="34" charset="0"/>
            </a:endParaRPr>
          </a:p>
        </p:txBody>
      </p:sp>
      <p:sp>
        <p:nvSpPr>
          <p:cNvPr id="39943" name="Text Box 7"/>
          <p:cNvSpPr txBox="1">
            <a:spLocks noChangeArrowheads="1"/>
          </p:cNvSpPr>
          <p:nvPr/>
        </p:nvSpPr>
        <p:spPr bwMode="auto">
          <a:xfrm>
            <a:off x="3276600" y="4340240"/>
            <a:ext cx="1582738"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bri" pitchFamily="34" charset="0"/>
              </a:rPr>
              <a:t>acceptance</a:t>
            </a:r>
            <a:endParaRPr kumimoji="0" lang="th-TH" sz="2800" b="0" i="0" u="none" strike="noStrike" cap="none" normalizeH="0" baseline="0" smtClean="0">
              <a:ln>
                <a:noFill/>
              </a:ln>
              <a:solidFill>
                <a:schemeClr val="tx1"/>
              </a:solidFill>
              <a:effectLst/>
              <a:latin typeface="Calibri" pitchFamily="34" charset="0"/>
            </a:endParaRPr>
          </a:p>
        </p:txBody>
      </p:sp>
      <p:sp>
        <p:nvSpPr>
          <p:cNvPr id="39944" name="Line 8"/>
          <p:cNvSpPr>
            <a:spLocks noChangeShapeType="1"/>
          </p:cNvSpPr>
          <p:nvPr/>
        </p:nvSpPr>
        <p:spPr bwMode="auto">
          <a:xfrm>
            <a:off x="6372225" y="4845065"/>
            <a:ext cx="0" cy="431800"/>
          </a:xfrm>
          <a:prstGeom prst="line">
            <a:avLst/>
          </a:prstGeom>
          <a:noFill/>
          <a:ln w="28575">
            <a:solidFill>
              <a:srgbClr val="CC99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5" name="Line 9"/>
          <p:cNvSpPr>
            <a:spLocks noChangeShapeType="1"/>
          </p:cNvSpPr>
          <p:nvPr/>
        </p:nvSpPr>
        <p:spPr bwMode="auto">
          <a:xfrm flipH="1" flipV="1">
            <a:off x="1692275" y="4845065"/>
            <a:ext cx="0" cy="431800"/>
          </a:xfrm>
          <a:prstGeom prst="line">
            <a:avLst/>
          </a:prstGeom>
          <a:noFill/>
          <a:ln w="28575">
            <a:solidFill>
              <a:srgbClr val="CC99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6" name="Line 10"/>
          <p:cNvSpPr>
            <a:spLocks noChangeShapeType="1"/>
          </p:cNvSpPr>
          <p:nvPr/>
        </p:nvSpPr>
        <p:spPr bwMode="auto">
          <a:xfrm flipH="1">
            <a:off x="1692275" y="5276865"/>
            <a:ext cx="4679950" cy="0"/>
          </a:xfrm>
          <a:prstGeom prst="line">
            <a:avLst/>
          </a:prstGeom>
          <a:noFill/>
          <a:ln w="28575">
            <a:solidFill>
              <a:srgbClr val="CC99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7" name="Text Box 11"/>
          <p:cNvSpPr txBox="1">
            <a:spLocks noChangeArrowheads="1"/>
          </p:cNvSpPr>
          <p:nvPr/>
        </p:nvSpPr>
        <p:spPr bwMode="auto">
          <a:xfrm>
            <a:off x="2916238" y="5276865"/>
            <a:ext cx="2303462"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CC9900"/>
                </a:solidFill>
                <a:effectLst/>
                <a:latin typeface="Calibri" pitchFamily="34" charset="0"/>
              </a:rPr>
              <a:t>consideration</a:t>
            </a:r>
            <a:endParaRPr kumimoji="0" lang="th-TH" sz="2800" b="0" i="0" u="none" strike="noStrike" cap="none" normalizeH="0" baseline="0" smtClean="0">
              <a:ln>
                <a:noFill/>
              </a:ln>
              <a:solidFill>
                <a:schemeClr val="tx1"/>
              </a:solidFill>
              <a:effectLst/>
              <a:latin typeface="Calibri"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Formalities</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Written Proof</a:t>
            </a:r>
          </a:p>
          <a:p>
            <a:pPr>
              <a:lnSpc>
                <a:spcPct val="90000"/>
              </a:lnSpc>
            </a:pPr>
            <a:r>
              <a:rPr lang="en-US" sz="3200" dirty="0" smtClean="0">
                <a:latin typeface="Calibri" pitchFamily="34" charset="0"/>
                <a:cs typeface="Microsoft Sans Serif" pitchFamily="34" charset="0"/>
              </a:rPr>
              <a:t>Written Form</a:t>
            </a:r>
          </a:p>
          <a:p>
            <a:pPr>
              <a:lnSpc>
                <a:spcPct val="90000"/>
              </a:lnSpc>
            </a:pPr>
            <a:r>
              <a:rPr lang="en-US" sz="3200" dirty="0" smtClean="0">
                <a:latin typeface="Calibri" pitchFamily="34" charset="0"/>
                <a:cs typeface="Microsoft Sans Serif" pitchFamily="34" charset="0"/>
              </a:rPr>
              <a:t>Written Form </a:t>
            </a:r>
            <a:r>
              <a:rPr lang="en-US" sz="3200" smtClean="0">
                <a:latin typeface="Calibri" pitchFamily="34" charset="0"/>
                <a:cs typeface="Microsoft Sans Serif" pitchFamily="34" charset="0"/>
              </a:rPr>
              <a:t>+ Registration</a:t>
            </a:r>
            <a:endParaRPr lang="en-US" sz="32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Void </a:t>
            </a:r>
            <a:r>
              <a:rPr lang="en-US" sz="4000" b="1" i="1" cap="none" dirty="0" err="1" smtClean="0">
                <a:effectLst>
                  <a:outerShdw blurRad="38100" dist="38100" dir="2700000" algn="tl">
                    <a:srgbClr val="C0C0C0"/>
                  </a:outerShdw>
                </a:effectLst>
                <a:latin typeface="Calibri" pitchFamily="34" charset="0"/>
                <a:cs typeface="Microsoft Sans Serif" pitchFamily="34" charset="0"/>
              </a:rPr>
              <a:t>vs</a:t>
            </a:r>
            <a:r>
              <a:rPr lang="en-US" sz="4000" b="1" cap="none" dirty="0" smtClean="0">
                <a:effectLst>
                  <a:outerShdw blurRad="38100" dist="38100" dir="2700000" algn="tl">
                    <a:srgbClr val="C0C0C0"/>
                  </a:outerShdw>
                </a:effectLst>
                <a:latin typeface="Calibri" pitchFamily="34" charset="0"/>
                <a:cs typeface="Microsoft Sans Serif" pitchFamily="34" charset="0"/>
              </a:rPr>
              <a:t> Voidable</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Void: invalid from the beginning = never exist = never </a:t>
            </a:r>
            <a:r>
              <a:rPr lang="en-US" sz="3200" dirty="0" err="1" smtClean="0">
                <a:latin typeface="Calibri" pitchFamily="34" charset="0"/>
                <a:cs typeface="Microsoft Sans Serif" pitchFamily="34" charset="0"/>
              </a:rPr>
              <a:t>recognised</a:t>
            </a:r>
            <a:r>
              <a:rPr lang="en-US" sz="3200" dirty="0" smtClean="0">
                <a:latin typeface="Calibri" pitchFamily="34" charset="0"/>
                <a:cs typeface="Microsoft Sans Serif" pitchFamily="34" charset="0"/>
              </a:rPr>
              <a:t> by law</a:t>
            </a:r>
          </a:p>
          <a:p>
            <a:pPr>
              <a:lnSpc>
                <a:spcPct val="90000"/>
              </a:lnSpc>
            </a:pPr>
            <a:r>
              <a:rPr lang="en-US" sz="3200" dirty="0" smtClean="0">
                <a:latin typeface="Calibri" pitchFamily="34" charset="0"/>
                <a:cs typeface="Microsoft Sans Serif" pitchFamily="34" charset="0"/>
              </a:rPr>
              <a:t>Voidable: valid as long as no one invalidates it</a:t>
            </a:r>
          </a:p>
          <a:p>
            <a:pPr>
              <a:lnSpc>
                <a:spcPct val="90000"/>
              </a:lnSpc>
            </a:pPr>
            <a:r>
              <a:rPr lang="en-US" sz="3200" dirty="0" smtClean="0">
                <a:latin typeface="Calibri" pitchFamily="34" charset="0"/>
                <a:cs typeface="Microsoft Sans Serif" pitchFamily="34" charset="0"/>
              </a:rPr>
              <a:t>Causes for refusal of contract</a:t>
            </a:r>
          </a:p>
          <a:p>
            <a:pPr lvl="1">
              <a:lnSpc>
                <a:spcPct val="90000"/>
              </a:lnSpc>
            </a:pPr>
            <a:r>
              <a:rPr lang="en-US" sz="2900" i="1" dirty="0" smtClean="0">
                <a:latin typeface="Calibri" pitchFamily="34" charset="0"/>
                <a:cs typeface="Microsoft Sans Serif" pitchFamily="34" charset="0"/>
              </a:rPr>
              <a:t>Non </a:t>
            </a:r>
            <a:r>
              <a:rPr lang="en-US" sz="2900" i="1" dirty="0" err="1" smtClean="0">
                <a:latin typeface="Calibri" pitchFamily="34" charset="0"/>
                <a:cs typeface="Microsoft Sans Serif" pitchFamily="34" charset="0"/>
              </a:rPr>
              <a:t>est</a:t>
            </a:r>
            <a:r>
              <a:rPr lang="en-US" sz="2900" i="1" dirty="0" smtClean="0">
                <a:latin typeface="Calibri" pitchFamily="34" charset="0"/>
                <a:cs typeface="Microsoft Sans Serif" pitchFamily="34" charset="0"/>
              </a:rPr>
              <a:t> factum</a:t>
            </a:r>
          </a:p>
          <a:p>
            <a:pPr lvl="1">
              <a:lnSpc>
                <a:spcPct val="90000"/>
              </a:lnSpc>
            </a:pPr>
            <a:r>
              <a:rPr lang="en-US" sz="2900" dirty="0" smtClean="0">
                <a:latin typeface="Calibri" pitchFamily="34" charset="0"/>
                <a:cs typeface="Microsoft Sans Serif" pitchFamily="34" charset="0"/>
              </a:rPr>
              <a:t>Impossibility</a:t>
            </a:r>
          </a:p>
          <a:p>
            <a:pPr lvl="1">
              <a:lnSpc>
                <a:spcPct val="90000"/>
              </a:lnSpc>
            </a:pPr>
            <a:r>
              <a:rPr lang="en-US" sz="2900" dirty="0" smtClean="0">
                <a:latin typeface="Calibri" pitchFamily="34" charset="0"/>
                <a:cs typeface="Microsoft Sans Serif" pitchFamily="34" charset="0"/>
              </a:rPr>
              <a:t>Mistake</a:t>
            </a:r>
          </a:p>
          <a:p>
            <a:pPr lvl="2">
              <a:lnSpc>
                <a:spcPct val="90000"/>
              </a:lnSpc>
            </a:pPr>
            <a:r>
              <a:rPr lang="en-US" sz="2600" dirty="0" smtClean="0">
                <a:latin typeface="Calibri" pitchFamily="34" charset="0"/>
                <a:cs typeface="Microsoft Sans Serif" pitchFamily="34" charset="0"/>
              </a:rPr>
              <a:t>Mistake of identity</a:t>
            </a:r>
          </a:p>
          <a:p>
            <a:pPr lvl="2">
              <a:lnSpc>
                <a:spcPct val="90000"/>
              </a:lnSpc>
            </a:pPr>
            <a:r>
              <a:rPr lang="en-US" sz="2600" dirty="0" smtClean="0">
                <a:latin typeface="Calibri" pitchFamily="34" charset="0"/>
                <a:cs typeface="Microsoft Sans Serif" pitchFamily="34" charset="0"/>
              </a:rPr>
              <a:t>Mistake </a:t>
            </a:r>
            <a:r>
              <a:rPr lang="en-US" sz="2600" smtClean="0">
                <a:latin typeface="Calibri" pitchFamily="34" charset="0"/>
                <a:cs typeface="Microsoft Sans Serif" pitchFamily="34" charset="0"/>
              </a:rPr>
              <a:t>of properties</a:t>
            </a:r>
            <a:endParaRPr lang="en-US" sz="2600" dirty="0" smtClean="0">
              <a:latin typeface="Calibri" pitchFamily="34" charset="0"/>
              <a:cs typeface="Microsoft Sans Serif" pitchFamily="34" charset="0"/>
            </a:endParaRPr>
          </a:p>
          <a:p>
            <a:pPr lvl="1">
              <a:lnSpc>
                <a:spcPct val="90000"/>
              </a:lnSpc>
            </a:pPr>
            <a:r>
              <a:rPr lang="en-US" sz="2900" dirty="0" smtClean="0">
                <a:latin typeface="Calibri" pitchFamily="34" charset="0"/>
                <a:cs typeface="Microsoft Sans Serif" pitchFamily="34" charset="0"/>
              </a:rPr>
              <a:t>Misrepresentation</a:t>
            </a:r>
          </a:p>
        </p:txBody>
      </p:sp>
    </p:spTree>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Performance of Contract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Existence of contract</a:t>
            </a:r>
          </a:p>
          <a:p>
            <a:pPr>
              <a:lnSpc>
                <a:spcPct val="90000"/>
              </a:lnSpc>
            </a:pPr>
            <a:r>
              <a:rPr lang="en-US" sz="3200" dirty="0" smtClean="0">
                <a:latin typeface="Calibri" pitchFamily="34" charset="0"/>
                <a:cs typeface="Microsoft Sans Serif" pitchFamily="34" charset="0"/>
              </a:rPr>
              <a:t>Generally, a valid contract must be performed: </a:t>
            </a:r>
            <a:r>
              <a:rPr lang="en-US" sz="3200" b="1" dirty="0" smtClean="0">
                <a:latin typeface="Calibri" pitchFamily="34" charset="0"/>
                <a:cs typeface="Microsoft Sans Serif" pitchFamily="34" charset="0"/>
              </a:rPr>
              <a:t>Specific Performance</a:t>
            </a:r>
            <a:r>
              <a:rPr lang="en-US" sz="3200" dirty="0" smtClean="0">
                <a:latin typeface="Calibri" pitchFamily="34" charset="0"/>
                <a:cs typeface="Microsoft Sans Serif" pitchFamily="34" charset="0"/>
              </a:rPr>
              <a:t>  according to </a:t>
            </a:r>
            <a:r>
              <a:rPr lang="en-US" sz="3200" i="1" dirty="0" err="1" smtClean="0">
                <a:latin typeface="Calibri" pitchFamily="34" charset="0"/>
                <a:cs typeface="Microsoft Sans Serif" pitchFamily="34" charset="0"/>
              </a:rPr>
              <a:t>pacta</a:t>
            </a:r>
            <a:r>
              <a:rPr lang="en-US" sz="3200" i="1" dirty="0" smtClean="0">
                <a:latin typeface="Calibri" pitchFamily="34" charset="0"/>
                <a:cs typeface="Microsoft Sans Serif" pitchFamily="34" charset="0"/>
              </a:rPr>
              <a:t> </a:t>
            </a:r>
            <a:r>
              <a:rPr lang="en-US" sz="3200" i="1" dirty="0" err="1" smtClean="0">
                <a:latin typeface="Calibri" pitchFamily="34" charset="0"/>
                <a:cs typeface="Microsoft Sans Serif" pitchFamily="34" charset="0"/>
              </a:rPr>
              <a:t>sunt</a:t>
            </a:r>
            <a:r>
              <a:rPr lang="en-US" sz="3200" i="1" dirty="0" smtClean="0">
                <a:latin typeface="Calibri" pitchFamily="34" charset="0"/>
                <a:cs typeface="Microsoft Sans Serif" pitchFamily="34" charset="0"/>
              </a:rPr>
              <a:t> </a:t>
            </a:r>
            <a:r>
              <a:rPr lang="en-US" sz="3200" i="1" dirty="0" err="1" smtClean="0">
                <a:latin typeface="Calibri" pitchFamily="34" charset="0"/>
                <a:cs typeface="Microsoft Sans Serif" pitchFamily="34" charset="0"/>
              </a:rPr>
              <a:t>servanda</a:t>
            </a:r>
            <a:endParaRPr lang="en-US" sz="3200" dirty="0" smtClean="0">
              <a:latin typeface="Calibri" pitchFamily="34" charset="0"/>
              <a:cs typeface="Microsoft Sans Serif" pitchFamily="34" charset="0"/>
            </a:endParaRPr>
          </a:p>
          <a:p>
            <a:pPr>
              <a:lnSpc>
                <a:spcPct val="90000"/>
              </a:lnSpc>
            </a:pPr>
            <a:r>
              <a:rPr lang="en-US" sz="3200" dirty="0" smtClean="0">
                <a:latin typeface="Calibri" pitchFamily="34" charset="0"/>
                <a:cs typeface="Microsoft Sans Serif" pitchFamily="34" charset="0"/>
              </a:rPr>
              <a:t>There are very limited exits for contracting parties to escape before performing according to the contract</a:t>
            </a:r>
          </a:p>
          <a:p>
            <a:pPr>
              <a:lnSpc>
                <a:spcPct val="90000"/>
              </a:lnSpc>
            </a:pPr>
            <a:r>
              <a:rPr lang="en-US" sz="3200" dirty="0" smtClean="0">
                <a:latin typeface="Calibri" pitchFamily="34" charset="0"/>
                <a:cs typeface="Microsoft Sans Serif" pitchFamily="34" charset="0"/>
              </a:rPr>
              <a:t>Contract creates ‘</a:t>
            </a:r>
            <a:r>
              <a:rPr lang="en-US" sz="3200" b="1" dirty="0" smtClean="0">
                <a:latin typeface="Calibri" pitchFamily="34" charset="0"/>
                <a:cs typeface="Microsoft Sans Serif" pitchFamily="34" charset="0"/>
              </a:rPr>
              <a:t>obligations</a:t>
            </a:r>
            <a:r>
              <a:rPr lang="en-US" sz="3200" dirty="0" smtClean="0">
                <a:latin typeface="Calibri" pitchFamily="34" charset="0"/>
                <a:cs typeface="Microsoft Sans Serif" pitchFamily="34" charset="0"/>
              </a:rPr>
              <a:t>’ or ‘</a:t>
            </a:r>
            <a:r>
              <a:rPr lang="en-US" sz="3200" b="1" dirty="0" smtClean="0">
                <a:latin typeface="Calibri" pitchFamily="34" charset="0"/>
                <a:cs typeface="Microsoft Sans Serif" pitchFamily="34" charset="0"/>
              </a:rPr>
              <a:t>debts</a:t>
            </a:r>
            <a:r>
              <a:rPr lang="en-US" sz="3200" dirty="0" smtClean="0">
                <a:latin typeface="Calibri" pitchFamily="34" charset="0"/>
                <a:cs typeface="Microsoft Sans Serif" pitchFamily="34" charset="0"/>
              </a:rPr>
              <a:t>’ “</a:t>
            </a:r>
            <a:r>
              <a:rPr lang="th-TH" sz="3200" dirty="0" smtClean="0">
                <a:latin typeface="Calibri" pitchFamily="34" charset="0"/>
                <a:cs typeface="Microsoft Sans Serif" pitchFamily="34" charset="0"/>
              </a:rPr>
              <a:t>หนี้”</a:t>
            </a:r>
          </a:p>
          <a:p>
            <a:pPr>
              <a:lnSpc>
                <a:spcPct val="90000"/>
              </a:lnSpc>
            </a:pPr>
            <a:r>
              <a:rPr lang="en-GB" sz="3200" dirty="0" smtClean="0">
                <a:latin typeface="Calibri" pitchFamily="34" charset="0"/>
                <a:cs typeface="Microsoft Sans Serif" pitchFamily="34" charset="0"/>
              </a:rPr>
              <a:t>Contract is generally reciprocal</a:t>
            </a:r>
          </a:p>
          <a:p>
            <a:pPr lvl="1">
              <a:lnSpc>
                <a:spcPct val="90000"/>
              </a:lnSpc>
            </a:pPr>
            <a:r>
              <a:rPr lang="en-GB" sz="3000" dirty="0" smtClean="0">
                <a:latin typeface="Calibri" pitchFamily="34" charset="0"/>
                <a:cs typeface="Microsoft Sans Serif" pitchFamily="34" charset="0"/>
              </a:rPr>
              <a:t>Recall consideration</a:t>
            </a:r>
            <a:endParaRPr lang="th-TH" sz="30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4"/>
          <p:cNvSpPr>
            <a:spLocks noChangeArrowheads="1"/>
          </p:cNvSpPr>
          <p:nvPr/>
        </p:nvSpPr>
        <p:spPr bwMode="auto">
          <a:xfrm>
            <a:off x="1367657" y="2564656"/>
            <a:ext cx="1511300" cy="914400"/>
          </a:xfrm>
          <a:prstGeom prst="rect">
            <a:avLst/>
          </a:prstGeom>
          <a:solidFill>
            <a:srgbClr val="FFFF99"/>
          </a:solidFill>
          <a:ln w="9525">
            <a:solidFill>
              <a:schemeClr val="tx1"/>
            </a:solidFill>
            <a:miter lim="800000"/>
            <a:headEnd/>
            <a:tailEnd/>
          </a:ln>
        </p:spPr>
        <p:txBody>
          <a:bodyPr wrap="none" anchor="ctr"/>
          <a:lstStyle/>
          <a:p>
            <a:pPr algn="ctr"/>
            <a:r>
              <a:rPr lang="en-US">
                <a:latin typeface="Calibri" pitchFamily="34" charset="0"/>
                <a:cs typeface="Calibri" pitchFamily="34" charset="0"/>
              </a:rPr>
              <a:t>Seller</a:t>
            </a:r>
          </a:p>
        </p:txBody>
      </p:sp>
      <p:sp>
        <p:nvSpPr>
          <p:cNvPr id="14" name="Rectangle 5"/>
          <p:cNvSpPr>
            <a:spLocks noChangeArrowheads="1"/>
          </p:cNvSpPr>
          <p:nvPr/>
        </p:nvSpPr>
        <p:spPr bwMode="auto">
          <a:xfrm>
            <a:off x="6119044" y="2564656"/>
            <a:ext cx="1511300" cy="914400"/>
          </a:xfrm>
          <a:prstGeom prst="rect">
            <a:avLst/>
          </a:prstGeom>
          <a:solidFill>
            <a:srgbClr val="FFFF99"/>
          </a:solidFill>
          <a:ln w="9525">
            <a:solidFill>
              <a:schemeClr val="tx1"/>
            </a:solidFill>
            <a:miter lim="800000"/>
            <a:headEnd/>
            <a:tailEnd/>
          </a:ln>
        </p:spPr>
        <p:txBody>
          <a:bodyPr wrap="none" anchor="ctr"/>
          <a:lstStyle/>
          <a:p>
            <a:pPr algn="ctr"/>
            <a:r>
              <a:rPr lang="en-US">
                <a:latin typeface="Calibri" pitchFamily="34" charset="0"/>
                <a:cs typeface="Calibri" pitchFamily="34" charset="0"/>
              </a:rPr>
              <a:t>Buyer</a:t>
            </a:r>
          </a:p>
        </p:txBody>
      </p:sp>
      <p:sp>
        <p:nvSpPr>
          <p:cNvPr id="15" name="Line 10"/>
          <p:cNvSpPr>
            <a:spLocks noChangeShapeType="1"/>
          </p:cNvSpPr>
          <p:nvPr/>
        </p:nvSpPr>
        <p:spPr bwMode="auto">
          <a:xfrm>
            <a:off x="6839769" y="3501281"/>
            <a:ext cx="0" cy="431800"/>
          </a:xfrm>
          <a:prstGeom prst="line">
            <a:avLst/>
          </a:prstGeom>
          <a:noFill/>
          <a:ln w="28575">
            <a:solidFill>
              <a:srgbClr val="CC9900"/>
            </a:solidFill>
            <a:round/>
            <a:headEnd/>
            <a:tailEnd type="triangle" w="med" len="med"/>
          </a:ln>
        </p:spPr>
        <p:txBody>
          <a:bodyPr/>
          <a:lstStyle/>
          <a:p>
            <a:pPr algn="ctr"/>
            <a:endParaRPr lang="th-TH">
              <a:latin typeface="Calibri" pitchFamily="34" charset="0"/>
              <a:cs typeface="Calibri" pitchFamily="34" charset="0"/>
            </a:endParaRPr>
          </a:p>
        </p:txBody>
      </p:sp>
      <p:sp>
        <p:nvSpPr>
          <p:cNvPr id="16" name="Line 11"/>
          <p:cNvSpPr>
            <a:spLocks noChangeShapeType="1"/>
          </p:cNvSpPr>
          <p:nvPr/>
        </p:nvSpPr>
        <p:spPr bwMode="auto">
          <a:xfrm flipH="1" flipV="1">
            <a:off x="2159819" y="3501281"/>
            <a:ext cx="0" cy="431800"/>
          </a:xfrm>
          <a:prstGeom prst="line">
            <a:avLst/>
          </a:prstGeom>
          <a:noFill/>
          <a:ln w="28575">
            <a:solidFill>
              <a:srgbClr val="CC9900"/>
            </a:solidFill>
            <a:round/>
            <a:headEnd/>
            <a:tailEnd type="triangle" w="med" len="med"/>
          </a:ln>
        </p:spPr>
        <p:txBody>
          <a:bodyPr/>
          <a:lstStyle/>
          <a:p>
            <a:pPr algn="ctr"/>
            <a:endParaRPr lang="th-TH">
              <a:latin typeface="Calibri" pitchFamily="34" charset="0"/>
              <a:cs typeface="Calibri" pitchFamily="34" charset="0"/>
            </a:endParaRPr>
          </a:p>
        </p:txBody>
      </p:sp>
      <p:sp>
        <p:nvSpPr>
          <p:cNvPr id="17" name="Line 12"/>
          <p:cNvSpPr>
            <a:spLocks noChangeShapeType="1"/>
          </p:cNvSpPr>
          <p:nvPr/>
        </p:nvSpPr>
        <p:spPr bwMode="auto">
          <a:xfrm flipH="1">
            <a:off x="2159819" y="3933081"/>
            <a:ext cx="4679950" cy="0"/>
          </a:xfrm>
          <a:prstGeom prst="line">
            <a:avLst/>
          </a:prstGeom>
          <a:noFill/>
          <a:ln w="28575">
            <a:solidFill>
              <a:srgbClr val="CC9900"/>
            </a:solidFill>
            <a:round/>
            <a:headEnd/>
            <a:tailEnd type="triangle" w="med" len="med"/>
          </a:ln>
        </p:spPr>
        <p:txBody>
          <a:bodyPr/>
          <a:lstStyle/>
          <a:p>
            <a:pPr algn="ctr"/>
            <a:endParaRPr lang="th-TH">
              <a:latin typeface="Calibri" pitchFamily="34" charset="0"/>
              <a:cs typeface="Calibri" pitchFamily="34" charset="0"/>
            </a:endParaRPr>
          </a:p>
        </p:txBody>
      </p:sp>
      <p:sp>
        <p:nvSpPr>
          <p:cNvPr id="18" name="Text Box 13"/>
          <p:cNvSpPr txBox="1">
            <a:spLocks noChangeArrowheads="1"/>
          </p:cNvSpPr>
          <p:nvPr/>
        </p:nvSpPr>
        <p:spPr bwMode="auto">
          <a:xfrm>
            <a:off x="3383782" y="3933081"/>
            <a:ext cx="2303462" cy="366713"/>
          </a:xfrm>
          <a:prstGeom prst="rect">
            <a:avLst/>
          </a:prstGeom>
          <a:noFill/>
          <a:ln w="9525">
            <a:noFill/>
            <a:miter lim="800000"/>
            <a:headEnd/>
            <a:tailEnd/>
          </a:ln>
        </p:spPr>
        <p:txBody>
          <a:bodyPr>
            <a:spAutoFit/>
          </a:bodyPr>
          <a:lstStyle/>
          <a:p>
            <a:pPr algn="ctr">
              <a:spcBef>
                <a:spcPct val="50000"/>
              </a:spcBef>
            </a:pPr>
            <a:r>
              <a:rPr lang="en-US">
                <a:solidFill>
                  <a:srgbClr val="CC9900"/>
                </a:solidFill>
                <a:latin typeface="Calibri" pitchFamily="34" charset="0"/>
                <a:cs typeface="Calibri" pitchFamily="34" charset="0"/>
              </a:rPr>
              <a:t>Payment</a:t>
            </a:r>
          </a:p>
        </p:txBody>
      </p:sp>
      <p:sp>
        <p:nvSpPr>
          <p:cNvPr id="19" name="Line 14"/>
          <p:cNvSpPr>
            <a:spLocks noChangeShapeType="1"/>
          </p:cNvSpPr>
          <p:nvPr/>
        </p:nvSpPr>
        <p:spPr bwMode="auto">
          <a:xfrm>
            <a:off x="6839769" y="2132856"/>
            <a:ext cx="0" cy="431800"/>
          </a:xfrm>
          <a:prstGeom prst="line">
            <a:avLst/>
          </a:prstGeom>
          <a:noFill/>
          <a:ln w="28575">
            <a:solidFill>
              <a:srgbClr val="00FF00"/>
            </a:solidFill>
            <a:round/>
            <a:headEnd/>
            <a:tailEnd type="triangle" w="med" len="med"/>
          </a:ln>
        </p:spPr>
        <p:txBody>
          <a:bodyPr/>
          <a:lstStyle/>
          <a:p>
            <a:pPr algn="ctr"/>
            <a:endParaRPr lang="th-TH">
              <a:latin typeface="Calibri" pitchFamily="34" charset="0"/>
              <a:cs typeface="Calibri" pitchFamily="34" charset="0"/>
            </a:endParaRPr>
          </a:p>
        </p:txBody>
      </p:sp>
      <p:sp>
        <p:nvSpPr>
          <p:cNvPr id="20" name="Line 15"/>
          <p:cNvSpPr>
            <a:spLocks noChangeShapeType="1"/>
          </p:cNvSpPr>
          <p:nvPr/>
        </p:nvSpPr>
        <p:spPr bwMode="auto">
          <a:xfrm flipH="1" flipV="1">
            <a:off x="2159819" y="2132856"/>
            <a:ext cx="0" cy="431800"/>
          </a:xfrm>
          <a:prstGeom prst="line">
            <a:avLst/>
          </a:prstGeom>
          <a:noFill/>
          <a:ln w="28575">
            <a:solidFill>
              <a:srgbClr val="00FF00"/>
            </a:solidFill>
            <a:round/>
            <a:headEnd/>
            <a:tailEnd type="triangle" w="med" len="med"/>
          </a:ln>
        </p:spPr>
        <p:txBody>
          <a:bodyPr/>
          <a:lstStyle/>
          <a:p>
            <a:pPr algn="ctr"/>
            <a:endParaRPr lang="th-TH">
              <a:latin typeface="Calibri" pitchFamily="34" charset="0"/>
              <a:cs typeface="Calibri" pitchFamily="34" charset="0"/>
            </a:endParaRPr>
          </a:p>
        </p:txBody>
      </p:sp>
      <p:sp>
        <p:nvSpPr>
          <p:cNvPr id="21" name="Line 16"/>
          <p:cNvSpPr>
            <a:spLocks noChangeShapeType="1"/>
          </p:cNvSpPr>
          <p:nvPr/>
        </p:nvSpPr>
        <p:spPr bwMode="auto">
          <a:xfrm flipV="1">
            <a:off x="2159819" y="2132856"/>
            <a:ext cx="4679950" cy="0"/>
          </a:xfrm>
          <a:prstGeom prst="line">
            <a:avLst/>
          </a:prstGeom>
          <a:noFill/>
          <a:ln w="28575">
            <a:solidFill>
              <a:srgbClr val="00FF00"/>
            </a:solidFill>
            <a:round/>
            <a:headEnd/>
            <a:tailEnd type="triangle" w="med" len="med"/>
          </a:ln>
        </p:spPr>
        <p:txBody>
          <a:bodyPr/>
          <a:lstStyle/>
          <a:p>
            <a:pPr algn="ctr"/>
            <a:endParaRPr lang="th-TH">
              <a:latin typeface="Calibri" pitchFamily="34" charset="0"/>
              <a:cs typeface="Calibri" pitchFamily="34" charset="0"/>
            </a:endParaRPr>
          </a:p>
        </p:txBody>
      </p:sp>
      <p:sp>
        <p:nvSpPr>
          <p:cNvPr id="22" name="Text Box 17"/>
          <p:cNvSpPr txBox="1">
            <a:spLocks noChangeArrowheads="1"/>
          </p:cNvSpPr>
          <p:nvPr/>
        </p:nvSpPr>
        <p:spPr bwMode="auto">
          <a:xfrm>
            <a:off x="3455219" y="2204294"/>
            <a:ext cx="2303463" cy="366712"/>
          </a:xfrm>
          <a:prstGeom prst="rect">
            <a:avLst/>
          </a:prstGeom>
          <a:noFill/>
          <a:ln w="9525">
            <a:noFill/>
            <a:miter lim="800000"/>
            <a:headEnd/>
            <a:tailEnd/>
          </a:ln>
        </p:spPr>
        <p:txBody>
          <a:bodyPr>
            <a:spAutoFit/>
          </a:bodyPr>
          <a:lstStyle/>
          <a:p>
            <a:pPr algn="ctr">
              <a:spcBef>
                <a:spcPct val="50000"/>
              </a:spcBef>
            </a:pPr>
            <a:r>
              <a:rPr lang="en-US">
                <a:solidFill>
                  <a:srgbClr val="00CC00"/>
                </a:solidFill>
                <a:latin typeface="Calibri" pitchFamily="34" charset="0"/>
                <a:cs typeface="Calibri" pitchFamily="34" charset="0"/>
              </a:rPr>
              <a:t>Good</a:t>
            </a:r>
          </a:p>
        </p:txBody>
      </p:sp>
      <p:sp>
        <p:nvSpPr>
          <p:cNvPr id="23" name="Text Box 18"/>
          <p:cNvSpPr txBox="1">
            <a:spLocks noChangeArrowheads="1"/>
          </p:cNvSpPr>
          <p:nvPr/>
        </p:nvSpPr>
        <p:spPr bwMode="auto">
          <a:xfrm>
            <a:off x="467544" y="2132856"/>
            <a:ext cx="2303463" cy="366713"/>
          </a:xfrm>
          <a:prstGeom prst="rect">
            <a:avLst/>
          </a:prstGeom>
          <a:noFill/>
          <a:ln w="9525">
            <a:noFill/>
            <a:miter lim="800000"/>
            <a:headEnd/>
            <a:tailEnd/>
          </a:ln>
        </p:spPr>
        <p:txBody>
          <a:bodyPr>
            <a:spAutoFit/>
          </a:bodyPr>
          <a:lstStyle/>
          <a:p>
            <a:pPr algn="ctr">
              <a:spcBef>
                <a:spcPct val="50000"/>
              </a:spcBef>
            </a:pPr>
            <a:r>
              <a:rPr lang="en-US">
                <a:solidFill>
                  <a:srgbClr val="00CC00"/>
                </a:solidFill>
                <a:latin typeface="Calibri" pitchFamily="34" charset="0"/>
                <a:cs typeface="Calibri" pitchFamily="34" charset="0"/>
              </a:rPr>
              <a:t>Debtor</a:t>
            </a:r>
          </a:p>
        </p:txBody>
      </p:sp>
      <p:sp>
        <p:nvSpPr>
          <p:cNvPr id="24" name="Text Box 19"/>
          <p:cNvSpPr txBox="1">
            <a:spLocks noChangeArrowheads="1"/>
          </p:cNvSpPr>
          <p:nvPr/>
        </p:nvSpPr>
        <p:spPr bwMode="auto">
          <a:xfrm>
            <a:off x="6263680" y="2132856"/>
            <a:ext cx="2303463" cy="366713"/>
          </a:xfrm>
          <a:prstGeom prst="rect">
            <a:avLst/>
          </a:prstGeom>
          <a:noFill/>
          <a:ln w="9525">
            <a:noFill/>
            <a:miter lim="800000"/>
            <a:headEnd/>
            <a:tailEnd/>
          </a:ln>
        </p:spPr>
        <p:txBody>
          <a:bodyPr>
            <a:spAutoFit/>
          </a:bodyPr>
          <a:lstStyle/>
          <a:p>
            <a:pPr algn="ctr">
              <a:spcBef>
                <a:spcPct val="50000"/>
              </a:spcBef>
            </a:pPr>
            <a:r>
              <a:rPr lang="en-US" dirty="0">
                <a:solidFill>
                  <a:srgbClr val="00CC00"/>
                </a:solidFill>
                <a:latin typeface="Calibri" pitchFamily="34" charset="0"/>
                <a:cs typeface="Calibri" pitchFamily="34" charset="0"/>
              </a:rPr>
              <a:t>Creditor</a:t>
            </a:r>
          </a:p>
        </p:txBody>
      </p:sp>
      <p:sp>
        <p:nvSpPr>
          <p:cNvPr id="25" name="Text Box 20"/>
          <p:cNvSpPr txBox="1">
            <a:spLocks noChangeArrowheads="1"/>
          </p:cNvSpPr>
          <p:nvPr/>
        </p:nvSpPr>
        <p:spPr bwMode="auto">
          <a:xfrm>
            <a:off x="6192069" y="3572719"/>
            <a:ext cx="2303463" cy="366712"/>
          </a:xfrm>
          <a:prstGeom prst="rect">
            <a:avLst/>
          </a:prstGeom>
          <a:noFill/>
          <a:ln w="9525">
            <a:noFill/>
            <a:miter lim="800000"/>
            <a:headEnd/>
            <a:tailEnd/>
          </a:ln>
        </p:spPr>
        <p:txBody>
          <a:bodyPr>
            <a:spAutoFit/>
          </a:bodyPr>
          <a:lstStyle/>
          <a:p>
            <a:pPr algn="ctr">
              <a:spcBef>
                <a:spcPct val="50000"/>
              </a:spcBef>
            </a:pPr>
            <a:r>
              <a:rPr lang="en-US">
                <a:solidFill>
                  <a:schemeClr val="accent1"/>
                </a:solidFill>
                <a:latin typeface="Calibri" pitchFamily="34" charset="0"/>
                <a:cs typeface="Calibri" pitchFamily="34" charset="0"/>
              </a:rPr>
              <a:t>Debtor</a:t>
            </a:r>
          </a:p>
        </p:txBody>
      </p:sp>
      <p:sp>
        <p:nvSpPr>
          <p:cNvPr id="26" name="Text Box 21"/>
          <p:cNvSpPr txBox="1">
            <a:spLocks noChangeArrowheads="1"/>
          </p:cNvSpPr>
          <p:nvPr/>
        </p:nvSpPr>
        <p:spPr bwMode="auto">
          <a:xfrm>
            <a:off x="1078732" y="3572719"/>
            <a:ext cx="2303462" cy="366712"/>
          </a:xfrm>
          <a:prstGeom prst="rect">
            <a:avLst/>
          </a:prstGeom>
          <a:noFill/>
          <a:ln w="9525">
            <a:noFill/>
            <a:miter lim="800000"/>
            <a:headEnd/>
            <a:tailEnd/>
          </a:ln>
        </p:spPr>
        <p:txBody>
          <a:bodyPr>
            <a:spAutoFit/>
          </a:bodyPr>
          <a:lstStyle/>
          <a:p>
            <a:pPr>
              <a:spcBef>
                <a:spcPct val="50000"/>
              </a:spcBef>
            </a:pPr>
            <a:r>
              <a:rPr lang="en-US" dirty="0">
                <a:solidFill>
                  <a:schemeClr val="accent1"/>
                </a:solidFill>
                <a:latin typeface="Calibri" pitchFamily="34" charset="0"/>
                <a:cs typeface="Calibri" pitchFamily="34" charset="0"/>
              </a:rPr>
              <a:t>Creditor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lstStyle/>
          <a:p>
            <a:r>
              <a:rPr lang="en-US" sz="3200" b="1" cap="none" dirty="0" smtClean="0">
                <a:effectLst>
                  <a:outerShdw blurRad="38100" dist="38100" dir="2700000" algn="tl">
                    <a:srgbClr val="C0C0C0"/>
                  </a:outerShdw>
                </a:effectLst>
                <a:latin typeface="Calibri" pitchFamily="34" charset="0"/>
                <a:cs typeface="Microsoft Sans Serif" pitchFamily="34" charset="0"/>
              </a:rPr>
              <a:t>Performance of Contract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Obligations are resulted from</a:t>
            </a:r>
          </a:p>
          <a:p>
            <a:pPr lvl="1">
              <a:lnSpc>
                <a:spcPct val="90000"/>
              </a:lnSpc>
            </a:pPr>
            <a:r>
              <a:rPr lang="en-US" sz="2800" dirty="0" smtClean="0">
                <a:latin typeface="Calibri" pitchFamily="34" charset="0"/>
                <a:cs typeface="Microsoft Sans Serif" pitchFamily="34" charset="0"/>
              </a:rPr>
              <a:t>Rights – need not to be property right</a:t>
            </a:r>
          </a:p>
          <a:p>
            <a:pPr lvl="1">
              <a:lnSpc>
                <a:spcPct val="90000"/>
              </a:lnSpc>
            </a:pPr>
            <a:r>
              <a:rPr lang="en-US" sz="2800" dirty="0" smtClean="0">
                <a:latin typeface="Calibri" pitchFamily="34" charset="0"/>
                <a:cs typeface="Microsoft Sans Serif" pitchFamily="34" charset="0"/>
              </a:rPr>
              <a:t>Responsibilities – need to be the transfer of ownership</a:t>
            </a:r>
          </a:p>
          <a:p>
            <a:pPr lvl="1">
              <a:lnSpc>
                <a:spcPct val="90000"/>
              </a:lnSpc>
            </a:pPr>
            <a:r>
              <a:rPr lang="en-US" sz="2800" dirty="0" smtClean="0">
                <a:latin typeface="Calibri" pitchFamily="34" charset="0"/>
                <a:cs typeface="Microsoft Sans Serif" pitchFamily="34" charset="0"/>
              </a:rPr>
              <a:t>Stated in the contract – may differ from the law</a:t>
            </a:r>
          </a:p>
          <a:p>
            <a:pPr lvl="1">
              <a:lnSpc>
                <a:spcPct val="90000"/>
              </a:lnSpc>
            </a:pPr>
            <a:r>
              <a:rPr lang="en-US" sz="2800" dirty="0" smtClean="0">
                <a:latin typeface="Calibri" pitchFamily="34" charset="0"/>
                <a:cs typeface="Microsoft Sans Serif" pitchFamily="34" charset="0"/>
              </a:rPr>
              <a:t>All contracting parties</a:t>
            </a:r>
            <a:endParaRPr lang="th-TH" sz="28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Metro">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riel">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2.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3.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4.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5.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docProps/app.xml><?xml version="1.0" encoding="utf-8"?>
<Properties xmlns="http://schemas.openxmlformats.org/officeDocument/2006/extended-properties" xmlns:vt="http://schemas.openxmlformats.org/officeDocument/2006/docPropsVTypes">
  <Template>Pixel</Template>
  <TotalTime>538</TotalTime>
  <Words>963</Words>
  <Application>Microsoft Office PowerPoint</Application>
  <PresentationFormat>On-screen Show (4:3)</PresentationFormat>
  <Paragraphs>147</Paragraphs>
  <Slides>23</Slides>
  <Notes>0</Notes>
  <HiddenSlides>0</HiddenSlides>
  <MMClips>0</MMClip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Metro</vt:lpstr>
      <vt:lpstr>Oriel</vt:lpstr>
      <vt:lpstr>Summary on Property Rights</vt:lpstr>
      <vt:lpstr>Summary on Property Rights</vt:lpstr>
      <vt:lpstr>Summary on Property Rights</vt:lpstr>
      <vt:lpstr>Summary on Property Rights</vt:lpstr>
      <vt:lpstr>Summary on Property Rights</vt:lpstr>
      <vt:lpstr>Origin of Contract Law</vt:lpstr>
      <vt:lpstr>Contract and Autonomy of Will</vt:lpstr>
      <vt:lpstr>Economics of Contract Law</vt:lpstr>
      <vt:lpstr>Recognition of Private Agreement</vt:lpstr>
      <vt:lpstr>Definition of Contract</vt:lpstr>
      <vt:lpstr>Juristic Act</vt:lpstr>
      <vt:lpstr>Slide 12</vt:lpstr>
      <vt:lpstr>Slide 13</vt:lpstr>
      <vt:lpstr>Slide 14</vt:lpstr>
      <vt:lpstr>Formation of Contract</vt:lpstr>
      <vt:lpstr>Offer</vt:lpstr>
      <vt:lpstr>Acceptance</vt:lpstr>
      <vt:lpstr>Consideration</vt:lpstr>
      <vt:lpstr>Formalities</vt:lpstr>
      <vt:lpstr>Void vs Voidable</vt:lpstr>
      <vt:lpstr>Performance of Contract</vt:lpstr>
      <vt:lpstr>Slide 22</vt:lpstr>
      <vt:lpstr>Performance of Contract</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and Economics</dc:title>
  <dc:creator>supruet</dc:creator>
  <cp:lastModifiedBy>ImageY</cp:lastModifiedBy>
  <cp:revision>88</cp:revision>
  <dcterms:created xsi:type="dcterms:W3CDTF">2008-01-10T11:28:32Z</dcterms:created>
  <dcterms:modified xsi:type="dcterms:W3CDTF">2012-09-07T05:31:27Z</dcterms:modified>
</cp:coreProperties>
</file>