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84" r:id="rId9"/>
    <p:sldId id="285" r:id="rId10"/>
    <p:sldId id="264" r:id="rId11"/>
    <p:sldId id="265" r:id="rId12"/>
    <p:sldId id="266" r:id="rId13"/>
    <p:sldId id="267" r:id="rId14"/>
    <p:sldId id="268" r:id="rId15"/>
    <p:sldId id="286" r:id="rId16"/>
    <p:sldId id="269" r:id="rId17"/>
    <p:sldId id="287" r:id="rId18"/>
    <p:sldId id="271" r:id="rId19"/>
    <p:sldId id="273" r:id="rId20"/>
    <p:sldId id="274" r:id="rId21"/>
    <p:sldId id="275" r:id="rId22"/>
    <p:sldId id="276" r:id="rId23"/>
    <p:sldId id="277" r:id="rId24"/>
    <p:sldId id="278" r:id="rId25"/>
    <p:sldId id="282" r:id="rId26"/>
    <p:sldId id="281" r:id="rId27"/>
    <p:sldId id="283" r:id="rId2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326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9F445DC7-858F-47C4-BB72-B030FB2BE940}" type="datetimeFigureOut">
              <a:rPr lang="th-TH" smtClean="0"/>
              <a:t>23/10/61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9F445DC7-858F-47C4-BB72-B030FB2BE940}" type="datetimeFigureOut">
              <a:rPr lang="th-TH" smtClean="0"/>
              <a:t>23/10/61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445DC7-858F-47C4-BB72-B030FB2BE940}" type="datetimeFigureOut">
              <a:rPr lang="th-TH" smtClean="0"/>
              <a:t>23/10/61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9F445DC7-858F-47C4-BB72-B030FB2BE940}" type="datetimeFigureOut">
              <a:rPr lang="th-TH" smtClean="0"/>
              <a:t>23/10/61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9F445DC7-858F-47C4-BB72-B030FB2BE940}" type="datetimeFigureOut">
              <a:rPr lang="th-TH" smtClean="0"/>
              <a:t>23/10/61</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9F445DC7-858F-47C4-BB72-B030FB2BE940}" type="datetimeFigureOut">
              <a:rPr lang="th-TH" smtClean="0"/>
              <a:t>23/10/61</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445DC7-858F-47C4-BB72-B030FB2BE940}" type="datetimeFigureOut">
              <a:rPr lang="th-TH" smtClean="0"/>
              <a:t>23/10/61</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445DC7-858F-47C4-BB72-B030FB2BE940}" type="datetimeFigureOut">
              <a:rPr lang="th-TH" smtClean="0"/>
              <a:t>23/10/61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445DC7-858F-47C4-BB72-B030FB2BE940}" type="datetimeFigureOut">
              <a:rPr lang="th-TH" smtClean="0"/>
              <a:t>23/10/61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9F445DC7-858F-47C4-BB72-B030FB2BE940}" type="datetimeFigureOut">
              <a:rPr lang="th-TH" smtClean="0"/>
              <a:t>23/10/61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9F445DC7-858F-47C4-BB72-B030FB2BE940}" type="datetimeFigureOut">
              <a:rPr lang="th-TH" smtClean="0"/>
              <a:t>23/10/61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DD1C90B-62BC-4932-B9E4-C14F765434CB}" type="slidenum">
              <a:rPr lang="th-TH" smtClean="0"/>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445DC7-858F-47C4-BB72-B030FB2BE940}" type="datetimeFigureOut">
              <a:rPr lang="th-TH" smtClean="0"/>
              <a:t>23/10/61</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D1C90B-62BC-4932-B9E4-C14F765434CB}" type="slidenum">
              <a:rPr lang="th-TH" smtClean="0"/>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mangomap.com/maps/user/bomb%20density%20map"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Politics of </a:t>
            </a:r>
            <a:r>
              <a:rPr lang="en-US" dirty="0" err="1" smtClean="0"/>
              <a:t>Sarit’s</a:t>
            </a:r>
            <a:r>
              <a:rPr lang="en-US" dirty="0" smtClean="0"/>
              <a:t> Era</a:t>
            </a:r>
            <a:endParaRPr lang="th-TH" dirty="0"/>
          </a:p>
        </p:txBody>
      </p:sp>
      <p:sp>
        <p:nvSpPr>
          <p:cNvPr id="3" name="Subtitle 2"/>
          <p:cNvSpPr>
            <a:spLocks noGrp="1"/>
          </p:cNvSpPr>
          <p:nvPr>
            <p:ph type="subTitle" idx="1"/>
          </p:nvPr>
        </p:nvSpPr>
        <p:spPr/>
        <p:txBody>
          <a:bodyPr/>
          <a:lstStyle/>
          <a:p>
            <a:r>
              <a:rPr lang="en-US" dirty="0" smtClean="0"/>
              <a:t>Thai Economic History</a:t>
            </a:r>
          </a:p>
          <a:p>
            <a:r>
              <a:rPr lang="en-US" dirty="0" smtClean="0"/>
              <a:t>Thorn </a:t>
            </a:r>
            <a:r>
              <a:rPr lang="en-US" dirty="0" err="1" smtClean="0"/>
              <a:t>Pitidol</a:t>
            </a:r>
            <a:endParaRPr lang="en-US" dirty="0" smtClean="0"/>
          </a:p>
          <a:p>
            <a:r>
              <a:rPr lang="en-US" dirty="0" smtClean="0"/>
              <a:t>1/201</a:t>
            </a:r>
            <a:r>
              <a:rPr lang="en-US" dirty="0"/>
              <a:t>8</a:t>
            </a:r>
            <a:endParaRPr lang="th-TH"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Topics </a:t>
            </a:r>
            <a:endParaRPr lang="th-TH" dirty="0"/>
          </a:p>
        </p:txBody>
      </p:sp>
      <p:sp>
        <p:nvSpPr>
          <p:cNvPr id="3" name="Content Placeholder 2"/>
          <p:cNvSpPr>
            <a:spLocks noGrp="1"/>
          </p:cNvSpPr>
          <p:nvPr>
            <p:ph idx="1"/>
          </p:nvPr>
        </p:nvSpPr>
        <p:spPr/>
        <p:txBody>
          <a:bodyPr/>
          <a:lstStyle/>
          <a:p>
            <a:r>
              <a:rPr lang="en-US" dirty="0" smtClean="0"/>
              <a:t>Thailand in the Cold War</a:t>
            </a:r>
          </a:p>
          <a:p>
            <a:r>
              <a:rPr lang="en-US" dirty="0" smtClean="0"/>
              <a:t>Businessmen and generals</a:t>
            </a:r>
          </a:p>
          <a:p>
            <a:r>
              <a:rPr lang="en-US" dirty="0" smtClean="0"/>
              <a:t>The restoration of the monarchy</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Cold War and SE Asia</a:t>
            </a:r>
            <a:endParaRPr lang="th-TH" dirty="0"/>
          </a:p>
        </p:txBody>
      </p:sp>
      <p:sp>
        <p:nvSpPr>
          <p:cNvPr id="3" name="Content Placeholder 2"/>
          <p:cNvSpPr>
            <a:spLocks noGrp="1"/>
          </p:cNvSpPr>
          <p:nvPr>
            <p:ph idx="1"/>
          </p:nvPr>
        </p:nvSpPr>
        <p:spPr/>
        <p:txBody>
          <a:bodyPr>
            <a:normAutofit lnSpcReduction="10000"/>
          </a:bodyPr>
          <a:lstStyle/>
          <a:p>
            <a:r>
              <a:rPr lang="en-US" dirty="0"/>
              <a:t>Between 1945 and 1950, South-East Asia emerged as one of the key arenas of the cold war. </a:t>
            </a:r>
          </a:p>
          <a:p>
            <a:pPr lvl="1"/>
            <a:r>
              <a:rPr lang="en-US" dirty="0" smtClean="0"/>
              <a:t>March </a:t>
            </a:r>
            <a:r>
              <a:rPr lang="en-US" dirty="0"/>
              <a:t>1947, President Truman proclaimed US intention to block communism at all </a:t>
            </a:r>
            <a:r>
              <a:rPr lang="en-US" dirty="0" smtClean="0"/>
              <a:t>cost</a:t>
            </a:r>
          </a:p>
          <a:p>
            <a:pPr lvl="1"/>
            <a:r>
              <a:rPr lang="en-US" dirty="0" smtClean="0"/>
              <a:t>The </a:t>
            </a:r>
            <a:r>
              <a:rPr lang="en-US" dirty="0"/>
              <a:t>initial attempt by Thai military to press for aid was refused by the US. </a:t>
            </a:r>
            <a:endParaRPr lang="en-US" dirty="0" smtClean="0"/>
          </a:p>
          <a:p>
            <a:pPr lvl="1"/>
            <a:r>
              <a:rPr lang="en-US" dirty="0" smtClean="0"/>
              <a:t>But </a:t>
            </a:r>
            <a:r>
              <a:rPr lang="en-US" dirty="0"/>
              <a:t>as communism won in China and gained strength in Vietnam and Malaysia, the US changed their strategy</a:t>
            </a:r>
          </a:p>
          <a:p>
            <a:pPr lvl="1"/>
            <a:endParaRPr lang="en-US" dirty="0"/>
          </a:p>
          <a:p>
            <a:pPr>
              <a:buNone/>
            </a:pPr>
            <a:endParaRPr lang="en-US" dirty="0"/>
          </a:p>
          <a:p>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Cold War and SE Asia</a:t>
            </a:r>
            <a:endParaRPr lang="th-TH" dirty="0"/>
          </a:p>
        </p:txBody>
      </p:sp>
      <p:sp>
        <p:nvSpPr>
          <p:cNvPr id="3" name="Content Placeholder 2"/>
          <p:cNvSpPr>
            <a:spLocks noGrp="1"/>
          </p:cNvSpPr>
          <p:nvPr>
            <p:ph idx="1"/>
          </p:nvPr>
        </p:nvSpPr>
        <p:spPr>
          <a:xfrm>
            <a:off x="457200" y="1417638"/>
            <a:ext cx="8229600" cy="4708525"/>
          </a:xfrm>
        </p:spPr>
        <p:txBody>
          <a:bodyPr>
            <a:normAutofit/>
          </a:bodyPr>
          <a:lstStyle/>
          <a:p>
            <a:pPr marL="457200" lvl="1" indent="0">
              <a:buNone/>
            </a:pPr>
            <a:r>
              <a:rPr lang="en-US" dirty="0" smtClean="0"/>
              <a:t>"</a:t>
            </a:r>
            <a:r>
              <a:rPr lang="en-US" dirty="0"/>
              <a:t>Domino Theory" </a:t>
            </a:r>
          </a:p>
          <a:p>
            <a:pPr lvl="1"/>
            <a:endParaRPr lang="en-US" dirty="0" smtClean="0"/>
          </a:p>
          <a:p>
            <a:pPr marL="457200" lvl="1" indent="0">
              <a:buNone/>
            </a:pPr>
            <a:endParaRPr lang="en-US" dirty="0" smtClean="0"/>
          </a:p>
          <a:p>
            <a:pPr marL="457200" lvl="1" indent="0">
              <a:buNone/>
            </a:pPr>
            <a:endParaRPr lang="en-US" dirty="0"/>
          </a:p>
          <a:p>
            <a:pPr marL="457200" lvl="1" indent="0">
              <a:buNone/>
            </a:pPr>
            <a:endParaRPr lang="en-US" dirty="0" smtClean="0"/>
          </a:p>
          <a:p>
            <a:pPr marL="457200" lvl="1" indent="0">
              <a:buNone/>
            </a:pPr>
            <a:endParaRPr lang="en-US" dirty="0" smtClean="0"/>
          </a:p>
          <a:p>
            <a:pPr marL="457200" lvl="1" indent="0">
              <a:buNone/>
            </a:pPr>
            <a:endParaRPr lang="en-US" dirty="0"/>
          </a:p>
          <a:p>
            <a:pPr marL="457200" lvl="1" indent="0">
              <a:buNone/>
            </a:pPr>
            <a:endParaRPr lang="en-US" dirty="0" smtClean="0"/>
          </a:p>
          <a:p>
            <a:pPr marL="457200" lvl="1" indent="0">
              <a:buNone/>
            </a:pPr>
            <a:r>
              <a:rPr lang="en-US" dirty="0" smtClean="0"/>
              <a:t>Thailand </a:t>
            </a:r>
            <a:r>
              <a:rPr lang="en-US" dirty="0"/>
              <a:t>became US's front-line state. </a:t>
            </a:r>
          </a:p>
          <a:p>
            <a:pPr>
              <a:buNone/>
            </a:pPr>
            <a:endParaRPr lang="en-US" dirty="0"/>
          </a:p>
          <a:p>
            <a:endParaRPr lang="th-TH" dirty="0"/>
          </a:p>
        </p:txBody>
      </p:sp>
      <p:pic>
        <p:nvPicPr>
          <p:cNvPr id="4" name="Picture 3"/>
          <p:cNvPicPr>
            <a:picLocks noChangeAspect="1"/>
          </p:cNvPicPr>
          <p:nvPr/>
        </p:nvPicPr>
        <p:blipFill>
          <a:blip r:embed="rId2"/>
          <a:stretch>
            <a:fillRect/>
          </a:stretch>
        </p:blipFill>
        <p:spPr>
          <a:xfrm>
            <a:off x="2483768" y="2060848"/>
            <a:ext cx="4536504" cy="324036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Thailand in the Cold War</a:t>
            </a:r>
            <a:endParaRPr lang="th-TH" dirty="0"/>
          </a:p>
        </p:txBody>
      </p:sp>
      <p:sp>
        <p:nvSpPr>
          <p:cNvPr id="3" name="Content Placeholder 2"/>
          <p:cNvSpPr>
            <a:spLocks noGrp="1"/>
          </p:cNvSpPr>
          <p:nvPr>
            <p:ph idx="1"/>
          </p:nvPr>
        </p:nvSpPr>
        <p:spPr/>
        <p:txBody>
          <a:bodyPr>
            <a:normAutofit/>
          </a:bodyPr>
          <a:lstStyle/>
          <a:p>
            <a:r>
              <a:rPr lang="en-US" dirty="0"/>
              <a:t>Korean War </a:t>
            </a:r>
            <a:r>
              <a:rPr lang="en-US" dirty="0" smtClean="0"/>
              <a:t>provided </a:t>
            </a:r>
            <a:r>
              <a:rPr lang="en-US" dirty="0"/>
              <a:t>the opportunity </a:t>
            </a:r>
            <a:r>
              <a:rPr lang="en-US" dirty="0" smtClean="0"/>
              <a:t>for the Thai army</a:t>
            </a:r>
          </a:p>
          <a:p>
            <a:r>
              <a:rPr lang="en-US" dirty="0" smtClean="0"/>
              <a:t>From </a:t>
            </a:r>
            <a:r>
              <a:rPr lang="en-US" dirty="0"/>
              <a:t>1950, US started supplying arms and </a:t>
            </a:r>
            <a:r>
              <a:rPr lang="en-US" dirty="0" smtClean="0"/>
              <a:t>equipment to the Thai army</a:t>
            </a:r>
            <a:endParaRPr lang="en-US" dirty="0"/>
          </a:p>
          <a:p>
            <a:pPr lvl="1"/>
            <a:r>
              <a:rPr lang="en-US" dirty="0"/>
              <a:t>US military advisory set up in Bangkok to provide training </a:t>
            </a:r>
          </a:p>
          <a:p>
            <a:pPr lvl="1"/>
            <a:r>
              <a:rPr lang="en-US" dirty="0"/>
              <a:t>US military aids rose to 2.5 times the Thai military budget</a:t>
            </a:r>
          </a:p>
          <a:p>
            <a:pPr>
              <a:buNone/>
            </a:pPr>
            <a:endParaRPr lang="en-US" dirty="0"/>
          </a:p>
          <a:p>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Thailand in the Cold War</a:t>
            </a:r>
            <a:endParaRPr lang="th-TH" dirty="0"/>
          </a:p>
        </p:txBody>
      </p:sp>
      <p:sp>
        <p:nvSpPr>
          <p:cNvPr id="3" name="Content Placeholder 2"/>
          <p:cNvSpPr>
            <a:spLocks noGrp="1"/>
          </p:cNvSpPr>
          <p:nvPr>
            <p:ph idx="1"/>
          </p:nvPr>
        </p:nvSpPr>
        <p:spPr>
          <a:xfrm>
            <a:off x="457200" y="1600200"/>
            <a:ext cx="4258816" cy="4525963"/>
          </a:xfrm>
        </p:spPr>
        <p:txBody>
          <a:bodyPr>
            <a:normAutofit/>
          </a:bodyPr>
          <a:lstStyle/>
          <a:p>
            <a:r>
              <a:rPr lang="en-US" dirty="0"/>
              <a:t>The CIA also became the main supporter of the Thai police</a:t>
            </a:r>
          </a:p>
          <a:p>
            <a:pPr lvl="1"/>
            <a:r>
              <a:rPr lang="en-US" dirty="0"/>
              <a:t>Supplying arms and training</a:t>
            </a:r>
          </a:p>
          <a:p>
            <a:pPr lvl="1"/>
            <a:r>
              <a:rPr lang="en-US" dirty="0" smtClean="0"/>
              <a:t>CIA also trained </a:t>
            </a:r>
            <a:r>
              <a:rPr lang="en-US" dirty="0"/>
              <a:t>paramilitary unit and Border Patrol </a:t>
            </a:r>
            <a:r>
              <a:rPr lang="en-US" dirty="0" smtClean="0"/>
              <a:t>Police</a:t>
            </a:r>
            <a:endParaRPr lang="en-US" dirty="0"/>
          </a:p>
          <a:p>
            <a:endParaRPr lang="th-TH" dirty="0"/>
          </a:p>
        </p:txBody>
      </p:sp>
      <p:pic>
        <p:nvPicPr>
          <p:cNvPr id="4" name="Picture 3"/>
          <p:cNvPicPr>
            <a:picLocks noChangeAspect="1"/>
          </p:cNvPicPr>
          <p:nvPr/>
        </p:nvPicPr>
        <p:blipFill>
          <a:blip r:embed="rId2"/>
          <a:stretch>
            <a:fillRect/>
          </a:stretch>
        </p:blipFill>
        <p:spPr>
          <a:xfrm>
            <a:off x="4855469" y="1772816"/>
            <a:ext cx="3828600" cy="2637480"/>
          </a:xfrm>
          <a:prstGeom prst="rect">
            <a:avLst/>
          </a:prstGeom>
        </p:spPr>
      </p:pic>
      <p:sp>
        <p:nvSpPr>
          <p:cNvPr id="5" name="Rectangle 4"/>
          <p:cNvSpPr/>
          <p:nvPr/>
        </p:nvSpPr>
        <p:spPr>
          <a:xfrm>
            <a:off x="5940152" y="4503864"/>
            <a:ext cx="2044149" cy="523220"/>
          </a:xfrm>
          <a:prstGeom prst="rect">
            <a:avLst/>
          </a:prstGeom>
        </p:spPr>
        <p:txBody>
          <a:bodyPr wrap="none">
            <a:spAutoFit/>
          </a:bodyPr>
          <a:lstStyle/>
          <a:p>
            <a:r>
              <a:rPr lang="en-US" dirty="0"/>
              <a:t>KMT unit 93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Thailand in the Cold War</a:t>
            </a:r>
            <a:endParaRPr lang="th-TH" dirty="0"/>
          </a:p>
        </p:txBody>
      </p:sp>
      <p:sp>
        <p:nvSpPr>
          <p:cNvPr id="3" name="Content Placeholder 2"/>
          <p:cNvSpPr>
            <a:spLocks noGrp="1"/>
          </p:cNvSpPr>
          <p:nvPr>
            <p:ph idx="1"/>
          </p:nvPr>
        </p:nvSpPr>
        <p:spPr/>
        <p:txBody>
          <a:bodyPr>
            <a:normAutofit/>
          </a:bodyPr>
          <a:lstStyle/>
          <a:p>
            <a:r>
              <a:rPr lang="en-US" dirty="0" smtClean="0"/>
              <a:t>US </a:t>
            </a:r>
            <a:r>
              <a:rPr lang="en-US" dirty="0"/>
              <a:t>became even more involved in wars in Indo-China. Thailand grew as </a:t>
            </a:r>
            <a:r>
              <a:rPr lang="en-US" dirty="0" smtClean="0"/>
              <a:t>their base.</a:t>
            </a:r>
          </a:p>
          <a:p>
            <a:pPr lvl="1"/>
            <a:r>
              <a:rPr lang="en-US" dirty="0" smtClean="0"/>
              <a:t>US </a:t>
            </a:r>
            <a:r>
              <a:rPr lang="en-US" dirty="0"/>
              <a:t>increased their aids and supply of weapons, help building </a:t>
            </a:r>
            <a:r>
              <a:rPr lang="en-US" dirty="0" smtClean="0"/>
              <a:t>roads. </a:t>
            </a:r>
            <a:endParaRPr lang="en-US" dirty="0"/>
          </a:p>
          <a:p>
            <a:pPr lvl="1"/>
            <a:r>
              <a:rPr lang="en-US" dirty="0" smtClean="0"/>
              <a:t>US </a:t>
            </a:r>
            <a:r>
              <a:rPr lang="en-US" dirty="0"/>
              <a:t>stationing of their troops in Thailand. </a:t>
            </a:r>
          </a:p>
          <a:p>
            <a:pPr lvl="1"/>
            <a:r>
              <a:rPr lang="en-US" dirty="0" smtClean="0"/>
              <a:t>Thailand </a:t>
            </a:r>
            <a:r>
              <a:rPr lang="en-US" dirty="0"/>
              <a:t>became the base for US air-strikes</a:t>
            </a:r>
          </a:p>
          <a:p>
            <a:pPr lvl="1"/>
            <a:r>
              <a:rPr lang="en-US" dirty="0"/>
              <a:t>The number of US personnel and hardware in Thailand escalated from 1964. </a:t>
            </a:r>
          </a:p>
          <a:p>
            <a:pPr>
              <a:buNone/>
            </a:pPr>
            <a:endParaRPr lang="en-US" dirty="0"/>
          </a:p>
          <a:p>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 Bombing of Indochina</a:t>
            </a:r>
            <a:endParaRPr lang="th-TH" dirty="0"/>
          </a:p>
        </p:txBody>
      </p:sp>
      <p:pic>
        <p:nvPicPr>
          <p:cNvPr id="2050" name="Picture 2"/>
          <p:cNvPicPr>
            <a:picLocks noChangeAspect="1" noChangeArrowheads="1"/>
          </p:cNvPicPr>
          <p:nvPr/>
        </p:nvPicPr>
        <p:blipFill>
          <a:blip r:embed="rId2"/>
          <a:srcRect/>
          <a:stretch>
            <a:fillRect/>
          </a:stretch>
        </p:blipFill>
        <p:spPr bwMode="auto">
          <a:xfrm>
            <a:off x="0" y="1285860"/>
            <a:ext cx="9143999" cy="4325752"/>
          </a:xfrm>
          <a:prstGeom prst="rect">
            <a:avLst/>
          </a:prstGeom>
          <a:noFill/>
          <a:ln w="9525">
            <a:noFill/>
            <a:miter lim="800000"/>
            <a:headEnd/>
            <a:tailEnd/>
          </a:ln>
          <a:effectLst/>
        </p:spPr>
      </p:pic>
      <p:sp>
        <p:nvSpPr>
          <p:cNvPr id="5" name="Rectangle 4"/>
          <p:cNvSpPr/>
          <p:nvPr/>
        </p:nvSpPr>
        <p:spPr>
          <a:xfrm>
            <a:off x="285720" y="5672096"/>
            <a:ext cx="8501122" cy="400110"/>
          </a:xfrm>
          <a:prstGeom prst="rect">
            <a:avLst/>
          </a:prstGeom>
        </p:spPr>
        <p:txBody>
          <a:bodyPr wrap="square">
            <a:spAutoFit/>
          </a:bodyPr>
          <a:lstStyle/>
          <a:p>
            <a:r>
              <a:rPr lang="en-US" sz="2000" dirty="0" smtClean="0"/>
              <a:t>Source: </a:t>
            </a:r>
            <a:r>
              <a:rPr lang="en-US" sz="2000" u="sng" dirty="0" smtClean="0">
                <a:hlinkClick r:id="rId3"/>
              </a:rPr>
              <a:t>http://mangomap.com/maps/user/bomb%20density%20map</a:t>
            </a:r>
            <a:endParaRPr lang="th-TH" sz="2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
            <a:ext cx="8229600" cy="1143000"/>
          </a:xfrm>
        </p:spPr>
        <p:txBody>
          <a:bodyPr/>
          <a:lstStyle/>
          <a:p>
            <a:r>
              <a:rPr lang="en-US" dirty="0" smtClean="0"/>
              <a:t>US Bombing of Cambodia</a:t>
            </a:r>
            <a:endParaRPr lang="th-TH" dirty="0"/>
          </a:p>
        </p:txBody>
      </p:sp>
      <p:sp>
        <p:nvSpPr>
          <p:cNvPr id="4" name="Rectangle 3"/>
          <p:cNvSpPr/>
          <p:nvPr/>
        </p:nvSpPr>
        <p:spPr>
          <a:xfrm>
            <a:off x="285752" y="5155370"/>
            <a:ext cx="8643966" cy="1631216"/>
          </a:xfrm>
          <a:prstGeom prst="rect">
            <a:avLst/>
          </a:prstGeom>
        </p:spPr>
        <p:txBody>
          <a:bodyPr wrap="square">
            <a:spAutoFit/>
          </a:bodyPr>
          <a:lstStyle/>
          <a:p>
            <a:r>
              <a:rPr lang="en-US" sz="2000" dirty="0" smtClean="0"/>
              <a:t>The U.S. dropped 160,000 tons of bombs on Japan during World War Two. The Pentagon data records the bombardment of Cambodia to have been at least three times heavier (around 500,000 tons), perhaps much more.</a:t>
            </a:r>
          </a:p>
          <a:p>
            <a:endParaRPr lang="en-US" sz="2000" dirty="0" smtClean="0"/>
          </a:p>
          <a:p>
            <a:r>
              <a:rPr lang="en-US" sz="2000" dirty="0" smtClean="0"/>
              <a:t>Source: Kiernan and Owen 2010 (http://www.japanfocus.org/-ben-kiernan/3380)</a:t>
            </a:r>
            <a:endParaRPr lang="th-TH" sz="2000" dirty="0"/>
          </a:p>
        </p:txBody>
      </p:sp>
      <p:pic>
        <p:nvPicPr>
          <p:cNvPr id="1027" name="Picture 3"/>
          <p:cNvPicPr>
            <a:picLocks noChangeAspect="1" noChangeArrowheads="1"/>
          </p:cNvPicPr>
          <p:nvPr/>
        </p:nvPicPr>
        <p:blipFill>
          <a:blip r:embed="rId2"/>
          <a:srcRect/>
          <a:stretch>
            <a:fillRect/>
          </a:stretch>
        </p:blipFill>
        <p:spPr bwMode="auto">
          <a:xfrm>
            <a:off x="1827702" y="928671"/>
            <a:ext cx="5458942" cy="3857652"/>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Thailand in the Cold War</a:t>
            </a:r>
            <a:endParaRPr lang="th-TH" dirty="0"/>
          </a:p>
        </p:txBody>
      </p:sp>
      <p:sp>
        <p:nvSpPr>
          <p:cNvPr id="3" name="Content Placeholder 2"/>
          <p:cNvSpPr>
            <a:spLocks noGrp="1"/>
          </p:cNvSpPr>
          <p:nvPr>
            <p:ph idx="1"/>
          </p:nvPr>
        </p:nvSpPr>
        <p:spPr/>
        <p:txBody>
          <a:bodyPr>
            <a:normAutofit fontScale="92500"/>
          </a:bodyPr>
          <a:lstStyle/>
          <a:p>
            <a:r>
              <a:rPr lang="en-US" dirty="0"/>
              <a:t>The US also increased its support to the Thai police i</a:t>
            </a:r>
            <a:r>
              <a:rPr lang="en-US" dirty="0" smtClean="0"/>
              <a:t>n </a:t>
            </a:r>
            <a:r>
              <a:rPr lang="en-US" dirty="0"/>
              <a:t>response to the spread of communism </a:t>
            </a:r>
            <a:endParaRPr lang="en-US" dirty="0" smtClean="0"/>
          </a:p>
          <a:p>
            <a:pPr lvl="1"/>
            <a:r>
              <a:rPr lang="en-US" dirty="0" smtClean="0"/>
              <a:t>From </a:t>
            </a:r>
            <a:r>
              <a:rPr lang="en-US" dirty="0"/>
              <a:t>1962, US provided arms, ammunition, vehicles, and aircrafts to the Border Patrol Police</a:t>
            </a:r>
          </a:p>
          <a:p>
            <a:pPr lvl="1"/>
            <a:r>
              <a:rPr lang="en-US" dirty="0"/>
              <a:t>Paramilitary and provincial units also gained supports</a:t>
            </a:r>
          </a:p>
          <a:p>
            <a:pPr lvl="1"/>
            <a:r>
              <a:rPr lang="en-US" dirty="0"/>
              <a:t>B/w 1965-1968, Thai police force increased from 51,000 to 80,000. </a:t>
            </a:r>
          </a:p>
          <a:p>
            <a:pPr lvl="1"/>
            <a:r>
              <a:rPr lang="en-US" dirty="0"/>
              <a:t>50% of US economic aid estimated to be channeled to the police</a:t>
            </a:r>
          </a:p>
          <a:p>
            <a:pPr>
              <a:buNone/>
            </a:pPr>
            <a:endParaRPr lang="en-US" dirty="0"/>
          </a:p>
          <a:p>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Thailand in the Cold War</a:t>
            </a:r>
            <a:endParaRPr lang="th-TH" dirty="0"/>
          </a:p>
        </p:txBody>
      </p:sp>
      <p:sp>
        <p:nvSpPr>
          <p:cNvPr id="3" name="Content Placeholder 2"/>
          <p:cNvSpPr>
            <a:spLocks noGrp="1"/>
          </p:cNvSpPr>
          <p:nvPr>
            <p:ph idx="1"/>
          </p:nvPr>
        </p:nvSpPr>
        <p:spPr>
          <a:xfrm>
            <a:off x="457200" y="1417638"/>
            <a:ext cx="8229600" cy="4708525"/>
          </a:xfrm>
        </p:spPr>
        <p:txBody>
          <a:bodyPr>
            <a:normAutofit lnSpcReduction="10000"/>
          </a:bodyPr>
          <a:lstStyle/>
          <a:p>
            <a:r>
              <a:rPr lang="en-US" dirty="0" smtClean="0"/>
              <a:t>US support made Thai </a:t>
            </a:r>
            <a:r>
              <a:rPr lang="en-US" dirty="0"/>
              <a:t>army and </a:t>
            </a:r>
            <a:r>
              <a:rPr lang="en-US" dirty="0" smtClean="0"/>
              <a:t>police highly </a:t>
            </a:r>
            <a:r>
              <a:rPr lang="en-US" dirty="0"/>
              <a:t>powerful.</a:t>
            </a:r>
          </a:p>
          <a:p>
            <a:pPr lvl="1"/>
            <a:r>
              <a:rPr lang="en-US" dirty="0"/>
              <a:t>The more US involvement in Indo-China, the more that Thai military can bargain </a:t>
            </a:r>
            <a:r>
              <a:rPr lang="en-US" dirty="0" smtClean="0"/>
              <a:t>for more.</a:t>
            </a:r>
            <a:endParaRPr lang="en-US" dirty="0"/>
          </a:p>
          <a:p>
            <a:pPr lvl="1"/>
            <a:r>
              <a:rPr lang="en-US" dirty="0"/>
              <a:t>From 1951-1972, US military assistance were more than 50% of Thai military </a:t>
            </a:r>
            <a:r>
              <a:rPr lang="en-US" dirty="0" smtClean="0"/>
              <a:t>budget</a:t>
            </a:r>
          </a:p>
          <a:p>
            <a:pPr lvl="1"/>
            <a:r>
              <a:rPr lang="en-US" dirty="0"/>
              <a:t>Thai military domestic defense budget increased </a:t>
            </a:r>
            <a:r>
              <a:rPr lang="en-US" dirty="0" smtClean="0"/>
              <a:t>more than 10 times. </a:t>
            </a:r>
            <a:endParaRPr lang="en-US" dirty="0"/>
          </a:p>
          <a:p>
            <a:r>
              <a:rPr lang="en-US" dirty="0"/>
              <a:t>Additional aid provided to Thai police and through </a:t>
            </a:r>
            <a:r>
              <a:rPr lang="en-US" dirty="0" smtClean="0"/>
              <a:t>USAID (development aid). </a:t>
            </a:r>
            <a:endParaRPr lang="en-US" dirty="0"/>
          </a:p>
          <a:p>
            <a:pPr>
              <a:buNone/>
            </a:pPr>
            <a:endParaRPr lang="en-US" dirty="0"/>
          </a:p>
          <a:p>
            <a:endParaRPr lang="th-TH"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Businessmen and </a:t>
            </a:r>
            <a:r>
              <a:rPr lang="en-US" dirty="0" smtClean="0"/>
              <a:t>Generals</a:t>
            </a:r>
            <a:endParaRPr lang="th-TH" dirty="0"/>
          </a:p>
        </p:txBody>
      </p:sp>
      <p:sp>
        <p:nvSpPr>
          <p:cNvPr id="3" name="Content Placeholder 2"/>
          <p:cNvSpPr>
            <a:spLocks noGrp="1"/>
          </p:cNvSpPr>
          <p:nvPr>
            <p:ph idx="1"/>
          </p:nvPr>
        </p:nvSpPr>
        <p:spPr/>
        <p:txBody>
          <a:bodyPr>
            <a:normAutofit/>
          </a:bodyPr>
          <a:lstStyle/>
          <a:p>
            <a:r>
              <a:rPr lang="en-US" dirty="0" smtClean="0"/>
              <a:t>In 1930s </a:t>
            </a:r>
            <a:r>
              <a:rPr lang="en-US" dirty="0"/>
              <a:t>and 1940s, the businessmen and generals were on opposing sides. </a:t>
            </a:r>
          </a:p>
          <a:p>
            <a:r>
              <a:rPr lang="en-US" dirty="0" smtClean="0"/>
              <a:t>But </a:t>
            </a:r>
            <a:r>
              <a:rPr lang="en-US" dirty="0"/>
              <a:t>in 1950s</a:t>
            </a:r>
            <a:r>
              <a:rPr lang="en-US" dirty="0" smtClean="0"/>
              <a:t>, </a:t>
            </a:r>
            <a:r>
              <a:rPr lang="en-US" dirty="0"/>
              <a:t>they turned to share profits with the businessmen. </a:t>
            </a:r>
          </a:p>
          <a:p>
            <a:pPr lvl="1"/>
            <a:r>
              <a:rPr lang="en-US" dirty="0"/>
              <a:t>The new alignment paved way for </a:t>
            </a:r>
            <a:r>
              <a:rPr lang="en-US" dirty="0" smtClean="0"/>
              <a:t>the </a:t>
            </a:r>
            <a:r>
              <a:rPr lang="en-US" dirty="0" err="1" smtClean="0"/>
              <a:t>Sarit’s</a:t>
            </a:r>
            <a:r>
              <a:rPr lang="en-US" dirty="0" smtClean="0"/>
              <a:t> change of </a:t>
            </a:r>
            <a:r>
              <a:rPr lang="en-US" dirty="0"/>
              <a:t>economic policies </a:t>
            </a:r>
            <a:endParaRPr lang="en-US" dirty="0" smtClean="0"/>
          </a:p>
          <a:p>
            <a:pPr lvl="1"/>
            <a:r>
              <a:rPr lang="en-US" dirty="0" smtClean="0"/>
              <a:t>The </a:t>
            </a:r>
            <a:r>
              <a:rPr lang="en-US" dirty="0"/>
              <a:t>US oversaw the change, but the basis of change also came from the growth of private capitals.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Businessmen and </a:t>
            </a:r>
            <a:r>
              <a:rPr lang="en-US" dirty="0" smtClean="0"/>
              <a:t>Generals</a:t>
            </a:r>
            <a:endParaRPr lang="th-TH" dirty="0"/>
          </a:p>
        </p:txBody>
      </p:sp>
      <p:sp>
        <p:nvSpPr>
          <p:cNvPr id="3" name="Content Placeholder 2"/>
          <p:cNvSpPr>
            <a:spLocks noGrp="1"/>
          </p:cNvSpPr>
          <p:nvPr>
            <p:ph idx="1"/>
          </p:nvPr>
        </p:nvSpPr>
        <p:spPr/>
        <p:txBody>
          <a:bodyPr>
            <a:normAutofit fontScale="92500" lnSpcReduction="10000"/>
          </a:bodyPr>
          <a:lstStyle/>
          <a:p>
            <a:r>
              <a:rPr lang="en-US" dirty="0"/>
              <a:t>The generals used the state power to amass their private fortunes and political funds. </a:t>
            </a:r>
          </a:p>
          <a:p>
            <a:pPr lvl="1"/>
            <a:r>
              <a:rPr lang="en-US" dirty="0"/>
              <a:t>Generals sat on the board, made money from directors' fees, patronage contracts, and various illicit </a:t>
            </a:r>
            <a:r>
              <a:rPr lang="en-US" dirty="0" smtClean="0"/>
              <a:t>techniques. </a:t>
            </a:r>
            <a:endParaRPr lang="en-US" dirty="0"/>
          </a:p>
          <a:p>
            <a:r>
              <a:rPr lang="en-US" dirty="0"/>
              <a:t>Post 1947 Coup saw the increase in the number of state enterprises. </a:t>
            </a:r>
          </a:p>
          <a:p>
            <a:pPr lvl="1"/>
            <a:r>
              <a:rPr lang="en-US" dirty="0"/>
              <a:t>B</a:t>
            </a:r>
            <a:r>
              <a:rPr lang="en-US" dirty="0" smtClean="0"/>
              <a:t>oard </a:t>
            </a:r>
            <a:r>
              <a:rPr lang="en-US" dirty="0"/>
              <a:t>of these </a:t>
            </a:r>
            <a:r>
              <a:rPr lang="en-US" dirty="0" smtClean="0"/>
              <a:t>enterprises filled </a:t>
            </a:r>
            <a:r>
              <a:rPr lang="en-US" dirty="0"/>
              <a:t>with </a:t>
            </a:r>
            <a:r>
              <a:rPr lang="en-US" dirty="0" smtClean="0"/>
              <a:t>military </a:t>
            </a:r>
            <a:r>
              <a:rPr lang="en-US" dirty="0"/>
              <a:t>and politicians.</a:t>
            </a:r>
          </a:p>
          <a:p>
            <a:pPr lvl="1"/>
            <a:r>
              <a:rPr lang="en-US" dirty="0"/>
              <a:t>State enterprises </a:t>
            </a:r>
            <a:r>
              <a:rPr lang="en-US" dirty="0" smtClean="0"/>
              <a:t>already showed </a:t>
            </a:r>
            <a:r>
              <a:rPr lang="en-US" dirty="0"/>
              <a:t>sign of inefficiency. </a:t>
            </a:r>
          </a:p>
          <a:p>
            <a:endParaRPr lang="th-TH"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Generals’ Businesses</a:t>
            </a:r>
            <a:endParaRPr lang="th-TH" dirty="0"/>
          </a:p>
        </p:txBody>
      </p:sp>
      <p:sp>
        <p:nvSpPr>
          <p:cNvPr id="3" name="Content Placeholder 2"/>
          <p:cNvSpPr>
            <a:spLocks noGrp="1"/>
          </p:cNvSpPr>
          <p:nvPr>
            <p:ph idx="1"/>
          </p:nvPr>
        </p:nvSpPr>
        <p:spPr>
          <a:xfrm>
            <a:off x="457200" y="1357298"/>
            <a:ext cx="8229600" cy="5072098"/>
          </a:xfrm>
        </p:spPr>
        <p:txBody>
          <a:bodyPr>
            <a:normAutofit fontScale="92500" lnSpcReduction="10000"/>
          </a:bodyPr>
          <a:lstStyle/>
          <a:p>
            <a:r>
              <a:rPr lang="en-US" dirty="0"/>
              <a:t>The </a:t>
            </a:r>
            <a:r>
              <a:rPr lang="en-US" dirty="0" smtClean="0"/>
              <a:t>military’s way of making profits</a:t>
            </a:r>
          </a:p>
          <a:p>
            <a:pPr lvl="1"/>
            <a:r>
              <a:rPr lang="en-US" dirty="0" err="1" smtClean="0"/>
              <a:t>Sarit’s</a:t>
            </a:r>
            <a:r>
              <a:rPr lang="en-US" dirty="0" smtClean="0"/>
              <a:t> control of Lottery Bureau</a:t>
            </a:r>
          </a:p>
          <a:p>
            <a:pPr lvl="1"/>
            <a:r>
              <a:rPr lang="en-US" dirty="0" smtClean="0"/>
              <a:t>Companies set up to </a:t>
            </a:r>
            <a:r>
              <a:rPr lang="en-US" dirty="0"/>
              <a:t>conduct business with gov't departments. </a:t>
            </a:r>
            <a:endParaRPr lang="en-US" dirty="0" smtClean="0"/>
          </a:p>
          <a:p>
            <a:pPr lvl="2"/>
            <a:r>
              <a:rPr lang="en-US" dirty="0"/>
              <a:t>C</a:t>
            </a:r>
            <a:r>
              <a:rPr lang="en-US" dirty="0" smtClean="0"/>
              <a:t>onstruction contracts. Other source income </a:t>
            </a:r>
            <a:r>
              <a:rPr lang="en-US" dirty="0"/>
              <a:t>were mining and mineral concessions, </a:t>
            </a:r>
            <a:r>
              <a:rPr lang="en-US" dirty="0" smtClean="0"/>
              <a:t>purchases of arms, </a:t>
            </a:r>
            <a:r>
              <a:rPr lang="en-US" dirty="0"/>
              <a:t>and the recreational </a:t>
            </a:r>
            <a:r>
              <a:rPr lang="en-US" dirty="0" smtClean="0"/>
              <a:t>services.</a:t>
            </a:r>
          </a:p>
          <a:p>
            <a:pPr lvl="1"/>
            <a:r>
              <a:rPr lang="en-US" dirty="0" smtClean="0"/>
              <a:t>Military's </a:t>
            </a:r>
            <a:r>
              <a:rPr lang="en-US" dirty="0"/>
              <a:t>logging businesses assisted by the construction of damn and highways. </a:t>
            </a:r>
          </a:p>
          <a:p>
            <a:pPr lvl="1"/>
            <a:r>
              <a:rPr lang="en-US" dirty="0"/>
              <a:t>The construction of highways also allowed military leaders to gained ownership of land along the newly constructed roads. </a:t>
            </a:r>
          </a:p>
          <a:p>
            <a:pPr marL="914400" lvl="2" indent="0">
              <a:buNone/>
            </a:pPr>
            <a:endParaRPr lang="en-US" dirty="0"/>
          </a:p>
          <a:p>
            <a:endParaRPr lang="th-TH"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Sarit</a:t>
            </a:r>
            <a:r>
              <a:rPr lang="en-US" dirty="0" smtClean="0"/>
              <a:t> and </a:t>
            </a:r>
            <a:r>
              <a:rPr lang="en-US" dirty="0" err="1" smtClean="0"/>
              <a:t>Phao</a:t>
            </a:r>
            <a:endParaRPr lang="th-TH" dirty="0" smtClean="0"/>
          </a:p>
        </p:txBody>
      </p:sp>
      <p:pic>
        <p:nvPicPr>
          <p:cNvPr id="3074" name="Picture 2" descr="http://www.bpp.go.th/bpp_paru/images/stories/p1.jpg"/>
          <p:cNvPicPr>
            <a:picLocks noChangeAspect="1" noChangeArrowheads="1"/>
          </p:cNvPicPr>
          <p:nvPr/>
        </p:nvPicPr>
        <p:blipFill>
          <a:blip r:embed="rId2"/>
          <a:srcRect/>
          <a:stretch>
            <a:fillRect/>
          </a:stretch>
        </p:blipFill>
        <p:spPr bwMode="auto">
          <a:xfrm>
            <a:off x="5072066" y="1524014"/>
            <a:ext cx="2571750" cy="4048126"/>
          </a:xfrm>
          <a:prstGeom prst="rect">
            <a:avLst/>
          </a:prstGeom>
          <a:noFill/>
        </p:spPr>
      </p:pic>
      <p:pic>
        <p:nvPicPr>
          <p:cNvPr id="3076" name="Picture 4" descr="http://upload.wikimedia.org/wikipedia/th/thumb/9/9d/Salit_thanarat.jpg/200px-Salit_thanarat.jpg"/>
          <p:cNvPicPr>
            <a:picLocks noChangeAspect="1" noChangeArrowheads="1"/>
          </p:cNvPicPr>
          <p:nvPr/>
        </p:nvPicPr>
        <p:blipFill>
          <a:blip r:embed="rId3"/>
          <a:srcRect/>
          <a:stretch>
            <a:fillRect/>
          </a:stretch>
        </p:blipFill>
        <p:spPr bwMode="auto">
          <a:xfrm>
            <a:off x="1285852" y="1500174"/>
            <a:ext cx="3050162" cy="4071966"/>
          </a:xfrm>
          <a:prstGeom prst="rect">
            <a:avLst/>
          </a:prstGeom>
          <a:noFill/>
        </p:spPr>
      </p:pic>
      <p:sp>
        <p:nvSpPr>
          <p:cNvPr id="7" name="Rectangle 6"/>
          <p:cNvSpPr/>
          <p:nvPr/>
        </p:nvSpPr>
        <p:spPr>
          <a:xfrm>
            <a:off x="2000232" y="5715016"/>
            <a:ext cx="1664238" cy="523220"/>
          </a:xfrm>
          <a:prstGeom prst="rect">
            <a:avLst/>
          </a:prstGeom>
        </p:spPr>
        <p:txBody>
          <a:bodyPr wrap="none">
            <a:spAutoFit/>
          </a:bodyPr>
          <a:lstStyle/>
          <a:p>
            <a:r>
              <a:rPr lang="th-TH" dirty="0" smtClean="0"/>
              <a:t>สฤษดิ์ ธนะรัชต์</a:t>
            </a:r>
            <a:endParaRPr lang="th-TH" dirty="0"/>
          </a:p>
        </p:txBody>
      </p:sp>
      <p:sp>
        <p:nvSpPr>
          <p:cNvPr id="8" name="Rectangle 7"/>
          <p:cNvSpPr/>
          <p:nvPr/>
        </p:nvSpPr>
        <p:spPr>
          <a:xfrm>
            <a:off x="5562886" y="5715016"/>
            <a:ext cx="1580882" cy="523220"/>
          </a:xfrm>
          <a:prstGeom prst="rect">
            <a:avLst/>
          </a:prstGeom>
        </p:spPr>
        <p:txBody>
          <a:bodyPr wrap="none">
            <a:spAutoFit/>
          </a:bodyPr>
          <a:lstStyle/>
          <a:p>
            <a:r>
              <a:rPr lang="th-TH" dirty="0" smtClean="0"/>
              <a:t>เผ่า ศรียานนท์</a:t>
            </a:r>
            <a:endParaRPr lang="th-TH"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Generals’ Businesses</a:t>
            </a:r>
            <a:endParaRPr lang="th-TH" dirty="0"/>
          </a:p>
        </p:txBody>
      </p:sp>
      <p:sp>
        <p:nvSpPr>
          <p:cNvPr id="3" name="Content Placeholder 2"/>
          <p:cNvSpPr>
            <a:spLocks noGrp="1"/>
          </p:cNvSpPr>
          <p:nvPr>
            <p:ph idx="1"/>
          </p:nvPr>
        </p:nvSpPr>
        <p:spPr>
          <a:xfrm>
            <a:off x="457200" y="1600200"/>
            <a:ext cx="8229600" cy="4614882"/>
          </a:xfrm>
        </p:spPr>
        <p:txBody>
          <a:bodyPr>
            <a:normAutofit/>
          </a:bodyPr>
          <a:lstStyle/>
          <a:p>
            <a:r>
              <a:rPr lang="en-US" dirty="0"/>
              <a:t>The military leaders </a:t>
            </a:r>
            <a:r>
              <a:rPr lang="en-US" dirty="0" smtClean="0"/>
              <a:t>involved </a:t>
            </a:r>
            <a:r>
              <a:rPr lang="en-US" dirty="0"/>
              <a:t>in illegal activities, most notably the opium trade. </a:t>
            </a:r>
          </a:p>
          <a:p>
            <a:pPr lvl="1"/>
            <a:r>
              <a:rPr lang="en-US" dirty="0" smtClean="0"/>
              <a:t>The "golden </a:t>
            </a:r>
            <a:r>
              <a:rPr lang="en-US" dirty="0"/>
              <a:t>triangle" </a:t>
            </a:r>
            <a:endParaRPr lang="en-US" dirty="0" smtClean="0"/>
          </a:p>
          <a:p>
            <a:pPr lvl="1"/>
            <a:r>
              <a:rPr lang="en-US" dirty="0" smtClean="0"/>
              <a:t>Thailand </a:t>
            </a:r>
            <a:r>
              <a:rPr lang="en-US" dirty="0"/>
              <a:t>became the main exporting point of opium. </a:t>
            </a:r>
          </a:p>
          <a:p>
            <a:pPr lvl="1"/>
            <a:r>
              <a:rPr lang="en-US" dirty="0" err="1"/>
              <a:t>Sarit</a:t>
            </a:r>
            <a:r>
              <a:rPr lang="en-US" dirty="0"/>
              <a:t> and </a:t>
            </a:r>
            <a:r>
              <a:rPr lang="en-US" dirty="0" err="1"/>
              <a:t>Phao</a:t>
            </a:r>
            <a:r>
              <a:rPr lang="en-US" dirty="0"/>
              <a:t> competed in trafficking opium. </a:t>
            </a:r>
          </a:p>
          <a:p>
            <a:pPr>
              <a:buNone/>
            </a:pPr>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International Drug Route</a:t>
            </a:r>
            <a:endParaRPr lang="th-TH" dirty="0" smtClean="0"/>
          </a:p>
        </p:txBody>
      </p:sp>
      <p:pic>
        <p:nvPicPr>
          <p:cNvPr id="36866" name="Picture 2" descr="http://upload.wikimedia.org/wikipedia/commons/6/64/Drugroutemap.gif"/>
          <p:cNvPicPr>
            <a:picLocks noChangeAspect="1" noChangeArrowheads="1"/>
          </p:cNvPicPr>
          <p:nvPr/>
        </p:nvPicPr>
        <p:blipFill>
          <a:blip r:embed="rId2"/>
          <a:srcRect/>
          <a:stretch>
            <a:fillRect/>
          </a:stretch>
        </p:blipFill>
        <p:spPr bwMode="auto">
          <a:xfrm>
            <a:off x="1571604" y="1643050"/>
            <a:ext cx="5715040" cy="3060722"/>
          </a:xfrm>
          <a:prstGeom prst="rect">
            <a:avLst/>
          </a:prstGeom>
          <a:noFill/>
        </p:spPr>
      </p:pic>
      <p:sp>
        <p:nvSpPr>
          <p:cNvPr id="6" name="Rectangle 5"/>
          <p:cNvSpPr/>
          <p:nvPr/>
        </p:nvSpPr>
        <p:spPr>
          <a:xfrm>
            <a:off x="714348" y="5214950"/>
            <a:ext cx="7643866" cy="523220"/>
          </a:xfrm>
          <a:prstGeom prst="rect">
            <a:avLst/>
          </a:prstGeom>
        </p:spPr>
        <p:txBody>
          <a:bodyPr wrap="square">
            <a:spAutoFit/>
          </a:bodyPr>
          <a:lstStyle/>
          <a:p>
            <a:r>
              <a:rPr lang="en-US" dirty="0" smtClean="0"/>
              <a:t>Source: http://en.wikipedia.org/wiki/Heroin</a:t>
            </a:r>
            <a:endParaRPr lang="th-TH"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Generals New Roles in Capitalism</a:t>
            </a:r>
            <a:endParaRPr lang="th-TH" dirty="0"/>
          </a:p>
        </p:txBody>
      </p:sp>
      <p:sp>
        <p:nvSpPr>
          <p:cNvPr id="3" name="Content Placeholder 2"/>
          <p:cNvSpPr>
            <a:spLocks noGrp="1"/>
          </p:cNvSpPr>
          <p:nvPr>
            <p:ph idx="1"/>
          </p:nvPr>
        </p:nvSpPr>
        <p:spPr>
          <a:xfrm>
            <a:off x="457200" y="1600200"/>
            <a:ext cx="8229600" cy="4614882"/>
          </a:xfrm>
        </p:spPr>
        <p:txBody>
          <a:bodyPr>
            <a:normAutofit/>
          </a:bodyPr>
          <a:lstStyle/>
          <a:p>
            <a:r>
              <a:rPr lang="en-US" dirty="0" smtClean="0"/>
              <a:t>In 1950s</a:t>
            </a:r>
            <a:r>
              <a:rPr lang="en-US" dirty="0"/>
              <a:t>, the generals </a:t>
            </a:r>
            <a:r>
              <a:rPr lang="en-US" dirty="0" smtClean="0"/>
              <a:t>turned toward a more </a:t>
            </a:r>
            <a:r>
              <a:rPr lang="en-US" dirty="0"/>
              <a:t>sophisticated role in </a:t>
            </a:r>
            <a:r>
              <a:rPr lang="en-US" dirty="0" smtClean="0"/>
              <a:t>Thailand's </a:t>
            </a:r>
            <a:r>
              <a:rPr lang="en-US" dirty="0"/>
              <a:t>capitalism. </a:t>
            </a:r>
          </a:p>
          <a:p>
            <a:pPr lvl="1"/>
            <a:r>
              <a:rPr lang="en-US" dirty="0" smtClean="0"/>
              <a:t>Like </a:t>
            </a:r>
            <a:r>
              <a:rPr lang="en-US" dirty="0" err="1" smtClean="0"/>
              <a:t>Pridi</a:t>
            </a:r>
            <a:r>
              <a:rPr lang="en-US" dirty="0" smtClean="0"/>
              <a:t>, </a:t>
            </a:r>
            <a:r>
              <a:rPr lang="en-US" dirty="0"/>
              <a:t>t</a:t>
            </a:r>
            <a:r>
              <a:rPr lang="en-US" dirty="0" smtClean="0"/>
              <a:t>hey </a:t>
            </a:r>
            <a:r>
              <a:rPr lang="en-US" dirty="0"/>
              <a:t>developed </a:t>
            </a:r>
            <a:r>
              <a:rPr lang="en-US" dirty="0" smtClean="0"/>
              <a:t>reciprocal partnership </a:t>
            </a:r>
            <a:r>
              <a:rPr lang="en-US" dirty="0"/>
              <a:t>with </a:t>
            </a:r>
            <a:r>
              <a:rPr lang="en-US" dirty="0" smtClean="0"/>
              <a:t>bankers and businesses. </a:t>
            </a:r>
          </a:p>
          <a:p>
            <a:pPr lvl="2"/>
            <a:r>
              <a:rPr lang="en-US" dirty="0" smtClean="0"/>
              <a:t>The </a:t>
            </a:r>
            <a:r>
              <a:rPr lang="en-US" dirty="0"/>
              <a:t>military </a:t>
            </a:r>
            <a:r>
              <a:rPr lang="en-US" dirty="0" smtClean="0"/>
              <a:t>sit </a:t>
            </a:r>
            <a:r>
              <a:rPr lang="en-US" dirty="0"/>
              <a:t>also in all range of private companies. </a:t>
            </a:r>
            <a:r>
              <a:rPr lang="en-US" dirty="0" err="1" smtClean="0"/>
              <a:t>Phao</a:t>
            </a:r>
            <a:r>
              <a:rPr lang="en-US" dirty="0" smtClean="0"/>
              <a:t> </a:t>
            </a:r>
            <a:r>
              <a:rPr lang="en-US" dirty="0"/>
              <a:t>sat on 26 boards. </a:t>
            </a:r>
            <a:r>
              <a:rPr lang="en-US" dirty="0" err="1" smtClean="0"/>
              <a:t>Prapart</a:t>
            </a:r>
            <a:r>
              <a:rPr lang="en-US" dirty="0" smtClean="0"/>
              <a:t> </a:t>
            </a:r>
            <a:r>
              <a:rPr lang="en-US" dirty="0"/>
              <a:t>sat on 44, </a:t>
            </a:r>
            <a:r>
              <a:rPr lang="en-US" dirty="0" err="1"/>
              <a:t>Krit</a:t>
            </a:r>
            <a:r>
              <a:rPr lang="en-US" dirty="0"/>
              <a:t>, on 50. </a:t>
            </a:r>
            <a:endParaRPr lang="en-US" dirty="0" smtClean="0"/>
          </a:p>
          <a:p>
            <a:pPr lvl="1"/>
            <a:r>
              <a:rPr lang="en-US" dirty="0" smtClean="0"/>
              <a:t>The new roles provided </a:t>
            </a:r>
            <a:r>
              <a:rPr lang="en-US" dirty="0"/>
              <a:t>the basis for the subsequent change in economy strategy toward the promotion of market and growth, supported by the US. </a:t>
            </a:r>
            <a:endParaRPr lang="th-TH" dirty="0"/>
          </a:p>
          <a:p>
            <a:pPr lvl="2"/>
            <a:endParaRPr lang="en-US" dirty="0"/>
          </a:p>
          <a:p>
            <a:pPr>
              <a:buNone/>
            </a:pPr>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Restoration of the Monarchy</a:t>
            </a:r>
          </a:p>
        </p:txBody>
      </p:sp>
      <p:sp>
        <p:nvSpPr>
          <p:cNvPr id="3" name="Content Placeholder 2"/>
          <p:cNvSpPr>
            <a:spLocks noGrp="1"/>
          </p:cNvSpPr>
          <p:nvPr>
            <p:ph idx="1"/>
          </p:nvPr>
        </p:nvSpPr>
        <p:spPr>
          <a:xfrm>
            <a:off x="457200" y="1600200"/>
            <a:ext cx="8229600" cy="4614882"/>
          </a:xfrm>
        </p:spPr>
        <p:txBody>
          <a:bodyPr>
            <a:normAutofit/>
          </a:bodyPr>
          <a:lstStyle/>
          <a:p>
            <a:r>
              <a:rPr lang="en-US" dirty="0"/>
              <a:t>From 1935-1950, when Rama IX ascended to the throne, Thailand had been without resident monarch. </a:t>
            </a:r>
          </a:p>
          <a:p>
            <a:pPr lvl="1"/>
            <a:r>
              <a:rPr lang="en-US" dirty="0" smtClean="0"/>
              <a:t>But there </a:t>
            </a:r>
            <a:r>
              <a:rPr lang="en-US" dirty="0"/>
              <a:t>remain a strong royalist element within the </a:t>
            </a:r>
            <a:r>
              <a:rPr lang="en-US" dirty="0" smtClean="0"/>
              <a:t>bureaucracy</a:t>
            </a:r>
          </a:p>
          <a:p>
            <a:pPr lvl="1"/>
            <a:r>
              <a:rPr lang="en-US" dirty="0" smtClean="0"/>
              <a:t>From </a:t>
            </a:r>
            <a:r>
              <a:rPr lang="en-US" dirty="0"/>
              <a:t>late 1940s, the bureaucrats and the generals allied to form a new social force with a </a:t>
            </a:r>
            <a:r>
              <a:rPr lang="en-US" dirty="0" smtClean="0"/>
              <a:t>new </a:t>
            </a:r>
            <a:r>
              <a:rPr lang="en-US" dirty="0"/>
              <a:t>set of ideas.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The Restoration of the Monarchy</a:t>
            </a:r>
          </a:p>
        </p:txBody>
      </p:sp>
      <p:sp>
        <p:nvSpPr>
          <p:cNvPr id="3" name="Content Placeholder 2"/>
          <p:cNvSpPr>
            <a:spLocks noGrp="1"/>
          </p:cNvSpPr>
          <p:nvPr>
            <p:ph idx="1"/>
          </p:nvPr>
        </p:nvSpPr>
        <p:spPr>
          <a:xfrm>
            <a:off x="457200" y="1600200"/>
            <a:ext cx="8229600" cy="4614882"/>
          </a:xfrm>
        </p:spPr>
        <p:txBody>
          <a:bodyPr>
            <a:normAutofit fontScale="92500"/>
          </a:bodyPr>
          <a:lstStyle/>
          <a:p>
            <a:r>
              <a:rPr lang="en-US" dirty="0"/>
              <a:t>Apart from </a:t>
            </a:r>
            <a:r>
              <a:rPr lang="en-US" dirty="0" err="1"/>
              <a:t>Phibun</a:t>
            </a:r>
            <a:r>
              <a:rPr lang="en-US" dirty="0"/>
              <a:t>, the leaders of the 1947 Coup had a close relationship with the royalists. </a:t>
            </a:r>
          </a:p>
          <a:p>
            <a:pPr lvl="1"/>
            <a:r>
              <a:rPr lang="en-US" dirty="0"/>
              <a:t>They returned to the idea of defending "Nation, Religion, King".</a:t>
            </a:r>
          </a:p>
          <a:p>
            <a:pPr lvl="1"/>
            <a:r>
              <a:rPr lang="en-US" dirty="0"/>
              <a:t>They increased the formal powers of the King in constitution.</a:t>
            </a:r>
          </a:p>
          <a:p>
            <a:pPr lvl="1"/>
            <a:r>
              <a:rPr lang="en-US" dirty="0"/>
              <a:t>And they handed back to the monarch the control over the royal property.</a:t>
            </a:r>
          </a:p>
          <a:p>
            <a:pPr lvl="2"/>
            <a:r>
              <a:rPr lang="en-US" dirty="0"/>
              <a:t>Crown Property </a:t>
            </a:r>
            <a:r>
              <a:rPr lang="en-US" dirty="0" smtClean="0"/>
              <a:t>Bureau grew in wealth from their land </a:t>
            </a:r>
            <a:r>
              <a:rPr lang="en-US" dirty="0"/>
              <a:t>holding in BKK and investment in numerous businesses.</a:t>
            </a:r>
          </a:p>
          <a:p>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err="1" smtClean="0"/>
              <a:t>Sarit’s</a:t>
            </a:r>
            <a:r>
              <a:rPr lang="en-US" dirty="0" smtClean="0"/>
              <a:t> special relations</a:t>
            </a:r>
            <a:endParaRPr lang="en-US" dirty="0"/>
          </a:p>
        </p:txBody>
      </p:sp>
      <p:sp>
        <p:nvSpPr>
          <p:cNvPr id="3" name="Content Placeholder 2"/>
          <p:cNvSpPr>
            <a:spLocks noGrp="1"/>
          </p:cNvSpPr>
          <p:nvPr>
            <p:ph idx="1"/>
          </p:nvPr>
        </p:nvSpPr>
        <p:spPr>
          <a:xfrm>
            <a:off x="457200" y="1628800"/>
            <a:ext cx="8229600" cy="4797444"/>
          </a:xfrm>
        </p:spPr>
        <p:txBody>
          <a:bodyPr>
            <a:normAutofit lnSpcReduction="10000"/>
          </a:bodyPr>
          <a:lstStyle/>
          <a:p>
            <a:r>
              <a:rPr lang="en-US" dirty="0" smtClean="0"/>
              <a:t>In </a:t>
            </a:r>
            <a:r>
              <a:rPr lang="en-US" dirty="0"/>
              <a:t>1957 Coup, </a:t>
            </a:r>
            <a:r>
              <a:rPr lang="en-US" dirty="0" err="1" smtClean="0"/>
              <a:t>Sarit</a:t>
            </a:r>
            <a:r>
              <a:rPr lang="en-US" dirty="0" smtClean="0"/>
              <a:t> </a:t>
            </a:r>
            <a:r>
              <a:rPr lang="en-US" dirty="0"/>
              <a:t>was made "Defender of the Capital". </a:t>
            </a:r>
          </a:p>
          <a:p>
            <a:r>
              <a:rPr lang="en-US" dirty="0"/>
              <a:t>Under </a:t>
            </a:r>
            <a:r>
              <a:rPr lang="en-US" dirty="0" err="1"/>
              <a:t>Sarit</a:t>
            </a:r>
            <a:r>
              <a:rPr lang="en-US" dirty="0"/>
              <a:t> leadership, the monarch was restated as the symbolic head of the nation. </a:t>
            </a:r>
          </a:p>
          <a:p>
            <a:pPr lvl="1"/>
            <a:r>
              <a:rPr lang="en-US" dirty="0"/>
              <a:t>National day </a:t>
            </a:r>
            <a:r>
              <a:rPr lang="en-US" dirty="0" smtClean="0"/>
              <a:t>changed.</a:t>
            </a:r>
            <a:endParaRPr lang="en-US" dirty="0"/>
          </a:p>
          <a:p>
            <a:pPr lvl="1"/>
            <a:r>
              <a:rPr lang="en-US" dirty="0" err="1"/>
              <a:t>Rak-na-kwan</a:t>
            </a:r>
            <a:r>
              <a:rPr lang="en-US" dirty="0"/>
              <a:t> ceremony restored.</a:t>
            </a:r>
          </a:p>
          <a:p>
            <a:pPr lvl="1"/>
            <a:r>
              <a:rPr lang="en-US" dirty="0"/>
              <a:t>The King and Queen </a:t>
            </a:r>
            <a:r>
              <a:rPr lang="en-US" dirty="0" smtClean="0"/>
              <a:t>tour </a:t>
            </a:r>
            <a:r>
              <a:rPr lang="en-US" dirty="0"/>
              <a:t>of the rural area</a:t>
            </a:r>
            <a:r>
              <a:rPr lang="en-US" dirty="0" smtClean="0"/>
              <a:t>, visits </a:t>
            </a:r>
            <a:r>
              <a:rPr lang="en-US" dirty="0"/>
              <a:t>to foreign countries. </a:t>
            </a:r>
            <a:endParaRPr lang="en-US" dirty="0" smtClean="0"/>
          </a:p>
          <a:p>
            <a:pPr lvl="1"/>
            <a:r>
              <a:rPr lang="en-US" dirty="0" smtClean="0"/>
              <a:t>The </a:t>
            </a:r>
            <a:r>
              <a:rPr lang="en-US" dirty="0"/>
              <a:t>government promoted the display of these events. </a:t>
            </a:r>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Restoration of the Monarchy</a:t>
            </a:r>
            <a:endParaRPr lang="en-US" dirty="0"/>
          </a:p>
        </p:txBody>
      </p:sp>
      <p:sp>
        <p:nvSpPr>
          <p:cNvPr id="3" name="Content Placeholder 2"/>
          <p:cNvSpPr>
            <a:spLocks noGrp="1"/>
          </p:cNvSpPr>
          <p:nvPr>
            <p:ph idx="1"/>
          </p:nvPr>
        </p:nvSpPr>
        <p:spPr>
          <a:xfrm>
            <a:off x="457200" y="1600200"/>
            <a:ext cx="8229600" cy="4614882"/>
          </a:xfrm>
        </p:spPr>
        <p:txBody>
          <a:bodyPr>
            <a:normAutofit/>
          </a:bodyPr>
          <a:lstStyle/>
          <a:p>
            <a:r>
              <a:rPr lang="en-US" dirty="0" smtClean="0"/>
              <a:t>Raising the visibility of Royal Family. </a:t>
            </a:r>
            <a:endParaRPr lang="en-US" dirty="0"/>
          </a:p>
          <a:p>
            <a:pPr lvl="1"/>
            <a:r>
              <a:rPr lang="en-US" dirty="0" smtClean="0"/>
              <a:t>Rise in number of ceremonies</a:t>
            </a:r>
            <a:r>
              <a:rPr lang="en-US" dirty="0"/>
              <a:t>, functions, and audiences attended by the King. </a:t>
            </a:r>
          </a:p>
          <a:p>
            <a:pPr lvl="1"/>
            <a:r>
              <a:rPr lang="en-US" dirty="0" smtClean="0"/>
              <a:t>Establishing relationships </a:t>
            </a:r>
            <a:r>
              <a:rPr lang="en-US" dirty="0"/>
              <a:t>numerous groups including business communities, middle-class, and army.</a:t>
            </a:r>
          </a:p>
          <a:p>
            <a:pPr lvl="1"/>
            <a:r>
              <a:rPr lang="en-US" dirty="0"/>
              <a:t>Playing part in </a:t>
            </a:r>
            <a:r>
              <a:rPr lang="en-US" dirty="0" smtClean="0"/>
              <a:t>fund-raising. Royal </a:t>
            </a:r>
            <a:r>
              <a:rPr lang="en-US" dirty="0"/>
              <a:t>sponsorship for </a:t>
            </a:r>
            <a:r>
              <a:rPr lang="en-US" dirty="0" smtClean="0"/>
              <a:t>marriages. </a:t>
            </a:r>
            <a:r>
              <a:rPr lang="en-US" dirty="0"/>
              <a:t>Royal presence in degree ceremonies. </a:t>
            </a:r>
          </a:p>
          <a:p>
            <a:r>
              <a:rPr lang="en-US" dirty="0" smtClean="0"/>
              <a:t>New projected image of Royal Family</a:t>
            </a:r>
            <a:endParaRPr lang="en-US" dirty="0"/>
          </a:p>
          <a:p>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Restoration of the Monarchy</a:t>
            </a:r>
            <a:endParaRPr lang="en-US" dirty="0"/>
          </a:p>
        </p:txBody>
      </p:sp>
      <p:sp>
        <p:nvSpPr>
          <p:cNvPr id="3" name="Content Placeholder 2"/>
          <p:cNvSpPr>
            <a:spLocks noGrp="1"/>
          </p:cNvSpPr>
          <p:nvPr>
            <p:ph idx="1"/>
          </p:nvPr>
        </p:nvSpPr>
        <p:spPr>
          <a:xfrm>
            <a:off x="457200" y="1600200"/>
            <a:ext cx="8229600" cy="4614882"/>
          </a:xfrm>
        </p:spPr>
        <p:txBody>
          <a:bodyPr>
            <a:normAutofit/>
          </a:bodyPr>
          <a:lstStyle/>
          <a:p>
            <a:r>
              <a:rPr lang="en-US" dirty="0" smtClean="0"/>
              <a:t>Restoring the </a:t>
            </a:r>
            <a:r>
              <a:rPr lang="en-US" dirty="0"/>
              <a:t>importance of </a:t>
            </a:r>
            <a:r>
              <a:rPr lang="en-US" dirty="0" smtClean="0"/>
              <a:t>Monarchy to </a:t>
            </a:r>
            <a:r>
              <a:rPr lang="en-US" dirty="0"/>
              <a:t>the military </a:t>
            </a:r>
            <a:endParaRPr lang="en-US" dirty="0" smtClean="0"/>
          </a:p>
          <a:p>
            <a:pPr lvl="1"/>
            <a:r>
              <a:rPr lang="en-US" dirty="0" smtClean="0"/>
              <a:t>King </a:t>
            </a:r>
            <a:r>
              <a:rPr lang="en-US" dirty="0"/>
              <a:t>and queen </a:t>
            </a:r>
            <a:r>
              <a:rPr lang="en-US" dirty="0" smtClean="0"/>
              <a:t>as honorary </a:t>
            </a:r>
            <a:r>
              <a:rPr lang="en-US" dirty="0"/>
              <a:t>commanders. </a:t>
            </a:r>
            <a:r>
              <a:rPr lang="en-US" dirty="0" err="1" smtClean="0"/>
              <a:t>Sarit</a:t>
            </a:r>
            <a:r>
              <a:rPr lang="en-US" dirty="0" smtClean="0"/>
              <a:t> </a:t>
            </a:r>
            <a:r>
              <a:rPr lang="en-US" dirty="0"/>
              <a:t>talked of the army as "the army of the King</a:t>
            </a:r>
            <a:r>
              <a:rPr lang="en-US" dirty="0" smtClean="0"/>
              <a:t>".</a:t>
            </a:r>
          </a:p>
          <a:p>
            <a:r>
              <a:rPr lang="en-US" dirty="0"/>
              <a:t>The King's role as the patron of Buddhism </a:t>
            </a:r>
            <a:endParaRPr lang="en-US" dirty="0" smtClean="0"/>
          </a:p>
          <a:p>
            <a:pPr lvl="1"/>
            <a:r>
              <a:rPr lang="en-US" dirty="0" smtClean="0"/>
              <a:t>Royal </a:t>
            </a:r>
            <a:r>
              <a:rPr lang="en-US" dirty="0" err="1"/>
              <a:t>Kathin</a:t>
            </a:r>
            <a:r>
              <a:rPr lang="en-US" dirty="0"/>
              <a:t> ceremony revived. </a:t>
            </a:r>
          </a:p>
          <a:p>
            <a:pPr lvl="1"/>
            <a:r>
              <a:rPr lang="en-US" dirty="0"/>
              <a:t>The importance of </a:t>
            </a:r>
            <a:r>
              <a:rPr lang="en-US" dirty="0" err="1"/>
              <a:t>Thammayut</a:t>
            </a:r>
            <a:r>
              <a:rPr lang="en-US" dirty="0"/>
              <a:t> Sect was restored. </a:t>
            </a:r>
          </a:p>
          <a:p>
            <a:pPr lvl="1"/>
            <a:r>
              <a:rPr lang="en-US" dirty="0" err="1"/>
              <a:t>Sarit</a:t>
            </a:r>
            <a:r>
              <a:rPr lang="en-US" dirty="0"/>
              <a:t> supported </a:t>
            </a:r>
            <a:r>
              <a:rPr lang="en-US" dirty="0" smtClean="0"/>
              <a:t>monks roles in </a:t>
            </a:r>
            <a:r>
              <a:rPr lang="en-US" dirty="0"/>
              <a:t>rural </a:t>
            </a:r>
            <a:r>
              <a:rPr lang="en-US" dirty="0" smtClean="0"/>
              <a:t>development, and in preventing </a:t>
            </a:r>
            <a:r>
              <a:rPr lang="en-US" dirty="0"/>
              <a:t>the spread of communism. </a:t>
            </a:r>
          </a:p>
          <a:p>
            <a:pPr lvl="1"/>
            <a:endParaRPr lang="en-US" dirty="0"/>
          </a:p>
          <a:p>
            <a:pPr>
              <a:buNone/>
            </a:pP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New Political Ideology</a:t>
            </a:r>
            <a:endParaRPr lang="en-US" dirty="0"/>
          </a:p>
        </p:txBody>
      </p:sp>
      <p:sp>
        <p:nvSpPr>
          <p:cNvPr id="3" name="Content Placeholder 2"/>
          <p:cNvSpPr>
            <a:spLocks noGrp="1"/>
          </p:cNvSpPr>
          <p:nvPr>
            <p:ph idx="1"/>
          </p:nvPr>
        </p:nvSpPr>
        <p:spPr>
          <a:xfrm>
            <a:off x="457200" y="1600200"/>
            <a:ext cx="8229600" cy="4614882"/>
          </a:xfrm>
        </p:spPr>
        <p:txBody>
          <a:bodyPr>
            <a:normAutofit fontScale="85000" lnSpcReduction="10000"/>
          </a:bodyPr>
          <a:lstStyle/>
          <a:p>
            <a:r>
              <a:rPr lang="en-US" dirty="0" err="1" smtClean="0"/>
              <a:t>Luang</a:t>
            </a:r>
            <a:r>
              <a:rPr lang="en-US" dirty="0" smtClean="0"/>
              <a:t> </a:t>
            </a:r>
            <a:r>
              <a:rPr lang="en-US" dirty="0" err="1" smtClean="0"/>
              <a:t>Wichit’s</a:t>
            </a:r>
            <a:r>
              <a:rPr lang="en-US" dirty="0" smtClean="0"/>
              <a:t> continued his role as chief ideologist</a:t>
            </a:r>
          </a:p>
          <a:p>
            <a:pPr lvl="1"/>
            <a:r>
              <a:rPr lang="en-US" dirty="0"/>
              <a:t>B</a:t>
            </a:r>
            <a:r>
              <a:rPr lang="en-US" dirty="0" smtClean="0"/>
              <a:t>ut the military no longer projected as the sole power. They became </a:t>
            </a:r>
            <a:r>
              <a:rPr lang="en-US" dirty="0"/>
              <a:t>"army of the </a:t>
            </a:r>
            <a:r>
              <a:rPr lang="en-US" dirty="0" smtClean="0"/>
              <a:t>King”</a:t>
            </a:r>
          </a:p>
          <a:p>
            <a:r>
              <a:rPr lang="en-US" dirty="0" smtClean="0"/>
              <a:t>Reviving of absolutist ideas, with the King at the center, but now with the "government </a:t>
            </a:r>
            <a:r>
              <a:rPr lang="en-US" dirty="0"/>
              <a:t>headed by the King". </a:t>
            </a:r>
            <a:endParaRPr lang="en-US" dirty="0" smtClean="0"/>
          </a:p>
          <a:p>
            <a:pPr lvl="1"/>
            <a:r>
              <a:rPr lang="en-US" dirty="0"/>
              <a:t>The traditional ideological role of the King was </a:t>
            </a:r>
            <a:r>
              <a:rPr lang="en-US" dirty="0" smtClean="0"/>
              <a:t>divided, with the King assuming the passive </a:t>
            </a:r>
            <a:r>
              <a:rPr lang="en-US" dirty="0"/>
              <a:t>role of spiritual and moral leadership, while the military dictator took active role in governing the polity. </a:t>
            </a:r>
          </a:p>
          <a:p>
            <a:pPr lvl="1"/>
            <a:r>
              <a:rPr lang="en-US" dirty="0"/>
              <a:t>The army </a:t>
            </a:r>
            <a:r>
              <a:rPr lang="en-US" dirty="0" smtClean="0"/>
              <a:t>has responsibility in </a:t>
            </a:r>
            <a:r>
              <a:rPr lang="en-US" dirty="0"/>
              <a:t>controlling politics and governance. </a:t>
            </a:r>
            <a:r>
              <a:rPr lang="en-US" dirty="0" smtClean="0"/>
              <a:t>The </a:t>
            </a:r>
            <a:r>
              <a:rPr lang="en-US" dirty="0"/>
              <a:t>army is portrayed as </a:t>
            </a:r>
            <a:r>
              <a:rPr lang="en-US" dirty="0" smtClean="0"/>
              <a:t>b</a:t>
            </a:r>
            <a:r>
              <a:rPr lang="en-US" sz="2800" dirty="0" smtClean="0"/>
              <a:t>rave</a:t>
            </a:r>
            <a:r>
              <a:rPr lang="en-US" sz="2800" dirty="0"/>
              <a:t>, clean hearts, worthy of </a:t>
            </a:r>
            <a:r>
              <a:rPr lang="en-US" sz="2800" dirty="0" err="1" smtClean="0"/>
              <a:t>honours</a:t>
            </a:r>
            <a:endParaRPr lang="en-US" sz="3200" dirty="0"/>
          </a:p>
          <a:p>
            <a:endParaRPr lang="en-US" dirty="0"/>
          </a:p>
          <a:p>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New Political Ideology</a:t>
            </a:r>
            <a:endParaRPr lang="en-US" dirty="0"/>
          </a:p>
        </p:txBody>
      </p:sp>
      <p:sp>
        <p:nvSpPr>
          <p:cNvPr id="3" name="Content Placeholder 2"/>
          <p:cNvSpPr>
            <a:spLocks noGrp="1"/>
          </p:cNvSpPr>
          <p:nvPr>
            <p:ph idx="1"/>
          </p:nvPr>
        </p:nvSpPr>
        <p:spPr>
          <a:xfrm>
            <a:off x="457200" y="1600200"/>
            <a:ext cx="8229600" cy="4614882"/>
          </a:xfrm>
        </p:spPr>
        <p:txBody>
          <a:bodyPr>
            <a:normAutofit/>
          </a:bodyPr>
          <a:lstStyle/>
          <a:p>
            <a:r>
              <a:rPr lang="en-US" dirty="0"/>
              <a:t>The </a:t>
            </a:r>
            <a:r>
              <a:rPr lang="en-US" dirty="0" smtClean="0"/>
              <a:t>invention of </a:t>
            </a:r>
            <a:r>
              <a:rPr lang="en-US" dirty="0"/>
              <a:t>"Thai Style Democracy</a:t>
            </a:r>
            <a:r>
              <a:rPr lang="en-US" dirty="0" smtClean="0"/>
              <a:t>"</a:t>
            </a:r>
            <a:endParaRPr lang="en-US" dirty="0"/>
          </a:p>
          <a:p>
            <a:pPr lvl="1"/>
            <a:r>
              <a:rPr lang="en-US" dirty="0" err="1" smtClean="0"/>
              <a:t>Farang</a:t>
            </a:r>
            <a:r>
              <a:rPr lang="en-US" dirty="0" smtClean="0"/>
              <a:t> </a:t>
            </a:r>
            <a:r>
              <a:rPr lang="en-US" dirty="0"/>
              <a:t>democracy, </a:t>
            </a:r>
            <a:r>
              <a:rPr lang="en-US" dirty="0" smtClean="0"/>
              <a:t>emphasizing </a:t>
            </a:r>
            <a:r>
              <a:rPr lang="en-US" dirty="0"/>
              <a:t>on </a:t>
            </a:r>
            <a:r>
              <a:rPr lang="en-US" dirty="0" smtClean="0"/>
              <a:t>“representatives”, have </a:t>
            </a:r>
            <a:r>
              <a:rPr lang="en-US" dirty="0"/>
              <a:t>been misguidedly promoted </a:t>
            </a:r>
            <a:r>
              <a:rPr lang="en-US" dirty="0" smtClean="0"/>
              <a:t>in Thailand since </a:t>
            </a:r>
            <a:r>
              <a:rPr lang="en-US" dirty="0"/>
              <a:t>1932</a:t>
            </a:r>
            <a:r>
              <a:rPr lang="en-US" dirty="0" smtClean="0"/>
              <a:t>.</a:t>
            </a:r>
          </a:p>
          <a:p>
            <a:pPr lvl="1"/>
            <a:r>
              <a:rPr lang="en-US" dirty="0"/>
              <a:t>The assembly full of military appointees was justified by stressing the importance of honesty and scholastic competence, without the influence from political party or the desire to win elections. </a:t>
            </a:r>
          </a:p>
          <a:p>
            <a:pPr lvl="1"/>
            <a:endParaRPr lang="en-US" dirty="0"/>
          </a:p>
          <a:p>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New Political Ideology</a:t>
            </a:r>
            <a:endParaRPr lang="en-US" dirty="0"/>
          </a:p>
        </p:txBody>
      </p:sp>
      <p:sp>
        <p:nvSpPr>
          <p:cNvPr id="3" name="Content Placeholder 2"/>
          <p:cNvSpPr>
            <a:spLocks noGrp="1"/>
          </p:cNvSpPr>
          <p:nvPr>
            <p:ph idx="1"/>
          </p:nvPr>
        </p:nvSpPr>
        <p:spPr>
          <a:xfrm>
            <a:off x="457200" y="1600200"/>
            <a:ext cx="8229600" cy="4614882"/>
          </a:xfrm>
        </p:spPr>
        <p:txBody>
          <a:bodyPr>
            <a:normAutofit/>
          </a:bodyPr>
          <a:lstStyle/>
          <a:p>
            <a:r>
              <a:rPr lang="en-US" dirty="0"/>
              <a:t>The </a:t>
            </a:r>
            <a:r>
              <a:rPr lang="en-US" dirty="0" smtClean="0"/>
              <a:t>new political ideology left </a:t>
            </a:r>
            <a:r>
              <a:rPr lang="en-US" dirty="0"/>
              <a:t>no room for civilian politicians. </a:t>
            </a:r>
          </a:p>
          <a:p>
            <a:pPr lvl="1"/>
            <a:r>
              <a:rPr lang="en-US" dirty="0"/>
              <a:t>Military officers </a:t>
            </a:r>
            <a:r>
              <a:rPr lang="en-US" dirty="0" smtClean="0"/>
              <a:t>as </a:t>
            </a:r>
            <a:r>
              <a:rPr lang="en-US" dirty="0"/>
              <a:t>"</a:t>
            </a:r>
            <a:r>
              <a:rPr lang="en-US" dirty="0" err="1"/>
              <a:t>Rattaburut</a:t>
            </a:r>
            <a:r>
              <a:rPr lang="en-US" dirty="0"/>
              <a:t> (Statesman)" and not </a:t>
            </a:r>
            <a:r>
              <a:rPr lang="en-US" dirty="0" err="1"/>
              <a:t>Nak-Karnmuang</a:t>
            </a:r>
            <a:endParaRPr lang="en-US" dirty="0"/>
          </a:p>
          <a:p>
            <a:pPr lvl="1"/>
            <a:r>
              <a:rPr lang="en-US" dirty="0"/>
              <a:t>Politicians think of elections, while the statesman think about the future of the nation.</a:t>
            </a:r>
          </a:p>
          <a:p>
            <a:r>
              <a:rPr lang="en-US" dirty="0" smtClean="0"/>
              <a:t>Promoted the </a:t>
            </a:r>
            <a:r>
              <a:rPr lang="en-US" dirty="0"/>
              <a:t>theme that bureaucrats and soldiers were more suited to rule </a:t>
            </a:r>
            <a:r>
              <a:rPr lang="en-US" dirty="0" smtClean="0"/>
              <a:t>the country </a:t>
            </a:r>
          </a:p>
          <a:p>
            <a:pPr lvl="1"/>
            <a:r>
              <a:rPr lang="en-US" dirty="0" smtClean="0"/>
              <a:t>Because of the lack of personal interests</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New Political Ideology</a:t>
            </a:r>
            <a:endParaRPr lang="en-US" dirty="0"/>
          </a:p>
        </p:txBody>
      </p:sp>
      <p:sp>
        <p:nvSpPr>
          <p:cNvPr id="3" name="Content Placeholder 2"/>
          <p:cNvSpPr>
            <a:spLocks noGrp="1"/>
          </p:cNvSpPr>
          <p:nvPr>
            <p:ph idx="1"/>
          </p:nvPr>
        </p:nvSpPr>
        <p:spPr>
          <a:xfrm>
            <a:off x="457200" y="1340768"/>
            <a:ext cx="8229600" cy="4874314"/>
          </a:xfrm>
        </p:spPr>
        <p:txBody>
          <a:bodyPr>
            <a:normAutofit/>
          </a:bodyPr>
          <a:lstStyle/>
          <a:p>
            <a:r>
              <a:rPr lang="en-US" dirty="0" smtClean="0"/>
              <a:t>The </a:t>
            </a:r>
            <a:r>
              <a:rPr lang="en-US" dirty="0"/>
              <a:t>military turned justification of its rule to fighting internal </a:t>
            </a:r>
            <a:r>
              <a:rPr lang="en-US" dirty="0" smtClean="0"/>
              <a:t>threats. That </a:t>
            </a:r>
            <a:r>
              <a:rPr lang="en-US" dirty="0"/>
              <a:t>internal threat was summed up as "Communism</a:t>
            </a:r>
            <a:r>
              <a:rPr lang="en-US" dirty="0" smtClean="0"/>
              <a:t>"</a:t>
            </a:r>
            <a:endParaRPr lang="en-US" dirty="0"/>
          </a:p>
        </p:txBody>
      </p:sp>
      <p:pic>
        <p:nvPicPr>
          <p:cNvPr id="4" name="Picture 3"/>
          <p:cNvPicPr>
            <a:picLocks noChangeAspect="1"/>
          </p:cNvPicPr>
          <p:nvPr/>
        </p:nvPicPr>
        <p:blipFill>
          <a:blip r:embed="rId2"/>
          <a:stretch>
            <a:fillRect/>
          </a:stretch>
        </p:blipFill>
        <p:spPr>
          <a:xfrm>
            <a:off x="2339752" y="2996952"/>
            <a:ext cx="4746105" cy="3310408"/>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TotalTime>
  <Words>1403</Words>
  <Application>Microsoft Office PowerPoint</Application>
  <PresentationFormat>On-screen Show (4:3)</PresentationFormat>
  <Paragraphs>139</Paragraphs>
  <Slides>27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Angsana New</vt:lpstr>
      <vt:lpstr>Arial</vt:lpstr>
      <vt:lpstr>Calibri</vt:lpstr>
      <vt:lpstr>Cordia New</vt:lpstr>
      <vt:lpstr>Office Theme</vt:lpstr>
      <vt:lpstr>Politics of Sarit’s Era</vt:lpstr>
      <vt:lpstr>Topics </vt:lpstr>
      <vt:lpstr>The Cold War and SE Asia</vt:lpstr>
      <vt:lpstr>The Cold War and SE Asia</vt:lpstr>
      <vt:lpstr>Thailand in the Cold War</vt:lpstr>
      <vt:lpstr>Thailand in the Cold War</vt:lpstr>
      <vt:lpstr>Thailand in the Cold War</vt:lpstr>
      <vt:lpstr>US Bombing of Indochina</vt:lpstr>
      <vt:lpstr>US Bombing of Cambodia</vt:lpstr>
      <vt:lpstr>Thailand in the Cold War</vt:lpstr>
      <vt:lpstr>Thailand in the Cold War</vt:lpstr>
      <vt:lpstr>Businessmen and Generals</vt:lpstr>
      <vt:lpstr>Businessmen and Generals</vt:lpstr>
      <vt:lpstr>The Generals’ Businesses</vt:lpstr>
      <vt:lpstr>Sarit and Phao</vt:lpstr>
      <vt:lpstr>The Generals’ Businesses</vt:lpstr>
      <vt:lpstr>International Drug Route</vt:lpstr>
      <vt:lpstr>Generals New Roles in Capitalism</vt:lpstr>
      <vt:lpstr>The Restoration of the Monarchy</vt:lpstr>
      <vt:lpstr>The Restoration of the Monarchy</vt:lpstr>
      <vt:lpstr>Sarit’s special relations</vt:lpstr>
      <vt:lpstr>The Restoration of the Monarchy</vt:lpstr>
      <vt:lpstr>The Restoration of the Monarchy</vt:lpstr>
      <vt:lpstr>New Political Ideology</vt:lpstr>
      <vt:lpstr>New Political Ideology</vt:lpstr>
      <vt:lpstr>New Political Ideology</vt:lpstr>
      <vt:lpstr>New Political Ideology</vt:lpstr>
    </vt:vector>
  </TitlesOfParts>
  <Company>Toshiba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Politics of Sarit’s Era</dc:title>
  <dc:creator>Thorn</dc:creator>
  <cp:lastModifiedBy>Thorn Pitidol</cp:lastModifiedBy>
  <cp:revision>12</cp:revision>
  <dcterms:created xsi:type="dcterms:W3CDTF">2015-10-26T15:52:09Z</dcterms:created>
  <dcterms:modified xsi:type="dcterms:W3CDTF">2018-10-23T16:53:20Z</dcterms:modified>
</cp:coreProperties>
</file>