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7" r:id="rId4"/>
    <p:sldId id="261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-18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094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540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61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403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34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482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904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282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21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784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7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2A110-724C-B141-BFFE-5B4E093D3E5C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230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Discussion class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EE 482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P. Vandenberg, </a:t>
            </a:r>
          </a:p>
          <a:p>
            <a:r>
              <a:rPr lang="en-US" dirty="0" smtClean="0"/>
              <a:t>“Industrial upgrading: Can progress continue?”</a:t>
            </a:r>
          </a:p>
          <a:p>
            <a:r>
              <a:rPr lang="en-US" dirty="0" smtClean="0"/>
              <a:t>pp. 359 - 378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93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507" y="160020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Review Tables 12.3 and 12.4</a:t>
            </a:r>
          </a:p>
          <a:p>
            <a:endParaRPr lang="en-US" dirty="0"/>
          </a:p>
          <a:p>
            <a:pPr lvl="1"/>
            <a:r>
              <a:rPr lang="en-US" dirty="0" smtClean="0"/>
              <a:t>Make sure you know why some figures are shaded.</a:t>
            </a:r>
          </a:p>
          <a:p>
            <a:endParaRPr lang="en-US" dirty="0"/>
          </a:p>
          <a:p>
            <a:r>
              <a:rPr lang="en-US" dirty="0" smtClean="0"/>
              <a:t>What do the tables tell us about the </a:t>
            </a:r>
            <a:r>
              <a:rPr lang="en-US" u="sng" dirty="0" smtClean="0"/>
              <a:t>change</a:t>
            </a:r>
            <a:r>
              <a:rPr lang="en-US" dirty="0" smtClean="0"/>
              <a:t> in the value (and technological sophistication) of the goods produced in and exported from China</a:t>
            </a:r>
            <a:r>
              <a:rPr lang="en-US" dirty="0" smtClean="0"/>
              <a:t>?  </a:t>
            </a:r>
          </a:p>
          <a:p>
            <a:pPr lvl="1"/>
            <a:r>
              <a:rPr lang="en-US" b="1" dirty="0" smtClean="0"/>
              <a:t>Table 12.3</a:t>
            </a:r>
            <a:r>
              <a:rPr lang="en-US" dirty="0" smtClean="0"/>
              <a:t>: </a:t>
            </a:r>
            <a:r>
              <a:rPr lang="en-US" b="1" dirty="0" smtClean="0"/>
              <a:t>Food and textiles dropped out of the top 5 sectors, whereas computers and electrical machinery have moved into the top 5 but were not there in 1995. Table 12.4: Similar pattern: garments , toys, cotton cloth, and leather shoes have dropped out and more advanced products are part of the top 5 exports by 2011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73500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What are the key measures used by the author to gauge the level of technological sophistication of the Chinese economy? </a:t>
            </a:r>
          </a:p>
          <a:p>
            <a:pPr lvl="1"/>
            <a:r>
              <a:rPr lang="en-US" b="1" dirty="0" smtClean="0"/>
              <a:t>Types of products </a:t>
            </a:r>
            <a:r>
              <a:rPr lang="en-US" b="1" dirty="0" smtClean="0"/>
              <a:t>products and exports; b</a:t>
            </a:r>
            <a:r>
              <a:rPr lang="en-US" b="1" dirty="0" smtClean="0"/>
              <a:t>rands</a:t>
            </a:r>
            <a:r>
              <a:rPr lang="en-US" b="1" dirty="0"/>
              <a:t>;</a:t>
            </a:r>
            <a:r>
              <a:rPr lang="en-US" b="1" dirty="0" smtClean="0"/>
              <a:t> education level; number of scientists; R&amp;D spending; patents. </a:t>
            </a:r>
            <a:endParaRPr lang="en-US" b="1" dirty="0"/>
          </a:p>
          <a:p>
            <a:r>
              <a:rPr lang="en-US" dirty="0" smtClean="0"/>
              <a:t>In your opinion, are any of these measures not really helpful in judging the level of upgrading (and why)</a:t>
            </a:r>
            <a:r>
              <a:rPr lang="en-US" dirty="0" smtClean="0"/>
              <a:t>?</a:t>
            </a:r>
          </a:p>
          <a:p>
            <a:pPr lvl="1"/>
            <a:r>
              <a:rPr lang="en-US" b="1" dirty="0" smtClean="0"/>
              <a:t>Maybe brands not so useful, they don’t tell of technological sophistication but market recognition.</a:t>
            </a:r>
            <a:endParaRPr lang="en-US" b="1" dirty="0"/>
          </a:p>
          <a:p>
            <a:r>
              <a:rPr lang="en-US" dirty="0" smtClean="0"/>
              <a:t>Are there other measures that the author did not include and, in your opinion, should be included</a:t>
            </a:r>
            <a:r>
              <a:rPr lang="en-US" dirty="0" smtClean="0"/>
              <a:t>?</a:t>
            </a:r>
          </a:p>
          <a:p>
            <a:pPr lvl="2"/>
            <a:r>
              <a:rPr lang="en-US" sz="2800" b="1" dirty="0" smtClean="0"/>
              <a:t>Skilled labor, Internet use and connectivity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89684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Name the 3 main types of firm/company ownership in the Chinese economy?</a:t>
            </a:r>
          </a:p>
          <a:p>
            <a:pPr lvl="1"/>
            <a:r>
              <a:rPr lang="en-US" b="1" dirty="0" smtClean="0"/>
              <a:t>Private Chinese</a:t>
            </a:r>
          </a:p>
          <a:p>
            <a:pPr lvl="1"/>
            <a:r>
              <a:rPr lang="en-US" b="1" dirty="0" smtClean="0"/>
              <a:t>SOE – state owned enterprise</a:t>
            </a:r>
          </a:p>
          <a:p>
            <a:pPr lvl="1"/>
            <a:r>
              <a:rPr lang="en-US" b="1" dirty="0" smtClean="0"/>
              <a:t>Foreign invested enterprises (FIE) (i.e. FDI)</a:t>
            </a:r>
          </a:p>
          <a:p>
            <a:pPr lvl="1"/>
            <a:r>
              <a:rPr lang="en-US" b="1" dirty="0" smtClean="0"/>
              <a:t>(Also joint ventures which combine 2 of the 3 above)</a:t>
            </a:r>
            <a:endParaRPr lang="en-US" b="1" dirty="0"/>
          </a:p>
          <a:p>
            <a:r>
              <a:rPr lang="en-US" dirty="0" smtClean="0"/>
              <a:t>Why is ownership structure important for </a:t>
            </a:r>
            <a:r>
              <a:rPr lang="en-US" dirty="0"/>
              <a:t>C</a:t>
            </a:r>
            <a:r>
              <a:rPr lang="en-US" dirty="0" smtClean="0"/>
              <a:t>hinese industry?</a:t>
            </a:r>
          </a:p>
          <a:p>
            <a:pPr marL="457200" lvl="1" indent="0">
              <a:buNone/>
            </a:pPr>
            <a:r>
              <a:rPr lang="en-US" dirty="0" smtClean="0"/>
              <a:t>Hint which type adds most value, has higher productivity</a:t>
            </a:r>
            <a:r>
              <a:rPr lang="en-US" dirty="0" smtClean="0"/>
              <a:t>?</a:t>
            </a:r>
          </a:p>
          <a:p>
            <a:pPr lvl="1"/>
            <a:r>
              <a:rPr lang="en-US" b="1" dirty="0" smtClean="0"/>
              <a:t>Domestic firms have a higher level of value added than FIEs. Compare ‘Wholly foreign owned’ (44.1%) in first column with </a:t>
            </a:r>
            <a:r>
              <a:rPr lang="en-US" b="1" dirty="0"/>
              <a:t>P</a:t>
            </a:r>
            <a:r>
              <a:rPr lang="en-US" b="1" dirty="0" smtClean="0"/>
              <a:t>rivate firms (80.8%), which are owned by Chinese, also in first </a:t>
            </a:r>
            <a:r>
              <a:rPr lang="en-US" b="1" smtClean="0"/>
              <a:t>column under </a:t>
            </a:r>
            <a:r>
              <a:rPr lang="en-US" b="1" dirty="0" smtClean="0"/>
              <a:t>2007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79988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Why might brand value (or brand recognition) be a good indicator of technological upgrading? </a:t>
            </a:r>
          </a:p>
          <a:p>
            <a:pPr marL="457200" lvl="1" indent="0">
              <a:buNone/>
            </a:pPr>
            <a:r>
              <a:rPr lang="en-US" dirty="0" smtClean="0"/>
              <a:t>Or maybe it is not a good </a:t>
            </a:r>
            <a:r>
              <a:rPr lang="en-US" dirty="0" smtClean="0"/>
              <a:t>indicator</a:t>
            </a:r>
          </a:p>
          <a:p>
            <a:pPr lvl="1"/>
            <a:endParaRPr lang="en-US" b="1" dirty="0"/>
          </a:p>
          <a:p>
            <a:pPr lvl="1"/>
            <a:r>
              <a:rPr lang="en-US" b="1" dirty="0" smtClean="0"/>
              <a:t>It shows that the products of a company are well known in the market and therefore normally have a competitive market position. </a:t>
            </a:r>
          </a:p>
          <a:p>
            <a:pPr lvl="1"/>
            <a:r>
              <a:rPr lang="en-US" b="1" dirty="0" smtClean="0"/>
              <a:t>On the downside, some products and services are well known but do not represent high technological level such as McDonald’s </a:t>
            </a:r>
            <a:endParaRPr lang="en-US" b="1" dirty="0" smtClean="0"/>
          </a:p>
          <a:p>
            <a:endParaRPr lang="en-US" dirty="0"/>
          </a:p>
          <a:p>
            <a:r>
              <a:rPr lang="en-US" dirty="0" smtClean="0"/>
              <a:t>Name five Chinese brands of goods (not services)?</a:t>
            </a:r>
          </a:p>
          <a:p>
            <a:pPr lvl="1"/>
            <a:r>
              <a:rPr lang="en-US" b="1" dirty="0" smtClean="0"/>
              <a:t>Vivo, </a:t>
            </a:r>
            <a:r>
              <a:rPr lang="en-US" b="1" dirty="0" err="1" smtClean="0"/>
              <a:t>Oppo</a:t>
            </a:r>
            <a:r>
              <a:rPr lang="en-US" b="1" dirty="0" smtClean="0"/>
              <a:t>. Volvo (now owned by a Chinese firm) Lenovo, Haier, </a:t>
            </a:r>
            <a:r>
              <a:rPr lang="en-US" b="1" dirty="0" err="1" smtClean="0"/>
              <a:t>Chery</a:t>
            </a:r>
            <a:endParaRPr lang="en-US" b="1" dirty="0" smtClean="0"/>
          </a:p>
          <a:p>
            <a:pPr lvl="1"/>
            <a:endParaRPr lang="en-US" dirty="0"/>
          </a:p>
          <a:p>
            <a:r>
              <a:rPr lang="en-US" dirty="0"/>
              <a:t>N</a:t>
            </a:r>
            <a:r>
              <a:rPr lang="en-US" dirty="0" smtClean="0"/>
              <a:t>ame 5 brands from any two of these countries: </a:t>
            </a:r>
          </a:p>
          <a:p>
            <a:pPr lvl="1"/>
            <a:r>
              <a:rPr lang="en-US" dirty="0" smtClean="0"/>
              <a:t>Korea</a:t>
            </a:r>
          </a:p>
          <a:p>
            <a:pPr lvl="1"/>
            <a:r>
              <a:rPr lang="en-US" dirty="0" smtClean="0"/>
              <a:t>Japan</a:t>
            </a:r>
          </a:p>
          <a:p>
            <a:pPr lvl="1"/>
            <a:r>
              <a:rPr lang="en-US" dirty="0" smtClean="0"/>
              <a:t>Germany</a:t>
            </a:r>
          </a:p>
          <a:p>
            <a:pPr lvl="1"/>
            <a:r>
              <a:rPr lang="en-US" dirty="0" smtClean="0"/>
              <a:t>Taiwan</a:t>
            </a:r>
          </a:p>
          <a:p>
            <a:pPr lvl="1"/>
            <a:r>
              <a:rPr lang="en-US" dirty="0" smtClean="0"/>
              <a:t>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895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473</Words>
  <Application>Microsoft Macintosh PowerPoint</Application>
  <PresentationFormat>On-screen Show (4:3)</PresentationFormat>
  <Paragraphs>45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Discussion class</vt:lpstr>
      <vt:lpstr>Round 1</vt:lpstr>
      <vt:lpstr>Round 2</vt:lpstr>
      <vt:lpstr>Round 3</vt:lpstr>
      <vt:lpstr>Round 4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Discussion class</dc:title>
  <dc:creator>Akiko Vandenberg</dc:creator>
  <cp:lastModifiedBy>Akiko Vandenberg</cp:lastModifiedBy>
  <cp:revision>15</cp:revision>
  <dcterms:created xsi:type="dcterms:W3CDTF">2016-10-27T02:50:58Z</dcterms:created>
  <dcterms:modified xsi:type="dcterms:W3CDTF">2017-04-26T01:46:43Z</dcterms:modified>
</cp:coreProperties>
</file>