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56" r:id="rId2"/>
    <p:sldId id="264" r:id="rId3"/>
    <p:sldId id="263" r:id="rId4"/>
    <p:sldId id="286" r:id="rId5"/>
    <p:sldId id="265" r:id="rId6"/>
    <p:sldId id="284" r:id="rId7"/>
    <p:sldId id="257" r:id="rId8"/>
    <p:sldId id="258" r:id="rId9"/>
    <p:sldId id="262" r:id="rId10"/>
    <p:sldId id="291" r:id="rId11"/>
    <p:sldId id="259" r:id="rId12"/>
    <p:sldId id="292" r:id="rId13"/>
    <p:sldId id="293" r:id="rId14"/>
    <p:sldId id="294" r:id="rId15"/>
    <p:sldId id="295" r:id="rId16"/>
    <p:sldId id="273" r:id="rId17"/>
    <p:sldId id="276" r:id="rId18"/>
    <p:sldId id="277" r:id="rId19"/>
    <p:sldId id="279" r:id="rId20"/>
    <p:sldId id="278" r:id="rId21"/>
    <p:sldId id="270" r:id="rId22"/>
    <p:sldId id="282" r:id="rId23"/>
    <p:sldId id="299" r:id="rId24"/>
    <p:sldId id="281" r:id="rId25"/>
    <p:sldId id="287" r:id="rId26"/>
    <p:sldId id="288" r:id="rId27"/>
    <p:sldId id="289" r:id="rId28"/>
    <p:sldId id="296" r:id="rId29"/>
    <p:sldId id="269" r:id="rId30"/>
    <p:sldId id="290" r:id="rId31"/>
    <p:sldId id="271" r:id="rId32"/>
    <p:sldId id="297" r:id="rId33"/>
    <p:sldId id="298" r:id="rId34"/>
    <p:sldId id="300" r:id="rId35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33333"/>
    <a:srgbClr val="29292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3907" autoAdjust="0"/>
  </p:normalViewPr>
  <p:slideViewPr>
    <p:cSldViewPr>
      <p:cViewPr>
        <p:scale>
          <a:sx n="70" d="100"/>
          <a:sy n="70" d="100"/>
        </p:scale>
        <p:origin x="-828" y="-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90CD80-667F-48ED-99DC-713199DB8CBF}" type="datetimeFigureOut">
              <a:rPr lang="th-TH" smtClean="0"/>
              <a:t>30/11/56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9507A3-B1BE-4166-9BE7-21D9FF8484BC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ashingtonpost.com/business/economy/25-billion-sent-to-victims-of-madoffs-fraud/2012/09/20/ff973694-0366-11e2-8102-ebee9c66e190_story.html" TargetMode="External"/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Hamburger</a:t>
            </a:r>
            <a:r>
              <a:rPr lang="en-US" baseline="0" dirty="0" smtClean="0"/>
              <a:t> crisis affected US economy depression</a:t>
            </a:r>
          </a:p>
          <a:p>
            <a:r>
              <a:rPr lang="en-US" baseline="0" dirty="0" smtClean="0"/>
              <a:t>People had big amount of debt due to the deflation effect around the world</a:t>
            </a:r>
            <a:endParaRPr lang="en-US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It due to the lack of liquidity. Affect the stability on the most of financial institution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87DC5-75F5-4644-A500-91686062C453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th-TH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พูดเริ่ม</a:t>
            </a:r>
            <a:r>
              <a:rPr lang="th-TH" sz="1200" b="0" i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with the already occurred of Hamburger crisis. Combine with the collapse of </a:t>
            </a:r>
            <a:r>
              <a:rPr lang="en-US" sz="1200" b="0" i="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Madoff</a:t>
            </a:r>
            <a:r>
              <a:rPr lang="en-US" sz="1200" b="0" i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b="0" i="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secrurity</a:t>
            </a:r>
            <a:r>
              <a:rPr lang="en-US" sz="1200" b="0" i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fund. It</a:t>
            </a:r>
            <a:r>
              <a:rPr lang="en-US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became</a:t>
            </a:r>
            <a:r>
              <a:rPr lang="en-US" sz="1200" b="0" i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 big loss to whom invested</a:t>
            </a:r>
            <a:br>
              <a:rPr lang="en-US" sz="1200" b="0" i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en-US" sz="1200" b="0" i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         in </a:t>
            </a:r>
            <a:r>
              <a:rPr lang="en-US" sz="1200" b="0" i="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Madoff</a:t>
            </a:r>
            <a:r>
              <a:rPr lang="en-US" sz="1200" b="0" i="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fund. </a:t>
            </a:r>
            <a:endParaRPr lang="en-US" sz="1200" b="0" i="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Madoff’s</a:t>
            </a:r>
            <a:r>
              <a:rPr lang="en-US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emergence reveals another dimension of danger to already shaken global financial markets.</a:t>
            </a:r>
            <a:endParaRPr lang="en-US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It due to the lack of liquidity. Affect the stability on the most of financial institution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87DC5-75F5-4644-A500-91686062C453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Research from the news</a:t>
            </a:r>
            <a:r>
              <a:rPr lang="en-US" baseline="0" dirty="0" smtClean="0"/>
              <a:t> that wrote on September last year</a:t>
            </a:r>
          </a:p>
          <a:p>
            <a:r>
              <a:rPr lang="en-US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Investors who lost money in the </a:t>
            </a:r>
            <a:r>
              <a:rPr lang="en-US" sz="12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Ponzi</a:t>
            </a:r>
            <a:r>
              <a:rPr lang="en-US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scheme perpetrated by Bernard </a:t>
            </a:r>
            <a:r>
              <a:rPr lang="en-US" sz="1200" b="0" i="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Madoff</a:t>
            </a:r>
            <a:r>
              <a:rPr lang="en-US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will get some more money back</a:t>
            </a:r>
            <a:r>
              <a:rPr lang="en-US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87DC5-75F5-4644-A500-91686062C453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582FC-1A49-4662-A365-E6989CBEB8E6}" type="datetimeFigureOut">
              <a:rPr lang="th-TH" smtClean="0"/>
              <a:pPr/>
              <a:t>30/11/56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8EF20-3E83-4E7A-BB34-E2206273DD6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582FC-1A49-4662-A365-E6989CBEB8E6}" type="datetimeFigureOut">
              <a:rPr lang="th-TH" smtClean="0"/>
              <a:pPr/>
              <a:t>30/11/56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8EF20-3E83-4E7A-BB34-E2206273DD6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582FC-1A49-4662-A365-E6989CBEB8E6}" type="datetimeFigureOut">
              <a:rPr lang="th-TH" smtClean="0"/>
              <a:pPr/>
              <a:t>30/11/56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8EF20-3E83-4E7A-BB34-E2206273DD6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582FC-1A49-4662-A365-E6989CBEB8E6}" type="datetimeFigureOut">
              <a:rPr lang="th-TH" smtClean="0"/>
              <a:pPr/>
              <a:t>30/11/56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8EF20-3E83-4E7A-BB34-E2206273DD6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582FC-1A49-4662-A365-E6989CBEB8E6}" type="datetimeFigureOut">
              <a:rPr lang="th-TH" smtClean="0"/>
              <a:pPr/>
              <a:t>30/11/56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8EF20-3E83-4E7A-BB34-E2206273DD6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582FC-1A49-4662-A365-E6989CBEB8E6}" type="datetimeFigureOut">
              <a:rPr lang="th-TH" smtClean="0"/>
              <a:pPr/>
              <a:t>30/11/56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8EF20-3E83-4E7A-BB34-E2206273DD6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582FC-1A49-4662-A365-E6989CBEB8E6}" type="datetimeFigureOut">
              <a:rPr lang="th-TH" smtClean="0"/>
              <a:pPr/>
              <a:t>30/11/56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8EF20-3E83-4E7A-BB34-E2206273DD6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582FC-1A49-4662-A365-E6989CBEB8E6}" type="datetimeFigureOut">
              <a:rPr lang="th-TH" smtClean="0"/>
              <a:pPr/>
              <a:t>30/11/56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8EF20-3E83-4E7A-BB34-E2206273DD6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582FC-1A49-4662-A365-E6989CBEB8E6}" type="datetimeFigureOut">
              <a:rPr lang="th-TH" smtClean="0"/>
              <a:pPr/>
              <a:t>30/11/56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8EF20-3E83-4E7A-BB34-E2206273DD6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582FC-1A49-4662-A365-E6989CBEB8E6}" type="datetimeFigureOut">
              <a:rPr lang="th-TH" smtClean="0"/>
              <a:pPr/>
              <a:t>30/11/56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8EF20-3E83-4E7A-BB34-E2206273DD6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582FC-1A49-4662-A365-E6989CBEB8E6}" type="datetimeFigureOut">
              <a:rPr lang="th-TH" smtClean="0"/>
              <a:pPr/>
              <a:t>30/11/56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8EF20-3E83-4E7A-BB34-E2206273DD6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F582FC-1A49-4662-A365-E6989CBEB8E6}" type="datetimeFigureOut">
              <a:rPr lang="th-TH" smtClean="0"/>
              <a:pPr/>
              <a:t>30/11/56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08EF20-3E83-4E7A-BB34-E2206273DD63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55576" y="1700808"/>
            <a:ext cx="7416824" cy="1692771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7200" u="sng" dirty="0" smtClean="0"/>
              <a:t>Bernard L. Madoff </a:t>
            </a:r>
          </a:p>
          <a:p>
            <a:r>
              <a:rPr lang="en-US" dirty="0" smtClean="0"/>
              <a:t>FN323 presentation 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708920"/>
            <a:ext cx="8075240" cy="3240360"/>
          </a:xfr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b="1" dirty="0" smtClean="0"/>
              <a:t>Name</a:t>
            </a:r>
            <a:r>
              <a:rPr lang="en-US" b="1" dirty="0"/>
              <a:t>: </a:t>
            </a:r>
            <a:r>
              <a:rPr lang="en-US" dirty="0"/>
              <a:t>Bernard Lawrence Madoff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r>
              <a:rPr lang="en-US" b="1" dirty="0" smtClean="0"/>
              <a:t>Born</a:t>
            </a:r>
            <a:r>
              <a:rPr lang="en-US" b="1" dirty="0"/>
              <a:t>: </a:t>
            </a:r>
            <a:r>
              <a:rPr lang="en-US" dirty="0"/>
              <a:t>April 29, 1938 Queens, New York, </a:t>
            </a:r>
            <a:r>
              <a:rPr lang="en-US" dirty="0" smtClean="0"/>
              <a:t>US</a:t>
            </a:r>
            <a:br>
              <a:rPr lang="en-US" dirty="0" smtClean="0"/>
            </a:br>
            <a:r>
              <a:rPr lang="en-US" dirty="0" smtClean="0"/>
              <a:t> </a:t>
            </a:r>
          </a:p>
          <a:p>
            <a:r>
              <a:rPr lang="en-US" b="1" dirty="0" smtClean="0"/>
              <a:t>Age</a:t>
            </a:r>
            <a:r>
              <a:rPr lang="en-US" b="1" dirty="0"/>
              <a:t>: </a:t>
            </a:r>
            <a:r>
              <a:rPr lang="en-US" dirty="0" smtClean="0"/>
              <a:t>75 </a:t>
            </a:r>
            <a:r>
              <a:rPr lang="en-US" dirty="0"/>
              <a:t>year </a:t>
            </a:r>
            <a:r>
              <a:rPr lang="en-US" dirty="0" smtClean="0"/>
              <a:t>olds now</a:t>
            </a:r>
            <a:endParaRPr lang="en-US" dirty="0"/>
          </a:p>
          <a:p>
            <a:endParaRPr lang="th-TH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539552" y="1556792"/>
            <a:ext cx="21705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Profile</a:t>
            </a:r>
            <a:endParaRPr lang="th-TH" sz="5400" b="1" u="sng" dirty="0">
              <a:solidFill>
                <a:schemeClr val="bg1"/>
              </a:solidFill>
            </a:endParaRPr>
          </a:p>
        </p:txBody>
      </p:sp>
      <p:pic>
        <p:nvPicPr>
          <p:cNvPr id="4" name="รูปภาพ 3" descr="BMgood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04248" y="1340768"/>
            <a:ext cx="1944216" cy="16710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1410318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85725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Young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Madoff showed no interest in finance during at first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5725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Madoff's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interest was the school swim team. His coach hired him as lifeguard.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5725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After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graduating from high school in 1956, Madoff headed to University of Alabama, where he stayed for one year before transferring to Hofstra University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85725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1959, he married high school sweetheart Ruth, who was attending Queens College with a focus on finance.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5725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th-TH" sz="2000" dirty="0">
              <a:latin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404664"/>
            <a:ext cx="21705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Profile</a:t>
            </a:r>
            <a:endParaRPr lang="th-TH" sz="5400" b="1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72024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853136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85725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1960, Madoff earned his bachelor's degree in political science from Hofstra. Ruth also graduated, and landed a job on the stock market in Manhattan.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5725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Bernard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began to study law at Brooklyn Law School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85725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Using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$5,000 he earned from his summer lifeguarding job, Madoff and his wife founded Bernard L. Madoff Investment Securities LLC on Wall Street in 1960.</a:t>
            </a:r>
            <a:endParaRPr lang="th-TH" sz="2400" dirty="0">
              <a:latin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404664"/>
            <a:ext cx="21705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Profile</a:t>
            </a:r>
            <a:endParaRPr lang="th-TH" sz="5400" b="1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4532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124744"/>
            <a:ext cx="8229600" cy="5217443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lvl="1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served as the Chairman of the Board of Directors and on the Board of Governors of the NASD </a:t>
            </a:r>
            <a:b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self-regulatory securities industry organization in1984</a:t>
            </a:r>
          </a:p>
          <a:p>
            <a:pPr lvl="1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 company is one of the five most active companies in the development of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Nasdaq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lvl="1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1990, Bernard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Madoff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served as president of the board of directors for the NASDAQ stock exchange. </a:t>
            </a:r>
          </a:p>
          <a:p>
            <a:pPr marL="457200" lvl="1" indent="0">
              <a:lnSpc>
                <a:spcPct val="170000"/>
              </a:lnSpc>
              <a:buNone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21904" y="214192"/>
            <a:ext cx="40324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Achievement</a:t>
            </a:r>
            <a:endParaRPr lang="th-TH" sz="5400" b="1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3512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124744"/>
            <a:ext cx="8229600" cy="5217443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lvl="1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Madoff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was known as a philanthropist and business expert. He served on the boards of several nonprofits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- including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Robert I.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Lappin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Charitable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Foundation </a:t>
            </a:r>
            <a:b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	- The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PIcower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Foundation the JEHT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Foundation </a:t>
            </a:r>
            <a:b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	- He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donated $6 million to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lymphonma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research 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 up the Madoff Foundation, contributing to educational, cultural, and health charities. 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7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Madoff Securities was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sixth largest market maker on Wall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Street in 2008.</a:t>
            </a:r>
            <a:endParaRPr lang="th-TH" sz="2000" dirty="0">
              <a:latin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21904" y="214192"/>
            <a:ext cx="40324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Achievement</a:t>
            </a:r>
            <a:endParaRPr lang="th-TH" sz="5400" b="1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3397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รูปภาพ 7" descr="madoofGOO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7784" y="1350538"/>
            <a:ext cx="4166883" cy="435533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72162" y="302077"/>
            <a:ext cx="64201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Former</a:t>
            </a:r>
            <a:r>
              <a:rPr 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NASDAQ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4000" dirty="0" smtClean="0">
                <a:solidFill>
                  <a:schemeClr val="bg1"/>
                </a:solidFill>
              </a:rPr>
              <a:t>president</a:t>
            </a:r>
            <a:endParaRPr lang="th-TH" sz="4000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83968" y="5805264"/>
            <a:ext cx="51845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Philanthropist !!</a:t>
            </a:r>
            <a:endParaRPr lang="th-TH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ยึดเนื้อหา 3" descr="BM bad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75856" y="886194"/>
            <a:ext cx="3096344" cy="4112581"/>
          </a:xfrm>
        </p:spPr>
      </p:pic>
      <p:pic>
        <p:nvPicPr>
          <p:cNvPr id="5" name="รูปภาพ 4" descr="50-billionth-download.jpg"/>
          <p:cNvPicPr>
            <a:picLocks noChangeAspect="1"/>
          </p:cNvPicPr>
          <p:nvPr/>
        </p:nvPicPr>
        <p:blipFill>
          <a:blip r:embed="rId3" cstate="print"/>
          <a:srcRect t="16179" b="31789"/>
          <a:stretch>
            <a:fillRect/>
          </a:stretch>
        </p:blipFill>
        <p:spPr>
          <a:xfrm>
            <a:off x="323528" y="4941168"/>
            <a:ext cx="8388424" cy="13211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รูปภาพ 5" descr="bad ic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24128" y="2780928"/>
            <a:ext cx="1219200" cy="12192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43608" y="692696"/>
            <a:ext cx="7488832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bg1"/>
                </a:solidFill>
              </a:rPr>
              <a:t>The LARGEST financial </a:t>
            </a:r>
            <a:r>
              <a:rPr lang="en-US" sz="3200" b="1" dirty="0" smtClean="0">
                <a:solidFill>
                  <a:schemeClr val="bg1"/>
                </a:solidFill>
              </a:rPr>
              <a:t>fraud in U.S. history</a:t>
            </a:r>
            <a:endParaRPr lang="th-TH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209331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Derivative-based 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edge fund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High and constant return (10-12%), even economic is in downturn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People invest huge amount of money due to his reputation and goodness.   </a:t>
            </a:r>
            <a:endParaRPr lang="th-TH" dirty="0">
              <a:latin typeface="Times New Roman" pitchFamily="18" charset="0"/>
            </a:endParaRPr>
          </a:p>
        </p:txBody>
      </p:sp>
      <p:pic>
        <p:nvPicPr>
          <p:cNvPr id="2050" name="Picture 2" descr="http://www.davemanuel.com/images/bernard_l_madoff_securities_logo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4536504" cy="1435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80464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476672"/>
            <a:ext cx="75504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Bernard </a:t>
            </a:r>
            <a:r>
              <a:rPr lang="en-US" sz="4800" b="1" u="sng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en-US" sz="4800" b="1" u="sng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adoff</a:t>
            </a:r>
            <a:r>
              <a:rPr lang="en-US" sz="4800" b="1" u="sng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’s</a:t>
            </a:r>
            <a:r>
              <a:rPr lang="en-US" sz="48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8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strategy</a:t>
            </a:r>
            <a:endParaRPr lang="th-TH" sz="4800" b="1" u="sng" dirty="0">
              <a:solidFill>
                <a:schemeClr val="bg1"/>
              </a:solidFill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209331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He claimed that he use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splite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-strike or bull-spread strategy, but maybe something more complicate. 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“Even knowledgeable people can’t really tell you  what he’s doing”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But some one doubt that this high and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constatnt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return is impossib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le, it can be some illegal activity such as front run or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ponzi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scheme. </a:t>
            </a:r>
            <a:endParaRPr lang="th-TH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67544" y="9898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6000" u="sng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Ponzi</a:t>
            </a:r>
            <a:r>
              <a:rPr lang="en-US" sz="60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Scheme</a:t>
            </a:r>
            <a:br>
              <a:rPr lang="en-US" sz="6000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th-TH" sz="6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รูปภาพ 8" descr="ponzi-prison.gif"/>
          <p:cNvPicPr>
            <a:picLocks noChangeAspect="1"/>
          </p:cNvPicPr>
          <p:nvPr/>
        </p:nvPicPr>
        <p:blipFill>
          <a:blip r:embed="rId2" cstate="print"/>
          <a:srcRect l="49331" b="51031"/>
          <a:stretch>
            <a:fillRect/>
          </a:stretch>
        </p:blipFill>
        <p:spPr>
          <a:xfrm>
            <a:off x="1979712" y="2204864"/>
            <a:ext cx="5400600" cy="3810173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620688"/>
            <a:ext cx="75504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u="sng" dirty="0" smtClean="0"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</a:rPr>
              <a:t>Why investor still invest with </a:t>
            </a:r>
            <a:r>
              <a:rPr lang="en-US" sz="4800" b="1" u="sng" dirty="0" err="1" smtClean="0"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</a:rPr>
              <a:t>Madoff’s</a:t>
            </a:r>
            <a:r>
              <a:rPr lang="en-US" sz="4800" b="1" u="sng" dirty="0" smtClean="0"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</a:rPr>
              <a:t> fund</a:t>
            </a:r>
            <a:endParaRPr lang="th-TH" sz="4800" b="1" u="sng" dirty="0">
              <a:solidFill>
                <a:schemeClr val="bg1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1028" name="Picture 4" descr="http://coffeebreak3.files.wordpress.com/2011/12/002_happy_guy_walking.gif"/>
          <p:cNvPicPr>
            <a:picLocks noChangeAspect="1" noChangeArrowheads="1"/>
          </p:cNvPicPr>
          <p:nvPr/>
        </p:nvPicPr>
        <p:blipFill>
          <a:blip r:embed="rId2" cstate="print"/>
          <a:srcRect l="37799"/>
          <a:stretch>
            <a:fillRect/>
          </a:stretch>
        </p:blipFill>
        <p:spPr bwMode="auto">
          <a:xfrm>
            <a:off x="5292080" y="2204864"/>
            <a:ext cx="2369840" cy="4171951"/>
          </a:xfrm>
          <a:prstGeom prst="rect">
            <a:avLst/>
          </a:prstGeom>
          <a:noFill/>
        </p:spPr>
      </p:pic>
      <p:pic>
        <p:nvPicPr>
          <p:cNvPr id="1026" name="Picture 2" descr="http://s3.amazonaws.com/rapgenius/filepicker%2FWKOngazSr28QmFO78CPS_li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4869160"/>
            <a:ext cx="1800200" cy="1227409"/>
          </a:xfrm>
          <a:prstGeom prst="rect">
            <a:avLst/>
          </a:prstGeom>
          <a:noFill/>
        </p:spPr>
      </p:pic>
      <p:pic>
        <p:nvPicPr>
          <p:cNvPr id="1030" name="Picture 6" descr="http://static2.businessinsider.com/image/4d6bcf3449e2aed607200000-480/madoff-ange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2996952"/>
            <a:ext cx="3810000" cy="28479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620688"/>
            <a:ext cx="75504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u="sng" dirty="0" smtClean="0"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</a:rPr>
              <a:t>He is a good marketer </a:t>
            </a:r>
            <a:endParaRPr lang="th-TH" sz="4800" b="1" u="sng" dirty="0">
              <a:solidFill>
                <a:schemeClr val="bg1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7" name="Subtitle 2"/>
          <p:cNvSpPr>
            <a:spLocks noGrp="1"/>
          </p:cNvSpPr>
          <p:nvPr>
            <p:ph idx="1"/>
          </p:nvPr>
        </p:nvSpPr>
        <p:spPr>
          <a:xfrm>
            <a:off x="899592" y="1484784"/>
            <a:ext cx="7560840" cy="4752528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“Too complicated for outsiders to understand”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jewish</a:t>
            </a: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circuit”, they trust </a:t>
            </a:r>
            <a:r>
              <a:rPr lang="en-US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madoff</a:t>
            </a: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because he is Jewish. 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Refused to meet directly with investors, which gave him an “oz” aura and increased the allure of the investment. 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he select a new customers, which make them think that they are specially selected . </a:t>
            </a: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620688"/>
            <a:ext cx="75504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u="sng" dirty="0" smtClean="0"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</a:rPr>
              <a:t>Reveal of </a:t>
            </a:r>
            <a:r>
              <a:rPr lang="en-US" sz="4800" b="1" u="sng" dirty="0" err="1" smtClean="0"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</a:rPr>
              <a:t>ponzi</a:t>
            </a:r>
            <a:r>
              <a:rPr lang="en-US" sz="4800" b="1" u="sng" dirty="0" smtClean="0">
                <a:solidFill>
                  <a:schemeClr val="bg1"/>
                </a:solid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</a:rPr>
              <a:t> scheme</a:t>
            </a:r>
            <a:endParaRPr lang="th-TH" sz="4800" b="1" u="sng" dirty="0">
              <a:solidFill>
                <a:schemeClr val="bg1"/>
              </a:solid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5" name="Subtitle 2"/>
          <p:cNvSpPr>
            <a:spLocks noGrp="1"/>
          </p:cNvSpPr>
          <p:nvPr>
            <p:ph idx="1"/>
          </p:nvPr>
        </p:nvSpPr>
        <p:spPr>
          <a:xfrm>
            <a:off x="899592" y="1484784"/>
            <a:ext cx="7560840" cy="4752528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Reveal on 11 December</a:t>
            </a: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2008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Hambueher</a:t>
            </a: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crisis, cash is an important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$7 billion dollar withdrawal 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Ponzi</a:t>
            </a: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scheme collapse, and every is just “a big lie”.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17 years, 65 billion, some red flags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467544" y="2132856"/>
            <a:ext cx="8208912" cy="324036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marL="742950" marR="0" lvl="1" indent="-28575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4000" b="1" dirty="0" smtClean="0">
                <a:solidFill>
                  <a:schemeClr val="bg1"/>
                </a:solidFill>
                <a:cs typeface="Times New Roman" pitchFamily="18" charset="0"/>
              </a:rPr>
              <a:t>Don’t have any financial regulator ?</a:t>
            </a:r>
          </a:p>
          <a:p>
            <a:pPr marL="742950" marR="0" lvl="1" indent="-28575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n-ea"/>
                <a:cs typeface="Times New Roman" pitchFamily="18" charset="0"/>
              </a:rPr>
              <a:t>Don’t have any inspection ?</a:t>
            </a:r>
          </a:p>
        </p:txBody>
      </p:sp>
      <p:pic>
        <p:nvPicPr>
          <p:cNvPr id="44034" name="Picture 2" descr="http://1.bp.blogspot.com/-bzFqJmqgkTM/UChvEkWwKuI/AAAAAAAAA1c/Dwa1kMxo-uI/s1600/yes_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4365104"/>
            <a:ext cx="3619500" cy="22669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/>
          <p:cNvSpPr txBox="1">
            <a:spLocks/>
          </p:cNvSpPr>
          <p:nvPr/>
        </p:nvSpPr>
        <p:spPr>
          <a:xfrm>
            <a:off x="395536" y="404664"/>
            <a:ext cx="7560840" cy="1938992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Securities and Exchange </a:t>
            </a:r>
            <a:br>
              <a:rPr lang="en-US" sz="40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               </a:t>
            </a:r>
            <a:r>
              <a:rPr lang="en-US" sz="40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Commission (SEC)</a:t>
            </a:r>
            <a:br>
              <a:rPr lang="en-US" sz="40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th-TH" sz="4000" b="1" u="sng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Subtitle 2"/>
          <p:cNvSpPr>
            <a:spLocks noGrp="1"/>
          </p:cNvSpPr>
          <p:nvPr>
            <p:ph idx="1"/>
          </p:nvPr>
        </p:nvSpPr>
        <p:spPr>
          <a:xfrm>
            <a:off x="899592" y="2132856"/>
            <a:ext cx="7560840" cy="3240360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Many investigations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1999, 2000,2004,2005, and 2006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results were there is no enough evidence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prove that he committed fraud. 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25976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/>
          <p:cNvSpPr txBox="1">
            <a:spLocks/>
          </p:cNvSpPr>
          <p:nvPr/>
        </p:nvSpPr>
        <p:spPr>
          <a:xfrm>
            <a:off x="611560" y="697920"/>
            <a:ext cx="7560840" cy="1938992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u="sng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Why SEC CANNOT capture Bernard Madoff</a:t>
            </a:r>
            <a:br>
              <a:rPr lang="en-US" sz="4000" b="1" u="sng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</a:br>
            <a:endParaRPr lang="th-TH" sz="4000" b="1" u="sng" dirty="0">
              <a:solidFill>
                <a:prstClr val="white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Subtitle 2"/>
          <p:cNvSpPr>
            <a:spLocks noGrp="1"/>
          </p:cNvSpPr>
          <p:nvPr>
            <p:ph idx="1"/>
          </p:nvPr>
        </p:nvSpPr>
        <p:spPr>
          <a:xfrm>
            <a:off x="1331640" y="2636912"/>
            <a:ext cx="6408712" cy="1224136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the failure of SEC itself</a:t>
            </a:r>
            <a:endParaRPr lang="en-US" sz="3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8" name="Picture 2" descr="http://3.bp.blogspot.com/_1ysODn_1Nr4/TQjvRHDQUaI/AAAAAAAAEZQ/jdaalhUCOU0/s1600/SEC+fail.GIF"/>
          <p:cNvPicPr>
            <a:picLocks noChangeAspect="1" noChangeArrowheads="1"/>
          </p:cNvPicPr>
          <p:nvPr/>
        </p:nvPicPr>
        <p:blipFill>
          <a:blip r:embed="rId2" cstate="print"/>
          <a:srcRect l="17500" r="19501" b="27185"/>
          <a:stretch>
            <a:fillRect/>
          </a:stretch>
        </p:blipFill>
        <p:spPr bwMode="auto">
          <a:xfrm>
            <a:off x="3203848" y="4149080"/>
            <a:ext cx="2592288" cy="24482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935407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/>
          <p:cNvSpPr txBox="1">
            <a:spLocks/>
          </p:cNvSpPr>
          <p:nvPr/>
        </p:nvSpPr>
        <p:spPr>
          <a:xfrm>
            <a:off x="755576" y="476672"/>
            <a:ext cx="8208912" cy="2308324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Madoff said he </a:t>
            </a:r>
            <a:r>
              <a:rPr lang="en-US" sz="3600" b="1" u="sng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was “ASTONISHED" </a:t>
            </a:r>
            <a:r>
              <a:rPr lang="en-US" sz="36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 the SEC's investigation hadn't exposed his </a:t>
            </a:r>
            <a:r>
              <a:rPr lang="en-US" sz="3600" b="1" u="sng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fraud</a:t>
            </a:r>
            <a:br>
              <a:rPr lang="en-US" sz="3600" b="1" u="sng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th-TH" sz="3600" b="1" u="sng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Subtitle 2"/>
          <p:cNvSpPr>
            <a:spLocks noGrp="1"/>
          </p:cNvSpPr>
          <p:nvPr>
            <p:ph idx="1"/>
          </p:nvPr>
        </p:nvSpPr>
        <p:spPr>
          <a:xfrm>
            <a:off x="1187624" y="2564904"/>
            <a:ext cx="7128792" cy="3168352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Third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party that SEC did not check on it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Fake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account number (DTC account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Contradicted words he gave during the investigation</a:t>
            </a:r>
          </a:p>
          <a:p>
            <a:pPr marL="457200" lvl="1" indent="0">
              <a:buNone/>
            </a:pPr>
            <a:endParaRPr 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19265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/>
          <p:cNvSpPr txBox="1">
            <a:spLocks/>
          </p:cNvSpPr>
          <p:nvPr/>
        </p:nvSpPr>
        <p:spPr>
          <a:xfrm>
            <a:off x="683568" y="620688"/>
            <a:ext cx="7560840" cy="1323439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u="sng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How he was ARRESTED?</a:t>
            </a:r>
            <a:br>
              <a:rPr lang="en-US" sz="4000" b="1" u="sng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</a:br>
            <a:endParaRPr lang="th-TH" sz="4000" b="1" u="sng" dirty="0">
              <a:solidFill>
                <a:prstClr val="white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Subtitle 2"/>
          <p:cNvSpPr>
            <a:spLocks noGrp="1"/>
          </p:cNvSpPr>
          <p:nvPr>
            <p:ph idx="1"/>
          </p:nvPr>
        </p:nvSpPr>
        <p:spPr>
          <a:xfrm>
            <a:off x="1259632" y="1844824"/>
            <a:ext cx="6696744" cy="4104456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endParaRPr lang="en-US" sz="2000" dirty="0" smtClean="0"/>
          </a:p>
          <a:p>
            <a:r>
              <a:rPr lang="en-US" sz="2000" dirty="0" smtClean="0"/>
              <a:t>December </a:t>
            </a:r>
            <a:r>
              <a:rPr lang="en-US" sz="2000" dirty="0"/>
              <a:t>2008, Bernard Madoff had to pay $7 billion, he discussed his dilemma with his sons.</a:t>
            </a:r>
          </a:p>
          <a:p>
            <a:endParaRPr lang="en-US" sz="2000" dirty="0"/>
          </a:p>
          <a:p>
            <a:r>
              <a:rPr lang="en-US" sz="2000" dirty="0"/>
              <a:t>Next 2 days, Bernard Madoff told his sons that he made huge profit and wants to give early bonus about $173 million. </a:t>
            </a:r>
          </a:p>
          <a:p>
            <a:endParaRPr lang="en-US" sz="2000" dirty="0"/>
          </a:p>
          <a:p>
            <a:r>
              <a:rPr lang="en-US" sz="2000" dirty="0"/>
              <a:t>His sons asked for the explanation and later on, the confession from Bernard Madoff took place hear. He told his son that he committed a “giant Ponzi scheme”.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1841101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4"/>
          <p:cNvSpPr txBox="1">
            <a:spLocks/>
          </p:cNvSpPr>
          <p:nvPr/>
        </p:nvSpPr>
        <p:spPr>
          <a:xfrm>
            <a:off x="683568" y="620688"/>
            <a:ext cx="7560840" cy="1323439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u="sng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How </a:t>
            </a:r>
            <a:r>
              <a:rPr lang="en-US" sz="4000" b="1" u="sng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he was </a:t>
            </a:r>
            <a:r>
              <a:rPr lang="en-US" sz="4000" b="1" u="sng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ARRESTED?</a:t>
            </a:r>
            <a:br>
              <a:rPr lang="en-US" sz="4000" b="1" u="sng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</a:br>
            <a:endParaRPr lang="th-TH" sz="4000" b="1" u="sng" dirty="0">
              <a:solidFill>
                <a:prstClr val="white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1259632" y="1844824"/>
            <a:ext cx="6696744" cy="381642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000" dirty="0" smtClean="0"/>
          </a:p>
          <a:p>
            <a:r>
              <a:rPr lang="en-US" sz="2000" dirty="0" smtClean="0"/>
              <a:t>He </a:t>
            </a:r>
            <a:r>
              <a:rPr lang="en-US" sz="2000" dirty="0"/>
              <a:t>finally got caught in December 2008. He was trapped after he confessed about his dishonesty to his very own sons.</a:t>
            </a:r>
          </a:p>
          <a:p>
            <a:endParaRPr lang="en-US" sz="2000" dirty="0"/>
          </a:p>
          <a:p>
            <a:pPr lvl="0"/>
            <a:r>
              <a:rPr lang="en-US" sz="2000" dirty="0"/>
              <a:t>His sons now reported his father’s fraud to the Federal Bureau of Investigation. Even though Bernie confessed that he committed a fraud in the 1990’s, but they believed that  it started </a:t>
            </a:r>
            <a:r>
              <a:rPr lang="en-US" sz="2000" dirty="0" smtClean="0"/>
              <a:t>before that.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xmlns="" val="4190591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/>
          <p:cNvSpPr txBox="1">
            <a:spLocks/>
          </p:cNvSpPr>
          <p:nvPr/>
        </p:nvSpPr>
        <p:spPr>
          <a:xfrm>
            <a:off x="482630" y="476672"/>
            <a:ext cx="8352928" cy="769441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Harry </a:t>
            </a:r>
            <a:r>
              <a:rPr lang="en-US" b="1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Markopolos</a:t>
            </a:r>
            <a:endParaRPr lang="th-TH" b="1" u="sng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Subtitle 2"/>
          <p:cNvSpPr>
            <a:spLocks noGrp="1"/>
          </p:cNvSpPr>
          <p:nvPr>
            <p:ph idx="1"/>
          </p:nvPr>
        </p:nvSpPr>
        <p:spPr>
          <a:xfrm>
            <a:off x="457200" y="1711349"/>
            <a:ext cx="8229600" cy="4525963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lvl="1">
              <a:lnSpc>
                <a:spcPct val="150000"/>
              </a:lnSpc>
              <a:buNone/>
            </a:pPr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endParaRPr lang="en-US" sz="20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Quantitative Analyst for a security firm.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 is assigned to design a investment plan that generate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high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return as Bernard Madoff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According to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Markopolos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anyone who understood the underlying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math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the markets would have known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that they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were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impossible to create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high and constant return even considered the market’s best condition.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2" name="AutoShape 2" descr="data:image/jpeg;base64,/9j/4AAQSkZJRgABAQAAAQABAAD/2wCEAAkGBhMSERUUEhQVFBUVFRQVFRQXFBcUFxUXFRUVFRQUFBQXHCYeFxkjGRQVHy8gJCcpLCwtFR4xNTAqNSYrLCkBCQoKDgwOGg8PGikkHBwsLCwsKSksKSwpLCwsKSwpKSwsLCwpLCksKSkpLCksKSwsKSksKSkpKSwsLCwsLCkpLP/AABEIALgBEgMBIgACEQEDEQH/xAAcAAABBQEBAQAAAAAAAAAAAAAAAQQFBgcCAwj/xAA+EAABAwEFBQYFAgQGAgMAAAABAAIDEQQFEiExBkFRYXEHEyKBkaEyscHR8EJSFCNi4RUzcpKi8cLDF4KT/8QAGgEAAgMBAQAAAAAAAAAAAAAAAAMBAgQFBv/EACQRAAICAgICAgMBAQAAAAAAAAABAhEDIRIxBEEiMhNCUXEj/9oADAMBAAIRAxEAPwC3hdBcgLpVFgEqRKoAVAQlCkgVKkCVBIJUgCVBAqVIhAWdBCEIAEUQhAChKkCFIC1SICR8gGuQUEi1Ta1XgyMVcaKv3/tc2PKPM7/LmqRbbfLK4ucSeXyCXLIkNjjbL/aNsYxXDmBv3dFHybbHdhp1/sqrZLoklIqSAdw/N6tt29mJe2poMtEvnJmleOqtnVl23BpiZ5g1U7Yr6jlGRzUBa+xx4FWOz1yJHkqzbrit1iNXtL28tfJWU2uyssCfRqgSqm7I7YtlIiefFoCePAq5Apqdoyyi4umBSEJSkorFREUSoCgDlACUIKACqVc0QpAbBCSi6CqQASoCVSAJUiVAHVEUSJUACUIRRAClKAkSoAEJUVQAiVCEACEIJQAj3gaqobT7TYQWtNPny+SNq9qAysbc3bxwBp6FZ5bJpJZKkZDM56CuXSqXOQ/HC+yRs7u9qXVDQc8q181Y7nuTvHgAClMVOXPia09V3cV1Via2lagHz0p+cVeNmriEJd4KYqZ1611KzpWdKMOKtnpc9wCOhOZ4+fRWmzZBeMcAH/Z+694owP8AtaIqhGWXIdhy8rRZWPBDgCDqCK+yAMlw6o5FM/0ypb0Ztth2UBxM1iIjlGeDRrqZ5HcVHbJbXmRxs1oBZPGS0h2RJH1WpyS01Wa9qOzDJWttsdY5osnPbvaPhceJafY0SumOlByjssyFBbJ3y6eICWneAeKmVcyK08h6hTpKbZjegASFKiiCBKLldJEAJVKiiEANF0EiVQQKiiEoQDFCEJUAKAhCFICpUICAFogJaIQAIKVFEAIhKkogASOGSWiEAYNabeTNL3lQQ6Qn/UCcj5q0bG3eJmVOeJ1XcwKADpWqqe3DSy8bSNKyk+TwHfVW26bS6C7oy0eOUegr9vmkz0jbh27LlLtfZLL4AQ5w1DdB1P2TVva0xzw0NoDlU7jlTrvWbW+742/5kjcRzwippyIb8PmvCxwx1o0+RqD6HNLs1q2ze7t2gMjMS5tW1ODKv5VVzYCB0sBw18DqKF2vZ/MLCaEa81HJpDqj/DSru2mEjQ4PaRvoa0+yln2mraj+y+ay+aF9YnHnQ0Vtufby0QlhfVzdHAnUfdWWQzygrujVrVayFF7QOD7JK072FehtbZoxJGatdmOXI9FWNpr4wgx1oSB51Rey8qUSmXRfRs1qaSSWARsd5taCfULVopQ5oIzBFR0WAXrb8TidM/llT0+S1js5vEzWMVNcDsPsD9U6JzMi9lqCEBBKuKCq5XSSiAEQiiVBI0CUJEqgqKlSJUAKlCRKgBQE4ZYXFuIU6VFfRM7RNgaXHcq7Z76diNXaniqSnxNvjeL+VOTdItFEBAPHVFUwxtUxUVVL2n2/bZXhp4qBtnau0s8OqCDUqparIbn7TnB38zRWv/5HgpWoU0Bc6oqqhZe0OBxpUKxWG9o5R4SgB6glCFAGF9poreMvJsZ9GtCvVssZZZ4g0VwRMAAH6sIp7/NVrbmwY73wAZyNgA8zhy86ei26K54yxulRSnklZN6Nvj62YJathbW8te0EuzLsiaEmudRTr0T9uxMrcHwigGI1NTzaANfstvdcrCPz5LzZdUbXAADXMn8yVXdUaYqPJyDs/wBnf4OxNa7N7qyPPN2g8gAPVZj2lWObvy+IFwNchqaU0G8rb3StDDQg0CrFrutryQaHPzFUTWkkVwttybPmieG0YwTHJU6Vbv4VIp5K5Wa0ugLWSHvI3AYgcy2ozwu5Guq1GfZfCagVB4Z+oK85Nk2StLXAivkqt2qobGNO7ITZKR0T3x1JjIq0bhn/AHVb7SXObM1wrSgB9RktEsOzDoQK54RQO5DTXkqT2rMAiBp+rVQgnXF0ZhNaASfWi0zscmrFO3cHsIHUH7D0WTyS1p+aLV+x2EtZaK73R+fhctJzJdGjhCSiApFCoKEIARCWiEBsZhKEgSoIFShchdIAULpcpWj8+ygEiF2ltRADRwqVX7kgdJaGtIoAcRrwGdAOdFP7W2KdrXSOhkwgahtQ1oGrqaearGxl9Dv3F2Yw4a8KkfT5rJJ/PZ6HDBrC1DujQ3PpmVGzbRQNNC8V6rva2QR2cvYagg0600K+crbeEj3uJe7MneeK2LZwZQcXT7LN2jW6OWcFprqqeUjnV1zSKxKR0HFdNmI0K807gwkUogGeItDuKtOx+1roH+IktqPJVe0Q4SvNrqIIpM+mrovVs7A4Z5J+qH2Wl/cDFXzV8UFCn26OKa8IpWl2OHGx4IGGjA5zXA8cZorfYbQSQa5ZKqxWLu5ZnnV0jgP9NQfmSpOO3YW5fZZbb2zs4oxi6iWW9No2QsNczuyrms02m23cJWAYwK5ludCd7h+UCn7LZf4h+J58I06hVjay5GlxedwoM6AgV3DfTeo3LYyXDHpEnLtW6OPEXO0r4QXVAFajd7qYujbmO0QCVhOJlK1FC4AjEx4451BWY2eIvwxkktByFajyVz2f2aETiSXEHRuVB0oPnxUKLBZIt7NRu+8WSsBHBessuDMZj0VAsjn2aSgNWk5Hlw5FWX/EcTVZS/pEsKW10SFovLE1Zj2qOBsw/wBY65A6eqt0lp+qrm11xG1MiaDSkniP9GE1I8wEXuykkuNIxJsVK+a2DshipZZXfulp/tY37pIbhsNmq11njnc4VcZRiwg6BoHwnmM1NbFXMLNHMxlcBnc6Opqe7c1hYCd5FaeSbHIpOjFmwyxxt+yxpKpapEwyAEVQglBAtEIxIQTYzBXVVwulBUULoJAumtJIAFSdAgkVgJNAKk6ACqmrDdhaMWNofuFMWH31XNhgjjFHuON28ZUHBpXMcwhmEUg8Ls45f3j9TTwcKjyIPSjkbMWGtvsmrNKD4XfGAK8wdCDwWd7V7Ftss7rVEKQvI7xgGUbyQKjgwn0J4EUut+WYhjZYznFmf6o/1DqPiHQ8Vy2/IZIyH0c1zaOGoIIzBVJU1TH4ZSg+cNr2ipusQtdkkhDhic04CdzwPDXkTkeRXzXaoHMe5jwWua5zXNOrXA0cDzBBC+gbnM0FpkjbG50TXuDHlzQCytWuqSK5UWb9tNia28sTBQzQxSOpvfVzCepwA+athlaoZ52NJqa9lAQu3ROGoI8lwnnNFXtZtV4r0icpIfRIiAObmluewtNoY12YJTVtpIGSfbOxl9ojpuKgptI3+47I1kTQ0blIJpdwwxNruCh9oNqRCDhzPAaqtkI99oGFpa7c4GnGocR9Qox83hT6+4mCzwuxh0hzkIOXibWgHAaKAktOXP8ACsrOrjbRIuvnAAxrqV+I5fPgKqHt+1keKjWd4TqTmMuSjZ7BNOx/dEB36Q7IHjnu+Sh7H2fW9xq6aOIncZs+tGVFPNSvku6L7XStss8e0VnpiMIHEiow50yopmzX00NxRuxN38RyKpbezW3nS0x//q7rwzTy7dhrwheS6aAtPxVc51egDaoqt2X3LThRdprWHtB36nrvonVjtBp59FU4HSMOCRtDXwncaKzQPyoq9k20qZ7vlzonV0ua+Sj/AIcJr0IA181HuedV7XVZRLjBx4CMJwfFQ7h6KRa2xnPZY3w2juwS/EQHVriwyBjSPIDRWCxwYGNbvAAPkAPom903VBCwshfiGKp4tANWtPMmnonqthjuxXm5FSijpIkS1Wg5gqRFUFAHFUi9EIAZpQkC6CCD0ijLjQa/mZ5Lu13zFZRhqO8OWJ3hBPBpOq4stsa11D58aEZUTa8buMjXYIJnNINWufGQefdvfVInL0jp+Lij9pHlFta/vQ1xBaWg01zxGvtT1Vtl7u0w4CQD8TT+1w+Fw/MwSFgV9l9mtDA3vYfEAGuDqAHI4Q6rSOi0Oz38WMD8QADczypqlqTRsyYlLrVFsuraFuDDIaOBLSNcwS1w6VBVOltAjkcxpqGueG56tB8I9KBRpvtjYnSyOpXFI4bxiJdTrmvHYuaW2OxCFwxEkvdQMbUk5EmrtdwKjbLRjGLbLfdVgZM4OcJGnTE5tGO4FrjkovbfY0S3jFK4VaLOGebZJD8nBXyyXS2CpYTQjxsJJDjTMtrm08tEyvx4DA45UrToRX6BOguJi8nJ+SLrpGQ9o9hghhoGitKLJlcO0e+u9nwg5NVOWg58egXtBTevFCCw6iIrRXvs1sTXSkkaFZ2FonZTaf5hB4qCJdGrXnahHGeipdmlic4ueQc8lNbakuhIac6LNLsx94A80AScnQzx/sXy22yz4aCgdkGn0y9FDF1fzivG8brZIKh4AGZJNAPNe0LhWhpuqeNaZjyWf0b39iQsEwawt3j+/DzUdaLY4HUV5Hjup5KfguXEASQ0EZkar3bdNjGZGIjeSTXyCvVjIsr1it8uVXmisFkteQLnEp/YrNYyaYGD/wCv1Tt9xRHOLzHXI0GqOJbkVy3kuLT+0n/v0TqKbIdPzJO7VdwaM+vpw9lH6V/NVBWXQ6kmy/AnGxu2MDZZIS4GQPpg/VQNFaD9Q10Vava+BFG55/SCTz4DqTkozshuh0kstskG8tYdxc7xPI6ZDzV4x5GaeXguuzXLRKHOJADQSTQADXUmmpPFeaRC0JUc6Um3bFqiqRCCBSUJEIAWqEUQgBolXIXSCCLvZmF7H/pd/LePUsPzHop+6nAAEEjdU5qOtln7xjm8RlyIzaR5gJbDaPCK9D1SZLdm/wAaf6skNqdjI7fCWE4HateBUgjQ0WcX/spb7PEYhGJq+Fr2EUI1OJpzaaDnrqtUu230yJy3KVJa/I5/RVcVI2/klDXow249m57TIGTMMbA4Y2u+J1KGgA3aei2e6ruZAwNaMhkOXRe8t0tJDgKPGjuNNxXLpSP057wfeiEuIuWT8nR3qenuFWe0WR4s38oZknTp9yrS2ZtOBUPfRDsI1Gf0Vk9mbL9WfKt5Qyh7jI0gk51CZrd9sLrs7WYngDXVYxfIZj8HnTRaDImR69I2VXICVj80FhxHA3fVSlitjov8s4eiiGuB30TqPqqMsiZkv+Y/FIT1K5htz3uAGZO/hzKa2K6pJPhAw/uOg+/kp6GwMibRvmeJ4qHGw510R1uDpZoLOCcL3tB51cAfaqtd+swvxDL+39qJpspcHf2zvS6n8Owy0AriIqAK7uKl75jqT+aJOSukPxbTY3sm0DsGHfqF223l3xH8+yg4xnQp7FGdxSuTG2yVs0lHVU3Y77LRy6qqR2V/FOWxEHMoUi1ssFrvnFnuUZaLWaGibuNBmvWzR1RYy2yOt+zsls7uJtaOkaZD+1gBxE/nBaZd93xwxtjiaGMaKBo/NSonZyHN7uQHqa/RTtVpxqonO8l/9KFIQQglJVMMwqEiVBIiEpSVQAtEIqhADRKuu7S92gg5TOmBxG5xJHKuo9U+dGuJrPibz3dVWStDMc+MrGkdoIcM+Cs9ht4cKb1VIzUJ9ZiWlZ3o7UWpxLYyZw6JvLaM6aU0/OCj7PbHHIle4dnXNDk2KaSZ5Wi0lmvrxTGSbFn6L0vO0h5aOoOaZW60tjaS5wbwqQPTir41ezH5GT9UVvauxC0ANOhOfQarL9s7gFnw4RqVpNuvtmLwguplwChL4Y20kGVgNNBnT55rQY1oyvAXGjQTyAqfZSNl2atD9Iy0cXeH2Ofsr/BZGMHha1vQAL3BHJSWcio2bYY6yyAcmj6u+ykItn7PGRRpcRn4nV9tCpm1OoFFiarqKGFtntLOmk0uq6nfRR9pnUAkXjsmnH8c9hzD4HnPfhcBT0efRO9pLuMEpYdNWO/c2uXUjQ/3Vc7OLZ3d4Qf1GSOvHHG4D/kAtfvewMtERjkHNrh8TDuc37b1my6Y/FPiY7ao/uvSySU180+vi5pLO/BJmP0vHwvHEfUbq79UyaxJNq2OLyvHubO+TIlo8NdKkhoJ6E1pyVQs20j64quJ3l7nGp5MYWtaOWandoLI+SzPYwVcMLqCtSGmpFN+WfkqPdzC+RrAWjE4Nq6uEV3mi1YEqMudtMvdwXwbQ4seA1wFcq0cMq0G4ioy58lY4mU9M1ULhuh9ntrmPLSBE5wIrhzLQKA5jJxy5LVNj7h/iHhzx/KjPi4OcNGc+J9N6pkilKkPxT+HKRTL/tk9ktEJa7AXQNkDeLXSSAY2nWuAHzCs1zbbxSgCX+U/n8B6O3efqoLtelxXoeDLPC31dI//AMlV4Cmw6MOR85WzaGuBFQajiMwUqymyWyRn+W97eQcQPTRS9k21mYcMlH9RQnzCuLov6FBWLa+J48Qcz/kPUZ+ylrPb43/A9p6HP01QQOKoSIQAISoQBXxbnLsXi5esd24hUZrr/CSgDzF5OStvM8F3/hTl6Wa5XPdhqBUOoSCQDhOEkDMitFAJWcWBwdU01JonwPEKOtV5NgkEco7t24HQ82nRw6J9FaWuGRHzWd7Opj+NIdwuryXvKTll9UxZawG1K5F8NO/klsv2yvbYXm+J7GRuLS4Oc4jI0qA3PdoVV3vLsySTxJqfdXO+LrZaIZZd8QlOPIFjog0uaT+prg9oodDXdUGjsNDQ6j3B0IWrF0c7N9z0jGa6J+q82nNIX5JolnFokyPmoee1uYag8FITJjaGVbRVZKG9ovJ7yHMNaChYcq56tO4/YIs84dmMiPiB1aeBCiLXGWGoKcQSYqOeKOGVQaGnB3HogsS87gRz1y+25R87PX6J3BaG0yXnOKnJAIZ2O3uhlZI34o3teOrSHD5LfrJf0UrWPY7wvaHN6OFR57l8+2qCis3Z7exLnWZx4vi5fuaPWvqk5o2rLo2a23dHaIyx4Dmn2O4tO4jis7vy4HWV/i8UZNGyUpSujX00PPQ+ys13Xs+J2F+bePBeG221bI2iGNrHyyMxHHmxjDVoJb+txINBplU7gci70PhNxKkS3iK9aeSZ3hsvBMMZ/luGZe0gebgcj115qLNzPcQda/tJFPIZeQCtty3NJAI5QyKQNIdhnxPjfyDmnwE6B2B1DTzak09D3lg18keXZvYBaLV3NpOBwbQ5EPfgAewBx0Do3F9aaNy1qttZGyJrY42hrWigaMgAst7SJe7lst6WbwkiNsrTqCDWFzwOBxRO5FoVgte2rRZf4oAlpZjDd9f2dQag9CrZN1IxJ+jPu0+0B16TU/S2Fh6tia4j/kq1BLTovGW3PmkfLIavke57urjU05bl7RtT0qRVkjA7hovWSIOFD5HgmkdRoQD8+q5ltryQ1rcJ3uObR0/cfRXRQfWdpbkdfnzTsPpQg+6gWWtsZIBLnHVxzJP5uXvFbaosKLRZr3lZ8L3etR6FTFk2qOkja8xkfRU2zzp42cclJWi9C/of3H/aUKld+PwpUAeOzm2j2ODXmrchXgtSsVqbI0OFDVYObP3bsJ9VctidozG/u3u8O4n5JKYyS9mn4V62VniHmoOTaaEfqHqn1xX1HO8hhBIbU0PMD6q0noqiTtlhZI0skY17Tq1zQ4daHfzVbtOwrASbPI+I/sJL4+mfiaPM9FbQUuBYmzTGTXRnLrmtbpe6wHm6vgof1Y9Ke/JTl1bD4M5JMRrXCwUHm52Z9ArUGZgbj7HinQiVeWxjyy9FM2wgZZLqtIYMLTmRUuJdNMwPcSc88SyaC1h2e8fLetb7Vox/hzmk0xyxA+Ti/wD8Vh0YMbsnAhbcT+Jkntk245rl0mWibQ2kHLzCHvHumizmR+a8ZHLl8nPcvJzlBI1lDTqc+SayZr0kFH8nZ9Dv+/quS1SXGwkIXq22Eb0PYvBzVIHtLbCQubot5htMUmmF4r0OR9ivAheEwUNWqJPof+GEjARvCzzbSzmK1Rl7S6ORtMQNHMcyg8O6mEtyOuemqvPZ7eAtFjjdWpDQ13Jwyz+aXai62WgPirnHQh2uGQio9BSvJxXOjLhLY6rIW47qMgBjIFB8Z/XwGHl+7duqrpdtjDI3HAch/OjObsJrWRh3nU5fFQ6OCoexd8Oa7uZGnG12ECtKO0oTu68OK0J1ixNxPON7cxHpG5uWJhGr60GbqgENNBv0oU2N4dnWTwPjk8UcgkDiD8QLneIEaGtDUbwFkN8Rz2EzWCR2JhOKN50c0kUe3hUDC4biD57xYCyOyMcDRgjDgTlRtMWfCgPssX7UbUZHw1yc4yPZUZtYMLRX/UcVR/SOCVjl8uPplmtWVmBlMk9pRRlltOIUPxN3Lp9qK2UL7JF0wAXItWVDmFFOnINT8Py6/dOY8xkgKOJrAQ7E04m+7eRUhDH4apmZS0a08qpxYrRzQQx5C4e6dsfpmmDjn1XrHIKKSB933P3QmmMIRYDa+p2kgpjZLTQ6oQkLoaOpoHnxAk+6u3YpE7v7U41yjib/ALnvd/6whCXfYxpcbNbAqlwmvAUrXLduFd6EJS7Ko7Y3Q65+eXROGcf+vJCFFK2DKH2xXg2OywNcad5aAB1EcmvqFi15wbx7IQtmL6ipdkay2lvPDn9/ZS0dtDmiiEJpVo8XuXk6RCEANpxi+i84pqj6JEIA7cvFwSoQWPEheb40IQSXHs52ilsuNzAHtBwvYdKOBLD5OB9xvWl3ZZHsY/vHYnueXPP9Ra0kDjqhC52ZVIdB2iubQQsinimNBjdgeNMQpk7LOooM+iljttDgwC0xcRLjGIUGlN53YjlnmCdRCdjXxRVrbJqy3wJrNAAf5bI2Vzr3j28T+poIrzOe5ZNt5eXf21xByja1g8quPu5CFGJfMiRXJGnVvxD35Jwx4kbiGo+IdEIW1ChGFdxPDTlofbohCgsc2yWpAG/PkRu9/kvaN1EiEEDvGu2P1+6EKCp7B3T1KEIQB/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5364" name="AutoShape 4" descr="data:image/jpeg;base64,/9j/4AAQSkZJRgABAQAAAQABAAD/2wCEAAkGBhMSERUUEhQVFBUVFRQVFRQXFBcUFxUXFRUVFRQUFBQXHCYeFxkjGRQVHy8gJCcpLCwtFR4xNTAqNSYrLCkBCQoKDgwOGg8PGikkHBwsLCwsKSksKSwpLCwsKSwpKSwsLCwpLCksKSkpLCksKSwsKSksKSkpKSwsLCwsLCkpLP/AABEIALgBEgMBIgACEQEDEQH/xAAcAAABBQEBAQAAAAAAAAAAAAAAAQQFBgcCAwj/xAA+EAABAwEFBQYFAgQGAgMAAAABAAIDEQQFEiExBkFRYXEHEyKBkaEyscHR8EJSFCNi4RUzcpKi8cLDF4KT/8QAGgEAAgMBAQAAAAAAAAAAAAAAAAMBAgQFBv/EACQRAAICAgICAgMBAQAAAAAAAAABAhEDIRIxBEEiMhNCUXEj/9oADAMBAAIRAxEAPwC3hdBcgLpVFgEqRKoAVAQlCkgVKkCVBIJUgCVBAqVIhAWdBCEIAEUQhAChKkCFIC1SICR8gGuQUEi1Ta1XgyMVcaKv3/tc2PKPM7/LmqRbbfLK4ucSeXyCXLIkNjjbL/aNsYxXDmBv3dFHybbHdhp1/sqrZLoklIqSAdw/N6tt29mJe2poMtEvnJmleOqtnVl23BpiZ5g1U7Yr6jlGRzUBa+xx4FWOz1yJHkqzbrit1iNXtL28tfJWU2uyssCfRqgSqm7I7YtlIiefFoCePAq5Apqdoyyi4umBSEJSkorFREUSoCgDlACUIKACqVc0QpAbBCSi6CqQASoCVSAJUiVAHVEUSJUACUIRRAClKAkSoAEJUVQAiVCEACEIJQAj3gaqobT7TYQWtNPny+SNq9qAysbc3bxwBp6FZ5bJpJZKkZDM56CuXSqXOQ/HC+yRs7u9qXVDQc8q181Y7nuTvHgAClMVOXPia09V3cV1Via2lagHz0p+cVeNmriEJd4KYqZ1611KzpWdKMOKtnpc9wCOhOZ4+fRWmzZBeMcAH/Z+694owP8AtaIqhGWXIdhy8rRZWPBDgCDqCK+yAMlw6o5FM/0ypb0Ztth2UBxM1iIjlGeDRrqZ5HcVHbJbXmRxs1oBZPGS0h2RJH1WpyS01Wa9qOzDJWttsdY5osnPbvaPhceJafY0SumOlByjssyFBbJ3y6eICWneAeKmVcyK08h6hTpKbZjegASFKiiCBKLldJEAJVKiiEANF0EiVQQKiiEoQDFCEJUAKAhCFICpUICAFogJaIQAIKVFEAIhKkogASOGSWiEAYNabeTNL3lQQ6Qn/UCcj5q0bG3eJmVOeJ1XcwKADpWqqe3DSy8bSNKyk+TwHfVW26bS6C7oy0eOUegr9vmkz0jbh27LlLtfZLL4AQ5w1DdB1P2TVva0xzw0NoDlU7jlTrvWbW+742/5kjcRzwippyIb8PmvCxwx1o0+RqD6HNLs1q2ze7t2gMjMS5tW1ODKv5VVzYCB0sBw18DqKF2vZ/MLCaEa81HJpDqj/DSru2mEjQ4PaRvoa0+yln2mraj+y+ay+aF9YnHnQ0Vtufby0QlhfVzdHAnUfdWWQzygrujVrVayFF7QOD7JK072FehtbZoxJGatdmOXI9FWNpr4wgx1oSB51Rey8qUSmXRfRs1qaSSWARsd5taCfULVopQ5oIzBFR0WAXrb8TidM/llT0+S1js5vEzWMVNcDsPsD9U6JzMi9lqCEBBKuKCq5XSSiAEQiiVBI0CUJEqgqKlSJUAKlCRKgBQE4ZYXFuIU6VFfRM7RNgaXHcq7Z76diNXaniqSnxNvjeL+VOTdItFEBAPHVFUwxtUxUVVL2n2/bZXhp4qBtnau0s8OqCDUqparIbn7TnB38zRWv/5HgpWoU0Bc6oqqhZe0OBxpUKxWG9o5R4SgB6glCFAGF9poreMvJsZ9GtCvVssZZZ4g0VwRMAAH6sIp7/NVrbmwY73wAZyNgA8zhy86ei26K54yxulRSnklZN6Nvj62YJathbW8te0EuzLsiaEmudRTr0T9uxMrcHwigGI1NTzaANfstvdcrCPz5LzZdUbXAADXMn8yVXdUaYqPJyDs/wBnf4OxNa7N7qyPPN2g8gAPVZj2lWObvy+IFwNchqaU0G8rb3StDDQg0CrFrutryQaHPzFUTWkkVwttybPmieG0YwTHJU6Vbv4VIp5K5Wa0ugLWSHvI3AYgcy2ozwu5Guq1GfZfCagVB4Z+oK85Nk2StLXAivkqt2qobGNO7ITZKR0T3x1JjIq0bhn/AHVb7SXObM1wrSgB9RktEsOzDoQK54RQO5DTXkqT2rMAiBp+rVQgnXF0ZhNaASfWi0zscmrFO3cHsIHUH7D0WTyS1p+aLV+x2EtZaK73R+fhctJzJdGjhCSiApFCoKEIARCWiEBsZhKEgSoIFShchdIAULpcpWj8+ygEiF2ltRADRwqVX7kgdJaGtIoAcRrwGdAOdFP7W2KdrXSOhkwgahtQ1oGrqaearGxl9Dv3F2Yw4a8KkfT5rJJ/PZ6HDBrC1DujQ3PpmVGzbRQNNC8V6rva2QR2cvYagg0600K+crbeEj3uJe7MneeK2LZwZQcXT7LN2jW6OWcFprqqeUjnV1zSKxKR0HFdNmI0K807gwkUogGeItDuKtOx+1roH+IktqPJVe0Q4SvNrqIIpM+mrovVs7A4Z5J+qH2Wl/cDFXzV8UFCn26OKa8IpWl2OHGx4IGGjA5zXA8cZorfYbQSQa5ZKqxWLu5ZnnV0jgP9NQfmSpOO3YW5fZZbb2zs4oxi6iWW9No2QsNczuyrms02m23cJWAYwK5ludCd7h+UCn7LZf4h+J58I06hVjay5GlxedwoM6AgV3DfTeo3LYyXDHpEnLtW6OPEXO0r4QXVAFajd7qYujbmO0QCVhOJlK1FC4AjEx4451BWY2eIvwxkktByFajyVz2f2aETiSXEHRuVB0oPnxUKLBZIt7NRu+8WSsBHBessuDMZj0VAsjn2aSgNWk5Hlw5FWX/EcTVZS/pEsKW10SFovLE1Zj2qOBsw/wBY65A6eqt0lp+qrm11xG1MiaDSkniP9GE1I8wEXuykkuNIxJsVK+a2DshipZZXfulp/tY37pIbhsNmq11njnc4VcZRiwg6BoHwnmM1NbFXMLNHMxlcBnc6Opqe7c1hYCd5FaeSbHIpOjFmwyxxt+yxpKpapEwyAEVQglBAtEIxIQTYzBXVVwulBUULoJAumtJIAFSdAgkVgJNAKk6ACqmrDdhaMWNofuFMWH31XNhgjjFHuON28ZUHBpXMcwhmEUg8Ls45f3j9TTwcKjyIPSjkbMWGtvsmrNKD4XfGAK8wdCDwWd7V7Ftss7rVEKQvI7xgGUbyQKjgwn0J4EUut+WYhjZYznFmf6o/1DqPiHQ8Vy2/IZIyH0c1zaOGoIIzBVJU1TH4ZSg+cNr2ipusQtdkkhDhic04CdzwPDXkTkeRXzXaoHMe5jwWua5zXNOrXA0cDzBBC+gbnM0FpkjbG50TXuDHlzQCytWuqSK5UWb9tNia28sTBQzQxSOpvfVzCepwA+athlaoZ52NJqa9lAQu3ROGoI8lwnnNFXtZtV4r0icpIfRIiAObmluewtNoY12YJTVtpIGSfbOxl9ojpuKgptI3+47I1kTQ0blIJpdwwxNruCh9oNqRCDhzPAaqtkI99oGFpa7c4GnGocR9Qox83hT6+4mCzwuxh0hzkIOXibWgHAaKAktOXP8ACsrOrjbRIuvnAAxrqV+I5fPgKqHt+1keKjWd4TqTmMuSjZ7BNOx/dEB36Q7IHjnu+Sh7H2fW9xq6aOIncZs+tGVFPNSvku6L7XStss8e0VnpiMIHEiow50yopmzX00NxRuxN38RyKpbezW3nS0x//q7rwzTy7dhrwheS6aAtPxVc51egDaoqt2X3LThRdprWHtB36nrvonVjtBp59FU4HSMOCRtDXwncaKzQPyoq9k20qZ7vlzonV0ua+Sj/AIcJr0IA181HuedV7XVZRLjBx4CMJwfFQ7h6KRa2xnPZY3w2juwS/EQHVriwyBjSPIDRWCxwYGNbvAAPkAPom903VBCwshfiGKp4tANWtPMmnonqthjuxXm5FSijpIkS1Wg5gqRFUFAHFUi9EIAZpQkC6CCD0ijLjQa/mZ5Lu13zFZRhqO8OWJ3hBPBpOq4stsa11D58aEZUTa8buMjXYIJnNINWufGQefdvfVInL0jp+Lij9pHlFta/vQ1xBaWg01zxGvtT1Vtl7u0w4CQD8TT+1w+Fw/MwSFgV9l9mtDA3vYfEAGuDqAHI4Q6rSOi0Oz38WMD8QADczypqlqTRsyYlLrVFsuraFuDDIaOBLSNcwS1w6VBVOltAjkcxpqGueG56tB8I9KBRpvtjYnSyOpXFI4bxiJdTrmvHYuaW2OxCFwxEkvdQMbUk5EmrtdwKjbLRjGLbLfdVgZM4OcJGnTE5tGO4FrjkovbfY0S3jFK4VaLOGebZJD8nBXyyXS2CpYTQjxsJJDjTMtrm08tEyvx4DA45UrToRX6BOguJi8nJ+SLrpGQ9o9hghhoGitKLJlcO0e+u9nwg5NVOWg58egXtBTevFCCw6iIrRXvs1sTXSkkaFZ2FonZTaf5hB4qCJdGrXnahHGeipdmlic4ueQc8lNbakuhIac6LNLsx94A80AScnQzx/sXy22yz4aCgdkGn0y9FDF1fzivG8brZIKh4AGZJNAPNe0LhWhpuqeNaZjyWf0b39iQsEwawt3j+/DzUdaLY4HUV5Hjup5KfguXEASQ0EZkar3bdNjGZGIjeSTXyCvVjIsr1it8uVXmisFkteQLnEp/YrNYyaYGD/wCv1Tt9xRHOLzHXI0GqOJbkVy3kuLT+0n/v0TqKbIdPzJO7VdwaM+vpw9lH6V/NVBWXQ6kmy/AnGxu2MDZZIS4GQPpg/VQNFaD9Q10Vava+BFG55/SCTz4DqTkozshuh0kstskG8tYdxc7xPI6ZDzV4x5GaeXguuzXLRKHOJADQSTQADXUmmpPFeaRC0JUc6Um3bFqiqRCCBSUJEIAWqEUQgBolXIXSCCLvZmF7H/pd/LePUsPzHop+6nAAEEjdU5qOtln7xjm8RlyIzaR5gJbDaPCK9D1SZLdm/wAaf6skNqdjI7fCWE4HateBUgjQ0WcX/spb7PEYhGJq+Fr2EUI1OJpzaaDnrqtUu230yJy3KVJa/I5/RVcVI2/klDXow249m57TIGTMMbA4Y2u+J1KGgA3aei2e6ruZAwNaMhkOXRe8t0tJDgKPGjuNNxXLpSP057wfeiEuIuWT8nR3qenuFWe0WR4s38oZknTp9yrS2ZtOBUPfRDsI1Gf0Vk9mbL9WfKt5Qyh7jI0gk51CZrd9sLrs7WYngDXVYxfIZj8HnTRaDImR69I2VXICVj80FhxHA3fVSlitjov8s4eiiGuB30TqPqqMsiZkv+Y/FIT1K5htz3uAGZO/hzKa2K6pJPhAw/uOg+/kp6GwMibRvmeJ4qHGw510R1uDpZoLOCcL3tB51cAfaqtd+swvxDL+39qJpspcHf2zvS6n8Owy0AriIqAK7uKl75jqT+aJOSukPxbTY3sm0DsGHfqF223l3xH8+yg4xnQp7FGdxSuTG2yVs0lHVU3Y77LRy6qqR2V/FOWxEHMoUi1ssFrvnFnuUZaLWaGibuNBmvWzR1RYy2yOt+zsls7uJtaOkaZD+1gBxE/nBaZd93xwxtjiaGMaKBo/NSonZyHN7uQHqa/RTtVpxqonO8l/9KFIQQglJVMMwqEiVBIiEpSVQAtEIqhADRKuu7S92gg5TOmBxG5xJHKuo9U+dGuJrPibz3dVWStDMc+MrGkdoIcM+Cs9ht4cKb1VIzUJ9ZiWlZ3o7UWpxLYyZw6JvLaM6aU0/OCj7PbHHIle4dnXNDk2KaSZ5Wi0lmvrxTGSbFn6L0vO0h5aOoOaZW60tjaS5wbwqQPTir41ezH5GT9UVvauxC0ANOhOfQarL9s7gFnw4RqVpNuvtmLwguplwChL4Y20kGVgNNBnT55rQY1oyvAXGjQTyAqfZSNl2atD9Iy0cXeH2Ofsr/BZGMHha1vQAL3BHJSWcio2bYY6yyAcmj6u+ykItn7PGRRpcRn4nV9tCpm1OoFFiarqKGFtntLOmk0uq6nfRR9pnUAkXjsmnH8c9hzD4HnPfhcBT0efRO9pLuMEpYdNWO/c2uXUjQ/3Vc7OLZ3d4Qf1GSOvHHG4D/kAtfvewMtERjkHNrh8TDuc37b1my6Y/FPiY7ao/uvSySU180+vi5pLO/BJmP0vHwvHEfUbq79UyaxJNq2OLyvHubO+TIlo8NdKkhoJ6E1pyVQs20j64quJ3l7nGp5MYWtaOWandoLI+SzPYwVcMLqCtSGmpFN+WfkqPdzC+RrAWjE4Nq6uEV3mi1YEqMudtMvdwXwbQ4seA1wFcq0cMq0G4ioy58lY4mU9M1ULhuh9ntrmPLSBE5wIrhzLQKA5jJxy5LVNj7h/iHhzx/KjPi4OcNGc+J9N6pkilKkPxT+HKRTL/tk9ktEJa7AXQNkDeLXSSAY2nWuAHzCs1zbbxSgCX+U/n8B6O3efqoLtelxXoeDLPC31dI//AMlV4Cmw6MOR85WzaGuBFQajiMwUqymyWyRn+W97eQcQPTRS9k21mYcMlH9RQnzCuLov6FBWLa+J48Qcz/kPUZ+ylrPb43/A9p6HP01QQOKoSIQAISoQBXxbnLsXi5esd24hUZrr/CSgDzF5OStvM8F3/hTl6Wa5XPdhqBUOoSCQDhOEkDMitFAJWcWBwdU01JonwPEKOtV5NgkEco7t24HQ82nRw6J9FaWuGRHzWd7Opj+NIdwuryXvKTll9UxZawG1K5F8NO/klsv2yvbYXm+J7GRuLS4Oc4jI0qA3PdoVV3vLsySTxJqfdXO+LrZaIZZd8QlOPIFjog0uaT+prg9oodDXdUGjsNDQ6j3B0IWrF0c7N9z0jGa6J+q82nNIX5JolnFokyPmoee1uYag8FITJjaGVbRVZKG9ovJ7yHMNaChYcq56tO4/YIs84dmMiPiB1aeBCiLXGWGoKcQSYqOeKOGVQaGnB3HogsS87gRz1y+25R87PX6J3BaG0yXnOKnJAIZ2O3uhlZI34o3teOrSHD5LfrJf0UrWPY7wvaHN6OFR57l8+2qCis3Z7exLnWZx4vi5fuaPWvqk5o2rLo2a23dHaIyx4Dmn2O4tO4jis7vy4HWV/i8UZNGyUpSujX00PPQ+ys13Xs+J2F+bePBeG221bI2iGNrHyyMxHHmxjDVoJb+txINBplU7gci70PhNxKkS3iK9aeSZ3hsvBMMZ/luGZe0gebgcj115qLNzPcQda/tJFPIZeQCtty3NJAI5QyKQNIdhnxPjfyDmnwE6B2B1DTzak09D3lg18keXZvYBaLV3NpOBwbQ5EPfgAewBx0Do3F9aaNy1qttZGyJrY42hrWigaMgAst7SJe7lst6WbwkiNsrTqCDWFzwOBxRO5FoVgte2rRZf4oAlpZjDd9f2dQag9CrZN1IxJ+jPu0+0B16TU/S2Fh6tia4j/kq1BLTovGW3PmkfLIavke57urjU05bl7RtT0qRVkjA7hovWSIOFD5HgmkdRoQD8+q5ltryQ1rcJ3uObR0/cfRXRQfWdpbkdfnzTsPpQg+6gWWtsZIBLnHVxzJP5uXvFbaosKLRZr3lZ8L3etR6FTFk2qOkja8xkfRU2zzp42cclJWi9C/of3H/aUKld+PwpUAeOzm2j2ODXmrchXgtSsVqbI0OFDVYObP3bsJ9VctidozG/u3u8O4n5JKYyS9mn4V62VniHmoOTaaEfqHqn1xX1HO8hhBIbU0PMD6q0noqiTtlhZI0skY17Tq1zQ4daHfzVbtOwrASbPI+I/sJL4+mfiaPM9FbQUuBYmzTGTXRnLrmtbpe6wHm6vgof1Y9Ke/JTl1bD4M5JMRrXCwUHm52Z9ArUGZgbj7HinQiVeWxjyy9FM2wgZZLqtIYMLTmRUuJdNMwPcSc88SyaC1h2e8fLetb7Vox/hzmk0xyxA+Ti/wD8Vh0YMbsnAhbcT+Jkntk245rl0mWibQ2kHLzCHvHumizmR+a8ZHLl8nPcvJzlBI1lDTqc+SayZr0kFH8nZ9Dv+/quS1SXGwkIXq22Eb0PYvBzVIHtLbCQubot5htMUmmF4r0OR9ivAheEwUNWqJPof+GEjARvCzzbSzmK1Rl7S6ORtMQNHMcyg8O6mEtyOuemqvPZ7eAtFjjdWpDQ13Jwyz+aXai62WgPirnHQh2uGQio9BSvJxXOjLhLY6rIW47qMgBjIFB8Z/XwGHl+7duqrpdtjDI3HAch/OjObsJrWRh3nU5fFQ6OCoexd8Oa7uZGnG12ECtKO0oTu68OK0J1ixNxPON7cxHpG5uWJhGr60GbqgENNBv0oU2N4dnWTwPjk8UcgkDiD8QLneIEaGtDUbwFkN8Rz2EzWCR2JhOKN50c0kUe3hUDC4biD57xYCyOyMcDRgjDgTlRtMWfCgPssX7UbUZHw1yc4yPZUZtYMLRX/UcVR/SOCVjl8uPplmtWVmBlMk9pRRlltOIUPxN3Lp9qK2UL7JF0wAXItWVDmFFOnINT8Py6/dOY8xkgKOJrAQ7E04m+7eRUhDH4apmZS0a08qpxYrRzQQx5C4e6dsfpmmDjn1XrHIKKSB933P3QmmMIRYDa+p2kgpjZLTQ6oQkLoaOpoHnxAk+6u3YpE7v7U41yjib/ALnvd/6whCXfYxpcbNbAqlwmvAUrXLduFd6EJS7Ko7Y3Q65+eXROGcf+vJCFFK2DKH2xXg2OywNcad5aAB1EcmvqFi15wbx7IQtmL6ipdkay2lvPDn9/ZS0dtDmiiEJpVo8XuXk6RCEANpxi+i84pqj6JEIA7cvFwSoQWPEheb40IQSXHs52ilsuNzAHtBwvYdKOBLD5OB9xvWl3ZZHsY/vHYnueXPP9Ra0kDjqhC52ZVIdB2iubQQsinimNBjdgeNMQpk7LOooM+iljttDgwC0xcRLjGIUGlN53YjlnmCdRCdjXxRVrbJqy3wJrNAAf5bI2Vzr3j28T+poIrzOe5ZNt5eXf21xByja1g8quPu5CFGJfMiRXJGnVvxD35Jwx4kbiGo+IdEIW1ChGFdxPDTlofbohCgsc2yWpAG/PkRu9/kvaN1EiEEDvGu2P1+6EKCp7B3T1KEIQB/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5366" name="AutoShape 6" descr="data:image/jpeg;base64,/9j/4AAQSkZJRgABAQAAAQABAAD/2wCEAAkGBhMSERUUEhQVFBUVFRQVFRQXFBcUFxUXFRUVFRQUFBQXHCYeFxkjGRQVHy8gJCcpLCwtFR4xNTAqNSYrLCkBCQoKDgwOGg8PGikkHBwsLCwsKSksKSwpLCwsKSwpKSwsLCwpLCksKSkpLCksKSwsKSksKSkpKSwsLCwsLCkpLP/AABEIALgBEgMBIgACEQEDEQH/xAAcAAABBQEBAQAAAAAAAAAAAAAAAQQFBgcCAwj/xAA+EAABAwEFBQYFAgQGAgMAAAABAAIDEQQFEiExBkFRYXEHEyKBkaEyscHR8EJSFCNi4RUzcpKi8cLDF4KT/8QAGgEAAgMBAQAAAAAAAAAAAAAAAAMBAgQFBv/EACQRAAICAgICAgMBAQAAAAAAAAABAhEDIRIxBEEiMhNCUXEj/9oADAMBAAIRAxEAPwC3hdBcgLpVFgEqRKoAVAQlCkgVKkCVBIJUgCVBAqVIhAWdBCEIAEUQhAChKkCFIC1SICR8gGuQUEi1Ta1XgyMVcaKv3/tc2PKPM7/LmqRbbfLK4ucSeXyCXLIkNjjbL/aNsYxXDmBv3dFHybbHdhp1/sqrZLoklIqSAdw/N6tt29mJe2poMtEvnJmleOqtnVl23BpiZ5g1U7Yr6jlGRzUBa+xx4FWOz1yJHkqzbrit1iNXtL28tfJWU2uyssCfRqgSqm7I7YtlIiefFoCePAq5Apqdoyyi4umBSEJSkorFREUSoCgDlACUIKACqVc0QpAbBCSi6CqQASoCVSAJUiVAHVEUSJUACUIRRAClKAkSoAEJUVQAiVCEACEIJQAj3gaqobT7TYQWtNPny+SNq9qAysbc3bxwBp6FZ5bJpJZKkZDM56CuXSqXOQ/HC+yRs7u9qXVDQc8q181Y7nuTvHgAClMVOXPia09V3cV1Via2lagHz0p+cVeNmriEJd4KYqZ1611KzpWdKMOKtnpc9wCOhOZ4+fRWmzZBeMcAH/Z+694owP8AtaIqhGWXIdhy8rRZWPBDgCDqCK+yAMlw6o5FM/0ypb0Ztth2UBxM1iIjlGeDRrqZ5HcVHbJbXmRxs1oBZPGS0h2RJH1WpyS01Wa9qOzDJWttsdY5osnPbvaPhceJafY0SumOlByjssyFBbJ3y6eICWneAeKmVcyK08h6hTpKbZjegASFKiiCBKLldJEAJVKiiEANF0EiVQQKiiEoQDFCEJUAKAhCFICpUICAFogJaIQAIKVFEAIhKkogASOGSWiEAYNabeTNL3lQQ6Qn/UCcj5q0bG3eJmVOeJ1XcwKADpWqqe3DSy8bSNKyk+TwHfVW26bS6C7oy0eOUegr9vmkz0jbh27LlLtfZLL4AQ5w1DdB1P2TVva0xzw0NoDlU7jlTrvWbW+742/5kjcRzwippyIb8PmvCxwx1o0+RqD6HNLs1q2ze7t2gMjMS5tW1ODKv5VVzYCB0sBw18DqKF2vZ/MLCaEa81HJpDqj/DSru2mEjQ4PaRvoa0+yln2mraj+y+ay+aF9YnHnQ0Vtufby0QlhfVzdHAnUfdWWQzygrujVrVayFF7QOD7JK072FehtbZoxJGatdmOXI9FWNpr4wgx1oSB51Rey8qUSmXRfRs1qaSSWARsd5taCfULVopQ5oIzBFR0WAXrb8TidM/llT0+S1js5vEzWMVNcDsPsD9U6JzMi9lqCEBBKuKCq5XSSiAEQiiVBI0CUJEqgqKlSJUAKlCRKgBQE4ZYXFuIU6VFfRM7RNgaXHcq7Z76diNXaniqSnxNvjeL+VOTdItFEBAPHVFUwxtUxUVVL2n2/bZXhp4qBtnau0s8OqCDUqparIbn7TnB38zRWv/5HgpWoU0Bc6oqqhZe0OBxpUKxWG9o5R4SgB6glCFAGF9poreMvJsZ9GtCvVssZZZ4g0VwRMAAH6sIp7/NVrbmwY73wAZyNgA8zhy86ei26K54yxulRSnklZN6Nvj62YJathbW8te0EuzLsiaEmudRTr0T9uxMrcHwigGI1NTzaANfstvdcrCPz5LzZdUbXAADXMn8yVXdUaYqPJyDs/wBnf4OxNa7N7qyPPN2g8gAPVZj2lWObvy+IFwNchqaU0G8rb3StDDQg0CrFrutryQaHPzFUTWkkVwttybPmieG0YwTHJU6Vbv4VIp5K5Wa0ugLWSHvI3AYgcy2ozwu5Guq1GfZfCagVB4Z+oK85Nk2StLXAivkqt2qobGNO7ITZKR0T3x1JjIq0bhn/AHVb7SXObM1wrSgB9RktEsOzDoQK54RQO5DTXkqT2rMAiBp+rVQgnXF0ZhNaASfWi0zscmrFO3cHsIHUH7D0WTyS1p+aLV+x2EtZaK73R+fhctJzJdGjhCSiApFCoKEIARCWiEBsZhKEgSoIFShchdIAULpcpWj8+ygEiF2ltRADRwqVX7kgdJaGtIoAcRrwGdAOdFP7W2KdrXSOhkwgahtQ1oGrqaearGxl9Dv3F2Yw4a8KkfT5rJJ/PZ6HDBrC1DujQ3PpmVGzbRQNNC8V6rva2QR2cvYagg0600K+crbeEj3uJe7MneeK2LZwZQcXT7LN2jW6OWcFprqqeUjnV1zSKxKR0HFdNmI0K807gwkUogGeItDuKtOx+1roH+IktqPJVe0Q4SvNrqIIpM+mrovVs7A4Z5J+qH2Wl/cDFXzV8UFCn26OKa8IpWl2OHGx4IGGjA5zXA8cZorfYbQSQa5ZKqxWLu5ZnnV0jgP9NQfmSpOO3YW5fZZbb2zs4oxi6iWW9No2QsNczuyrms02m23cJWAYwK5ludCd7h+UCn7LZf4h+J58I06hVjay5GlxedwoM6AgV3DfTeo3LYyXDHpEnLtW6OPEXO0r4QXVAFajd7qYujbmO0QCVhOJlK1FC4AjEx4451BWY2eIvwxkktByFajyVz2f2aETiSXEHRuVB0oPnxUKLBZIt7NRu+8WSsBHBessuDMZj0VAsjn2aSgNWk5Hlw5FWX/EcTVZS/pEsKW10SFovLE1Zj2qOBsw/wBY65A6eqt0lp+qrm11xG1MiaDSkniP9GE1I8wEXuykkuNIxJsVK+a2DshipZZXfulp/tY37pIbhsNmq11njnc4VcZRiwg6BoHwnmM1NbFXMLNHMxlcBnc6Opqe7c1hYCd5FaeSbHIpOjFmwyxxt+yxpKpapEwyAEVQglBAtEIxIQTYzBXVVwulBUULoJAumtJIAFSdAgkVgJNAKk6ACqmrDdhaMWNofuFMWH31XNhgjjFHuON28ZUHBpXMcwhmEUg8Ls45f3j9TTwcKjyIPSjkbMWGtvsmrNKD4XfGAK8wdCDwWd7V7Ftss7rVEKQvI7xgGUbyQKjgwn0J4EUut+WYhjZYznFmf6o/1DqPiHQ8Vy2/IZIyH0c1zaOGoIIzBVJU1TH4ZSg+cNr2ipusQtdkkhDhic04CdzwPDXkTkeRXzXaoHMe5jwWua5zXNOrXA0cDzBBC+gbnM0FpkjbG50TXuDHlzQCytWuqSK5UWb9tNia28sTBQzQxSOpvfVzCepwA+athlaoZ52NJqa9lAQu3ROGoI8lwnnNFXtZtV4r0icpIfRIiAObmluewtNoY12YJTVtpIGSfbOxl9ojpuKgptI3+47I1kTQ0blIJpdwwxNruCh9oNqRCDhzPAaqtkI99oGFpa7c4GnGocR9Qox83hT6+4mCzwuxh0hzkIOXibWgHAaKAktOXP8ACsrOrjbRIuvnAAxrqV+I5fPgKqHt+1keKjWd4TqTmMuSjZ7BNOx/dEB36Q7IHjnu+Sh7H2fW9xq6aOIncZs+tGVFPNSvku6L7XStss8e0VnpiMIHEiow50yopmzX00NxRuxN38RyKpbezW3nS0x//q7rwzTy7dhrwheS6aAtPxVc51egDaoqt2X3LThRdprWHtB36nrvonVjtBp59FU4HSMOCRtDXwncaKzQPyoq9k20qZ7vlzonV0ua+Sj/AIcJr0IA181HuedV7XVZRLjBx4CMJwfFQ7h6KRa2xnPZY3w2juwS/EQHVriwyBjSPIDRWCxwYGNbvAAPkAPom903VBCwshfiGKp4tANWtPMmnonqthjuxXm5FSijpIkS1Wg5gqRFUFAHFUi9EIAZpQkC6CCD0ijLjQa/mZ5Lu13zFZRhqO8OWJ3hBPBpOq4stsa11D58aEZUTa8buMjXYIJnNINWufGQefdvfVInL0jp+Lij9pHlFta/vQ1xBaWg01zxGvtT1Vtl7u0w4CQD8TT+1w+Fw/MwSFgV9l9mtDA3vYfEAGuDqAHI4Q6rSOi0Oz38WMD8QADczypqlqTRsyYlLrVFsuraFuDDIaOBLSNcwS1w6VBVOltAjkcxpqGueG56tB8I9KBRpvtjYnSyOpXFI4bxiJdTrmvHYuaW2OxCFwxEkvdQMbUk5EmrtdwKjbLRjGLbLfdVgZM4OcJGnTE5tGO4FrjkovbfY0S3jFK4VaLOGebZJD8nBXyyXS2CpYTQjxsJJDjTMtrm08tEyvx4DA45UrToRX6BOguJi8nJ+SLrpGQ9o9hghhoGitKLJlcO0e+u9nwg5NVOWg58egXtBTevFCCw6iIrRXvs1sTXSkkaFZ2FonZTaf5hB4qCJdGrXnahHGeipdmlic4ueQc8lNbakuhIac6LNLsx94A80AScnQzx/sXy22yz4aCgdkGn0y9FDF1fzivG8brZIKh4AGZJNAPNe0LhWhpuqeNaZjyWf0b39iQsEwawt3j+/DzUdaLY4HUV5Hjup5KfguXEASQ0EZkar3bdNjGZGIjeSTXyCvVjIsr1it8uVXmisFkteQLnEp/YrNYyaYGD/wCv1Tt9xRHOLzHXI0GqOJbkVy3kuLT+0n/v0TqKbIdPzJO7VdwaM+vpw9lH6V/NVBWXQ6kmy/AnGxu2MDZZIS4GQPpg/VQNFaD9Q10Vava+BFG55/SCTz4DqTkozshuh0kstskG8tYdxc7xPI6ZDzV4x5GaeXguuzXLRKHOJADQSTQADXUmmpPFeaRC0JUc6Um3bFqiqRCCBSUJEIAWqEUQgBolXIXSCCLvZmF7H/pd/LePUsPzHop+6nAAEEjdU5qOtln7xjm8RlyIzaR5gJbDaPCK9D1SZLdm/wAaf6skNqdjI7fCWE4HateBUgjQ0WcX/spb7PEYhGJq+Fr2EUI1OJpzaaDnrqtUu230yJy3KVJa/I5/RVcVI2/klDXow249m57TIGTMMbA4Y2u+J1KGgA3aei2e6ruZAwNaMhkOXRe8t0tJDgKPGjuNNxXLpSP057wfeiEuIuWT8nR3qenuFWe0WR4s38oZknTp9yrS2ZtOBUPfRDsI1Gf0Vk9mbL9WfKt5Qyh7jI0gk51CZrd9sLrs7WYngDXVYxfIZj8HnTRaDImR69I2VXICVj80FhxHA3fVSlitjov8s4eiiGuB30TqPqqMsiZkv+Y/FIT1K5htz3uAGZO/hzKa2K6pJPhAw/uOg+/kp6GwMibRvmeJ4qHGw510R1uDpZoLOCcL3tB51cAfaqtd+swvxDL+39qJpspcHf2zvS6n8Owy0AriIqAK7uKl75jqT+aJOSukPxbTY3sm0DsGHfqF223l3xH8+yg4xnQp7FGdxSuTG2yVs0lHVU3Y77LRy6qqR2V/FOWxEHMoUi1ssFrvnFnuUZaLWaGibuNBmvWzR1RYy2yOt+zsls7uJtaOkaZD+1gBxE/nBaZd93xwxtjiaGMaKBo/NSonZyHN7uQHqa/RTtVpxqonO8l/9KFIQQglJVMMwqEiVBIiEpSVQAtEIqhADRKuu7S92gg5TOmBxG5xJHKuo9U+dGuJrPibz3dVWStDMc+MrGkdoIcM+Cs9ht4cKb1VIzUJ9ZiWlZ3o7UWpxLYyZw6JvLaM6aU0/OCj7PbHHIle4dnXNDk2KaSZ5Wi0lmvrxTGSbFn6L0vO0h5aOoOaZW60tjaS5wbwqQPTir41ezH5GT9UVvauxC0ANOhOfQarL9s7gFnw4RqVpNuvtmLwguplwChL4Y20kGVgNNBnT55rQY1oyvAXGjQTyAqfZSNl2atD9Iy0cXeH2Ofsr/BZGMHha1vQAL3BHJSWcio2bYY6yyAcmj6u+ykItn7PGRRpcRn4nV9tCpm1OoFFiarqKGFtntLOmk0uq6nfRR9pnUAkXjsmnH8c9hzD4HnPfhcBT0efRO9pLuMEpYdNWO/c2uXUjQ/3Vc7OLZ3d4Qf1GSOvHHG4D/kAtfvewMtERjkHNrh8TDuc37b1my6Y/FPiY7ao/uvSySU180+vi5pLO/BJmP0vHwvHEfUbq79UyaxJNq2OLyvHubO+TIlo8NdKkhoJ6E1pyVQs20j64quJ3l7nGp5MYWtaOWandoLI+SzPYwVcMLqCtSGmpFN+WfkqPdzC+RrAWjE4Nq6uEV3mi1YEqMudtMvdwXwbQ4seA1wFcq0cMq0G4ioy58lY4mU9M1ULhuh9ntrmPLSBE5wIrhzLQKA5jJxy5LVNj7h/iHhzx/KjPi4OcNGc+J9N6pkilKkPxT+HKRTL/tk9ktEJa7AXQNkDeLXSSAY2nWuAHzCs1zbbxSgCX+U/n8B6O3efqoLtelxXoeDLPC31dI//AMlV4Cmw6MOR85WzaGuBFQajiMwUqymyWyRn+W97eQcQPTRS9k21mYcMlH9RQnzCuLov6FBWLa+J48Qcz/kPUZ+ylrPb43/A9p6HP01QQOKoSIQAISoQBXxbnLsXi5esd24hUZrr/CSgDzF5OStvM8F3/hTl6Wa5XPdhqBUOoSCQDhOEkDMitFAJWcWBwdU01JonwPEKOtV5NgkEco7t24HQ82nRw6J9FaWuGRHzWd7Opj+NIdwuryXvKTll9UxZawG1K5F8NO/klsv2yvbYXm+J7GRuLS4Oc4jI0qA3PdoVV3vLsySTxJqfdXO+LrZaIZZd8QlOPIFjog0uaT+prg9oodDXdUGjsNDQ6j3B0IWrF0c7N9z0jGa6J+q82nNIX5JolnFokyPmoee1uYag8FITJjaGVbRVZKG9ovJ7yHMNaChYcq56tO4/YIs84dmMiPiB1aeBCiLXGWGoKcQSYqOeKOGVQaGnB3HogsS87gRz1y+25R87PX6J3BaG0yXnOKnJAIZ2O3uhlZI34o3teOrSHD5LfrJf0UrWPY7wvaHN6OFR57l8+2qCis3Z7exLnWZx4vi5fuaPWvqk5o2rLo2a23dHaIyx4Dmn2O4tO4jis7vy4HWV/i8UZNGyUpSujX00PPQ+ys13Xs+J2F+bePBeG221bI2iGNrHyyMxHHmxjDVoJb+txINBplU7gci70PhNxKkS3iK9aeSZ3hsvBMMZ/luGZe0gebgcj115qLNzPcQda/tJFPIZeQCtty3NJAI5QyKQNIdhnxPjfyDmnwE6B2B1DTzak09D3lg18keXZvYBaLV3NpOBwbQ5EPfgAewBx0Do3F9aaNy1qttZGyJrY42hrWigaMgAst7SJe7lst6WbwkiNsrTqCDWFzwOBxRO5FoVgte2rRZf4oAlpZjDd9f2dQag9CrZN1IxJ+jPu0+0B16TU/S2Fh6tia4j/kq1BLTovGW3PmkfLIavke57urjU05bl7RtT0qRVkjA7hovWSIOFD5HgmkdRoQD8+q5ltryQ1rcJ3uObR0/cfRXRQfWdpbkdfnzTsPpQg+6gWWtsZIBLnHVxzJP5uXvFbaosKLRZr3lZ8L3etR6FTFk2qOkja8xkfRU2zzp42cclJWi9C/of3H/aUKld+PwpUAeOzm2j2ODXmrchXgtSsVqbI0OFDVYObP3bsJ9VctidozG/u3u8O4n5JKYyS9mn4V62VniHmoOTaaEfqHqn1xX1HO8hhBIbU0PMD6q0noqiTtlhZI0skY17Tq1zQ4daHfzVbtOwrASbPI+I/sJL4+mfiaPM9FbQUuBYmzTGTXRnLrmtbpe6wHm6vgof1Y9Ke/JTl1bD4M5JMRrXCwUHm52Z9ArUGZgbj7HinQiVeWxjyy9FM2wgZZLqtIYMLTmRUuJdNMwPcSc88SyaC1h2e8fLetb7Vox/hzmk0xyxA+Ti/wD8Vh0YMbsnAhbcT+Jkntk245rl0mWibQ2kHLzCHvHumizmR+a8ZHLl8nPcvJzlBI1lDTqc+SayZr0kFH8nZ9Dv+/quS1SXGwkIXq22Eb0PYvBzVIHtLbCQubot5htMUmmF4r0OR9ivAheEwUNWqJPof+GEjARvCzzbSzmK1Rl7S6ORtMQNHMcyg8O6mEtyOuemqvPZ7eAtFjjdWpDQ13Jwyz+aXai62WgPirnHQh2uGQio9BSvJxXOjLhLY6rIW47qMgBjIFB8Z/XwGHl+7duqrpdtjDI3HAch/OjObsJrWRh3nU5fFQ6OCoexd8Oa7uZGnG12ECtKO0oTu68OK0J1ixNxPON7cxHpG5uWJhGr60GbqgENNBv0oU2N4dnWTwPjk8UcgkDiD8QLneIEaGtDUbwFkN8Rz2EzWCR2JhOKN50c0kUe3hUDC4biD57xYCyOyMcDRgjDgTlRtMWfCgPssX7UbUZHw1yc4yPZUZtYMLRX/UcVR/SOCVjl8uPplmtWVmBlMk9pRRlltOIUPxN3Lp9qK2UL7JF0wAXItWVDmFFOnINT8Py6/dOY8xkgKOJrAQ7E04m+7eRUhDH4apmZS0a08qpxYrRzQQx5C4e6dsfpmmDjn1XrHIKKSB933P3QmmMIRYDa+p2kgpjZLTQ6oQkLoaOpoHnxAk+6u3YpE7v7U41yjib/ALnvd/6whCXfYxpcbNbAqlwmvAUrXLduFd6EJS7Ko7Y3Q65+eXROGcf+vJCFFK2DKH2xXg2OywNcad5aAB1EcmvqFi15wbx7IQtmL6ipdkay2lvPDn9/ZS0dtDmiiEJpVo8XuXk6RCEANpxi+i84pqj6JEIA7cvFwSoQWPEheb40IQSXHs52ilsuNzAHtBwvYdKOBLD5OB9xvWl3ZZHsY/vHYnueXPP9Ra0kDjqhC52ZVIdB2iubQQsinimNBjdgeNMQpk7LOooM+iljttDgwC0xcRLjGIUGlN53YjlnmCdRCdjXxRVrbJqy3wJrNAAf5bI2Vzr3j28T+poIrzOe5ZNt5eXf21xByja1g8quPu5CFGJfMiRXJGnVvxD35Jwx4kbiGo+IdEIW1ChGFdxPDTlofbohCgsc2yWpAG/PkRu9/kvaN1EiEEDvGu2P1+6EKCp7B3T1KEIQB/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355859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>
            <a:spLocks noGrp="1"/>
          </p:cNvSpPr>
          <p:nvPr>
            <p:ph idx="1"/>
          </p:nvPr>
        </p:nvSpPr>
        <p:spPr>
          <a:xfrm>
            <a:off x="323528" y="1268760"/>
            <a:ext cx="8229600" cy="4032448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lvl="1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In 2001, 2005, 2007, and 2008,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Markopolos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alerted the U.S. Securities and Exchange Commission (SEC) of the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fraud, but they ignored him. Eventually,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In 2008, the stock market crumbled, investors rushed in to redeem their investments, and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Madoff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ran out of cash and turned himself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in.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150000"/>
              </a:lnSpc>
              <a:buFont typeface="Arial" pitchFamily="34" charset="0"/>
              <a:buChar char="•"/>
            </a:pPr>
            <a:endParaRPr lang="en-US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itle 4"/>
          <p:cNvSpPr txBox="1">
            <a:spLocks/>
          </p:cNvSpPr>
          <p:nvPr/>
        </p:nvSpPr>
        <p:spPr>
          <a:xfrm>
            <a:off x="482630" y="476672"/>
            <a:ext cx="8352928" cy="769441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Harry </a:t>
            </a:r>
            <a:r>
              <a:rPr lang="en-US" b="1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Markopolos</a:t>
            </a:r>
            <a:endParaRPr lang="th-TH" b="1" u="sng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38" name="AutoShape 2" descr="data:image/jpeg;base64,/9j/4AAQSkZJRgABAQAAAQABAAD/2wCEAAkGBxQSEhQUEBQVFRQXFxcUFRgWFBQUFhQVFxcXFhUVFRUYHCggGBolHRQUITEhJSkrLi4uFx8zODMsNygtLisBCgoKDg0OGhAQGiwkHB8sLCwsLCwsLCwsLCwsLCwsLCwsLCwsLCwsLCwsLCwsLCwsLDcsLCwsLCwrLDcsNyssK//AABEIAQQAwgMBIgACEQEDEQH/xAAcAAABBQEBAQAAAAAAAAAAAAAEAAEDBQYCBwj/xAA+EAABAwIEBAMFBwIFBAMAAAABAAIRAwQFEiExBkFRYSJxgRMykaHBBxQjQlKx8NHhM2JygpIVouLxJENT/8QAGQEAAwEBAQAAAAAAAAAAAAAAAAEDAgQF/8QAIhEBAQACAwEBAQACAwAAAAAAAAECEQMhMRJBURMyImGh/9oADAMBAAIRAxEAPwC3cuCFM4LnKuZdDCQClypQgOIXQTgLqEA4K7DlzCGr3rW+aBIOzd0xuANz+yzt1iZ6geZ1QL7mTpmJ8iEmvhrjfsH5gnp4gwmA4LHNc47Nd67ehUb6jhqA4ekj5J7P4rfByeVibbHHiPF/Q/FWltxJ/wDo3zI/ohjTRSmlD2t4yoJY4H11HoiEEUpSkkgzJiU6UIDmU0pyEyYMUk6aEB2CUy6ATIAdwXEKVwXMLIcQlC6hPCYcAJynhVmN3uRhDfeOjfPqgK/HceDDkadecbjsCqi2un1nZW9tvqqc0DUeNyTMny2P1W74QwrKA5yWVkV48dp8L4Qzw6odTy3haq04YpN5Sj7R0aBGNqLMUt/gIYFSj3R8FG/AKJ/IEe65TCqtdF2z19whbvBBbE8xosLxDwfVomaFUxyBK9TrPlVmOW4dTd5aJb14Vx28gqV7qg/M0h0QZboddwRsYWiwHjinUOSuMjgcpOwnbXoqLFC9tUid4I84B/nqgwabiS4AO2mNVbW3Neq9ZY4ESDIOx6p1heHMd9i5tN5lhgf6Z2Pkt0sWaMkydJIGTEJ0kzcpJymQEgSSCSAHcEy6cmhZBkk6SAirPgLF4xd5iSDtOn0WpxurlovPbluvO/vJe8NGsnL9U4cXPD9iS+duZ8/4F6HYUQ0aLPcPWsDxbx07rXUGhoUsruuuTUFUAUWxvdV4ugOa7biY5fFOUtUaQoX1IXAu8w5fJc1EbZRvr6obELkZHT5fFNXB5LP8SXRpsnlzSa10xXETh7SR0+izFWqQcw16x8/VXeMVg7xA849Rr+yz1aqdSPhH8ldU8cWd7FNvCMrhrBlepcL4024bGmYAEj5fQLxgXGuvVW+AYs6jWY9p0B17jYg/FLKbYle2JLihUDmhw2IBHqpFNQySSSYMUy6TIN2Ek4SQEBCZdOTLIcwlC6SQFPxL/gu5LAYLQiuzWZcY8gDsvTcRtvaMLfUeYXmRebe98bYyZ3RrqDMfuPgtTyievTLVwY3WFK3EM2gMry+9xutWdpmA5wNPRX2CXjmxnMg6cvnClcLp148m60mK4gWNnosvX4qrtkACOXX1WvxDDS6jMLAXlb2chw15dyjCHnd+DbXiOvUGs9tx85V9hXEdemPxAXN6novML41XNztdPiIJB0HQAclecP2l2KedpO+jXHQt5zKrcOkZl3p6vY4xTrgxof5yQ+L2oqMLeqosDGYh0Fjx7zdte3ULWMbLdVG+rePIeILF1AmR4T+45hZt7wQQF7BxNhPtabtNQJC8hvKBpvHr+6vhluOXmx1dhaNGd9tusJM0d/aFO4eGTtr/AAoYnYa/28lRz17PwPdGpaMnXLLPhtPxWgWI+y6vNKqzo4H4iPotupX1WEmTpkgSZOkmbsJ0mhOgB3JJ3JlkElCdKEA0LI8cYSXFldg1H4b/APSTo70Jj1WvhR3FEPa5p5ghMPKcQe4BzaTT4GzESXHeBGoCqMEubmrXZTbmOd7WbOgZiBJ6Dmt7Rwr8VxMjuNP5sr3hrBR94YWtAa2XbJ/c1pb/AB23e20uaAbRDe0LDYtwyHnMGg9j9F6HfsBEKrlo0Lvio3qqzxhLPBRT09nlHZunyWjsbPbT5Qr1jQeYKk9iBsjutWh7ewbuQurkALis9w56IOrXJQzpFdOBBnovJsXw81LksYDq4gDoF6sHoB+G0zWbUDQH7E9QZWsMtM8mP1IzWE4DTs2GtVa2q8QKYeAWtcdJg80Vib/vQFK9Y3x/4VQNANN/ItPTYEdFb8TUG0mA1/8ADe4AEbhw1gpX9BlW2Hs92FrgecTG6x9X1XHDHWtdMh9mANOrWpPEOAhw/wAzHZSvRl5tZ3Ro41UA2e/KRy8dNjv3XpSve+3n61ufwySdMkDJJ0yZpQkkEkGhcE0LoplkFCSdJAKEoSThADNt2zPNFWl62iTMSQq5lQh7geRKrMXeXOBbuB8u6l+u7GbxaS74oaNx6qvbxha1Sacsc7mARKw9xe+2lrmnQyDMAkaajoiMI4fZU1cDMzIJBPw5Knx/WPrGXpoaV0+nLmS6nmMeUq+scWDwJKitaYawNAAAEAclX16Ps3S3SeXT+yxZpSZzLqr6u+Qq6qVzQrkjdNVEoYvTnOlSqeITuuOoKiL9QghGMUXXc0Q0lvvTGjSNBr8fimw/DDQpFrzuQ0T05nyA/ZWWE2TnMBzEA+IgHnrP0WR+0zFKdnSdTpvJr1hkbJk06emdw7kaT3SxxuV0d5JjireGKTLjErq4bq0O8HrDAfgz5rerz77LGwa++oZ5c9F6Cr1w732SZOmSBJinTJmmamSCSAjcmTlMsgk6SdAMknSQNqnEPDUJ/UAfUaFCBs5u+nkrDGqcsDv0nXyOn9FUOqxIKzZ26uPP/hpVDCczjECeZ07q3sWU6Ah9XXmBr8eyy/E+LVSRTtwXOnZozEN6oRmCX1c608oiM1VwbHfKNT6rfd9o6n5ut3VxBpH4dQHpruo/+pB4yk6qnwnganTaDXrVHnmGE02eQjX5q9Zh1ADwsDY0Gpn1JOpWbpv5/RFlV0/nyU73KmtaxaS07A6HtyRnt5WdAU4wELVdGqc1ELc190MosN4pqtb7ONWkieuui8v4uvH1ryo6qZMgeQAEAfzmvQbejLtOZJWN48w0srCq3Z4jycNP55KvHqVPnl+G5+zGjFu936nn5ABbFZD7L3j7nHMPdPeYIK16L65oSZOkkZkydMmaUJJBJAcOTJ3JisggnQVziDWblZ++4nYPzBPQavOE4cFhBxPKnbxMBuU/mluNnUphwIOxELI3zCJB3Bgqa04la4xK6xnxRUbsdHefI/DT0S0rx5augdFraUlrQC7Ukakk9SuauLuGm/rouDcHY+ndS2+GFxl5gdt/ijr9dUyuunVC/LtzojHlx90aKyw6wpNHI+ZmSrOna0x7sDz1WbYW9KA2xdqRr+64iNlcYg5rQY0/nJZu4uhJhZnZ29JritHPRAVa06DmoriuXaKa1o6yt+MTujLajsucdwsXFF1MxmI8JPJw2R9u39kXQoZnBvUgfHdT32plOnHC+Ci0oNpzmd7zjG7jG3ZW8Lyz7RqV1h92abbiqaT2ipSJd+U6OYTzLSPgQssceuD/APfV/wCRV/nfbzfqR72uXuheEW2PXIcMtapM6eImTyEL1DDcZLvw6h8YAg9dNQj5OWVozWSFRVhrrincGVlSYr1rgkgm1DCZH018UY4qlxnFhTadUXjF1kBXm+LVqldxAnKnIlaBxjH6lVxDCQOv9FXst3HXUlX2G4HJ1C09vg7GMLqkNa0SSdgOqVzkrePBb3WANOoBsUm0Kp5Fa+4xe0GjCC7kHh1IHp4nNjXvCnwG/o13mk6n7OqJgHUOjeD11nyWrctb0JhhbrbGss6m4kFbfAq2ZmSpzEf0KtH4Q3oqrE2ey1bpCxM5l03lw/PYm2tw1zs27f5KapW6FDYZiDa4iYdtP0PZc3lJ1Mw4ETt0I6gp6/rWPJ0KoXJB1U//AFYjnHdUL6zuWybK53YI1D+7+D7rFC7c+SBc+UvZQmc0+aB3fRNuzmrC3GmiEt2aaomm2Cs1TDpaWjuXqVfcPWpfWYRszxO8tgPiVnLaS5rWCSdAOpXoOF2n3elBgvdq4jryHp/VT/Ry5aiv4s4TtsRyC4zg05yupkNcM0SNQZGg07LG3f2IMI/Au3jp7Sm13xLYXpVFy5xrGG2lA1Hanam39TyNB5dVSZVx3GPCrrgt+H1yLh9Ko4AOZkJMTOrgQC06abqE1HZg4bgyrbErl9V7n1DLnHM4+f7DQKGnTC6JOk9fxd2NwHszfEdDzCLtNSs5ahzHEjY7hbHBbQFocNQdZUs5p08V2MbR0SVs2gISU12Ox8zIQFlh4yhdY/WIP87KPDr0EBbvjkwm6s7S2AVJ9omJNZSpUZANR2ckzDW0yNTAP5iD6K0q3cCZCzvEWPsoTAFS4e0MAgOys1IHrmJ+CnxY7z26ObLWGv6weJnK7V7Xg6hzHZmka89wexVtwDTfVvqIaTDD7Q9mMbEeWoHqqm2wetWJLWRJJJIysHr9BK23BtkyzLiTnrOGUkDRrdDlHqN+wXTnnJLpy8PFblLfHodd0LN42zMCjXX8jVA1qkrm48Lvbr5c8daYzDqjqVyAJgr0h93TdRLahBkadQeRCz7g1uoAH7oC9u9CTsuizbi8T03jY+hRFIIKyoOfRFXcB5af8p3E+comi8rFdWF3NpnMUR7KR9VRlJSR1TOyOoyYAEkkARqSdgAOqDtrdz3BrAXOds0ak9+3mt7w/hLbcZ3w6qeY2ZPJvU91jKj6mIzh7Bxbtz1NapH/AAH6R36lWLnklQGvJU1MhY2hbu7p6lwGNLnGGtBJPQDUryzHMcddVS8nwAkU28gzl6ncrQcfYxEUGH/NU8vyt+qwuxnlzH1Ctx4/qWVGhkqVjAh6NSUQwqzLsU1NY31SkHBryIcdNxy5KJjlDm8RHkfiP7JHvXjQN4grx7//AGhMqoSklqNfeX9T8ZMhpWdwAmFrOOKM03cvNYKhiLhFG2h1U7u/LTGxJWJNxqWS7/8AFnjeJkEUqPirO2G4pjm939FTWWBPLiRJcTLnu39Fp7DDWW7D+eo7V7zu8n9h0CJZotT/AK8LK97vqC2s8oh2qkAa3YJ31EFd1tESRm52+mr3hnRcuv8AKBPNBTohm3AdLTvyW09rNzy5V9/qY5D5lE0XOjUwO39UPX5pnWi+z2q17bmi7XVro7OBafm0Jr+2NCplf7p913I9j0P7rJYBjH3W9p1CfA4+zqdMrtJPkYPxW44sxIOcaFNgcR4XOdtm/SBzid1z5SzLpbiz1FVUumDdwRFlSNw4MoDMeZ/KwdXHks+zCGuPiB3gtJdv0kGVv+EH/dmFjv8ACOrSWNYWHm0lujx3Oo7oz6iv+WtBgmDstm6eJ59953PYdG9kRcVwgrrEJ0ahASVzXJnW+x5uU1TE8jXOOwBJ9FzbWs7qm48uhSoCmNHVTHfK2C76D1RjLbor1GMubp1Wo6o46uJPl2XLSh2Hop2ld8mnO6bpq3XmR9QiG3TYzFwA3k6BQB8awhLvDadUhzpMGS2Yae5bzT0DVMeLzltWGo4buOlMf7ufojMLFUAurOBcf0iAB0ChbWDBDQB2AUtCvKZLT2vmkhQ89UkmnDMGvcR/Fuy6jROoadHvHZv5R3K5oYS23dkpiBPqfM816zWZMrE8R0g0yCJlRttVw1jFLc1PE1vr8FK56Ap1ZrHs39yp3VFVLbpz0JWEld1KiYFBI3U4CqKrdZCsrqqdAEDVatEh+9EaKKvckhKo1QOCArMSEhbbhXNcDOT4xDT0zAe9Hef3WNv26Lb8CVMr9B4ajQ8R+oQCFPOtYetZa4ZLg9ulVujgTObse3QhdcQXrGsABEPBDmyJBGxI5HQj0COFImC4y7p+WP0nr5qoxq19u/JTMNcJc0CC17COXcGD5Dqo29LLSwbma0jYgEK6s7EnYSq3hPCqtNpZV90GWEdOYP7rT1bptJvhUccN91TVTULENGu6peIqFOs006jAdNDGoPYo+liMwXJ7mpTqiNJVZqeHJ/XidzQNN7mO3Bj05Lj2y1H2iYQ5jm1WgwfC4j5ErCXMuEAx81043ccuc1R9SsnFaDoq63rn3X6EfA+RR5atMOrmo1zZcYI2PZK1doFTYtXzObSaQZhziNwOQnura3EAJksw4JIcOHVJI3pePYrkZDfedp5BYLEbka5pJ3BlT3mJ+0eZOxgKlxOuFPGNZUrOt+I89h9UU6p1VHh9z+I7uArE1StMypi9MKkKBxUD6iYTXFTUKOoVBWfonDtEwiqoZ7kQ8KCoEAFdskFabgSvNOObHaeRWcuBorXgJuaq+n+qdOwBJ/ZT5PGsPXpbL8gQYB7nTTSQocMqhlyapOb8MiSdDqNgNBtCypwKgRJYPH7sycv990Zwngwt6NRwk53GJ1OUEgKWpp1cU3nNvRhxNTydP6qltrx1zWAEhg1J6rBYq1wmHEeS2HB1zFs0kyQCO6zd6decmP8Aq1N9XGjW77BRtwesBmBE7wq+yeS41OQ2R9LGiNHbLPV9S1Z1ElQCo006w3EQdl5lxXwy62cXsE0jsQJy9j2Xq9O4ZVHKUQaDXNIIkHrqqYXXiOeMy9fPz40kTGoSrX4axxOhGuvPsFreOOGxbn21IRTJ8Tf0k8x2Xm2JV/aPFMRlbuRzPn2XTLtyZ43G6onCaZcTUdu4z/6V41AWogAI5pTZThwSUaSRu8Xcab8/5XaHsdFW39aRKsb6oHBzHagrNe1IJY7cbdxyKzAe0qxU8wrinWKzrHw8K6t3plBxqKJ7l1T1K6LZTNCacpqW2vyU0Qh51KA6cVA9SFRO5oAaoN1pPswtR7W5qHdjQ0D/AF+8fg2PVZ2oFc8AXGWvct/VRn/i7/yU+T/Wnh/tGxxFgBdWiWlxa0DeJj2g65o+EImxeDTLRs0A6ayDrM+cqa1cHjMYim1rWj/aJqR393/a5NQo+ycDsHu93uddO/M8t1F1ceWqyuNhziRTafMhH8I3DadCqKh1DhHU5iB9VZY1Rj+3NZyya4VSY8PMeWqJ3HXl29FpuDKYAVHc3JLwxm5OvkpnYgKlKW8hr2XOA24DTVf7x27BZ0xOmrwm0osYAfe5mUayG7GR3WPdeZXSSj6GMjaUSs3H9XWMYay5oupvGjhEhfP2K8POsrh9JxzRq13Vp29V71QxD9JWU4+wpldhrN0qMHxHQquGeukOTj3HmdNFtdooKTdlKTp/ZXciQOHVJRtd3SQYW6uM7czdxqR9Qqa+OcZh7w+YV3dXFKfAdVTXjYOdm3MdO6RADWkA9Fc2lVUNdsHTYo+xqyAmGgpVEVRKqKNUo1lZIxxboq6q2HeaKNeVHcbIAdxURUsSuHhMIqi74euPZ3RP6qVRvyB+i5edFW3dUscHDo4fEEfVK9zQ8r1vDLjPb0KgIHs6LJJ2c6Jc13aIPYn49VroQaz9CPCGc2TENjm5xLfSO6ruFKo+7W4cYYGCoZ2NUTAJ5eEB8dgiMSGcfeCcuUfhgicw6vG/imANxI5kqGvxef1eVmioxpG5HwVdUw8AEN9e6fha7L21Gu0LSDlP5ZmB381Z3DYBWLNV2cef1GUDTRcSDpzHIq6s79pZlBHZV2J0ZBVA6kREEytaljWV1RmP372nTrui7fxtDsxPPRAvaagg6lGYdheTUuIHRFnRS9rzD7x23JR45f8A4TwTuIULHcgTCz/EdzqGj1RhjuscuUkVDHxv0Ub6q5c9Q1Hrqea69qkhc6SAr6ts5qVOqRui691JQVaoFkg1y0ctj8ilZOgkJnqOiYcn+BdUn7Ixr1W0XItpSMY2opDWGyEa7+SkXJhO14hcvchW1YJHwXcyjYJV2KN8PkjXIa9bLSkGv4erZrajTJhsZ3n5ME+h/wCMc1d/e88F/wCUSwagO5GoJ/blM9FjcCrf/HpjlJD+kA+EepJWgq3IyAPMEa9C08jKnZ2tPBNti3sa7P0uIDjzjl+5W0rtkabHVeR3NcuMn+Qt/wAG4v7ej7N58bPm3kUs8etqcPJ3p1d05MKB+H5jMeSt6tLVSU6Xy2UN6ds8VlthwbqU104DRWdUwFU1C0nVOXYS0aaxWPv/ABnBbNlToqvG+DK9Wl95tfxhrmYIDxHSdCq8fVcnPvTFVXod9UbfTbzXF2yowkVKZaRuHTI/aEG6oeZ9BoPkuhxiSf5p/VJA+0TIIe4IGq1JJZAdyinVJJOBZUEbSSSSMQ1LqkkmA1X3h6qZiZJIGeoa40PkkkgDOGnfhxyJM/NG3DzlPafkkks31WeAx7oRWD3j6VVrqZgzHmDyKSS1U49apjM1rjuRK7yaJJLjy9epj4r8Q0aqfkkkiN3xzSGqu+AMRqMv6lu0/hFofB5OO8JJKjm5Gs464bt69CpUeyKjGlwc2AdATB01HYr59v8ADWGmHiWnsYHwSSVsHFkzhCSSSom//9k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4340" name="Picture 4" descr="http://polizeros.com/wp-content/uploads/2009/07/may-june-2009-cov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4149080"/>
            <a:ext cx="1905000" cy="24765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647889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>
            <a:spLocks noGrp="1"/>
          </p:cNvSpPr>
          <p:nvPr>
            <p:ph idx="1"/>
          </p:nvPr>
        </p:nvSpPr>
        <p:spPr>
          <a:xfrm>
            <a:off x="323528" y="2276872"/>
            <a:ext cx="8229600" cy="4032448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lvl="1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It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took five minutes after reading his strategy paragraph to determine that he wasn’t really using the described strategy to earn the returns he said he was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1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Under existing securities law, if you tell clients that you are using Strategy A to invest their money but, in fact, you use an undisclosed Strategy B to really invest their money, you’ve committed fraud.</a:t>
            </a:r>
            <a:endParaRPr lang="en-US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itle 4"/>
          <p:cNvSpPr txBox="1">
            <a:spLocks/>
          </p:cNvSpPr>
          <p:nvPr/>
        </p:nvSpPr>
        <p:spPr>
          <a:xfrm>
            <a:off x="-468560" y="476672"/>
            <a:ext cx="8352928" cy="769441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Harry </a:t>
            </a:r>
            <a:r>
              <a:rPr lang="en-US" b="1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Markopolos</a:t>
            </a:r>
            <a:endParaRPr lang="th-TH" b="1" u="sng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38" name="AutoShape 2" descr="data:image/jpeg;base64,/9j/4AAQSkZJRgABAQAAAQABAAD/2wCEAAkGBxQSEhQUEBQVFRQXFxcUFRgWFBQUFhQVFxcXFhUVFRUYHCggGBolHRQUITEhJSkrLi4uFx8zODMsNygtLisBCgoKDg0OGhAQGiwkHB8sLCwsLCwsLCwsLCwsLCwsLCwsLCwsLCwsLCwsLCwsLCwsLDcsLCwsLCwrLDcsNyssK//AABEIAQQAwgMBIgACEQEDEQH/xAAcAAABBQEBAQAAAAAAAAAAAAAEAAEDBQYCBwj/xAA+EAABAwIEBAMFBwIFBAMAAAABAAIRAwQFEiExBkFRYSJxgRMykaHBBxQjQlKx8NHhM2JygpIVouLxJENT/8QAGQEAAwEBAQAAAAAAAAAAAAAAAAEDAgQF/8QAIhEBAQACAwEBAQACAwAAAAAAAAECEQMhMRJBURMyImGh/9oADAMBAAIRAxEAPwC3cuCFM4LnKuZdDCQClypQgOIXQTgLqEA4K7DlzCGr3rW+aBIOzd0xuANz+yzt1iZ6geZ1QL7mTpmJ8iEmvhrjfsH5gnp4gwmA4LHNc47Nd67ehUb6jhqA4ekj5J7P4rfByeVibbHHiPF/Q/FWltxJ/wDo3zI/ohjTRSmlD2t4yoJY4H11HoiEEUpSkkgzJiU6UIDmU0pyEyYMUk6aEB2CUy6ATIAdwXEKVwXMLIcQlC6hPCYcAJynhVmN3uRhDfeOjfPqgK/HceDDkadecbjsCqi2un1nZW9tvqqc0DUeNyTMny2P1W74QwrKA5yWVkV48dp8L4Qzw6odTy3haq04YpN5Sj7R0aBGNqLMUt/gIYFSj3R8FG/AKJ/IEe65TCqtdF2z19whbvBBbE8xosLxDwfVomaFUxyBK9TrPlVmOW4dTd5aJb14Vx28gqV7qg/M0h0QZboddwRsYWiwHjinUOSuMjgcpOwnbXoqLFC9tUid4I84B/nqgwabiS4AO2mNVbW3Neq9ZY4ESDIOx6p1heHMd9i5tN5lhgf6Z2Pkt0sWaMkydJIGTEJ0kzcpJymQEgSSCSAHcEy6cmhZBkk6SAirPgLF4xd5iSDtOn0WpxurlovPbluvO/vJe8NGsnL9U4cXPD9iS+duZ8/4F6HYUQ0aLPcPWsDxbx07rXUGhoUsruuuTUFUAUWxvdV4ugOa7biY5fFOUtUaQoX1IXAu8w5fJc1EbZRvr6obELkZHT5fFNXB5LP8SXRpsnlzSa10xXETh7SR0+izFWqQcw16x8/VXeMVg7xA849Rr+yz1aqdSPhH8ldU8cWd7FNvCMrhrBlepcL4024bGmYAEj5fQLxgXGuvVW+AYs6jWY9p0B17jYg/FLKbYle2JLihUDmhw2IBHqpFNQySSSYMUy6TIN2Ek4SQEBCZdOTLIcwlC6SQFPxL/gu5LAYLQiuzWZcY8gDsvTcRtvaMLfUeYXmRebe98bYyZ3RrqDMfuPgtTyievTLVwY3WFK3EM2gMry+9xutWdpmA5wNPRX2CXjmxnMg6cvnClcLp148m60mK4gWNnosvX4qrtkACOXX1WvxDDS6jMLAXlb2chw15dyjCHnd+DbXiOvUGs9tx85V9hXEdemPxAXN6novML41XNztdPiIJB0HQAclecP2l2KedpO+jXHQt5zKrcOkZl3p6vY4xTrgxof5yQ+L2oqMLeqosDGYh0Fjx7zdte3ULWMbLdVG+rePIeILF1AmR4T+45hZt7wQQF7BxNhPtabtNQJC8hvKBpvHr+6vhluOXmx1dhaNGd9tusJM0d/aFO4eGTtr/AAoYnYa/28lRz17PwPdGpaMnXLLPhtPxWgWI+y6vNKqzo4H4iPotupX1WEmTpkgSZOkmbsJ0mhOgB3JJ3JlkElCdKEA0LI8cYSXFldg1H4b/APSTo70Jj1WvhR3FEPa5p5ghMPKcQe4BzaTT4GzESXHeBGoCqMEubmrXZTbmOd7WbOgZiBJ6Dmt7Rwr8VxMjuNP5sr3hrBR94YWtAa2XbJ/c1pb/AB23e20uaAbRDe0LDYtwyHnMGg9j9F6HfsBEKrlo0Lvio3qqzxhLPBRT09nlHZunyWjsbPbT5Qr1jQeYKk9iBsjutWh7ewbuQurkALis9w56IOrXJQzpFdOBBnovJsXw81LksYDq4gDoF6sHoB+G0zWbUDQH7E9QZWsMtM8mP1IzWE4DTs2GtVa2q8QKYeAWtcdJg80Vib/vQFK9Y3x/4VQNANN/ItPTYEdFb8TUG0mA1/8ADe4AEbhw1gpX9BlW2Hs92FrgecTG6x9X1XHDHWtdMh9mANOrWpPEOAhw/wAzHZSvRl5tZ3Ro41UA2e/KRy8dNjv3XpSve+3n61ufwySdMkDJJ0yZpQkkEkGhcE0LoplkFCSdJAKEoSThADNt2zPNFWl62iTMSQq5lQh7geRKrMXeXOBbuB8u6l+u7GbxaS74oaNx6qvbxha1Sacsc7mARKw9xe+2lrmnQyDMAkaajoiMI4fZU1cDMzIJBPw5Knx/WPrGXpoaV0+nLmS6nmMeUq+scWDwJKitaYawNAAAEAclX16Ps3S3SeXT+yxZpSZzLqr6u+Qq6qVzQrkjdNVEoYvTnOlSqeITuuOoKiL9QghGMUXXc0Q0lvvTGjSNBr8fimw/DDQpFrzuQ0T05nyA/ZWWE2TnMBzEA+IgHnrP0WR+0zFKdnSdTpvJr1hkbJk06emdw7kaT3SxxuV0d5JjireGKTLjErq4bq0O8HrDAfgz5rerz77LGwa++oZ5c9F6Cr1w732SZOmSBJinTJmmamSCSAjcmTlMsgk6SdAMknSQNqnEPDUJ/UAfUaFCBs5u+nkrDGqcsDv0nXyOn9FUOqxIKzZ26uPP/hpVDCczjECeZ07q3sWU6Ah9XXmBr8eyy/E+LVSRTtwXOnZozEN6oRmCX1c608oiM1VwbHfKNT6rfd9o6n5ut3VxBpH4dQHpruo/+pB4yk6qnwnganTaDXrVHnmGE02eQjX5q9Zh1ADwsDY0Gpn1JOpWbpv5/RFlV0/nyU73KmtaxaS07A6HtyRnt5WdAU4wELVdGqc1ELc190MosN4pqtb7ONWkieuui8v4uvH1ryo6qZMgeQAEAfzmvQbejLtOZJWN48w0srCq3Z4jycNP55KvHqVPnl+G5+zGjFu936nn5ABbFZD7L3j7nHMPdPeYIK16L65oSZOkkZkydMmaUJJBJAcOTJ3JisggnQVziDWblZ++4nYPzBPQavOE4cFhBxPKnbxMBuU/mluNnUphwIOxELI3zCJB3Bgqa04la4xK6xnxRUbsdHefI/DT0S0rx5augdFraUlrQC7Ukakk9SuauLuGm/rouDcHY+ndS2+GFxl5gdt/ijr9dUyuunVC/LtzojHlx90aKyw6wpNHI+ZmSrOna0x7sDz1WbYW9KA2xdqRr+64iNlcYg5rQY0/nJZu4uhJhZnZ29JritHPRAVa06DmoriuXaKa1o6yt+MTujLajsucdwsXFF1MxmI8JPJw2R9u39kXQoZnBvUgfHdT32plOnHC+Ci0oNpzmd7zjG7jG3ZW8Lyz7RqV1h92abbiqaT2ipSJd+U6OYTzLSPgQssceuD/APfV/wCRV/nfbzfqR72uXuheEW2PXIcMtapM6eImTyEL1DDcZLvw6h8YAg9dNQj5OWVozWSFRVhrrincGVlSYr1rgkgm1DCZH018UY4qlxnFhTadUXjF1kBXm+LVqldxAnKnIlaBxjH6lVxDCQOv9FXst3HXUlX2G4HJ1C09vg7GMLqkNa0SSdgOqVzkrePBb3WANOoBsUm0Kp5Fa+4xe0GjCC7kHh1IHp4nNjXvCnwG/o13mk6n7OqJgHUOjeD11nyWrctb0JhhbrbGss6m4kFbfAq2ZmSpzEf0KtH4Q3oqrE2ey1bpCxM5l03lw/PYm2tw1zs27f5KapW6FDYZiDa4iYdtP0PZc3lJ1Mw4ETt0I6gp6/rWPJ0KoXJB1U//AFYjnHdUL6zuWybK53YI1D+7+D7rFC7c+SBc+UvZQmc0+aB3fRNuzmrC3GmiEt2aaomm2Cs1TDpaWjuXqVfcPWpfWYRszxO8tgPiVnLaS5rWCSdAOpXoOF2n3elBgvdq4jryHp/VT/Ry5aiv4s4TtsRyC4zg05yupkNcM0SNQZGg07LG3f2IMI/Au3jp7Sm13xLYXpVFy5xrGG2lA1Hanam39TyNB5dVSZVx3GPCrrgt+H1yLh9Ko4AOZkJMTOrgQC06abqE1HZg4bgyrbErl9V7n1DLnHM4+f7DQKGnTC6JOk9fxd2NwHszfEdDzCLtNSs5ahzHEjY7hbHBbQFocNQdZUs5p08V2MbR0SVs2gISU12Ox8zIQFlh4yhdY/WIP87KPDr0EBbvjkwm6s7S2AVJ9omJNZSpUZANR2ckzDW0yNTAP5iD6K0q3cCZCzvEWPsoTAFS4e0MAgOys1IHrmJ+CnxY7z26ObLWGv6weJnK7V7Xg6hzHZmka89wexVtwDTfVvqIaTDD7Q9mMbEeWoHqqm2wetWJLWRJJJIysHr9BK23BtkyzLiTnrOGUkDRrdDlHqN+wXTnnJLpy8PFblLfHodd0LN42zMCjXX8jVA1qkrm48Lvbr5c8daYzDqjqVyAJgr0h93TdRLahBkadQeRCz7g1uoAH7oC9u9CTsuizbi8T03jY+hRFIIKyoOfRFXcB5af8p3E+comi8rFdWF3NpnMUR7KR9VRlJSR1TOyOoyYAEkkARqSdgAOqDtrdz3BrAXOds0ak9+3mt7w/hLbcZ3w6qeY2ZPJvU91jKj6mIzh7Bxbtz1NapH/AAH6R36lWLnklQGvJU1MhY2hbu7p6lwGNLnGGtBJPQDUryzHMcddVS8nwAkU28gzl6ncrQcfYxEUGH/NU8vyt+qwuxnlzH1Ctx4/qWVGhkqVjAh6NSUQwqzLsU1NY31SkHBryIcdNxy5KJjlDm8RHkfiP7JHvXjQN4grx7//AGhMqoSklqNfeX9T8ZMhpWdwAmFrOOKM03cvNYKhiLhFG2h1U7u/LTGxJWJNxqWS7/8AFnjeJkEUqPirO2G4pjm939FTWWBPLiRJcTLnu39Fp7DDWW7D+eo7V7zu8n9h0CJZotT/AK8LK97vqC2s8oh2qkAa3YJ31EFd1tESRm52+mr3hnRcuv8AKBPNBTohm3AdLTvyW09rNzy5V9/qY5D5lE0XOjUwO39UPX5pnWi+z2q17bmi7XVro7OBafm0Jr+2NCplf7p913I9j0P7rJYBjH3W9p1CfA4+zqdMrtJPkYPxW44sxIOcaFNgcR4XOdtm/SBzid1z5SzLpbiz1FVUumDdwRFlSNw4MoDMeZ/KwdXHks+zCGuPiB3gtJdv0kGVv+EH/dmFjv8ACOrSWNYWHm0lujx3Oo7oz6iv+WtBgmDstm6eJ59953PYdG9kRcVwgrrEJ0ahASVzXJnW+x5uU1TE8jXOOwBJ9FzbWs7qm48uhSoCmNHVTHfK2C76D1RjLbor1GMubp1Wo6o46uJPl2XLSh2Hop2ld8mnO6bpq3XmR9QiG3TYzFwA3k6BQB8awhLvDadUhzpMGS2Yae5bzT0DVMeLzltWGo4buOlMf7ufojMLFUAurOBcf0iAB0ChbWDBDQB2AUtCvKZLT2vmkhQ89UkmnDMGvcR/Fuy6jROoadHvHZv5R3K5oYS23dkpiBPqfM816zWZMrE8R0g0yCJlRttVw1jFLc1PE1vr8FK56Ap1ZrHs39yp3VFVLbpz0JWEld1KiYFBI3U4CqKrdZCsrqqdAEDVatEh+9EaKKvckhKo1QOCArMSEhbbhXNcDOT4xDT0zAe9Hef3WNv26Lb8CVMr9B4ajQ8R+oQCFPOtYetZa4ZLg9ulVujgTObse3QhdcQXrGsABEPBDmyJBGxI5HQj0COFImC4y7p+WP0nr5qoxq19u/JTMNcJc0CC17COXcGD5Dqo29LLSwbma0jYgEK6s7EnYSq3hPCqtNpZV90GWEdOYP7rT1bptJvhUccN91TVTULENGu6peIqFOs006jAdNDGoPYo+liMwXJ7mpTqiNJVZqeHJ/XidzQNN7mO3Bj05Lj2y1H2iYQ5jm1WgwfC4j5ErCXMuEAx81043ccuc1R9SsnFaDoq63rn3X6EfA+RR5atMOrmo1zZcYI2PZK1doFTYtXzObSaQZhziNwOQnura3EAJksw4JIcOHVJI3pePYrkZDfedp5BYLEbka5pJ3BlT3mJ+0eZOxgKlxOuFPGNZUrOt+I89h9UU6p1VHh9z+I7uArE1StMypi9MKkKBxUD6iYTXFTUKOoVBWfonDtEwiqoZ7kQ8KCoEAFdskFabgSvNOObHaeRWcuBorXgJuaq+n+qdOwBJ/ZT5PGsPXpbL8gQYB7nTTSQocMqhlyapOb8MiSdDqNgNBtCypwKgRJYPH7sycv990Zwngwt6NRwk53GJ1OUEgKWpp1cU3nNvRhxNTydP6qltrx1zWAEhg1J6rBYq1wmHEeS2HB1zFs0kyQCO6zd6decmP8Aq1N9XGjW77BRtwesBmBE7wq+yeS41OQ2R9LGiNHbLPV9S1Z1ElQCo006w3EQdl5lxXwy62cXsE0jsQJy9j2Xq9O4ZVHKUQaDXNIIkHrqqYXXiOeMy9fPz40kTGoSrX4axxOhGuvPsFreOOGxbn21IRTJ8Tf0k8x2Xm2JV/aPFMRlbuRzPn2XTLtyZ43G6onCaZcTUdu4z/6V41AWogAI5pTZThwSUaSRu8Xcab8/5XaHsdFW39aRKsb6oHBzHagrNe1IJY7cbdxyKzAe0qxU8wrinWKzrHw8K6t3plBxqKJ7l1T1K6LZTNCacpqW2vyU0Qh51KA6cVA9SFRO5oAaoN1pPswtR7W5qHdjQ0D/AF+8fg2PVZ2oFc8AXGWvct/VRn/i7/yU+T/Wnh/tGxxFgBdWiWlxa0DeJj2g65o+EImxeDTLRs0A6ayDrM+cqa1cHjMYim1rWj/aJqR393/a5NQo+ycDsHu93uddO/M8t1F1ceWqyuNhziRTafMhH8I3DadCqKh1DhHU5iB9VZY1Rj+3NZyya4VSY8PMeWqJ3HXl29FpuDKYAVHc3JLwxm5OvkpnYgKlKW8hr2XOA24DTVf7x27BZ0xOmrwm0osYAfe5mUayG7GR3WPdeZXSSj6GMjaUSs3H9XWMYay5oupvGjhEhfP2K8POsrh9JxzRq13Vp29V71QxD9JWU4+wpldhrN0qMHxHQquGeukOTj3HmdNFtdooKTdlKTp/ZXciQOHVJRtd3SQYW6uM7czdxqR9Qqa+OcZh7w+YV3dXFKfAdVTXjYOdm3MdO6RADWkA9Fc2lVUNdsHTYo+xqyAmGgpVEVRKqKNUo1lZIxxboq6q2HeaKNeVHcbIAdxURUsSuHhMIqi74euPZ3RP6qVRvyB+i5edFW3dUscHDo4fEEfVK9zQ8r1vDLjPb0KgIHs6LJJ2c6Jc13aIPYn49VroQaz9CPCGc2TENjm5xLfSO6ruFKo+7W4cYYGCoZ2NUTAJ5eEB8dgiMSGcfeCcuUfhgicw6vG/imANxI5kqGvxef1eVmioxpG5HwVdUw8AEN9e6fha7L21Gu0LSDlP5ZmB381Z3DYBWLNV2cef1GUDTRcSDpzHIq6s79pZlBHZV2J0ZBVA6kREEytaljWV1RmP372nTrui7fxtDsxPPRAvaagg6lGYdheTUuIHRFnRS9rzD7x23JR45f8A4TwTuIULHcgTCz/EdzqGj1RhjuscuUkVDHxv0Ub6q5c9Q1Hrqea69qkhc6SAr6ts5qVOqRui691JQVaoFkg1y0ctj8ilZOgkJnqOiYcn+BdUn7Ixr1W0XItpSMY2opDWGyEa7+SkXJhO14hcvchW1YJHwXcyjYJV2KN8PkjXIa9bLSkGv4erZrajTJhsZ3n5ME+h/wCMc1d/e88F/wCUSwagO5GoJ/blM9FjcCrf/HpjlJD+kA+EepJWgq3IyAPMEa9C08jKnZ2tPBNti3sa7P0uIDjzjl+5W0rtkabHVeR3NcuMn+Qt/wAG4v7ej7N58bPm3kUs8etqcPJ3p1d05MKB+H5jMeSt6tLVSU6Xy2UN6ds8VlthwbqU104DRWdUwFU1C0nVOXYS0aaxWPv/ABnBbNlToqvG+DK9Wl95tfxhrmYIDxHSdCq8fVcnPvTFVXod9UbfTbzXF2yowkVKZaRuHTI/aEG6oeZ9BoPkuhxiSf5p/VJA+0TIIe4IGq1JJZAdyinVJJOBZUEbSSSSMQ1LqkkmA1X3h6qZiZJIGeoa40PkkkgDOGnfhxyJM/NG3DzlPafkkks31WeAx7oRWD3j6VVrqZgzHmDyKSS1U49apjM1rjuRK7yaJJLjy9epj4r8Q0aqfkkkiN3xzSGqu+AMRqMv6lu0/hFofB5OO8JJKjm5Gs464bt69CpUeyKjGlwc2AdATB01HYr59v8ADWGmHiWnsYHwSSVsHFkzhCSSSom//9k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50178" name="Picture 2" descr="http://us.123rf.com/400wm/400/400/mariusz_prusaczyk/mariusz_prusaczyk1102/mariusz_prusaczyk110200591/8973314-3d-fraud-danger-crossword-on-white-backgroun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260648"/>
            <a:ext cx="2652926" cy="20162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647889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After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admitting to operating the largest Ponzi scheme in history, Madoff was sentenced in 2009 to 150 years in prison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In 2010,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Markopolos's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book on uncovering the Madoff fraud was published, titled </a:t>
            </a:r>
            <a:r>
              <a:rPr lang="en-US" sz="2400" dirty="0"/>
              <a:t> “ 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One Would Listen: A True Financial 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Thriller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which show the incompetent of the financial regulator, SEC.</a:t>
            </a:r>
            <a:endParaRPr lang="en-US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itle 4"/>
          <p:cNvSpPr txBox="1">
            <a:spLocks/>
          </p:cNvSpPr>
          <p:nvPr/>
        </p:nvSpPr>
        <p:spPr>
          <a:xfrm>
            <a:off x="482630" y="476672"/>
            <a:ext cx="8352928" cy="769441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Harry </a:t>
            </a:r>
            <a:r>
              <a:rPr lang="en-US" b="1" u="sng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Markopolos</a:t>
            </a:r>
            <a:endParaRPr lang="th-TH" b="1" u="sng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77815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/>
          <p:cNvSpPr txBox="1">
            <a:spLocks noGrp="1"/>
          </p:cNvSpPr>
          <p:nvPr>
            <p:ph type="title"/>
          </p:nvPr>
        </p:nvSpPr>
        <p:spPr>
          <a:xfrm>
            <a:off x="539552" y="404664"/>
            <a:ext cx="669674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Nightmare Under Crisis</a:t>
            </a:r>
            <a:br>
              <a:rPr lang="en-US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th-TH" b="1" u="sng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075240" cy="4525963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lvl="1">
              <a:lnSpc>
                <a:spcPct val="150000"/>
              </a:lnSpc>
              <a:buFont typeface="Arial" pitchFamily="34" charset="0"/>
              <a:buChar char="•"/>
            </a:pPr>
            <a:endParaRPr lang="en-US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 2008, Hamburger crisis also occurred</a:t>
            </a:r>
          </a:p>
          <a:p>
            <a:pPr lvl="1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Happened from the failure of U.S. financial institution</a:t>
            </a:r>
          </a:p>
          <a:p>
            <a:pPr lvl="1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Careless control in credit management of the mortgage</a:t>
            </a:r>
            <a:br>
              <a:rPr lang="en-US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and the investment banker</a:t>
            </a:r>
            <a:r>
              <a:rPr lang="en-US" sz="3200" dirty="0" smtClean="0"/>
              <a:t/>
            </a:r>
            <a:br>
              <a:rPr lang="en-US" sz="3200" dirty="0" smtClean="0"/>
            </a:b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xmlns="" val="915047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/>
          <p:cNvSpPr txBox="1">
            <a:spLocks/>
          </p:cNvSpPr>
          <p:nvPr/>
        </p:nvSpPr>
        <p:spPr>
          <a:xfrm>
            <a:off x="462271" y="548680"/>
            <a:ext cx="8352928" cy="769441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u="sng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Effect From Hamburger Crisis</a:t>
            </a:r>
            <a:endParaRPr lang="th-TH" b="1" u="sng" dirty="0">
              <a:solidFill>
                <a:prstClr val="white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Subtitl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Most </a:t>
            </a: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Financial Institution faced huge loss and bankrupt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Lot of stocks were sold due to the panic of investors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Stock market were close during this period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/>
          <p:cNvSpPr txBox="1">
            <a:spLocks/>
          </p:cNvSpPr>
          <p:nvPr/>
        </p:nvSpPr>
        <p:spPr>
          <a:xfrm>
            <a:off x="462271" y="548680"/>
            <a:ext cx="8352928" cy="769441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u="sng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Effect From Madoff’s Collapses</a:t>
            </a:r>
            <a:endParaRPr lang="th-TH" b="1" u="sng" dirty="0">
              <a:solidFill>
                <a:prstClr val="white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Subtitle 2"/>
          <p:cNvSpPr>
            <a:spLocks noGrp="1"/>
          </p:cNvSpPr>
          <p:nvPr>
            <p:ph idx="1"/>
          </p:nvPr>
        </p:nvSpPr>
        <p:spPr/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lvl="1">
              <a:lnSpc>
                <a:spcPct val="150000"/>
              </a:lnSpc>
              <a:buNone/>
            </a:pP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150000"/>
              </a:lnSpc>
              <a:buFont typeface="Arial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Widespread 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destruction 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of 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wealth</a:t>
            </a:r>
          </a:p>
          <a:p>
            <a:pPr lvl="1">
              <a:lnSpc>
                <a:spcPct val="150000"/>
              </a:lnSpc>
              <a:buFont typeface="Arial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ankruptcies 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for weaker and smaller 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banks</a:t>
            </a:r>
          </a:p>
          <a:p>
            <a:pPr lvl="1">
              <a:lnSpc>
                <a:spcPct val="150000"/>
              </a:lnSpc>
              <a:buFont typeface="Arial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Financial devastation</a:t>
            </a:r>
          </a:p>
          <a:p>
            <a:pPr lvl="1">
              <a:lnSpc>
                <a:spcPct val="150000"/>
              </a:lnSpc>
              <a:buFont typeface="Arial" pitchFamily="34" charset="0"/>
              <a:buChar char="•"/>
            </a:pPr>
            <a:endParaRPr lang="en-US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55743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How Severe?</a:t>
            </a:r>
            <a:endParaRPr lang="th-TH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pic>
        <p:nvPicPr>
          <p:cNvPr id="47106" name="Picture 2" descr="http://static.ddmcdn.com/gif/airplanes-work-1.jpg"/>
          <p:cNvPicPr>
            <a:picLocks noChangeAspect="1" noChangeArrowheads="1"/>
          </p:cNvPicPr>
          <p:nvPr/>
        </p:nvPicPr>
        <p:blipFill>
          <a:blip r:embed="rId2" cstate="print"/>
          <a:srcRect l="24460" t="32374"/>
          <a:stretch>
            <a:fillRect/>
          </a:stretch>
        </p:blipFill>
        <p:spPr bwMode="auto">
          <a:xfrm>
            <a:off x="2123728" y="2204864"/>
            <a:ext cx="5107589" cy="30483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430423362"/>
              </p:ext>
            </p:extLst>
          </p:nvPr>
        </p:nvGraphicFramePr>
        <p:xfrm>
          <a:off x="971600" y="2072272"/>
          <a:ext cx="7206615" cy="4201888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3098331"/>
                <a:gridCol w="2310910"/>
                <a:gridCol w="1797374"/>
              </a:tblGrid>
              <a:tr h="64644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err="1" smtClean="0">
                          <a:solidFill>
                            <a:schemeClr val="bg1"/>
                          </a:solidFill>
                        </a:rPr>
                        <a:t>Madoff</a:t>
                      </a:r>
                      <a:r>
                        <a:rPr lang="en-US" sz="180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investors</a:t>
                      </a:r>
                      <a:endParaRPr lang="en-US" sz="1800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Investor type</a:t>
                      </a:r>
                      <a:endParaRPr lang="en-US" sz="1800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Potential Exposure</a:t>
                      </a:r>
                      <a:endParaRPr lang="en-US" sz="1800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/>
                    </a:solidFill>
                  </a:tcPr>
                </a:tc>
              </a:tr>
              <a:tr h="32322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Fairfield Greenwich Group</a:t>
                      </a:r>
                      <a:endParaRPr lang="en-US" sz="1800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US investment firm</a:t>
                      </a:r>
                      <a:endParaRPr lang="en-US" sz="1800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bg1"/>
                          </a:solidFill>
                        </a:rPr>
                        <a:t>$7.5 billion</a:t>
                      </a:r>
                      <a:endParaRPr lang="en-US" sz="180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33"/>
                    </a:solidFill>
                  </a:tcPr>
                </a:tc>
              </a:tr>
              <a:tr h="32322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Grupo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 Santander</a:t>
                      </a:r>
                      <a:endParaRPr lang="en-US" sz="1800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Spanish bank</a:t>
                      </a:r>
                      <a:endParaRPr lang="en-US" sz="1800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bg1"/>
                          </a:solidFill>
                        </a:rPr>
                        <a:t>$3.5 billion</a:t>
                      </a:r>
                      <a:endParaRPr lang="en-US" sz="180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33"/>
                    </a:solidFill>
                  </a:tcPr>
                </a:tc>
              </a:tr>
              <a:tr h="32322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chemeClr val="bg1"/>
                          </a:solidFill>
                        </a:rPr>
                        <a:t>Kingate</a:t>
                      </a: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 Management</a:t>
                      </a:r>
                      <a:endParaRPr lang="en-US" sz="1800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bg1"/>
                          </a:solidFill>
                        </a:rPr>
                        <a:t>Bermuda hedge fund</a:t>
                      </a:r>
                      <a:endParaRPr lang="en-US" sz="180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bg1"/>
                          </a:solidFill>
                        </a:rPr>
                        <a:t>$3.5 billion</a:t>
                      </a:r>
                      <a:endParaRPr lang="en-US" sz="180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33"/>
                    </a:solidFill>
                  </a:tcPr>
                </a:tc>
              </a:tr>
              <a:tr h="64644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Rye Investment Management (Tremont Group)</a:t>
                      </a:r>
                      <a:endParaRPr lang="en-US" sz="1800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US hedge fund</a:t>
                      </a:r>
                      <a:endParaRPr lang="en-US" sz="1800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bg1"/>
                          </a:solidFill>
                        </a:rPr>
                        <a:t>$3.1 billion</a:t>
                      </a:r>
                      <a:endParaRPr lang="en-US" sz="180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33"/>
                    </a:solidFill>
                  </a:tcPr>
                </a:tc>
              </a:tr>
              <a:tr h="32322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bg1"/>
                          </a:solidFill>
                        </a:rPr>
                        <a:t>Bank Medici of Austria</a:t>
                      </a:r>
                      <a:endParaRPr lang="en-US" sz="180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Austrian bank</a:t>
                      </a:r>
                      <a:endParaRPr lang="en-US" sz="1800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bg1"/>
                          </a:solidFill>
                        </a:rPr>
                        <a:t>$2.8 billion</a:t>
                      </a:r>
                      <a:endParaRPr lang="en-US" sz="180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33"/>
                    </a:solidFill>
                  </a:tcPr>
                </a:tc>
              </a:tr>
              <a:tr h="32322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bg1"/>
                          </a:solidFill>
                        </a:rPr>
                        <a:t>Ascot Partners</a:t>
                      </a:r>
                      <a:endParaRPr lang="en-US" sz="180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US hedge fund</a:t>
                      </a:r>
                      <a:endParaRPr lang="en-US" sz="1800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$1.8 billion</a:t>
                      </a:r>
                      <a:endParaRPr lang="en-US" sz="1800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33"/>
                    </a:solidFill>
                  </a:tcPr>
                </a:tc>
              </a:tr>
              <a:tr h="32322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bg1"/>
                          </a:solidFill>
                        </a:rPr>
                        <a:t>Access International Advisors</a:t>
                      </a:r>
                      <a:endParaRPr lang="en-US" sz="180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US hedge fund</a:t>
                      </a:r>
                      <a:endParaRPr lang="en-US" sz="1800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$1.4 billion</a:t>
                      </a:r>
                      <a:endParaRPr lang="en-US" sz="1800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33"/>
                    </a:solidFill>
                  </a:tcPr>
                </a:tc>
              </a:tr>
              <a:tr h="32322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bg1"/>
                          </a:solidFill>
                        </a:rPr>
                        <a:t>Fortis Bank Nederland</a:t>
                      </a:r>
                      <a:endParaRPr lang="en-US" sz="180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Dutch bank</a:t>
                      </a:r>
                      <a:endParaRPr lang="en-US" sz="1800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$1.35 billion</a:t>
                      </a:r>
                      <a:endParaRPr lang="en-US" sz="1800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33"/>
                    </a:solidFill>
                  </a:tcPr>
                </a:tc>
              </a:tr>
              <a:tr h="32322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bg1"/>
                          </a:solidFill>
                        </a:rPr>
                        <a:t>Thema Fund</a:t>
                      </a:r>
                      <a:endParaRPr lang="en-US" sz="180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Irish hedge fund</a:t>
                      </a:r>
                      <a:endParaRPr lang="en-US" sz="1800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$1.1 billion</a:t>
                      </a:r>
                      <a:endParaRPr lang="en-US" sz="1800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33"/>
                    </a:solidFill>
                  </a:tcPr>
                </a:tc>
              </a:tr>
              <a:tr h="32322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HSBC</a:t>
                      </a:r>
                      <a:endParaRPr lang="en-US" sz="1800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British bank</a:t>
                      </a:r>
                      <a:endParaRPr lang="en-US" sz="1800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bg1"/>
                          </a:solidFill>
                        </a:rPr>
                        <a:t>$1 billion</a:t>
                      </a:r>
                      <a:endParaRPr lang="en-US" sz="1800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33333"/>
                    </a:solidFill>
                  </a:tcPr>
                </a:tc>
              </a:tr>
            </a:tbl>
          </a:graphicData>
        </a:graphic>
      </p:graphicFrame>
      <p:sp>
        <p:nvSpPr>
          <p:cNvPr id="5" name="Title 4"/>
          <p:cNvSpPr txBox="1">
            <a:spLocks noGrp="1"/>
          </p:cNvSpPr>
          <p:nvPr>
            <p:ph type="title"/>
          </p:nvPr>
        </p:nvSpPr>
        <p:spPr>
          <a:xfrm>
            <a:off x="107504" y="314969"/>
            <a:ext cx="511256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Top </a:t>
            </a:r>
            <a:r>
              <a:rPr lang="en-US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10 investors </a:t>
            </a:r>
            <a:r>
              <a:rPr lang="en-US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en-US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th-TH" b="1" u="sng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63788" y="1196752"/>
            <a:ext cx="4608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 Madoff’s </a:t>
            </a:r>
            <a:r>
              <a:rPr lang="en-US" sz="36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Securities</a:t>
            </a:r>
            <a:endParaRPr lang="th-TH" sz="3600" dirty="0"/>
          </a:p>
        </p:txBody>
      </p:sp>
    </p:spTree>
    <p:extLst>
      <p:ext uri="{BB962C8B-B14F-4D97-AF65-F5344CB8AC3E}">
        <p14:creationId xmlns:p14="http://schemas.microsoft.com/office/powerpoint/2010/main" xmlns="" val="2638106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/>
          <p:cNvSpPr txBox="1">
            <a:spLocks/>
          </p:cNvSpPr>
          <p:nvPr/>
        </p:nvSpPr>
        <p:spPr>
          <a:xfrm>
            <a:off x="251520" y="398274"/>
            <a:ext cx="7416824" cy="144655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Part of Recover </a:t>
            </a:r>
            <a:r>
              <a:rPr lang="en-US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After Fraud</a:t>
            </a:r>
            <a:br>
              <a:rPr lang="en-US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th-TH" b="1" u="sng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539552" y="1412776"/>
            <a:ext cx="8229600" cy="452596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/>
              <a:t>Irving Picard, the trustee in charge of liquidating </a:t>
            </a:r>
            <a:r>
              <a:rPr lang="en-US" sz="2400" dirty="0" err="1" smtClean="0"/>
              <a:t>Madoff’s</a:t>
            </a:r>
            <a:r>
              <a:rPr lang="en-US" sz="2400" dirty="0" smtClean="0"/>
              <a:t> investment firm, Bernard L. </a:t>
            </a:r>
            <a:r>
              <a:rPr lang="en-US" sz="2400" dirty="0" err="1" smtClean="0"/>
              <a:t>Madoff</a:t>
            </a:r>
            <a:r>
              <a:rPr lang="en-US" sz="2400" dirty="0" smtClean="0"/>
              <a:t> Investment Securities, has sent victims of the scam another $2.48 billion in recovered funds</a:t>
            </a:r>
            <a:endParaRPr lang="en-US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/>
              <a:t>About 44% of </a:t>
            </a:r>
            <a:r>
              <a:rPr lang="en-US" sz="2400" dirty="0" err="1" smtClean="0"/>
              <a:t>Madoff’s</a:t>
            </a:r>
            <a:r>
              <a:rPr lang="en-US" sz="2400" dirty="0" smtClean="0"/>
              <a:t> customers will ultimately be fully compensated for the losses.</a:t>
            </a: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xmlns="" val="697225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/>
          <p:cNvSpPr txBox="1">
            <a:spLocks/>
          </p:cNvSpPr>
          <p:nvPr/>
        </p:nvSpPr>
        <p:spPr>
          <a:xfrm>
            <a:off x="611560" y="260648"/>
            <a:ext cx="6408712" cy="144655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Suggestion</a:t>
            </a:r>
            <a:r>
              <a:rPr lang="en-US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th-TH" b="1" u="sng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611560" y="1412777"/>
            <a:ext cx="7704856" cy="86409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Company </a:t>
            </a: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visit</a:t>
            </a:r>
            <a:endParaRPr lang="en-US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6" name="AutoShape 2" descr="data:image/jpeg;base64,/9j/4AAQSkZJRgABAQAAAQABAAD/2wCEAAkGBxQSEhUUExIVFRUXGRoZFxcYFxcYHRwYHBsaFxscGhwcHSkgGB8lHR0bITEhJikrLi4uFx83ODMsOCgvLisBCgoKBQUFDgUFDisZExkrKysrKysrKysrKysrKysrKysrKysrKysrKysrKysrKysrKysrKysrKysrKysrKysrK//AABEIAIgBcwMBIgACEQEDEQH/xAAcAAEAAgMBAQEAAAAAAAAAAAAABgcEBQgDAgH/xABMEAACAQIDBQUCCwYEBAMJAAABAgMAEQQSIQUGBzFBEyJRYXEygRQjNUJyc3SRobKzMzRSgrHCQ2KSwSQlU4Oi0fAVJkRUY5PS4fH/xAAUAQEAAAAAAAAAAAAAAAAAAAAA/8QAFBEBAAAAAAAAAAAAAAAAAAAAAP/aAAwDAQACEQMRAD8AvGlKUClKUClKUClKUClKUClKUClKUClKUClKUClKUClKUClKUClKUClKUHniJ1jRndgqqCzMTYBQLkk9ABVNby76YjaEWKOHLRYSFczuBZ3zkJHGdbi7Ek26L0+dn8Sd4pMXiU2ZgzclgJWU83GuW4OioAS3pbprn76bETZ+wJcPHqT2ed7WLyNKhZvwsB0AA6UH7uTvI2DZMFj5ie0VJMLO17MkgvkZibgg6C/pf2b2VUX23u3BtLBRqyKCYgYXHNCygixt7PK46geltJw83pkVzs3HAriYe6rHUOgtYEjra1m+cLdeYWHSlKD8JqlOIm+2ImxRwuDlYRhlVTESrvJobZhbQN4eGptoMzi1vqxY4OElQLGSQEgk6goR5dQevhatlwq2CmGiGMneIviAvY3NiFN9BmAszX5AcgPSgnu78OITDxripFkmA77qLAn/AHPmAL+ArY1XO93EdI2OHifspgZFkZ1J7NuzYxkEAqwMnZhtTYFvdD4p9o40xRwRyJmz9uSHRM7OzMjsw7wyFXKi+sr2GpoLuxmNjhXNLIka6m7sFFgCx1PgAT6A1oNub+YLDA5p1dgQMkZztcgMOXIZTe5086gc/C7aDZ2+Fx5pA2ZS0tu9a63sdNFF/AVvNm8JMNYviHkd2sSqsEVSVIIFhc2J0N/mrpzuH5jOL+GVAY43dywBFsoC5iC2vM5RfLpckC/UY8XGSEuFOGcJrd8w/lOUA6Hr4edfeyuDuHVf+ImkkbX2LIvPQ8ib287eVe2K4OYNlASbEIwHtZka/LUgr68rc6DPwHFLAyyLGO1XNlALJ85rjLoTqNNeXe8jUn2dt3DzgGKeN7gMAGsbEsoNjqLlWHLmp8KhW1eEGFkctFLLFckle666/wANxddfMjyrU43g02Q9ljMzADKrpZc19dQSQNWsMp5+tBbgNK58Td7a+zZDNHFKCpYF47TA31JKi5INr3K+F7GrL4Zb6vtBHSWO0kKpmkX2XzZgDb5p7vLlztblQTilKUClKUClKUClKUClKUClKUClKUClKUClKUClKUClKUClKUClKUClKUCoHxM3xbDBcLhrnFT2VcvNAxygjxdjoB7+gvKN5NuxYLDvPKdFHdW+rv0RfEn8BcnQGoXwz2VJPLNtXELZ8R+yWw0TTvC4uAcoVf8AKOt70EZnH/sKAEGN9pzkFy3f7GEm5A/iLEWJ6m/PKLyne/aBxW7xnlyK8iQubA2zdomigkkX5DXrzqKYvdQJsnEY3F51xkjXBnY5haVQBY2u7KpF/A6WFZmJlLbrC4Is6geYGJ0t/T3UE62btqPBbJws2IfurBALqCxZiigBQB193nao/iW2dt9EyyGDFrcpewlUAnQjlIvzu6TlvzFzXzvtDn3ehKjRY8K1gOlkX1HtfhWu2ducmL2ZhcVhmWDFxLcSA5VYxsR37aBtL5ufQ3FBs+Hm9sqSnZ20LrOlljZyLt4ISNGNrFWucwPjqbIlOhsQDY6nWqjn2PLtnZsWOCgY5MwDLZRKqSEW/wArCxty71+QOm64cb+fCD8ExZyYlO6pbumQroQQf8Qa3Xra/Q2CsNtqW2nKcUEj+NLyK2YKU0YA5FzLnW2tge/c2qzdvLhwImxOP7HIQyrG5d0kkZssgJu1lVyveBW17iwXLu98tx4dod4sY5MuUOADyOYaHTnzI1tpeofs/hQQ+SUqY75mZTbukqcqn2rgKVvp7ZOtBtdmbD2PIF+D4cT9mb5y8mrDkWJbv3I8CpB8CL2HG1x7yOVuWla/ZOw4sOO6veIsza691E5EkAWRdBpp51s6BSlKBSlKBSlKBWLhNnRRM7RxohkN3KqFzEdTYanU6nxrKpQKUpQKV8TSqilmYKqglmJAAA1JJPIVVG9PF6zFMDGrAadtIDY/QTQ282PuoLapXNWM352hKe9jJR9AiP8AIBXlhd8sfGbrjZ/5nMn4PcUHTVKqPcvipLJLHBios5kZUWSJbNmJsM6ciL8ytrDpVnba2vFhIWmncIi/eT0VRzYnwoM6lUXvFxZxUxIwwGHj6GyvIfUm6r6AG3iai0u9uOY3ONxN/KV1H3KQPwoOnaVzrsviRtGEj/iO1X+GVQwP8ws//iq3Nx9/IdojJbsp1FzGTcEdWQ/OHiOY/EhLqVr94cQ0eFxEiHK6QyMp0NmVCQbHQ6iqCXiPtP8A+bJ9Yobe/uUHRtKpHePi3iJQFwiiAZRncgO+a3eC3uoUG4uQSefdqIPvbji2Y43E38pXA/0g2/Cg6dpXP2xOKGPgYdpIMQnVZAAbeTqLg+ZzelSDePjAzKFwUWQkAs8oBIJGoVQbafxG48utBcNK5lxW+WPkN2xs9/8AK5jH3JYfhWx2RxH2hAwJn7ZeqSgNf+bRwff7jQdE0rQ7nb0xbRh7SMFWU2kjJuUb16qejdfIggQLivvdjMJjkiw+IMaGBHKhI27xkmUm7KTyVfuoLbpXPGD4l7RR1Z8QZFBBZCkShgPmkhLi/iKxdqb/AG0J2JbFPGDyWH4oDyBXvH3k0HSNK5owm+20IzdcbN/Owk/UDVPN0+LhLLHjlUA6CdAQB9Yuun+YcvDrQW3Xji8UkSNJI6oii7MxAAA6knlXojAgEEEHUEagjyqE4zLtPG4nAzZvg+FaCQhSy9ozI5KOQdUuUYAWN0oINvFtdcZNLjcVc4OLMmChbMBiJBpfKCCyX7ztysVU9RUw4P7wz4uGcYiTOY3UL3VWysCbWUAWuDav190IztKbE4mFFwkEMQgzMOzGRdTlvZVQKe6dO9ex6aPgeuWbGhLmIhMrkEZgGkCHUdVuaDfcWt4IIIBGRFJiSc0SuquY/mmWx9k2JCk8z42NaKbGPit2ZGcgurAd1VXRJ16KAAba8q9MTutFFFtXGY9Fjd3xAgd3z5UcEIyjUZmLAL1GgFtaxdzGdNgbQzxmw7awYW5xICdR0OvXW/uCRvtrDJsGKSeIvC8KRGOM3OYjJYFzcZSDqSSMvW1YPCjebCHDrgjJaUs+VJABdWYkLnACyNl8gT4aVp5ojJuuhvcxvfTwGIZdfQH8K2Gzd1YdobIw0oYRYiFLLOF1HZMbK4FiwsLg8wbEdQQku9G8cGxsPEiQEg5lhiQhVGXU5mNyo1HIE68qhu18Phds/wDEbPkMWPRQzRXyF7W9k6d5TpnU+APS2l3txc+L2PgMTOxZ+1lTPyuDmCswA5/F2v1tfrUr313fjOGTauGk+D4iONZS6L7d0A5DQNrbNYggkG41ASLhtvHJjMOVnBE8J7OTMMrZh/GthkPl5HwNS1mA5m1V9sfH/wDMcCxQLPisDnxRAsGNlaMnTmCJB5XAvyrVcfFBjwlxfvyflWgtUODyIr4xGJSMZndUXxYhR95rl7dzbMmBnE8GUOFZdRcEMLWYC1wDZufNRXhtPaMuJcyTyNK5+cxvbyUclHkABQdLw7z4J2yrjcMzfwieIn7g1bVTfUaiuSbVvN196sTgHBhc5L96FiTGw66fNP8AmGvryoOmmYDmbV89oPEffVe77JFtfY/wmFbtH8cqkXZSlxKht1y5vUhfKqL7Jf4R9woOuaVDOE22vhOz0Vjd4PiW9FAKHz7hAv4g1M6D8Jr57QeI++oDxq2v2WBEAPexDZSP/prZn918qnyeqGMa+A+4UHW/ar/EPvFKiG525OHiwUCTQI0uTM5YC4ZyXK/y5svupQQvjPvSzy/AY2siWaa3znNmVD5KLMfEkfw1WMMTOwVVLMxCqoFySTYADqSayts4szYiaUm/aSu/uZiR9wsPdU14J7MWXGvKwv2Ed18nc5Qf9If76Da7C4OMyBsXiCjH/DiCkr6u1wT6C3maydpcGEyn4PinDdBKqsD5XQAr62PpVr0oKs4V7iy4eeXEYqPK8ZMcQ0IuR3pFPUFTlB83vUM4obytjMYyK3xMBKRjoWGjv5kkEA+AHiavjbmM7HDTy/8ATikf/Spb/auVlGlBsNg7Hlxk6QQi7t1OgVRzZj0A/wDIcyKtrC8GcMEHaYmdn6lOzRb+SlWP3k1h8BsCMuJnt3syxA+AAzt9+Zf9Iq2aDnjfzcSTZxVw/awOcoe1ircwrjlqL2Yc7HQaXi2BxbwyJLE2WRGDI3gR/UdCOoJHWujuIeDEuzcWpF8sTSD6UY7Qfitc10HR8+11xeyJcQugkwspI52bs2DL7mBHurm8Vb/DrFFth45D/hjEAejQh/zM1VAKCVbkbkTbRZirCOFDZ5CL96wOVV6mxB1sBcelTXavBpBGTh8TIZALhZQhVj4XUArfx1rZ8DP3CX7Q/wCnFVi0HJckZUlWBDKSGB5gg2IPoa2m6+70uPnEMNgbZnduSILAk+PMAAcyempHnvR+/Yz7TiP1nqb8Cv3yf6n+9aDeHgvDk0xc3aW9rKmS/wBC17eWaqp29siTCYiTDy2zobXHIggFWHkQQfw6V1PVDcbF/wCZDzgjv/qkFBi8I9ptDtKNQe7MGjYe4up9Qy2/mNZvHH5ST7LH+rPUe3B+UsJ9av8AvUh44/KSfZY/1Z6CD7OwTTyxwpbPIyotzYXY2Fz0FW1heDEWUdri5C/XIqBfcGufx+6q33K+UMJ9fH+YV05QUZvVwpmw0bSwS9uiglky5XCjmQASHtz6HwBqu663rl7evAiDG4mJRZUlcKPBScyj3AgUFr8EtvNLh5MK5uYLGO//AEmvZfPKwPoGUdK99zZWXbW1Iycwbs3JuNCAMotfwa38utqg3BecrtID+OGRT96P/b+NTTc85du7TU2uVUgdbdw6eVmF/dQS3e3eODAwM85BuCFj0LSHwA8PEnQVAeDm358RicSs0pa6CQIeQObKcg+aACBblyqVba3U+E7ThxEyRPh4oCLNqTLmJAZToVAbMD4g36Wim4UDNtrEzxRyfB5BMyyOrKGDOjHLe2hflpyHlQTHf/emHA4dsxUzMD2MZAa7dGK/wqbEn/eoBu/t6afY20hPMZGQWGa1wsgseQ1BN+fmNBUwm3bQbSxWPxaR9hHHGYmY5gCi3dypJsVy6adbjW9Vzu1A0eA2taNuxMUeRnBUkZ3CHXn3ST93jQSnYO24sLu9G00BlR2li7O4GbNJJe5+aDY6gE+tZXC7evCCJMEe0ikJYoktipzMTkR7DN5ZgCfO1R6aHtN2EOh7KbMbaf4zJr46PW9w+7kGP2Nh5WPZzQQ92dQcw7G4sbWLDu6DmDqPMM7ivtGDC4NMMcKsiy3WNAezVMliGGUaWJFgLX9K9dxd6MLioUwEqsJUjWNosQi/GBVF7Dk2muUgG2tutQbfAz4jYmz8ROSz53Usb3KPmyFr87hF163HjUq382NDPs9NoqzQ4iKFZBLGSrNdRoxFjzOjaFfS4oPfaUrR7yYYDVZMKUtcaKO2flf+JQf/AOVruPX7PCfTk/KteGGeUbb2Y89u0bBR5ywsS5jnDW8GzHX3+le/Hr9nhPpyflWgpx2sCfCr83X4YYSBFM6DEykd4vqgPgqcrebXPpyqgZ/Zb0P9K64j5D0oIhvBw4wWIiZY4I4JLHI8S5LN0zKujDxBHpY61z5LEUYqwsykqw8GBsR99daVy3vOP+Nxf2mf9V6CxuBGOJOKw51WySAeZuj/AHjJ91V/vhsX4HjJoLWVWvH9W3eT1sDlv4qamHAv98m+o/vStzxz2JmSHGKNUPZSfQYkoT5Brj/u0EZ4Oba7DHdkxsmIXJ/3FuyH8y+rCr7rkyCZkZXQ2dGDKfBlNwfcQK6UXeeM7O+H/N7EyZf8wHseufu+tBTnFzbHwjaDoDdIAIh4Zvac+uY5T9Ctbw92N8Lx8MZF0U9pJ9BLGx8i2Vf5qj8srOxZzdmJZj4sTcn3kk1cvA3Y2SCXFMNZWyJ9BOZHq9x/IKCz6UpQcm4mEo7IeasVPqCQf6VZXAfEAYjEoTq0aMPRGIP5xUd4obDOFx8pt8XOTNGfpG7j1Dk6eDL41o939syYPEJPFbMh5HkynRlPkR9xselB1NSoZsbidgJ1GeXsHtqkoIt6OBlI99/IVkbR4jbOhW/wlZD0WIGQny07o95AoNvvThjLgsVGObwSoPVo2H+9cuA1e+4/ET4fi5YXjEalc0AvckLfOHPIsQQbDkA3O16qHe/YhwWLlgIsobNH5xNcoR42HdPmpoLN4DTjsMSnUSqx9GQKPyGrRrm7cDek7OxPaEFonGSVRzte4YeJU9PAmrvw+/WznUMMbAARezuEb3q1mH3UHrv1iBHs7Fsf+hIo9WUov4kVzNVkcUd/Y8Wgw2FJMQYNJIQRnKm6qoOuUHW/UgW051uAToASToABck9AAOZ8qC2eG0JGxdosfndvb0ECj+tx7qqUV0LgtinB7Ekgb2xhpmk6/GOjuwv1AJsPICuehQXlwM/cJftD/pxVYtV1wM/cJftD/pxVYtBy3vR+/Yz7ViP1nqb8Cv3yf6n+9ahG9H79jPtWI/WepvwK/fJ/qf71oLtqh+Nvyiv2eP8APLV8VQ/G35RX7PH+eWgj+4PylhPrV/3qRccflJPssf6s9R3cH5Swn1q/71IuOPykn2WP9WegjO5XyhhPr4/zCunK5Z3exywYqCZwSscqOwWxNlYE2uedX/h+IGznUMMZGPJro3+lgDQSeuZN+MSJNoYthy7Zh/p7n9tWhvZxXw6RsmCJllIID5SqJ0v3gC5HQAW8/GlCfE3PiaCbcHIs200P8McjH0sF/uFTAP8A+9FgFHxVmsLX+Jzd7xPLUdAPCsbgXsUgTYxho3xUR8QDeQjyzBR6o1fJfLvTqPaFh1/+G5jw5EffQWTt/bsGCiMs7hV5Ac2ZuYVB84//ALJsATVTbj70T4nbQeSSRUnD5YszZQoRmjGXkbAXvbU3PWrE3v3ZONlwZPZmKGUySqwuWW2igWsQSACDYWPW1jDsVgZJd4IpYIJFijIR3aNkT4tGVyl7XXKQgI0v6i4TbfPe2DZ8RaRgZGB7OIe0x8fJR1Y6e+wqpt2NqzT4fayTzO5OHeTK7MQHBOYheSnUCwHh4VaW0d2O22nFjJBG0UUBUKVzN2uckG1rEAMSOoPTrVd4HZU0uI2pOmHmjgnw2LKmWNlLFyGFlPeBLXYAjlQZO7+3BhNgMxhSYPM8RRj3bPe+cAXtbppe41F62HDbfSGFIcDiI3gdtYme5RhIxKKubvKpvZb3B8eVRzBwCXd2YqgvDiA7Zbk/MUsfDuMb62sDy5VMNnbEh2hsOATK+aKI5HUDODHde7fQhgoFuR05GxAe3FrbowuHjwy4WKUYgMArg5FyZLWVbEm7AixFrXr33B3xgmC4FkkhniUII5jcsFXUAnUkLqVYA28bE1X29uEmbY2zZ5ixcGRcxvcJIS0eYn/Ki2JtzFTTiZseLEbPGOyyLPHGjqyCzkMV0frZcxNwbrYnxBDF4nvl2psoqBmEguRzt2seh8va+9q8+PX7PCfTk/Kta7f/ALRMZsgz951SHtGI5uJEz6DlrrzPOtjx6/Z4T6cn5VoKan9lvQ/0rriPkPSuR5/Zb0P9K64j5D0oPquW96P33F/aZ/1XrqSuW96P33F/aZ/1XoJtwL/fJvqP70q39vbLXFYeWB+UiFb+B+aw8wbH3VUHAv8AfJvqP70q7qDk3EQNG7I4s6MVYeDKcpH3ityu8jjZzYHXKZhJfpktmKf/AHAr/fUh4zbF7DGiZR3MQub/ALiWV/vGQ+pNQGg+8PA0jqiC7uwVR4sxCgfeRXUuw9mrhsPFAnsxoq38SBqfUm599Ujwc2N2+P7Ui6Ydc/8AO11Qfmb1QVflApSlBpN7d2otoQGKXQjWNx7SN4jxHQjqPcRQ28m5WMwTHtIi8Y5SxgshHibap6Nb1NdKUoORww8RTMPGuq8RsmCQ3eCJz4tGhP4ivvDbNhj/AGcMafRRV/oKCiNwd0MfJiIcRHGYUjdW7WUFQQOYVfafMtxppYnUVbO/e5se0YgLhJkv2clr8+at4qfwOo8DKKUHL23t28TgmIxELIB88DNGfRxp7jY+QrU5h411sRfnWDJsTDMbnDQk+JiQn+lBy/gMHJO2SGN5W/hRSx99uQ8zVw8OeGxw7ricYAZV1jiBBCH+JyNGcdANBzuTa1lQwKgsiqo8FAA+4V6UGq3r/ccV9RN+m1cuiut6/MtBXfAz9wl+0P8ApxVYtAKUHLe9H79jPtWI/WepvwK/fJ/qf71q7LUAoP2qH42/KK/Z4/zy1fFflqDmjcH5Swn1q/71IuOPykn2WP8AVnq9bVRXHH5ST7LH+rPQQCNCxAUEk6AAEknyA5183rd7lfKGE+vj/MK6RxWzIZDeSGJz4sit/UUHKiakAak8gNSfQdane53DPEYplfEK2Hg5nMLSOPBVOq/Sa3kDV54XAxRfs4kT6Kqv9BWRQeGCwiQxrHGoREAVVHIAcqqzeQdnvJhmPzxGRYA8xJFqPdz/APKraqG7Y2GZtsYaUqckcDMWFx31kGUXB65jp60Ei27tmHBwtNO2VBpyuSTyVR1Jqkk3hlxW2MLipFeNJJY1hUk/si/Zi3iC1720verf3y3e+HwLD2mRRLG790NmRT3l8iR18uovUP3+2FicXtDDNBhmVICgaY5Qpu6v3RzIQX1tzJHqFnVibXiDwTKRcNG4I8ipFZdfE63Vh4gj8KCBcHMJ/wAt76KUkJPK+ZSMpzAgDpbrepnsfZUWFjEUC5IwWYLckAsSxAudBcnTkK1u4ezTh9n4aIizCNc1xY3OveHiOXurf0FYcVd4pxiIsBFFFIsyIzK6hi5Z2UIMxst8vPnc6EEVuNwN8Iph8DeJsNPAoQROxa6pZdGbUkC2h16i41qO8X8OY8dgMUBoGVb/AOaOQSKvqQWt6GtzxU3YGIWGaGFziu2iQSRg3VS3tOOVlNjmPs+IF6DTccFyy4GW9gDJcgAm4MTDQ8+tbnivu7iMfHh/g0YfKXLXZVsGC29oi9ZvEXYxxTYBACR8JGci+idm7Eki1vZH/rSpii2AHhpQc8S8MNplSPg66g/4sX/5V0Og0FfVKBVD7e4c7RkxWIkSAFHnldT2sQurSMymxa40Iq+KUFXcKd0MXgsTLJiIgitFlBDo3ezKbWUnoDVo0qBbx8UYMHiJcO2Hmd4yASOzCm6q4sS1+TDpQfPGvAh9n9p1hlRgfJj2RH/iB9wqiKme+/EOXaCdiIxDDcMVzZ2YjUZjYAAHWwHMDU1Hd3NjtjMTFh1B77AMR82Mau3lZb++w60F3cINjfB9nq5HfxB7U/ROkfuygN/Oam9fEUYVQqiwAAAHQDQCvugUpSgUpSgUpSgUpSgUpSgUpSgUpSgUpSgUpSgUpSgVRPHH5ST7LH+rPV7Vqtq7tYTEuJJ8NHK4UKGZQTlBJA9Lkn3mg543K+UMJ9fH+YV05Wiwu52BjdXTCQq6kMrBQCCNQRW9oFKUoFKV8yE20tfpe9r+dqA7gAkmwGpqP7T3yw0EvZu1rBSzdBnNlt1a/ly08a8tubPxWII7GQRFWDZnzW0LMoyjQ2OW+uoB8RUGwfDyFX7PEY8y94sscRXM0agLmN7lMsjMDqR7PU2oLU2ZtWHEKGhlSQWv3WBI5jUcwbgix6g1mVztsraj7MxyrGzyqrWePKyHv2DJlYEZrBe8BqLajp0HhZMyK1wcwBuOXjpqf60HtSq8314jS7PxJgOCV1Kq6P2xXMp0OnZGxDAi1zyB61I9x95xtHDdsEEbBmR0DZ8pGo71he6lTy626UG4x+BjnjaOaNZEbmrAEH/1417gWqM7+73rs2FH7MSvI+VUz5NALs18p0GnTmwqPbv8TJcTHipPgSqmGgeZj25N2AJVP2QtmytrrbLyNBouJe/WMhxz4fDymFIgouFQl2ZFfMS6nQZrADwN79LD3A24+NwMU8oAc5lYjQEoxTMB0vbl43qo9v794bGur4jZKO6iwYYuRDYa2JSMZhqdD4mrEwm/GGw2zMPiGhEIkDLFh4yGPcYrZSQosLAliBz6ki4TqlU1Lxomzd3BxhfAyMTb1CgfhW82PxWWeKc/BGWWGF5socFCEsLF8t1JJHzTzoI9xE39xsWOlggl7FISqgBUYsSqvmbOp8dANLetWTubt84nZ8WKnAQlXMh5L8WzIzC/IHLm9DVQ7d35wuMkEmI2SjuABmGLkQkDkGyRjMPWpfvHvuIdmYXs8Iipi4ZECLJlEShQgy2j74GblZeVBuE4nYWTExYfDq8pkdU7S2RBc2v3u833WPjVacRdk4iTamKMeHncFksUikYH4qMaEKQdajOw9ofBsRFOFz9k6vlvlvbW17G3rY1b+6fFNsbjIcMcGsYlLjOJi9ssbyez2YvfLbn1oIHsXhpj8QRmi7BOrym33ILsT5EAedXFububBs5CI7vK3tysBc+QHzV8h7yTrUkpQKUpQKUpQKUpQKUpQKUpQKUpQKUpQKUpQKUpQKUpQKg/FbFY2KCKTB5wEdmlZAGZVCkC6kG66kk9LDpe04pQVHsnjPoBicLc6XaFhY+JyNy9Mx9R1nGz9+8BMgYYqNb37sh7NtOfdax+7nbS9eO3eH2BxT53iKNYC8ZycvEDQ6WGvhpWhx/CDCkN2MjoSGy5ruFJUBPnAkK1zre97UE5wO2sPMcsWIikYWNldSbHkbA3sehr2w+0IpL5JY2ykhsrqbEHKQbHQhgR6iqXxfCbGJKphaMgG4Yt7JVVIOouSWvbTSwrS4zhztBZCvwcvfUuCuWxbrrryzWF+lBfm0tswYdC80yIoGa5YajTkObe0vK/tDxr7xO1YY4xI80aI1rMzqoOb2bEnrcVQ2D4ZY51djGqBNLFrlrAC6BQcw6afw6A6XkW7/COZir4qcJlZcqJdzlBJIubZNSLWva7dToEui4qbNKhu3dSRfKYZb+Nj3ct/f1rRbQ4pSSSyJgoAyoubNKHuSupUIuuZvYAJvccjyG1wXCjBKFEoaUqLXuY795nJYIRmJzZfogDpW/h3PwqZisdmcgs4JDMwYuCSORDMTcWoKs2NsnaWPcyjFyNE4imkHbSoGRy4eOPL3VdcrJa6jVdR0lu1tl4PZWHmkbTtVEcMWTMFITLlAUg972nOYAsWPNtZvisRDhIWdssUMYubLYKB5KP6CqM2htefbmPihvaHtG7NLEBUtcs+Ukliq876EkC16DF3J2XPjsesurWkMksvMA6sL5gdCbAC3XpXRVard3YEOCj7OFbXN2bqzeJtoPdW1oK+4zbC7fBidR38OSx+qawf7rK3opqG8FdtdjjGw7Hu4he79YgLD0uuf7lq8Jog6lWAKsCCDyIIsQfdXMu28BJs7HPGrFWgkDRP1y3Dxt56Wv0vcUG34r7d+E49wD8XB8UvhmBvIf9Xd9EFWjuDumsWzOxmU3xKs041BtIuXLcaghLD1vVScO9hfDcdGjDNGh7WUnW6qQbHxzMQD5Fq6QoObeIex4sJjnhgBWNVQgFixuVBOp15187xwv8D2a5B7Mwyqp6ZxPIW9CQV9beVbHi/wDKkv0I/wAgqx9ydkwYrYuHhxChkYPa5sQ3aSWKnmG9POgrrh9LsrK8e0I/jGbuSMXCZLDu3U9w3zHMfEa9KtDYW4mCjTEdiS8OLRV0kzAIL3CODexve9ydOdV9vhwslwqPNh5O2iQFmVgBIqjUnTuvYan2T5GtXwu3hkwuNiiDHsZ3COnTM3dVwOjBrXPUX8rBrd/Nlx4XHzwQgiNMmUElj3o0c6nU6k1ZuF3fgxWw4HmQs0GGleMhmWzZSbkKRm1UaG/Kq/4q/KuK9Yv0Y6tTd35AH2ST8r0FJ7q4NJ8Zh4pBdJJFVhci4J11Go91X3sfcDA4WZJ4YWWRL5SZZWtmUodGYg91iPfVF7jsBtDB3/60f4sAPxrpygUpSgUpSgUpSgUpSgUpSgUpSgUpSgUpSgUpSgUpSgUpSgUpSgUpSgUpSgUpSgUpSg/HUEEEAg6EHqK12x9gYbCZ/g8CRZzdso5+V+gGtl5C+gpSg2VKUoFVZxs3caRYsXEjMy/FSBVJJQ3KNYa91rj/ALg8KUoNvwf3eOGwhlkUrLiDmIIsRGtwgPh1b+fyqeUpQUHxawcjbTlKxSMMseqoxHsDqBXrtzD4w7J2ekcE3ZJ2kkjKDcSCRwl1HeXKLm5Fu8NdKUoI9Nvlj3iMDYuVo2BRlIUkg6EFsuc35c6kfDDcqeXFR4iWJooYmDguCpdxqoUHWwNiW5aWF+ilBg8UcFK21MSVikYEx2IRiP2MY5gVbm4mFzbKw8cikBoSrKRY2NwQQeWlKUFEbw7u4jATFJFcZW+LlAIVgDdWVhoDpe17g1uN29vY3FY3CJJPPKizxErckWDg3YKLG3O7cq/aUHQtKUoFKUoFKUoP/9k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1268" name="AutoShape 4" descr="data:image/jpeg;base64,/9j/4AAQSkZJRgABAQAAAQABAAD/2wCEAAkGBxQSEhUUExIVFRUXGRoZFxcYFxcYHRwYHBsaFxscGhwcHSkgGB8lHR0bITEhJikrLi4uFx83ODMsOCgvLisBCgoKBQUFDgUFDisZExkrKysrKysrKysrKysrKysrKysrKysrKysrKysrKysrKysrKysrKysrKysrKysrKysrK//AABEIAIgBcwMBIgACEQEDEQH/xAAcAAEAAgMBAQEAAAAAAAAAAAAABgcEBQgDAgH/xABMEAACAQIDBQUCCwYEBAMJAAABAgMAEQQSIQUGBzFBEyJRYXEygRQjNUJyc3SRobKzMzRSgrHCQ2KSwSQlU4Oi0fAVJkRUY5PS4fH/xAAUAQEAAAAAAAAAAAAAAAAAAAAA/8QAFBEBAAAAAAAAAAAAAAAAAAAAAP/aAAwDAQACEQMRAD8AvGlKUClKUClKUClKUClKUClKUClKUClKUClKUClKUClKUClKUClKUClKUHniJ1jRndgqqCzMTYBQLkk9ABVNby76YjaEWKOHLRYSFczuBZ3zkJHGdbi7Ek26L0+dn8Sd4pMXiU2ZgzclgJWU83GuW4OioAS3pbprn76bETZ+wJcPHqT2ed7WLyNKhZvwsB0AA6UH7uTvI2DZMFj5ie0VJMLO17MkgvkZibgg6C/pf2b2VUX23u3BtLBRqyKCYgYXHNCygixt7PK46geltJw83pkVzs3HAriYe6rHUOgtYEjra1m+cLdeYWHSlKD8JqlOIm+2ImxRwuDlYRhlVTESrvJobZhbQN4eGptoMzi1vqxY4OElQLGSQEgk6goR5dQevhatlwq2CmGiGMneIviAvY3NiFN9BmAszX5AcgPSgnu78OITDxripFkmA77qLAn/AHPmAL+ArY1XO93EdI2OHifspgZFkZ1J7NuzYxkEAqwMnZhtTYFvdD4p9o40xRwRyJmz9uSHRM7OzMjsw7wyFXKi+sr2GpoLuxmNjhXNLIka6m7sFFgCx1PgAT6A1oNub+YLDA5p1dgQMkZztcgMOXIZTe5086gc/C7aDZ2+Fx5pA2ZS0tu9a63sdNFF/AVvNm8JMNYviHkd2sSqsEVSVIIFhc2J0N/mrpzuH5jOL+GVAY43dywBFsoC5iC2vM5RfLpckC/UY8XGSEuFOGcJrd8w/lOUA6Hr4edfeyuDuHVf+ImkkbX2LIvPQ8ib287eVe2K4OYNlASbEIwHtZka/LUgr68rc6DPwHFLAyyLGO1XNlALJ85rjLoTqNNeXe8jUn2dt3DzgGKeN7gMAGsbEsoNjqLlWHLmp8KhW1eEGFkctFLLFckle666/wANxddfMjyrU43g02Q9ljMzADKrpZc19dQSQNWsMp5+tBbgNK58Td7a+zZDNHFKCpYF47TA31JKi5INr3K+F7GrL4Zb6vtBHSWO0kKpmkX2XzZgDb5p7vLlztblQTilKUClKUClKUClKUClKUClKUClKUClKUClKUClKUClKUClKUClKUClKUCoHxM3xbDBcLhrnFT2VcvNAxygjxdjoB7+gvKN5NuxYLDvPKdFHdW+rv0RfEn8BcnQGoXwz2VJPLNtXELZ8R+yWw0TTvC4uAcoVf8AKOt70EZnH/sKAEGN9pzkFy3f7GEm5A/iLEWJ6m/PKLyne/aBxW7xnlyK8iQubA2zdomigkkX5DXrzqKYvdQJsnEY3F51xkjXBnY5haVQBY2u7KpF/A6WFZmJlLbrC4Is6geYGJ0t/T3UE62btqPBbJws2IfurBALqCxZiigBQB193nao/iW2dt9EyyGDFrcpewlUAnQjlIvzu6TlvzFzXzvtDn3ehKjRY8K1gOlkX1HtfhWu2ducmL2ZhcVhmWDFxLcSA5VYxsR37aBtL5ufQ3FBs+Hm9sqSnZ20LrOlljZyLt4ISNGNrFWucwPjqbIlOhsQDY6nWqjn2PLtnZsWOCgY5MwDLZRKqSEW/wArCxty71+QOm64cb+fCD8ExZyYlO6pbumQroQQf8Qa3Xra/Q2CsNtqW2nKcUEj+NLyK2YKU0YA5FzLnW2tge/c2qzdvLhwImxOP7HIQyrG5d0kkZssgJu1lVyveBW17iwXLu98tx4dod4sY5MuUOADyOYaHTnzI1tpeofs/hQQ+SUqY75mZTbukqcqn2rgKVvp7ZOtBtdmbD2PIF+D4cT9mb5y8mrDkWJbv3I8CpB8CL2HG1x7yOVuWla/ZOw4sOO6veIsza691E5EkAWRdBpp51s6BSlKBSlKBSlKBWLhNnRRM7RxohkN3KqFzEdTYanU6nxrKpQKUpQKV8TSqilmYKqglmJAAA1JJPIVVG9PF6zFMDGrAadtIDY/QTQ282PuoLapXNWM352hKe9jJR9AiP8AIBXlhd8sfGbrjZ/5nMn4PcUHTVKqPcvipLJLHBios5kZUWSJbNmJsM6ciL8ytrDpVnba2vFhIWmncIi/eT0VRzYnwoM6lUXvFxZxUxIwwGHj6GyvIfUm6r6AG3iai0u9uOY3ONxN/KV1H3KQPwoOnaVzrsviRtGEj/iO1X+GVQwP8ws//iq3Nx9/IdojJbsp1FzGTcEdWQ/OHiOY/EhLqVr94cQ0eFxEiHK6QyMp0NmVCQbHQ6iqCXiPtP8A+bJ9Yobe/uUHRtKpHePi3iJQFwiiAZRncgO+a3eC3uoUG4uQSefdqIPvbji2Y43E38pXA/0g2/Cg6dpXP2xOKGPgYdpIMQnVZAAbeTqLg+ZzelSDePjAzKFwUWQkAs8oBIJGoVQbafxG48utBcNK5lxW+WPkN2xs9/8AK5jH3JYfhWx2RxH2hAwJn7ZeqSgNf+bRwff7jQdE0rQ7nb0xbRh7SMFWU2kjJuUb16qejdfIggQLivvdjMJjkiw+IMaGBHKhI27xkmUm7KTyVfuoLbpXPGD4l7RR1Z8QZFBBZCkShgPmkhLi/iKxdqb/AG0J2JbFPGDyWH4oDyBXvH3k0HSNK5owm+20IzdcbN/Owk/UDVPN0+LhLLHjlUA6CdAQB9Yuun+YcvDrQW3Xji8UkSNJI6oii7MxAAA6knlXojAgEEEHUEagjyqE4zLtPG4nAzZvg+FaCQhSy9ozI5KOQdUuUYAWN0oINvFtdcZNLjcVc4OLMmChbMBiJBpfKCCyX7ztysVU9RUw4P7wz4uGcYiTOY3UL3VWysCbWUAWuDav190IztKbE4mFFwkEMQgzMOzGRdTlvZVQKe6dO9ex6aPgeuWbGhLmIhMrkEZgGkCHUdVuaDfcWt4IIIBGRFJiSc0SuquY/mmWx9k2JCk8z42NaKbGPit2ZGcgurAd1VXRJ16KAAba8q9MTutFFFtXGY9Fjd3xAgd3z5UcEIyjUZmLAL1GgFtaxdzGdNgbQzxmw7awYW5xICdR0OvXW/uCRvtrDJsGKSeIvC8KRGOM3OYjJYFzcZSDqSSMvW1YPCjebCHDrgjJaUs+VJABdWYkLnACyNl8gT4aVp5ojJuuhvcxvfTwGIZdfQH8K2Gzd1YdobIw0oYRYiFLLOF1HZMbK4FiwsLg8wbEdQQku9G8cGxsPEiQEg5lhiQhVGXU5mNyo1HIE68qhu18Phds/wDEbPkMWPRQzRXyF7W9k6d5TpnU+APS2l3txc+L2PgMTOxZ+1lTPyuDmCswA5/F2v1tfrUr313fjOGTauGk+D4iONZS6L7d0A5DQNrbNYggkG41ASLhtvHJjMOVnBE8J7OTMMrZh/GthkPl5HwNS1mA5m1V9sfH/wDMcCxQLPisDnxRAsGNlaMnTmCJB5XAvyrVcfFBjwlxfvyflWgtUODyIr4xGJSMZndUXxYhR95rl7dzbMmBnE8GUOFZdRcEMLWYC1wDZufNRXhtPaMuJcyTyNK5+cxvbyUclHkABQdLw7z4J2yrjcMzfwieIn7g1bVTfUaiuSbVvN196sTgHBhc5L96FiTGw66fNP8AmGvryoOmmYDmbV89oPEffVe77JFtfY/wmFbtH8cqkXZSlxKht1y5vUhfKqL7Jf4R9woOuaVDOE22vhOz0Vjd4PiW9FAKHz7hAv4g1M6D8Jr57QeI++oDxq2v2WBEAPexDZSP/prZn918qnyeqGMa+A+4UHW/ar/EPvFKiG525OHiwUCTQI0uTM5YC4ZyXK/y5svupQQvjPvSzy/AY2siWaa3znNmVD5KLMfEkfw1WMMTOwVVLMxCqoFySTYADqSayts4szYiaUm/aSu/uZiR9wsPdU14J7MWXGvKwv2Ed18nc5Qf9If76Da7C4OMyBsXiCjH/DiCkr6u1wT6C3maydpcGEyn4PinDdBKqsD5XQAr62PpVr0oKs4V7iy4eeXEYqPK8ZMcQ0IuR3pFPUFTlB83vUM4obytjMYyK3xMBKRjoWGjv5kkEA+AHiavjbmM7HDTy/8ATikf/Spb/auVlGlBsNg7Hlxk6QQi7t1OgVRzZj0A/wDIcyKtrC8GcMEHaYmdn6lOzRb+SlWP3k1h8BsCMuJnt3syxA+AAzt9+Zf9Iq2aDnjfzcSTZxVw/awOcoe1ircwrjlqL2Yc7HQaXi2BxbwyJLE2WRGDI3gR/UdCOoJHWujuIeDEuzcWpF8sTSD6UY7Qfitc10HR8+11xeyJcQugkwspI52bs2DL7mBHurm8Vb/DrFFth45D/hjEAejQh/zM1VAKCVbkbkTbRZirCOFDZ5CL96wOVV6mxB1sBcelTXavBpBGTh8TIZALhZQhVj4XUArfx1rZ8DP3CX7Q/wCnFVi0HJckZUlWBDKSGB5gg2IPoa2m6+70uPnEMNgbZnduSILAk+PMAAcyempHnvR+/Yz7TiP1nqb8Cv3yf6n+9aDeHgvDk0xc3aW9rKmS/wBC17eWaqp29siTCYiTDy2zobXHIggFWHkQQfw6V1PVDcbF/wCZDzgjv/qkFBi8I9ptDtKNQe7MGjYe4up9Qy2/mNZvHH5ST7LH+rPUe3B+UsJ9av8AvUh44/KSfZY/1Z6CD7OwTTyxwpbPIyotzYXY2Fz0FW1heDEWUdri5C/XIqBfcGufx+6q33K+UMJ9fH+YV05QUZvVwpmw0bSwS9uiglky5XCjmQASHtz6HwBqu663rl7evAiDG4mJRZUlcKPBScyj3AgUFr8EtvNLh5MK5uYLGO//AEmvZfPKwPoGUdK99zZWXbW1Iycwbs3JuNCAMotfwa38utqg3BecrtID+OGRT96P/b+NTTc85du7TU2uVUgdbdw6eVmF/dQS3e3eODAwM85BuCFj0LSHwA8PEnQVAeDm358RicSs0pa6CQIeQObKcg+aACBblyqVba3U+E7ThxEyRPh4oCLNqTLmJAZToVAbMD4g36Wim4UDNtrEzxRyfB5BMyyOrKGDOjHLe2hflpyHlQTHf/emHA4dsxUzMD2MZAa7dGK/wqbEn/eoBu/t6afY20hPMZGQWGa1wsgseQ1BN+fmNBUwm3bQbSxWPxaR9hHHGYmY5gCi3dypJsVy6adbjW9Vzu1A0eA2taNuxMUeRnBUkZ3CHXn3ST93jQSnYO24sLu9G00BlR2li7O4GbNJJe5+aDY6gE+tZXC7evCCJMEe0ikJYoktipzMTkR7DN5ZgCfO1R6aHtN2EOh7KbMbaf4zJr46PW9w+7kGP2Nh5WPZzQQ92dQcw7G4sbWLDu6DmDqPMM7ivtGDC4NMMcKsiy3WNAezVMliGGUaWJFgLX9K9dxd6MLioUwEqsJUjWNosQi/GBVF7Dk2muUgG2tutQbfAz4jYmz8ROSz53Usb3KPmyFr87hF163HjUq382NDPs9NoqzQ4iKFZBLGSrNdRoxFjzOjaFfS4oPfaUrR7yYYDVZMKUtcaKO2flf+JQf/AOVruPX7PCfTk/KteGGeUbb2Y89u0bBR5ywsS5jnDW8GzHX3+le/Hr9nhPpyflWgpx2sCfCr83X4YYSBFM6DEykd4vqgPgqcrebXPpyqgZ/Zb0P9K64j5D0oIhvBw4wWIiZY4I4JLHI8S5LN0zKujDxBHpY61z5LEUYqwsykqw8GBsR99daVy3vOP+Nxf2mf9V6CxuBGOJOKw51WySAeZuj/AHjJ91V/vhsX4HjJoLWVWvH9W3eT1sDlv4qamHAv98m+o/vStzxz2JmSHGKNUPZSfQYkoT5Brj/u0EZ4Oba7DHdkxsmIXJ/3FuyH8y+rCr7rkyCZkZXQ2dGDKfBlNwfcQK6UXeeM7O+H/N7EyZf8wHseufu+tBTnFzbHwjaDoDdIAIh4Zvac+uY5T9Ctbw92N8Lx8MZF0U9pJ9BLGx8i2Vf5qj8srOxZzdmJZj4sTcn3kk1cvA3Y2SCXFMNZWyJ9BOZHq9x/IKCz6UpQcm4mEo7IeasVPqCQf6VZXAfEAYjEoTq0aMPRGIP5xUd4obDOFx8pt8XOTNGfpG7j1Dk6eDL41o939syYPEJPFbMh5HkynRlPkR9xselB1NSoZsbidgJ1GeXsHtqkoIt6OBlI99/IVkbR4jbOhW/wlZD0WIGQny07o95AoNvvThjLgsVGObwSoPVo2H+9cuA1e+4/ET4fi5YXjEalc0AvckLfOHPIsQQbDkA3O16qHe/YhwWLlgIsobNH5xNcoR42HdPmpoLN4DTjsMSnUSqx9GQKPyGrRrm7cDek7OxPaEFonGSVRzte4YeJU9PAmrvw+/WznUMMbAARezuEb3q1mH3UHrv1iBHs7Fsf+hIo9WUov4kVzNVkcUd/Y8Wgw2FJMQYNJIQRnKm6qoOuUHW/UgW051uAToASToABck9AAOZ8qC2eG0JGxdosfndvb0ECj+tx7qqUV0LgtinB7Ekgb2xhpmk6/GOjuwv1AJsPICuehQXlwM/cJftD/pxVYtV1wM/cJftD/pxVYtBy3vR+/Yz7ViP1nqb8Cv3yf6n+9ahG9H79jPtWI/WepvwK/fJ/qf71oLtqh+Nvyiv2eP8APLV8VQ/G35RX7PH+eWgj+4PylhPrV/3qRccflJPssf6s9R3cH5Swn1q/71IuOPykn2WP9WegjO5XyhhPr4/zCunK5Z3exywYqCZwSscqOwWxNlYE2uedX/h+IGznUMMZGPJro3+lgDQSeuZN+MSJNoYthy7Zh/p7n9tWhvZxXw6RsmCJllIID5SqJ0v3gC5HQAW8/GlCfE3PiaCbcHIs200P8McjH0sF/uFTAP8A+9FgFHxVmsLX+Jzd7xPLUdAPCsbgXsUgTYxho3xUR8QDeQjyzBR6o1fJfLvTqPaFh1/+G5jw5EffQWTt/bsGCiMs7hV5Ac2ZuYVB84//ALJsATVTbj70T4nbQeSSRUnD5YszZQoRmjGXkbAXvbU3PWrE3v3ZONlwZPZmKGUySqwuWW2igWsQSACDYWPW1jDsVgZJd4IpYIJFijIR3aNkT4tGVyl7XXKQgI0v6i4TbfPe2DZ8RaRgZGB7OIe0x8fJR1Y6e+wqpt2NqzT4fayTzO5OHeTK7MQHBOYheSnUCwHh4VaW0d2O22nFjJBG0UUBUKVzN2uckG1rEAMSOoPTrVd4HZU0uI2pOmHmjgnw2LKmWNlLFyGFlPeBLXYAjlQZO7+3BhNgMxhSYPM8RRj3bPe+cAXtbppe41F62HDbfSGFIcDiI3gdtYme5RhIxKKubvKpvZb3B8eVRzBwCXd2YqgvDiA7Zbk/MUsfDuMb62sDy5VMNnbEh2hsOATK+aKI5HUDODHde7fQhgoFuR05GxAe3FrbowuHjwy4WKUYgMArg5FyZLWVbEm7AixFrXr33B3xgmC4FkkhniUII5jcsFXUAnUkLqVYA28bE1X29uEmbY2zZ5ixcGRcxvcJIS0eYn/Ki2JtzFTTiZseLEbPGOyyLPHGjqyCzkMV0frZcxNwbrYnxBDF4nvl2psoqBmEguRzt2seh8va+9q8+PX7PCfTk/Kta7f/ALRMZsgz951SHtGI5uJEz6DlrrzPOtjx6/Z4T6cn5VoKan9lvQ/0rriPkPSuR5/Zb0P9K64j5D0oPquW96P33F/aZ/1XrqSuW96P33F/aZ/1XoJtwL/fJvqP70q39vbLXFYeWB+UiFb+B+aw8wbH3VUHAv8AfJvqP70q7qDk3EQNG7I4s6MVYeDKcpH3ityu8jjZzYHXKZhJfpktmKf/AHAr/fUh4zbF7DGiZR3MQub/ALiWV/vGQ+pNQGg+8PA0jqiC7uwVR4sxCgfeRXUuw9mrhsPFAnsxoq38SBqfUm599Ujwc2N2+P7Ui6Ydc/8AO11Qfmb1QVflApSlBpN7d2otoQGKXQjWNx7SN4jxHQjqPcRQ28m5WMwTHtIi8Y5SxgshHibap6Nb1NdKUoORww8RTMPGuq8RsmCQ3eCJz4tGhP4ivvDbNhj/AGcMafRRV/oKCiNwd0MfJiIcRHGYUjdW7WUFQQOYVfafMtxppYnUVbO/e5se0YgLhJkv2clr8+at4qfwOo8DKKUHL23t28TgmIxELIB88DNGfRxp7jY+QrU5h411sRfnWDJsTDMbnDQk+JiQn+lBy/gMHJO2SGN5W/hRSx99uQ8zVw8OeGxw7ricYAZV1jiBBCH+JyNGcdANBzuTa1lQwKgsiqo8FAA+4V6UGq3r/ccV9RN+m1cuiut6/MtBXfAz9wl+0P8ApxVYtAKUHLe9H79jPtWI/WepvwK/fJ/qf71q7LUAoP2qH42/KK/Z4/zy1fFflqDmjcH5Swn1q/71IuOPykn2WP8AVnq9bVRXHH5ST7LH+rPQQCNCxAUEk6AAEknyA5183rd7lfKGE+vj/MK6RxWzIZDeSGJz4sit/UUHKiakAak8gNSfQdane53DPEYplfEK2Hg5nMLSOPBVOq/Sa3kDV54XAxRfs4kT6Kqv9BWRQeGCwiQxrHGoREAVVHIAcqqzeQdnvJhmPzxGRYA8xJFqPdz/APKraqG7Y2GZtsYaUqckcDMWFx31kGUXB65jp60Ei27tmHBwtNO2VBpyuSTyVR1Jqkk3hlxW2MLipFeNJJY1hUk/si/Zi3iC1720verf3y3e+HwLD2mRRLG790NmRT3l8iR18uovUP3+2FicXtDDNBhmVICgaY5Qpu6v3RzIQX1tzJHqFnVibXiDwTKRcNG4I8ipFZdfE63Vh4gj8KCBcHMJ/wAt76KUkJPK+ZSMpzAgDpbrepnsfZUWFjEUC5IwWYLckAsSxAudBcnTkK1u4ezTh9n4aIizCNc1xY3OveHiOXurf0FYcVd4pxiIsBFFFIsyIzK6hi5Z2UIMxst8vPnc6EEVuNwN8Iph8DeJsNPAoQROxa6pZdGbUkC2h16i41qO8X8OY8dgMUBoGVb/AOaOQSKvqQWt6GtzxU3YGIWGaGFziu2iQSRg3VS3tOOVlNjmPs+IF6DTccFyy4GW9gDJcgAm4MTDQ8+tbnivu7iMfHh/g0YfKXLXZVsGC29oi9ZvEXYxxTYBACR8JGci+idm7Eki1vZH/rSpii2AHhpQc8S8MNplSPg66g/4sX/5V0Og0FfVKBVD7e4c7RkxWIkSAFHnldT2sQurSMymxa40Iq+KUFXcKd0MXgsTLJiIgitFlBDo3ezKbWUnoDVo0qBbx8UYMHiJcO2Hmd4yASOzCm6q4sS1+TDpQfPGvAh9n9p1hlRgfJj2RH/iB9wqiKme+/EOXaCdiIxDDcMVzZ2YjUZjYAAHWwHMDU1Hd3NjtjMTFh1B77AMR82Mau3lZb++w60F3cINjfB9nq5HfxB7U/ROkfuygN/Oam9fEUYVQqiwAAAHQDQCvugUpSgUpSgUpSgUpSgUpSgUpSgUpSgUpSgUpSgUpSgVRPHH5ST7LH+rPV7Vqtq7tYTEuJJ8NHK4UKGZQTlBJA9Lkn3mg543K+UMJ9fH+YV05Wiwu52BjdXTCQq6kMrBQCCNQRW9oFKUoFKV8yE20tfpe9r+dqA7gAkmwGpqP7T3yw0EvZu1rBSzdBnNlt1a/ly08a8tubPxWII7GQRFWDZnzW0LMoyjQ2OW+uoB8RUGwfDyFX7PEY8y94sscRXM0agLmN7lMsjMDqR7PU2oLU2ZtWHEKGhlSQWv3WBI5jUcwbgix6g1mVztsraj7MxyrGzyqrWePKyHv2DJlYEZrBe8BqLajp0HhZMyK1wcwBuOXjpqf60HtSq8314jS7PxJgOCV1Kq6P2xXMp0OnZGxDAi1zyB61I9x95xtHDdsEEbBmR0DZ8pGo71he6lTy626UG4x+BjnjaOaNZEbmrAEH/1417gWqM7+73rs2FH7MSvI+VUz5NALs18p0GnTmwqPbv8TJcTHipPgSqmGgeZj25N2AJVP2QtmytrrbLyNBouJe/WMhxz4fDymFIgouFQl2ZFfMS6nQZrADwN79LD3A24+NwMU8oAc5lYjQEoxTMB0vbl43qo9v794bGur4jZKO6iwYYuRDYa2JSMZhqdD4mrEwm/GGw2zMPiGhEIkDLFh4yGPcYrZSQosLAliBz6ki4TqlU1Lxomzd3BxhfAyMTb1CgfhW82PxWWeKc/BGWWGF5socFCEsLF8t1JJHzTzoI9xE39xsWOlggl7FISqgBUYsSqvmbOp8dANLetWTubt84nZ8WKnAQlXMh5L8WzIzC/IHLm9DVQ7d35wuMkEmI2SjuABmGLkQkDkGyRjMPWpfvHvuIdmYXs8Iipi4ZECLJlEShQgy2j74GblZeVBuE4nYWTExYfDq8pkdU7S2RBc2v3u833WPjVacRdk4iTamKMeHncFksUikYH4qMaEKQdajOw9ofBsRFOFz9k6vlvlvbW17G3rY1b+6fFNsbjIcMcGsYlLjOJi9ssbyez2YvfLbn1oIHsXhpj8QRmi7BOrym33ILsT5EAedXFububBs5CI7vK3tysBc+QHzV8h7yTrUkpQKUpQKUpQKUpQKUpQKUpQKUpQKUpQKUpQKUpQKUpQKg/FbFY2KCKTB5wEdmlZAGZVCkC6kG66kk9LDpe04pQVHsnjPoBicLc6XaFhY+JyNy9Mx9R1nGz9+8BMgYYqNb37sh7NtOfdax+7nbS9eO3eH2BxT53iKNYC8ZycvEDQ6WGvhpWhx/CDCkN2MjoSGy5ruFJUBPnAkK1zre97UE5wO2sPMcsWIikYWNldSbHkbA3sehr2w+0IpL5JY2ykhsrqbEHKQbHQhgR6iqXxfCbGJKphaMgG4Yt7JVVIOouSWvbTSwrS4zhztBZCvwcvfUuCuWxbrrryzWF+lBfm0tswYdC80yIoGa5YajTkObe0vK/tDxr7xO1YY4xI80aI1rMzqoOb2bEnrcVQ2D4ZY51djGqBNLFrlrAC6BQcw6afw6A6XkW7/COZir4qcJlZcqJdzlBJIubZNSLWva7dToEui4qbNKhu3dSRfKYZb+Nj3ct/f1rRbQ4pSSSyJgoAyoubNKHuSupUIuuZvYAJvccjyG1wXCjBKFEoaUqLXuY795nJYIRmJzZfogDpW/h3PwqZisdmcgs4JDMwYuCSORDMTcWoKs2NsnaWPcyjFyNE4imkHbSoGRy4eOPL3VdcrJa6jVdR0lu1tl4PZWHmkbTtVEcMWTMFITLlAUg972nOYAsWPNtZvisRDhIWdssUMYubLYKB5KP6CqM2htefbmPihvaHtG7NLEBUtcs+Ukliq876EkC16DF3J2XPjsesurWkMksvMA6sL5gdCbAC3XpXRVard3YEOCj7OFbXN2bqzeJtoPdW1oK+4zbC7fBidR38OSx+qawf7rK3opqG8FdtdjjGw7Hu4he79YgLD0uuf7lq8Jog6lWAKsCCDyIIsQfdXMu28BJs7HPGrFWgkDRP1y3Dxt56Wv0vcUG34r7d+E49wD8XB8UvhmBvIf9Xd9EFWjuDumsWzOxmU3xKs041BtIuXLcaghLD1vVScO9hfDcdGjDNGh7WUnW6qQbHxzMQD5Fq6QoObeIex4sJjnhgBWNVQgFixuVBOp15187xwv8D2a5B7Mwyqp6ZxPIW9CQV9beVbHi/wDKkv0I/wAgqx9ydkwYrYuHhxChkYPa5sQ3aSWKnmG9POgrrh9LsrK8e0I/jGbuSMXCZLDu3U9w3zHMfEa9KtDYW4mCjTEdiS8OLRV0kzAIL3CODexve9ydOdV9vhwslwqPNh5O2iQFmVgBIqjUnTuvYan2T5GtXwu3hkwuNiiDHsZ3COnTM3dVwOjBrXPUX8rBrd/Nlx4XHzwQgiNMmUElj3o0c6nU6k1ZuF3fgxWw4HmQs0GGleMhmWzZSbkKRm1UaG/Kq/4q/KuK9Yv0Y6tTd35AH2ST8r0FJ7q4NJ8Zh4pBdJJFVhci4J11Go91X3sfcDA4WZJ4YWWRL5SZZWtmUodGYg91iPfVF7jsBtDB3/60f4sAPxrpygUpSgUpSgUpSgUpSgUpSgUpSgUpSgUpSgUpSgUpSgUpSgUpSgUpSgUpSgUpSgUpSg/HUEEEAg6EHqK12x9gYbCZ/g8CRZzdso5+V+gGtl5C+gpSg2VKUoFVZxs3caRYsXEjMy/FSBVJJQ3KNYa91rj/ALg8KUoNvwf3eOGwhlkUrLiDmIIsRGtwgPh1b+fyqeUpQUHxawcjbTlKxSMMseqoxHsDqBXrtzD4w7J2ekcE3ZJ2kkjKDcSCRwl1HeXKLm5Fu8NdKUoI9Nvlj3iMDYuVo2BRlIUkg6EFsuc35c6kfDDcqeXFR4iWJooYmDguCpdxqoUHWwNiW5aWF+ilBg8UcFK21MSVikYEx2IRiP2MY5gVbm4mFzbKw8cikBoSrKRY2NwQQeWlKUFEbw7u4jATFJFcZW+LlAIVgDdWVhoDpe17g1uN29vY3FY3CJJPPKizxErckWDg3YKLG3O7cq/aUHQtKUoFKUoFKUoP/9k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1270" name="Picture 6" descr="http://www.b2match.eu/system/h2020spacetour/files/company_visit.png?137958497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2708920"/>
            <a:ext cx="7035974" cy="2579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762655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/>
          <p:cNvSpPr txBox="1">
            <a:spLocks/>
          </p:cNvSpPr>
          <p:nvPr/>
        </p:nvSpPr>
        <p:spPr>
          <a:xfrm>
            <a:off x="611560" y="260648"/>
            <a:ext cx="6408712" cy="144655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Suggestion</a:t>
            </a:r>
            <a:r>
              <a:rPr lang="en-US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th-TH" b="1" u="sng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611560" y="1412777"/>
            <a:ext cx="7272808" cy="93610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Diversification </a:t>
            </a: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(don’t put all eggs in one basket</a:t>
            </a: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sz="24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6" name="AutoShape 2" descr="data:image/jpeg;base64,/9j/4AAQSkZJRgABAQAAAQABAAD/2wCEAAkGBxQSEhUUExIVFRUXGRoZFxcYFxcYHRwYHBsaFxscGhwcHSkgGB8lHR0bITEhJikrLi4uFx83ODMsOCgvLisBCgoKBQUFDgUFDisZExkrKysrKysrKysrKysrKysrKysrKysrKysrKysrKysrKysrKysrKysrKysrKysrKysrK//AABEIAIgBcwMBIgACEQEDEQH/xAAcAAEAAgMBAQEAAAAAAAAAAAAABgcEBQgDAgH/xABMEAACAQIDBQUCCwYEBAMJAAABAgMAEQQSIQUGBzFBEyJRYXEygRQjNUJyc3SRobKzMzRSgrHCQ2KSwSQlU4Oi0fAVJkRUY5PS4fH/xAAUAQEAAAAAAAAAAAAAAAAAAAAA/8QAFBEBAAAAAAAAAAAAAAAAAAAAAP/aAAwDAQACEQMRAD8AvGlKUClKUClKUClKUClKUClKUClKUClKUClKUClKUClKUClKUClKUClKUHniJ1jRndgqqCzMTYBQLkk9ABVNby76YjaEWKOHLRYSFczuBZ3zkJHGdbi7Ek26L0+dn8Sd4pMXiU2ZgzclgJWU83GuW4OioAS3pbprn76bETZ+wJcPHqT2ed7WLyNKhZvwsB0AA6UH7uTvI2DZMFj5ie0VJMLO17MkgvkZibgg6C/pf2b2VUX23u3BtLBRqyKCYgYXHNCygixt7PK46geltJw83pkVzs3HAriYe6rHUOgtYEjra1m+cLdeYWHSlKD8JqlOIm+2ImxRwuDlYRhlVTESrvJobZhbQN4eGptoMzi1vqxY4OElQLGSQEgk6goR5dQevhatlwq2CmGiGMneIviAvY3NiFN9BmAszX5AcgPSgnu78OITDxripFkmA77qLAn/AHPmAL+ArY1XO93EdI2OHifspgZFkZ1J7NuzYxkEAqwMnZhtTYFvdD4p9o40xRwRyJmz9uSHRM7OzMjsw7wyFXKi+sr2GpoLuxmNjhXNLIka6m7sFFgCx1PgAT6A1oNub+YLDA5p1dgQMkZztcgMOXIZTe5086gc/C7aDZ2+Fx5pA2ZS0tu9a63sdNFF/AVvNm8JMNYviHkd2sSqsEVSVIIFhc2J0N/mrpzuH5jOL+GVAY43dywBFsoC5iC2vM5RfLpckC/UY8XGSEuFOGcJrd8w/lOUA6Hr4edfeyuDuHVf+ImkkbX2LIvPQ8ib287eVe2K4OYNlASbEIwHtZka/LUgr68rc6DPwHFLAyyLGO1XNlALJ85rjLoTqNNeXe8jUn2dt3DzgGKeN7gMAGsbEsoNjqLlWHLmp8KhW1eEGFkctFLLFckle666/wANxddfMjyrU43g02Q9ljMzADKrpZc19dQSQNWsMp5+tBbgNK58Td7a+zZDNHFKCpYF47TA31JKi5INr3K+F7GrL4Zb6vtBHSWO0kKpmkX2XzZgDb5p7vLlztblQTilKUClKUClKUClKUClKUClKUClKUClKUClKUClKUClKUClKUClKUClKUCoHxM3xbDBcLhrnFT2VcvNAxygjxdjoB7+gvKN5NuxYLDvPKdFHdW+rv0RfEn8BcnQGoXwz2VJPLNtXELZ8R+yWw0TTvC4uAcoVf8AKOt70EZnH/sKAEGN9pzkFy3f7GEm5A/iLEWJ6m/PKLyne/aBxW7xnlyK8iQubA2zdomigkkX5DXrzqKYvdQJsnEY3F51xkjXBnY5haVQBY2u7KpF/A6WFZmJlLbrC4Is6geYGJ0t/T3UE62btqPBbJws2IfurBALqCxZiigBQB193nao/iW2dt9EyyGDFrcpewlUAnQjlIvzu6TlvzFzXzvtDn3ehKjRY8K1gOlkX1HtfhWu2ducmL2ZhcVhmWDFxLcSA5VYxsR37aBtL5ufQ3FBs+Hm9sqSnZ20LrOlljZyLt4ISNGNrFWucwPjqbIlOhsQDY6nWqjn2PLtnZsWOCgY5MwDLZRKqSEW/wArCxty71+QOm64cb+fCD8ExZyYlO6pbumQroQQf8Qa3Xra/Q2CsNtqW2nKcUEj+NLyK2YKU0YA5FzLnW2tge/c2qzdvLhwImxOP7HIQyrG5d0kkZssgJu1lVyveBW17iwXLu98tx4dod4sY5MuUOADyOYaHTnzI1tpeofs/hQQ+SUqY75mZTbukqcqn2rgKVvp7ZOtBtdmbD2PIF+D4cT9mb5y8mrDkWJbv3I8CpB8CL2HG1x7yOVuWla/ZOw4sOO6veIsza691E5EkAWRdBpp51s6BSlKBSlKBSlKBWLhNnRRM7RxohkN3KqFzEdTYanU6nxrKpQKUpQKV8TSqilmYKqglmJAAA1JJPIVVG9PF6zFMDGrAadtIDY/QTQ282PuoLapXNWM352hKe9jJR9AiP8AIBXlhd8sfGbrjZ/5nMn4PcUHTVKqPcvipLJLHBios5kZUWSJbNmJsM6ciL8ytrDpVnba2vFhIWmncIi/eT0VRzYnwoM6lUXvFxZxUxIwwGHj6GyvIfUm6r6AG3iai0u9uOY3ONxN/KV1H3KQPwoOnaVzrsviRtGEj/iO1X+GVQwP8ws//iq3Nx9/IdojJbsp1FzGTcEdWQ/OHiOY/EhLqVr94cQ0eFxEiHK6QyMp0NmVCQbHQ6iqCXiPtP8A+bJ9Yobe/uUHRtKpHePi3iJQFwiiAZRncgO+a3eC3uoUG4uQSefdqIPvbji2Y43E38pXA/0g2/Cg6dpXP2xOKGPgYdpIMQnVZAAbeTqLg+ZzelSDePjAzKFwUWQkAs8oBIJGoVQbafxG48utBcNK5lxW+WPkN2xs9/8AK5jH3JYfhWx2RxH2hAwJn7ZeqSgNf+bRwff7jQdE0rQ7nb0xbRh7SMFWU2kjJuUb16qejdfIggQLivvdjMJjkiw+IMaGBHKhI27xkmUm7KTyVfuoLbpXPGD4l7RR1Z8QZFBBZCkShgPmkhLi/iKxdqb/AG0J2JbFPGDyWH4oDyBXvH3k0HSNK5owm+20IzdcbN/Owk/UDVPN0+LhLLHjlUA6CdAQB9Yuun+YcvDrQW3Xji8UkSNJI6oii7MxAAA6knlXojAgEEEHUEagjyqE4zLtPG4nAzZvg+FaCQhSy9ozI5KOQdUuUYAWN0oINvFtdcZNLjcVc4OLMmChbMBiJBpfKCCyX7ztysVU9RUw4P7wz4uGcYiTOY3UL3VWysCbWUAWuDav190IztKbE4mFFwkEMQgzMOzGRdTlvZVQKe6dO9ex6aPgeuWbGhLmIhMrkEZgGkCHUdVuaDfcWt4IIIBGRFJiSc0SuquY/mmWx9k2JCk8z42NaKbGPit2ZGcgurAd1VXRJ16KAAba8q9MTutFFFtXGY9Fjd3xAgd3z5UcEIyjUZmLAL1GgFtaxdzGdNgbQzxmw7awYW5xICdR0OvXW/uCRvtrDJsGKSeIvC8KRGOM3OYjJYFzcZSDqSSMvW1YPCjebCHDrgjJaUs+VJABdWYkLnACyNl8gT4aVp5ojJuuhvcxvfTwGIZdfQH8K2Gzd1YdobIw0oYRYiFLLOF1HZMbK4FiwsLg8wbEdQQku9G8cGxsPEiQEg5lhiQhVGXU5mNyo1HIE68qhu18Phds/wDEbPkMWPRQzRXyF7W9k6d5TpnU+APS2l3txc+L2PgMTOxZ+1lTPyuDmCswA5/F2v1tfrUr313fjOGTauGk+D4iONZS6L7d0A5DQNrbNYggkG41ASLhtvHJjMOVnBE8J7OTMMrZh/GthkPl5HwNS1mA5m1V9sfH/wDMcCxQLPisDnxRAsGNlaMnTmCJB5XAvyrVcfFBjwlxfvyflWgtUODyIr4xGJSMZndUXxYhR95rl7dzbMmBnE8GUOFZdRcEMLWYC1wDZufNRXhtPaMuJcyTyNK5+cxvbyUclHkABQdLw7z4J2yrjcMzfwieIn7g1bVTfUaiuSbVvN196sTgHBhc5L96FiTGw66fNP8AmGvryoOmmYDmbV89oPEffVe77JFtfY/wmFbtH8cqkXZSlxKht1y5vUhfKqL7Jf4R9woOuaVDOE22vhOz0Vjd4PiW9FAKHz7hAv4g1M6D8Jr57QeI++oDxq2v2WBEAPexDZSP/prZn918qnyeqGMa+A+4UHW/ar/EPvFKiG525OHiwUCTQI0uTM5YC4ZyXK/y5svupQQvjPvSzy/AY2siWaa3znNmVD5KLMfEkfw1WMMTOwVVLMxCqoFySTYADqSayts4szYiaUm/aSu/uZiR9wsPdU14J7MWXGvKwv2Ed18nc5Qf9If76Da7C4OMyBsXiCjH/DiCkr6u1wT6C3maydpcGEyn4PinDdBKqsD5XQAr62PpVr0oKs4V7iy4eeXEYqPK8ZMcQ0IuR3pFPUFTlB83vUM4obytjMYyK3xMBKRjoWGjv5kkEA+AHiavjbmM7HDTy/8ATikf/Spb/auVlGlBsNg7Hlxk6QQi7t1OgVRzZj0A/wDIcyKtrC8GcMEHaYmdn6lOzRb+SlWP3k1h8BsCMuJnt3syxA+AAzt9+Zf9Iq2aDnjfzcSTZxVw/awOcoe1ircwrjlqL2Yc7HQaXi2BxbwyJLE2WRGDI3gR/UdCOoJHWujuIeDEuzcWpF8sTSD6UY7Qfitc10HR8+11xeyJcQugkwspI52bs2DL7mBHurm8Vb/DrFFth45D/hjEAejQh/zM1VAKCVbkbkTbRZirCOFDZ5CL96wOVV6mxB1sBcelTXavBpBGTh8TIZALhZQhVj4XUArfx1rZ8DP3CX7Q/wCnFVi0HJckZUlWBDKSGB5gg2IPoa2m6+70uPnEMNgbZnduSILAk+PMAAcyempHnvR+/Yz7TiP1nqb8Cv3yf6n+9aDeHgvDk0xc3aW9rKmS/wBC17eWaqp29siTCYiTDy2zobXHIggFWHkQQfw6V1PVDcbF/wCZDzgjv/qkFBi8I9ptDtKNQe7MGjYe4up9Qy2/mNZvHH5ST7LH+rPUe3B+UsJ9av8AvUh44/KSfZY/1Z6CD7OwTTyxwpbPIyotzYXY2Fz0FW1heDEWUdri5C/XIqBfcGufx+6q33K+UMJ9fH+YV05QUZvVwpmw0bSwS9uiglky5XCjmQASHtz6HwBqu663rl7evAiDG4mJRZUlcKPBScyj3AgUFr8EtvNLh5MK5uYLGO//AEmvZfPKwPoGUdK99zZWXbW1Iycwbs3JuNCAMotfwa38utqg3BecrtID+OGRT96P/b+NTTc85du7TU2uVUgdbdw6eVmF/dQS3e3eODAwM85BuCFj0LSHwA8PEnQVAeDm358RicSs0pa6CQIeQObKcg+aACBblyqVba3U+E7ThxEyRPh4oCLNqTLmJAZToVAbMD4g36Wim4UDNtrEzxRyfB5BMyyOrKGDOjHLe2hflpyHlQTHf/emHA4dsxUzMD2MZAa7dGK/wqbEn/eoBu/t6afY20hPMZGQWGa1wsgseQ1BN+fmNBUwm3bQbSxWPxaR9hHHGYmY5gCi3dypJsVy6adbjW9Vzu1A0eA2taNuxMUeRnBUkZ3CHXn3ST93jQSnYO24sLu9G00BlR2li7O4GbNJJe5+aDY6gE+tZXC7evCCJMEe0ikJYoktipzMTkR7DN5ZgCfO1R6aHtN2EOh7KbMbaf4zJr46PW9w+7kGP2Nh5WPZzQQ92dQcw7G4sbWLDu6DmDqPMM7ivtGDC4NMMcKsiy3WNAezVMliGGUaWJFgLX9K9dxd6MLioUwEqsJUjWNosQi/GBVF7Dk2muUgG2tutQbfAz4jYmz8ROSz53Usb3KPmyFr87hF163HjUq382NDPs9NoqzQ4iKFZBLGSrNdRoxFjzOjaFfS4oPfaUrR7yYYDVZMKUtcaKO2flf+JQf/AOVruPX7PCfTk/KteGGeUbb2Y89u0bBR5ywsS5jnDW8GzHX3+le/Hr9nhPpyflWgpx2sCfCr83X4YYSBFM6DEykd4vqgPgqcrebXPpyqgZ/Zb0P9K64j5D0oIhvBw4wWIiZY4I4JLHI8S5LN0zKujDxBHpY61z5LEUYqwsykqw8GBsR99daVy3vOP+Nxf2mf9V6CxuBGOJOKw51WySAeZuj/AHjJ91V/vhsX4HjJoLWVWvH9W3eT1sDlv4qamHAv98m+o/vStzxz2JmSHGKNUPZSfQYkoT5Brj/u0EZ4Oba7DHdkxsmIXJ/3FuyH8y+rCr7rkyCZkZXQ2dGDKfBlNwfcQK6UXeeM7O+H/N7EyZf8wHseufu+tBTnFzbHwjaDoDdIAIh4Zvac+uY5T9Ctbw92N8Lx8MZF0U9pJ9BLGx8i2Vf5qj8srOxZzdmJZj4sTcn3kk1cvA3Y2SCXFMNZWyJ9BOZHq9x/IKCz6UpQcm4mEo7IeasVPqCQf6VZXAfEAYjEoTq0aMPRGIP5xUd4obDOFx8pt8XOTNGfpG7j1Dk6eDL41o939syYPEJPFbMh5HkynRlPkR9xselB1NSoZsbidgJ1GeXsHtqkoIt6OBlI99/IVkbR4jbOhW/wlZD0WIGQny07o95AoNvvThjLgsVGObwSoPVo2H+9cuA1e+4/ET4fi5YXjEalc0AvckLfOHPIsQQbDkA3O16qHe/YhwWLlgIsobNH5xNcoR42HdPmpoLN4DTjsMSnUSqx9GQKPyGrRrm7cDek7OxPaEFonGSVRzte4YeJU9PAmrvw+/WznUMMbAARezuEb3q1mH3UHrv1iBHs7Fsf+hIo9WUov4kVzNVkcUd/Y8Wgw2FJMQYNJIQRnKm6qoOuUHW/UgW051uAToASToABck9AAOZ8qC2eG0JGxdosfndvb0ECj+tx7qqUV0LgtinB7Ekgb2xhpmk6/GOjuwv1AJsPICuehQXlwM/cJftD/pxVYtV1wM/cJftD/pxVYtBy3vR+/Yz7ViP1nqb8Cv3yf6n+9ahG9H79jPtWI/WepvwK/fJ/qf71oLtqh+Nvyiv2eP8APLV8VQ/G35RX7PH+eWgj+4PylhPrV/3qRccflJPssf6s9R3cH5Swn1q/71IuOPykn2WP9WegjO5XyhhPr4/zCunK5Z3exywYqCZwSscqOwWxNlYE2uedX/h+IGznUMMZGPJro3+lgDQSeuZN+MSJNoYthy7Zh/p7n9tWhvZxXw6RsmCJllIID5SqJ0v3gC5HQAW8/GlCfE3PiaCbcHIs200P8McjH0sF/uFTAP8A+9FgFHxVmsLX+Jzd7xPLUdAPCsbgXsUgTYxho3xUR8QDeQjyzBR6o1fJfLvTqPaFh1/+G5jw5EffQWTt/bsGCiMs7hV5Ac2ZuYVB84//ALJsATVTbj70T4nbQeSSRUnD5YszZQoRmjGXkbAXvbU3PWrE3v3ZONlwZPZmKGUySqwuWW2igWsQSACDYWPW1jDsVgZJd4IpYIJFijIR3aNkT4tGVyl7XXKQgI0v6i4TbfPe2DZ8RaRgZGB7OIe0x8fJR1Y6e+wqpt2NqzT4fayTzO5OHeTK7MQHBOYheSnUCwHh4VaW0d2O22nFjJBG0UUBUKVzN2uckG1rEAMSOoPTrVd4HZU0uI2pOmHmjgnw2LKmWNlLFyGFlPeBLXYAjlQZO7+3BhNgMxhSYPM8RRj3bPe+cAXtbppe41F62HDbfSGFIcDiI3gdtYme5RhIxKKubvKpvZb3B8eVRzBwCXd2YqgvDiA7Zbk/MUsfDuMb62sDy5VMNnbEh2hsOATK+aKI5HUDODHde7fQhgoFuR05GxAe3FrbowuHjwy4WKUYgMArg5FyZLWVbEm7AixFrXr33B3xgmC4FkkhniUII5jcsFXUAnUkLqVYA28bE1X29uEmbY2zZ5ixcGRcxvcJIS0eYn/Ki2JtzFTTiZseLEbPGOyyLPHGjqyCzkMV0frZcxNwbrYnxBDF4nvl2psoqBmEguRzt2seh8va+9q8+PX7PCfTk/Kta7f/ALRMZsgz951SHtGI5uJEz6DlrrzPOtjx6/Z4T6cn5VoKan9lvQ/0rriPkPSuR5/Zb0P9K64j5D0oPquW96P33F/aZ/1XrqSuW96P33F/aZ/1XoJtwL/fJvqP70q39vbLXFYeWB+UiFb+B+aw8wbH3VUHAv8AfJvqP70q7qDk3EQNG7I4s6MVYeDKcpH3ityu8jjZzYHXKZhJfpktmKf/AHAr/fUh4zbF7DGiZR3MQub/ALiWV/vGQ+pNQGg+8PA0jqiC7uwVR4sxCgfeRXUuw9mrhsPFAnsxoq38SBqfUm599Ujwc2N2+P7Ui6Ydc/8AO11Qfmb1QVflApSlBpN7d2otoQGKXQjWNx7SN4jxHQjqPcRQ28m5WMwTHtIi8Y5SxgshHibap6Nb1NdKUoORww8RTMPGuq8RsmCQ3eCJz4tGhP4ivvDbNhj/AGcMafRRV/oKCiNwd0MfJiIcRHGYUjdW7WUFQQOYVfafMtxppYnUVbO/e5se0YgLhJkv2clr8+at4qfwOo8DKKUHL23t28TgmIxELIB88DNGfRxp7jY+QrU5h411sRfnWDJsTDMbnDQk+JiQn+lBy/gMHJO2SGN5W/hRSx99uQ8zVw8OeGxw7ricYAZV1jiBBCH+JyNGcdANBzuTa1lQwKgsiqo8FAA+4V6UGq3r/ccV9RN+m1cuiut6/MtBXfAz9wl+0P8ApxVYtAKUHLe9H79jPtWI/WepvwK/fJ/qf71q7LUAoP2qH42/KK/Z4/zy1fFflqDmjcH5Swn1q/71IuOPykn2WP8AVnq9bVRXHH5ST7LH+rPQQCNCxAUEk6AAEknyA5183rd7lfKGE+vj/MK6RxWzIZDeSGJz4sit/UUHKiakAak8gNSfQdane53DPEYplfEK2Hg5nMLSOPBVOq/Sa3kDV54XAxRfs4kT6Kqv9BWRQeGCwiQxrHGoREAVVHIAcqqzeQdnvJhmPzxGRYA8xJFqPdz/APKraqG7Y2GZtsYaUqckcDMWFx31kGUXB65jp60Ei27tmHBwtNO2VBpyuSTyVR1Jqkk3hlxW2MLipFeNJJY1hUk/si/Zi3iC1720verf3y3e+HwLD2mRRLG790NmRT3l8iR18uovUP3+2FicXtDDNBhmVICgaY5Qpu6v3RzIQX1tzJHqFnVibXiDwTKRcNG4I8ipFZdfE63Vh4gj8KCBcHMJ/wAt76KUkJPK+ZSMpzAgDpbrepnsfZUWFjEUC5IwWYLckAsSxAudBcnTkK1u4ezTh9n4aIizCNc1xY3OveHiOXurf0FYcVd4pxiIsBFFFIsyIzK6hi5Z2UIMxst8vPnc6EEVuNwN8Iph8DeJsNPAoQROxa6pZdGbUkC2h16i41qO8X8OY8dgMUBoGVb/AOaOQSKvqQWt6GtzxU3YGIWGaGFziu2iQSRg3VS3tOOVlNjmPs+IF6DTccFyy4GW9gDJcgAm4MTDQ8+tbnivu7iMfHh/g0YfKXLXZVsGC29oi9ZvEXYxxTYBACR8JGci+idm7Eki1vZH/rSpii2AHhpQc8S8MNplSPg66g/4sX/5V0Og0FfVKBVD7e4c7RkxWIkSAFHnldT2sQurSMymxa40Iq+KUFXcKd0MXgsTLJiIgitFlBDo3ezKbWUnoDVo0qBbx8UYMHiJcO2Hmd4yASOzCm6q4sS1+TDpQfPGvAh9n9p1hlRgfJj2RH/iB9wqiKme+/EOXaCdiIxDDcMVzZ2YjUZjYAAHWwHMDU1Hd3NjtjMTFh1B77AMR82Mau3lZb++w60F3cINjfB9nq5HfxB7U/ROkfuygN/Oam9fEUYVQqiwAAAHQDQCvugUpSgUpSgUpSgUpSgUpSgUpSgUpSgUpSgUpSgUpSgVRPHH5ST7LH+rPV7Vqtq7tYTEuJJ8NHK4UKGZQTlBJA9Lkn3mg543K+UMJ9fH+YV05Wiwu52BjdXTCQq6kMrBQCCNQRW9oFKUoFKV8yE20tfpe9r+dqA7gAkmwGpqP7T3yw0EvZu1rBSzdBnNlt1a/ly08a8tubPxWII7GQRFWDZnzW0LMoyjQ2OW+uoB8RUGwfDyFX7PEY8y94sscRXM0agLmN7lMsjMDqR7PU2oLU2ZtWHEKGhlSQWv3WBI5jUcwbgix6g1mVztsraj7MxyrGzyqrWePKyHv2DJlYEZrBe8BqLajp0HhZMyK1wcwBuOXjpqf60HtSq8314jS7PxJgOCV1Kq6P2xXMp0OnZGxDAi1zyB61I9x95xtHDdsEEbBmR0DZ8pGo71he6lTy626UG4x+BjnjaOaNZEbmrAEH/1417gWqM7+73rs2FH7MSvI+VUz5NALs18p0GnTmwqPbv8TJcTHipPgSqmGgeZj25N2AJVP2QtmytrrbLyNBouJe/WMhxz4fDymFIgouFQl2ZFfMS6nQZrADwN79LD3A24+NwMU8oAc5lYjQEoxTMB0vbl43qo9v794bGur4jZKO6iwYYuRDYa2JSMZhqdD4mrEwm/GGw2zMPiGhEIkDLFh4yGPcYrZSQosLAliBz6ki4TqlU1Lxomzd3BxhfAyMTb1CgfhW82PxWWeKc/BGWWGF5socFCEsLF8t1JJHzTzoI9xE39xsWOlggl7FISqgBUYsSqvmbOp8dANLetWTubt84nZ8WKnAQlXMh5L8WzIzC/IHLm9DVQ7d35wuMkEmI2SjuABmGLkQkDkGyRjMPWpfvHvuIdmYXs8Iipi4ZECLJlEShQgy2j74GblZeVBuE4nYWTExYfDq8pkdU7S2RBc2v3u833WPjVacRdk4iTamKMeHncFksUikYH4qMaEKQdajOw9ofBsRFOFz9k6vlvlvbW17G3rY1b+6fFNsbjIcMcGsYlLjOJi9ssbyez2YvfLbn1oIHsXhpj8QRmi7BOrym33ILsT5EAedXFububBs5CI7vK3tysBc+QHzV8h7yTrUkpQKUpQKUpQKUpQKUpQKUpQKUpQKUpQKUpQKUpQKUpQKg/FbFY2KCKTB5wEdmlZAGZVCkC6kG66kk9LDpe04pQVHsnjPoBicLc6XaFhY+JyNy9Mx9R1nGz9+8BMgYYqNb37sh7NtOfdax+7nbS9eO3eH2BxT53iKNYC8ZycvEDQ6WGvhpWhx/CDCkN2MjoSGy5ruFJUBPnAkK1zre97UE5wO2sPMcsWIikYWNldSbHkbA3sehr2w+0IpL5JY2ykhsrqbEHKQbHQhgR6iqXxfCbGJKphaMgG4Yt7JVVIOouSWvbTSwrS4zhztBZCvwcvfUuCuWxbrrryzWF+lBfm0tswYdC80yIoGa5YajTkObe0vK/tDxr7xO1YY4xI80aI1rMzqoOb2bEnrcVQ2D4ZY51djGqBNLFrlrAC6BQcw6afw6A6XkW7/COZir4qcJlZcqJdzlBJIubZNSLWva7dToEui4qbNKhu3dSRfKYZb+Nj3ct/f1rRbQ4pSSSyJgoAyoubNKHuSupUIuuZvYAJvccjyG1wXCjBKFEoaUqLXuY795nJYIRmJzZfogDpW/h3PwqZisdmcgs4JDMwYuCSORDMTcWoKs2NsnaWPcyjFyNE4imkHbSoGRy4eOPL3VdcrJa6jVdR0lu1tl4PZWHmkbTtVEcMWTMFITLlAUg972nOYAsWPNtZvisRDhIWdssUMYubLYKB5KP6CqM2htefbmPihvaHtG7NLEBUtcs+Ukliq876EkC16DF3J2XPjsesurWkMksvMA6sL5gdCbAC3XpXRVard3YEOCj7OFbXN2bqzeJtoPdW1oK+4zbC7fBidR38OSx+qawf7rK3opqG8FdtdjjGw7Hu4he79YgLD0uuf7lq8Jog6lWAKsCCDyIIsQfdXMu28BJs7HPGrFWgkDRP1y3Dxt56Wv0vcUG34r7d+E49wD8XB8UvhmBvIf9Xd9EFWjuDumsWzOxmU3xKs041BtIuXLcaghLD1vVScO9hfDcdGjDNGh7WUnW6qQbHxzMQD5Fq6QoObeIex4sJjnhgBWNVQgFixuVBOp15187xwv8D2a5B7Mwyqp6ZxPIW9CQV9beVbHi/wDKkv0I/wAgqx9ydkwYrYuHhxChkYPa5sQ3aSWKnmG9POgrrh9LsrK8e0I/jGbuSMXCZLDu3U9w3zHMfEa9KtDYW4mCjTEdiS8OLRV0kzAIL3CODexve9ydOdV9vhwslwqPNh5O2iQFmVgBIqjUnTuvYan2T5GtXwu3hkwuNiiDHsZ3COnTM3dVwOjBrXPUX8rBrd/Nlx4XHzwQgiNMmUElj3o0c6nU6k1ZuF3fgxWw4HmQs0GGleMhmWzZSbkKRm1UaG/Kq/4q/KuK9Yv0Y6tTd35AH2ST8r0FJ7q4NJ8Zh4pBdJJFVhci4J11Go91X3sfcDA4WZJ4YWWRL5SZZWtmUodGYg91iPfVF7jsBtDB3/60f4sAPxrpygUpSgUpSgUpSgUpSgUpSgUpSgUpSgUpSgUpSgUpSgUpSgUpSgUpSgUpSgUpSgUpSg/HUEEEAg6EHqK12x9gYbCZ/g8CRZzdso5+V+gGtl5C+gpSg2VKUoFVZxs3caRYsXEjMy/FSBVJJQ3KNYa91rj/ALg8KUoNvwf3eOGwhlkUrLiDmIIsRGtwgPh1b+fyqeUpQUHxawcjbTlKxSMMseqoxHsDqBXrtzD4w7J2ekcE3ZJ2kkjKDcSCRwl1HeXKLm5Fu8NdKUoI9Nvlj3iMDYuVo2BRlIUkg6EFsuc35c6kfDDcqeXFR4iWJooYmDguCpdxqoUHWwNiW5aWF+ilBg8UcFK21MSVikYEx2IRiP2MY5gVbm4mFzbKw8cikBoSrKRY2NwQQeWlKUFEbw7u4jATFJFcZW+LlAIVgDdWVhoDpe17g1uN29vY3FY3CJJPPKizxErckWDg3YKLG3O7cq/aUHQtKUoFKUoFKUoP/9k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1268" name="AutoShape 4" descr="data:image/jpeg;base64,/9j/4AAQSkZJRgABAQAAAQABAAD/2wCEAAkGBxQSEhUUExIVFRUXGRoZFxcYFxcYHRwYHBsaFxscGhwcHSkgGB8lHR0bITEhJikrLi4uFx83ODMsOCgvLisBCgoKBQUFDgUFDisZExkrKysrKysrKysrKysrKysrKysrKysrKysrKysrKysrKysrKysrKysrKysrKysrKysrK//AABEIAIgBcwMBIgACEQEDEQH/xAAcAAEAAgMBAQEAAAAAAAAAAAAABgcEBQgDAgH/xABMEAACAQIDBQUCCwYEBAMJAAABAgMAEQQSIQUGBzFBEyJRYXEygRQjNUJyc3SRobKzMzRSgrHCQ2KSwSQlU4Oi0fAVJkRUY5PS4fH/xAAUAQEAAAAAAAAAAAAAAAAAAAAA/8QAFBEBAAAAAAAAAAAAAAAAAAAAAP/aAAwDAQACEQMRAD8AvGlKUClKUClKUClKUClKUClKUClKUClKUClKUClKUClKUClKUClKUClKUHniJ1jRndgqqCzMTYBQLkk9ABVNby76YjaEWKOHLRYSFczuBZ3zkJHGdbi7Ek26L0+dn8Sd4pMXiU2ZgzclgJWU83GuW4OioAS3pbprn76bETZ+wJcPHqT2ed7WLyNKhZvwsB0AA6UH7uTvI2DZMFj5ie0VJMLO17MkgvkZibgg6C/pf2b2VUX23u3BtLBRqyKCYgYXHNCygixt7PK46geltJw83pkVzs3HAriYe6rHUOgtYEjra1m+cLdeYWHSlKD8JqlOIm+2ImxRwuDlYRhlVTESrvJobZhbQN4eGptoMzi1vqxY4OElQLGSQEgk6goR5dQevhatlwq2CmGiGMneIviAvY3NiFN9BmAszX5AcgPSgnu78OITDxripFkmA77qLAn/AHPmAL+ArY1XO93EdI2OHifspgZFkZ1J7NuzYxkEAqwMnZhtTYFvdD4p9o40xRwRyJmz9uSHRM7OzMjsw7wyFXKi+sr2GpoLuxmNjhXNLIka6m7sFFgCx1PgAT6A1oNub+YLDA5p1dgQMkZztcgMOXIZTe5086gc/C7aDZ2+Fx5pA2ZS0tu9a63sdNFF/AVvNm8JMNYviHkd2sSqsEVSVIIFhc2J0N/mrpzuH5jOL+GVAY43dywBFsoC5iC2vM5RfLpckC/UY8XGSEuFOGcJrd8w/lOUA6Hr4edfeyuDuHVf+ImkkbX2LIvPQ8ib287eVe2K4OYNlASbEIwHtZka/LUgr68rc6DPwHFLAyyLGO1XNlALJ85rjLoTqNNeXe8jUn2dt3DzgGKeN7gMAGsbEsoNjqLlWHLmp8KhW1eEGFkctFLLFckle666/wANxddfMjyrU43g02Q9ljMzADKrpZc19dQSQNWsMp5+tBbgNK58Td7a+zZDNHFKCpYF47TA31JKi5INr3K+F7GrL4Zb6vtBHSWO0kKpmkX2XzZgDb5p7vLlztblQTilKUClKUClKUClKUClKUClKUClKUClKUClKUClKUClKUClKUClKUClKUCoHxM3xbDBcLhrnFT2VcvNAxygjxdjoB7+gvKN5NuxYLDvPKdFHdW+rv0RfEn8BcnQGoXwz2VJPLNtXELZ8R+yWw0TTvC4uAcoVf8AKOt70EZnH/sKAEGN9pzkFy3f7GEm5A/iLEWJ6m/PKLyne/aBxW7xnlyK8iQubA2zdomigkkX5DXrzqKYvdQJsnEY3F51xkjXBnY5haVQBY2u7KpF/A6WFZmJlLbrC4Is6geYGJ0t/T3UE62btqPBbJws2IfurBALqCxZiigBQB193nao/iW2dt9EyyGDFrcpewlUAnQjlIvzu6TlvzFzXzvtDn3ehKjRY8K1gOlkX1HtfhWu2ducmL2ZhcVhmWDFxLcSA5VYxsR37aBtL5ufQ3FBs+Hm9sqSnZ20LrOlljZyLt4ISNGNrFWucwPjqbIlOhsQDY6nWqjn2PLtnZsWOCgY5MwDLZRKqSEW/wArCxty71+QOm64cb+fCD8ExZyYlO6pbumQroQQf8Qa3Xra/Q2CsNtqW2nKcUEj+NLyK2YKU0YA5FzLnW2tge/c2qzdvLhwImxOP7HIQyrG5d0kkZssgJu1lVyveBW17iwXLu98tx4dod4sY5MuUOADyOYaHTnzI1tpeofs/hQQ+SUqY75mZTbukqcqn2rgKVvp7ZOtBtdmbD2PIF+D4cT9mb5y8mrDkWJbv3I8CpB8CL2HG1x7yOVuWla/ZOw4sOO6veIsza691E5EkAWRdBpp51s6BSlKBSlKBSlKBWLhNnRRM7RxohkN3KqFzEdTYanU6nxrKpQKUpQKV8TSqilmYKqglmJAAA1JJPIVVG9PF6zFMDGrAadtIDY/QTQ282PuoLapXNWM352hKe9jJR9AiP8AIBXlhd8sfGbrjZ/5nMn4PcUHTVKqPcvipLJLHBios5kZUWSJbNmJsM6ciL8ytrDpVnba2vFhIWmncIi/eT0VRzYnwoM6lUXvFxZxUxIwwGHj6GyvIfUm6r6AG3iai0u9uOY3ONxN/KV1H3KQPwoOnaVzrsviRtGEj/iO1X+GVQwP8ws//iq3Nx9/IdojJbsp1FzGTcEdWQ/OHiOY/EhLqVr94cQ0eFxEiHK6QyMp0NmVCQbHQ6iqCXiPtP8A+bJ9Yobe/uUHRtKpHePi3iJQFwiiAZRncgO+a3eC3uoUG4uQSefdqIPvbji2Y43E38pXA/0g2/Cg6dpXP2xOKGPgYdpIMQnVZAAbeTqLg+ZzelSDePjAzKFwUWQkAs8oBIJGoVQbafxG48utBcNK5lxW+WPkN2xs9/8AK5jH3JYfhWx2RxH2hAwJn7ZeqSgNf+bRwff7jQdE0rQ7nb0xbRh7SMFWU2kjJuUb16qejdfIggQLivvdjMJjkiw+IMaGBHKhI27xkmUm7KTyVfuoLbpXPGD4l7RR1Z8QZFBBZCkShgPmkhLi/iKxdqb/AG0J2JbFPGDyWH4oDyBXvH3k0HSNK5owm+20IzdcbN/Owk/UDVPN0+LhLLHjlUA6CdAQB9Yuun+YcvDrQW3Xji8UkSNJI6oii7MxAAA6knlXojAgEEEHUEagjyqE4zLtPG4nAzZvg+FaCQhSy9ozI5KOQdUuUYAWN0oINvFtdcZNLjcVc4OLMmChbMBiJBpfKCCyX7ztysVU9RUw4P7wz4uGcYiTOY3UL3VWysCbWUAWuDav190IztKbE4mFFwkEMQgzMOzGRdTlvZVQKe6dO9ex6aPgeuWbGhLmIhMrkEZgGkCHUdVuaDfcWt4IIIBGRFJiSc0SuquY/mmWx9k2JCk8z42NaKbGPit2ZGcgurAd1VXRJ16KAAba8q9MTutFFFtXGY9Fjd3xAgd3z5UcEIyjUZmLAL1GgFtaxdzGdNgbQzxmw7awYW5xICdR0OvXW/uCRvtrDJsGKSeIvC8KRGOM3OYjJYFzcZSDqSSMvW1YPCjebCHDrgjJaUs+VJABdWYkLnACyNl8gT4aVp5ojJuuhvcxvfTwGIZdfQH8K2Gzd1YdobIw0oYRYiFLLOF1HZMbK4FiwsLg8wbEdQQku9G8cGxsPEiQEg5lhiQhVGXU5mNyo1HIE68qhu18Phds/wDEbPkMWPRQzRXyF7W9k6d5TpnU+APS2l3txc+L2PgMTOxZ+1lTPyuDmCswA5/F2v1tfrUr313fjOGTauGk+D4iONZS6L7d0A5DQNrbNYggkG41ASLhtvHJjMOVnBE8J7OTMMrZh/GthkPl5HwNS1mA5m1V9sfH/wDMcCxQLPisDnxRAsGNlaMnTmCJB5XAvyrVcfFBjwlxfvyflWgtUODyIr4xGJSMZndUXxYhR95rl7dzbMmBnE8GUOFZdRcEMLWYC1wDZufNRXhtPaMuJcyTyNK5+cxvbyUclHkABQdLw7z4J2yrjcMzfwieIn7g1bVTfUaiuSbVvN196sTgHBhc5L96FiTGw66fNP8AmGvryoOmmYDmbV89oPEffVe77JFtfY/wmFbtH8cqkXZSlxKht1y5vUhfKqL7Jf4R9woOuaVDOE22vhOz0Vjd4PiW9FAKHz7hAv4g1M6D8Jr57QeI++oDxq2v2WBEAPexDZSP/prZn918qnyeqGMa+A+4UHW/ar/EPvFKiG525OHiwUCTQI0uTM5YC4ZyXK/y5svupQQvjPvSzy/AY2siWaa3znNmVD5KLMfEkfw1WMMTOwVVLMxCqoFySTYADqSayts4szYiaUm/aSu/uZiR9wsPdU14J7MWXGvKwv2Ed18nc5Qf9If76Da7C4OMyBsXiCjH/DiCkr6u1wT6C3maydpcGEyn4PinDdBKqsD5XQAr62PpVr0oKs4V7iy4eeXEYqPK8ZMcQ0IuR3pFPUFTlB83vUM4obytjMYyK3xMBKRjoWGjv5kkEA+AHiavjbmM7HDTy/8ATikf/Spb/auVlGlBsNg7Hlxk6QQi7t1OgVRzZj0A/wDIcyKtrC8GcMEHaYmdn6lOzRb+SlWP3k1h8BsCMuJnt3syxA+AAzt9+Zf9Iq2aDnjfzcSTZxVw/awOcoe1ircwrjlqL2Yc7HQaXi2BxbwyJLE2WRGDI3gR/UdCOoJHWujuIeDEuzcWpF8sTSD6UY7Qfitc10HR8+11xeyJcQugkwspI52bs2DL7mBHurm8Vb/DrFFth45D/hjEAejQh/zM1VAKCVbkbkTbRZirCOFDZ5CL96wOVV6mxB1sBcelTXavBpBGTh8TIZALhZQhVj4XUArfx1rZ8DP3CX7Q/wCnFVi0HJckZUlWBDKSGB5gg2IPoa2m6+70uPnEMNgbZnduSILAk+PMAAcyempHnvR+/Yz7TiP1nqb8Cv3yf6n+9aDeHgvDk0xc3aW9rKmS/wBC17eWaqp29siTCYiTDy2zobXHIggFWHkQQfw6V1PVDcbF/wCZDzgjv/qkFBi8I9ptDtKNQe7MGjYe4up9Qy2/mNZvHH5ST7LH+rPUe3B+UsJ9av8AvUh44/KSfZY/1Z6CD7OwTTyxwpbPIyotzYXY2Fz0FW1heDEWUdri5C/XIqBfcGufx+6q33K+UMJ9fH+YV05QUZvVwpmw0bSwS9uiglky5XCjmQASHtz6HwBqu663rl7evAiDG4mJRZUlcKPBScyj3AgUFr8EtvNLh5MK5uYLGO//AEmvZfPKwPoGUdK99zZWXbW1Iycwbs3JuNCAMotfwa38utqg3BecrtID+OGRT96P/b+NTTc85du7TU2uVUgdbdw6eVmF/dQS3e3eODAwM85BuCFj0LSHwA8PEnQVAeDm358RicSs0pa6CQIeQObKcg+aACBblyqVba3U+E7ThxEyRPh4oCLNqTLmJAZToVAbMD4g36Wim4UDNtrEzxRyfB5BMyyOrKGDOjHLe2hflpyHlQTHf/emHA4dsxUzMD2MZAa7dGK/wqbEn/eoBu/t6afY20hPMZGQWGa1wsgseQ1BN+fmNBUwm3bQbSxWPxaR9hHHGYmY5gCi3dypJsVy6adbjW9Vzu1A0eA2taNuxMUeRnBUkZ3CHXn3ST93jQSnYO24sLu9G00BlR2li7O4GbNJJe5+aDY6gE+tZXC7evCCJMEe0ikJYoktipzMTkR7DN5ZgCfO1R6aHtN2EOh7KbMbaf4zJr46PW9w+7kGP2Nh5WPZzQQ92dQcw7G4sbWLDu6DmDqPMM7ivtGDC4NMMcKsiy3WNAezVMliGGUaWJFgLX9K9dxd6MLioUwEqsJUjWNosQi/GBVF7Dk2muUgG2tutQbfAz4jYmz8ROSz53Usb3KPmyFr87hF163HjUq382NDPs9NoqzQ4iKFZBLGSrNdRoxFjzOjaFfS4oPfaUrR7yYYDVZMKUtcaKO2flf+JQf/AOVruPX7PCfTk/KteGGeUbb2Y89u0bBR5ywsS5jnDW8GzHX3+le/Hr9nhPpyflWgpx2sCfCr83X4YYSBFM6DEykd4vqgPgqcrebXPpyqgZ/Zb0P9K64j5D0oIhvBw4wWIiZY4I4JLHI8S5LN0zKujDxBHpY61z5LEUYqwsykqw8GBsR99daVy3vOP+Nxf2mf9V6CxuBGOJOKw51WySAeZuj/AHjJ91V/vhsX4HjJoLWVWvH9W3eT1sDlv4qamHAv98m+o/vStzxz2JmSHGKNUPZSfQYkoT5Brj/u0EZ4Oba7DHdkxsmIXJ/3FuyH8y+rCr7rkyCZkZXQ2dGDKfBlNwfcQK6UXeeM7O+H/N7EyZf8wHseufu+tBTnFzbHwjaDoDdIAIh4Zvac+uY5T9Ctbw92N8Lx8MZF0U9pJ9BLGx8i2Vf5qj8srOxZzdmJZj4sTcn3kk1cvA3Y2SCXFMNZWyJ9BOZHq9x/IKCz6UpQcm4mEo7IeasVPqCQf6VZXAfEAYjEoTq0aMPRGIP5xUd4obDOFx8pt8XOTNGfpG7j1Dk6eDL41o939syYPEJPFbMh5HkynRlPkR9xselB1NSoZsbidgJ1GeXsHtqkoIt6OBlI99/IVkbR4jbOhW/wlZD0WIGQny07o95AoNvvThjLgsVGObwSoPVo2H+9cuA1e+4/ET4fi5YXjEalc0AvckLfOHPIsQQbDkA3O16qHe/YhwWLlgIsobNH5xNcoR42HdPmpoLN4DTjsMSnUSqx9GQKPyGrRrm7cDek7OxPaEFonGSVRzte4YeJU9PAmrvw+/WznUMMbAARezuEb3q1mH3UHrv1iBHs7Fsf+hIo9WUov4kVzNVkcUd/Y8Wgw2FJMQYNJIQRnKm6qoOuUHW/UgW051uAToASToABck9AAOZ8qC2eG0JGxdosfndvb0ECj+tx7qqUV0LgtinB7Ekgb2xhpmk6/GOjuwv1AJsPICuehQXlwM/cJftD/pxVYtV1wM/cJftD/pxVYtBy3vR+/Yz7ViP1nqb8Cv3yf6n+9ahG9H79jPtWI/WepvwK/fJ/qf71oLtqh+Nvyiv2eP8APLV8VQ/G35RX7PH+eWgj+4PylhPrV/3qRccflJPssf6s9R3cH5Swn1q/71IuOPykn2WP9WegjO5XyhhPr4/zCunK5Z3exywYqCZwSscqOwWxNlYE2uedX/h+IGznUMMZGPJro3+lgDQSeuZN+MSJNoYthy7Zh/p7n9tWhvZxXw6RsmCJllIID5SqJ0v3gC5HQAW8/GlCfE3PiaCbcHIs200P8McjH0sF/uFTAP8A+9FgFHxVmsLX+Jzd7xPLUdAPCsbgXsUgTYxho3xUR8QDeQjyzBR6o1fJfLvTqPaFh1/+G5jw5EffQWTt/bsGCiMs7hV5Ac2ZuYVB84//ALJsATVTbj70T4nbQeSSRUnD5YszZQoRmjGXkbAXvbU3PWrE3v3ZONlwZPZmKGUySqwuWW2igWsQSACDYWPW1jDsVgZJd4IpYIJFijIR3aNkT4tGVyl7XXKQgI0v6i4TbfPe2DZ8RaRgZGB7OIe0x8fJR1Y6e+wqpt2NqzT4fayTzO5OHeTK7MQHBOYheSnUCwHh4VaW0d2O22nFjJBG0UUBUKVzN2uckG1rEAMSOoPTrVd4HZU0uI2pOmHmjgnw2LKmWNlLFyGFlPeBLXYAjlQZO7+3BhNgMxhSYPM8RRj3bPe+cAXtbppe41F62HDbfSGFIcDiI3gdtYme5RhIxKKubvKpvZb3B8eVRzBwCXd2YqgvDiA7Zbk/MUsfDuMb62sDy5VMNnbEh2hsOATK+aKI5HUDODHde7fQhgoFuR05GxAe3FrbowuHjwy4WKUYgMArg5FyZLWVbEm7AixFrXr33B3xgmC4FkkhniUII5jcsFXUAnUkLqVYA28bE1X29uEmbY2zZ5ixcGRcxvcJIS0eYn/Ki2JtzFTTiZseLEbPGOyyLPHGjqyCzkMV0frZcxNwbrYnxBDF4nvl2psoqBmEguRzt2seh8va+9q8+PX7PCfTk/Kta7f/ALRMZsgz951SHtGI5uJEz6DlrrzPOtjx6/Z4T6cn5VoKan9lvQ/0rriPkPSuR5/Zb0P9K64j5D0oPquW96P33F/aZ/1XrqSuW96P33F/aZ/1XoJtwL/fJvqP70q39vbLXFYeWB+UiFb+B+aw8wbH3VUHAv8AfJvqP70q7qDk3EQNG7I4s6MVYeDKcpH3ityu8jjZzYHXKZhJfpktmKf/AHAr/fUh4zbF7DGiZR3MQub/ALiWV/vGQ+pNQGg+8PA0jqiC7uwVR4sxCgfeRXUuw9mrhsPFAnsxoq38SBqfUm599Ujwc2N2+P7Ui6Ydc/8AO11Qfmb1QVflApSlBpN7d2otoQGKXQjWNx7SN4jxHQjqPcRQ28m5WMwTHtIi8Y5SxgshHibap6Nb1NdKUoORww8RTMPGuq8RsmCQ3eCJz4tGhP4ivvDbNhj/AGcMafRRV/oKCiNwd0MfJiIcRHGYUjdW7WUFQQOYVfafMtxppYnUVbO/e5se0YgLhJkv2clr8+at4qfwOo8DKKUHL23t28TgmIxELIB88DNGfRxp7jY+QrU5h411sRfnWDJsTDMbnDQk+JiQn+lBy/gMHJO2SGN5W/hRSx99uQ8zVw8OeGxw7ricYAZV1jiBBCH+JyNGcdANBzuTa1lQwKgsiqo8FAA+4V6UGq3r/ccV9RN+m1cuiut6/MtBXfAz9wl+0P8ApxVYtAKUHLe9H79jPtWI/WepvwK/fJ/qf71q7LUAoP2qH42/KK/Z4/zy1fFflqDmjcH5Swn1q/71IuOPykn2WP8AVnq9bVRXHH5ST7LH+rPQQCNCxAUEk6AAEknyA5183rd7lfKGE+vj/MK6RxWzIZDeSGJz4sit/UUHKiakAak8gNSfQdane53DPEYplfEK2Hg5nMLSOPBVOq/Sa3kDV54XAxRfs4kT6Kqv9BWRQeGCwiQxrHGoREAVVHIAcqqzeQdnvJhmPzxGRYA8xJFqPdz/APKraqG7Y2GZtsYaUqckcDMWFx31kGUXB65jp60Ei27tmHBwtNO2VBpyuSTyVR1Jqkk3hlxW2MLipFeNJJY1hUk/si/Zi3iC1720verf3y3e+HwLD2mRRLG790NmRT3l8iR18uovUP3+2FicXtDDNBhmVICgaY5Qpu6v3RzIQX1tzJHqFnVibXiDwTKRcNG4I8ipFZdfE63Vh4gj8KCBcHMJ/wAt76KUkJPK+ZSMpzAgDpbrepnsfZUWFjEUC5IwWYLckAsSxAudBcnTkK1u4ezTh9n4aIizCNc1xY3OveHiOXurf0FYcVd4pxiIsBFFFIsyIzK6hi5Z2UIMxst8vPnc6EEVuNwN8Iph8DeJsNPAoQROxa6pZdGbUkC2h16i41qO8X8OY8dgMUBoGVb/AOaOQSKvqQWt6GtzxU3YGIWGaGFziu2iQSRg3VS3tOOVlNjmPs+IF6DTccFyy4GW9gDJcgAm4MTDQ8+tbnivu7iMfHh/g0YfKXLXZVsGC29oi9ZvEXYxxTYBACR8JGci+idm7Eki1vZH/rSpii2AHhpQc8S8MNplSPg66g/4sX/5V0Og0FfVKBVD7e4c7RkxWIkSAFHnldT2sQurSMymxa40Iq+KUFXcKd0MXgsTLJiIgitFlBDo3ezKbWUnoDVo0qBbx8UYMHiJcO2Hmd4yASOzCm6q4sS1+TDpQfPGvAh9n9p1hlRgfJj2RH/iB9wqiKme+/EOXaCdiIxDDcMVzZ2YjUZjYAAHWwHMDU1Hd3NjtjMTFh1B77AMR82Mau3lZb++w60F3cINjfB9nq5HfxB7U/ROkfuygN/Oam9fEUYVQqiwAAAHQDQCvugUpSgUpSgUpSgUpSgUpSgUpSgUpSgUpSgUpSgUpSgVRPHH5ST7LH+rPV7Vqtq7tYTEuJJ8NHK4UKGZQTlBJA9Lkn3mg543K+UMJ9fH+YV05Wiwu52BjdXTCQq6kMrBQCCNQRW9oFKUoFKV8yE20tfpe9r+dqA7gAkmwGpqP7T3yw0EvZu1rBSzdBnNlt1a/ly08a8tubPxWII7GQRFWDZnzW0LMoyjQ2OW+uoB8RUGwfDyFX7PEY8y94sscRXM0agLmN7lMsjMDqR7PU2oLU2ZtWHEKGhlSQWv3WBI5jUcwbgix6g1mVztsraj7MxyrGzyqrWePKyHv2DJlYEZrBe8BqLajp0HhZMyK1wcwBuOXjpqf60HtSq8314jS7PxJgOCV1Kq6P2xXMp0OnZGxDAi1zyB61I9x95xtHDdsEEbBmR0DZ8pGo71he6lTy626UG4x+BjnjaOaNZEbmrAEH/1417gWqM7+73rs2FH7MSvI+VUz5NALs18p0GnTmwqPbv8TJcTHipPgSqmGgeZj25N2AJVP2QtmytrrbLyNBouJe/WMhxz4fDymFIgouFQl2ZFfMS6nQZrADwN79LD3A24+NwMU8oAc5lYjQEoxTMB0vbl43qo9v794bGur4jZKO6iwYYuRDYa2JSMZhqdD4mrEwm/GGw2zMPiGhEIkDLFh4yGPcYrZSQosLAliBz6ki4TqlU1Lxomzd3BxhfAyMTb1CgfhW82PxWWeKc/BGWWGF5socFCEsLF8t1JJHzTzoI9xE39xsWOlggl7FISqgBUYsSqvmbOp8dANLetWTubt84nZ8WKnAQlXMh5L8WzIzC/IHLm9DVQ7d35wuMkEmI2SjuABmGLkQkDkGyRjMPWpfvHvuIdmYXs8Iipi4ZECLJlEShQgy2j74GblZeVBuE4nYWTExYfDq8pkdU7S2RBc2v3u833WPjVacRdk4iTamKMeHncFksUikYH4qMaEKQdajOw9ofBsRFOFz9k6vlvlvbW17G3rY1b+6fFNsbjIcMcGsYlLjOJi9ssbyez2YvfLbn1oIHsXhpj8QRmi7BOrym33ILsT5EAedXFububBs5CI7vK3tysBc+QHzV8h7yTrUkpQKUpQKUpQKUpQKUpQKUpQKUpQKUpQKUpQKUpQKUpQKg/FbFY2KCKTB5wEdmlZAGZVCkC6kG66kk9LDpe04pQVHsnjPoBicLc6XaFhY+JyNy9Mx9R1nGz9+8BMgYYqNb37sh7NtOfdax+7nbS9eO3eH2BxT53iKNYC8ZycvEDQ6WGvhpWhx/CDCkN2MjoSGy5ruFJUBPnAkK1zre97UE5wO2sPMcsWIikYWNldSbHkbA3sehr2w+0IpL5JY2ykhsrqbEHKQbHQhgR6iqXxfCbGJKphaMgG4Yt7JVVIOouSWvbTSwrS4zhztBZCvwcvfUuCuWxbrrryzWF+lBfm0tswYdC80yIoGa5YajTkObe0vK/tDxr7xO1YY4xI80aI1rMzqoOb2bEnrcVQ2D4ZY51djGqBNLFrlrAC6BQcw6afw6A6XkW7/COZir4qcJlZcqJdzlBJIubZNSLWva7dToEui4qbNKhu3dSRfKYZb+Nj3ct/f1rRbQ4pSSSyJgoAyoubNKHuSupUIuuZvYAJvccjyG1wXCjBKFEoaUqLXuY795nJYIRmJzZfogDpW/h3PwqZisdmcgs4JDMwYuCSORDMTcWoKs2NsnaWPcyjFyNE4imkHbSoGRy4eOPL3VdcrJa6jVdR0lu1tl4PZWHmkbTtVEcMWTMFITLlAUg972nOYAsWPNtZvisRDhIWdssUMYubLYKB5KP6CqM2htefbmPihvaHtG7NLEBUtcs+Ukliq876EkC16DF3J2XPjsesurWkMksvMA6sL5gdCbAC3XpXRVard3YEOCj7OFbXN2bqzeJtoPdW1oK+4zbC7fBidR38OSx+qawf7rK3opqG8FdtdjjGw7Hu4he79YgLD0uuf7lq8Jog6lWAKsCCDyIIsQfdXMu28BJs7HPGrFWgkDRP1y3Dxt56Wv0vcUG34r7d+E49wD8XB8UvhmBvIf9Xd9EFWjuDumsWzOxmU3xKs041BtIuXLcaghLD1vVScO9hfDcdGjDNGh7WUnW6qQbHxzMQD5Fq6QoObeIex4sJjnhgBWNVQgFixuVBOp15187xwv8D2a5B7Mwyqp6ZxPIW9CQV9beVbHi/wDKkv0I/wAgqx9ydkwYrYuHhxChkYPa5sQ3aSWKnmG9POgrrh9LsrK8e0I/jGbuSMXCZLDu3U9w3zHMfEa9KtDYW4mCjTEdiS8OLRV0kzAIL3CODexve9ydOdV9vhwslwqPNh5O2iQFmVgBIqjUnTuvYan2T5GtXwu3hkwuNiiDHsZ3COnTM3dVwOjBrXPUX8rBrd/Nlx4XHzwQgiNMmUElj3o0c6nU6k1ZuF3fgxWw4HmQs0GGleMhmWzZSbkKRm1UaG/Kq/4q/KuK9Yv0Y6tTd35AH2ST8r0FJ7q4NJ8Zh4pBdJJFVhci4J11Go91X3sfcDA4WZJ4YWWRL5SZZWtmUodGYg91iPfVF7jsBtDB3/60f4sAPxrpygUpSgUpSgUpSgUpSgUpSgUpSgUpSgUpSgUpSgUpSgUpSgUpSgUpSgUpSgUpSgUpSg/HUEEEAg6EHqK12x9gYbCZ/g8CRZzdso5+V+gGtl5C+gpSg2VKUoFVZxs3caRYsXEjMy/FSBVJJQ3KNYa91rj/ALg8KUoNvwf3eOGwhlkUrLiDmIIsRGtwgPh1b+fyqeUpQUHxawcjbTlKxSMMseqoxHsDqBXrtzD4w7J2ekcE3ZJ2kkjKDcSCRwl1HeXKLm5Fu8NdKUoI9Nvlj3iMDYuVo2BRlIUkg6EFsuc35c6kfDDcqeXFR4iWJooYmDguCpdxqoUHWwNiW5aWF+ilBg8UcFK21MSVikYEx2IRiP2MY5gVbm4mFzbKw8cikBoSrKRY2NwQQeWlKUFEbw7u4jATFJFcZW+LlAIVgDdWVhoDpe17g1uN29vY3FY3CJJPPKizxErckWDg3YKLG3O7cq/aUHQtKUoFKUoFKUoP/9k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49154" name="Picture 2" descr="http://i.dailymail.co.uk/i/pix/2013/03/07/article-2289600-1880A0AD000005DC-189_634x4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2872244"/>
            <a:ext cx="5102746" cy="363792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762655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/>
          <p:cNvSpPr txBox="1">
            <a:spLocks/>
          </p:cNvSpPr>
          <p:nvPr/>
        </p:nvSpPr>
        <p:spPr>
          <a:xfrm>
            <a:off x="611560" y="260648"/>
            <a:ext cx="6408712" cy="144655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Suggestion</a:t>
            </a:r>
            <a:r>
              <a:rPr lang="en-US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th-TH" b="1" u="sng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683568" y="1628800"/>
            <a:ext cx="7992888" cy="10801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Quantitative </a:t>
            </a: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analysis </a:t>
            </a:r>
          </a:p>
        </p:txBody>
      </p:sp>
      <p:sp>
        <p:nvSpPr>
          <p:cNvPr id="11266" name="AutoShape 2" descr="data:image/jpeg;base64,/9j/4AAQSkZJRgABAQAAAQABAAD/2wCEAAkGBxQSEhUUExIVFRUXGRoZFxcYFxcYHRwYHBsaFxscGhwcHSkgGB8lHR0bITEhJikrLi4uFx83ODMsOCgvLisBCgoKBQUFDgUFDisZExkrKysrKysrKysrKysrKysrKysrKysrKysrKysrKysrKysrKysrKysrKysrKysrKysrK//AABEIAIgBcwMBIgACEQEDEQH/xAAcAAEAAgMBAQEAAAAAAAAAAAAABgcEBQgDAgH/xABMEAACAQIDBQUCCwYEBAMJAAABAgMAEQQSIQUGBzFBEyJRYXEygRQjNUJyc3SRobKzMzRSgrHCQ2KSwSQlU4Oi0fAVJkRUY5PS4fH/xAAUAQEAAAAAAAAAAAAAAAAAAAAA/8QAFBEBAAAAAAAAAAAAAAAAAAAAAP/aAAwDAQACEQMRAD8AvGlKUClKUClKUClKUClKUClKUClKUClKUClKUClKUClKUClKUClKUClKUHniJ1jRndgqqCzMTYBQLkk9ABVNby76YjaEWKOHLRYSFczuBZ3zkJHGdbi7Ek26L0+dn8Sd4pMXiU2ZgzclgJWU83GuW4OioAS3pbprn76bETZ+wJcPHqT2ed7WLyNKhZvwsB0AA6UH7uTvI2DZMFj5ie0VJMLO17MkgvkZibgg6C/pf2b2VUX23u3BtLBRqyKCYgYXHNCygixt7PK46geltJw83pkVzs3HAriYe6rHUOgtYEjra1m+cLdeYWHSlKD8JqlOIm+2ImxRwuDlYRhlVTESrvJobZhbQN4eGptoMzi1vqxY4OElQLGSQEgk6goR5dQevhatlwq2CmGiGMneIviAvY3NiFN9BmAszX5AcgPSgnu78OITDxripFkmA77qLAn/AHPmAL+ArY1XO93EdI2OHifspgZFkZ1J7NuzYxkEAqwMnZhtTYFvdD4p9o40xRwRyJmz9uSHRM7OzMjsw7wyFXKi+sr2GpoLuxmNjhXNLIka6m7sFFgCx1PgAT6A1oNub+YLDA5p1dgQMkZztcgMOXIZTe5086gc/C7aDZ2+Fx5pA2ZS0tu9a63sdNFF/AVvNm8JMNYviHkd2sSqsEVSVIIFhc2J0N/mrpzuH5jOL+GVAY43dywBFsoC5iC2vM5RfLpckC/UY8XGSEuFOGcJrd8w/lOUA6Hr4edfeyuDuHVf+ImkkbX2LIvPQ8ib287eVe2K4OYNlASbEIwHtZka/LUgr68rc6DPwHFLAyyLGO1XNlALJ85rjLoTqNNeXe8jUn2dt3DzgGKeN7gMAGsbEsoNjqLlWHLmp8KhW1eEGFkctFLLFckle666/wANxddfMjyrU43g02Q9ljMzADKrpZc19dQSQNWsMp5+tBbgNK58Td7a+zZDNHFKCpYF47TA31JKi5INr3K+F7GrL4Zb6vtBHSWO0kKpmkX2XzZgDb5p7vLlztblQTilKUClKUClKUClKUClKUClKUClKUClKUClKUClKUClKUClKUClKUClKUCoHxM3xbDBcLhrnFT2VcvNAxygjxdjoB7+gvKN5NuxYLDvPKdFHdW+rv0RfEn8BcnQGoXwz2VJPLNtXELZ8R+yWw0TTvC4uAcoVf8AKOt70EZnH/sKAEGN9pzkFy3f7GEm5A/iLEWJ6m/PKLyne/aBxW7xnlyK8iQubA2zdomigkkX5DXrzqKYvdQJsnEY3F51xkjXBnY5haVQBY2u7KpF/A6WFZmJlLbrC4Is6geYGJ0t/T3UE62btqPBbJws2IfurBALqCxZiigBQB193nao/iW2dt9EyyGDFrcpewlUAnQjlIvzu6TlvzFzXzvtDn3ehKjRY8K1gOlkX1HtfhWu2ducmL2ZhcVhmWDFxLcSA5VYxsR37aBtL5ufQ3FBs+Hm9sqSnZ20LrOlljZyLt4ISNGNrFWucwPjqbIlOhsQDY6nWqjn2PLtnZsWOCgY5MwDLZRKqSEW/wArCxty71+QOm64cb+fCD8ExZyYlO6pbumQroQQf8Qa3Xra/Q2CsNtqW2nKcUEj+NLyK2YKU0YA5FzLnW2tge/c2qzdvLhwImxOP7HIQyrG5d0kkZssgJu1lVyveBW17iwXLu98tx4dod4sY5MuUOADyOYaHTnzI1tpeofs/hQQ+SUqY75mZTbukqcqn2rgKVvp7ZOtBtdmbD2PIF+D4cT9mb5y8mrDkWJbv3I8CpB8CL2HG1x7yOVuWla/ZOw4sOO6veIsza691E5EkAWRdBpp51s6BSlKBSlKBSlKBWLhNnRRM7RxohkN3KqFzEdTYanU6nxrKpQKUpQKV8TSqilmYKqglmJAAA1JJPIVVG9PF6zFMDGrAadtIDY/QTQ282PuoLapXNWM352hKe9jJR9AiP8AIBXlhd8sfGbrjZ/5nMn4PcUHTVKqPcvipLJLHBios5kZUWSJbNmJsM6ciL8ytrDpVnba2vFhIWmncIi/eT0VRzYnwoM6lUXvFxZxUxIwwGHj6GyvIfUm6r6AG3iai0u9uOY3ONxN/KV1H3KQPwoOnaVzrsviRtGEj/iO1X+GVQwP8ws//iq3Nx9/IdojJbsp1FzGTcEdWQ/OHiOY/EhLqVr94cQ0eFxEiHK6QyMp0NmVCQbHQ6iqCXiPtP8A+bJ9Yobe/uUHRtKpHePi3iJQFwiiAZRncgO+a3eC3uoUG4uQSefdqIPvbji2Y43E38pXA/0g2/Cg6dpXP2xOKGPgYdpIMQnVZAAbeTqLg+ZzelSDePjAzKFwUWQkAs8oBIJGoVQbafxG48utBcNK5lxW+WPkN2xs9/8AK5jH3JYfhWx2RxH2hAwJn7ZeqSgNf+bRwff7jQdE0rQ7nb0xbRh7SMFWU2kjJuUb16qejdfIggQLivvdjMJjkiw+IMaGBHKhI27xkmUm7KTyVfuoLbpXPGD4l7RR1Z8QZFBBZCkShgPmkhLi/iKxdqb/AG0J2JbFPGDyWH4oDyBXvH3k0HSNK5owm+20IzdcbN/Owk/UDVPN0+LhLLHjlUA6CdAQB9Yuun+YcvDrQW3Xji8UkSNJI6oii7MxAAA6knlXojAgEEEHUEagjyqE4zLtPG4nAzZvg+FaCQhSy9ozI5KOQdUuUYAWN0oINvFtdcZNLjcVc4OLMmChbMBiJBpfKCCyX7ztysVU9RUw4P7wz4uGcYiTOY3UL3VWysCbWUAWuDav190IztKbE4mFFwkEMQgzMOzGRdTlvZVQKe6dO9ex6aPgeuWbGhLmIhMrkEZgGkCHUdVuaDfcWt4IIIBGRFJiSc0SuquY/mmWx9k2JCk8z42NaKbGPit2ZGcgurAd1VXRJ16KAAba8q9MTutFFFtXGY9Fjd3xAgd3z5UcEIyjUZmLAL1GgFtaxdzGdNgbQzxmw7awYW5xICdR0OvXW/uCRvtrDJsGKSeIvC8KRGOM3OYjJYFzcZSDqSSMvW1YPCjebCHDrgjJaUs+VJABdWYkLnACyNl8gT4aVp5ojJuuhvcxvfTwGIZdfQH8K2Gzd1YdobIw0oYRYiFLLOF1HZMbK4FiwsLg8wbEdQQku9G8cGxsPEiQEg5lhiQhVGXU5mNyo1HIE68qhu18Phds/wDEbPkMWPRQzRXyF7W9k6d5TpnU+APS2l3txc+L2PgMTOxZ+1lTPyuDmCswA5/F2v1tfrUr313fjOGTauGk+D4iONZS6L7d0A5DQNrbNYggkG41ASLhtvHJjMOVnBE8J7OTMMrZh/GthkPl5HwNS1mA5m1V9sfH/wDMcCxQLPisDnxRAsGNlaMnTmCJB5XAvyrVcfFBjwlxfvyflWgtUODyIr4xGJSMZndUXxYhR95rl7dzbMmBnE8GUOFZdRcEMLWYC1wDZufNRXhtPaMuJcyTyNK5+cxvbyUclHkABQdLw7z4J2yrjcMzfwieIn7g1bVTfUaiuSbVvN196sTgHBhc5L96FiTGw66fNP8AmGvryoOmmYDmbV89oPEffVe77JFtfY/wmFbtH8cqkXZSlxKht1y5vUhfKqL7Jf4R9woOuaVDOE22vhOz0Vjd4PiW9FAKHz7hAv4g1M6D8Jr57QeI++oDxq2v2WBEAPexDZSP/prZn918qnyeqGMa+A+4UHW/ar/EPvFKiG525OHiwUCTQI0uTM5YC4ZyXK/y5svupQQvjPvSzy/AY2siWaa3znNmVD5KLMfEkfw1WMMTOwVVLMxCqoFySTYADqSayts4szYiaUm/aSu/uZiR9wsPdU14J7MWXGvKwv2Ed18nc5Qf9If76Da7C4OMyBsXiCjH/DiCkr6u1wT6C3maydpcGEyn4PinDdBKqsD5XQAr62PpVr0oKs4V7iy4eeXEYqPK8ZMcQ0IuR3pFPUFTlB83vUM4obytjMYyK3xMBKRjoWGjv5kkEA+AHiavjbmM7HDTy/8ATikf/Spb/auVlGlBsNg7Hlxk6QQi7t1OgVRzZj0A/wDIcyKtrC8GcMEHaYmdn6lOzRb+SlWP3k1h8BsCMuJnt3syxA+AAzt9+Zf9Iq2aDnjfzcSTZxVw/awOcoe1ircwrjlqL2Yc7HQaXi2BxbwyJLE2WRGDI3gR/UdCOoJHWujuIeDEuzcWpF8sTSD6UY7Qfitc10HR8+11xeyJcQugkwspI52bs2DL7mBHurm8Vb/DrFFth45D/hjEAejQh/zM1VAKCVbkbkTbRZirCOFDZ5CL96wOVV6mxB1sBcelTXavBpBGTh8TIZALhZQhVj4XUArfx1rZ8DP3CX7Q/wCnFVi0HJckZUlWBDKSGB5gg2IPoa2m6+70uPnEMNgbZnduSILAk+PMAAcyempHnvR+/Yz7TiP1nqb8Cv3yf6n+9aDeHgvDk0xc3aW9rKmS/wBC17eWaqp29siTCYiTDy2zobXHIggFWHkQQfw6V1PVDcbF/wCZDzgjv/qkFBi8I9ptDtKNQe7MGjYe4up9Qy2/mNZvHH5ST7LH+rPUe3B+UsJ9av8AvUh44/KSfZY/1Z6CD7OwTTyxwpbPIyotzYXY2Fz0FW1heDEWUdri5C/XIqBfcGufx+6q33K+UMJ9fH+YV05QUZvVwpmw0bSwS9uiglky5XCjmQASHtz6HwBqu663rl7evAiDG4mJRZUlcKPBScyj3AgUFr8EtvNLh5MK5uYLGO//AEmvZfPKwPoGUdK99zZWXbW1Iycwbs3JuNCAMotfwa38utqg3BecrtID+OGRT96P/b+NTTc85du7TU2uVUgdbdw6eVmF/dQS3e3eODAwM85BuCFj0LSHwA8PEnQVAeDm358RicSs0pa6CQIeQObKcg+aACBblyqVba3U+E7ThxEyRPh4oCLNqTLmJAZToVAbMD4g36Wim4UDNtrEzxRyfB5BMyyOrKGDOjHLe2hflpyHlQTHf/emHA4dsxUzMD2MZAa7dGK/wqbEn/eoBu/t6afY20hPMZGQWGa1wsgseQ1BN+fmNBUwm3bQbSxWPxaR9hHHGYmY5gCi3dypJsVy6adbjW9Vzu1A0eA2taNuxMUeRnBUkZ3CHXn3ST93jQSnYO24sLu9G00BlR2li7O4GbNJJe5+aDY6gE+tZXC7evCCJMEe0ikJYoktipzMTkR7DN5ZgCfO1R6aHtN2EOh7KbMbaf4zJr46PW9w+7kGP2Nh5WPZzQQ92dQcw7G4sbWLDu6DmDqPMM7ivtGDC4NMMcKsiy3WNAezVMliGGUaWJFgLX9K9dxd6MLioUwEqsJUjWNosQi/GBVF7Dk2muUgG2tutQbfAz4jYmz8ROSz53Usb3KPmyFr87hF163HjUq382NDPs9NoqzQ4iKFZBLGSrNdRoxFjzOjaFfS4oPfaUrR7yYYDVZMKUtcaKO2flf+JQf/AOVruPX7PCfTk/KteGGeUbb2Y89u0bBR5ywsS5jnDW8GzHX3+le/Hr9nhPpyflWgpx2sCfCr83X4YYSBFM6DEykd4vqgPgqcrebXPpyqgZ/Zb0P9K64j5D0oIhvBw4wWIiZY4I4JLHI8S5LN0zKujDxBHpY61z5LEUYqwsykqw8GBsR99daVy3vOP+Nxf2mf9V6CxuBGOJOKw51WySAeZuj/AHjJ91V/vhsX4HjJoLWVWvH9W3eT1sDlv4qamHAv98m+o/vStzxz2JmSHGKNUPZSfQYkoT5Brj/u0EZ4Oba7DHdkxsmIXJ/3FuyH8y+rCr7rkyCZkZXQ2dGDKfBlNwfcQK6UXeeM7O+H/N7EyZf8wHseufu+tBTnFzbHwjaDoDdIAIh4Zvac+uY5T9Ctbw92N8Lx8MZF0U9pJ9BLGx8i2Vf5qj8srOxZzdmJZj4sTcn3kk1cvA3Y2SCXFMNZWyJ9BOZHq9x/IKCz6UpQcm4mEo7IeasVPqCQf6VZXAfEAYjEoTq0aMPRGIP5xUd4obDOFx8pt8XOTNGfpG7j1Dk6eDL41o939syYPEJPFbMh5HkynRlPkR9xselB1NSoZsbidgJ1GeXsHtqkoIt6OBlI99/IVkbR4jbOhW/wlZD0WIGQny07o95AoNvvThjLgsVGObwSoPVo2H+9cuA1e+4/ET4fi5YXjEalc0AvckLfOHPIsQQbDkA3O16qHe/YhwWLlgIsobNH5xNcoR42HdPmpoLN4DTjsMSnUSqx9GQKPyGrRrm7cDek7OxPaEFonGSVRzte4YeJU9PAmrvw+/WznUMMbAARezuEb3q1mH3UHrv1iBHs7Fsf+hIo9WUov4kVzNVkcUd/Y8Wgw2FJMQYNJIQRnKm6qoOuUHW/UgW051uAToASToABck9AAOZ8qC2eG0JGxdosfndvb0ECj+tx7qqUV0LgtinB7Ekgb2xhpmk6/GOjuwv1AJsPICuehQXlwM/cJftD/pxVYtV1wM/cJftD/pxVYtBy3vR+/Yz7ViP1nqb8Cv3yf6n+9ahG9H79jPtWI/WepvwK/fJ/qf71oLtqh+Nvyiv2eP8APLV8VQ/G35RX7PH+eWgj+4PylhPrV/3qRccflJPssf6s9R3cH5Swn1q/71IuOPykn2WP9WegjO5XyhhPr4/zCunK5Z3exywYqCZwSscqOwWxNlYE2uedX/h+IGznUMMZGPJro3+lgDQSeuZN+MSJNoYthy7Zh/p7n9tWhvZxXw6RsmCJllIID5SqJ0v3gC5HQAW8/GlCfE3PiaCbcHIs200P8McjH0sF/uFTAP8A+9FgFHxVmsLX+Jzd7xPLUdAPCsbgXsUgTYxho3xUR8QDeQjyzBR6o1fJfLvTqPaFh1/+G5jw5EffQWTt/bsGCiMs7hV5Ac2ZuYVB84//ALJsATVTbj70T4nbQeSSRUnD5YszZQoRmjGXkbAXvbU3PWrE3v3ZONlwZPZmKGUySqwuWW2igWsQSACDYWPW1jDsVgZJd4IpYIJFijIR3aNkT4tGVyl7XXKQgI0v6i4TbfPe2DZ8RaRgZGB7OIe0x8fJR1Y6e+wqpt2NqzT4fayTzO5OHeTK7MQHBOYheSnUCwHh4VaW0d2O22nFjJBG0UUBUKVzN2uckG1rEAMSOoPTrVd4HZU0uI2pOmHmjgnw2LKmWNlLFyGFlPeBLXYAjlQZO7+3BhNgMxhSYPM8RRj3bPe+cAXtbppe41F62HDbfSGFIcDiI3gdtYme5RhIxKKubvKpvZb3B8eVRzBwCXd2YqgvDiA7Zbk/MUsfDuMb62sDy5VMNnbEh2hsOATK+aKI5HUDODHde7fQhgoFuR05GxAe3FrbowuHjwy4WKUYgMArg5FyZLWVbEm7AixFrXr33B3xgmC4FkkhniUII5jcsFXUAnUkLqVYA28bE1X29uEmbY2zZ5ixcGRcxvcJIS0eYn/Ki2JtzFTTiZseLEbPGOyyLPHGjqyCzkMV0frZcxNwbrYnxBDF4nvl2psoqBmEguRzt2seh8va+9q8+PX7PCfTk/Kta7f/ALRMZsgz951SHtGI5uJEz6DlrrzPOtjx6/Z4T6cn5VoKan9lvQ/0rriPkPSuR5/Zb0P9K64j5D0oPquW96P33F/aZ/1XrqSuW96P33F/aZ/1XoJtwL/fJvqP70q39vbLXFYeWB+UiFb+B+aw8wbH3VUHAv8AfJvqP70q7qDk3EQNG7I4s6MVYeDKcpH3ityu8jjZzYHXKZhJfpktmKf/AHAr/fUh4zbF7DGiZR3MQub/ALiWV/vGQ+pNQGg+8PA0jqiC7uwVR4sxCgfeRXUuw9mrhsPFAnsxoq38SBqfUm599Ujwc2N2+P7Ui6Ydc/8AO11Qfmb1QVflApSlBpN7d2otoQGKXQjWNx7SN4jxHQjqPcRQ28m5WMwTHtIi8Y5SxgshHibap6Nb1NdKUoORww8RTMPGuq8RsmCQ3eCJz4tGhP4ivvDbNhj/AGcMafRRV/oKCiNwd0MfJiIcRHGYUjdW7WUFQQOYVfafMtxppYnUVbO/e5se0YgLhJkv2clr8+at4qfwOo8DKKUHL23t28TgmIxELIB88DNGfRxp7jY+QrU5h411sRfnWDJsTDMbnDQk+JiQn+lBy/gMHJO2SGN5W/hRSx99uQ8zVw8OeGxw7ricYAZV1jiBBCH+JyNGcdANBzuTa1lQwKgsiqo8FAA+4V6UGq3r/ccV9RN+m1cuiut6/MtBXfAz9wl+0P8ApxVYtAKUHLe9H79jPtWI/WepvwK/fJ/qf71q7LUAoP2qH42/KK/Z4/zy1fFflqDmjcH5Swn1q/71IuOPykn2WP8AVnq9bVRXHH5ST7LH+rPQQCNCxAUEk6AAEknyA5183rd7lfKGE+vj/MK6RxWzIZDeSGJz4sit/UUHKiakAak8gNSfQdane53DPEYplfEK2Hg5nMLSOPBVOq/Sa3kDV54XAxRfs4kT6Kqv9BWRQeGCwiQxrHGoREAVVHIAcqqzeQdnvJhmPzxGRYA8xJFqPdz/APKraqG7Y2GZtsYaUqckcDMWFx31kGUXB65jp60Ei27tmHBwtNO2VBpyuSTyVR1Jqkk3hlxW2MLipFeNJJY1hUk/si/Zi3iC1720verf3y3e+HwLD2mRRLG790NmRT3l8iR18uovUP3+2FicXtDDNBhmVICgaY5Qpu6v3RzIQX1tzJHqFnVibXiDwTKRcNG4I8ipFZdfE63Vh4gj8KCBcHMJ/wAt76KUkJPK+ZSMpzAgDpbrepnsfZUWFjEUC5IwWYLckAsSxAudBcnTkK1u4ezTh9n4aIizCNc1xY3OveHiOXurf0FYcVd4pxiIsBFFFIsyIzK6hi5Z2UIMxst8vPnc6EEVuNwN8Iph8DeJsNPAoQROxa6pZdGbUkC2h16i41qO8X8OY8dgMUBoGVb/AOaOQSKvqQWt6GtzxU3YGIWGaGFziu2iQSRg3VS3tOOVlNjmPs+IF6DTccFyy4GW9gDJcgAm4MTDQ8+tbnivu7iMfHh/g0YfKXLXZVsGC29oi9ZvEXYxxTYBACR8JGci+idm7Eki1vZH/rSpii2AHhpQc8S8MNplSPg66g/4sX/5V0Og0FfVKBVD7e4c7RkxWIkSAFHnldT2sQurSMymxa40Iq+KUFXcKd0MXgsTLJiIgitFlBDo3ezKbWUnoDVo0qBbx8UYMHiJcO2Hmd4yASOzCm6q4sS1+TDpQfPGvAh9n9p1hlRgfJj2RH/iB9wqiKme+/EOXaCdiIxDDcMVzZ2YjUZjYAAHWwHMDU1Hd3NjtjMTFh1B77AMR82Mau3lZb++w60F3cINjfB9nq5HfxB7U/ROkfuygN/Oam9fEUYVQqiwAAAHQDQCvugUpSgUpSgUpSgUpSgUpSgUpSgUpSgUpSgUpSgUpSgVRPHH5ST7LH+rPV7Vqtq7tYTEuJJ8NHK4UKGZQTlBJA9Lkn3mg543K+UMJ9fH+YV05Wiwu52BjdXTCQq6kMrBQCCNQRW9oFKUoFKV8yE20tfpe9r+dqA7gAkmwGpqP7T3yw0EvZu1rBSzdBnNlt1a/ly08a8tubPxWII7GQRFWDZnzW0LMoyjQ2OW+uoB8RUGwfDyFX7PEY8y94sscRXM0agLmN7lMsjMDqR7PU2oLU2ZtWHEKGhlSQWv3WBI5jUcwbgix6g1mVztsraj7MxyrGzyqrWePKyHv2DJlYEZrBe8BqLajp0HhZMyK1wcwBuOXjpqf60HtSq8314jS7PxJgOCV1Kq6P2xXMp0OnZGxDAi1zyB61I9x95xtHDdsEEbBmR0DZ8pGo71he6lTy626UG4x+BjnjaOaNZEbmrAEH/1417gWqM7+73rs2FH7MSvI+VUz5NALs18p0GnTmwqPbv8TJcTHipPgSqmGgeZj25N2AJVP2QtmytrrbLyNBouJe/WMhxz4fDymFIgouFQl2ZFfMS6nQZrADwN79LD3A24+NwMU8oAc5lYjQEoxTMB0vbl43qo9v794bGur4jZKO6iwYYuRDYa2JSMZhqdD4mrEwm/GGw2zMPiGhEIkDLFh4yGPcYrZSQosLAliBz6ki4TqlU1Lxomzd3BxhfAyMTb1CgfhW82PxWWeKc/BGWWGF5socFCEsLF8t1JJHzTzoI9xE39xsWOlggl7FISqgBUYsSqvmbOp8dANLetWTubt84nZ8WKnAQlXMh5L8WzIzC/IHLm9DVQ7d35wuMkEmI2SjuABmGLkQkDkGyRjMPWpfvHvuIdmYXs8Iipi4ZECLJlEShQgy2j74GblZeVBuE4nYWTExYfDq8pkdU7S2RBc2v3u833WPjVacRdk4iTamKMeHncFksUikYH4qMaEKQdajOw9ofBsRFOFz9k6vlvlvbW17G3rY1b+6fFNsbjIcMcGsYlLjOJi9ssbyez2YvfLbn1oIHsXhpj8QRmi7BOrym33ILsT5EAedXFububBs5CI7vK3tysBc+QHzV8h7yTrUkpQKUpQKUpQKUpQKUpQKUpQKUpQKUpQKUpQKUpQKUpQKg/FbFY2KCKTB5wEdmlZAGZVCkC6kG66kk9LDpe04pQVHsnjPoBicLc6XaFhY+JyNy9Mx9R1nGz9+8BMgYYqNb37sh7NtOfdax+7nbS9eO3eH2BxT53iKNYC8ZycvEDQ6WGvhpWhx/CDCkN2MjoSGy5ruFJUBPnAkK1zre97UE5wO2sPMcsWIikYWNldSbHkbA3sehr2w+0IpL5JY2ykhsrqbEHKQbHQhgR6iqXxfCbGJKphaMgG4Yt7JVVIOouSWvbTSwrS4zhztBZCvwcvfUuCuWxbrrryzWF+lBfm0tswYdC80yIoGa5YajTkObe0vK/tDxr7xO1YY4xI80aI1rMzqoOb2bEnrcVQ2D4ZY51djGqBNLFrlrAC6BQcw6afw6A6XkW7/COZir4qcJlZcqJdzlBJIubZNSLWva7dToEui4qbNKhu3dSRfKYZb+Nj3ct/f1rRbQ4pSSSyJgoAyoubNKHuSupUIuuZvYAJvccjyG1wXCjBKFEoaUqLXuY795nJYIRmJzZfogDpW/h3PwqZisdmcgs4JDMwYuCSORDMTcWoKs2NsnaWPcyjFyNE4imkHbSoGRy4eOPL3VdcrJa6jVdR0lu1tl4PZWHmkbTtVEcMWTMFITLlAUg972nOYAsWPNtZvisRDhIWdssUMYubLYKB5KP6CqM2htefbmPihvaHtG7NLEBUtcs+Ukliq876EkC16DF3J2XPjsesurWkMksvMA6sL5gdCbAC3XpXRVard3YEOCj7OFbXN2bqzeJtoPdW1oK+4zbC7fBidR38OSx+qawf7rK3opqG8FdtdjjGw7Hu4he79YgLD0uuf7lq8Jog6lWAKsCCDyIIsQfdXMu28BJs7HPGrFWgkDRP1y3Dxt56Wv0vcUG34r7d+E49wD8XB8UvhmBvIf9Xd9EFWjuDumsWzOxmU3xKs041BtIuXLcaghLD1vVScO9hfDcdGjDNGh7WUnW6qQbHxzMQD5Fq6QoObeIex4sJjnhgBWNVQgFixuVBOp15187xwv8D2a5B7Mwyqp6ZxPIW9CQV9beVbHi/wDKkv0I/wAgqx9ydkwYrYuHhxChkYPa5sQ3aSWKnmG9POgrrh9LsrK8e0I/jGbuSMXCZLDu3U9w3zHMfEa9KtDYW4mCjTEdiS8OLRV0kzAIL3CODexve9ydOdV9vhwslwqPNh5O2iQFmVgBIqjUnTuvYan2T5GtXwu3hkwuNiiDHsZ3COnTM3dVwOjBrXPUX8rBrd/Nlx4XHzwQgiNMmUElj3o0c6nU6k1ZuF3fgxWw4HmQs0GGleMhmWzZSbkKRm1UaG/Kq/4q/KuK9Yv0Y6tTd35AH2ST8r0FJ7q4NJ8Zh4pBdJJFVhci4J11Go91X3sfcDA4WZJ4YWWRL5SZZWtmUodGYg91iPfVF7jsBtDB3/60f4sAPxrpygUpSgUpSgUpSgUpSgUpSgUpSgUpSgUpSgUpSgUpSgUpSgUpSgUpSgUpSgUpSgUpSg/HUEEEAg6EHqK12x9gYbCZ/g8CRZzdso5+V+gGtl5C+gpSg2VKUoFVZxs3caRYsXEjMy/FSBVJJQ3KNYa91rj/ALg8KUoNvwf3eOGwhlkUrLiDmIIsRGtwgPh1b+fyqeUpQUHxawcjbTlKxSMMseqoxHsDqBXrtzD4w7J2ekcE3ZJ2kkjKDcSCRwl1HeXKLm5Fu8NdKUoI9Nvlj3iMDYuVo2BRlIUkg6EFsuc35c6kfDDcqeXFR4iWJooYmDguCpdxqoUHWwNiW5aWF+ilBg8UcFK21MSVikYEx2IRiP2MY5gVbm4mFzbKw8cikBoSrKRY2NwQQeWlKUFEbw7u4jATFJFcZW+LlAIVgDdWVhoDpe17g1uN29vY3FY3CJJPPKizxErckWDg3YKLG3O7cq/aUHQtKUoFKUoFKUoP/9k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1268" name="AutoShape 4" descr="data:image/jpeg;base64,/9j/4AAQSkZJRgABAQAAAQABAAD/2wCEAAkGBxQSEhUUExIVFRUXGRoZFxcYFxcYHRwYHBsaFxscGhwcHSkgGB8lHR0bITEhJikrLi4uFx83ODMsOCgvLisBCgoKBQUFDgUFDisZExkrKysrKysrKysrKysrKysrKysrKysrKysrKysrKysrKysrKysrKysrKysrKysrKysrK//AABEIAIgBcwMBIgACEQEDEQH/xAAcAAEAAgMBAQEAAAAAAAAAAAAABgcEBQgDAgH/xABMEAACAQIDBQUCCwYEBAMJAAABAgMAEQQSIQUGBzFBEyJRYXEygRQjNUJyc3SRobKzMzRSgrHCQ2KSwSQlU4Oi0fAVJkRUY5PS4fH/xAAUAQEAAAAAAAAAAAAAAAAAAAAA/8QAFBEBAAAAAAAAAAAAAAAAAAAAAP/aAAwDAQACEQMRAD8AvGlKUClKUClKUClKUClKUClKUClKUClKUClKUClKUClKUClKUClKUClKUHniJ1jRndgqqCzMTYBQLkk9ABVNby76YjaEWKOHLRYSFczuBZ3zkJHGdbi7Ek26L0+dn8Sd4pMXiU2ZgzclgJWU83GuW4OioAS3pbprn76bETZ+wJcPHqT2ed7WLyNKhZvwsB0AA6UH7uTvI2DZMFj5ie0VJMLO17MkgvkZibgg6C/pf2b2VUX23u3BtLBRqyKCYgYXHNCygixt7PK46geltJw83pkVzs3HAriYe6rHUOgtYEjra1m+cLdeYWHSlKD8JqlOIm+2ImxRwuDlYRhlVTESrvJobZhbQN4eGptoMzi1vqxY4OElQLGSQEgk6goR5dQevhatlwq2CmGiGMneIviAvY3NiFN9BmAszX5AcgPSgnu78OITDxripFkmA77qLAn/AHPmAL+ArY1XO93EdI2OHifspgZFkZ1J7NuzYxkEAqwMnZhtTYFvdD4p9o40xRwRyJmz9uSHRM7OzMjsw7wyFXKi+sr2GpoLuxmNjhXNLIka6m7sFFgCx1PgAT6A1oNub+YLDA5p1dgQMkZztcgMOXIZTe5086gc/C7aDZ2+Fx5pA2ZS0tu9a63sdNFF/AVvNm8JMNYviHkd2sSqsEVSVIIFhc2J0N/mrpzuH5jOL+GVAY43dywBFsoC5iC2vM5RfLpckC/UY8XGSEuFOGcJrd8w/lOUA6Hr4edfeyuDuHVf+ImkkbX2LIvPQ8ib287eVe2K4OYNlASbEIwHtZka/LUgr68rc6DPwHFLAyyLGO1XNlALJ85rjLoTqNNeXe8jUn2dt3DzgGKeN7gMAGsbEsoNjqLlWHLmp8KhW1eEGFkctFLLFckle666/wANxddfMjyrU43g02Q9ljMzADKrpZc19dQSQNWsMp5+tBbgNK58Td7a+zZDNHFKCpYF47TA31JKi5INr3K+F7GrL4Zb6vtBHSWO0kKpmkX2XzZgDb5p7vLlztblQTilKUClKUClKUClKUClKUClKUClKUClKUClKUClKUClKUClKUClKUClKUCoHxM3xbDBcLhrnFT2VcvNAxygjxdjoB7+gvKN5NuxYLDvPKdFHdW+rv0RfEn8BcnQGoXwz2VJPLNtXELZ8R+yWw0TTvC4uAcoVf8AKOt70EZnH/sKAEGN9pzkFy3f7GEm5A/iLEWJ6m/PKLyne/aBxW7xnlyK8iQubA2zdomigkkX5DXrzqKYvdQJsnEY3F51xkjXBnY5haVQBY2u7KpF/A6WFZmJlLbrC4Is6geYGJ0t/T3UE62btqPBbJws2IfurBALqCxZiigBQB193nao/iW2dt9EyyGDFrcpewlUAnQjlIvzu6TlvzFzXzvtDn3ehKjRY8K1gOlkX1HtfhWu2ducmL2ZhcVhmWDFxLcSA5VYxsR37aBtL5ufQ3FBs+Hm9sqSnZ20LrOlljZyLt4ISNGNrFWucwPjqbIlOhsQDY6nWqjn2PLtnZsWOCgY5MwDLZRKqSEW/wArCxty71+QOm64cb+fCD8ExZyYlO6pbumQroQQf8Qa3Xra/Q2CsNtqW2nKcUEj+NLyK2YKU0YA5FzLnW2tge/c2qzdvLhwImxOP7HIQyrG5d0kkZssgJu1lVyveBW17iwXLu98tx4dod4sY5MuUOADyOYaHTnzI1tpeofs/hQQ+SUqY75mZTbukqcqn2rgKVvp7ZOtBtdmbD2PIF+D4cT9mb5y8mrDkWJbv3I8CpB8CL2HG1x7yOVuWla/ZOw4sOO6veIsza691E5EkAWRdBpp51s6BSlKBSlKBSlKBWLhNnRRM7RxohkN3KqFzEdTYanU6nxrKpQKUpQKV8TSqilmYKqglmJAAA1JJPIVVG9PF6zFMDGrAadtIDY/QTQ282PuoLapXNWM352hKe9jJR9AiP8AIBXlhd8sfGbrjZ/5nMn4PcUHTVKqPcvipLJLHBios5kZUWSJbNmJsM6ciL8ytrDpVnba2vFhIWmncIi/eT0VRzYnwoM6lUXvFxZxUxIwwGHj6GyvIfUm6r6AG3iai0u9uOY3ONxN/KV1H3KQPwoOnaVzrsviRtGEj/iO1X+GVQwP8ws//iq3Nx9/IdojJbsp1FzGTcEdWQ/OHiOY/EhLqVr94cQ0eFxEiHK6QyMp0NmVCQbHQ6iqCXiPtP8A+bJ9Yobe/uUHRtKpHePi3iJQFwiiAZRncgO+a3eC3uoUG4uQSefdqIPvbji2Y43E38pXA/0g2/Cg6dpXP2xOKGPgYdpIMQnVZAAbeTqLg+ZzelSDePjAzKFwUWQkAs8oBIJGoVQbafxG48utBcNK5lxW+WPkN2xs9/8AK5jH3JYfhWx2RxH2hAwJn7ZeqSgNf+bRwff7jQdE0rQ7nb0xbRh7SMFWU2kjJuUb16qejdfIggQLivvdjMJjkiw+IMaGBHKhI27xkmUm7KTyVfuoLbpXPGD4l7RR1Z8QZFBBZCkShgPmkhLi/iKxdqb/AG0J2JbFPGDyWH4oDyBXvH3k0HSNK5owm+20IzdcbN/Owk/UDVPN0+LhLLHjlUA6CdAQB9Yuun+YcvDrQW3Xji8UkSNJI6oii7MxAAA6knlXojAgEEEHUEagjyqE4zLtPG4nAzZvg+FaCQhSy9ozI5KOQdUuUYAWN0oINvFtdcZNLjcVc4OLMmChbMBiJBpfKCCyX7ztysVU9RUw4P7wz4uGcYiTOY3UL3VWysCbWUAWuDav190IztKbE4mFFwkEMQgzMOzGRdTlvZVQKe6dO9ex6aPgeuWbGhLmIhMrkEZgGkCHUdVuaDfcWt4IIIBGRFJiSc0SuquY/mmWx9k2JCk8z42NaKbGPit2ZGcgurAd1VXRJ16KAAba8q9MTutFFFtXGY9Fjd3xAgd3z5UcEIyjUZmLAL1GgFtaxdzGdNgbQzxmw7awYW5xICdR0OvXW/uCRvtrDJsGKSeIvC8KRGOM3OYjJYFzcZSDqSSMvW1YPCjebCHDrgjJaUs+VJABdWYkLnACyNl8gT4aVp5ojJuuhvcxvfTwGIZdfQH8K2Gzd1YdobIw0oYRYiFLLOF1HZMbK4FiwsLg8wbEdQQku9G8cGxsPEiQEg5lhiQhVGXU5mNyo1HIE68qhu18Phds/wDEbPkMWPRQzRXyF7W9k6d5TpnU+APS2l3txc+L2PgMTOxZ+1lTPyuDmCswA5/F2v1tfrUr313fjOGTauGk+D4iONZS6L7d0A5DQNrbNYggkG41ASLhtvHJjMOVnBE8J7OTMMrZh/GthkPl5HwNS1mA5m1V9sfH/wDMcCxQLPisDnxRAsGNlaMnTmCJB5XAvyrVcfFBjwlxfvyflWgtUODyIr4xGJSMZndUXxYhR95rl7dzbMmBnE8GUOFZdRcEMLWYC1wDZufNRXhtPaMuJcyTyNK5+cxvbyUclHkABQdLw7z4J2yrjcMzfwieIn7g1bVTfUaiuSbVvN196sTgHBhc5L96FiTGw66fNP8AmGvryoOmmYDmbV89oPEffVe77JFtfY/wmFbtH8cqkXZSlxKht1y5vUhfKqL7Jf4R9woOuaVDOE22vhOz0Vjd4PiW9FAKHz7hAv4g1M6D8Jr57QeI++oDxq2v2WBEAPexDZSP/prZn918qnyeqGMa+A+4UHW/ar/EPvFKiG525OHiwUCTQI0uTM5YC4ZyXK/y5svupQQvjPvSzy/AY2siWaa3znNmVD5KLMfEkfw1WMMTOwVVLMxCqoFySTYADqSayts4szYiaUm/aSu/uZiR9wsPdU14J7MWXGvKwv2Ed18nc5Qf9If76Da7C4OMyBsXiCjH/DiCkr6u1wT6C3maydpcGEyn4PinDdBKqsD5XQAr62PpVr0oKs4V7iy4eeXEYqPK8ZMcQ0IuR3pFPUFTlB83vUM4obytjMYyK3xMBKRjoWGjv5kkEA+AHiavjbmM7HDTy/8ATikf/Spb/auVlGlBsNg7Hlxk6QQi7t1OgVRzZj0A/wDIcyKtrC8GcMEHaYmdn6lOzRb+SlWP3k1h8BsCMuJnt3syxA+AAzt9+Zf9Iq2aDnjfzcSTZxVw/awOcoe1ircwrjlqL2Yc7HQaXi2BxbwyJLE2WRGDI3gR/UdCOoJHWujuIeDEuzcWpF8sTSD6UY7Qfitc10HR8+11xeyJcQugkwspI52bs2DL7mBHurm8Vb/DrFFth45D/hjEAejQh/zM1VAKCVbkbkTbRZirCOFDZ5CL96wOVV6mxB1sBcelTXavBpBGTh8TIZALhZQhVj4XUArfx1rZ8DP3CX7Q/wCnFVi0HJckZUlWBDKSGB5gg2IPoa2m6+70uPnEMNgbZnduSILAk+PMAAcyempHnvR+/Yz7TiP1nqb8Cv3yf6n+9aDeHgvDk0xc3aW9rKmS/wBC17eWaqp29siTCYiTDy2zobXHIggFWHkQQfw6V1PVDcbF/wCZDzgjv/qkFBi8I9ptDtKNQe7MGjYe4up9Qy2/mNZvHH5ST7LH+rPUe3B+UsJ9av8AvUh44/KSfZY/1Z6CD7OwTTyxwpbPIyotzYXY2Fz0FW1heDEWUdri5C/XIqBfcGufx+6q33K+UMJ9fH+YV05QUZvVwpmw0bSwS9uiglky5XCjmQASHtz6HwBqu663rl7evAiDG4mJRZUlcKPBScyj3AgUFr8EtvNLh5MK5uYLGO//AEmvZfPKwPoGUdK99zZWXbW1Iycwbs3JuNCAMotfwa38utqg3BecrtID+OGRT96P/b+NTTc85du7TU2uVUgdbdw6eVmF/dQS3e3eODAwM85BuCFj0LSHwA8PEnQVAeDm358RicSs0pa6CQIeQObKcg+aACBblyqVba3U+E7ThxEyRPh4oCLNqTLmJAZToVAbMD4g36Wim4UDNtrEzxRyfB5BMyyOrKGDOjHLe2hflpyHlQTHf/emHA4dsxUzMD2MZAa7dGK/wqbEn/eoBu/t6afY20hPMZGQWGa1wsgseQ1BN+fmNBUwm3bQbSxWPxaR9hHHGYmY5gCi3dypJsVy6adbjW9Vzu1A0eA2taNuxMUeRnBUkZ3CHXn3ST93jQSnYO24sLu9G00BlR2li7O4GbNJJe5+aDY6gE+tZXC7evCCJMEe0ikJYoktipzMTkR7DN5ZgCfO1R6aHtN2EOh7KbMbaf4zJr46PW9w+7kGP2Nh5WPZzQQ92dQcw7G4sbWLDu6DmDqPMM7ivtGDC4NMMcKsiy3WNAezVMliGGUaWJFgLX9K9dxd6MLioUwEqsJUjWNosQi/GBVF7Dk2muUgG2tutQbfAz4jYmz8ROSz53Usb3KPmyFr87hF163HjUq382NDPs9NoqzQ4iKFZBLGSrNdRoxFjzOjaFfS4oPfaUrR7yYYDVZMKUtcaKO2flf+JQf/AOVruPX7PCfTk/KteGGeUbb2Y89u0bBR5ywsS5jnDW8GzHX3+le/Hr9nhPpyflWgpx2sCfCr83X4YYSBFM6DEykd4vqgPgqcrebXPpyqgZ/Zb0P9K64j5D0oIhvBw4wWIiZY4I4JLHI8S5LN0zKujDxBHpY61z5LEUYqwsykqw8GBsR99daVy3vOP+Nxf2mf9V6CxuBGOJOKw51WySAeZuj/AHjJ91V/vhsX4HjJoLWVWvH9W3eT1sDlv4qamHAv98m+o/vStzxz2JmSHGKNUPZSfQYkoT5Brj/u0EZ4Oba7DHdkxsmIXJ/3FuyH8y+rCr7rkyCZkZXQ2dGDKfBlNwfcQK6UXeeM7O+H/N7EyZf8wHseufu+tBTnFzbHwjaDoDdIAIh4Zvac+uY5T9Ctbw92N8Lx8MZF0U9pJ9BLGx8i2Vf5qj8srOxZzdmJZj4sTcn3kk1cvA3Y2SCXFMNZWyJ9BOZHq9x/IKCz6UpQcm4mEo7IeasVPqCQf6VZXAfEAYjEoTq0aMPRGIP5xUd4obDOFx8pt8XOTNGfpG7j1Dk6eDL41o939syYPEJPFbMh5HkynRlPkR9xselB1NSoZsbidgJ1GeXsHtqkoIt6OBlI99/IVkbR4jbOhW/wlZD0WIGQny07o95AoNvvThjLgsVGObwSoPVo2H+9cuA1e+4/ET4fi5YXjEalc0AvckLfOHPIsQQbDkA3O16qHe/YhwWLlgIsobNH5xNcoR42HdPmpoLN4DTjsMSnUSqx9GQKPyGrRrm7cDek7OxPaEFonGSVRzte4YeJU9PAmrvw+/WznUMMbAARezuEb3q1mH3UHrv1iBHs7Fsf+hIo9WUov4kVzNVkcUd/Y8Wgw2FJMQYNJIQRnKm6qoOuUHW/UgW051uAToASToABck9AAOZ8qC2eG0JGxdosfndvb0ECj+tx7qqUV0LgtinB7Ekgb2xhpmk6/GOjuwv1AJsPICuehQXlwM/cJftD/pxVYtV1wM/cJftD/pxVYtBy3vR+/Yz7ViP1nqb8Cv3yf6n+9ahG9H79jPtWI/WepvwK/fJ/qf71oLtqh+Nvyiv2eP8APLV8VQ/G35RX7PH+eWgj+4PylhPrV/3qRccflJPssf6s9R3cH5Swn1q/71IuOPykn2WP9WegjO5XyhhPr4/zCunK5Z3exywYqCZwSscqOwWxNlYE2uedX/h+IGznUMMZGPJro3+lgDQSeuZN+MSJNoYthy7Zh/p7n9tWhvZxXw6RsmCJllIID5SqJ0v3gC5HQAW8/GlCfE3PiaCbcHIs200P8McjH0sF/uFTAP8A+9FgFHxVmsLX+Jzd7xPLUdAPCsbgXsUgTYxho3xUR8QDeQjyzBR6o1fJfLvTqPaFh1/+G5jw5EffQWTt/bsGCiMs7hV5Ac2ZuYVB84//ALJsATVTbj70T4nbQeSSRUnD5YszZQoRmjGXkbAXvbU3PWrE3v3ZONlwZPZmKGUySqwuWW2igWsQSACDYWPW1jDsVgZJd4IpYIJFijIR3aNkT4tGVyl7XXKQgI0v6i4TbfPe2DZ8RaRgZGB7OIe0x8fJR1Y6e+wqpt2NqzT4fayTzO5OHeTK7MQHBOYheSnUCwHh4VaW0d2O22nFjJBG0UUBUKVzN2uckG1rEAMSOoPTrVd4HZU0uI2pOmHmjgnw2LKmWNlLFyGFlPeBLXYAjlQZO7+3BhNgMxhSYPM8RRj3bPe+cAXtbppe41F62HDbfSGFIcDiI3gdtYme5RhIxKKubvKpvZb3B8eVRzBwCXd2YqgvDiA7Zbk/MUsfDuMb62sDy5VMNnbEh2hsOATK+aKI5HUDODHde7fQhgoFuR05GxAe3FrbowuHjwy4WKUYgMArg5FyZLWVbEm7AixFrXr33B3xgmC4FkkhniUII5jcsFXUAnUkLqVYA28bE1X29uEmbY2zZ5ixcGRcxvcJIS0eYn/Ki2JtzFTTiZseLEbPGOyyLPHGjqyCzkMV0frZcxNwbrYnxBDF4nvl2psoqBmEguRzt2seh8va+9q8+PX7PCfTk/Kta7f/ALRMZsgz951SHtGI5uJEz6DlrrzPOtjx6/Z4T6cn5VoKan9lvQ/0rriPkPSuR5/Zb0P9K64j5D0oPquW96P33F/aZ/1XrqSuW96P33F/aZ/1XoJtwL/fJvqP70q39vbLXFYeWB+UiFb+B+aw8wbH3VUHAv8AfJvqP70q7qDk3EQNG7I4s6MVYeDKcpH3ityu8jjZzYHXKZhJfpktmKf/AHAr/fUh4zbF7DGiZR3MQub/ALiWV/vGQ+pNQGg+8PA0jqiC7uwVR4sxCgfeRXUuw9mrhsPFAnsxoq38SBqfUm599Ujwc2N2+P7Ui6Ydc/8AO11Qfmb1QVflApSlBpN7d2otoQGKXQjWNx7SN4jxHQjqPcRQ28m5WMwTHtIi8Y5SxgshHibap6Nb1NdKUoORww8RTMPGuq8RsmCQ3eCJz4tGhP4ivvDbNhj/AGcMafRRV/oKCiNwd0MfJiIcRHGYUjdW7WUFQQOYVfafMtxppYnUVbO/e5se0YgLhJkv2clr8+at4qfwOo8DKKUHL23t28TgmIxELIB88DNGfRxp7jY+QrU5h411sRfnWDJsTDMbnDQk+JiQn+lBy/gMHJO2SGN5W/hRSx99uQ8zVw8OeGxw7ricYAZV1jiBBCH+JyNGcdANBzuTa1lQwKgsiqo8FAA+4V6UGq3r/ccV9RN+m1cuiut6/MtBXfAz9wl+0P8ApxVYtAKUHLe9H79jPtWI/WepvwK/fJ/qf71q7LUAoP2qH42/KK/Z4/zy1fFflqDmjcH5Swn1q/71IuOPykn2WP8AVnq9bVRXHH5ST7LH+rPQQCNCxAUEk6AAEknyA5183rd7lfKGE+vj/MK6RxWzIZDeSGJz4sit/UUHKiakAak8gNSfQdane53DPEYplfEK2Hg5nMLSOPBVOq/Sa3kDV54XAxRfs4kT6Kqv9BWRQeGCwiQxrHGoREAVVHIAcqqzeQdnvJhmPzxGRYA8xJFqPdz/APKraqG7Y2GZtsYaUqckcDMWFx31kGUXB65jp60Ei27tmHBwtNO2VBpyuSTyVR1Jqkk3hlxW2MLipFeNJJY1hUk/si/Zi3iC1720verf3y3e+HwLD2mRRLG790NmRT3l8iR18uovUP3+2FicXtDDNBhmVICgaY5Qpu6v3RzIQX1tzJHqFnVibXiDwTKRcNG4I8ipFZdfE63Vh4gj8KCBcHMJ/wAt76KUkJPK+ZSMpzAgDpbrepnsfZUWFjEUC5IwWYLckAsSxAudBcnTkK1u4ezTh9n4aIizCNc1xY3OveHiOXurf0FYcVd4pxiIsBFFFIsyIzK6hi5Z2UIMxst8vPnc6EEVuNwN8Iph8DeJsNPAoQROxa6pZdGbUkC2h16i41qO8X8OY8dgMUBoGVb/AOaOQSKvqQWt6GtzxU3YGIWGaGFziu2iQSRg3VS3tOOVlNjmPs+IF6DTccFyy4GW9gDJcgAm4MTDQ8+tbnivu7iMfHh/g0YfKXLXZVsGC29oi9ZvEXYxxTYBACR8JGci+idm7Eki1vZH/rSpii2AHhpQc8S8MNplSPg66g/4sX/5V0Og0FfVKBVD7e4c7RkxWIkSAFHnldT2sQurSMymxa40Iq+KUFXcKd0MXgsTLJiIgitFlBDo3ezKbWUnoDVo0qBbx8UYMHiJcO2Hmd4yASOzCm6q4sS1+TDpQfPGvAh9n9p1hlRgfJj2RH/iB9wqiKme+/EOXaCdiIxDDcMVzZ2YjUZjYAAHWwHMDU1Hd3NjtjMTFh1B77AMR82Mau3lZb++w60F3cINjfB9nq5HfxB7U/ROkfuygN/Oam9fEUYVQqiwAAAHQDQCvugUpSgUpSgUpSgUpSgUpSgUpSgUpSgUpSgUpSgUpSgVRPHH5ST7LH+rPV7Vqtq7tYTEuJJ8NHK4UKGZQTlBJA9Lkn3mg543K+UMJ9fH+YV05Wiwu52BjdXTCQq6kMrBQCCNQRW9oFKUoFKV8yE20tfpe9r+dqA7gAkmwGpqP7T3yw0EvZu1rBSzdBnNlt1a/ly08a8tubPxWII7GQRFWDZnzW0LMoyjQ2OW+uoB8RUGwfDyFX7PEY8y94sscRXM0agLmN7lMsjMDqR7PU2oLU2ZtWHEKGhlSQWv3WBI5jUcwbgix6g1mVztsraj7MxyrGzyqrWePKyHv2DJlYEZrBe8BqLajp0HhZMyK1wcwBuOXjpqf60HtSq8314jS7PxJgOCV1Kq6P2xXMp0OnZGxDAi1zyB61I9x95xtHDdsEEbBmR0DZ8pGo71he6lTy626UG4x+BjnjaOaNZEbmrAEH/1417gWqM7+73rs2FH7MSvI+VUz5NALs18p0GnTmwqPbv8TJcTHipPgSqmGgeZj25N2AJVP2QtmytrrbLyNBouJe/WMhxz4fDymFIgouFQl2ZFfMS6nQZrADwN79LD3A24+NwMU8oAc5lYjQEoxTMB0vbl43qo9v794bGur4jZKO6iwYYuRDYa2JSMZhqdD4mrEwm/GGw2zMPiGhEIkDLFh4yGPcYrZSQosLAliBz6ki4TqlU1Lxomzd3BxhfAyMTb1CgfhW82PxWWeKc/BGWWGF5socFCEsLF8t1JJHzTzoI9xE39xsWOlggl7FISqgBUYsSqvmbOp8dANLetWTubt84nZ8WKnAQlXMh5L8WzIzC/IHLm9DVQ7d35wuMkEmI2SjuABmGLkQkDkGyRjMPWpfvHvuIdmYXs8Iipi4ZECLJlEShQgy2j74GblZeVBuE4nYWTExYfDq8pkdU7S2RBc2v3u833WPjVacRdk4iTamKMeHncFksUikYH4qMaEKQdajOw9ofBsRFOFz9k6vlvlvbW17G3rY1b+6fFNsbjIcMcGsYlLjOJi9ssbyez2YvfLbn1oIHsXhpj8QRmi7BOrym33ILsT5EAedXFububBs5CI7vK3tysBc+QHzV8h7yTrUkpQKUpQKUpQKUpQKUpQKUpQKUpQKUpQKUpQKUpQKUpQKg/FbFY2KCKTB5wEdmlZAGZVCkC6kG66kk9LDpe04pQVHsnjPoBicLc6XaFhY+JyNy9Mx9R1nGz9+8BMgYYqNb37sh7NtOfdax+7nbS9eO3eH2BxT53iKNYC8ZycvEDQ6WGvhpWhx/CDCkN2MjoSGy5ruFJUBPnAkK1zre97UE5wO2sPMcsWIikYWNldSbHkbA3sehr2w+0IpL5JY2ykhsrqbEHKQbHQhgR6iqXxfCbGJKphaMgG4Yt7JVVIOouSWvbTSwrS4zhztBZCvwcvfUuCuWxbrrryzWF+lBfm0tswYdC80yIoGa5YajTkObe0vK/tDxr7xO1YY4xI80aI1rMzqoOb2bEnrcVQ2D4ZY51djGqBNLFrlrAC6BQcw6afw6A6XkW7/COZir4qcJlZcqJdzlBJIubZNSLWva7dToEui4qbNKhu3dSRfKYZb+Nj3ct/f1rRbQ4pSSSyJgoAyoubNKHuSupUIuuZvYAJvccjyG1wXCjBKFEoaUqLXuY795nJYIRmJzZfogDpW/h3PwqZisdmcgs4JDMwYuCSORDMTcWoKs2NsnaWPcyjFyNE4imkHbSoGRy4eOPL3VdcrJa6jVdR0lu1tl4PZWHmkbTtVEcMWTMFITLlAUg972nOYAsWPNtZvisRDhIWdssUMYubLYKB5KP6CqM2htefbmPihvaHtG7NLEBUtcs+Ukliq876EkC16DF3J2XPjsesurWkMksvMA6sL5gdCbAC3XpXRVard3YEOCj7OFbXN2bqzeJtoPdW1oK+4zbC7fBidR38OSx+qawf7rK3opqG8FdtdjjGw7Hu4he79YgLD0uuf7lq8Jog6lWAKsCCDyIIsQfdXMu28BJs7HPGrFWgkDRP1y3Dxt56Wv0vcUG34r7d+E49wD8XB8UvhmBvIf9Xd9EFWjuDumsWzOxmU3xKs041BtIuXLcaghLD1vVScO9hfDcdGjDNGh7WUnW6qQbHxzMQD5Fq6QoObeIex4sJjnhgBWNVQgFixuVBOp15187xwv8D2a5B7Mwyqp6ZxPIW9CQV9beVbHi/wDKkv0I/wAgqx9ydkwYrYuHhxChkYPa5sQ3aSWKnmG9POgrrh9LsrK8e0I/jGbuSMXCZLDu3U9w3zHMfEa9KtDYW4mCjTEdiS8OLRV0kzAIL3CODexve9ydOdV9vhwslwqPNh5O2iQFmVgBIqjUnTuvYan2T5GtXwu3hkwuNiiDHsZ3COnTM3dVwOjBrXPUX8rBrd/Nlx4XHzwQgiNMmUElj3o0c6nU6k1ZuF3fgxWw4HmQs0GGleMhmWzZSbkKRm1UaG/Kq/4q/KuK9Yv0Y6tTd35AH2ST8r0FJ7q4NJ8Zh4pBdJJFVhci4J11Go91X3sfcDA4WZJ4YWWRL5SZZWtmUodGYg91iPfVF7jsBtDB3/60f4sAPxrpygUpSgUpSgUpSgUpSgUpSgUpSgUpSgUpSgUpSgUpSgUpSgUpSgUpSgUpSgUpSgUpSg/HUEEEAg6EHqK12x9gYbCZ/g8CRZzdso5+V+gGtl5C+gpSg2VKUoFVZxs3caRYsXEjMy/FSBVJJQ3KNYa91rj/ALg8KUoNvwf3eOGwhlkUrLiDmIIsRGtwgPh1b+fyqeUpQUHxawcjbTlKxSMMseqoxHsDqBXrtzD4w7J2ekcE3ZJ2kkjKDcSCRwl1HeXKLm5Fu8NdKUoI9Nvlj3iMDYuVo2BRlIUkg6EFsuc35c6kfDDcqeXFR4iWJooYmDguCpdxqoUHWwNiW5aWF+ilBg8UcFK21MSVikYEx2IRiP2MY5gVbm4mFzbKw8cikBoSrKRY2NwQQeWlKUFEbw7u4jATFJFcZW+LlAIVgDdWVhoDpe17g1uN29vY3FY3CJJPPKizxErckWDg3YKLG3O7cq/aUHQtKUoFKUoFKUoP/9k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48130" name="Picture 2" descr="http://smartpointresearch.com/wp-content/uploads/statistical-analysis-538x2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3" y="3284984"/>
            <a:ext cx="6930605" cy="28083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762655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/>
          <p:cNvSpPr txBox="1">
            <a:spLocks/>
          </p:cNvSpPr>
          <p:nvPr/>
        </p:nvSpPr>
        <p:spPr>
          <a:xfrm>
            <a:off x="611560" y="260648"/>
            <a:ext cx="6408712" cy="144655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Suggestion</a:t>
            </a:r>
            <a:r>
              <a:rPr lang="en-US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endParaRPr lang="th-TH" b="1" u="sng" dirty="0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6" name="AutoShape 2" descr="data:image/jpeg;base64,/9j/4AAQSkZJRgABAQAAAQABAAD/2wCEAAkGBxQSEhUUExIVFRUXGRoZFxcYFxcYHRwYHBsaFxscGhwcHSkgGB8lHR0bITEhJikrLi4uFx83ODMsOCgvLisBCgoKBQUFDgUFDisZExkrKysrKysrKysrKysrKysrKysrKysrKysrKysrKysrKysrKysrKysrKysrKysrKysrK//AABEIAIgBcwMBIgACEQEDEQH/xAAcAAEAAgMBAQEAAAAAAAAAAAAABgcEBQgDAgH/xABMEAACAQIDBQUCCwYEBAMJAAABAgMAEQQSIQUGBzFBEyJRYXEygRQjNUJyc3SRobKzMzRSgrHCQ2KSwSQlU4Oi0fAVJkRUY5PS4fH/xAAUAQEAAAAAAAAAAAAAAAAAAAAA/8QAFBEBAAAAAAAAAAAAAAAAAAAAAP/aAAwDAQACEQMRAD8AvGlKUClKUClKUClKUClKUClKUClKUClKUClKUClKUClKUClKUClKUClKUHniJ1jRndgqqCzMTYBQLkk9ABVNby76YjaEWKOHLRYSFczuBZ3zkJHGdbi7Ek26L0+dn8Sd4pMXiU2ZgzclgJWU83GuW4OioAS3pbprn76bETZ+wJcPHqT2ed7WLyNKhZvwsB0AA6UH7uTvI2DZMFj5ie0VJMLO17MkgvkZibgg6C/pf2b2VUX23u3BtLBRqyKCYgYXHNCygixt7PK46geltJw83pkVzs3HAriYe6rHUOgtYEjra1m+cLdeYWHSlKD8JqlOIm+2ImxRwuDlYRhlVTESrvJobZhbQN4eGptoMzi1vqxY4OElQLGSQEgk6goR5dQevhatlwq2CmGiGMneIviAvY3NiFN9BmAszX5AcgPSgnu78OITDxripFkmA77qLAn/AHPmAL+ArY1XO93EdI2OHifspgZFkZ1J7NuzYxkEAqwMnZhtTYFvdD4p9o40xRwRyJmz9uSHRM7OzMjsw7wyFXKi+sr2GpoLuxmNjhXNLIka6m7sFFgCx1PgAT6A1oNub+YLDA5p1dgQMkZztcgMOXIZTe5086gc/C7aDZ2+Fx5pA2ZS0tu9a63sdNFF/AVvNm8JMNYviHkd2sSqsEVSVIIFhc2J0N/mrpzuH5jOL+GVAY43dywBFsoC5iC2vM5RfLpckC/UY8XGSEuFOGcJrd8w/lOUA6Hr4edfeyuDuHVf+ImkkbX2LIvPQ8ib287eVe2K4OYNlASbEIwHtZka/LUgr68rc6DPwHFLAyyLGO1XNlALJ85rjLoTqNNeXe8jUn2dt3DzgGKeN7gMAGsbEsoNjqLlWHLmp8KhW1eEGFkctFLLFckle666/wANxddfMjyrU43g02Q9ljMzADKrpZc19dQSQNWsMp5+tBbgNK58Td7a+zZDNHFKCpYF47TA31JKi5INr3K+F7GrL4Zb6vtBHSWO0kKpmkX2XzZgDb5p7vLlztblQTilKUClKUClKUClKUClKUClKUClKUClKUClKUClKUClKUClKUClKUClKUCoHxM3xbDBcLhrnFT2VcvNAxygjxdjoB7+gvKN5NuxYLDvPKdFHdW+rv0RfEn8BcnQGoXwz2VJPLNtXELZ8R+yWw0TTvC4uAcoVf8AKOt70EZnH/sKAEGN9pzkFy3f7GEm5A/iLEWJ6m/PKLyne/aBxW7xnlyK8iQubA2zdomigkkX5DXrzqKYvdQJsnEY3F51xkjXBnY5haVQBY2u7KpF/A6WFZmJlLbrC4Is6geYGJ0t/T3UE62btqPBbJws2IfurBALqCxZiigBQB193nao/iW2dt9EyyGDFrcpewlUAnQjlIvzu6TlvzFzXzvtDn3ehKjRY8K1gOlkX1HtfhWu2ducmL2ZhcVhmWDFxLcSA5VYxsR37aBtL5ufQ3FBs+Hm9sqSnZ20LrOlljZyLt4ISNGNrFWucwPjqbIlOhsQDY6nWqjn2PLtnZsWOCgY5MwDLZRKqSEW/wArCxty71+QOm64cb+fCD8ExZyYlO6pbumQroQQf8Qa3Xra/Q2CsNtqW2nKcUEj+NLyK2YKU0YA5FzLnW2tge/c2qzdvLhwImxOP7HIQyrG5d0kkZssgJu1lVyveBW17iwXLu98tx4dod4sY5MuUOADyOYaHTnzI1tpeofs/hQQ+SUqY75mZTbukqcqn2rgKVvp7ZOtBtdmbD2PIF+D4cT9mb5y8mrDkWJbv3I8CpB8CL2HG1x7yOVuWla/ZOw4sOO6veIsza691E5EkAWRdBpp51s6BSlKBSlKBSlKBWLhNnRRM7RxohkN3KqFzEdTYanU6nxrKpQKUpQKV8TSqilmYKqglmJAAA1JJPIVVG9PF6zFMDGrAadtIDY/QTQ282PuoLapXNWM352hKe9jJR9AiP8AIBXlhd8sfGbrjZ/5nMn4PcUHTVKqPcvipLJLHBios5kZUWSJbNmJsM6ciL8ytrDpVnba2vFhIWmncIi/eT0VRzYnwoM6lUXvFxZxUxIwwGHj6GyvIfUm6r6AG3iai0u9uOY3ONxN/KV1H3KQPwoOnaVzrsviRtGEj/iO1X+GVQwP8ws//iq3Nx9/IdojJbsp1FzGTcEdWQ/OHiOY/EhLqVr94cQ0eFxEiHK6QyMp0NmVCQbHQ6iqCXiPtP8A+bJ9Yobe/uUHRtKpHePi3iJQFwiiAZRncgO+a3eC3uoUG4uQSefdqIPvbji2Y43E38pXA/0g2/Cg6dpXP2xOKGPgYdpIMQnVZAAbeTqLg+ZzelSDePjAzKFwUWQkAs8oBIJGoVQbafxG48utBcNK5lxW+WPkN2xs9/8AK5jH3JYfhWx2RxH2hAwJn7ZeqSgNf+bRwff7jQdE0rQ7nb0xbRh7SMFWU2kjJuUb16qejdfIggQLivvdjMJjkiw+IMaGBHKhI27xkmUm7KTyVfuoLbpXPGD4l7RR1Z8QZFBBZCkShgPmkhLi/iKxdqb/AG0J2JbFPGDyWH4oDyBXvH3k0HSNK5owm+20IzdcbN/Owk/UDVPN0+LhLLHjlUA6CdAQB9Yuun+YcvDrQW3Xji8UkSNJI6oii7MxAAA6knlXojAgEEEHUEagjyqE4zLtPG4nAzZvg+FaCQhSy9ozI5KOQdUuUYAWN0oINvFtdcZNLjcVc4OLMmChbMBiJBpfKCCyX7ztysVU9RUw4P7wz4uGcYiTOY3UL3VWysCbWUAWuDav190IztKbE4mFFwkEMQgzMOzGRdTlvZVQKe6dO9ex6aPgeuWbGhLmIhMrkEZgGkCHUdVuaDfcWt4IIIBGRFJiSc0SuquY/mmWx9k2JCk8z42NaKbGPit2ZGcgurAd1VXRJ16KAAba8q9MTutFFFtXGY9Fjd3xAgd3z5UcEIyjUZmLAL1GgFtaxdzGdNgbQzxmw7awYW5xICdR0OvXW/uCRvtrDJsGKSeIvC8KRGOM3OYjJYFzcZSDqSSMvW1YPCjebCHDrgjJaUs+VJABdWYkLnACyNl8gT4aVp5ojJuuhvcxvfTwGIZdfQH8K2Gzd1YdobIw0oYRYiFLLOF1HZMbK4FiwsLg8wbEdQQku9G8cGxsPEiQEg5lhiQhVGXU5mNyo1HIE68qhu18Phds/wDEbPkMWPRQzRXyF7W9k6d5TpnU+APS2l3txc+L2PgMTOxZ+1lTPyuDmCswA5/F2v1tfrUr313fjOGTauGk+D4iONZS6L7d0A5DQNrbNYggkG41ASLhtvHJjMOVnBE8J7OTMMrZh/GthkPl5HwNS1mA5m1V9sfH/wDMcCxQLPisDnxRAsGNlaMnTmCJB5XAvyrVcfFBjwlxfvyflWgtUODyIr4xGJSMZndUXxYhR95rl7dzbMmBnE8GUOFZdRcEMLWYC1wDZufNRXhtPaMuJcyTyNK5+cxvbyUclHkABQdLw7z4J2yrjcMzfwieIn7g1bVTfUaiuSbVvN196sTgHBhc5L96FiTGw66fNP8AmGvryoOmmYDmbV89oPEffVe77JFtfY/wmFbtH8cqkXZSlxKht1y5vUhfKqL7Jf4R9woOuaVDOE22vhOz0Vjd4PiW9FAKHz7hAv4g1M6D8Jr57QeI++oDxq2v2WBEAPexDZSP/prZn918qnyeqGMa+A+4UHW/ar/EPvFKiG525OHiwUCTQI0uTM5YC4ZyXK/y5svupQQvjPvSzy/AY2siWaa3znNmVD5KLMfEkfw1WMMTOwVVLMxCqoFySTYADqSayts4szYiaUm/aSu/uZiR9wsPdU14J7MWXGvKwv2Ed18nc5Qf9If76Da7C4OMyBsXiCjH/DiCkr6u1wT6C3maydpcGEyn4PinDdBKqsD5XQAr62PpVr0oKs4V7iy4eeXEYqPK8ZMcQ0IuR3pFPUFTlB83vUM4obytjMYyK3xMBKRjoWGjv5kkEA+AHiavjbmM7HDTy/8ATikf/Spb/auVlGlBsNg7Hlxk6QQi7t1OgVRzZj0A/wDIcyKtrC8GcMEHaYmdn6lOzRb+SlWP3k1h8BsCMuJnt3syxA+AAzt9+Zf9Iq2aDnjfzcSTZxVw/awOcoe1ircwrjlqL2Yc7HQaXi2BxbwyJLE2WRGDI3gR/UdCOoJHWujuIeDEuzcWpF8sTSD6UY7Qfitc10HR8+11xeyJcQugkwspI52bs2DL7mBHurm8Vb/DrFFth45D/hjEAejQh/zM1VAKCVbkbkTbRZirCOFDZ5CL96wOVV6mxB1sBcelTXavBpBGTh8TIZALhZQhVj4XUArfx1rZ8DP3CX7Q/wCnFVi0HJckZUlWBDKSGB5gg2IPoa2m6+70uPnEMNgbZnduSILAk+PMAAcyempHnvR+/Yz7TiP1nqb8Cv3yf6n+9aDeHgvDk0xc3aW9rKmS/wBC17eWaqp29siTCYiTDy2zobXHIggFWHkQQfw6V1PVDcbF/wCZDzgjv/qkFBi8I9ptDtKNQe7MGjYe4up9Qy2/mNZvHH5ST7LH+rPUe3B+UsJ9av8AvUh44/KSfZY/1Z6CD7OwTTyxwpbPIyotzYXY2Fz0FW1heDEWUdri5C/XIqBfcGufx+6q33K+UMJ9fH+YV05QUZvVwpmw0bSwS9uiglky5XCjmQASHtz6HwBqu663rl7evAiDG4mJRZUlcKPBScyj3AgUFr8EtvNLh5MK5uYLGO//AEmvZfPKwPoGUdK99zZWXbW1Iycwbs3JuNCAMotfwa38utqg3BecrtID+OGRT96P/b+NTTc85du7TU2uVUgdbdw6eVmF/dQS3e3eODAwM85BuCFj0LSHwA8PEnQVAeDm358RicSs0pa6CQIeQObKcg+aACBblyqVba3U+E7ThxEyRPh4oCLNqTLmJAZToVAbMD4g36Wim4UDNtrEzxRyfB5BMyyOrKGDOjHLe2hflpyHlQTHf/emHA4dsxUzMD2MZAa7dGK/wqbEn/eoBu/t6afY20hPMZGQWGa1wsgseQ1BN+fmNBUwm3bQbSxWPxaR9hHHGYmY5gCi3dypJsVy6adbjW9Vzu1A0eA2taNuxMUeRnBUkZ3CHXn3ST93jQSnYO24sLu9G00BlR2li7O4GbNJJe5+aDY6gE+tZXC7evCCJMEe0ikJYoktipzMTkR7DN5ZgCfO1R6aHtN2EOh7KbMbaf4zJr46PW9w+7kGP2Nh5WPZzQQ92dQcw7G4sbWLDu6DmDqPMM7ivtGDC4NMMcKsiy3WNAezVMliGGUaWJFgLX9K9dxd6MLioUwEqsJUjWNosQi/GBVF7Dk2muUgG2tutQbfAz4jYmz8ROSz53Usb3KPmyFr87hF163HjUq382NDPs9NoqzQ4iKFZBLGSrNdRoxFjzOjaFfS4oPfaUrR7yYYDVZMKUtcaKO2flf+JQf/AOVruPX7PCfTk/KteGGeUbb2Y89u0bBR5ywsS5jnDW8GzHX3+le/Hr9nhPpyflWgpx2sCfCr83X4YYSBFM6DEykd4vqgPgqcrebXPpyqgZ/Zb0P9K64j5D0oIhvBw4wWIiZY4I4JLHI8S5LN0zKujDxBHpY61z5LEUYqwsykqw8GBsR99daVy3vOP+Nxf2mf9V6CxuBGOJOKw51WySAeZuj/AHjJ91V/vhsX4HjJoLWVWvH9W3eT1sDlv4qamHAv98m+o/vStzxz2JmSHGKNUPZSfQYkoT5Brj/u0EZ4Oba7DHdkxsmIXJ/3FuyH8y+rCr7rkyCZkZXQ2dGDKfBlNwfcQK6UXeeM7O+H/N7EyZf8wHseufu+tBTnFzbHwjaDoDdIAIh4Zvac+uY5T9Ctbw92N8Lx8MZF0U9pJ9BLGx8i2Vf5qj8srOxZzdmJZj4sTcn3kk1cvA3Y2SCXFMNZWyJ9BOZHq9x/IKCz6UpQcm4mEo7IeasVPqCQf6VZXAfEAYjEoTq0aMPRGIP5xUd4obDOFx8pt8XOTNGfpG7j1Dk6eDL41o939syYPEJPFbMh5HkynRlPkR9xselB1NSoZsbidgJ1GeXsHtqkoIt6OBlI99/IVkbR4jbOhW/wlZD0WIGQny07o95AoNvvThjLgsVGObwSoPVo2H+9cuA1e+4/ET4fi5YXjEalc0AvckLfOHPIsQQbDkA3O16qHe/YhwWLlgIsobNH5xNcoR42HdPmpoLN4DTjsMSnUSqx9GQKPyGrRrm7cDek7OxPaEFonGSVRzte4YeJU9PAmrvw+/WznUMMbAARezuEb3q1mH3UHrv1iBHs7Fsf+hIo9WUov4kVzNVkcUd/Y8Wgw2FJMQYNJIQRnKm6qoOuUHW/UgW051uAToASToABck9AAOZ8qC2eG0JGxdosfndvb0ECj+tx7qqUV0LgtinB7Ekgb2xhpmk6/GOjuwv1AJsPICuehQXlwM/cJftD/pxVYtV1wM/cJftD/pxVYtBy3vR+/Yz7ViP1nqb8Cv3yf6n+9ahG9H79jPtWI/WepvwK/fJ/qf71oLtqh+Nvyiv2eP8APLV8VQ/G35RX7PH+eWgj+4PylhPrV/3qRccflJPssf6s9R3cH5Swn1q/71IuOPykn2WP9WegjO5XyhhPr4/zCunK5Z3exywYqCZwSscqOwWxNlYE2uedX/h+IGznUMMZGPJro3+lgDQSeuZN+MSJNoYthy7Zh/p7n9tWhvZxXw6RsmCJllIID5SqJ0v3gC5HQAW8/GlCfE3PiaCbcHIs200P8McjH0sF/uFTAP8A+9FgFHxVmsLX+Jzd7xPLUdAPCsbgXsUgTYxho3xUR8QDeQjyzBR6o1fJfLvTqPaFh1/+G5jw5EffQWTt/bsGCiMs7hV5Ac2ZuYVB84//ALJsATVTbj70T4nbQeSSRUnD5YszZQoRmjGXkbAXvbU3PWrE3v3ZONlwZPZmKGUySqwuWW2igWsQSACDYWPW1jDsVgZJd4IpYIJFijIR3aNkT4tGVyl7XXKQgI0v6i4TbfPe2DZ8RaRgZGB7OIe0x8fJR1Y6e+wqpt2NqzT4fayTzO5OHeTK7MQHBOYheSnUCwHh4VaW0d2O22nFjJBG0UUBUKVzN2uckG1rEAMSOoPTrVd4HZU0uI2pOmHmjgnw2LKmWNlLFyGFlPeBLXYAjlQZO7+3BhNgMxhSYPM8RRj3bPe+cAXtbppe41F62HDbfSGFIcDiI3gdtYme5RhIxKKubvKpvZb3B8eVRzBwCXd2YqgvDiA7Zbk/MUsfDuMb62sDy5VMNnbEh2hsOATK+aKI5HUDODHde7fQhgoFuR05GxAe3FrbowuHjwy4WKUYgMArg5FyZLWVbEm7AixFrXr33B3xgmC4FkkhniUII5jcsFXUAnUkLqVYA28bE1X29uEmbY2zZ5ixcGRcxvcJIS0eYn/Ki2JtzFTTiZseLEbPGOyyLPHGjqyCzkMV0frZcxNwbrYnxBDF4nvl2psoqBmEguRzt2seh8va+9q8+PX7PCfTk/Kta7f/ALRMZsgz951SHtGI5uJEz6DlrrzPOtjx6/Z4T6cn5VoKan9lvQ/0rriPkPSuR5/Zb0P9K64j5D0oPquW96P33F/aZ/1XrqSuW96P33F/aZ/1XoJtwL/fJvqP70q39vbLXFYeWB+UiFb+B+aw8wbH3VUHAv8AfJvqP70q7qDk3EQNG7I4s6MVYeDKcpH3ityu8jjZzYHXKZhJfpktmKf/AHAr/fUh4zbF7DGiZR3MQub/ALiWV/vGQ+pNQGg+8PA0jqiC7uwVR4sxCgfeRXUuw9mrhsPFAnsxoq38SBqfUm599Ujwc2N2+P7Ui6Ydc/8AO11Qfmb1QVflApSlBpN7d2otoQGKXQjWNx7SN4jxHQjqPcRQ28m5WMwTHtIi8Y5SxgshHibap6Nb1NdKUoORww8RTMPGuq8RsmCQ3eCJz4tGhP4ivvDbNhj/AGcMafRRV/oKCiNwd0MfJiIcRHGYUjdW7WUFQQOYVfafMtxppYnUVbO/e5se0YgLhJkv2clr8+at4qfwOo8DKKUHL23t28TgmIxELIB88DNGfRxp7jY+QrU5h411sRfnWDJsTDMbnDQk+JiQn+lBy/gMHJO2SGN5W/hRSx99uQ8zVw8OeGxw7ricYAZV1jiBBCH+JyNGcdANBzuTa1lQwKgsiqo8FAA+4V6UGq3r/ccV9RN+m1cuiut6/MtBXfAz9wl+0P8ApxVYtAKUHLe9H79jPtWI/WepvwK/fJ/qf71q7LUAoP2qH42/KK/Z4/zy1fFflqDmjcH5Swn1q/71IuOPykn2WP8AVnq9bVRXHH5ST7LH+rPQQCNCxAUEk6AAEknyA5183rd7lfKGE+vj/MK6RxWzIZDeSGJz4sit/UUHKiakAak8gNSfQdane53DPEYplfEK2Hg5nMLSOPBVOq/Sa3kDV54XAxRfs4kT6Kqv9BWRQeGCwiQxrHGoREAVVHIAcqqzeQdnvJhmPzxGRYA8xJFqPdz/APKraqG7Y2GZtsYaUqckcDMWFx31kGUXB65jp60Ei27tmHBwtNO2VBpyuSTyVR1Jqkk3hlxW2MLipFeNJJY1hUk/si/Zi3iC1720verf3y3e+HwLD2mRRLG790NmRT3l8iR18uovUP3+2FicXtDDNBhmVICgaY5Qpu6v3RzIQX1tzJHqFnVibXiDwTKRcNG4I8ipFZdfE63Vh4gj8KCBcHMJ/wAt76KUkJPK+ZSMpzAgDpbrepnsfZUWFjEUC5IwWYLckAsSxAudBcnTkK1u4ezTh9n4aIizCNc1xY3OveHiOXurf0FYcVd4pxiIsBFFFIsyIzK6hi5Z2UIMxst8vPnc6EEVuNwN8Iph8DeJsNPAoQROxa6pZdGbUkC2h16i41qO8X8OY8dgMUBoGVb/AOaOQSKvqQWt6GtzxU3YGIWGaGFziu2iQSRg3VS3tOOVlNjmPs+IF6DTccFyy4GW9gDJcgAm4MTDQ8+tbnivu7iMfHh/g0YfKXLXZVsGC29oi9ZvEXYxxTYBACR8JGci+idm7Eki1vZH/rSpii2AHhpQc8S8MNplSPg66g/4sX/5V0Og0FfVKBVD7e4c7RkxWIkSAFHnldT2sQurSMymxa40Iq+KUFXcKd0MXgsTLJiIgitFlBDo3ezKbWUnoDVo0qBbx8UYMHiJcO2Hmd4yASOzCm6q4sS1+TDpQfPGvAh9n9p1hlRgfJj2RH/iB9wqiKme+/EOXaCdiIxDDcMVzZ2YjUZjYAAHWwHMDU1Hd3NjtjMTFh1B77AMR82Mau3lZb++w60F3cINjfB9nq5HfxB7U/ROkfuygN/Oam9fEUYVQqiwAAAHQDQCvugUpSgUpSgUpSgUpSgUpSgUpSgUpSgUpSgUpSgUpSgVRPHH5ST7LH+rPV7Vqtq7tYTEuJJ8NHK4UKGZQTlBJA9Lkn3mg543K+UMJ9fH+YV05Wiwu52BjdXTCQq6kMrBQCCNQRW9oFKUoFKV8yE20tfpe9r+dqA7gAkmwGpqP7T3yw0EvZu1rBSzdBnNlt1a/ly08a8tubPxWII7GQRFWDZnzW0LMoyjQ2OW+uoB8RUGwfDyFX7PEY8y94sscRXM0agLmN7lMsjMDqR7PU2oLU2ZtWHEKGhlSQWv3WBI5jUcwbgix6g1mVztsraj7MxyrGzyqrWePKyHv2DJlYEZrBe8BqLajp0HhZMyK1wcwBuOXjpqf60HtSq8314jS7PxJgOCV1Kq6P2xXMp0OnZGxDAi1zyB61I9x95xtHDdsEEbBmR0DZ8pGo71he6lTy626UG4x+BjnjaOaNZEbmrAEH/1417gWqM7+73rs2FH7MSvI+VUz5NALs18p0GnTmwqPbv8TJcTHipPgSqmGgeZj25N2AJVP2QtmytrrbLyNBouJe/WMhxz4fDymFIgouFQl2ZFfMS6nQZrADwN79LD3A24+NwMU8oAc5lYjQEoxTMB0vbl43qo9v794bGur4jZKO6iwYYuRDYa2JSMZhqdD4mrEwm/GGw2zMPiGhEIkDLFh4yGPcYrZSQosLAliBz6ki4TqlU1Lxomzd3BxhfAyMTb1CgfhW82PxWWeKc/BGWWGF5socFCEsLF8t1JJHzTzoI9xE39xsWOlggl7FISqgBUYsSqvmbOp8dANLetWTubt84nZ8WKnAQlXMh5L8WzIzC/IHLm9DVQ7d35wuMkEmI2SjuABmGLkQkDkGyRjMPWpfvHvuIdmYXs8Iipi4ZECLJlEShQgy2j74GblZeVBuE4nYWTExYfDq8pkdU7S2RBc2v3u833WPjVacRdk4iTamKMeHncFksUikYH4qMaEKQdajOw9ofBsRFOFz9k6vlvlvbW17G3rY1b+6fFNsbjIcMcGsYlLjOJi9ssbyez2YvfLbn1oIHsXhpj8QRmi7BOrym33ILsT5EAedXFububBs5CI7vK3tysBc+QHzV8h7yTrUkpQKUpQKUpQKUpQKUpQKUpQKUpQKUpQKUpQKUpQKUpQKg/FbFY2KCKTB5wEdmlZAGZVCkC6kG66kk9LDpe04pQVHsnjPoBicLc6XaFhY+JyNy9Mx9R1nGz9+8BMgYYqNb37sh7NtOfdax+7nbS9eO3eH2BxT53iKNYC8ZycvEDQ6WGvhpWhx/CDCkN2MjoSGy5ruFJUBPnAkK1zre97UE5wO2sPMcsWIikYWNldSbHkbA3sehr2w+0IpL5JY2ykhsrqbEHKQbHQhgR6iqXxfCbGJKphaMgG4Yt7JVVIOouSWvbTSwrS4zhztBZCvwcvfUuCuWxbrrryzWF+lBfm0tswYdC80yIoGa5YajTkObe0vK/tDxr7xO1YY4xI80aI1rMzqoOb2bEnrcVQ2D4ZY51djGqBNLFrlrAC6BQcw6afw6A6XkW7/COZir4qcJlZcqJdzlBJIubZNSLWva7dToEui4qbNKhu3dSRfKYZb+Nj3ct/f1rRbQ4pSSSyJgoAyoubNKHuSupUIuuZvYAJvccjyG1wXCjBKFEoaUqLXuY795nJYIRmJzZfogDpW/h3PwqZisdmcgs4JDMwYuCSORDMTcWoKs2NsnaWPcyjFyNE4imkHbSoGRy4eOPL3VdcrJa6jVdR0lu1tl4PZWHmkbTtVEcMWTMFITLlAUg972nOYAsWPNtZvisRDhIWdssUMYubLYKB5KP6CqM2htefbmPihvaHtG7NLEBUtcs+Ukliq876EkC16DF3J2XPjsesurWkMksvMA6sL5gdCbAC3XpXRVard3YEOCj7OFbXN2bqzeJtoPdW1oK+4zbC7fBidR38OSx+qawf7rK3opqG8FdtdjjGw7Hu4he79YgLD0uuf7lq8Jog6lWAKsCCDyIIsQfdXMu28BJs7HPGrFWgkDRP1y3Dxt56Wv0vcUG34r7d+E49wD8XB8UvhmBvIf9Xd9EFWjuDumsWzOxmU3xKs041BtIuXLcaghLD1vVScO9hfDcdGjDNGh7WUnW6qQbHxzMQD5Fq6QoObeIex4sJjnhgBWNVQgFixuVBOp15187xwv8D2a5B7Mwyqp6ZxPIW9CQV9beVbHi/wDKkv0I/wAgqx9ydkwYrYuHhxChkYPa5sQ3aSWKnmG9POgrrh9LsrK8e0I/jGbuSMXCZLDu3U9w3zHMfEa9KtDYW4mCjTEdiS8OLRV0kzAIL3CODexve9ydOdV9vhwslwqPNh5O2iQFmVgBIqjUnTuvYan2T5GtXwu3hkwuNiiDHsZ3COnTM3dVwOjBrXPUX8rBrd/Nlx4XHzwQgiNMmUElj3o0c6nU6k1ZuF3fgxWw4HmQs0GGleMhmWzZSbkKRm1UaG/Kq/4q/KuK9Yv0Y6tTd35AH2ST8r0FJ7q4NJ8Zh4pBdJJFVhci4J11Go91X3sfcDA4WZJ4YWWRL5SZZWtmUodGYg91iPfVF7jsBtDB3/60f4sAPxrpygUpSgUpSgUpSgUpSgUpSgUpSgUpSgUpSgUpSgUpSgUpSgUpSgUpSgUpSgUpSgUpSg/HUEEEAg6EHqK12x9gYbCZ/g8CRZzdso5+V+gGtl5C+gpSg2VKUoFVZxs3caRYsXEjMy/FSBVJJQ3KNYa91rj/ALg8KUoNvwf3eOGwhlkUrLiDmIIsRGtwgPh1b+fyqeUpQUHxawcjbTlKxSMMseqoxHsDqBXrtzD4w7J2ekcE3ZJ2kkjKDcSCRwl1HeXKLm5Fu8NdKUoI9Nvlj3iMDYuVo2BRlIUkg6EFsuc35c6kfDDcqeXFR4iWJooYmDguCpdxqoUHWwNiW5aWF+ilBg8UcFK21MSVikYEx2IRiP2MY5gVbm4mFzbKw8cikBoSrKRY2NwQQeWlKUFEbw7u4jATFJFcZW+LlAIVgDdWVhoDpe17g1uN29vY3FY3CJJPPKizxErckWDg3YKLG3O7cq/aUHQtKUoFKUoFKUoP/9k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1268" name="AutoShape 4" descr="data:image/jpeg;base64,/9j/4AAQSkZJRgABAQAAAQABAAD/2wCEAAkGBxQSEhUUExIVFRUXGRoZFxcYFxcYHRwYHBsaFxscGhwcHSkgGB8lHR0bITEhJikrLi4uFx83ODMsOCgvLisBCgoKBQUFDgUFDisZExkrKysrKysrKysrKysrKysrKysrKysrKysrKysrKysrKysrKysrKysrKysrKysrKysrK//AABEIAIgBcwMBIgACEQEDEQH/xAAcAAEAAgMBAQEAAAAAAAAAAAAABgcEBQgDAgH/xABMEAACAQIDBQUCCwYEBAMJAAABAgMAEQQSIQUGBzFBEyJRYXEygRQjNUJyc3SRobKzMzRSgrHCQ2KSwSQlU4Oi0fAVJkRUY5PS4fH/xAAUAQEAAAAAAAAAAAAAAAAAAAAA/8QAFBEBAAAAAAAAAAAAAAAAAAAAAP/aAAwDAQACEQMRAD8AvGlKUClKUClKUClKUClKUClKUClKUClKUClKUClKUClKUClKUClKUClKUHniJ1jRndgqqCzMTYBQLkk9ABVNby76YjaEWKOHLRYSFczuBZ3zkJHGdbi7Ek26L0+dn8Sd4pMXiU2ZgzclgJWU83GuW4OioAS3pbprn76bETZ+wJcPHqT2ed7WLyNKhZvwsB0AA6UH7uTvI2DZMFj5ie0VJMLO17MkgvkZibgg6C/pf2b2VUX23u3BtLBRqyKCYgYXHNCygixt7PK46geltJw83pkVzs3HAriYe6rHUOgtYEjra1m+cLdeYWHSlKD8JqlOIm+2ImxRwuDlYRhlVTESrvJobZhbQN4eGptoMzi1vqxY4OElQLGSQEgk6goR5dQevhatlwq2CmGiGMneIviAvY3NiFN9BmAszX5AcgPSgnu78OITDxripFkmA77qLAn/AHPmAL+ArY1XO93EdI2OHifspgZFkZ1J7NuzYxkEAqwMnZhtTYFvdD4p9o40xRwRyJmz9uSHRM7OzMjsw7wyFXKi+sr2GpoLuxmNjhXNLIka6m7sFFgCx1PgAT6A1oNub+YLDA5p1dgQMkZztcgMOXIZTe5086gc/C7aDZ2+Fx5pA2ZS0tu9a63sdNFF/AVvNm8JMNYviHkd2sSqsEVSVIIFhc2J0N/mrpzuH5jOL+GVAY43dywBFsoC5iC2vM5RfLpckC/UY8XGSEuFOGcJrd8w/lOUA6Hr4edfeyuDuHVf+ImkkbX2LIvPQ8ib287eVe2K4OYNlASbEIwHtZka/LUgr68rc6DPwHFLAyyLGO1XNlALJ85rjLoTqNNeXe8jUn2dt3DzgGKeN7gMAGsbEsoNjqLlWHLmp8KhW1eEGFkctFLLFckle666/wANxddfMjyrU43g02Q9ljMzADKrpZc19dQSQNWsMp5+tBbgNK58Td7a+zZDNHFKCpYF47TA31JKi5INr3K+F7GrL4Zb6vtBHSWO0kKpmkX2XzZgDb5p7vLlztblQTilKUClKUClKUClKUClKUClKUClKUClKUClKUClKUClKUClKUClKUClKUCoHxM3xbDBcLhrnFT2VcvNAxygjxdjoB7+gvKN5NuxYLDvPKdFHdW+rv0RfEn8BcnQGoXwz2VJPLNtXELZ8R+yWw0TTvC4uAcoVf8AKOt70EZnH/sKAEGN9pzkFy3f7GEm5A/iLEWJ6m/PKLyne/aBxW7xnlyK8iQubA2zdomigkkX5DXrzqKYvdQJsnEY3F51xkjXBnY5haVQBY2u7KpF/A6WFZmJlLbrC4Is6geYGJ0t/T3UE62btqPBbJws2IfurBALqCxZiigBQB193nao/iW2dt9EyyGDFrcpewlUAnQjlIvzu6TlvzFzXzvtDn3ehKjRY8K1gOlkX1HtfhWu2ducmL2ZhcVhmWDFxLcSA5VYxsR37aBtL5ufQ3FBs+Hm9sqSnZ20LrOlljZyLt4ISNGNrFWucwPjqbIlOhsQDY6nWqjn2PLtnZsWOCgY5MwDLZRKqSEW/wArCxty71+QOm64cb+fCD8ExZyYlO6pbumQroQQf8Qa3Xra/Q2CsNtqW2nKcUEj+NLyK2YKU0YA5FzLnW2tge/c2qzdvLhwImxOP7HIQyrG5d0kkZssgJu1lVyveBW17iwXLu98tx4dod4sY5MuUOADyOYaHTnzI1tpeofs/hQQ+SUqY75mZTbukqcqn2rgKVvp7ZOtBtdmbD2PIF+D4cT9mb5y8mrDkWJbv3I8CpB8CL2HG1x7yOVuWla/ZOw4sOO6veIsza691E5EkAWRdBpp51s6BSlKBSlKBSlKBWLhNnRRM7RxohkN3KqFzEdTYanU6nxrKpQKUpQKV8TSqilmYKqglmJAAA1JJPIVVG9PF6zFMDGrAadtIDY/QTQ282PuoLapXNWM352hKe9jJR9AiP8AIBXlhd8sfGbrjZ/5nMn4PcUHTVKqPcvipLJLHBios5kZUWSJbNmJsM6ciL8ytrDpVnba2vFhIWmncIi/eT0VRzYnwoM6lUXvFxZxUxIwwGHj6GyvIfUm6r6AG3iai0u9uOY3ONxN/KV1H3KQPwoOnaVzrsviRtGEj/iO1X+GVQwP8ws//iq3Nx9/IdojJbsp1FzGTcEdWQ/OHiOY/EhLqVr94cQ0eFxEiHK6QyMp0NmVCQbHQ6iqCXiPtP8A+bJ9Yobe/uUHRtKpHePi3iJQFwiiAZRncgO+a3eC3uoUG4uQSefdqIPvbji2Y43E38pXA/0g2/Cg6dpXP2xOKGPgYdpIMQnVZAAbeTqLg+ZzelSDePjAzKFwUWQkAs8oBIJGoVQbafxG48utBcNK5lxW+WPkN2xs9/8AK5jH3JYfhWx2RxH2hAwJn7ZeqSgNf+bRwff7jQdE0rQ7nb0xbRh7SMFWU2kjJuUb16qejdfIggQLivvdjMJjkiw+IMaGBHKhI27xkmUm7KTyVfuoLbpXPGD4l7RR1Z8QZFBBZCkShgPmkhLi/iKxdqb/AG0J2JbFPGDyWH4oDyBXvH3k0HSNK5owm+20IzdcbN/Owk/UDVPN0+LhLLHjlUA6CdAQB9Yuun+YcvDrQW3Xji8UkSNJI6oii7MxAAA6knlXojAgEEEHUEagjyqE4zLtPG4nAzZvg+FaCQhSy9ozI5KOQdUuUYAWN0oINvFtdcZNLjcVc4OLMmChbMBiJBpfKCCyX7ztysVU9RUw4P7wz4uGcYiTOY3UL3VWysCbWUAWuDav190IztKbE4mFFwkEMQgzMOzGRdTlvZVQKe6dO9ex6aPgeuWbGhLmIhMrkEZgGkCHUdVuaDfcWt4IIIBGRFJiSc0SuquY/mmWx9k2JCk8z42NaKbGPit2ZGcgurAd1VXRJ16KAAba8q9MTutFFFtXGY9Fjd3xAgd3z5UcEIyjUZmLAL1GgFtaxdzGdNgbQzxmw7awYW5xICdR0OvXW/uCRvtrDJsGKSeIvC8KRGOM3OYjJYFzcZSDqSSMvW1YPCjebCHDrgjJaUs+VJABdWYkLnACyNl8gT4aVp5ojJuuhvcxvfTwGIZdfQH8K2Gzd1YdobIw0oYRYiFLLOF1HZMbK4FiwsLg8wbEdQQku9G8cGxsPEiQEg5lhiQhVGXU5mNyo1HIE68qhu18Phds/wDEbPkMWPRQzRXyF7W9k6d5TpnU+APS2l3txc+L2PgMTOxZ+1lTPyuDmCswA5/F2v1tfrUr313fjOGTauGk+D4iONZS6L7d0A5DQNrbNYggkG41ASLhtvHJjMOVnBE8J7OTMMrZh/GthkPl5HwNS1mA5m1V9sfH/wDMcCxQLPisDnxRAsGNlaMnTmCJB5XAvyrVcfFBjwlxfvyflWgtUODyIr4xGJSMZndUXxYhR95rl7dzbMmBnE8GUOFZdRcEMLWYC1wDZufNRXhtPaMuJcyTyNK5+cxvbyUclHkABQdLw7z4J2yrjcMzfwieIn7g1bVTfUaiuSbVvN196sTgHBhc5L96FiTGw66fNP8AmGvryoOmmYDmbV89oPEffVe77JFtfY/wmFbtH8cqkXZSlxKht1y5vUhfKqL7Jf4R9woOuaVDOE22vhOz0Vjd4PiW9FAKHz7hAv4g1M6D8Jr57QeI++oDxq2v2WBEAPexDZSP/prZn918qnyeqGMa+A+4UHW/ar/EPvFKiG525OHiwUCTQI0uTM5YC4ZyXK/y5svupQQvjPvSzy/AY2siWaa3znNmVD5KLMfEkfw1WMMTOwVVLMxCqoFySTYADqSayts4szYiaUm/aSu/uZiR9wsPdU14J7MWXGvKwv2Ed18nc5Qf9If76Da7C4OMyBsXiCjH/DiCkr6u1wT6C3maydpcGEyn4PinDdBKqsD5XQAr62PpVr0oKs4V7iy4eeXEYqPK8ZMcQ0IuR3pFPUFTlB83vUM4obytjMYyK3xMBKRjoWGjv5kkEA+AHiavjbmM7HDTy/8ATikf/Spb/auVlGlBsNg7Hlxk6QQi7t1OgVRzZj0A/wDIcyKtrC8GcMEHaYmdn6lOzRb+SlWP3k1h8BsCMuJnt3syxA+AAzt9+Zf9Iq2aDnjfzcSTZxVw/awOcoe1ircwrjlqL2Yc7HQaXi2BxbwyJLE2WRGDI3gR/UdCOoJHWujuIeDEuzcWpF8sTSD6UY7Qfitc10HR8+11xeyJcQugkwspI52bs2DL7mBHurm8Vb/DrFFth45D/hjEAejQh/zM1VAKCVbkbkTbRZirCOFDZ5CL96wOVV6mxB1sBcelTXavBpBGTh8TIZALhZQhVj4XUArfx1rZ8DP3CX7Q/wCnFVi0HJckZUlWBDKSGB5gg2IPoa2m6+70uPnEMNgbZnduSILAk+PMAAcyempHnvR+/Yz7TiP1nqb8Cv3yf6n+9aDeHgvDk0xc3aW9rKmS/wBC17eWaqp29siTCYiTDy2zobXHIggFWHkQQfw6V1PVDcbF/wCZDzgjv/qkFBi8I9ptDtKNQe7MGjYe4up9Qy2/mNZvHH5ST7LH+rPUe3B+UsJ9av8AvUh44/KSfZY/1Z6CD7OwTTyxwpbPIyotzYXY2Fz0FW1heDEWUdri5C/XIqBfcGufx+6q33K+UMJ9fH+YV05QUZvVwpmw0bSwS9uiglky5XCjmQASHtz6HwBqu663rl7evAiDG4mJRZUlcKPBScyj3AgUFr8EtvNLh5MK5uYLGO//AEmvZfPKwPoGUdK99zZWXbW1Iycwbs3JuNCAMotfwa38utqg3BecrtID+OGRT96P/b+NTTc85du7TU2uVUgdbdw6eVmF/dQS3e3eODAwM85BuCFj0LSHwA8PEnQVAeDm358RicSs0pa6CQIeQObKcg+aACBblyqVba3U+E7ThxEyRPh4oCLNqTLmJAZToVAbMD4g36Wim4UDNtrEzxRyfB5BMyyOrKGDOjHLe2hflpyHlQTHf/emHA4dsxUzMD2MZAa7dGK/wqbEn/eoBu/t6afY20hPMZGQWGa1wsgseQ1BN+fmNBUwm3bQbSxWPxaR9hHHGYmY5gCi3dypJsVy6adbjW9Vzu1A0eA2taNuxMUeRnBUkZ3CHXn3ST93jQSnYO24sLu9G00BlR2li7O4GbNJJe5+aDY6gE+tZXC7evCCJMEe0ikJYoktipzMTkR7DN5ZgCfO1R6aHtN2EOh7KbMbaf4zJr46PW9w+7kGP2Nh5WPZzQQ92dQcw7G4sbWLDu6DmDqPMM7ivtGDC4NMMcKsiy3WNAezVMliGGUaWJFgLX9K9dxd6MLioUwEqsJUjWNosQi/GBVF7Dk2muUgG2tutQbfAz4jYmz8ROSz53Usb3KPmyFr87hF163HjUq382NDPs9NoqzQ4iKFZBLGSrNdRoxFjzOjaFfS4oPfaUrR7yYYDVZMKUtcaKO2flf+JQf/AOVruPX7PCfTk/KteGGeUbb2Y89u0bBR5ywsS5jnDW8GzHX3+le/Hr9nhPpyflWgpx2sCfCr83X4YYSBFM6DEykd4vqgPgqcrebXPpyqgZ/Zb0P9K64j5D0oIhvBw4wWIiZY4I4JLHI8S5LN0zKujDxBHpY61z5LEUYqwsykqw8GBsR99daVy3vOP+Nxf2mf9V6CxuBGOJOKw51WySAeZuj/AHjJ91V/vhsX4HjJoLWVWvH9W3eT1sDlv4qamHAv98m+o/vStzxz2JmSHGKNUPZSfQYkoT5Brj/u0EZ4Oba7DHdkxsmIXJ/3FuyH8y+rCr7rkyCZkZXQ2dGDKfBlNwfcQK6UXeeM7O+H/N7EyZf8wHseufu+tBTnFzbHwjaDoDdIAIh4Zvac+uY5T9Ctbw92N8Lx8MZF0U9pJ9BLGx8i2Vf5qj8srOxZzdmJZj4sTcn3kk1cvA3Y2SCXFMNZWyJ9BOZHq9x/IKCz6UpQcm4mEo7IeasVPqCQf6VZXAfEAYjEoTq0aMPRGIP5xUd4obDOFx8pt8XOTNGfpG7j1Dk6eDL41o939syYPEJPFbMh5HkynRlPkR9xselB1NSoZsbidgJ1GeXsHtqkoIt6OBlI99/IVkbR4jbOhW/wlZD0WIGQny07o95AoNvvThjLgsVGObwSoPVo2H+9cuA1e+4/ET4fi5YXjEalc0AvckLfOHPIsQQbDkA3O16qHe/YhwWLlgIsobNH5xNcoR42HdPmpoLN4DTjsMSnUSqx9GQKPyGrRrm7cDek7OxPaEFonGSVRzte4YeJU9PAmrvw+/WznUMMbAARezuEb3q1mH3UHrv1iBHs7Fsf+hIo9WUov4kVzNVkcUd/Y8Wgw2FJMQYNJIQRnKm6qoOuUHW/UgW051uAToASToABck9AAOZ8qC2eG0JGxdosfndvb0ECj+tx7qqUV0LgtinB7Ekgb2xhpmk6/GOjuwv1AJsPICuehQXlwM/cJftD/pxVYtV1wM/cJftD/pxVYtBy3vR+/Yz7ViP1nqb8Cv3yf6n+9ahG9H79jPtWI/WepvwK/fJ/qf71oLtqh+Nvyiv2eP8APLV8VQ/G35RX7PH+eWgj+4PylhPrV/3qRccflJPssf6s9R3cH5Swn1q/71IuOPykn2WP9WegjO5XyhhPr4/zCunK5Z3exywYqCZwSscqOwWxNlYE2uedX/h+IGznUMMZGPJro3+lgDQSeuZN+MSJNoYthy7Zh/p7n9tWhvZxXw6RsmCJllIID5SqJ0v3gC5HQAW8/GlCfE3PiaCbcHIs200P8McjH0sF/uFTAP8A+9FgFHxVmsLX+Jzd7xPLUdAPCsbgXsUgTYxho3xUR8QDeQjyzBR6o1fJfLvTqPaFh1/+G5jw5EffQWTt/bsGCiMs7hV5Ac2ZuYVB84//ALJsATVTbj70T4nbQeSSRUnD5YszZQoRmjGXkbAXvbU3PWrE3v3ZONlwZPZmKGUySqwuWW2igWsQSACDYWPW1jDsVgZJd4IpYIJFijIR3aNkT4tGVyl7XXKQgI0v6i4TbfPe2DZ8RaRgZGB7OIe0x8fJR1Y6e+wqpt2NqzT4fayTzO5OHeTK7MQHBOYheSnUCwHh4VaW0d2O22nFjJBG0UUBUKVzN2uckG1rEAMSOoPTrVd4HZU0uI2pOmHmjgnw2LKmWNlLFyGFlPeBLXYAjlQZO7+3BhNgMxhSYPM8RRj3bPe+cAXtbppe41F62HDbfSGFIcDiI3gdtYme5RhIxKKubvKpvZb3B8eVRzBwCXd2YqgvDiA7Zbk/MUsfDuMb62sDy5VMNnbEh2hsOATK+aKI5HUDODHde7fQhgoFuR05GxAe3FrbowuHjwy4WKUYgMArg5FyZLWVbEm7AixFrXr33B3xgmC4FkkhniUII5jcsFXUAnUkLqVYA28bE1X29uEmbY2zZ5ixcGRcxvcJIS0eYn/Ki2JtzFTTiZseLEbPGOyyLPHGjqyCzkMV0frZcxNwbrYnxBDF4nvl2psoqBmEguRzt2seh8va+9q8+PX7PCfTk/Kta7f/ALRMZsgz951SHtGI5uJEz6DlrrzPOtjx6/Z4T6cn5VoKan9lvQ/0rriPkPSuR5/Zb0P9K64j5D0oPquW96P33F/aZ/1XrqSuW96P33F/aZ/1XoJtwL/fJvqP70q39vbLXFYeWB+UiFb+B+aw8wbH3VUHAv8AfJvqP70q7qDk3EQNG7I4s6MVYeDKcpH3ityu8jjZzYHXKZhJfpktmKf/AHAr/fUh4zbF7DGiZR3MQub/ALiWV/vGQ+pNQGg+8PA0jqiC7uwVR4sxCgfeRXUuw9mrhsPFAnsxoq38SBqfUm599Ujwc2N2+P7Ui6Ydc/8AO11Qfmb1QVflApSlBpN7d2otoQGKXQjWNx7SN4jxHQjqPcRQ28m5WMwTHtIi8Y5SxgshHibap6Nb1NdKUoORww8RTMPGuq8RsmCQ3eCJz4tGhP4ivvDbNhj/AGcMafRRV/oKCiNwd0MfJiIcRHGYUjdW7WUFQQOYVfafMtxppYnUVbO/e5se0YgLhJkv2clr8+at4qfwOo8DKKUHL23t28TgmIxELIB88DNGfRxp7jY+QrU5h411sRfnWDJsTDMbnDQk+JiQn+lBy/gMHJO2SGN5W/hRSx99uQ8zVw8OeGxw7ricYAZV1jiBBCH+JyNGcdANBzuTa1lQwKgsiqo8FAA+4V6UGq3r/ccV9RN+m1cuiut6/MtBXfAz9wl+0P8ApxVYtAKUHLe9H79jPtWI/WepvwK/fJ/qf71q7LUAoP2qH42/KK/Z4/zy1fFflqDmjcH5Swn1q/71IuOPykn2WP8AVnq9bVRXHH5ST7LH+rPQQCNCxAUEk6AAEknyA5183rd7lfKGE+vj/MK6RxWzIZDeSGJz4sit/UUHKiakAak8gNSfQdane53DPEYplfEK2Hg5nMLSOPBVOq/Sa3kDV54XAxRfs4kT6Kqv9BWRQeGCwiQxrHGoREAVVHIAcqqzeQdnvJhmPzxGRYA8xJFqPdz/APKraqG7Y2GZtsYaUqckcDMWFx31kGUXB65jp60Ei27tmHBwtNO2VBpyuSTyVR1Jqkk3hlxW2MLipFeNJJY1hUk/si/Zi3iC1720verf3y3e+HwLD2mRRLG790NmRT3l8iR18uovUP3+2FicXtDDNBhmVICgaY5Qpu6v3RzIQX1tzJHqFnVibXiDwTKRcNG4I8ipFZdfE63Vh4gj8KCBcHMJ/wAt76KUkJPK+ZSMpzAgDpbrepnsfZUWFjEUC5IwWYLckAsSxAudBcnTkK1u4ezTh9n4aIizCNc1xY3OveHiOXurf0FYcVd4pxiIsBFFFIsyIzK6hi5Z2UIMxst8vPnc6EEVuNwN8Iph8DeJsNPAoQROxa6pZdGbUkC2h16i41qO8X8OY8dgMUBoGVb/AOaOQSKvqQWt6GtzxU3YGIWGaGFziu2iQSRg3VS3tOOVlNjmPs+IF6DTccFyy4GW9gDJcgAm4MTDQ8+tbnivu7iMfHh/g0YfKXLXZVsGC29oi9ZvEXYxxTYBACR8JGci+idm7Eki1vZH/rSpii2AHhpQc8S8MNplSPg66g/4sX/5V0Og0FfVKBVD7e4c7RkxWIkSAFHnldT2sQurSMymxa40Iq+KUFXcKd0MXgsTLJiIgitFlBDo3ezKbWUnoDVo0qBbx8UYMHiJcO2Hmd4yASOzCm6q4sS1+TDpQfPGvAh9n9p1hlRgfJj2RH/iB9wqiKme+/EOXaCdiIxDDcMVzZ2YjUZjYAAHWwHMDU1Hd3NjtjMTFh1B77AMR82Mau3lZb++w60F3cINjfB9nq5HfxB7U/ROkfuygN/Oam9fEUYVQqiwAAAHQDQCvugUpSgUpSgUpSgUpSgUpSgUpSgUpSgUpSgUpSgUpSgVRPHH5ST7LH+rPV7Vqtq7tYTEuJJ8NHK4UKGZQTlBJA9Lkn3mg543K+UMJ9fH+YV05Wiwu52BjdXTCQq6kMrBQCCNQRW9oFKUoFKV8yE20tfpe9r+dqA7gAkmwGpqP7T3yw0EvZu1rBSzdBnNlt1a/ly08a8tubPxWII7GQRFWDZnzW0LMoyjQ2OW+uoB8RUGwfDyFX7PEY8y94sscRXM0agLmN7lMsjMDqR7PU2oLU2ZtWHEKGhlSQWv3WBI5jUcwbgix6g1mVztsraj7MxyrGzyqrWePKyHv2DJlYEZrBe8BqLajp0HhZMyK1wcwBuOXjpqf60HtSq8314jS7PxJgOCV1Kq6P2xXMp0OnZGxDAi1zyB61I9x95xtHDdsEEbBmR0DZ8pGo71he6lTy626UG4x+BjnjaOaNZEbmrAEH/1417gWqM7+73rs2FH7MSvI+VUz5NALs18p0GnTmwqPbv8TJcTHipPgSqmGgeZj25N2AJVP2QtmytrrbLyNBouJe/WMhxz4fDymFIgouFQl2ZFfMS6nQZrADwN79LD3A24+NwMU8oAc5lYjQEoxTMB0vbl43qo9v794bGur4jZKO6iwYYuRDYa2JSMZhqdD4mrEwm/GGw2zMPiGhEIkDLFh4yGPcYrZSQosLAliBz6ki4TqlU1Lxomzd3BxhfAyMTb1CgfhW82PxWWeKc/BGWWGF5socFCEsLF8t1JJHzTzoI9xE39xsWOlggl7FISqgBUYsSqvmbOp8dANLetWTubt84nZ8WKnAQlXMh5L8WzIzC/IHLm9DVQ7d35wuMkEmI2SjuABmGLkQkDkGyRjMPWpfvHvuIdmYXs8Iipi4ZECLJlEShQgy2j74GblZeVBuE4nYWTExYfDq8pkdU7S2RBc2v3u833WPjVacRdk4iTamKMeHncFksUikYH4qMaEKQdajOw9ofBsRFOFz9k6vlvlvbW17G3rY1b+6fFNsbjIcMcGsYlLjOJi9ssbyez2YvfLbn1oIHsXhpj8QRmi7BOrym33ILsT5EAedXFububBs5CI7vK3tysBc+QHzV8h7yTrUkpQKUpQKUpQKUpQKUpQKUpQKUpQKUpQKUpQKUpQKUpQKg/FbFY2KCKTB5wEdmlZAGZVCkC6kG66kk9LDpe04pQVHsnjPoBicLc6XaFhY+JyNy9Mx9R1nGz9+8BMgYYqNb37sh7NtOfdax+7nbS9eO3eH2BxT53iKNYC8ZycvEDQ6WGvhpWhx/CDCkN2MjoSGy5ruFJUBPnAkK1zre97UE5wO2sPMcsWIikYWNldSbHkbA3sehr2w+0IpL5JY2ykhsrqbEHKQbHQhgR6iqXxfCbGJKphaMgG4Yt7JVVIOouSWvbTSwrS4zhztBZCvwcvfUuCuWxbrrryzWF+lBfm0tswYdC80yIoGa5YajTkObe0vK/tDxr7xO1YY4xI80aI1rMzqoOb2bEnrcVQ2D4ZY51djGqBNLFrlrAC6BQcw6afw6A6XkW7/COZir4qcJlZcqJdzlBJIubZNSLWva7dToEui4qbNKhu3dSRfKYZb+Nj3ct/f1rRbQ4pSSSyJgoAyoubNKHuSupUIuuZvYAJvccjyG1wXCjBKFEoaUqLXuY795nJYIRmJzZfogDpW/h3PwqZisdmcgs4JDMwYuCSORDMTcWoKs2NsnaWPcyjFyNE4imkHbSoGRy4eOPL3VdcrJa6jVdR0lu1tl4PZWHmkbTtVEcMWTMFITLlAUg972nOYAsWPNtZvisRDhIWdssUMYubLYKB5KP6CqM2htefbmPihvaHtG7NLEBUtcs+Ukliq876EkC16DF3J2XPjsesurWkMksvMA6sL5gdCbAC3XpXRVard3YEOCj7OFbXN2bqzeJtoPdW1oK+4zbC7fBidR38OSx+qawf7rK3opqG8FdtdjjGw7Hu4he79YgLD0uuf7lq8Jog6lWAKsCCDyIIsQfdXMu28BJs7HPGrFWgkDRP1y3Dxt56Wv0vcUG34r7d+E49wD8XB8UvhmBvIf9Xd9EFWjuDumsWzOxmU3xKs041BtIuXLcaghLD1vVScO9hfDcdGjDNGh7WUnW6qQbHxzMQD5Fq6QoObeIex4sJjnhgBWNVQgFixuVBOp15187xwv8D2a5B7Mwyqp6ZxPIW9CQV9beVbHi/wDKkv0I/wAgqx9ydkwYrYuHhxChkYPa5sQ3aSWKnmG9POgrrh9LsrK8e0I/jGbuSMXCZLDu3U9w3zHMfEa9KtDYW4mCjTEdiS8OLRV0kzAIL3CODexve9ydOdV9vhwslwqPNh5O2iQFmVgBIqjUnTuvYan2T5GtXwu3hkwuNiiDHsZ3COnTM3dVwOjBrXPUX8rBrd/Nlx4XHzwQgiNMmUElj3o0c6nU6k1ZuF3fgxWw4HmQs0GGleMhmWzZSbkKRm1UaG/Kq/4q/KuK9Yv0Y6tTd35AH2ST8r0FJ7q4NJ8Zh4pBdJJFVhci4J11Go91X3sfcDA4WZJ4YWWRL5SZZWtmUodGYg91iPfVF7jsBtDB3/60f4sAPxrpygUpSgUpSgUpSgUpSgUpSgUpSgUpSgUpSgUpSgUpSgUpSgUpSgUpSgUpSgUpSgUpSg/HUEEEAg6EHqK12x9gYbCZ/g8CRZzdso5+V+gGtl5C+gpSg2VKUoFVZxs3caRYsXEjMy/FSBVJJQ3KNYa91rj/ALg8KUoNvwf3eOGwhlkUrLiDmIIsRGtwgPh1b+fyqeUpQUHxawcjbTlKxSMMseqoxHsDqBXrtzD4w7J2ekcE3ZJ2kkjKDcSCRwl1HeXKLm5Fu8NdKUoI9Nvlj3iMDYuVo2BRlIUkg6EFsuc35c6kfDDcqeXFR4iWJooYmDguCpdxqoUHWwNiW5aWF+ilBg8UcFK21MSVikYEx2IRiP2MY5gVbm4mFzbKw8cikBoSrKRY2NwQQeWlKUFEbw7u4jATFJFcZW+LlAIVgDdWVhoDpe17g1uN29vY3FY3CJJPPKizxErckWDg3YKLG3O7cq/aUHQtKUoFKUoFKUoP/9k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 cstate="print"/>
          <a:srcRect l="26284" t="39000" r="22246" b="7845"/>
          <a:stretch>
            <a:fillRect/>
          </a:stretch>
        </p:blipFill>
        <p:spPr bwMode="auto">
          <a:xfrm>
            <a:off x="539552" y="2564904"/>
            <a:ext cx="8184909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ubtitle 2"/>
          <p:cNvSpPr txBox="1">
            <a:spLocks/>
          </p:cNvSpPr>
          <p:nvPr/>
        </p:nvSpPr>
        <p:spPr>
          <a:xfrm>
            <a:off x="539552" y="1340768"/>
            <a:ext cx="7848872" cy="10081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Quantitative </a:t>
            </a:r>
            <a:r>
              <a:rPr lang="en-US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analysis </a:t>
            </a:r>
          </a:p>
        </p:txBody>
      </p:sp>
    </p:spTree>
    <p:extLst>
      <p:ext uri="{BB962C8B-B14F-4D97-AF65-F5344CB8AC3E}">
        <p14:creationId xmlns:p14="http://schemas.microsoft.com/office/powerpoint/2010/main" xmlns="" val="2762655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490</TotalTime>
  <Words>1043</Words>
  <Application>Microsoft Office PowerPoint</Application>
  <PresentationFormat>นำเสนอทางหน้าจอ (4:3)</PresentationFormat>
  <Paragraphs>157</Paragraphs>
  <Slides>34</Slides>
  <Notes>3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34</vt:i4>
      </vt:variant>
    </vt:vector>
  </HeadingPairs>
  <TitlesOfParts>
    <vt:vector size="35" baseType="lpstr">
      <vt:lpstr>ชุดรูปแบบของ Office</vt:lpstr>
      <vt:lpstr>ภาพนิ่ง 1</vt:lpstr>
      <vt:lpstr>ภาพนิ่ง 2</vt:lpstr>
      <vt:lpstr>ภาพนิ่ง 3</vt:lpstr>
      <vt:lpstr>ภาพนิ่ง 4</vt:lpstr>
      <vt:lpstr>ภาพนิ่ง 5</vt:lpstr>
      <vt:lpstr>ภาพนิ่ง 6</vt:lpstr>
      <vt:lpstr>ภาพนิ่ง 7</vt:lpstr>
      <vt:lpstr>ภาพนิ่ง 8</vt:lpstr>
      <vt:lpstr>ภาพนิ่ง 9</vt:lpstr>
      <vt:lpstr>ภาพนิ่ง 10</vt:lpstr>
      <vt:lpstr>Ponzi Scheme </vt:lpstr>
      <vt:lpstr>ภาพนิ่ง 12</vt:lpstr>
      <vt:lpstr>ภาพนิ่ง 13</vt:lpstr>
      <vt:lpstr>ภาพนิ่ง 14</vt:lpstr>
      <vt:lpstr>ภาพนิ่ง 15</vt:lpstr>
      <vt:lpstr>ภาพนิ่ง 16</vt:lpstr>
      <vt:lpstr>ภาพนิ่ง 17</vt:lpstr>
      <vt:lpstr>ภาพนิ่ง 18</vt:lpstr>
      <vt:lpstr>ภาพนิ่ง 19</vt:lpstr>
      <vt:lpstr>ภาพนิ่ง 20</vt:lpstr>
      <vt:lpstr>ภาพนิ่ง 21</vt:lpstr>
      <vt:lpstr>ภาพนิ่ง 22</vt:lpstr>
      <vt:lpstr>ภาพนิ่ง 23</vt:lpstr>
      <vt:lpstr>ภาพนิ่ง 24</vt:lpstr>
      <vt:lpstr>Nightmare Under Crisis </vt:lpstr>
      <vt:lpstr>ภาพนิ่ง 26</vt:lpstr>
      <vt:lpstr>ภาพนิ่ง 27</vt:lpstr>
      <vt:lpstr>How Severe?</vt:lpstr>
      <vt:lpstr>Top 10 investors   </vt:lpstr>
      <vt:lpstr>ภาพนิ่ง 30</vt:lpstr>
      <vt:lpstr>ภาพนิ่ง 31</vt:lpstr>
      <vt:lpstr>ภาพนิ่ง 32</vt:lpstr>
      <vt:lpstr>ภาพนิ่ง 33</vt:lpstr>
      <vt:lpstr>ภาพนิ่ง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User</dc:creator>
  <cp:lastModifiedBy>User</cp:lastModifiedBy>
  <cp:revision>54</cp:revision>
  <dcterms:created xsi:type="dcterms:W3CDTF">2013-11-23T01:21:12Z</dcterms:created>
  <dcterms:modified xsi:type="dcterms:W3CDTF">2013-11-30T05:17:51Z</dcterms:modified>
</cp:coreProperties>
</file>