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xlsx" ContentType="application/kset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8" r:id="rId2"/>
  </p:sldMasterIdLst>
  <p:notesMasterIdLst>
    <p:notesMasterId r:id="rId10"/>
  </p:notesMasterIdLst>
  <p:sldIdLst>
    <p:sldId id="264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450B7B2-EC84-4922-95E5-B1E1EF78F2D0}">
          <p14:sldIdLst>
            <p14:sldId id="264"/>
            <p14:sldId id="258"/>
            <p14:sldId id="259"/>
            <p14:sldId id="260"/>
            <p14:sldId id="261"/>
          </p14:sldIdLst>
        </p14:section>
        <p14:section name="Untitled Section" id="{23DABED0-9B0B-4FD2-B8A3-413E8C3C350A}">
          <p14:sldIdLst>
            <p14:sldId id="262"/>
            <p14:sldId id="263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C651"/>
    <a:srgbClr val="FFC2CD"/>
    <a:srgbClr val="FF7F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9314" autoAdjust="0"/>
  </p:normalViewPr>
  <p:slideViewPr>
    <p:cSldViewPr>
      <p:cViewPr varScale="1">
        <p:scale>
          <a:sx n="83" d="100"/>
          <a:sy n="83" d="100"/>
        </p:scale>
        <p:origin x="-96" y="-3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package" Target="../embeddings/Microsoft_Office_Excel_2007_Workbook999111111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package" Target="../embeddings/Microsoft_Office_Excel_2007_Workbook666112212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Workbook999111111113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Workbook666112112114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DATA</c:v>
                </c:pt>
              </c:strCache>
            </c:strRef>
          </c:tx>
          <c:spPr>
            <a:ln>
              <a:noFill/>
            </a:ln>
          </c:spPr>
          <c:explosion val="36"/>
          <c:dPt>
            <c:idx val="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cat>
            <c:numRef>
              <c:f>Sheet1!$A$2:$A$51</c:f>
              <c:numCache>
                <c:formatCode>General</c:formatCode>
                <c:ptCount val="50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  <c:pt idx="4">
                  <c:v>5.0</c:v>
                </c:pt>
                <c:pt idx="5">
                  <c:v>6.0</c:v>
                </c:pt>
                <c:pt idx="6">
                  <c:v>7.0</c:v>
                </c:pt>
                <c:pt idx="7">
                  <c:v>8.0</c:v>
                </c:pt>
                <c:pt idx="8">
                  <c:v>9.0</c:v>
                </c:pt>
                <c:pt idx="9">
                  <c:v>10.0</c:v>
                </c:pt>
                <c:pt idx="10">
                  <c:v>11.0</c:v>
                </c:pt>
                <c:pt idx="11">
                  <c:v>12.0</c:v>
                </c:pt>
                <c:pt idx="12">
                  <c:v>13.0</c:v>
                </c:pt>
                <c:pt idx="13">
                  <c:v>14.0</c:v>
                </c:pt>
                <c:pt idx="14">
                  <c:v>15.0</c:v>
                </c:pt>
                <c:pt idx="15">
                  <c:v>16.0</c:v>
                </c:pt>
                <c:pt idx="16">
                  <c:v>17.0</c:v>
                </c:pt>
                <c:pt idx="17">
                  <c:v>18.0</c:v>
                </c:pt>
                <c:pt idx="18">
                  <c:v>19.0</c:v>
                </c:pt>
                <c:pt idx="19">
                  <c:v>20.0</c:v>
                </c:pt>
              </c:numCache>
            </c:numRef>
          </c:cat>
          <c:val>
            <c:numRef>
              <c:f>Sheet1!$B$2:$B$51</c:f>
              <c:numCache>
                <c:formatCode>0%</c:formatCode>
                <c:ptCount val="50"/>
                <c:pt idx="0">
                  <c:v>0.02</c:v>
                </c:pt>
                <c:pt idx="1">
                  <c:v>0.02</c:v>
                </c:pt>
                <c:pt idx="2">
                  <c:v>0.02</c:v>
                </c:pt>
                <c:pt idx="3">
                  <c:v>0.02</c:v>
                </c:pt>
                <c:pt idx="4">
                  <c:v>0.02</c:v>
                </c:pt>
                <c:pt idx="5">
                  <c:v>0.02</c:v>
                </c:pt>
                <c:pt idx="6">
                  <c:v>0.02</c:v>
                </c:pt>
                <c:pt idx="7">
                  <c:v>0.02</c:v>
                </c:pt>
                <c:pt idx="8">
                  <c:v>0.02</c:v>
                </c:pt>
                <c:pt idx="9">
                  <c:v>0.02</c:v>
                </c:pt>
                <c:pt idx="10">
                  <c:v>0.02</c:v>
                </c:pt>
                <c:pt idx="11">
                  <c:v>0.02</c:v>
                </c:pt>
                <c:pt idx="12">
                  <c:v>0.02</c:v>
                </c:pt>
                <c:pt idx="13">
                  <c:v>0.02</c:v>
                </c:pt>
                <c:pt idx="14">
                  <c:v>0.02</c:v>
                </c:pt>
                <c:pt idx="15">
                  <c:v>0.02</c:v>
                </c:pt>
                <c:pt idx="16">
                  <c:v>0.02</c:v>
                </c:pt>
                <c:pt idx="17">
                  <c:v>0.02</c:v>
                </c:pt>
                <c:pt idx="18">
                  <c:v>0.02</c:v>
                </c:pt>
                <c:pt idx="19">
                  <c:v>0.02</c:v>
                </c:pt>
                <c:pt idx="20">
                  <c:v>0.02</c:v>
                </c:pt>
                <c:pt idx="21">
                  <c:v>0.02</c:v>
                </c:pt>
                <c:pt idx="22">
                  <c:v>0.02</c:v>
                </c:pt>
                <c:pt idx="23">
                  <c:v>0.02</c:v>
                </c:pt>
                <c:pt idx="24">
                  <c:v>0.02</c:v>
                </c:pt>
                <c:pt idx="25">
                  <c:v>0.02</c:v>
                </c:pt>
                <c:pt idx="26">
                  <c:v>0.02</c:v>
                </c:pt>
                <c:pt idx="27">
                  <c:v>0.02</c:v>
                </c:pt>
                <c:pt idx="28">
                  <c:v>0.02</c:v>
                </c:pt>
                <c:pt idx="29">
                  <c:v>0.02</c:v>
                </c:pt>
                <c:pt idx="30">
                  <c:v>0.02</c:v>
                </c:pt>
                <c:pt idx="31">
                  <c:v>0.02</c:v>
                </c:pt>
                <c:pt idx="32">
                  <c:v>0.02</c:v>
                </c:pt>
                <c:pt idx="33">
                  <c:v>0.02</c:v>
                </c:pt>
                <c:pt idx="34">
                  <c:v>0.02</c:v>
                </c:pt>
                <c:pt idx="35">
                  <c:v>0.02</c:v>
                </c:pt>
                <c:pt idx="36">
                  <c:v>0.02</c:v>
                </c:pt>
                <c:pt idx="37">
                  <c:v>0.02</c:v>
                </c:pt>
                <c:pt idx="38">
                  <c:v>0.02</c:v>
                </c:pt>
                <c:pt idx="39">
                  <c:v>0.02</c:v>
                </c:pt>
                <c:pt idx="40">
                  <c:v>0.02</c:v>
                </c:pt>
                <c:pt idx="41">
                  <c:v>0.02</c:v>
                </c:pt>
                <c:pt idx="42">
                  <c:v>0.02</c:v>
                </c:pt>
                <c:pt idx="43">
                  <c:v>0.02</c:v>
                </c:pt>
                <c:pt idx="44">
                  <c:v>0.02</c:v>
                </c:pt>
                <c:pt idx="45">
                  <c:v>0.02</c:v>
                </c:pt>
                <c:pt idx="46">
                  <c:v>0.02</c:v>
                </c:pt>
                <c:pt idx="47">
                  <c:v>0.02</c:v>
                </c:pt>
                <c:pt idx="48">
                  <c:v>0.02</c:v>
                </c:pt>
                <c:pt idx="49">
                  <c:v>0.02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DATA</c:v>
                </c:pt>
              </c:strCache>
            </c:strRef>
          </c:tx>
          <c:spPr>
            <a:solidFill>
              <a:srgbClr val="10B349"/>
            </a:solidFill>
            <a:ln>
              <a:noFill/>
            </a:ln>
            <a:effectLst/>
          </c:spPr>
          <c:cat>
            <c:strRef>
              <c:f>Sheet1!$A$2:$A$9</c:f>
              <c:strCache>
                <c:ptCount val="8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  <c:pt idx="5">
                  <c:v>F</c:v>
                </c:pt>
                <c:pt idx="6">
                  <c:v>G</c:v>
                </c:pt>
                <c:pt idx="7">
                  <c:v>H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0.0</c:v>
                </c:pt>
                <c:pt idx="1">
                  <c:v>12.0</c:v>
                </c:pt>
                <c:pt idx="2">
                  <c:v>10.0</c:v>
                </c:pt>
                <c:pt idx="3">
                  <c:v>18.0</c:v>
                </c:pt>
                <c:pt idx="4">
                  <c:v>14.0</c:v>
                </c:pt>
                <c:pt idx="5">
                  <c:v>26.0</c:v>
                </c:pt>
                <c:pt idx="6">
                  <c:v>13.0</c:v>
                </c:pt>
                <c:pt idx="7">
                  <c:v>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20888824"/>
        <c:axId val="2139607496"/>
      </c:areaChart>
      <c:catAx>
        <c:axId val="21208888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39607496"/>
        <c:crosses val="autoZero"/>
        <c:auto val="1"/>
        <c:lblAlgn val="ctr"/>
        <c:lblOffset val="100"/>
        <c:noMultiLvlLbl val="0"/>
      </c:catAx>
      <c:valAx>
        <c:axId val="21396074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2088882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DATA</c:v>
                </c:pt>
              </c:strCache>
            </c:strRef>
          </c:tx>
          <c:spPr>
            <a:ln>
              <a:noFill/>
            </a:ln>
          </c:spPr>
          <c:explosion val="36"/>
          <c:dPt>
            <c:idx val="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cat>
            <c:numRef>
              <c:f>Sheet1!$A$2:$A$51</c:f>
              <c:numCache>
                <c:formatCode>General</c:formatCode>
                <c:ptCount val="50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  <c:pt idx="4">
                  <c:v>5.0</c:v>
                </c:pt>
                <c:pt idx="5">
                  <c:v>6.0</c:v>
                </c:pt>
                <c:pt idx="6">
                  <c:v>7.0</c:v>
                </c:pt>
                <c:pt idx="7">
                  <c:v>8.0</c:v>
                </c:pt>
                <c:pt idx="8">
                  <c:v>9.0</c:v>
                </c:pt>
                <c:pt idx="9">
                  <c:v>10.0</c:v>
                </c:pt>
                <c:pt idx="10">
                  <c:v>11.0</c:v>
                </c:pt>
                <c:pt idx="11">
                  <c:v>12.0</c:v>
                </c:pt>
                <c:pt idx="12">
                  <c:v>13.0</c:v>
                </c:pt>
                <c:pt idx="13">
                  <c:v>14.0</c:v>
                </c:pt>
                <c:pt idx="14">
                  <c:v>15.0</c:v>
                </c:pt>
                <c:pt idx="15">
                  <c:v>16.0</c:v>
                </c:pt>
                <c:pt idx="16">
                  <c:v>17.0</c:v>
                </c:pt>
                <c:pt idx="17">
                  <c:v>18.0</c:v>
                </c:pt>
                <c:pt idx="18">
                  <c:v>19.0</c:v>
                </c:pt>
                <c:pt idx="19">
                  <c:v>20.0</c:v>
                </c:pt>
              </c:numCache>
            </c:numRef>
          </c:cat>
          <c:val>
            <c:numRef>
              <c:f>Sheet1!$B$2:$B$51</c:f>
              <c:numCache>
                <c:formatCode>0%</c:formatCode>
                <c:ptCount val="50"/>
                <c:pt idx="0">
                  <c:v>0.02</c:v>
                </c:pt>
                <c:pt idx="1">
                  <c:v>0.02</c:v>
                </c:pt>
                <c:pt idx="2">
                  <c:v>0.02</c:v>
                </c:pt>
                <c:pt idx="3">
                  <c:v>0.02</c:v>
                </c:pt>
                <c:pt idx="4">
                  <c:v>0.02</c:v>
                </c:pt>
                <c:pt idx="5">
                  <c:v>0.02</c:v>
                </c:pt>
                <c:pt idx="6">
                  <c:v>0.02</c:v>
                </c:pt>
                <c:pt idx="7">
                  <c:v>0.02</c:v>
                </c:pt>
                <c:pt idx="8">
                  <c:v>0.02</c:v>
                </c:pt>
                <c:pt idx="9">
                  <c:v>0.02</c:v>
                </c:pt>
                <c:pt idx="10">
                  <c:v>0.02</c:v>
                </c:pt>
                <c:pt idx="11">
                  <c:v>0.02</c:v>
                </c:pt>
                <c:pt idx="12">
                  <c:v>0.02</c:v>
                </c:pt>
                <c:pt idx="13">
                  <c:v>0.02</c:v>
                </c:pt>
                <c:pt idx="14">
                  <c:v>0.02</c:v>
                </c:pt>
                <c:pt idx="15">
                  <c:v>0.02</c:v>
                </c:pt>
                <c:pt idx="16">
                  <c:v>0.02</c:v>
                </c:pt>
                <c:pt idx="17">
                  <c:v>0.02</c:v>
                </c:pt>
                <c:pt idx="18">
                  <c:v>0.02</c:v>
                </c:pt>
                <c:pt idx="19">
                  <c:v>0.02</c:v>
                </c:pt>
                <c:pt idx="20">
                  <c:v>0.02</c:v>
                </c:pt>
                <c:pt idx="21">
                  <c:v>0.02</c:v>
                </c:pt>
                <c:pt idx="22">
                  <c:v>0.02</c:v>
                </c:pt>
                <c:pt idx="23">
                  <c:v>0.02</c:v>
                </c:pt>
                <c:pt idx="24">
                  <c:v>0.02</c:v>
                </c:pt>
                <c:pt idx="25">
                  <c:v>0.02</c:v>
                </c:pt>
                <c:pt idx="26">
                  <c:v>0.02</c:v>
                </c:pt>
                <c:pt idx="27">
                  <c:v>0.02</c:v>
                </c:pt>
                <c:pt idx="28">
                  <c:v>0.02</c:v>
                </c:pt>
                <c:pt idx="29">
                  <c:v>0.02</c:v>
                </c:pt>
                <c:pt idx="30">
                  <c:v>0.02</c:v>
                </c:pt>
                <c:pt idx="31">
                  <c:v>0.02</c:v>
                </c:pt>
                <c:pt idx="32">
                  <c:v>0.02</c:v>
                </c:pt>
                <c:pt idx="33">
                  <c:v>0.02</c:v>
                </c:pt>
                <c:pt idx="34">
                  <c:v>0.02</c:v>
                </c:pt>
                <c:pt idx="35">
                  <c:v>0.02</c:v>
                </c:pt>
                <c:pt idx="36">
                  <c:v>0.02</c:v>
                </c:pt>
                <c:pt idx="37">
                  <c:v>0.02</c:v>
                </c:pt>
                <c:pt idx="38">
                  <c:v>0.02</c:v>
                </c:pt>
                <c:pt idx="39">
                  <c:v>0.02</c:v>
                </c:pt>
                <c:pt idx="40">
                  <c:v>0.02</c:v>
                </c:pt>
                <c:pt idx="41">
                  <c:v>0.02</c:v>
                </c:pt>
                <c:pt idx="42">
                  <c:v>0.02</c:v>
                </c:pt>
                <c:pt idx="43">
                  <c:v>0.02</c:v>
                </c:pt>
                <c:pt idx="44">
                  <c:v>0.02</c:v>
                </c:pt>
                <c:pt idx="45">
                  <c:v>0.02</c:v>
                </c:pt>
                <c:pt idx="46">
                  <c:v>0.02</c:v>
                </c:pt>
                <c:pt idx="47">
                  <c:v>0.02</c:v>
                </c:pt>
                <c:pt idx="48">
                  <c:v>0.02</c:v>
                </c:pt>
                <c:pt idx="49">
                  <c:v>0.02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DATA</c:v>
                </c:pt>
              </c:strCache>
            </c:strRef>
          </c:tx>
          <c:spPr>
            <a:solidFill>
              <a:srgbClr val="10B349"/>
            </a:solidFill>
            <a:ln>
              <a:noFill/>
            </a:ln>
            <a:effectLst/>
          </c:spPr>
          <c:cat>
            <c:strRef>
              <c:f>Sheet1!$A$2:$A$9</c:f>
              <c:strCache>
                <c:ptCount val="8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  <c:pt idx="5">
                  <c:v>F</c:v>
                </c:pt>
                <c:pt idx="6">
                  <c:v>G</c:v>
                </c:pt>
                <c:pt idx="7">
                  <c:v>H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0.0</c:v>
                </c:pt>
                <c:pt idx="1">
                  <c:v>12.0</c:v>
                </c:pt>
                <c:pt idx="2">
                  <c:v>10.0</c:v>
                </c:pt>
                <c:pt idx="3">
                  <c:v>18.0</c:v>
                </c:pt>
                <c:pt idx="4">
                  <c:v>14.0</c:v>
                </c:pt>
                <c:pt idx="5">
                  <c:v>26.0</c:v>
                </c:pt>
                <c:pt idx="6">
                  <c:v>13.0</c:v>
                </c:pt>
                <c:pt idx="7">
                  <c:v>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39906584"/>
        <c:axId val="2139910360"/>
      </c:areaChart>
      <c:catAx>
        <c:axId val="21399065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39910360"/>
        <c:crosses val="autoZero"/>
        <c:auto val="1"/>
        <c:lblAlgn val="ctr"/>
        <c:lblOffset val="100"/>
        <c:noMultiLvlLbl val="0"/>
      </c:catAx>
      <c:valAx>
        <c:axId val="21399103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3990658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456F36-7D7E-45DC-8F7A-37A3D7BCB776}" type="datetimeFigureOut">
              <a:rPr lang="en-US" smtClean="0"/>
              <a:t>1/9/16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5F15E7-22B1-4FD0-A6F2-9C5AD0A518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257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Paper</a:t>
            </a:r>
            <a:r>
              <a:rPr lang="en-US" baseline="0" dirty="0" smtClean="0"/>
              <a:t> page 39-41 with the example from google picture. Use page 42 and 43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F15E7-22B1-4FD0-A6F2-9C5AD0A5186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658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TV examples page 45, 47, 49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F15E7-22B1-4FD0-A6F2-9C5AD0A5186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121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Show Page 53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F15E7-22B1-4FD0-A6F2-9C5AD0A5186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687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chart" Target="../charts/chart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chart" Target="../charts/chart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chart" Target="../charts/chart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chart" Target="../charts/chart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924432" y="2119184"/>
            <a:ext cx="3550509" cy="3039762"/>
            <a:chOff x="2924432" y="2119184"/>
            <a:chExt cx="3550509" cy="3039762"/>
          </a:xfrm>
        </p:grpSpPr>
        <p:grpSp>
          <p:nvGrpSpPr>
            <p:cNvPr id="8" name="组合 7"/>
            <p:cNvGrpSpPr/>
            <p:nvPr/>
          </p:nvGrpSpPr>
          <p:grpSpPr>
            <a:xfrm>
              <a:off x="3149483" y="3866799"/>
              <a:ext cx="3317063" cy="1145063"/>
              <a:chOff x="3149483" y="3866799"/>
              <a:chExt cx="3317063" cy="1145063"/>
            </a:xfrm>
          </p:grpSpPr>
          <p:sp>
            <p:nvSpPr>
              <p:cNvPr id="12" name="平行四边形 11"/>
              <p:cNvSpPr/>
              <p:nvPr/>
            </p:nvSpPr>
            <p:spPr>
              <a:xfrm rot="5400000" flipH="1">
                <a:off x="5525019" y="3927033"/>
                <a:ext cx="1001762" cy="881293"/>
              </a:xfrm>
              <a:prstGeom prst="parallelogram">
                <a:avLst>
                  <a:gd name="adj" fmla="val 31206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平行四边形 12"/>
              <p:cNvSpPr/>
              <p:nvPr/>
            </p:nvSpPr>
            <p:spPr>
              <a:xfrm rot="7663103" flipH="1">
                <a:off x="3112610" y="3969578"/>
                <a:ext cx="1079157" cy="1005411"/>
              </a:xfrm>
              <a:prstGeom prst="parallelogram">
                <a:avLst>
                  <a:gd name="adj" fmla="val 38684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2924432" y="2119184"/>
              <a:ext cx="3550509" cy="3039762"/>
              <a:chOff x="2924432" y="2119184"/>
              <a:chExt cx="3550509" cy="303976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3179806" y="2119184"/>
                <a:ext cx="3039762" cy="3039762"/>
              </a:xfrm>
              <a:prstGeom prst="ellipse">
                <a:avLst/>
              </a:prstGeom>
              <a:solidFill>
                <a:srgbClr val="10B349"/>
              </a:solidFill>
              <a:ln>
                <a:noFill/>
              </a:ln>
              <a:effectLst>
                <a:outerShdw blurRad="1905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924432" y="3737918"/>
                <a:ext cx="3550509" cy="856735"/>
              </a:xfrm>
              <a:prstGeom prst="rect">
                <a:avLst/>
              </a:prstGeom>
              <a:solidFill>
                <a:srgbClr val="93D050"/>
              </a:solidFill>
              <a:ln>
                <a:noFill/>
              </a:ln>
              <a:effectLst>
                <a:outerShdw blurRad="63500" dist="25400" dir="5400000" algn="t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88027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708454"/>
            <a:ext cx="238897" cy="749643"/>
          </a:xfrm>
          <a:prstGeom prst="rec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8606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/>
        </p:nvSpPr>
        <p:spPr>
          <a:xfrm flipV="1">
            <a:off x="3070824" y="-6178"/>
            <a:ext cx="3002352" cy="897924"/>
          </a:xfrm>
          <a:prstGeom prst="triangle">
            <a:avLst/>
          </a:prstGeom>
          <a:solidFill>
            <a:srgbClr val="12B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478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流程图: 手动输入 6"/>
          <p:cNvSpPr/>
          <p:nvPr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625664" y="704515"/>
            <a:ext cx="6648346" cy="4036363"/>
            <a:chOff x="625664" y="704515"/>
            <a:chExt cx="6648346" cy="4036363"/>
          </a:xfrm>
        </p:grpSpPr>
        <p:sp>
          <p:nvSpPr>
            <p:cNvPr id="9" name="椭圆 8"/>
            <p:cNvSpPr/>
            <p:nvPr/>
          </p:nvSpPr>
          <p:spPr>
            <a:xfrm>
              <a:off x="6334896" y="1753005"/>
              <a:ext cx="510746" cy="5107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6417275" y="3351144"/>
              <a:ext cx="856735" cy="8567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625664" y="2234820"/>
              <a:ext cx="724930" cy="7249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5350475" y="704515"/>
              <a:ext cx="296562" cy="2965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523113" y="3842950"/>
              <a:ext cx="897928" cy="8979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542278" y="2413687"/>
            <a:ext cx="1886456" cy="1881331"/>
            <a:chOff x="3542278" y="2413687"/>
            <a:chExt cx="1886456" cy="1881331"/>
          </a:xfrm>
        </p:grpSpPr>
        <p:sp>
          <p:nvSpPr>
            <p:cNvPr id="15" name="椭圆 14"/>
            <p:cNvSpPr/>
            <p:nvPr/>
          </p:nvSpPr>
          <p:spPr>
            <a:xfrm>
              <a:off x="3550507" y="2413687"/>
              <a:ext cx="1878227" cy="1878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饼形 15"/>
            <p:cNvSpPr/>
            <p:nvPr/>
          </p:nvSpPr>
          <p:spPr>
            <a:xfrm rot="4943627">
              <a:off x="3542278" y="2414877"/>
              <a:ext cx="1880141" cy="1880141"/>
            </a:xfrm>
            <a:prstGeom prst="pie">
              <a:avLst>
                <a:gd name="adj1" fmla="val 21544367"/>
                <a:gd name="adj2" fmla="val 10771244"/>
              </a:avLst>
            </a:prstGeom>
            <a:solidFill>
              <a:srgbClr val="94CF5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6905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708454"/>
            <a:ext cx="238897" cy="749643"/>
          </a:xfrm>
          <a:prstGeom prst="rec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840263" y="2619632"/>
            <a:ext cx="3970639" cy="4530815"/>
            <a:chOff x="1112112" y="2331307"/>
            <a:chExt cx="3970639" cy="4530815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946" t="7061" r="4505" b="8463"/>
            <a:stretch/>
          </p:blipFill>
          <p:spPr>
            <a:xfrm rot="16200000">
              <a:off x="832024" y="2611395"/>
              <a:ext cx="4530815" cy="3970639"/>
            </a:xfrm>
            <a:prstGeom prst="rect">
              <a:avLst/>
            </a:prstGeom>
          </p:spPr>
        </p:pic>
        <p:sp>
          <p:nvSpPr>
            <p:cNvPr id="11" name="矩形 10"/>
            <p:cNvSpPr/>
            <p:nvPr/>
          </p:nvSpPr>
          <p:spPr>
            <a:xfrm>
              <a:off x="1573427" y="3558746"/>
              <a:ext cx="3146854" cy="32992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22586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1/9/16</a:t>
            </a:fld>
            <a:endParaRPr lang="en-US"/>
          </a:p>
        </p:txBody>
      </p:sp>
      <p:sp>
        <p:nvSpPr>
          <p:cNvPr id="10" name="流程图: 手动输入 9"/>
          <p:cNvSpPr/>
          <p:nvPr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6ECD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204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1/9/16</a:t>
            </a:fld>
            <a:endParaRPr lang="en-US"/>
          </a:p>
        </p:txBody>
      </p:sp>
      <p:sp>
        <p:nvSpPr>
          <p:cNvPr id="10" name="流程图: 手动输入 9"/>
          <p:cNvSpPr/>
          <p:nvPr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6ECD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097220443"/>
              </p:ext>
            </p:extLst>
          </p:nvPr>
        </p:nvGraphicFramePr>
        <p:xfrm>
          <a:off x="2755557" y="2286688"/>
          <a:ext cx="3539181" cy="2359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92759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-10274" y="1780401"/>
            <a:ext cx="1662732" cy="3297196"/>
          </a:xfrm>
          <a:custGeom>
            <a:avLst/>
            <a:gdLst>
              <a:gd name="connsiteX0" fmla="*/ 10274 w 1662732"/>
              <a:gd name="connsiteY0" fmla="*/ 0 h 3297196"/>
              <a:gd name="connsiteX1" fmla="*/ 1662732 w 1662732"/>
              <a:gd name="connsiteY1" fmla="*/ 1648598 h 3297196"/>
              <a:gd name="connsiteX2" fmla="*/ 10274 w 1662732"/>
              <a:gd name="connsiteY2" fmla="*/ 3297196 h 3297196"/>
              <a:gd name="connsiteX3" fmla="*/ 0 w 1662732"/>
              <a:gd name="connsiteY3" fmla="*/ 3296679 h 3297196"/>
              <a:gd name="connsiteX4" fmla="*/ 0 w 1662732"/>
              <a:gd name="connsiteY4" fmla="*/ 518 h 3297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62732" h="3297196">
                <a:moveTo>
                  <a:pt x="10274" y="0"/>
                </a:moveTo>
                <a:cubicBezTo>
                  <a:pt x="922901" y="0"/>
                  <a:pt x="1662732" y="738102"/>
                  <a:pt x="1662732" y="1648598"/>
                </a:cubicBezTo>
                <a:cubicBezTo>
                  <a:pt x="1662732" y="2559094"/>
                  <a:pt x="922901" y="3297196"/>
                  <a:pt x="10274" y="3297196"/>
                </a:cubicBezTo>
                <a:lnTo>
                  <a:pt x="0" y="3296679"/>
                </a:lnTo>
                <a:lnTo>
                  <a:pt x="0" y="518"/>
                </a:lnTo>
                <a:close/>
              </a:path>
            </a:pathLst>
          </a:custGeom>
          <a:solidFill>
            <a:srgbClr val="94C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3229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1/9/16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3513177929"/>
              </p:ext>
            </p:extLst>
          </p:nvPr>
        </p:nvGraphicFramePr>
        <p:xfrm>
          <a:off x="0" y="4596714"/>
          <a:ext cx="9259330" cy="2121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70352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989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zh-CN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1/9/16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749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4596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2924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5129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2924432" y="2119184"/>
            <a:ext cx="3550509" cy="3039762"/>
            <a:chOff x="2924432" y="2119184"/>
            <a:chExt cx="3550509" cy="3039762"/>
          </a:xfrm>
        </p:grpSpPr>
        <p:grpSp>
          <p:nvGrpSpPr>
            <p:cNvPr id="8" name="组合 7"/>
            <p:cNvGrpSpPr/>
            <p:nvPr/>
          </p:nvGrpSpPr>
          <p:grpSpPr>
            <a:xfrm>
              <a:off x="3149483" y="3866799"/>
              <a:ext cx="3317063" cy="1145063"/>
              <a:chOff x="3149483" y="3866799"/>
              <a:chExt cx="3317063" cy="1145063"/>
            </a:xfrm>
          </p:grpSpPr>
          <p:sp>
            <p:nvSpPr>
              <p:cNvPr id="12" name="平行四边形 11"/>
              <p:cNvSpPr/>
              <p:nvPr/>
            </p:nvSpPr>
            <p:spPr>
              <a:xfrm rot="5400000" flipH="1">
                <a:off x="5525019" y="3927033"/>
                <a:ext cx="1001762" cy="881293"/>
              </a:xfrm>
              <a:prstGeom prst="parallelogram">
                <a:avLst>
                  <a:gd name="adj" fmla="val 31206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3" name="平行四边形 12"/>
              <p:cNvSpPr/>
              <p:nvPr/>
            </p:nvSpPr>
            <p:spPr>
              <a:xfrm rot="7663103" flipH="1">
                <a:off x="3112610" y="3969578"/>
                <a:ext cx="1079157" cy="1005411"/>
              </a:xfrm>
              <a:prstGeom prst="parallelogram">
                <a:avLst>
                  <a:gd name="adj" fmla="val 38684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2924432" y="2119184"/>
              <a:ext cx="3550509" cy="3039762"/>
              <a:chOff x="2924432" y="2119184"/>
              <a:chExt cx="3550509" cy="303976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3179806" y="2119184"/>
                <a:ext cx="3039762" cy="3039762"/>
              </a:xfrm>
              <a:prstGeom prst="ellipse">
                <a:avLst/>
              </a:prstGeom>
              <a:solidFill>
                <a:srgbClr val="10B349"/>
              </a:solidFill>
              <a:ln>
                <a:noFill/>
              </a:ln>
              <a:effectLst>
                <a:outerShdw blurRad="1905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924432" y="3737918"/>
                <a:ext cx="3550509" cy="856735"/>
              </a:xfrm>
              <a:prstGeom prst="rect">
                <a:avLst/>
              </a:prstGeom>
              <a:solidFill>
                <a:srgbClr val="93D050"/>
              </a:solidFill>
              <a:ln>
                <a:noFill/>
              </a:ln>
              <a:effectLst>
                <a:outerShdw blurRad="63500" dist="25400" dir="5400000" algn="t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573405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708454"/>
            <a:ext cx="238897" cy="749643"/>
          </a:xfrm>
          <a:prstGeom prst="rec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5941489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 userDrawn="1"/>
        </p:nvSpPr>
        <p:spPr>
          <a:xfrm flipV="1">
            <a:off x="3070824" y="-6178"/>
            <a:ext cx="3002352" cy="897924"/>
          </a:xfrm>
          <a:prstGeom prst="triangle">
            <a:avLst/>
          </a:prstGeom>
          <a:solidFill>
            <a:srgbClr val="12B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7414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流程图: 手动输入 6"/>
          <p:cNvSpPr/>
          <p:nvPr userDrawn="1"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grpSp>
        <p:nvGrpSpPr>
          <p:cNvPr id="8" name="组合 7"/>
          <p:cNvGrpSpPr/>
          <p:nvPr userDrawn="1"/>
        </p:nvGrpSpPr>
        <p:grpSpPr>
          <a:xfrm>
            <a:off x="625664" y="704515"/>
            <a:ext cx="6648346" cy="4036363"/>
            <a:chOff x="625664" y="704515"/>
            <a:chExt cx="6648346" cy="4036363"/>
          </a:xfrm>
        </p:grpSpPr>
        <p:sp>
          <p:nvSpPr>
            <p:cNvPr id="9" name="椭圆 8"/>
            <p:cNvSpPr/>
            <p:nvPr/>
          </p:nvSpPr>
          <p:spPr>
            <a:xfrm>
              <a:off x="6334896" y="1753005"/>
              <a:ext cx="510746" cy="5107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6417275" y="3351144"/>
              <a:ext cx="856735" cy="8567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625664" y="2234820"/>
              <a:ext cx="724930" cy="7249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5350475" y="704515"/>
              <a:ext cx="296562" cy="2965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523113" y="3842950"/>
              <a:ext cx="897928" cy="8979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4" name="组合 13"/>
          <p:cNvGrpSpPr/>
          <p:nvPr userDrawn="1"/>
        </p:nvGrpSpPr>
        <p:grpSpPr>
          <a:xfrm>
            <a:off x="3542278" y="2413687"/>
            <a:ext cx="1886456" cy="1881331"/>
            <a:chOff x="3542278" y="2413687"/>
            <a:chExt cx="1886456" cy="1881331"/>
          </a:xfrm>
        </p:grpSpPr>
        <p:sp>
          <p:nvSpPr>
            <p:cNvPr id="15" name="椭圆 14"/>
            <p:cNvSpPr/>
            <p:nvPr/>
          </p:nvSpPr>
          <p:spPr>
            <a:xfrm>
              <a:off x="3550507" y="2413687"/>
              <a:ext cx="1878227" cy="1878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6" name="饼形 15"/>
            <p:cNvSpPr/>
            <p:nvPr/>
          </p:nvSpPr>
          <p:spPr>
            <a:xfrm rot="4943627">
              <a:off x="3542278" y="2414877"/>
              <a:ext cx="1880141" cy="1880141"/>
            </a:xfrm>
            <a:prstGeom prst="pie">
              <a:avLst>
                <a:gd name="adj1" fmla="val 21544367"/>
                <a:gd name="adj2" fmla="val 10771244"/>
              </a:avLst>
            </a:prstGeom>
            <a:solidFill>
              <a:srgbClr val="94CF5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Calibri"/>
                <a:ea typeface="宋体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22200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708454"/>
            <a:ext cx="238897" cy="749643"/>
          </a:xfrm>
          <a:prstGeom prst="rec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grpSp>
        <p:nvGrpSpPr>
          <p:cNvPr id="9" name="组合 8"/>
          <p:cNvGrpSpPr/>
          <p:nvPr userDrawn="1"/>
        </p:nvGrpSpPr>
        <p:grpSpPr>
          <a:xfrm>
            <a:off x="840263" y="2619632"/>
            <a:ext cx="3970639" cy="4530815"/>
            <a:chOff x="1112112" y="2331307"/>
            <a:chExt cx="3970639" cy="4530815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946" t="7061" r="4505" b="8463"/>
            <a:stretch/>
          </p:blipFill>
          <p:spPr>
            <a:xfrm rot="16200000">
              <a:off x="832024" y="2611395"/>
              <a:ext cx="4530815" cy="3970639"/>
            </a:xfrm>
            <a:prstGeom prst="rect">
              <a:avLst/>
            </a:prstGeom>
          </p:spPr>
        </p:pic>
        <p:sp>
          <p:nvSpPr>
            <p:cNvPr id="11" name="矩形 10"/>
            <p:cNvSpPr/>
            <p:nvPr/>
          </p:nvSpPr>
          <p:spPr>
            <a:xfrm>
              <a:off x="1573427" y="3558746"/>
              <a:ext cx="3146854" cy="32992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3850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F5F57-D093-4DAE-BD96-8F9DB750D69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1/9/16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10" name="流程图: 手动输入 9"/>
          <p:cNvSpPr/>
          <p:nvPr userDrawn="1"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6ECD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6859891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F5F57-D093-4DAE-BD96-8F9DB750D69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1/9/16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10" name="流程图: 手动输入 9"/>
          <p:cNvSpPr/>
          <p:nvPr userDrawn="1"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6ECD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graphicFrame>
        <p:nvGraphicFramePr>
          <p:cNvPr id="4" name="图表 3"/>
          <p:cNvGraphicFramePr/>
          <p:nvPr userDrawn="1">
            <p:extLst>
              <p:ext uri="{D42A27DB-BD31-4B8C-83A1-F6EECF244321}">
                <p14:modId xmlns:p14="http://schemas.microsoft.com/office/powerpoint/2010/main" val="3055846958"/>
              </p:ext>
            </p:extLst>
          </p:nvPr>
        </p:nvGraphicFramePr>
        <p:xfrm>
          <a:off x="2755557" y="2286688"/>
          <a:ext cx="3539181" cy="2359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021907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/>
        </p:nvSpPr>
        <p:spPr>
          <a:xfrm>
            <a:off x="-10274" y="1780401"/>
            <a:ext cx="1662732" cy="3297196"/>
          </a:xfrm>
          <a:custGeom>
            <a:avLst/>
            <a:gdLst>
              <a:gd name="connsiteX0" fmla="*/ 10274 w 1662732"/>
              <a:gd name="connsiteY0" fmla="*/ 0 h 3297196"/>
              <a:gd name="connsiteX1" fmla="*/ 1662732 w 1662732"/>
              <a:gd name="connsiteY1" fmla="*/ 1648598 h 3297196"/>
              <a:gd name="connsiteX2" fmla="*/ 10274 w 1662732"/>
              <a:gd name="connsiteY2" fmla="*/ 3297196 h 3297196"/>
              <a:gd name="connsiteX3" fmla="*/ 0 w 1662732"/>
              <a:gd name="connsiteY3" fmla="*/ 3296679 h 3297196"/>
              <a:gd name="connsiteX4" fmla="*/ 0 w 1662732"/>
              <a:gd name="connsiteY4" fmla="*/ 518 h 3297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62732" h="3297196">
                <a:moveTo>
                  <a:pt x="10274" y="0"/>
                </a:moveTo>
                <a:cubicBezTo>
                  <a:pt x="922901" y="0"/>
                  <a:pt x="1662732" y="738102"/>
                  <a:pt x="1662732" y="1648598"/>
                </a:cubicBezTo>
                <a:cubicBezTo>
                  <a:pt x="1662732" y="2559094"/>
                  <a:pt x="922901" y="3297196"/>
                  <a:pt x="10274" y="3297196"/>
                </a:cubicBezTo>
                <a:lnTo>
                  <a:pt x="0" y="3296679"/>
                </a:lnTo>
                <a:lnTo>
                  <a:pt x="0" y="518"/>
                </a:lnTo>
                <a:close/>
              </a:path>
            </a:pathLst>
          </a:custGeom>
          <a:solidFill>
            <a:srgbClr val="94C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765356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F5F57-D093-4DAE-BD96-8F9DB750D69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1/9/16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graphicFrame>
        <p:nvGraphicFramePr>
          <p:cNvPr id="5" name="图表 4"/>
          <p:cNvGraphicFramePr/>
          <p:nvPr userDrawn="1">
            <p:extLst>
              <p:ext uri="{D42A27DB-BD31-4B8C-83A1-F6EECF244321}">
                <p14:modId xmlns:p14="http://schemas.microsoft.com/office/powerpoint/2010/main" val="1877191792"/>
              </p:ext>
            </p:extLst>
          </p:nvPr>
        </p:nvGraphicFramePr>
        <p:xfrm>
          <a:off x="0" y="4596714"/>
          <a:ext cx="9259330" cy="2121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4854481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F5F57-D093-4DAE-BD96-8F9DB750D69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1/9/16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4360431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F5F57-D093-4DAE-BD96-8F9DB750D69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1/9/16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5669393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F5F57-D093-4DAE-BD96-8F9DB750D69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1/9/16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272177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F5F57-D093-4DAE-BD96-8F9DB750D69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1/9/16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89943495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15843-734F-46E9-82AC-E461183ED29D}" type="datetime1">
              <a:rPr lang="th-TH" smtClean="0">
                <a:solidFill>
                  <a:prstClr val="black">
                    <a:tint val="75000"/>
                  </a:prstClr>
                </a:solidFill>
                <a:latin typeface="Cordia New"/>
              </a:rPr>
              <a:pPr/>
              <a:t>1/9/16</a:t>
            </a:fld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C682-89B0-406D-B99D-C29695E35E1E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ordia New"/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</p:spTree>
    <p:extLst>
      <p:ext uri="{BB962C8B-B14F-4D97-AF65-F5344CB8AC3E}">
        <p14:creationId xmlns:p14="http://schemas.microsoft.com/office/powerpoint/2010/main" val="259598921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DAD76-0248-4DB0-9E66-4FE8823288F3}" type="datetime1">
              <a:rPr lang="th-TH" smtClean="0">
                <a:solidFill>
                  <a:prstClr val="black">
                    <a:tint val="75000"/>
                  </a:prstClr>
                </a:solidFill>
                <a:latin typeface="Cordia New"/>
              </a:rPr>
              <a:pPr/>
              <a:t>1/9/16</a:t>
            </a:fld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C682-89B0-406D-B99D-C29695E35E1E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ordia New"/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</p:spTree>
    <p:extLst>
      <p:ext uri="{BB962C8B-B14F-4D97-AF65-F5344CB8AC3E}">
        <p14:creationId xmlns:p14="http://schemas.microsoft.com/office/powerpoint/2010/main" val="823108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9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0" y="6448425"/>
            <a:ext cx="1898650" cy="1809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AB2282-E92B-4C7F-931B-7F21FDE0F310}" type="datetime8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1/9/16 17:07</a:t>
            </a:fld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</p:spTree>
    <p:extLst>
      <p:ext uri="{BB962C8B-B14F-4D97-AF65-F5344CB8AC3E}">
        <p14:creationId xmlns:p14="http://schemas.microsoft.com/office/powerpoint/2010/main" val="3380617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28.xml"/><Relationship Id="rId15" Type="http://schemas.openxmlformats.org/officeDocument/2006/relationships/slideLayout" Target="../slideLayouts/slideLayout29.xml"/><Relationship Id="rId16" Type="http://schemas.openxmlformats.org/officeDocument/2006/relationships/slideLayout" Target="../slideLayouts/slideLayout30.xml"/><Relationship Id="rId17" Type="http://schemas.openxmlformats.org/officeDocument/2006/relationships/theme" Target="../theme/theme2.xml"/><Relationship Id="rId1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4FD16-D1CE-47F2-8C24-60B6085C8028}" type="datetimeFigureOut">
              <a:rPr lang="en-US" smtClean="0"/>
              <a:pPr/>
              <a:t>1/9/16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888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2F5F57-D093-4DAE-BD96-8F9DB750D69B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1/9/16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29766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  <p:sldLayoutId id="2147483704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tile tx="-717550" ty="-279400" sx="52000" sy="52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981200" y="1143000"/>
            <a:ext cx="5433936" cy="4652255"/>
            <a:chOff x="2924432" y="2119184"/>
            <a:chExt cx="3550509" cy="3039762"/>
          </a:xfrm>
        </p:grpSpPr>
        <p:grpSp>
          <p:nvGrpSpPr>
            <p:cNvPr id="12" name="组合 11"/>
            <p:cNvGrpSpPr/>
            <p:nvPr/>
          </p:nvGrpSpPr>
          <p:grpSpPr>
            <a:xfrm>
              <a:off x="3149483" y="3866799"/>
              <a:ext cx="3317063" cy="1145063"/>
              <a:chOff x="3149483" y="3866799"/>
              <a:chExt cx="3317063" cy="1145063"/>
            </a:xfrm>
          </p:grpSpPr>
          <p:sp>
            <p:nvSpPr>
              <p:cNvPr id="10" name="平行四边形 9"/>
              <p:cNvSpPr/>
              <p:nvPr/>
            </p:nvSpPr>
            <p:spPr>
              <a:xfrm rot="5400000" flipH="1">
                <a:off x="5525019" y="3927033"/>
                <a:ext cx="1001762" cy="881293"/>
              </a:xfrm>
              <a:prstGeom prst="parallelogram">
                <a:avLst>
                  <a:gd name="adj" fmla="val 31206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9" name="平行四边形 8"/>
              <p:cNvSpPr/>
              <p:nvPr/>
            </p:nvSpPr>
            <p:spPr>
              <a:xfrm rot="7663103" flipH="1">
                <a:off x="3112610" y="3969578"/>
                <a:ext cx="1079157" cy="1005411"/>
              </a:xfrm>
              <a:prstGeom prst="parallelogram">
                <a:avLst>
                  <a:gd name="adj" fmla="val 38684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2924432" y="2119184"/>
              <a:ext cx="3550509" cy="3039762"/>
              <a:chOff x="2924432" y="2119184"/>
              <a:chExt cx="3550509" cy="3039762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3179806" y="2119184"/>
                <a:ext cx="3039762" cy="3039762"/>
              </a:xfrm>
              <a:prstGeom prst="ellipse">
                <a:avLst/>
              </a:prstGeom>
              <a:solidFill>
                <a:srgbClr val="10B349"/>
              </a:solidFill>
              <a:ln>
                <a:noFill/>
              </a:ln>
              <a:effectLst>
                <a:outerShdw blurRad="1905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2924432" y="3737918"/>
                <a:ext cx="3550509" cy="856735"/>
              </a:xfrm>
              <a:prstGeom prst="rect">
                <a:avLst/>
              </a:prstGeom>
              <a:solidFill>
                <a:srgbClr val="93D050"/>
              </a:solidFill>
              <a:ln>
                <a:noFill/>
              </a:ln>
              <a:effectLst>
                <a:outerShdw blurRad="63500" dist="25400" dir="5400000" algn="t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</p:grpSp>
      </p:grpSp>
      <p:sp>
        <p:nvSpPr>
          <p:cNvPr id="15" name="文本框 14"/>
          <p:cNvSpPr txBox="1"/>
          <p:nvPr/>
        </p:nvSpPr>
        <p:spPr>
          <a:xfrm>
            <a:off x="2808217" y="1676400"/>
            <a:ext cx="374498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000" b="1" dirty="0">
                <a:solidFill>
                  <a:prstClr val="white"/>
                </a:solidFill>
                <a:latin typeface="Candara" panose="020E0502030303020204" pitchFamily="34" charset="0"/>
              </a:rPr>
              <a:t>Latecomers, Flying Geese and Competitive advantage</a:t>
            </a:r>
            <a:endParaRPr lang="zh-CN" altLang="en-US" sz="3000" b="1" dirty="0">
              <a:solidFill>
                <a:prstClr val="white"/>
              </a:solidFill>
              <a:latin typeface="Candara" panose="020E0502030303020204" pitchFamily="34" charset="0"/>
              <a:ea typeface="宋体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600200" y="4034135"/>
            <a:ext cx="619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prstClr val="white"/>
                </a:solidFill>
              </a:rPr>
              <a:t>Akira </a:t>
            </a:r>
            <a:r>
              <a:rPr lang="en-US" altLang="zh-CN" sz="2400" dirty="0" err="1">
                <a:solidFill>
                  <a:prstClr val="white"/>
                </a:solidFill>
              </a:rPr>
              <a:t>Suehiro</a:t>
            </a:r>
            <a:r>
              <a:rPr lang="en-US" altLang="zh-CN" sz="2400" dirty="0">
                <a:solidFill>
                  <a:prstClr val="white"/>
                </a:solidFill>
              </a:rPr>
              <a:t> in Catch-Up </a:t>
            </a:r>
            <a:r>
              <a:rPr lang="en-US" altLang="zh-CN" sz="2400" dirty="0" smtClean="0">
                <a:solidFill>
                  <a:prstClr val="white"/>
                </a:solidFill>
              </a:rPr>
              <a:t>Industrialization</a:t>
            </a:r>
            <a:endParaRPr lang="en-US" altLang="zh-CN" sz="24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1248422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76672"/>
            <a:ext cx="8820472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-31207" y="457200"/>
            <a:ext cx="323528" cy="10081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8515350" cy="1325563"/>
          </a:xfrm>
        </p:spPr>
        <p:txBody>
          <a:bodyPr/>
          <a:lstStyle/>
          <a:p>
            <a:r>
              <a:rPr lang="en-US" dirty="0" smtClean="0"/>
              <a:t>Prototype of the Latecomer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905000"/>
            <a:ext cx="7886700" cy="3886200"/>
          </a:xfrm>
          <a:solidFill>
            <a:srgbClr val="FFC2CD"/>
          </a:solidFill>
        </p:spPr>
        <p:txBody>
          <a:bodyPr/>
          <a:lstStyle/>
          <a:p>
            <a:r>
              <a:rPr lang="en-US" dirty="0" err="1" smtClean="0"/>
              <a:t>Friedlich</a:t>
            </a:r>
            <a:r>
              <a:rPr lang="en-US" dirty="0" smtClean="0"/>
              <a:t> List 1841</a:t>
            </a:r>
          </a:p>
          <a:p>
            <a:r>
              <a:rPr lang="en-US" dirty="0" smtClean="0"/>
              <a:t>Free trade led to problem of </a:t>
            </a:r>
            <a:r>
              <a:rPr lang="en-US" dirty="0" err="1" smtClean="0"/>
              <a:t>industrialisation</a:t>
            </a:r>
            <a:r>
              <a:rPr lang="en-US" dirty="0" smtClean="0"/>
              <a:t> for the latecomer in Germany</a:t>
            </a:r>
          </a:p>
          <a:p>
            <a:r>
              <a:rPr lang="en-US" dirty="0" smtClean="0"/>
              <a:t>UK and Germany example</a:t>
            </a:r>
          </a:p>
          <a:p>
            <a:r>
              <a:rPr lang="en-US" dirty="0" smtClean="0"/>
              <a:t>Dynamic use of Income elasticity of demand.</a:t>
            </a:r>
          </a:p>
          <a:p>
            <a:pPr lvl="1"/>
            <a:r>
              <a:rPr lang="en-US" dirty="0" smtClean="0"/>
              <a:t>Government Intervention</a:t>
            </a:r>
          </a:p>
          <a:p>
            <a:pPr lvl="1"/>
            <a:r>
              <a:rPr lang="en-US" dirty="0" smtClean="0"/>
              <a:t>Manufacturing Power</a:t>
            </a:r>
          </a:p>
          <a:p>
            <a:pPr lvl="1"/>
            <a:r>
              <a:rPr lang="en-US" dirty="0" smtClean="0"/>
              <a:t>Nationalistic Ideology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684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76672"/>
            <a:ext cx="8820472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476672"/>
            <a:ext cx="323528" cy="10081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Gerschenkron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508375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/>
              <a:t>Latecomer is at advantage.</a:t>
            </a:r>
          </a:p>
          <a:p>
            <a:r>
              <a:rPr lang="en-US" dirty="0" smtClean="0"/>
              <a:t>Specialize in best available technology and efficient ones.</a:t>
            </a:r>
          </a:p>
          <a:p>
            <a:pPr lvl="1"/>
            <a:r>
              <a:rPr lang="en-US" dirty="0" smtClean="0"/>
              <a:t>Great Spur</a:t>
            </a:r>
          </a:p>
          <a:p>
            <a:pPr lvl="1"/>
            <a:r>
              <a:rPr lang="en-US" dirty="0" smtClean="0"/>
              <a:t>Larger plant in terms of scale, etc.</a:t>
            </a:r>
          </a:p>
          <a:p>
            <a:pPr lvl="1"/>
            <a:r>
              <a:rPr lang="en-US" dirty="0" smtClean="0"/>
              <a:t>Better Role of Special Institutional Elements in supporting to industry: capital.</a:t>
            </a:r>
          </a:p>
          <a:p>
            <a:pPr lvl="1"/>
            <a:r>
              <a:rPr lang="en-US" dirty="0" smtClean="0"/>
              <a:t>Specific industrialization ideology.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9473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324272"/>
            <a:ext cx="8820472" cy="135212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324272"/>
            <a:ext cx="323528" cy="135212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Advantages and Disadvantages of Backwardness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133600"/>
            <a:ext cx="7886700" cy="2974975"/>
          </a:xfrm>
        </p:spPr>
        <p:txBody>
          <a:bodyPr/>
          <a:lstStyle/>
          <a:p>
            <a:r>
              <a:rPr lang="en-US" dirty="0" smtClean="0"/>
              <a:t>Disadvantages</a:t>
            </a:r>
          </a:p>
          <a:p>
            <a:pPr lvl="1"/>
            <a:r>
              <a:rPr lang="en-US" dirty="0" smtClean="0"/>
              <a:t>Can not explain which industry is better than the other one in Germany: Steel.</a:t>
            </a:r>
          </a:p>
          <a:p>
            <a:pPr lvl="1"/>
            <a:r>
              <a:rPr lang="en-US" dirty="0" smtClean="0"/>
              <a:t>USA: Auto Industry.</a:t>
            </a:r>
          </a:p>
          <a:p>
            <a:pPr lvl="1"/>
            <a:r>
              <a:rPr lang="en-US" dirty="0" smtClean="0"/>
              <a:t>Role of government, financial institution and nationalistic ideology are not enough.</a:t>
            </a:r>
          </a:p>
          <a:p>
            <a:pPr lvl="1"/>
            <a:r>
              <a:rPr lang="en-US" dirty="0" smtClean="0"/>
              <a:t>Necessary but not sufficient.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2186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476672"/>
            <a:ext cx="8820472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476672"/>
            <a:ext cx="323528" cy="10081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Two Important Theories</a:t>
            </a:r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1066800" y="2057400"/>
            <a:ext cx="6629400" cy="99060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400" dirty="0">
                <a:solidFill>
                  <a:schemeClr val="bg1"/>
                </a:solidFill>
              </a:rPr>
              <a:t>Minami’s Flying Geese Formation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66800" y="3352800"/>
            <a:ext cx="6629400" cy="9906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400" dirty="0"/>
              <a:t>Vernon’s Product Life Cycles</a:t>
            </a:r>
          </a:p>
        </p:txBody>
      </p:sp>
      <p:sp>
        <p:nvSpPr>
          <p:cNvPr id="9" name="Oval 8"/>
          <p:cNvSpPr/>
          <p:nvPr/>
        </p:nvSpPr>
        <p:spPr>
          <a:xfrm>
            <a:off x="762000" y="1752600"/>
            <a:ext cx="685800" cy="609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</a:rPr>
              <a:t>1</a:t>
            </a:r>
            <a:endParaRPr lang="en-US" sz="3600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762000" y="3124200"/>
            <a:ext cx="685800" cy="6096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solidFill>
                  <a:schemeClr val="tx1"/>
                </a:solidFill>
              </a:rPr>
              <a:t>2</a:t>
            </a:r>
            <a:endParaRPr lang="en-US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0321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1198" y="633264"/>
            <a:ext cx="8820472" cy="814536"/>
          </a:xfrm>
          <a:prstGeom prst="rect">
            <a:avLst/>
          </a:prstGeom>
          <a:solidFill>
            <a:srgbClr val="EBB8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-12330" y="633264"/>
            <a:ext cx="323528" cy="814536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Catch-up Industrialization Model</a:t>
            </a:r>
            <a:endParaRPr lang="en-US" dirty="0"/>
          </a:p>
        </p:txBody>
      </p:sp>
      <p:sp>
        <p:nvSpPr>
          <p:cNvPr id="9" name="Rounded Rectangle 8"/>
          <p:cNvSpPr/>
          <p:nvPr/>
        </p:nvSpPr>
        <p:spPr>
          <a:xfrm>
            <a:off x="304800" y="1981200"/>
            <a:ext cx="3962400" cy="990600"/>
          </a:xfrm>
          <a:prstGeom prst="roundRect">
            <a:avLst/>
          </a:prstGeom>
          <a:solidFill>
            <a:srgbClr val="54C65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/>
              <a:t>Domestic Products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876800" y="1981200"/>
            <a:ext cx="3962400" cy="990600"/>
          </a:xfrm>
          <a:prstGeom prst="roundRect">
            <a:avLst/>
          </a:prstGeom>
          <a:solidFill>
            <a:srgbClr val="54C65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00" dirty="0"/>
              <a:t>International Products</a:t>
            </a:r>
          </a:p>
        </p:txBody>
      </p:sp>
    </p:spTree>
    <p:extLst>
      <p:ext uri="{BB962C8B-B14F-4D97-AF65-F5344CB8AC3E}">
        <p14:creationId xmlns:p14="http://schemas.microsoft.com/office/powerpoint/2010/main" val="2490508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04800" y="2286000"/>
            <a:ext cx="6477000" cy="838200"/>
          </a:xfrm>
          <a:prstGeom prst="roundRect">
            <a:avLst/>
          </a:prstGeom>
          <a:solidFill>
            <a:srgbClr val="54C65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23528" y="381000"/>
            <a:ext cx="8820472" cy="1371600"/>
          </a:xfrm>
          <a:prstGeom prst="rect">
            <a:avLst/>
          </a:prstGeom>
          <a:solidFill>
            <a:srgbClr val="EBB8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381000"/>
            <a:ext cx="323528" cy="1371600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Michael Porter’s Competitive Advantage of the Nations.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438400"/>
            <a:ext cx="6000750" cy="53657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</a:rPr>
              <a:t>Japan and Korea innovation at its best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575250"/>
      </p:ext>
    </p:extLst>
  </p:cSld>
  <p:clrMapOvr>
    <a:masterClrMapping/>
  </p:clrMapOvr>
</p:sld>
</file>

<file path=ppt/theme/theme1.xml><?xml version="1.0" encoding="utf-8"?>
<a:theme xmlns:a="http://schemas.openxmlformats.org/drawingml/2006/main" name="482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演示文稿1" id="{AA1CBBF3-5167-4087-BFAE-78FB9154F143}" vid="{7647476C-A5FC-4CA7-A3C8-1DF0DD194B10}"/>
    </a:ext>
  </a:extLst>
</a:theme>
</file>

<file path=ppt/theme/theme2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演示文稿1" id="{AA1CBBF3-5167-4087-BFAE-78FB9154F143}" vid="{7647476C-A5FC-4CA7-A3C8-1DF0DD194B10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 主题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主题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 主题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主题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482.thmx</Template>
  <TotalTime>1908</TotalTime>
  <Words>208</Words>
  <Application>Microsoft Macintosh PowerPoint</Application>
  <PresentationFormat>On-screen Show (4:3)</PresentationFormat>
  <Paragraphs>39</Paragraphs>
  <Slides>7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482</vt:lpstr>
      <vt:lpstr>Office 主题</vt:lpstr>
      <vt:lpstr>PowerPoint Presentation</vt:lpstr>
      <vt:lpstr>Prototype of the Latecomer Model</vt:lpstr>
      <vt:lpstr>Gerschenkron </vt:lpstr>
      <vt:lpstr>Advantages and Disadvantages of Backwardness</vt:lpstr>
      <vt:lpstr>Two Important Theories</vt:lpstr>
      <vt:lpstr>Catch-up Industrialization Model</vt:lpstr>
      <vt:lpstr>Michael Porter’s Competitive Advantage of the Nations.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Industry and Development</dc:title>
  <dc:creator>Monthien</dc:creator>
  <cp:lastModifiedBy>Nan Yotkhruea</cp:lastModifiedBy>
  <cp:revision>14</cp:revision>
  <dcterms:created xsi:type="dcterms:W3CDTF">2014-01-24T04:35:23Z</dcterms:created>
  <dcterms:modified xsi:type="dcterms:W3CDTF">2016-01-10T15:03:41Z</dcterms:modified>
</cp:coreProperties>
</file>