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7.xml" ContentType="application/vnd.openxmlformats-officedocument.themeOverride+xml"/>
  <Override PartName="/ppt/theme/themeOverride12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Override17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9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</p:sldMasterIdLst>
  <p:notesMasterIdLst>
    <p:notesMasterId r:id="rId28"/>
  </p:notesMasterIdLst>
  <p:sldIdLst>
    <p:sldId id="284" r:id="rId3"/>
    <p:sldId id="288" r:id="rId4"/>
    <p:sldId id="285" r:id="rId5"/>
    <p:sldId id="289" r:id="rId6"/>
    <p:sldId id="286" r:id="rId7"/>
    <p:sldId id="290" r:id="rId8"/>
    <p:sldId id="292" r:id="rId9"/>
    <p:sldId id="291" r:id="rId10"/>
    <p:sldId id="287" r:id="rId11"/>
    <p:sldId id="299" r:id="rId12"/>
    <p:sldId id="296" r:id="rId13"/>
    <p:sldId id="293" r:id="rId14"/>
    <p:sldId id="297" r:id="rId15"/>
    <p:sldId id="298" r:id="rId16"/>
    <p:sldId id="300" r:id="rId17"/>
    <p:sldId id="301" r:id="rId18"/>
    <p:sldId id="302" r:id="rId19"/>
    <p:sldId id="303" r:id="rId20"/>
    <p:sldId id="304" r:id="rId21"/>
    <p:sldId id="307" r:id="rId22"/>
    <p:sldId id="305" r:id="rId23"/>
    <p:sldId id="306" r:id="rId24"/>
    <p:sldId id="308" r:id="rId25"/>
    <p:sldId id="309" r:id="rId26"/>
    <p:sldId id="310" r:id="rId27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0B5C4D-90A1-4E48-B9A4-FBD307E24457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L&amp;E Points from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“Questions of </a:t>
            </a:r>
            <a:r>
              <a:rPr lang="en-US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Milinda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”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Q1: Mango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shall be the lawful owner of the mango?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man?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Thief?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the right of owning mango shall be allocated?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would it affect economic efficiency?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Any existing legal provisions on this matter?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Agreeable with economics?</a:t>
            </a: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214422"/>
            <a:ext cx="8715436" cy="564357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man is the lawful owner of the mango,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thief is the lawful owner of the mango (the fruit is not owned by a tree-owner),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What is the point? What is the efficiency we want to attain?</a:t>
            </a:r>
          </a:p>
          <a:p>
            <a:pPr>
              <a:lnSpc>
                <a:spcPct val="90000"/>
              </a:lnSpc>
            </a:pP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Maximising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mangoes?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can the legal rule achieve that?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does it better?</a:t>
            </a: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4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Q1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L&amp;E Points from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“Questions of </a:t>
            </a:r>
            <a:r>
              <a:rPr lang="en-US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Milinda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”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Q2: Fire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shall be responsible for fire?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shall be responsible for the damage?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Man or a Field Owner?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Is damage caused by fire?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Is fire caused by anyone’s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behaviour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would it affect economic efficiency?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Any existing legal provisions on this matter?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Agreeable with economics?</a:t>
            </a: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man who lit the fire shall be responsible for land damage,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the landowner shall be responsible for damage in his own land,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What is the point? What is the efficiency we want to attain?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Reducing the fire damage and its spread?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can the legal rule achieve that?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does it better?</a:t>
            </a:r>
          </a:p>
          <a:p>
            <a:pPr lvl="1">
              <a:lnSpc>
                <a:spcPct val="90000"/>
              </a:lnSpc>
              <a:buNone/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Q2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L&amp;E Points from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“Questions of </a:t>
            </a:r>
            <a:r>
              <a:rPr lang="en-US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Milinda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”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Q3: A Girl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shall marry the girl?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first or a second man?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Is the first man’s action considered as ‘engagement’? 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What is the economic meaning of engagement?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would it affect economic efficiency?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Any existing legal provisions on this matter?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Agreeable with economics?</a:t>
            </a: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first man can marry the girl,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husband (a second man) can still be a husband,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What is the point? What is the efficiency we want to attain?</a:t>
            </a:r>
          </a:p>
          <a:p>
            <a:pPr>
              <a:lnSpc>
                <a:spcPct val="90000"/>
              </a:lnSpc>
            </a:pP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Maximising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combined wealth? Reproduce?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can the legal rule achieve that?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does it better?</a:t>
            </a:r>
          </a:p>
          <a:p>
            <a:pPr lvl="1">
              <a:lnSpc>
                <a:spcPct val="90000"/>
              </a:lnSpc>
              <a:buNone/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Q3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L&amp;E Points from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“Questions of </a:t>
            </a:r>
            <a:r>
              <a:rPr lang="en-US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Milinda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”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Q4: Milk, Curd, Butter, and Ghee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is the owner of milk?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seller or a buyer?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would it affect economic efficiency?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Any existing legal provisions on this matter?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Agreeable with economics?</a:t>
            </a: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buyer is the owner of the milk,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seller is the owner of the milk,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What is the point? What is the efficiency we want to attain?</a:t>
            </a:r>
          </a:p>
          <a:p>
            <a:pPr>
              <a:lnSpc>
                <a:spcPct val="90000"/>
              </a:lnSpc>
            </a:pP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Maximising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value/utility?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can the legal rule achieve that?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does it better?</a:t>
            </a:r>
          </a:p>
          <a:p>
            <a:pPr lvl="1">
              <a:lnSpc>
                <a:spcPct val="90000"/>
              </a:lnSpc>
              <a:buNone/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Q4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Main Points of Study in L&amp;E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Q1: Property Right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(civil) and </a:t>
            </a: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Criminal Offence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</a:t>
            </a:r>
          </a:p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Q2: Wrongful Act/Tort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(civil) and </a:t>
            </a: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Criminal Offence</a:t>
            </a:r>
          </a:p>
          <a:p>
            <a:pPr>
              <a:lnSpc>
                <a:spcPct val="90000"/>
              </a:lnSpc>
              <a:buNone/>
            </a:pP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Q3: Family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(civil)</a:t>
            </a:r>
          </a:p>
          <a:p>
            <a:pPr>
              <a:lnSpc>
                <a:spcPct val="90000"/>
              </a:lnSpc>
              <a:buNone/>
            </a:pP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Q4: Property Right</a:t>
            </a:r>
            <a:r>
              <a:rPr lang="en-GB" sz="3200" dirty="0" smtClean="0">
                <a:latin typeface="Calibri" pitchFamily="34" charset="0"/>
                <a:cs typeface="Microsoft Sans Serif" pitchFamily="34" charset="0"/>
              </a:rPr>
              <a:t> and </a:t>
            </a: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Contract</a:t>
            </a:r>
            <a:r>
              <a:rPr lang="en-GB" sz="3200" dirty="0" smtClean="0">
                <a:latin typeface="Calibri" pitchFamily="34" charset="0"/>
                <a:cs typeface="Microsoft Sans Serif" pitchFamily="34" charset="0"/>
              </a:rPr>
              <a:t> (civil)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Shared 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Points 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from 4 Exa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mples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Q1: </a:t>
            </a: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Mango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Q2: Fire</a:t>
            </a:r>
            <a:endParaRPr lang="en-GB" sz="3200" b="1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Q3: </a:t>
            </a: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Girl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Q4: </a:t>
            </a: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Milk and Curd</a:t>
            </a:r>
          </a:p>
          <a:p>
            <a:pPr>
              <a:lnSpc>
                <a:spcPct val="90000"/>
              </a:lnSpc>
              <a:buNone/>
            </a:pP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??? What do they have in common???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In absence of property right</a:t>
            </a:r>
            <a:endParaRPr lang="th-TH" sz="36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06902" y="214290"/>
            <a:ext cx="8156448" cy="1202424"/>
          </a:xfrm>
        </p:spPr>
        <p:txBody>
          <a:bodyPr/>
          <a:lstStyle/>
          <a:p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What is missing?</a:t>
            </a:r>
            <a:endParaRPr lang="th-TH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Buyer and Seller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Buyer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How do you know that the product is owned by the seller since all products are identical? The product may be stolen.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Once you know that it might be stolen and the seller can get away with it, why don’t you steal from others rather than buy?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Even though you decided to buy, how can you be sure that the seller won’t steal it back from you and resell it again?</a:t>
            </a:r>
          </a:p>
          <a:p>
            <a:pPr>
              <a:lnSpc>
                <a:spcPct val="90000"/>
              </a:lnSpc>
            </a:pPr>
            <a:r>
              <a:rPr lang="en-US" b="1" i="1" dirty="0" smtClean="0">
                <a:latin typeface="Calibri" pitchFamily="34" charset="0"/>
                <a:cs typeface="Microsoft Sans Serif" pitchFamily="34" charset="0"/>
              </a:rPr>
              <a:t>Condition for stealing???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Buyer and Seller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Seller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How can you be sure that your product is bought not stolen (either by prospective customer/other sellers)?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Do you have to produce the product yourself?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Would stealing from others cheaper (other sellers/your own customer)?</a:t>
            </a:r>
          </a:p>
          <a:p>
            <a:pPr>
              <a:lnSpc>
                <a:spcPct val="90000"/>
              </a:lnSpc>
            </a:pPr>
            <a:r>
              <a:rPr lang="en-US" i="1" dirty="0" smtClean="0">
                <a:latin typeface="Calibri" pitchFamily="34" charset="0"/>
                <a:cs typeface="Microsoft Sans Serif" pitchFamily="34" charset="0"/>
              </a:rPr>
              <a:t>Will you produce anything if stealing is common?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57158" y="2923308"/>
            <a:ext cx="8786842" cy="314889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Lack of incentive to produce and to exchange</a:t>
            </a:r>
          </a:p>
          <a:p>
            <a:pPr algn="ctr"/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NOT MANY THINGS ARE THERE FOR US </a:t>
            </a:r>
          </a:p>
          <a:p>
            <a:pPr algn="ctr"/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TO STEAL</a:t>
            </a:r>
            <a:endParaRPr lang="th-TH" sz="3600" b="1" i="1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06902" y="214290"/>
            <a:ext cx="8156448" cy="1202424"/>
          </a:xfrm>
        </p:spPr>
        <p:txBody>
          <a:bodyPr/>
          <a:lstStyle/>
          <a:p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What is missing?</a:t>
            </a:r>
            <a:endParaRPr lang="th-TH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Definition</a:t>
            </a:r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alibri" pitchFamily="34" charset="0"/>
                <a:cs typeface="Microsoft Sans Serif" pitchFamily="34" charset="0"/>
              </a:rPr>
              <a:t>What can the owner do with his/her property?</a:t>
            </a:r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alibri" pitchFamily="34" charset="0"/>
                <a:cs typeface="Microsoft Sans Serif" pitchFamily="34" charset="0"/>
              </a:rPr>
              <a:t>What can be privately owned?</a:t>
            </a:r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alibri" pitchFamily="34" charset="0"/>
                <a:cs typeface="Microsoft Sans Serif" pitchFamily="34" charset="0"/>
              </a:rPr>
              <a:t>Why does property right exist?</a:t>
            </a:r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alibri" pitchFamily="34" charset="0"/>
                <a:cs typeface="Microsoft Sans Serif" pitchFamily="34" charset="0"/>
              </a:rPr>
              <a:t>How can one acquire property right?</a:t>
            </a:r>
          </a:p>
          <a:p>
            <a:pPr>
              <a:lnSpc>
                <a:spcPct val="90000"/>
              </a:lnSpc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bundle of rights determines what an ‘owner’ can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do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with his property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Also known as ‘ownership’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Rights (Section 1336 in CCC)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use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dispose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earn the benefit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recall it from unlawful possessor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prevent others to unlawfully intervene with the property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create other rights over that property including pledge and mortgage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.</a:t>
            </a: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Such right must be </a:t>
            </a:r>
            <a:r>
              <a:rPr lang="en-US" sz="3600" dirty="0" err="1" smtClean="0">
                <a:latin typeface="Calibri" pitchFamily="34" charset="0"/>
                <a:cs typeface="Microsoft Sans Serif" pitchFamily="34" charset="0"/>
              </a:rPr>
              <a:t>recognised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by the state and other people within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 state </a:t>
            </a:r>
            <a:r>
              <a:rPr lang="en-US" sz="3600" dirty="0" err="1" smtClean="0">
                <a:latin typeface="Calibri" pitchFamily="34" charset="0"/>
                <a:cs typeface="Microsoft Sans Serif" pitchFamily="34" charset="0"/>
              </a:rPr>
              <a:t>recognises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it by providing the protection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Protection is </a:t>
            </a:r>
          </a:p>
          <a:p>
            <a:pPr lvl="2">
              <a:lnSpc>
                <a:spcPct val="90000"/>
              </a:lnSpc>
            </a:pPr>
            <a:r>
              <a:rPr lang="en-US" sz="2800" dirty="0" err="1" smtClean="0">
                <a:latin typeface="Calibri" pitchFamily="34" charset="0"/>
                <a:cs typeface="Microsoft Sans Serif" pitchFamily="34" charset="0"/>
              </a:rPr>
              <a:t>legalising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 the right (legislative power)</a:t>
            </a:r>
          </a:p>
          <a:p>
            <a:pPr lvl="2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enforcing the right (administrative and judicial powers)</a:t>
            </a:r>
          </a:p>
          <a:p>
            <a:pPr>
              <a:lnSpc>
                <a:spcPct val="90000"/>
              </a:lnSpc>
            </a:pPr>
            <a:r>
              <a:rPr lang="en-US" sz="3400" dirty="0" smtClean="0">
                <a:latin typeface="Calibri" pitchFamily="34" charset="0"/>
                <a:cs typeface="Microsoft Sans Serif" pitchFamily="34" charset="0"/>
              </a:rPr>
              <a:t>With enforcement, others will </a:t>
            </a:r>
            <a:r>
              <a:rPr lang="en-US" sz="3400" dirty="0" err="1" smtClean="0">
                <a:latin typeface="Calibri" pitchFamily="34" charset="0"/>
                <a:cs typeface="Microsoft Sans Serif" pitchFamily="34" charset="0"/>
              </a:rPr>
              <a:t>recognise</a:t>
            </a:r>
            <a:r>
              <a:rPr lang="en-US" sz="3400" dirty="0" smtClean="0">
                <a:latin typeface="Calibri" pitchFamily="34" charset="0"/>
                <a:cs typeface="Microsoft Sans Serif" pitchFamily="34" charset="0"/>
              </a:rPr>
              <a:t> your right.</a:t>
            </a:r>
            <a:endParaRPr lang="en-US" sz="34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1168658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 –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Latin Mottos</a:t>
            </a:r>
            <a:endParaRPr lang="th-TH" b="1" i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3600" b="1" i="1" dirty="0" smtClean="0">
                <a:latin typeface="Calibri" pitchFamily="34" charset="0"/>
                <a:cs typeface="Microsoft Sans Serif" pitchFamily="34" charset="0"/>
              </a:rPr>
              <a:t>Nemo dat quod non habet</a:t>
            </a:r>
            <a:r>
              <a:rPr lang="it-IT" sz="3600" b="1" i="1" dirty="0" smtClean="0">
                <a:latin typeface="Calibri" pitchFamily="34" charset="0"/>
                <a:cs typeface="Microsoft Sans Serif" pitchFamily="34" charset="0"/>
              </a:rPr>
              <a:t>.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no one [can] give what he does not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have</a:t>
            </a:r>
          </a:p>
          <a:p>
            <a:pPr lvl="1">
              <a:lnSpc>
                <a:spcPct val="90000"/>
              </a:lnSpc>
            </a:pP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Private Property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Although only law can determine the property right, the law shall observe the reality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Things that can be owned, shall be owned?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Why?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What can be owned?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“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Private Good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” and its property</a:t>
            </a:r>
          </a:p>
          <a:p>
            <a:pPr lvl="1">
              <a:lnSpc>
                <a:spcPct val="90000"/>
              </a:lnSpc>
            </a:pPr>
            <a:r>
              <a:rPr lang="en-US" sz="2400" b="1" dirty="0" smtClean="0">
                <a:latin typeface="Calibri" pitchFamily="34" charset="0"/>
                <a:cs typeface="Microsoft Sans Serif" pitchFamily="34" charset="0"/>
              </a:rPr>
              <a:t>Rivalry and </a:t>
            </a:r>
          </a:p>
          <a:p>
            <a:pPr lvl="1">
              <a:lnSpc>
                <a:spcPct val="90000"/>
              </a:lnSpc>
            </a:pPr>
            <a:r>
              <a:rPr lang="en-US" sz="2400" b="1" dirty="0" smtClean="0">
                <a:latin typeface="Calibri" pitchFamily="34" charset="0"/>
                <a:cs typeface="Microsoft Sans Serif" pitchFamily="34" charset="0"/>
              </a:rPr>
              <a:t>Excludability/Exclusivity</a:t>
            </a:r>
            <a:endParaRPr lang="en-US" sz="2400" b="1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Private Property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Section 137: “Things, in legal sense, are corporeal objects.”</a:t>
            </a:r>
          </a:p>
          <a:p>
            <a:pPr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Section 138: “Property includes things as well as incorporeal objects, susceptible of having a value and of being appropriated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.”</a:t>
            </a:r>
          </a:p>
          <a:p>
            <a:pPr>
              <a:lnSpc>
                <a:spcPct val="90000"/>
              </a:lnSpc>
            </a:pPr>
            <a:r>
              <a:rPr lang="en-US" sz="2800" b="1" i="1" dirty="0" smtClean="0">
                <a:latin typeface="Calibri" pitchFamily="34" charset="0"/>
                <a:cs typeface="Microsoft Sans Serif" pitchFamily="34" charset="0"/>
              </a:rPr>
              <a:t>Having value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Calibri" pitchFamily="34" charset="0"/>
                <a:cs typeface="Microsoft Sans Serif" pitchFamily="34" charset="0"/>
              </a:rPr>
              <a:t>Rivalry – reduction of available resource </a:t>
            </a:r>
            <a:r>
              <a:rPr lang="en-US" sz="2400" dirty="0" smtClean="0">
                <a:latin typeface="Calibri" pitchFamily="34" charset="0"/>
                <a:cs typeface="Microsoft Sans Serif" pitchFamily="34" charset="0"/>
                <a:sym typeface="Wingdings" pitchFamily="2" charset="2"/>
              </a:rPr>
              <a:t> more scarcity</a:t>
            </a:r>
            <a:endParaRPr lang="en-US" sz="24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800" b="1" dirty="0" smtClean="0">
                <a:latin typeface="Calibri" pitchFamily="34" charset="0"/>
                <a:cs typeface="Microsoft Sans Serif" pitchFamily="34" charset="0"/>
              </a:rPr>
              <a:t>Being Appropriated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Calibri" pitchFamily="34" charset="0"/>
                <a:cs typeface="Microsoft Sans Serif" pitchFamily="34" charset="0"/>
              </a:rPr>
              <a:t>Excludability – prevention of others to access/use your resource</a:t>
            </a:r>
            <a:endParaRPr lang="en-US" sz="24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endParaRPr lang="en-US" sz="2800" b="1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Reasons of having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Avoid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destructive competition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Protecting property right by state reduces the private cost of property protection</a:t>
            </a: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Of course, this is the reasons why state can collect tax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Decision of individual which is the best for own property: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incentive to produce/use efficiently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Usage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Maintenance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 basis for negotiation (using same standard)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Acquisition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Possession</a:t>
            </a: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</a:t>
            </a:r>
            <a:r>
              <a:rPr lang="en-US" sz="3200" i="1" smtClean="0">
                <a:latin typeface="Calibri" pitchFamily="34" charset="0"/>
                <a:cs typeface="Microsoft Sans Serif" pitchFamily="34" charset="0"/>
              </a:rPr>
              <a:t>nullius – </a:t>
            </a:r>
            <a:r>
              <a:rPr lang="en-US" sz="3200" smtClean="0">
                <a:latin typeface="Calibri" pitchFamily="34" charset="0"/>
                <a:cs typeface="Microsoft Sans Serif" pitchFamily="34" charset="0"/>
              </a:rPr>
              <a:t>property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derelictæ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Fer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naturæ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not yet a property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Bona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vacantia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ownerless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Rule of First Possession/Appropriation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Accession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Negotiation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Legal Mandates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4" descr="Big-Game-Hunting-Deer-Colorado-Piney-Valley-Ranch-4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876" y="836712"/>
            <a:ext cx="8000830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Upland%20Game%20birds%20explode%20in%20your%20face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692150"/>
            <a:ext cx="72009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ist2_2244499_bird_hunting_seri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692150"/>
            <a:ext cx="7920037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2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3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4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5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6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7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8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9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0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2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3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4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5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6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7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382</TotalTime>
  <Words>1079</Words>
  <Application>Microsoft Office PowerPoint</Application>
  <PresentationFormat>On-screen Show (4:3)</PresentationFormat>
  <Paragraphs>151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Metro</vt:lpstr>
      <vt:lpstr>Concourse</vt:lpstr>
      <vt:lpstr>L&amp;E Points from  “Questions of Milinda”</vt:lpstr>
      <vt:lpstr>Q1</vt:lpstr>
      <vt:lpstr>L&amp;E Points from  “Questions of Milinda”</vt:lpstr>
      <vt:lpstr>Q2</vt:lpstr>
      <vt:lpstr>L&amp;E Points from  “Questions of Milinda”</vt:lpstr>
      <vt:lpstr>Q3</vt:lpstr>
      <vt:lpstr>L&amp;E Points from  “Questions of Milinda”</vt:lpstr>
      <vt:lpstr>Q4</vt:lpstr>
      <vt:lpstr>Main Points of Study in L&amp;E</vt:lpstr>
      <vt:lpstr>Shared Points from 4 Examples</vt:lpstr>
      <vt:lpstr>What is missing?</vt:lpstr>
      <vt:lpstr>Buyer and Seller</vt:lpstr>
      <vt:lpstr>Buyer and Seller</vt:lpstr>
      <vt:lpstr>What is missing?</vt:lpstr>
      <vt:lpstr>Property Right</vt:lpstr>
      <vt:lpstr>Definition of Property Right</vt:lpstr>
      <vt:lpstr>Definition of Property Right</vt:lpstr>
      <vt:lpstr>Definition of Property Right –  Latin Mottos</vt:lpstr>
      <vt:lpstr>Private Property</vt:lpstr>
      <vt:lpstr>Private Property</vt:lpstr>
      <vt:lpstr>Reasons of having Property Right</vt:lpstr>
      <vt:lpstr>Acquisition of Property Right</vt:lpstr>
      <vt:lpstr>Slide 23</vt:lpstr>
      <vt:lpstr>Slide 24</vt:lpstr>
      <vt:lpstr>Slide 25</vt:lpstr>
    </vt:vector>
  </TitlesOfParts>
  <Company>econlab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and Economics</dc:title>
  <dc:creator>supruet</dc:creator>
  <cp:lastModifiedBy>user</cp:lastModifiedBy>
  <cp:revision>52</cp:revision>
  <dcterms:created xsi:type="dcterms:W3CDTF">2008-01-10T11:28:32Z</dcterms:created>
  <dcterms:modified xsi:type="dcterms:W3CDTF">2011-08-30T17:52:59Z</dcterms:modified>
</cp:coreProperties>
</file>