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7"/>
  </p:notesMasterIdLst>
  <p:sldIdLst>
    <p:sldId id="256" r:id="rId2"/>
    <p:sldId id="257" r:id="rId3"/>
    <p:sldId id="274" r:id="rId4"/>
    <p:sldId id="276" r:id="rId5"/>
    <p:sldId id="277" r:id="rId6"/>
    <p:sldId id="278" r:id="rId7"/>
    <p:sldId id="281" r:id="rId8"/>
    <p:sldId id="282" r:id="rId9"/>
    <p:sldId id="318" r:id="rId10"/>
    <p:sldId id="305" r:id="rId11"/>
    <p:sldId id="307" r:id="rId12"/>
    <p:sldId id="308" r:id="rId13"/>
    <p:sldId id="319" r:id="rId14"/>
    <p:sldId id="320" r:id="rId15"/>
    <p:sldId id="321" r:id="rId16"/>
    <p:sldId id="309" r:id="rId17"/>
    <p:sldId id="287" r:id="rId18"/>
    <p:sldId id="288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289" r:id="rId28"/>
    <p:sldId id="290" r:id="rId29"/>
    <p:sldId id="292" r:id="rId30"/>
    <p:sldId id="293" r:id="rId31"/>
    <p:sldId id="294" r:id="rId32"/>
    <p:sldId id="298" r:id="rId33"/>
    <p:sldId id="299" r:id="rId34"/>
    <p:sldId id="297" r:id="rId35"/>
    <p:sldId id="300" r:id="rId3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EA81"/>
    <a:srgbClr val="CCECFF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11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is the organization now?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does the organization want to be?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changes are among competitors?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courses of action will help us achieve our goals?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PESTEL,</a:t>
            </a:r>
            <a:r>
              <a:rPr lang="en-US" baseline="0" dirty="0" smtClean="0"/>
              <a:t> Environmental, chance &amp; risk analysis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Growth,</a:t>
            </a:r>
            <a:r>
              <a:rPr lang="en-US" baseline="0" dirty="0" smtClean="0"/>
              <a:t> stability, renewal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http://www.brandage.com/Modules/DesktopModules/Article/ArticleDetail.aspx?tabID=7&amp;ArticleID=5997&amp;ModuleID=701&amp;GroupID=1388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ตัวอย่าง</a:t>
            </a:r>
            <a:r>
              <a:rPr lang="th-TH" baseline="0" dirty="0" smtClean="0"/>
              <a:t> </a:t>
            </a:r>
            <a:r>
              <a:rPr lang="de-DE" baseline="0" dirty="0" smtClean="0"/>
              <a:t>US post </a:t>
            </a:r>
            <a:r>
              <a:rPr lang="th-TH" baseline="0" dirty="0" smtClean="0"/>
              <a:t>จะล้มละลาย</a:t>
            </a:r>
            <a:endParaRPr lang="de-DE" baseline="0" dirty="0" smtClean="0"/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Krispy Kreme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Porsche Design, LV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bag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, Cartier, Mini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Microsoft Windows and Office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Home Depot and Amazon.com, Department store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FedEx, the oriental hotel, Thai airways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Japanese car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technology</a:t>
            </a: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Internet TV, Audi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3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9" name="Textfeld 8"/>
          <p:cNvSpPr txBox="1"/>
          <p:nvPr/>
        </p:nvSpPr>
        <p:spPr>
          <a:xfrm>
            <a:off x="2209800" y="5029200"/>
            <a:ext cx="693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 291 – Strategic Management</a:t>
            </a:r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19593" y="1828800"/>
            <a:ext cx="737061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f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you know your enemies and know yourself, you will not be imperiled in a hundred battles; if you do not know your enemies but do know yourself, you will win one and lose one; if you do not know your enemies nor yourself, you will be imperiled in every single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battle</a:t>
            </a:r>
          </a:p>
          <a:p>
            <a:endParaRPr lang="en-US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algn="r"/>
            <a:r>
              <a:rPr lang="en-US" sz="2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Sun </a:t>
            </a:r>
            <a:r>
              <a:rPr lang="en-US" sz="20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Tzu, The Art of War</a:t>
            </a:r>
            <a:endParaRPr lang="en-US" sz="20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Management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4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762000" y="1676400"/>
            <a:ext cx="8153400" cy="2286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set of decisions and actions used to formulate and implement strategies that will be provide a competitively superior fit between the organization and its environment so as to achieve organizational goals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1455" y="4114800"/>
            <a:ext cx="2247900" cy="2391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Strategy is a plan of action that prescribes resource allocation and other activities for dealing with the environment, achieving a competitive advantage, that help the organization attain its goals</a:t>
            </a:r>
          </a:p>
          <a:p>
            <a:pPr marL="0" lvl="0" indent="0">
              <a:buNone/>
            </a:pP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618820" y="3657600"/>
            <a:ext cx="6019800" cy="2667000"/>
          </a:xfrm>
          <a:prstGeom prst="rect">
            <a:avLst/>
          </a:prstGeom>
          <a:solidFill>
            <a:srgbClr val="FBE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Where is the business trying to get to?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 which market should business compete?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How to perform better than competitor?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Which resources are required?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What are the expectations of customers and stakeholders?</a:t>
            </a:r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098" name="Picture 2" descr="http://www.softwareag.com/de/images/ARIS_Strategy_KeyVisual_269x217_tcm17-793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91404"/>
            <a:ext cx="2230582" cy="179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Core competence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singular capability among a portfolio of capabilities that can lend the company a distinctive and sustainable competitive advantage. A core competence is something a company does especially well in comparison to its competitors.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core competence should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err="1" smtClean="0">
                <a:latin typeface="CordiaUPC" pitchFamily="34" charset="-34"/>
                <a:cs typeface="CordiaUPC" pitchFamily="34" charset="-34"/>
              </a:rPr>
              <a:t>be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Valuable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Rare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Difficult to imitate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3390901"/>
            <a:ext cx="1905000" cy="346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Build Synergy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Synergy: The condition that exists when the organization‘s parts interact to produce a joint effect that is greater than the sum of the parts acting alone 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1623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Creating Value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Delivering value to the customer is at the heart of the strategy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Value can be defined as the combination of benefits received and cost paid.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Choose the right business model, which is a strategic design for how a company intends to profits from its strategies, work processes and activities.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5778" name="Picture 2" descr="http://schoolloans.org/blog/wp-content/uploads/2009/06/money_t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1" y="3987008"/>
            <a:ext cx="2667000" cy="2870992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The Strategic Management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Process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" y="3200400"/>
            <a:ext cx="21336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Identify organization’s mission, vision and goals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2743200" y="16764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2667000" y="50292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953000" y="3352800"/>
            <a:ext cx="19050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formulation and implementation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7391400" y="3352800"/>
            <a:ext cx="13716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control</a:t>
            </a: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1752600" y="19812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>
            <a:off x="1676400" y="54864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26"/>
          <p:cNvCxnSpPr/>
          <p:nvPr/>
        </p:nvCxnSpPr>
        <p:spPr>
          <a:xfrm rot="5400000">
            <a:off x="1150960" y="2590800"/>
            <a:ext cx="1219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28"/>
          <p:cNvCxnSpPr/>
          <p:nvPr/>
        </p:nvCxnSpPr>
        <p:spPr>
          <a:xfrm rot="16200000" flipH="1">
            <a:off x="1253320" y="5063320"/>
            <a:ext cx="838200" cy="7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>
            <a:off x="4876800" y="1981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/>
          <p:nvPr/>
        </p:nvCxnSpPr>
        <p:spPr>
          <a:xfrm rot="5400000">
            <a:off x="4876006" y="2667000"/>
            <a:ext cx="1372394" cy="7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40"/>
          <p:cNvCxnSpPr/>
          <p:nvPr/>
        </p:nvCxnSpPr>
        <p:spPr>
          <a:xfrm>
            <a:off x="4822208" y="5410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/>
          <p:nvPr/>
        </p:nvCxnSpPr>
        <p:spPr>
          <a:xfrm rot="5400000" flipH="1" flipV="1">
            <a:off x="5105400" y="5029200"/>
            <a:ext cx="762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/>
          <p:nvPr/>
        </p:nvCxnSpPr>
        <p:spPr>
          <a:xfrm>
            <a:off x="6858000" y="38862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8500" y="3200400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SWOT Analysis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Industry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" name="Picture 2" descr="https://encrypted-tbn1.gstatic.com/images?q=tbn:ANd9GcQILMiQt6PvhqlN1g2IZnV88bBd36Vwsp1bhHd1YDbRzSfoKQ0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953000"/>
            <a:ext cx="3286402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business-fundas.com/wp-content/uploads/2011/03/Porter-5-forces-mode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905000"/>
            <a:ext cx="3691413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mckinsey.com/insights/strategy/~/media/mckinsey/dotcom/insights/strategy/thinking%20strategically/chart_thst00_04.ashx?mw=5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83" y="1666875"/>
            <a:ext cx="3520806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01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Macro Environment 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82511" y="1752600"/>
            <a:ext cx="8153400" cy="4495800"/>
          </a:xfrm>
        </p:spPr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://www.dineshbakshi.com/images/stories/article-photos/pestel-analysi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6" y="2209800"/>
            <a:ext cx="8346745" cy="278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40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 rotWithShape="1"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278"/>
          <a:stretch/>
        </p:blipFill>
        <p:spPr>
          <a:xfrm>
            <a:off x="550798" y="1752600"/>
            <a:ext cx="8062543" cy="4800600"/>
          </a:xfrm>
        </p:spPr>
      </p:pic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51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Analysis Firm’s </a:t>
            </a:r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esources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81000" y="1600200"/>
            <a:ext cx="4319385" cy="4953000"/>
          </a:xfrm>
          <a:prstGeom prst="rect">
            <a:avLst/>
          </a:prstGeom>
          <a:solidFill>
            <a:srgbClr val="FBEA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Tangible resources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Financial resources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firm’s borrowing capacity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firm’s ability to generate internal funds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resources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firm’s formal reporting structure and its formal planning, controlling and coordination systems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Physical resources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Sophistication and location of a firm’s plant and equipment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Access to raw material</a:t>
            </a:r>
            <a:endParaRPr lang="en-US" sz="2000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Technological resources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Stock of technology, such as patents, trademarks, copyrights and trade secrets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24615" y="1600200"/>
            <a:ext cx="4319385" cy="4953000"/>
          </a:xfrm>
          <a:prstGeom prst="rect">
            <a:avLst/>
          </a:prstGeom>
          <a:solidFill>
            <a:srgbClr val="FBEA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Intangible resources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Human resources 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Knowledge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Trust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Managerial capabilities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routines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Innovation resources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Ideas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Capacity to innovate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Reputational resources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Reputation with customers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Brand name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Perception of product quality, durability and reliability</a:t>
            </a:r>
          </a:p>
          <a:p>
            <a:pPr marL="342900" indent="-342900">
              <a:buFontTx/>
              <a:buChar char="-"/>
            </a:pPr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Reputation with suppliers</a:t>
            </a:r>
          </a:p>
        </p:txBody>
      </p:sp>
    </p:spTree>
    <p:extLst>
      <p:ext uri="{BB962C8B-B14F-4D97-AF65-F5344CB8AC3E}">
        <p14:creationId xmlns:p14="http://schemas.microsoft.com/office/powerpoint/2010/main" val="341789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Analysis 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Firm’s </a:t>
            </a:r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apabilities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http://lh4.ggpht.com/_hxqKa7N4x3E/ShXxyAXe3FI/AAAAAAAAAL0/F3EuOoB46TQ/Capability%20platform_thumb%5B3%5D.png?imgmax=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133600"/>
            <a:ext cx="5855823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61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 Chain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http://www.mindtools.com/media/Diagrams/PorterValueCh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419" y="1991590"/>
            <a:ext cx="7065818" cy="447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0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tools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cerasis.com/wp-content/uploads/2013/08/elements-of-a-swot-analys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63830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24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tools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TOWS Matrix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845527" y="2479964"/>
            <a:ext cx="5715000" cy="4343400"/>
            <a:chOff x="0" y="0"/>
            <a:chExt cx="4786008" cy="371596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786008" cy="3258766"/>
            </a:xfrm>
            <a:prstGeom prst="rect">
              <a:avLst/>
            </a:prstGeom>
          </p:spPr>
        </p:pic>
        <p:sp>
          <p:nvSpPr>
            <p:cNvPr id="10" name="Text Box 2"/>
            <p:cNvSpPr txBox="1">
              <a:spLocks noChangeArrowheads="1"/>
            </p:cNvSpPr>
            <p:nvPr/>
          </p:nvSpPr>
          <p:spPr bwMode="auto">
            <a:xfrm>
              <a:off x="48638" y="3268494"/>
              <a:ext cx="2373549" cy="44747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th-TH" sz="1100">
                  <a:effectLst/>
                  <a:latin typeface="Calibri"/>
                  <a:ea typeface="Calibri"/>
                  <a:cs typeface="Cordia New"/>
                </a:rPr>
                <a:t>ที่มา</a:t>
              </a:r>
              <a:r>
                <a:rPr lang="en-US" sz="1100">
                  <a:effectLst/>
                  <a:latin typeface="Cordia New"/>
                  <a:ea typeface="Calibri"/>
                  <a:cs typeface="Cordia New"/>
                </a:rPr>
                <a:t>: http://www.mindtools.com</a:t>
              </a:r>
              <a:endParaRPr lang="en-US" sz="1100">
                <a:effectLst/>
                <a:latin typeface="Calibri"/>
                <a:ea typeface="Calibri"/>
                <a:cs typeface="Cordia New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025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Types of organizational strategies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228600" y="1592263"/>
            <a:ext cx="6899275" cy="935037"/>
            <a:chOff x="101" y="1056"/>
            <a:chExt cx="3931" cy="633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01" y="1056"/>
              <a:ext cx="373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hlink"/>
                  </a:solidFill>
                </a:rPr>
                <a:t>Corporate-Level Strategy</a:t>
              </a:r>
              <a:r>
                <a:rPr lang="en-US" sz="2000" b="1" dirty="0"/>
                <a:t>:</a:t>
              </a:r>
              <a:r>
                <a:rPr lang="en-US" sz="2000" dirty="0"/>
                <a:t> </a:t>
              </a:r>
            </a:p>
            <a:p>
              <a:pPr>
                <a:spcBef>
                  <a:spcPct val="10000"/>
                </a:spcBef>
              </a:pPr>
              <a:r>
                <a:rPr lang="en-US" sz="2000" dirty="0"/>
                <a:t> What business are we in?</a:t>
              </a:r>
              <a:endParaRPr lang="en-US" sz="2400" b="1" dirty="0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2976" y="1440"/>
              <a:ext cx="1056" cy="249"/>
              <a:chOff x="2976" y="1440"/>
              <a:chExt cx="1056" cy="249"/>
            </a:xfrm>
          </p:grpSpPr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2976" y="1440"/>
                <a:ext cx="1056" cy="240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3024" y="1440"/>
                <a:ext cx="1008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chemeClr val="bg1"/>
                    </a:solidFill>
                  </a:rPr>
                  <a:t>Corporation</a:t>
                </a:r>
              </a:p>
            </p:txBody>
          </p:sp>
        </p:grpSp>
      </p:grpSp>
      <p:grpSp>
        <p:nvGrpSpPr>
          <p:cNvPr id="13" name="Group 10"/>
          <p:cNvGrpSpPr>
            <a:grpSpLocks/>
          </p:cNvGrpSpPr>
          <p:nvPr/>
        </p:nvGrpSpPr>
        <p:grpSpPr bwMode="auto">
          <a:xfrm>
            <a:off x="250825" y="2816225"/>
            <a:ext cx="8386763" cy="1295400"/>
            <a:chOff x="108" y="1872"/>
            <a:chExt cx="5283" cy="816"/>
          </a:xfrm>
        </p:grpSpPr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108" y="1872"/>
              <a:ext cx="3540" cy="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accent2"/>
                  </a:solidFill>
                </a:rPr>
                <a:t>Business-Level Strategy</a:t>
              </a:r>
              <a:r>
                <a:rPr lang="en-US" sz="2000" b="1" dirty="0"/>
                <a:t>: </a:t>
              </a:r>
            </a:p>
            <a:p>
              <a:pPr>
                <a:spcBef>
                  <a:spcPct val="10000"/>
                </a:spcBef>
              </a:pPr>
              <a:r>
                <a:rPr lang="en-US" sz="2000" b="1" dirty="0"/>
                <a:t> </a:t>
              </a:r>
              <a:r>
                <a:rPr lang="en-US" sz="2000" dirty="0"/>
                <a:t>How do we compete?</a:t>
              </a:r>
              <a:r>
                <a:rPr lang="en-US" sz="2000" b="1" dirty="0"/>
                <a:t>  </a:t>
              </a: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2064" y="2304"/>
              <a:ext cx="27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1584" y="2304"/>
              <a:ext cx="1056" cy="384"/>
              <a:chOff x="1584" y="2304"/>
              <a:chExt cx="1056" cy="384"/>
            </a:xfrm>
          </p:grpSpPr>
          <p:sp>
            <p:nvSpPr>
              <p:cNvPr id="24" name="Rectangle 14"/>
              <p:cNvSpPr>
                <a:spLocks noChangeArrowheads="1"/>
              </p:cNvSpPr>
              <p:nvPr/>
            </p:nvSpPr>
            <p:spPr bwMode="auto">
              <a:xfrm>
                <a:off x="158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5" name="Line 15"/>
              <p:cNvSpPr>
                <a:spLocks noChangeShapeType="1"/>
              </p:cNvSpPr>
              <p:nvPr/>
            </p:nvSpPr>
            <p:spPr bwMode="auto">
              <a:xfrm>
                <a:off x="2064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6" name="Text Box 16"/>
              <p:cNvSpPr txBox="1">
                <a:spLocks noChangeArrowheads="1"/>
              </p:cNvSpPr>
              <p:nvPr/>
            </p:nvSpPr>
            <p:spPr bwMode="auto">
              <a:xfrm>
                <a:off x="1584" y="2448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/>
                  <a:t>Textiles Unit</a:t>
                </a:r>
              </a:p>
            </p:txBody>
          </p:sp>
        </p:grpSp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2976" y="2448"/>
              <a:ext cx="1104" cy="240"/>
              <a:chOff x="2976" y="2448"/>
              <a:chExt cx="1104" cy="240"/>
            </a:xfrm>
          </p:grpSpPr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302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3" name="Text Box 19"/>
              <p:cNvSpPr txBox="1">
                <a:spLocks noChangeArrowheads="1"/>
              </p:cNvSpPr>
              <p:nvPr/>
            </p:nvSpPr>
            <p:spPr bwMode="auto">
              <a:xfrm>
                <a:off x="2976" y="2448"/>
                <a:ext cx="110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/>
                  <a:t>Chemicals Unit</a:t>
                </a:r>
              </a:p>
            </p:txBody>
          </p:sp>
        </p:grpSp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4287" y="2304"/>
              <a:ext cx="1104" cy="384"/>
              <a:chOff x="4287" y="2304"/>
              <a:chExt cx="1104" cy="384"/>
            </a:xfrm>
          </p:grpSpPr>
          <p:sp>
            <p:nvSpPr>
              <p:cNvPr id="19" name="Rectangle 21"/>
              <p:cNvSpPr>
                <a:spLocks noChangeArrowheads="1"/>
              </p:cNvSpPr>
              <p:nvPr/>
            </p:nvSpPr>
            <p:spPr bwMode="auto">
              <a:xfrm>
                <a:off x="4320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4848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1" name="Text Box 23"/>
              <p:cNvSpPr txBox="1">
                <a:spLocks noChangeArrowheads="1"/>
              </p:cNvSpPr>
              <p:nvPr/>
            </p:nvSpPr>
            <p:spPr bwMode="auto">
              <a:xfrm>
                <a:off x="4287" y="2448"/>
                <a:ext cx="110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latin typeface="Times New Roman" pitchFamily="18" charset="0"/>
                  </a:rPr>
                  <a:t>Auto Parts </a:t>
                </a:r>
                <a:r>
                  <a:rPr lang="en-US" sz="1600" b="1" dirty="0"/>
                  <a:t>Unit</a:t>
                </a:r>
              </a:p>
            </p:txBody>
          </p:sp>
        </p:grpSp>
      </p:grp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296863" y="4113213"/>
            <a:ext cx="8847137" cy="2057400"/>
            <a:chOff x="144" y="2688"/>
            <a:chExt cx="5376" cy="1296"/>
          </a:xfrm>
        </p:grpSpPr>
        <p:sp>
          <p:nvSpPr>
            <p:cNvPr id="28" name="Text Box 25"/>
            <p:cNvSpPr txBox="1">
              <a:spLocks noChangeArrowheads="1"/>
            </p:cNvSpPr>
            <p:nvPr/>
          </p:nvSpPr>
          <p:spPr bwMode="auto">
            <a:xfrm>
              <a:off x="144" y="2880"/>
              <a:ext cx="3264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 dirty="0">
                  <a:solidFill>
                    <a:srgbClr val="009999"/>
                  </a:solidFill>
                </a:rPr>
                <a:t>Functional-Level Strategy</a:t>
              </a:r>
              <a:r>
                <a:rPr lang="en-US" sz="2000" b="1" dirty="0"/>
                <a:t>:  </a:t>
              </a:r>
            </a:p>
            <a:p>
              <a:r>
                <a:rPr lang="en-US" sz="2000" dirty="0"/>
                <a:t>How do we support the business-level strategy</a:t>
              </a:r>
              <a:r>
                <a:rPr lang="en-US" sz="2000" dirty="0">
                  <a:latin typeface="Times New Roman" pitchFamily="18" charset="0"/>
                </a:rPr>
                <a:t>?</a:t>
              </a:r>
              <a:endParaRPr lang="en-US" sz="2000" b="1" dirty="0">
                <a:latin typeface="Times New Roman" pitchFamily="18" charset="0"/>
              </a:endParaRPr>
            </a:p>
          </p:txBody>
        </p:sp>
        <p:sp>
          <p:nvSpPr>
            <p:cNvPr id="29" name="Line 26"/>
            <p:cNvSpPr>
              <a:spLocks noChangeShapeType="1"/>
            </p:cNvSpPr>
            <p:nvPr/>
          </p:nvSpPr>
          <p:spPr bwMode="auto">
            <a:xfrm>
              <a:off x="4848" y="2688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>
              <a:off x="24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1" name="Line 28"/>
            <p:cNvSpPr>
              <a:spLocks noChangeShapeType="1"/>
            </p:cNvSpPr>
            <p:nvPr/>
          </p:nvSpPr>
          <p:spPr bwMode="auto">
            <a:xfrm>
              <a:off x="36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2" name="Line 29"/>
            <p:cNvSpPr>
              <a:spLocks noChangeShapeType="1"/>
            </p:cNvSpPr>
            <p:nvPr/>
          </p:nvSpPr>
          <p:spPr bwMode="auto">
            <a:xfrm>
              <a:off x="4896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3" name="Line 30"/>
            <p:cNvSpPr>
              <a:spLocks noChangeShapeType="1"/>
            </p:cNvSpPr>
            <p:nvPr/>
          </p:nvSpPr>
          <p:spPr bwMode="auto">
            <a:xfrm>
              <a:off x="1200" y="360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4" name="Line 31"/>
            <p:cNvSpPr>
              <a:spLocks noChangeShapeType="1"/>
            </p:cNvSpPr>
            <p:nvPr/>
          </p:nvSpPr>
          <p:spPr bwMode="auto">
            <a:xfrm flipH="1">
              <a:off x="3120" y="3360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5" name="Line 32"/>
            <p:cNvSpPr>
              <a:spLocks noChangeShapeType="1"/>
            </p:cNvSpPr>
            <p:nvPr/>
          </p:nvSpPr>
          <p:spPr bwMode="auto">
            <a:xfrm>
              <a:off x="3120" y="336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672" y="3600"/>
              <a:ext cx="1152" cy="384"/>
              <a:chOff x="672" y="3600"/>
              <a:chExt cx="1152" cy="384"/>
            </a:xfrm>
          </p:grpSpPr>
          <p:sp>
            <p:nvSpPr>
              <p:cNvPr id="46" name="Rectangle 34"/>
              <p:cNvSpPr>
                <a:spLocks noChangeArrowheads="1"/>
              </p:cNvSpPr>
              <p:nvPr/>
            </p:nvSpPr>
            <p:spPr bwMode="auto">
              <a:xfrm>
                <a:off x="768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7" name="Line 35"/>
              <p:cNvSpPr>
                <a:spLocks noChangeShapeType="1"/>
              </p:cNvSpPr>
              <p:nvPr/>
            </p:nvSpPr>
            <p:spPr bwMode="auto">
              <a:xfrm>
                <a:off x="1200" y="3600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8" name="Text Box 36"/>
              <p:cNvSpPr txBox="1">
                <a:spLocks noChangeArrowheads="1"/>
              </p:cNvSpPr>
              <p:nvPr/>
            </p:nvSpPr>
            <p:spPr bwMode="auto">
              <a:xfrm>
                <a:off x="672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Finance</a:t>
                </a:r>
              </a:p>
            </p:txBody>
          </p:sp>
        </p:grpSp>
        <p:grpSp>
          <p:nvGrpSpPr>
            <p:cNvPr id="37" name="Group 37"/>
            <p:cNvGrpSpPr>
              <a:grpSpLocks/>
            </p:cNvGrpSpPr>
            <p:nvPr/>
          </p:nvGrpSpPr>
          <p:grpSpPr bwMode="auto">
            <a:xfrm>
              <a:off x="1920" y="3744"/>
              <a:ext cx="1056" cy="240"/>
              <a:chOff x="1920" y="3744"/>
              <a:chExt cx="1056" cy="240"/>
            </a:xfrm>
          </p:grpSpPr>
          <p:sp>
            <p:nvSpPr>
              <p:cNvPr id="44" name="Rectangle 38"/>
              <p:cNvSpPr>
                <a:spLocks noChangeArrowheads="1"/>
              </p:cNvSpPr>
              <p:nvPr/>
            </p:nvSpPr>
            <p:spPr bwMode="auto">
              <a:xfrm>
                <a:off x="1920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5" name="Text Box 39"/>
              <p:cNvSpPr txBox="1">
                <a:spLocks noChangeArrowheads="1"/>
              </p:cNvSpPr>
              <p:nvPr/>
            </p:nvSpPr>
            <p:spPr bwMode="auto">
              <a:xfrm>
                <a:off x="1928" y="3766"/>
                <a:ext cx="960" cy="212"/>
              </a:xfrm>
              <a:prstGeom prst="rect">
                <a:avLst/>
              </a:prstGeom>
              <a:solidFill>
                <a:srgbClr val="00999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R&amp;D</a:t>
                </a:r>
              </a:p>
            </p:txBody>
          </p:sp>
        </p:grpSp>
        <p:grpSp>
          <p:nvGrpSpPr>
            <p:cNvPr id="38" name="Group 40"/>
            <p:cNvGrpSpPr>
              <a:grpSpLocks/>
            </p:cNvGrpSpPr>
            <p:nvPr/>
          </p:nvGrpSpPr>
          <p:grpSpPr bwMode="auto">
            <a:xfrm>
              <a:off x="3072" y="3744"/>
              <a:ext cx="1200" cy="240"/>
              <a:chOff x="3072" y="3744"/>
              <a:chExt cx="1200" cy="240"/>
            </a:xfrm>
          </p:grpSpPr>
          <p:sp>
            <p:nvSpPr>
              <p:cNvPr id="42" name="Rectangle 41"/>
              <p:cNvSpPr>
                <a:spLocks noChangeArrowheads="1"/>
              </p:cNvSpPr>
              <p:nvPr/>
            </p:nvSpPr>
            <p:spPr bwMode="auto">
              <a:xfrm>
                <a:off x="3072" y="3744"/>
                <a:ext cx="1200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3" name="Text Box 42"/>
              <p:cNvSpPr txBox="1">
                <a:spLocks noChangeArrowheads="1"/>
              </p:cNvSpPr>
              <p:nvPr/>
            </p:nvSpPr>
            <p:spPr bwMode="auto">
              <a:xfrm>
                <a:off x="3072" y="3744"/>
                <a:ext cx="115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Manufacturing</a:t>
                </a:r>
              </a:p>
            </p:txBody>
          </p:sp>
        </p:grpSp>
        <p:grpSp>
          <p:nvGrpSpPr>
            <p:cNvPr id="39" name="Group 43"/>
            <p:cNvGrpSpPr>
              <a:grpSpLocks/>
            </p:cNvGrpSpPr>
            <p:nvPr/>
          </p:nvGrpSpPr>
          <p:grpSpPr bwMode="auto">
            <a:xfrm>
              <a:off x="4464" y="3744"/>
              <a:ext cx="1056" cy="240"/>
              <a:chOff x="4464" y="3744"/>
              <a:chExt cx="1056" cy="240"/>
            </a:xfrm>
          </p:grpSpPr>
          <p:sp>
            <p:nvSpPr>
              <p:cNvPr id="40" name="Rectangle 44"/>
              <p:cNvSpPr>
                <a:spLocks noChangeArrowheads="1"/>
              </p:cNvSpPr>
              <p:nvPr/>
            </p:nvSpPr>
            <p:spPr bwMode="auto">
              <a:xfrm>
                <a:off x="4464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1" name="Text Box 45"/>
              <p:cNvSpPr txBox="1">
                <a:spLocks noChangeArrowheads="1"/>
              </p:cNvSpPr>
              <p:nvPr/>
            </p:nvSpPr>
            <p:spPr bwMode="auto">
              <a:xfrm>
                <a:off x="4464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Marketing</a:t>
                </a:r>
              </a:p>
            </p:txBody>
          </p:sp>
        </p:grp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Grand corporate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t="15960"/>
          <a:stretch>
            <a:fillRect/>
          </a:stretch>
        </p:blipFill>
        <p:spPr bwMode="auto">
          <a:xfrm>
            <a:off x="1524000" y="1981200"/>
            <a:ext cx="6112503" cy="3852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DD5E9171-E63C-43E2-92BB-AF514F69A16F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Horizontal Integration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When a firm’s long-term strategy is based on growth through the acquisition of one or more similar firms operating at the same stage of the production-marketing chain, its grand strategy is called </a:t>
            </a:r>
            <a:r>
              <a:rPr lang="en-US" altLang="en-US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horizontal integration</a:t>
            </a:r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</a:p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Such acquisitions eliminate competitors and provide the acquiring firm with access to new markets </a:t>
            </a:r>
          </a:p>
        </p:txBody>
      </p:sp>
    </p:spTree>
    <p:extLst>
      <p:ext uri="{BB962C8B-B14F-4D97-AF65-F5344CB8AC3E}">
        <p14:creationId xmlns:p14="http://schemas.microsoft.com/office/powerpoint/2010/main" val="2003554277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FFA13FC5-5798-462B-B701-813CC6A78354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Vertical Integration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When a firm’s grand strategy is to acquire firms that supply it with inputs (such as raw materials) or are customers for its outputs (such as warehouses for finished products), </a:t>
            </a:r>
            <a:r>
              <a:rPr lang="en-US" altLang="en-US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vertical integration</a:t>
            </a: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is involved </a:t>
            </a:r>
          </a:p>
          <a:p>
            <a:pPr marL="609600" indent="-609600" eaLnBrk="1" hangingPunct="1"/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main reason for backward integration is the desire to increase the dependability of the supply or quality of the raw materials used as production inputs </a:t>
            </a:r>
          </a:p>
        </p:txBody>
      </p:sp>
    </p:spTree>
    <p:extLst>
      <p:ext uri="{BB962C8B-B14F-4D97-AF65-F5344CB8AC3E}">
        <p14:creationId xmlns:p14="http://schemas.microsoft.com/office/powerpoint/2010/main" val="4293927240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3A6DC537-6D67-4659-86E1-230A0D71BA73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Vertical and Horizontal Integration</a:t>
            </a:r>
          </a:p>
        </p:txBody>
      </p:sp>
      <p:pic>
        <p:nvPicPr>
          <p:cNvPr id="22532" name="Picture 3" descr="pea54224_ex07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1524000"/>
            <a:ext cx="7112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773325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488963CF-5140-4ED9-BCB2-307AADEEE3F7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Concentric Diversification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altLang="en-US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Concentric diversification</a:t>
            </a: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involves the acquisition of businesses that are related to the acquiring firm in terms of technology, markets, or products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With this grand strategy, the selected new businesses possess a high degree of compatibility with the firm’s current businesses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ideal concentric diversification occurs when the combined company profits increase the strengths and opportunities and decrease the weaknesses and exposure to risk </a:t>
            </a:r>
          </a:p>
        </p:txBody>
      </p:sp>
    </p:spTree>
    <p:extLst>
      <p:ext uri="{BB962C8B-B14F-4D97-AF65-F5344CB8AC3E}">
        <p14:creationId xmlns:p14="http://schemas.microsoft.com/office/powerpoint/2010/main" val="894120543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1D77DA47-EFF9-4407-889B-73967D8E8616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Conglomerate Diversification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Occasionally a firm, particularly a very large one, plans acquire a business because it represents the most promising investment opportunity available. This grand strategy is commonly known as </a:t>
            </a:r>
            <a:r>
              <a:rPr lang="en-US" altLang="en-US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conglomerate diversification</a:t>
            </a: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principal concern of the acquiring firm is the profit pattern of the venture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Unlike concentric diversification, conglomerate diversification gives little concern to creating product-market synergy with existing businesses </a:t>
            </a:r>
          </a:p>
        </p:txBody>
      </p:sp>
    </p:spTree>
    <p:extLst>
      <p:ext uri="{BB962C8B-B14F-4D97-AF65-F5344CB8AC3E}">
        <p14:creationId xmlns:p14="http://schemas.microsoft.com/office/powerpoint/2010/main" val="4224762140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D8E22022-A323-4377-A68F-6F73178576D2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Turnaround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firm finds itself with declining profits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Among the reasons are economic recessions, production inefficiencies, and innovative breakthroughs by competitors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Strategic managers often believe the firm can survive and eventually recover if a concerted effort is made over a period of a few years to fortify its distinctive competences. This is </a:t>
            </a:r>
            <a:r>
              <a:rPr lang="en-US" altLang="en-US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turnaround</a:t>
            </a: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Two forms of retrenchment: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altLang="en-US" sz="24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Cost reduction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altLang="en-US" sz="24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Asset reduction 	</a:t>
            </a:r>
          </a:p>
        </p:txBody>
      </p:sp>
    </p:spTree>
    <p:extLst>
      <p:ext uri="{BB962C8B-B14F-4D97-AF65-F5344CB8AC3E}">
        <p14:creationId xmlns:p14="http://schemas.microsoft.com/office/powerpoint/2010/main" val="872012424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091539C2-7D18-4D53-81C3-AAE62F6F79DA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Divestiture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 </a:t>
            </a:r>
            <a:r>
              <a:rPr lang="en-US" altLang="en-US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divestiture strategy</a:t>
            </a:r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involves the sale of a firm or a major component of a firm</a:t>
            </a:r>
          </a:p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When retrenchment fails to accomplish the desired turnaround, or when a nonintegrated business activity achieves an unusually high market value, strategic managers often decide to sell the firm </a:t>
            </a:r>
          </a:p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Reasons for divestiture vary</a:t>
            </a:r>
          </a:p>
        </p:txBody>
      </p:sp>
    </p:spTree>
    <p:extLst>
      <p:ext uri="{BB962C8B-B14F-4D97-AF65-F5344CB8AC3E}">
        <p14:creationId xmlns:p14="http://schemas.microsoft.com/office/powerpoint/2010/main" val="883679596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/>
          <a:p>
            <a:pPr>
              <a:defRPr/>
            </a:pPr>
            <a:fld id="{E73B5873-0C62-4C10-AB0B-65A1F27B85D2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Bankruptcy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i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Liquidation bankruptcy</a:t>
            </a:r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—agreeing to a complete distribution of firm assets to creditors, most of whom receive a small fraction of the amount they are owed </a:t>
            </a:r>
          </a:p>
          <a:p>
            <a:pPr marL="609600" indent="-609600" eaLnBrk="1" hangingPunct="1"/>
            <a:r>
              <a:rPr lang="en-US" altLang="en-US" i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Reorganization bankruptcy</a:t>
            </a:r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—the managers believe the firm can remain viable through reorganization</a:t>
            </a:r>
          </a:p>
          <a:p>
            <a:pPr marL="609600" indent="-609600" eaLnBrk="1" hangingPunct="1"/>
            <a:r>
              <a:rPr lang="en-US" alt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Two notable types of bankruptcy </a:t>
            </a:r>
          </a:p>
          <a:p>
            <a:pPr marL="990600" lvl="1" indent="-533400" eaLnBrk="1" hangingPunct="1"/>
            <a:r>
              <a:rPr lang="en-US" altLang="en-US" i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Chapter 7</a:t>
            </a:r>
          </a:p>
          <a:p>
            <a:pPr marL="990600" lvl="1" indent="-533400" eaLnBrk="1" hangingPunct="1"/>
            <a:r>
              <a:rPr lang="en-US" altLang="en-US" i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Chapter 11</a:t>
            </a:r>
          </a:p>
        </p:txBody>
      </p:sp>
    </p:spTree>
    <p:extLst>
      <p:ext uri="{BB962C8B-B14F-4D97-AF65-F5344CB8AC3E}">
        <p14:creationId xmlns:p14="http://schemas.microsoft.com/office/powerpoint/2010/main" val="4069547280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portfolio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09600" y="1676400"/>
            <a:ext cx="8153400" cy="1828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Portfolio strategy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The organization‘s mix of strategic business units and product lines that fit together in such a way as to provide the corporation with synergy and competitive advantage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666568"/>
            <a:ext cx="378509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Example: General Electric (GE)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GE has been reshuffling the corporation‘s mix of business in a way that will give GE a better position in the long run. GE is investing heavily in its stars and question marks to ensure that its portfolio will continue to include cash cows in a future that might be very different from today‘s world. </a:t>
            </a:r>
          </a:p>
          <a:p>
            <a:pPr marL="0" indent="0">
              <a:buNone/>
            </a:pPr>
            <a:endParaRPr lang="de-DE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are stars, question mark, cash cow? What do you think?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Business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865" y="1600200"/>
            <a:ext cx="751122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Cost leadership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 integrated set of actions designed to produce or deliver goods or services at the lowest cost relative to competitors.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saving actions required by this strategy: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building efficient facilities, lower waste in manufacturing process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tightly controlling production costs and overhead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minimizing costs of sales, R&amp;D and service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monitoring costs of activities provided by outsiders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simplifying production processes (mass production, mass customization) – economies of scale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attempt to distinguish products or services from that of competitors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(think “out of the box”)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iphone-news.org/wp-content/uploads/2011/02/iphon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573" y="3124200"/>
            <a:ext cx="1302822" cy="2366005"/>
          </a:xfrm>
          <a:prstGeom prst="rect">
            <a:avLst/>
          </a:prstGeom>
          <a:noFill/>
        </p:spPr>
      </p:pic>
      <p:pic>
        <p:nvPicPr>
          <p:cNvPr id="11" name="Picture 6" descr="http://www.cnet.de/i/alpha/2006-09/alpha_vertu-handy.jpg"/>
          <p:cNvPicPr>
            <a:picLocks noChangeAspect="1" noChangeArrowheads="1"/>
          </p:cNvPicPr>
          <p:nvPr/>
        </p:nvPicPr>
        <p:blipFill>
          <a:blip r:embed="rId5" cstate="print"/>
          <a:srcRect r="48387"/>
          <a:stretch>
            <a:fillRect/>
          </a:stretch>
        </p:blipFill>
        <p:spPr bwMode="auto">
          <a:xfrm>
            <a:off x="1562395" y="2947200"/>
            <a:ext cx="1180213" cy="2094878"/>
          </a:xfrm>
          <a:prstGeom prst="rect">
            <a:avLst/>
          </a:prstGeom>
          <a:noFill/>
        </p:spPr>
      </p:pic>
      <p:pic>
        <p:nvPicPr>
          <p:cNvPr id="12" name="Picture 8" descr="http://www.handybude.de/handy/images/emporia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5042078"/>
            <a:ext cx="1687057" cy="1658137"/>
          </a:xfrm>
          <a:prstGeom prst="rect">
            <a:avLst/>
          </a:prstGeom>
          <a:noFill/>
        </p:spPr>
      </p:pic>
      <p:pic>
        <p:nvPicPr>
          <p:cNvPr id="13" name="Picture 2" descr="http://design-milk.com/images/2010/01/retro-classic-tv-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2538140"/>
            <a:ext cx="2466624" cy="2466624"/>
          </a:xfrm>
          <a:prstGeom prst="rect">
            <a:avLst/>
          </a:prstGeom>
          <a:noFill/>
        </p:spPr>
      </p:pic>
      <p:pic>
        <p:nvPicPr>
          <p:cNvPr id="14" name="Picture 4" descr="http://forum.szene1.at/download/file.php?id=55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0" y="2490163"/>
            <a:ext cx="1745756" cy="1752602"/>
          </a:xfrm>
          <a:prstGeom prst="rect">
            <a:avLst/>
          </a:prstGeom>
          <a:noFill/>
        </p:spPr>
      </p:pic>
      <p:pic>
        <p:nvPicPr>
          <p:cNvPr id="15" name="Picture 8" descr="http://www.nethifi.de/media/catalog/product/cache/1/image/9df78eab33525d08d6e5fb8d27136e95/s/h/sharp-tv-lc-46le810e_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3201" y="5061208"/>
            <a:ext cx="2321460" cy="16390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focus strategy must exploit a narrow target’s differences from the balance of the industry by: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particular buyer group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unique segment of a product line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concentrating on a particular geographic market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finding their “niche”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Factors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driving focus strategy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Large firms overlook small niches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Firm may lack resources to compete in the broader market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May be able to serve a narrow market segment more effectively than can larger industry-wide competitors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Focus may allow the firm to direct resources to certain value chain activities to build competitive advantage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Functional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Functional –level strategies are the action plans adopted by major department to support execution of business level strategy.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- concerned with coordinating the functional areas of the organization (marketing, finance, human resources, production, research and development, etc.)</a:t>
            </a: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624856"/>
            <a:ext cx="2362200" cy="323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implementation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9" name="Rechteck 8"/>
          <p:cNvSpPr/>
          <p:nvPr/>
        </p:nvSpPr>
        <p:spPr>
          <a:xfrm>
            <a:off x="838200" y="1676400"/>
            <a:ext cx="7772400" cy="138499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60000"/>
              </a:spcBef>
            </a:pPr>
            <a:r>
              <a:rPr lang="en-US" sz="2800" dirty="0" smtClean="0">
                <a:solidFill>
                  <a:schemeClr val="hlink"/>
                </a:solidFill>
                <a:latin typeface="Cordia New" pitchFamily="34" charset="-34"/>
                <a:cs typeface="Cordia New" pitchFamily="34" charset="-34"/>
              </a:rPr>
              <a:t>Strategy Implementation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: stage of strategic management that involves the use of managerial and organizational tools to direct resources toward achieving strategic outcomes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609600" y="3220442"/>
            <a:ext cx="9017319" cy="3782028"/>
            <a:chOff x="0" y="2052971"/>
            <a:chExt cx="9248532" cy="4191965"/>
          </a:xfrm>
        </p:grpSpPr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3048000" y="2052971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5392615" y="2875350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1292455" y="2814841"/>
              <a:ext cx="1719385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2184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 flipH="1" flipV="1">
              <a:off x="2184400" y="4495800"/>
              <a:ext cx="1588" cy="68580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>
              <a:off x="2184400" y="5173663"/>
              <a:ext cx="6096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9" name="Line 12"/>
            <p:cNvSpPr>
              <a:spLocks noChangeShapeType="1"/>
            </p:cNvSpPr>
            <p:nvPr/>
          </p:nvSpPr>
          <p:spPr bwMode="auto">
            <a:xfrm>
              <a:off x="5830888" y="5189538"/>
              <a:ext cx="569912" cy="3175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0" name="Line 13"/>
            <p:cNvSpPr>
              <a:spLocks noChangeShapeType="1"/>
            </p:cNvSpPr>
            <p:nvPr/>
          </p:nvSpPr>
          <p:spPr bwMode="auto">
            <a:xfrm>
              <a:off x="5613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H="1" flipV="1">
              <a:off x="6394450" y="4495800"/>
              <a:ext cx="1588" cy="70485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3" name="Text Box 19"/>
            <p:cNvSpPr txBox="1">
              <a:spLocks noChangeArrowheads="1"/>
            </p:cNvSpPr>
            <p:nvPr/>
          </p:nvSpPr>
          <p:spPr bwMode="auto">
            <a:xfrm>
              <a:off x="1172308" y="2284135"/>
              <a:ext cx="17335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Organization</a:t>
              </a:r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0" y="3608388"/>
              <a:ext cx="12319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Strategy</a:t>
              </a:r>
            </a:p>
          </p:txBody>
        </p:sp>
        <p:sp>
          <p:nvSpPr>
            <p:cNvPr id="25" name="Text Box 21"/>
            <p:cNvSpPr txBox="1">
              <a:spLocks noChangeArrowheads="1"/>
            </p:cNvSpPr>
            <p:nvPr/>
          </p:nvSpPr>
          <p:spPr bwMode="auto">
            <a:xfrm>
              <a:off x="7737231" y="3719944"/>
              <a:ext cx="151130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Performance</a:t>
              </a:r>
            </a:p>
          </p:txBody>
        </p:sp>
        <p:sp>
          <p:nvSpPr>
            <p:cNvPr id="26" name="Text Box 22"/>
            <p:cNvSpPr txBox="1">
              <a:spLocks noChangeArrowheads="1"/>
            </p:cNvSpPr>
            <p:nvPr/>
          </p:nvSpPr>
          <p:spPr bwMode="auto">
            <a:xfrm>
              <a:off x="3048000" y="2115216"/>
              <a:ext cx="2032000" cy="148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Leadership                 </a:t>
              </a:r>
              <a:endParaRPr lang="en-US" b="1" dirty="0" smtClean="0">
                <a:latin typeface="Cordia New" pitchFamily="34" charset="-34"/>
                <a:cs typeface="Cordia New" pitchFamily="34" charset="-34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Persuasion                       Motivation                 Culture/values                  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7" name="Text Box 23"/>
            <p:cNvSpPr txBox="1">
              <a:spLocks noChangeArrowheads="1"/>
            </p:cNvSpPr>
            <p:nvPr/>
          </p:nvSpPr>
          <p:spPr bwMode="auto">
            <a:xfrm>
              <a:off x="1250461" y="2923487"/>
              <a:ext cx="1719385" cy="2251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Structural Design            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Organization Chart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Teams                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Centralization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Decentralization, 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Facilities, task design</a:t>
              </a:r>
            </a:p>
          </p:txBody>
        </p:sp>
        <p:sp>
          <p:nvSpPr>
            <p:cNvPr id="28" name="Text Box 24"/>
            <p:cNvSpPr txBox="1">
              <a:spLocks noChangeArrowheads="1"/>
            </p:cNvSpPr>
            <p:nvPr/>
          </p:nvSpPr>
          <p:spPr bwMode="auto">
            <a:xfrm>
              <a:off x="5392615" y="2959809"/>
              <a:ext cx="2032000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Human Resources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Recruitment/selection               Transfers/promotions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Training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Layoffs/recalls</a:t>
              </a: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2891693" y="4480079"/>
              <a:ext cx="2500923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0" name="Text Box 27"/>
            <p:cNvSpPr txBox="1">
              <a:spLocks noChangeArrowheads="1"/>
            </p:cNvSpPr>
            <p:nvPr/>
          </p:nvSpPr>
          <p:spPr bwMode="auto">
            <a:xfrm>
              <a:off x="2813538" y="4607479"/>
              <a:ext cx="2579077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I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</a:rPr>
                <a:t>nformation </a:t>
              </a: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and Control Systems        </a:t>
              </a:r>
            </a:p>
            <a:p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Pay, reward system                              Budget allocations                                                            Information systems                                           Rules/procedures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1" name="AutoShape 28"/>
            <p:cNvSpPr>
              <a:spLocks/>
            </p:cNvSpPr>
            <p:nvPr/>
          </p:nvSpPr>
          <p:spPr bwMode="auto">
            <a:xfrm>
              <a:off x="900114" y="2368594"/>
              <a:ext cx="115887" cy="3544845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2" name="AutoShape 30"/>
            <p:cNvSpPr>
              <a:spLocks/>
            </p:cNvSpPr>
            <p:nvPr/>
          </p:nvSpPr>
          <p:spPr bwMode="auto">
            <a:xfrm>
              <a:off x="7659077" y="2503451"/>
              <a:ext cx="231042" cy="3581356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</p:grpSp>
      <p:cxnSp>
        <p:nvCxnSpPr>
          <p:cNvPr id="34" name="Gerade Verbindung 33"/>
          <p:cNvCxnSpPr/>
          <p:nvPr/>
        </p:nvCxnSpPr>
        <p:spPr>
          <a:xfrm>
            <a:off x="5867400" y="3352800"/>
            <a:ext cx="609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 flipV="1">
            <a:off x="5791200" y="6019800"/>
            <a:ext cx="6096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37"/>
          <p:cNvCxnSpPr/>
          <p:nvPr/>
        </p:nvCxnSpPr>
        <p:spPr>
          <a:xfrm flipV="1">
            <a:off x="2438400" y="3352800"/>
            <a:ext cx="9144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39"/>
          <p:cNvCxnSpPr/>
          <p:nvPr/>
        </p:nvCxnSpPr>
        <p:spPr>
          <a:xfrm>
            <a:off x="2438400" y="6096000"/>
            <a:ext cx="6858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707</TotalTime>
  <Words>1427</Words>
  <Application>Microsoft Office PowerPoint</Application>
  <PresentationFormat>On-screen Show (4:3)</PresentationFormat>
  <Paragraphs>249</Paragraphs>
  <Slides>35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Galathea</vt:lpstr>
      <vt:lpstr>PowerPoint Presentation</vt:lpstr>
      <vt:lpstr>PowerPoint Presentation</vt:lpstr>
      <vt:lpstr>Strategic Management </vt:lpstr>
      <vt:lpstr>Strategy</vt:lpstr>
      <vt:lpstr>Exploit Core competencies</vt:lpstr>
      <vt:lpstr>Build Synergy</vt:lpstr>
      <vt:lpstr>Creating Value</vt:lpstr>
      <vt:lpstr>The Strategic Management Process</vt:lpstr>
      <vt:lpstr>Industry Analysis</vt:lpstr>
      <vt:lpstr>Macro Environment Analysis</vt:lpstr>
      <vt:lpstr>Internal Analysis</vt:lpstr>
      <vt:lpstr>Analysis Firm’s Resources</vt:lpstr>
      <vt:lpstr>Analysis Firm’s Capabilities</vt:lpstr>
      <vt:lpstr>Value Chain Analysis</vt:lpstr>
      <vt:lpstr>Strategy tools</vt:lpstr>
      <vt:lpstr>Strategy tools</vt:lpstr>
      <vt:lpstr>Types of organizational strategies</vt:lpstr>
      <vt:lpstr>Grand corporate strategy</vt:lpstr>
      <vt:lpstr>Horizontal Integration</vt:lpstr>
      <vt:lpstr>Vertical Integration</vt:lpstr>
      <vt:lpstr>Vertical and Horizontal Integration</vt:lpstr>
      <vt:lpstr>Concentric Diversification</vt:lpstr>
      <vt:lpstr>Conglomerate Diversification</vt:lpstr>
      <vt:lpstr>Turnaround</vt:lpstr>
      <vt:lpstr>Divestiture</vt:lpstr>
      <vt:lpstr>Bankruptcy</vt:lpstr>
      <vt:lpstr>Corporate portfolio analysis</vt:lpstr>
      <vt:lpstr>PowerPoint Presentation</vt:lpstr>
      <vt:lpstr>Business Level Strategy</vt:lpstr>
      <vt:lpstr>Cost leadership</vt:lpstr>
      <vt:lpstr>Differentiation</vt:lpstr>
      <vt:lpstr>Focus strategy</vt:lpstr>
      <vt:lpstr>Focus strategy</vt:lpstr>
      <vt:lpstr>Functional Level Strategy</vt:lpstr>
      <vt:lpstr>Strategy implementation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85</cp:revision>
  <dcterms:created xsi:type="dcterms:W3CDTF">2011-03-03T05:26:32Z</dcterms:created>
  <dcterms:modified xsi:type="dcterms:W3CDTF">2015-02-19T04:08:23Z</dcterms:modified>
</cp:coreProperties>
</file>