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7" r:id="rId32"/>
    <p:sldId id="288" r:id="rId33"/>
    <p:sldId id="289" r:id="rId34"/>
    <p:sldId id="290" r:id="rId35"/>
    <p:sldId id="291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309" r:id="rId5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6016" autoAdjust="0"/>
    <p:restoredTop sz="94660"/>
  </p:normalViewPr>
  <p:slideViewPr>
    <p:cSldViewPr snapToGrid="0">
      <p:cViewPr varScale="1">
        <p:scale>
          <a:sx n="65" d="100"/>
          <a:sy n="65" d="100"/>
        </p:scale>
        <p:origin x="123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A21374-34B6-4D85-84CB-AE2D64ACE1FA}" type="datetimeFigureOut">
              <a:rPr lang="th-TH" smtClean="0"/>
              <a:t>20/01/60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F324AF-2FF9-432F-BD84-C06673F0088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814787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243995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27F9F-3029-438C-B998-89378071BA6C}" type="datetimeFigureOut">
              <a:rPr lang="th-TH" smtClean="0"/>
              <a:t>20/01/60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8251E-F5DD-48FD-8BC3-D163A0FA4FB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70210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27F9F-3029-438C-B998-89378071BA6C}" type="datetimeFigureOut">
              <a:rPr lang="th-TH" smtClean="0"/>
              <a:t>20/01/60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8251E-F5DD-48FD-8BC3-D163A0FA4FB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7642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27F9F-3029-438C-B998-89378071BA6C}" type="datetimeFigureOut">
              <a:rPr lang="th-TH" smtClean="0"/>
              <a:t>20/01/60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8251E-F5DD-48FD-8BC3-D163A0FA4FB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07112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27F9F-3029-438C-B998-89378071BA6C}" type="datetimeFigureOut">
              <a:rPr lang="th-TH" smtClean="0"/>
              <a:t>20/01/60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8251E-F5DD-48FD-8BC3-D163A0FA4FB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728809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27F9F-3029-438C-B998-89378071BA6C}" type="datetimeFigureOut">
              <a:rPr lang="th-TH" smtClean="0"/>
              <a:t>20/01/60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8251E-F5DD-48FD-8BC3-D163A0FA4FB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4433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27F9F-3029-438C-B998-89378071BA6C}" type="datetimeFigureOut">
              <a:rPr lang="th-TH" smtClean="0"/>
              <a:t>20/01/60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8251E-F5DD-48FD-8BC3-D163A0FA4FB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30838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27F9F-3029-438C-B998-89378071BA6C}" type="datetimeFigureOut">
              <a:rPr lang="th-TH" smtClean="0"/>
              <a:t>20/01/60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8251E-F5DD-48FD-8BC3-D163A0FA4FB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516324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27F9F-3029-438C-B998-89378071BA6C}" type="datetimeFigureOut">
              <a:rPr lang="th-TH" smtClean="0"/>
              <a:t>20/01/60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8251E-F5DD-48FD-8BC3-D163A0FA4FB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86152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27F9F-3029-438C-B998-89378071BA6C}" type="datetimeFigureOut">
              <a:rPr lang="th-TH" smtClean="0"/>
              <a:t>20/01/60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8251E-F5DD-48FD-8BC3-D163A0FA4FB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816882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27F9F-3029-438C-B998-89378071BA6C}" type="datetimeFigureOut">
              <a:rPr lang="th-TH" smtClean="0"/>
              <a:t>20/01/60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8251E-F5DD-48FD-8BC3-D163A0FA4FB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97637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27F9F-3029-438C-B998-89378071BA6C}" type="datetimeFigureOut">
              <a:rPr lang="th-TH" smtClean="0"/>
              <a:t>20/01/60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8251E-F5DD-48FD-8BC3-D163A0FA4FB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307513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627F9F-3029-438C-B998-89378071BA6C}" type="datetimeFigureOut">
              <a:rPr lang="th-TH" smtClean="0"/>
              <a:t>20/01/60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48251E-F5DD-48FD-8BC3-D163A0FA4FB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50397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Personal Finance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Class 1: Planning Your Personal Finances</a:t>
            </a:r>
          </a:p>
          <a:p>
            <a:r>
              <a:rPr lang="en-US" dirty="0"/>
              <a:t>Personal finance basics and time value of money. Financial aspects of career planning.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0287684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765175" y="298450"/>
            <a:ext cx="8150225" cy="936625"/>
          </a:xfrm>
        </p:spPr>
        <p:txBody>
          <a:bodyPr lIns="90488" tIns="44450" rIns="90488" bIns="44450">
            <a:normAutofit fontScale="90000"/>
          </a:bodyPr>
          <a:lstStyle/>
          <a:p>
            <a:pPr eaLnBrk="1" hangingPunct="1">
              <a:defRPr/>
            </a:pPr>
            <a:br>
              <a:rPr lang="en-US" b="1" dirty="0"/>
            </a:br>
            <a:r>
              <a:rPr lang="en-US" sz="4000" dirty="0"/>
              <a:t>The Financial Planning Process</a:t>
            </a:r>
            <a:br>
              <a:rPr lang="en-US" sz="4000" dirty="0"/>
            </a:br>
            <a:endParaRPr lang="en-US" sz="4000" dirty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1524000"/>
            <a:ext cx="8001000" cy="4724400"/>
          </a:xfrm>
        </p:spPr>
        <p:txBody>
          <a:bodyPr lIns="90488" tIns="44450" rIns="90488" bIns="44450"/>
          <a:lstStyle/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1000" b="1" i="1" dirty="0">
              <a:solidFill>
                <a:srgbClr val="FF33CC"/>
              </a:solidFill>
            </a:endParaRPr>
          </a:p>
          <a:p>
            <a:pPr marL="0" indent="-6096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2600" b="1" dirty="0"/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1500" b="1" dirty="0"/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2800" b="1" dirty="0">
                <a:solidFill>
                  <a:schemeClr val="accent2"/>
                </a:solidFill>
              </a:rPr>
              <a:t>What is Personal Financial Planning?</a:t>
            </a:r>
            <a:r>
              <a:rPr lang="en-US" sz="2800" dirty="0">
                <a:solidFill>
                  <a:schemeClr val="accent2"/>
                </a:solidFill>
              </a:rPr>
              <a:t> …..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2800" dirty="0">
                <a:solidFill>
                  <a:schemeClr val="accent2"/>
                </a:solidFill>
              </a:rPr>
              <a:t>The process of managing your money to achieve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2800" dirty="0">
                <a:solidFill>
                  <a:schemeClr val="accent2"/>
                </a:solidFill>
              </a:rPr>
              <a:t>personal economic satisfaction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2400" dirty="0"/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037201107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765175" y="298450"/>
            <a:ext cx="8150225" cy="936625"/>
          </a:xfrm>
        </p:spPr>
        <p:txBody>
          <a:bodyPr lIns="90488" tIns="44450" rIns="90488" bIns="44450">
            <a:normAutofit fontScale="90000"/>
          </a:bodyPr>
          <a:lstStyle/>
          <a:p>
            <a:pPr eaLnBrk="1" hangingPunct="1">
              <a:defRPr/>
            </a:pPr>
            <a:br>
              <a:rPr lang="en-US" b="1" dirty="0"/>
            </a:br>
            <a:r>
              <a:rPr lang="en-US" sz="4000" dirty="0"/>
              <a:t>The Financial Planning Process</a:t>
            </a:r>
            <a:br>
              <a:rPr lang="en-US" sz="4000" dirty="0"/>
            </a:br>
            <a:endParaRPr lang="en-US" sz="4000" dirty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1295400" y="1371600"/>
            <a:ext cx="7848600" cy="4724400"/>
          </a:xfrm>
        </p:spPr>
        <p:txBody>
          <a:bodyPr lIns="90488" tIns="44450" rIns="90488" bIns="44450">
            <a:normAutofit lnSpcReduction="10000"/>
          </a:bodyPr>
          <a:lstStyle/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en-US" sz="1000" b="1" i="1">
              <a:solidFill>
                <a:srgbClr val="FF33CC"/>
              </a:solidFill>
            </a:endParaRP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en-US" sz="2400"/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2600" b="1"/>
              <a:t>Advantages</a:t>
            </a:r>
            <a:r>
              <a:rPr lang="en-US" altLang="en-US" sz="2600"/>
              <a:t> of Personal Financial Planning are:</a:t>
            </a: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en-US" sz="2600"/>
          </a:p>
          <a:p>
            <a:pPr marL="609600" indent="-609600" eaLnBrk="1" hangingPunct="1">
              <a:lnSpc>
                <a:spcPct val="80000"/>
              </a:lnSpc>
            </a:pPr>
            <a:r>
              <a:rPr lang="en-US" altLang="en-US" sz="2600"/>
              <a:t>Increased effectiveness in obtaining, using, 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en-US" altLang="en-US" sz="2600"/>
              <a:t>	and protecting financial resources</a:t>
            </a:r>
          </a:p>
          <a:p>
            <a:pPr marL="609600" indent="-609600" eaLnBrk="1" hangingPunct="1">
              <a:lnSpc>
                <a:spcPct val="80000"/>
              </a:lnSpc>
            </a:pPr>
            <a:endParaRPr lang="en-US" altLang="en-US" sz="2600"/>
          </a:p>
          <a:p>
            <a:pPr marL="609600" indent="-609600" eaLnBrk="1" hangingPunct="1">
              <a:lnSpc>
                <a:spcPct val="80000"/>
              </a:lnSpc>
            </a:pPr>
            <a:r>
              <a:rPr lang="en-US" altLang="en-US" sz="2600"/>
              <a:t>Increased control of one’s financial affairs</a:t>
            </a:r>
          </a:p>
          <a:p>
            <a:pPr marL="609600" indent="-609600" eaLnBrk="1" hangingPunct="1">
              <a:lnSpc>
                <a:spcPct val="80000"/>
              </a:lnSpc>
            </a:pPr>
            <a:endParaRPr lang="en-US" altLang="en-US" sz="2600"/>
          </a:p>
          <a:p>
            <a:pPr marL="609600" indent="-609600" eaLnBrk="1" hangingPunct="1">
              <a:lnSpc>
                <a:spcPct val="80000"/>
              </a:lnSpc>
            </a:pPr>
            <a:r>
              <a:rPr lang="en-US" altLang="en-US" sz="2600"/>
              <a:t>Improved personal relationships</a:t>
            </a:r>
          </a:p>
          <a:p>
            <a:pPr marL="609600" indent="-609600" eaLnBrk="1" hangingPunct="1">
              <a:lnSpc>
                <a:spcPct val="80000"/>
              </a:lnSpc>
            </a:pPr>
            <a:endParaRPr lang="en-US" altLang="en-US" sz="2600"/>
          </a:p>
          <a:p>
            <a:pPr marL="609600" indent="-609600" eaLnBrk="1" hangingPunct="1">
              <a:lnSpc>
                <a:spcPct val="80000"/>
              </a:lnSpc>
            </a:pPr>
            <a:r>
              <a:rPr lang="en-US" altLang="en-US" sz="2600"/>
              <a:t>Sense of freedom from financial worries</a:t>
            </a: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en-US" sz="2400"/>
          </a:p>
        </p:txBody>
      </p:sp>
    </p:spTree>
    <p:extLst>
      <p:ext uri="{BB962C8B-B14F-4D97-AF65-F5344CB8AC3E}">
        <p14:creationId xmlns:p14="http://schemas.microsoft.com/office/powerpoint/2010/main" val="2583430367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274638"/>
            <a:ext cx="6248400" cy="79216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z="3600" dirty="0"/>
              <a:t>Six Steps in the</a:t>
            </a:r>
            <a:br>
              <a:rPr lang="en-US" sz="3600" dirty="0"/>
            </a:br>
            <a:r>
              <a:rPr lang="en-US" sz="3600" dirty="0"/>
              <a:t>Financial Planning Process</a:t>
            </a:r>
          </a:p>
        </p:txBody>
      </p:sp>
      <p:pic>
        <p:nvPicPr>
          <p:cNvPr id="1843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219200"/>
            <a:ext cx="6096000" cy="545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37912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152400"/>
            <a:ext cx="7086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3600" dirty="0"/>
              <a:t>Six Steps in the</a:t>
            </a:r>
            <a:br>
              <a:rPr lang="en-US" sz="3600" dirty="0"/>
            </a:br>
            <a:r>
              <a:rPr lang="en-US" sz="3600" dirty="0"/>
              <a:t>Financial Planning Process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1447800" y="1447800"/>
            <a:ext cx="7283450" cy="4525963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sz="2600" b="1" i="1" dirty="0"/>
              <a:t>Step 1</a:t>
            </a:r>
            <a:r>
              <a:rPr lang="en-US" altLang="en-US" sz="2600" b="1" dirty="0"/>
              <a:t>: </a:t>
            </a:r>
          </a:p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sz="2600" b="1" dirty="0"/>
              <a:t>DETERMINE YOUR CURRENT FINANCIAL SITUATION</a:t>
            </a:r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en-US" altLang="en-US" sz="2600" dirty="0"/>
              <a:t>Evaluate income, savings, living expenses, and debts</a:t>
            </a:r>
          </a:p>
          <a:p>
            <a:pPr marL="609600" indent="-609600" eaLnBrk="1" hangingPunct="1">
              <a:spcBef>
                <a:spcPts val="0"/>
              </a:spcBef>
              <a:defRPr/>
            </a:pPr>
            <a:endParaRPr lang="en-US" altLang="en-US" sz="2600" dirty="0"/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en-US" altLang="en-US" sz="2600" dirty="0"/>
              <a:t>Prepare a list of current asset and debt balances and amount spent for various items</a:t>
            </a:r>
          </a:p>
          <a:p>
            <a:pPr marL="609600" indent="-609600" eaLnBrk="1" hangingPunct="1">
              <a:spcBef>
                <a:spcPts val="0"/>
              </a:spcBef>
              <a:defRPr/>
            </a:pPr>
            <a:endParaRPr lang="en-US" altLang="en-US" sz="2600" dirty="0"/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en-US" altLang="en-US" sz="2600" dirty="0"/>
              <a:t>Match financial goals to current income and potential earning power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Char char=""/>
              <a:defRPr/>
            </a:pPr>
            <a:endParaRPr lang="en-US" altLang="en-US" sz="2600" dirty="0"/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Char char=""/>
              <a:defRPr/>
            </a:pPr>
            <a:endParaRPr lang="en-US" altLang="en-US" sz="2800" i="1" dirty="0"/>
          </a:p>
          <a:p>
            <a:pPr marL="609600" indent="-609600" eaLnBrk="1" hangingPunct="1">
              <a:lnSpc>
                <a:spcPct val="90000"/>
              </a:lnSpc>
              <a:defRPr/>
            </a:pPr>
            <a:endParaRPr lang="en-US" altLang="en-US" sz="3600" i="1" dirty="0">
              <a:solidFill>
                <a:srgbClr val="FF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7844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274638"/>
            <a:ext cx="72390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3600" dirty="0"/>
              <a:t>Six Steps in the</a:t>
            </a:r>
            <a:br>
              <a:rPr lang="en-US" sz="3600" dirty="0"/>
            </a:br>
            <a:r>
              <a:rPr lang="en-US" sz="3600" dirty="0"/>
              <a:t>Financial Planning Process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lvl="1" eaLnBrk="1" hangingPunct="1">
              <a:lnSpc>
                <a:spcPct val="90000"/>
              </a:lnSpc>
              <a:buFontTx/>
              <a:buNone/>
            </a:pPr>
            <a:r>
              <a:rPr lang="en-US" altLang="en-US" sz="2600" b="1" i="1" dirty="0"/>
              <a:t>Step 2</a:t>
            </a:r>
            <a:r>
              <a:rPr lang="en-US" altLang="en-US" sz="2600" i="1" dirty="0"/>
              <a:t>: </a:t>
            </a:r>
          </a:p>
          <a:p>
            <a:pPr marL="0" lvl="1" eaLnBrk="1" hangingPunct="1">
              <a:lnSpc>
                <a:spcPct val="90000"/>
              </a:lnSpc>
              <a:buFontTx/>
              <a:buNone/>
            </a:pPr>
            <a:r>
              <a:rPr lang="en-US" altLang="en-US" sz="2600" b="1" dirty="0"/>
              <a:t>DEVELOP YOUR FINANCIAL GOALS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600" dirty="0"/>
              <a:t>Identify feelings about money and the reasons for those feelings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600" dirty="0"/>
              <a:t>Determine the source of your feelings about money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600" dirty="0"/>
              <a:t>Determine the effects of the economy on your goals and priorities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600" dirty="0"/>
              <a:t>Make sure that your goals are your own and are specific to your situation</a:t>
            </a:r>
          </a:p>
          <a:p>
            <a:pPr eaLnBrk="1" hangingPunct="1">
              <a:lnSpc>
                <a:spcPct val="90000"/>
              </a:lnSpc>
            </a:pPr>
            <a:endParaRPr lang="en-US" altLang="en-US" sz="2600" i="1" dirty="0">
              <a:solidFill>
                <a:srgbClr val="FF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58437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152400"/>
            <a:ext cx="76200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3600" dirty="0"/>
              <a:t>Six Steps in the</a:t>
            </a:r>
            <a:br>
              <a:rPr lang="en-US" sz="3600" dirty="0"/>
            </a:br>
            <a:r>
              <a:rPr lang="en-US" sz="3600" dirty="0"/>
              <a:t>Financial Planning Process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371600"/>
            <a:ext cx="7696200" cy="4572000"/>
          </a:xfrm>
        </p:spPr>
        <p:txBody>
          <a:bodyPr/>
          <a:lstStyle/>
          <a:p>
            <a:pPr marL="0" lvl="1" indent="0" eaLnBrk="1" hangingPunct="1">
              <a:buFontTx/>
              <a:buNone/>
              <a:defRPr/>
            </a:pPr>
            <a:r>
              <a:rPr lang="en-US" sz="2600" b="1" i="1" dirty="0"/>
              <a:t>Step 3</a:t>
            </a:r>
            <a:r>
              <a:rPr lang="en-US" sz="2600" i="1" dirty="0"/>
              <a:t>: </a:t>
            </a:r>
          </a:p>
          <a:p>
            <a:pPr marL="0" lvl="1" indent="0" eaLnBrk="1" hangingPunct="1">
              <a:buFontTx/>
              <a:buNone/>
              <a:defRPr/>
            </a:pPr>
            <a:r>
              <a:rPr lang="en-US" sz="2600" b="1" dirty="0"/>
              <a:t>IDENTIFY ALTERNATIVE COURSES OF ACTION</a:t>
            </a:r>
          </a:p>
          <a:p>
            <a:pPr eaLnBrk="1" hangingPunct="1">
              <a:defRPr/>
            </a:pPr>
            <a:r>
              <a:rPr lang="en-US" sz="2600" dirty="0"/>
              <a:t>Possible courses of action can be:</a:t>
            </a:r>
          </a:p>
          <a:p>
            <a:pPr lvl="1" eaLnBrk="1" hangingPunct="1">
              <a:defRPr/>
            </a:pPr>
            <a:r>
              <a:rPr lang="en-US" sz="2600" dirty="0"/>
              <a:t>Continue the same course of action</a:t>
            </a:r>
          </a:p>
          <a:p>
            <a:pPr lvl="1" eaLnBrk="1" hangingPunct="1">
              <a:defRPr/>
            </a:pPr>
            <a:r>
              <a:rPr lang="en-US" sz="2600" dirty="0"/>
              <a:t>Expand the current situation</a:t>
            </a:r>
          </a:p>
          <a:p>
            <a:pPr lvl="1" eaLnBrk="1" hangingPunct="1">
              <a:defRPr/>
            </a:pPr>
            <a:r>
              <a:rPr lang="en-US" sz="2600" dirty="0"/>
              <a:t>Change the current situation</a:t>
            </a:r>
          </a:p>
          <a:p>
            <a:pPr lvl="1" eaLnBrk="1" hangingPunct="1">
              <a:defRPr/>
            </a:pPr>
            <a:r>
              <a:rPr lang="en-US" sz="2600" dirty="0"/>
              <a:t>Take a new course of action</a:t>
            </a:r>
          </a:p>
        </p:txBody>
      </p:sp>
    </p:spTree>
    <p:extLst>
      <p:ext uri="{BB962C8B-B14F-4D97-AF65-F5344CB8AC3E}">
        <p14:creationId xmlns:p14="http://schemas.microsoft.com/office/powerpoint/2010/main" val="8864082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600" y="274638"/>
            <a:ext cx="73152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3600" dirty="0"/>
              <a:t>Six Steps in the</a:t>
            </a:r>
            <a:br>
              <a:rPr lang="en-US" sz="3600" dirty="0"/>
            </a:br>
            <a:r>
              <a:rPr lang="en-US" sz="3600" dirty="0"/>
              <a:t>Financial Planning Process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lvl="1" eaLnBrk="1" hangingPunct="1">
              <a:buFontTx/>
              <a:buNone/>
            </a:pPr>
            <a:r>
              <a:rPr lang="en-US" altLang="en-US" sz="2600" b="1" i="1"/>
              <a:t>Step 3</a:t>
            </a:r>
            <a:r>
              <a:rPr lang="en-US" altLang="en-US" sz="2600" i="1"/>
              <a:t>: </a:t>
            </a:r>
          </a:p>
          <a:p>
            <a:pPr marL="0" lvl="1" eaLnBrk="1" hangingPunct="1">
              <a:buFontTx/>
              <a:buNone/>
            </a:pPr>
            <a:r>
              <a:rPr lang="en-US" altLang="en-US" sz="2600" b="1"/>
              <a:t>IDENTIFY ALTERNATIVE COURSES OF ACTION (continued)</a:t>
            </a:r>
          </a:p>
          <a:p>
            <a:pPr eaLnBrk="1" hangingPunct="1">
              <a:buFontTx/>
              <a:buNone/>
            </a:pPr>
            <a:endParaRPr lang="en-US" altLang="en-US" sz="2600"/>
          </a:p>
          <a:p>
            <a:pPr eaLnBrk="1" hangingPunct="1"/>
            <a:r>
              <a:rPr lang="en-US" altLang="en-US" sz="2600"/>
              <a:t>Creativity in decision making is vital to effective choices</a:t>
            </a:r>
          </a:p>
          <a:p>
            <a:pPr eaLnBrk="1" hangingPunct="1">
              <a:buFontTx/>
              <a:buNone/>
            </a:pPr>
            <a:endParaRPr lang="en-US" altLang="en-US" sz="2600"/>
          </a:p>
          <a:p>
            <a:pPr eaLnBrk="1" hangingPunct="1"/>
            <a:r>
              <a:rPr lang="en-US" altLang="en-US" sz="2600"/>
              <a:t> “Do nothing” can be a dangerous alternative</a:t>
            </a:r>
          </a:p>
          <a:p>
            <a:pPr eaLnBrk="1" hangingPunct="1">
              <a:buFontTx/>
              <a:buNone/>
            </a:pPr>
            <a:endParaRPr lang="en-US" altLang="en-US" sz="2600"/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7188200" y="5957888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endParaRPr lang="en-US" altLang="en-US" sz="1600">
              <a:latin typeface="BankGothic Md BT"/>
            </a:endParaRPr>
          </a:p>
        </p:txBody>
      </p:sp>
    </p:spTree>
    <p:extLst>
      <p:ext uri="{BB962C8B-B14F-4D97-AF65-F5344CB8AC3E}">
        <p14:creationId xmlns:p14="http://schemas.microsoft.com/office/powerpoint/2010/main" val="36648133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274638"/>
            <a:ext cx="72390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3600" dirty="0"/>
              <a:t>Six Steps in the</a:t>
            </a:r>
            <a:br>
              <a:rPr lang="en-US" sz="3600" dirty="0"/>
            </a:br>
            <a:r>
              <a:rPr lang="en-US" sz="3600" dirty="0"/>
              <a:t>Financial Planning Process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altLang="en-US" sz="2600" b="1" i="1"/>
              <a:t>Step 4</a:t>
            </a:r>
            <a:r>
              <a:rPr lang="en-US" altLang="en-US" sz="2600" i="1"/>
              <a:t>: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altLang="en-US" sz="2600" b="1"/>
              <a:t>EVALUATE YOUR ALTERNATIVES</a:t>
            </a:r>
          </a:p>
          <a:p>
            <a:pPr eaLnBrk="1" hangingPunct="1">
              <a:lnSpc>
                <a:spcPct val="80000"/>
              </a:lnSpc>
            </a:pPr>
            <a:endParaRPr lang="en-US" altLang="en-US" sz="2600"/>
          </a:p>
          <a:p>
            <a:pPr eaLnBrk="1" hangingPunct="1">
              <a:lnSpc>
                <a:spcPct val="80000"/>
              </a:lnSpc>
            </a:pPr>
            <a:r>
              <a:rPr lang="en-US" altLang="en-US" sz="2600"/>
              <a:t>CONSEQUENCES OF CHOICES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600" b="1"/>
              <a:t>Opportunity cost</a:t>
            </a:r>
          </a:p>
          <a:p>
            <a:pPr lvl="1" eaLnBrk="1" hangingPunct="1">
              <a:lnSpc>
                <a:spcPct val="80000"/>
              </a:lnSpc>
              <a:buFontTx/>
              <a:buNone/>
            </a:pPr>
            <a:r>
              <a:rPr lang="en-US" altLang="en-US" sz="2600"/>
              <a:t>	What you give up when you make a choice   </a:t>
            </a:r>
          </a:p>
          <a:p>
            <a:pPr lvl="1" eaLnBrk="1" hangingPunct="1">
              <a:lnSpc>
                <a:spcPct val="0"/>
              </a:lnSpc>
              <a:buFontTx/>
              <a:buNone/>
            </a:pPr>
            <a:endParaRPr lang="en-US" altLang="en-US" sz="2600"/>
          </a:p>
          <a:p>
            <a:pPr lvl="1" eaLnBrk="1" hangingPunct="1">
              <a:lnSpc>
                <a:spcPct val="80000"/>
              </a:lnSpc>
            </a:pPr>
            <a:r>
              <a:rPr lang="en-US" altLang="en-US" sz="2600"/>
              <a:t>The cost or </a:t>
            </a:r>
            <a:r>
              <a:rPr lang="en-US" altLang="en-US" sz="2600" b="1" i="1"/>
              <a:t>trade-off</a:t>
            </a:r>
            <a:r>
              <a:rPr lang="en-US" altLang="en-US" sz="2600" b="1"/>
              <a:t> </a:t>
            </a:r>
            <a:r>
              <a:rPr lang="en-US" altLang="en-US" sz="2600"/>
              <a:t>of a decision cannot always be measured in dollars.  Sometimes the cost is your time</a:t>
            </a:r>
          </a:p>
          <a:p>
            <a:pPr lvl="1" eaLnBrk="1" hangingPunct="1">
              <a:lnSpc>
                <a:spcPct val="80000"/>
              </a:lnSpc>
            </a:pPr>
            <a:endParaRPr lang="en-US" altLang="en-US" sz="1500"/>
          </a:p>
          <a:p>
            <a:pPr lvl="1" eaLnBrk="1" hangingPunct="1">
              <a:lnSpc>
                <a:spcPct val="80000"/>
              </a:lnSpc>
            </a:pPr>
            <a:endParaRPr lang="en-US" altLang="en-US"/>
          </a:p>
          <a:p>
            <a:pPr lvl="1" eaLnBrk="1" hangingPunct="1">
              <a:lnSpc>
                <a:spcPct val="80000"/>
              </a:lnSpc>
              <a:buFontTx/>
              <a:buNone/>
            </a:pPr>
            <a:endParaRPr lang="en-US" altLang="en-US" sz="2400"/>
          </a:p>
          <a:p>
            <a:pPr lvl="1" eaLnBrk="1" hangingPunct="1">
              <a:lnSpc>
                <a:spcPct val="80000"/>
              </a:lnSpc>
            </a:pPr>
            <a:endParaRPr lang="en-US" altLang="en-US" sz="2400" i="1">
              <a:solidFill>
                <a:srgbClr val="FF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20558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600" y="274638"/>
            <a:ext cx="73152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3600" dirty="0"/>
              <a:t>Six Steps in the</a:t>
            </a:r>
            <a:br>
              <a:rPr lang="en-US" sz="3600" dirty="0"/>
            </a:br>
            <a:r>
              <a:rPr lang="en-US" sz="3600" dirty="0"/>
              <a:t>Financial Planning Process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altLang="en-US" sz="2600" b="1" i="1" dirty="0"/>
              <a:t>Step 4</a:t>
            </a:r>
            <a:r>
              <a:rPr lang="en-US" altLang="en-US" sz="2600" i="1" dirty="0"/>
              <a:t>: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altLang="en-US" sz="2600" b="1" dirty="0"/>
              <a:t>EVALUATE YOUR ALTERNATIVES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US" altLang="en-US" sz="2600" b="1" dirty="0"/>
          </a:p>
          <a:p>
            <a:pPr eaLnBrk="1" hangingPunct="1">
              <a:lnSpc>
                <a:spcPct val="80000"/>
              </a:lnSpc>
              <a:defRPr/>
            </a:pPr>
            <a:r>
              <a:rPr lang="en-US" altLang="en-US" sz="2600" dirty="0"/>
              <a:t>EVALUATING RISK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altLang="en-US" sz="2600" dirty="0"/>
              <a:t>Uncertainty is a part of every decision</a:t>
            </a:r>
          </a:p>
          <a:p>
            <a:pPr lvl="1" eaLnBrk="1" hangingPunct="1">
              <a:lnSpc>
                <a:spcPct val="80000"/>
              </a:lnSpc>
              <a:defRPr/>
            </a:pPr>
            <a:endParaRPr lang="en-US" altLang="en-US" sz="2600" dirty="0"/>
          </a:p>
          <a:p>
            <a:pPr marL="342900" lvl="1" indent="-342900" eaLnBrk="1" hangingPunct="1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sz="2600" dirty="0"/>
              <a:t>FINANCIAL PLANNING INFORMATION SOURCES</a:t>
            </a:r>
          </a:p>
          <a:p>
            <a:pPr marL="742950" lvl="2" indent="-342900" eaLnBrk="1" hangingPunct="1">
              <a:lnSpc>
                <a:spcPct val="80000"/>
              </a:lnSpc>
              <a:buFont typeface="Arial" panose="020B0604020202020204" pitchFamily="34" charset="0"/>
              <a:buChar char="–"/>
              <a:defRPr/>
            </a:pPr>
            <a:r>
              <a:rPr lang="en-US" altLang="en-US" sz="2600" dirty="0"/>
              <a:t>Best way to analyze and minimize risk is to gather  information from financial planning information sources</a:t>
            </a:r>
            <a:endParaRPr lang="en-US" altLang="en-US" dirty="0"/>
          </a:p>
          <a:p>
            <a:pPr lvl="1" eaLnBrk="1" hangingPunct="1">
              <a:lnSpc>
                <a:spcPct val="80000"/>
              </a:lnSpc>
              <a:buFontTx/>
              <a:buNone/>
              <a:defRPr/>
            </a:pPr>
            <a:endParaRPr lang="en-US" altLang="en-US" sz="2400" dirty="0"/>
          </a:p>
          <a:p>
            <a:pPr lvl="1" eaLnBrk="1" hangingPunct="1">
              <a:lnSpc>
                <a:spcPct val="80000"/>
              </a:lnSpc>
              <a:defRPr/>
            </a:pPr>
            <a:endParaRPr lang="en-US" altLang="en-US" sz="2400" i="1" dirty="0">
              <a:solidFill>
                <a:srgbClr val="FF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41744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152400"/>
            <a:ext cx="75438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3600" dirty="0"/>
              <a:t>Six Steps in the</a:t>
            </a:r>
            <a:br>
              <a:rPr lang="en-US" sz="3600" dirty="0"/>
            </a:br>
            <a:r>
              <a:rPr lang="en-US" sz="3600" dirty="0"/>
              <a:t>Financial Planning Process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295400"/>
            <a:ext cx="8077200" cy="4800600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en-US" altLang="en-US" sz="2600" b="1" i="1" dirty="0"/>
              <a:t>Step 5</a:t>
            </a:r>
            <a:r>
              <a:rPr lang="en-US" altLang="en-US" sz="2600" i="1" dirty="0"/>
              <a:t>:</a:t>
            </a:r>
          </a:p>
          <a:p>
            <a:pPr marL="0" eaLnBrk="1" hangingPunct="1">
              <a:buFontTx/>
              <a:buNone/>
              <a:defRPr/>
            </a:pPr>
            <a:r>
              <a:rPr lang="en-US" altLang="en-US" sz="2600" b="1" dirty="0"/>
              <a:t>CREATE AND IMPLEMENT YOUR FINANCIAL ACTION PLAN</a:t>
            </a:r>
          </a:p>
          <a:p>
            <a:pPr lvl="1" eaLnBrk="1" hangingPunct="1">
              <a:defRPr/>
            </a:pPr>
            <a:r>
              <a:rPr lang="en-US" altLang="en-US" sz="2600" dirty="0"/>
              <a:t>Develop an action plan that identifies ways to achieve financial goals</a:t>
            </a:r>
          </a:p>
          <a:p>
            <a:pPr lvl="1" eaLnBrk="1" hangingPunct="1">
              <a:defRPr/>
            </a:pPr>
            <a:r>
              <a:rPr lang="en-US" altLang="en-US" sz="2600" dirty="0"/>
              <a:t>Possible action plans can be increasing savings, reducing spending, or making provisions for taxes</a:t>
            </a:r>
          </a:p>
          <a:p>
            <a:pPr lvl="1" eaLnBrk="1" hangingPunct="1">
              <a:defRPr/>
            </a:pPr>
            <a:r>
              <a:rPr lang="en-US" altLang="en-US" sz="2600" dirty="0"/>
              <a:t>To implement action plans you may need assistance from others</a:t>
            </a:r>
          </a:p>
          <a:p>
            <a:pPr lvl="1" eaLnBrk="1" hangingPunct="1">
              <a:defRPr/>
            </a:pPr>
            <a:endParaRPr lang="en-US" altLang="en-US" sz="2600" dirty="0"/>
          </a:p>
        </p:txBody>
      </p:sp>
    </p:spTree>
    <p:extLst>
      <p:ext uri="{BB962C8B-B14F-4D97-AF65-F5344CB8AC3E}">
        <p14:creationId xmlns:p14="http://schemas.microsoft.com/office/powerpoint/2010/main" val="40381321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152400"/>
            <a:ext cx="79248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3600" dirty="0"/>
              <a:t>Six Steps in the</a:t>
            </a:r>
            <a:br>
              <a:rPr lang="en-US" sz="3600" dirty="0"/>
            </a:br>
            <a:r>
              <a:rPr lang="en-US" sz="3600" dirty="0"/>
              <a:t>Financial Planning Process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143000"/>
            <a:ext cx="8077200" cy="5486400"/>
          </a:xfrm>
        </p:spPr>
        <p:txBody>
          <a:bodyPr/>
          <a:lstStyle/>
          <a:p>
            <a:pPr eaLnBrk="1" hangingPunct="1">
              <a:buFontTx/>
              <a:buNone/>
            </a:pPr>
            <a:endParaRPr lang="en-US" altLang="en-US" sz="2600" b="1" i="1"/>
          </a:p>
          <a:p>
            <a:pPr eaLnBrk="1" hangingPunct="1">
              <a:buFontTx/>
              <a:buNone/>
            </a:pPr>
            <a:r>
              <a:rPr lang="en-US" altLang="en-US" sz="2600" b="1" i="1"/>
              <a:t>Step 6</a:t>
            </a:r>
            <a:r>
              <a:rPr lang="en-US" altLang="en-US" sz="2600" i="1"/>
              <a:t>:</a:t>
            </a:r>
            <a:r>
              <a:rPr lang="en-US" altLang="en-US" sz="2600"/>
              <a:t> </a:t>
            </a:r>
            <a:r>
              <a:rPr lang="en-US" altLang="en-US" sz="2600" b="1"/>
              <a:t>REVIEW AND REVISE YOUR PLAN</a:t>
            </a:r>
          </a:p>
          <a:p>
            <a:pPr eaLnBrk="1" hangingPunct="1">
              <a:buFont typeface="Arial" panose="020B0604020202020204" pitchFamily="34" charset="0"/>
              <a:buChar char="–"/>
            </a:pPr>
            <a:r>
              <a:rPr lang="en-US" altLang="en-US" sz="2600"/>
              <a:t>Financial planning decisions need to be assessed regularly</a:t>
            </a:r>
          </a:p>
          <a:p>
            <a:pPr eaLnBrk="1" hangingPunct="1">
              <a:buFont typeface="Arial" panose="020B0604020202020204" pitchFamily="34" charset="0"/>
              <a:buChar char="–"/>
            </a:pPr>
            <a:r>
              <a:rPr lang="en-US" altLang="en-US" sz="2600"/>
              <a:t>Complete review should be done at least once a  year</a:t>
            </a:r>
          </a:p>
          <a:p>
            <a:pPr eaLnBrk="1" hangingPunct="1">
              <a:buFont typeface="Arial" panose="020B0604020202020204" pitchFamily="34" charset="0"/>
              <a:buChar char="–"/>
            </a:pPr>
            <a:r>
              <a:rPr lang="en-US" altLang="en-US" sz="2600"/>
              <a:t>More frequent reviews may be required for changing personal, social, and economic factors</a:t>
            </a:r>
          </a:p>
          <a:p>
            <a:pPr eaLnBrk="1" hangingPunct="1">
              <a:buFont typeface="Arial" panose="020B0604020202020204" pitchFamily="34" charset="0"/>
              <a:buChar char="–"/>
            </a:pPr>
            <a:r>
              <a:rPr lang="en-US" altLang="en-US" sz="2600"/>
              <a:t>Regular reviews of decision-making process can help in making priority adjustments to achieve financial goals</a:t>
            </a:r>
          </a:p>
        </p:txBody>
      </p:sp>
    </p:spTree>
    <p:extLst>
      <p:ext uri="{BB962C8B-B14F-4D97-AF65-F5344CB8AC3E}">
        <p14:creationId xmlns:p14="http://schemas.microsoft.com/office/powerpoint/2010/main" val="27002280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60350"/>
            <a:ext cx="7924800" cy="1143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dirty="0"/>
              <a:t>Influences on Personal            Financial Planning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219200"/>
            <a:ext cx="7848600" cy="4953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n-US" altLang="en-US" sz="3000" b="1" i="1" dirty="0"/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  <a:defRPr/>
            </a:pPr>
            <a:endParaRPr lang="en-US" altLang="en-US" sz="2800" b="1" dirty="0"/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400" dirty="0"/>
              <a:t>LIFE SITUATION AND PERSONAL VALUES</a:t>
            </a:r>
          </a:p>
          <a:p>
            <a:pPr marL="731520" eaLnBrk="1" hangingPunct="1">
              <a:lnSpc>
                <a:spcPct val="90000"/>
              </a:lnSpc>
              <a:buFont typeface="Arial" panose="020B0604020202020204" pitchFamily="34" charset="0"/>
              <a:buChar char="–"/>
              <a:defRPr/>
            </a:pPr>
            <a:r>
              <a:rPr lang="en-US" altLang="en-US" sz="2200" b="1" i="1" dirty="0"/>
              <a:t>Adult life cycle</a:t>
            </a:r>
            <a:r>
              <a:rPr lang="en-US" altLang="en-US" sz="2200" dirty="0"/>
              <a:t> stage</a:t>
            </a:r>
          </a:p>
          <a:p>
            <a:pPr marL="731520" eaLnBrk="1" hangingPunct="1">
              <a:lnSpc>
                <a:spcPct val="90000"/>
              </a:lnSpc>
              <a:buFont typeface="Arial" panose="020B0604020202020204" pitchFamily="34" charset="0"/>
              <a:buChar char="–"/>
              <a:defRPr/>
            </a:pPr>
            <a:r>
              <a:rPr lang="en-US" altLang="en-US" sz="2200" dirty="0"/>
              <a:t>Marital status, household size, and employment</a:t>
            </a:r>
          </a:p>
          <a:p>
            <a:pPr marL="731520" eaLnBrk="1" hangingPunct="1">
              <a:lnSpc>
                <a:spcPct val="90000"/>
              </a:lnSpc>
              <a:buFont typeface="Arial" panose="020B0604020202020204" pitchFamily="34" charset="0"/>
              <a:buChar char="–"/>
              <a:defRPr/>
            </a:pPr>
            <a:r>
              <a:rPr lang="en-US" altLang="en-US" sz="2200" dirty="0"/>
              <a:t>Major events</a:t>
            </a:r>
          </a:p>
          <a:p>
            <a:pPr marL="731520" lvl="1" eaLnBrk="1" hangingPunct="1">
              <a:lnSpc>
                <a:spcPct val="90000"/>
              </a:lnSpc>
              <a:buFont typeface="Arial" panose="020B0604020202020204" pitchFamily="34" charset="0"/>
              <a:buChar char="–"/>
              <a:defRPr/>
            </a:pPr>
            <a:r>
              <a:rPr lang="en-US" altLang="en-US" sz="2200" dirty="0"/>
              <a:t>Graduation, engagement, career change, children, retirement, </a:t>
            </a:r>
            <a:r>
              <a:rPr lang="en-US" altLang="en-US" sz="2200" dirty="0" err="1"/>
              <a:t>etc</a:t>
            </a:r>
            <a:endParaRPr lang="en-US" altLang="en-US" sz="2200" dirty="0"/>
          </a:p>
          <a:p>
            <a:pPr marL="731520" eaLnBrk="1" hangingPunct="1">
              <a:lnSpc>
                <a:spcPct val="90000"/>
              </a:lnSpc>
              <a:buFont typeface="Arial" panose="020B0604020202020204" pitchFamily="34" charset="0"/>
              <a:buChar char="–"/>
              <a:defRPr/>
            </a:pPr>
            <a:r>
              <a:rPr lang="en-US" altLang="en-US" sz="2200" b="1" dirty="0"/>
              <a:t>Values</a:t>
            </a:r>
            <a:r>
              <a:rPr lang="en-US" altLang="en-US" sz="2200" dirty="0"/>
              <a:t> influence spending and saving decisions</a:t>
            </a:r>
            <a:endParaRPr lang="en-US" altLang="en-US" sz="2200" dirty="0">
              <a:solidFill>
                <a:srgbClr val="FF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23648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6808839" cy="1066800"/>
          </a:xfrm>
        </p:spPr>
        <p:txBody>
          <a:bodyPr lIns="90488" tIns="44450" rIns="90488" bIns="44450">
            <a:normAutofit fontScale="90000"/>
          </a:bodyPr>
          <a:lstStyle/>
          <a:p>
            <a:pPr eaLnBrk="1" hangingPunct="1">
              <a:defRPr/>
            </a:pPr>
            <a:r>
              <a:rPr lang="en-US" dirty="0"/>
              <a:t>Influences on Personal          Financial Planning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1149350" y="1524000"/>
            <a:ext cx="7918450" cy="4064000"/>
          </a:xfrm>
        </p:spPr>
        <p:txBody>
          <a:bodyPr lIns="90488" tIns="44450" rIns="90488" bIns="44450"/>
          <a:lstStyle/>
          <a:p>
            <a:pPr marL="0" eaLnBrk="1" hangingPunct="1">
              <a:lnSpc>
                <a:spcPct val="90000"/>
              </a:lnSpc>
              <a:buFontTx/>
              <a:buNone/>
              <a:defRPr/>
            </a:pPr>
            <a:endParaRPr lang="en-US" altLang="en-US" sz="2600" b="1" dirty="0"/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endParaRPr lang="en-US" altLang="en-US" sz="2400" dirty="0"/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sz="2400" dirty="0"/>
              <a:t>THE FINANCIAL SYSTEM (how money flows)</a:t>
            </a:r>
          </a:p>
          <a:p>
            <a:pPr marL="731520" eaLnBrk="1" hangingPunct="1">
              <a:buFont typeface="Arial" pitchFamily="34" charset="0"/>
              <a:buChar char="–"/>
              <a:defRPr/>
            </a:pPr>
            <a:r>
              <a:rPr lang="en-US" altLang="en-US" sz="2400" dirty="0"/>
              <a:t>Providers of funds (savers and investors)</a:t>
            </a:r>
          </a:p>
          <a:p>
            <a:pPr marL="731520" eaLnBrk="1" hangingPunct="1">
              <a:buFont typeface="Arial" pitchFamily="34" charset="0"/>
              <a:buChar char="–"/>
              <a:defRPr/>
            </a:pPr>
            <a:r>
              <a:rPr lang="en-US" altLang="en-US" sz="2400" dirty="0"/>
              <a:t>Financial Intermediaries</a:t>
            </a:r>
          </a:p>
          <a:p>
            <a:pPr marL="731520" eaLnBrk="1" hangingPunct="1">
              <a:buFont typeface="Arial" pitchFamily="34" charset="0"/>
              <a:buChar char="–"/>
              <a:defRPr/>
            </a:pPr>
            <a:r>
              <a:rPr lang="en-US" altLang="en-US" sz="2400" dirty="0"/>
              <a:t>Financial Markets</a:t>
            </a:r>
          </a:p>
          <a:p>
            <a:pPr marL="731520" eaLnBrk="1" hangingPunct="1">
              <a:buFont typeface="Arial" pitchFamily="34" charset="0"/>
              <a:buChar char="–"/>
              <a:defRPr/>
            </a:pPr>
            <a:r>
              <a:rPr lang="en-US" altLang="en-US" sz="2400" dirty="0"/>
              <a:t>Users of funds (borrowers and spenders)</a:t>
            </a: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762000" y="1219200"/>
            <a:ext cx="6108700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900" tIns="44450" rIns="88900" bIns="44450">
            <a:spAutoFit/>
          </a:bodyPr>
          <a:lstStyle>
            <a:lvl1pPr defTabSz="885825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85825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85825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85825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85825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858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858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858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858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900"/>
          </a:p>
        </p:txBody>
      </p:sp>
    </p:spTree>
    <p:extLst>
      <p:ext uri="{BB962C8B-B14F-4D97-AF65-F5344CB8AC3E}">
        <p14:creationId xmlns:p14="http://schemas.microsoft.com/office/powerpoint/2010/main" val="30649716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60350"/>
            <a:ext cx="6248400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dirty="0"/>
              <a:t>Influences on Personal          Financial Planning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panose="020B0604020202020204" pitchFamily="34" charset="0"/>
              <a:buChar char="•"/>
              <a:defRPr/>
            </a:pPr>
            <a:endParaRPr lang="en-US" altLang="en-US" sz="2400" dirty="0"/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sz="2400" dirty="0"/>
              <a:t>ECONOMIC FACTORS</a:t>
            </a:r>
          </a:p>
          <a:p>
            <a:pPr marL="731520" eaLnBrk="1" hangingPunct="1">
              <a:buFont typeface="Arial" panose="020B0604020202020204" pitchFamily="34" charset="0"/>
              <a:buChar char="–"/>
              <a:defRPr/>
            </a:pPr>
            <a:r>
              <a:rPr lang="en-US" altLang="en-US" sz="2400" dirty="0"/>
              <a:t>Forces of Supply and Demand on setting prices</a:t>
            </a:r>
          </a:p>
          <a:p>
            <a:pPr marL="731520" eaLnBrk="1" hangingPunct="1">
              <a:buFont typeface="Arial" panose="020B0604020202020204" pitchFamily="34" charset="0"/>
              <a:buChar char="–"/>
              <a:defRPr/>
            </a:pPr>
            <a:r>
              <a:rPr lang="en-US" altLang="en-US" sz="2400" b="1" dirty="0"/>
              <a:t>Economics</a:t>
            </a:r>
            <a:r>
              <a:rPr lang="en-US" altLang="en-US" sz="2400" dirty="0"/>
              <a:t> is the study of how wealth is created and distributed</a:t>
            </a:r>
          </a:p>
          <a:p>
            <a:pPr marL="731520" eaLnBrk="1" hangingPunct="1">
              <a:buFont typeface="Arial" panose="020B0604020202020204" pitchFamily="34" charset="0"/>
              <a:buChar char="–"/>
              <a:defRPr/>
            </a:pPr>
            <a:r>
              <a:rPr lang="en-US" altLang="en-US" sz="2400" dirty="0"/>
              <a:t>The economic environment includes different institutions</a:t>
            </a:r>
          </a:p>
          <a:p>
            <a:pPr marL="731520" eaLnBrk="1" hangingPunct="1">
              <a:buFont typeface="Arial" panose="020B0604020202020204" pitchFamily="34" charset="0"/>
              <a:buChar char="–"/>
              <a:defRPr/>
            </a:pPr>
            <a:r>
              <a:rPr lang="en-US" altLang="en-US" sz="2400" dirty="0"/>
              <a:t>Federal Reserve Bank and it’s role in the economy</a:t>
            </a:r>
          </a:p>
          <a:p>
            <a:pPr>
              <a:defRPr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2230822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60350"/>
            <a:ext cx="6277897" cy="1143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dirty="0"/>
              <a:t>Influences on Personal        Financial Planning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>
          <a:xfrm>
            <a:off x="1403350" y="1447800"/>
            <a:ext cx="7283450" cy="4876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Arial" pitchFamily="34" charset="0"/>
              <a:buChar char="•"/>
              <a:defRPr/>
            </a:pPr>
            <a:endParaRPr lang="en-US" altLang="en-US" sz="2400" dirty="0"/>
          </a:p>
          <a:p>
            <a:pPr eaLnBrk="1" hangingPunct="1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en-US" altLang="en-US" sz="2400" dirty="0"/>
              <a:t>GLOBAL INFLUENCES</a:t>
            </a:r>
          </a:p>
          <a:p>
            <a:pPr marL="822960" eaLnBrk="1" hangingPunct="1">
              <a:lnSpc>
                <a:spcPct val="90000"/>
              </a:lnSpc>
              <a:buFont typeface="Arial" pitchFamily="34" charset="0"/>
              <a:buChar char="–"/>
              <a:defRPr/>
            </a:pPr>
            <a:r>
              <a:rPr lang="en-US" altLang="en-US" sz="2600" dirty="0"/>
              <a:t>Global marketplace influences financial activities</a:t>
            </a:r>
          </a:p>
          <a:p>
            <a:pPr marL="822960" eaLnBrk="1" hangingPunct="1">
              <a:lnSpc>
                <a:spcPct val="90000"/>
              </a:lnSpc>
              <a:buFont typeface="Arial" pitchFamily="34" charset="0"/>
              <a:buChar char="–"/>
              <a:defRPr/>
            </a:pPr>
            <a:r>
              <a:rPr lang="en-US" altLang="en-US" sz="2600" dirty="0"/>
              <a:t>American companies compete against foreign companies for US dollars</a:t>
            </a:r>
          </a:p>
          <a:p>
            <a:pPr marL="822960" eaLnBrk="1" hangingPunct="1">
              <a:lnSpc>
                <a:spcPct val="90000"/>
              </a:lnSpc>
              <a:buFont typeface="Arial" pitchFamily="34" charset="0"/>
              <a:buChar char="–"/>
              <a:defRPr/>
            </a:pPr>
            <a:r>
              <a:rPr lang="en-US" altLang="en-US" sz="2600" dirty="0"/>
              <a:t>Balance of exports and imports</a:t>
            </a:r>
          </a:p>
          <a:p>
            <a:pPr marL="822960" eaLnBrk="1" hangingPunct="1">
              <a:lnSpc>
                <a:spcPct val="90000"/>
              </a:lnSpc>
              <a:buFont typeface="Arial" pitchFamily="34" charset="0"/>
              <a:buChar char="–"/>
              <a:defRPr/>
            </a:pPr>
            <a:r>
              <a:rPr lang="en-US" altLang="en-US" sz="2600" dirty="0"/>
              <a:t>Foreign investments and their role in the US Money Supply</a:t>
            </a:r>
          </a:p>
          <a:p>
            <a:pPr marL="822960" eaLnBrk="1" hangingPunct="1">
              <a:lnSpc>
                <a:spcPct val="90000"/>
              </a:lnSpc>
              <a:buFont typeface="Arial" pitchFamily="34" charset="0"/>
              <a:buChar char="–"/>
              <a:defRPr/>
            </a:pPr>
            <a:r>
              <a:rPr lang="en-US" altLang="en-US" sz="2600" dirty="0"/>
              <a:t>The level of Money Supply affects interest rates</a:t>
            </a:r>
          </a:p>
        </p:txBody>
      </p:sp>
    </p:spTree>
    <p:extLst>
      <p:ext uri="{BB962C8B-B14F-4D97-AF65-F5344CB8AC3E}">
        <p14:creationId xmlns:p14="http://schemas.microsoft.com/office/powerpoint/2010/main" val="40335106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76200"/>
            <a:ext cx="6464710" cy="1143000"/>
          </a:xfrm>
        </p:spPr>
        <p:txBody>
          <a:bodyPr lIns="90488" tIns="44450" rIns="90488" bIns="44450">
            <a:normAutofit fontScale="90000"/>
          </a:bodyPr>
          <a:lstStyle/>
          <a:p>
            <a:pPr eaLnBrk="1" hangingPunct="1">
              <a:defRPr/>
            </a:pPr>
            <a:r>
              <a:rPr lang="en-US" dirty="0"/>
              <a:t>Influences on Personal           Financial Planning</a:t>
            </a:r>
            <a:endParaRPr lang="en-US" altLang="en-US" sz="2000" dirty="0">
              <a:solidFill>
                <a:schemeClr val="tx1"/>
              </a:solidFill>
            </a:endParaRP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xfrm>
            <a:off x="1295400" y="914400"/>
            <a:ext cx="7620000" cy="5257800"/>
          </a:xfrm>
        </p:spPr>
        <p:txBody>
          <a:bodyPr lIns="90488" tIns="44450" rIns="90488" bIns="44450">
            <a:normAutofit lnSpcReduction="10000"/>
          </a:bodyPr>
          <a:lstStyle/>
          <a:p>
            <a:pPr marL="0" indent="0" algn="ctr" defTabSz="885825" eaLnBrk="1" hangingPunct="1">
              <a:lnSpc>
                <a:spcPct val="80000"/>
              </a:lnSpc>
              <a:buFontTx/>
              <a:buNone/>
              <a:tabLst>
                <a:tab pos="2728913" algn="l"/>
              </a:tabLst>
            </a:pPr>
            <a:endParaRPr lang="en-US" altLang="en-US" sz="1000">
              <a:solidFill>
                <a:srgbClr val="790015"/>
              </a:solidFill>
            </a:endParaRPr>
          </a:p>
          <a:p>
            <a:pPr marL="0" indent="0" algn="ctr" defTabSz="885825" eaLnBrk="1" hangingPunct="1">
              <a:lnSpc>
                <a:spcPct val="80000"/>
              </a:lnSpc>
              <a:buFontTx/>
              <a:buNone/>
              <a:tabLst>
                <a:tab pos="2728913" algn="l"/>
              </a:tabLst>
            </a:pPr>
            <a:endParaRPr lang="en-US" altLang="en-US" sz="2800" b="1"/>
          </a:p>
          <a:p>
            <a:pPr marL="0" indent="0" algn="ctr" defTabSz="885825" eaLnBrk="1" hangingPunct="1">
              <a:lnSpc>
                <a:spcPct val="80000"/>
              </a:lnSpc>
              <a:buFontTx/>
              <a:buNone/>
              <a:tabLst>
                <a:tab pos="2728913" algn="l"/>
              </a:tabLst>
            </a:pPr>
            <a:r>
              <a:rPr lang="en-US" altLang="en-US" sz="2800"/>
              <a:t>CHANGING ECONOMIC CONDITIONS</a:t>
            </a:r>
          </a:p>
          <a:p>
            <a:pPr marL="0" indent="0" defTabSz="885825" eaLnBrk="1" hangingPunct="1">
              <a:tabLst>
                <a:tab pos="2728913" algn="l"/>
              </a:tabLst>
            </a:pPr>
            <a:r>
              <a:rPr lang="en-US" altLang="en-US" sz="2600"/>
              <a:t>Consumer prices	</a:t>
            </a:r>
          </a:p>
          <a:p>
            <a:pPr marL="0" indent="0" defTabSz="885825" eaLnBrk="1" hangingPunct="1">
              <a:tabLst>
                <a:tab pos="2728913" algn="l"/>
              </a:tabLst>
            </a:pPr>
            <a:r>
              <a:rPr lang="en-US" altLang="en-US" sz="2600"/>
              <a:t>Consumer spending</a:t>
            </a:r>
          </a:p>
          <a:p>
            <a:pPr marL="0" indent="0" defTabSz="885825" eaLnBrk="1" hangingPunct="1">
              <a:tabLst>
                <a:tab pos="2728913" algn="l"/>
              </a:tabLst>
            </a:pPr>
            <a:r>
              <a:rPr lang="en-US" altLang="en-US" sz="2600"/>
              <a:t>Interest rates	</a:t>
            </a:r>
          </a:p>
          <a:p>
            <a:pPr marL="0" indent="0" defTabSz="885825" eaLnBrk="1" hangingPunct="1">
              <a:tabLst>
                <a:tab pos="2728913" algn="l"/>
              </a:tabLst>
            </a:pPr>
            <a:r>
              <a:rPr lang="en-US" altLang="en-US" sz="2600"/>
              <a:t>Money Supply</a:t>
            </a:r>
          </a:p>
          <a:p>
            <a:pPr marL="0" indent="0" defTabSz="885825" eaLnBrk="1" hangingPunct="1">
              <a:tabLst>
                <a:tab pos="2728913" algn="l"/>
              </a:tabLst>
            </a:pPr>
            <a:r>
              <a:rPr lang="en-US" altLang="en-US" sz="2600"/>
              <a:t>Unemployment</a:t>
            </a:r>
          </a:p>
          <a:p>
            <a:pPr marL="0" indent="0" defTabSz="885825" eaLnBrk="1" hangingPunct="1">
              <a:tabLst>
                <a:tab pos="2728913" algn="l"/>
              </a:tabLst>
            </a:pPr>
            <a:r>
              <a:rPr lang="en-US" altLang="en-US" sz="2600"/>
              <a:t>Housing Starts</a:t>
            </a:r>
          </a:p>
          <a:p>
            <a:pPr marL="0" indent="0" defTabSz="885825" eaLnBrk="1" hangingPunct="1">
              <a:tabLst>
                <a:tab pos="2728913" algn="l"/>
              </a:tabLst>
            </a:pPr>
            <a:r>
              <a:rPr lang="en-US" altLang="en-US" sz="2600"/>
              <a:t>Gross domestic product (GDP)</a:t>
            </a:r>
          </a:p>
          <a:p>
            <a:pPr marL="0" indent="0" defTabSz="885825" eaLnBrk="1" hangingPunct="1">
              <a:tabLst>
                <a:tab pos="2728913" algn="l"/>
              </a:tabLst>
            </a:pPr>
            <a:r>
              <a:rPr lang="en-US" altLang="en-US" sz="2600"/>
              <a:t>Trade balance</a:t>
            </a:r>
          </a:p>
          <a:p>
            <a:pPr marL="0" indent="0" defTabSz="885825" eaLnBrk="1" hangingPunct="1">
              <a:tabLst>
                <a:tab pos="2728913" algn="l"/>
              </a:tabLst>
            </a:pPr>
            <a:r>
              <a:rPr lang="en-US" altLang="en-US" sz="2600"/>
              <a:t>Stock market indexes</a:t>
            </a:r>
          </a:p>
          <a:p>
            <a:pPr marL="0" indent="0" defTabSz="885825" eaLnBrk="1" hangingPunct="1">
              <a:buFontTx/>
              <a:buNone/>
              <a:tabLst>
                <a:tab pos="2728913" algn="l"/>
              </a:tabLst>
            </a:pPr>
            <a:endParaRPr lang="en-US" altLang="en-US" sz="2400"/>
          </a:p>
          <a:p>
            <a:pPr marL="0" indent="0" algn="ctr" defTabSz="885825" eaLnBrk="1" hangingPunct="1">
              <a:lnSpc>
                <a:spcPct val="80000"/>
              </a:lnSpc>
              <a:buFontTx/>
              <a:buNone/>
              <a:tabLst>
                <a:tab pos="2728913" algn="l"/>
              </a:tabLst>
            </a:pPr>
            <a:endParaRPr lang="en-US" altLang="en-US" sz="2800" b="1"/>
          </a:p>
        </p:txBody>
      </p:sp>
    </p:spTree>
    <p:extLst>
      <p:ext uri="{BB962C8B-B14F-4D97-AF65-F5344CB8AC3E}">
        <p14:creationId xmlns:p14="http://schemas.microsoft.com/office/powerpoint/2010/main" val="2545486139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1066800" y="260350"/>
            <a:ext cx="6661355" cy="1143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dirty="0"/>
              <a:t>Influences on Personal          Financial Planning</a:t>
            </a:r>
          </a:p>
        </p:txBody>
      </p:sp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1143000" y="1828800"/>
            <a:ext cx="7848600" cy="4525963"/>
          </a:xfrm>
        </p:spPr>
        <p:txBody>
          <a:bodyPr/>
          <a:lstStyle/>
          <a:p>
            <a:pPr algn="ctr" eaLnBrk="1" hangingPunct="1">
              <a:buFontTx/>
              <a:buNone/>
              <a:defRPr/>
            </a:pPr>
            <a:r>
              <a:rPr lang="en-US" altLang="en-US" sz="2600" dirty="0"/>
              <a:t>SELECT A PATH TO FINANCIAL SECURITY</a:t>
            </a:r>
          </a:p>
          <a:p>
            <a:pPr eaLnBrk="1" hangingPunct="1">
              <a:spcBef>
                <a:spcPts val="0"/>
              </a:spcBef>
              <a:buFontTx/>
              <a:buNone/>
              <a:defRPr/>
            </a:pPr>
            <a:endParaRPr lang="en-US" altLang="en-US" sz="2800" dirty="0"/>
          </a:p>
          <a:p>
            <a:pPr marL="731520" eaLnBrk="1" hangingPunct="1">
              <a:defRPr/>
            </a:pPr>
            <a:r>
              <a:rPr lang="en-US" altLang="en-US" sz="2600" dirty="0"/>
              <a:t>Save for emergencies and the future</a:t>
            </a:r>
          </a:p>
          <a:p>
            <a:pPr marL="731520" eaLnBrk="1" hangingPunct="1">
              <a:defRPr/>
            </a:pPr>
            <a:r>
              <a:rPr lang="en-US" altLang="en-US" sz="2600" dirty="0"/>
              <a:t>Maintain a low level of debt</a:t>
            </a:r>
          </a:p>
          <a:p>
            <a:pPr marL="731520" eaLnBrk="1" hangingPunct="1">
              <a:defRPr/>
            </a:pPr>
            <a:r>
              <a:rPr lang="en-US" altLang="en-US" sz="2600" dirty="0"/>
              <a:t>Have a risk management plan</a:t>
            </a:r>
          </a:p>
          <a:p>
            <a:pPr marL="731520" eaLnBrk="1" hangingPunct="1">
              <a:defRPr/>
            </a:pPr>
            <a:r>
              <a:rPr lang="en-US" altLang="en-US" sz="2600" dirty="0"/>
              <a:t>Avoid investment scams</a:t>
            </a:r>
          </a:p>
          <a:p>
            <a:pPr marL="731520" eaLnBrk="1" hangingPunct="1">
              <a:defRPr/>
            </a:pPr>
            <a:r>
              <a:rPr lang="en-US" altLang="en-US" sz="2600" dirty="0"/>
              <a:t>Communicate with others</a:t>
            </a:r>
          </a:p>
        </p:txBody>
      </p:sp>
    </p:spTree>
    <p:extLst>
      <p:ext uri="{BB962C8B-B14F-4D97-AF65-F5344CB8AC3E}">
        <p14:creationId xmlns:p14="http://schemas.microsoft.com/office/powerpoint/2010/main" val="16777304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8077200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dirty="0"/>
              <a:t>Developing Personal Financial Goals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371600"/>
            <a:ext cx="7283450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US" altLang="en-US" sz="2600" b="1" dirty="0"/>
          </a:p>
          <a:p>
            <a:pPr>
              <a:defRPr/>
            </a:pPr>
            <a:r>
              <a:rPr lang="en-US" altLang="en-US" sz="2600" dirty="0"/>
              <a:t>TYPES OF FINANCIAL GOALS</a:t>
            </a:r>
          </a:p>
          <a:p>
            <a:pPr marL="457200" indent="0">
              <a:buFontTx/>
              <a:buNone/>
              <a:defRPr/>
            </a:pPr>
            <a:r>
              <a:rPr lang="en-US" altLang="en-US" sz="2400" dirty="0"/>
              <a:t>a) Can be influenced by the time frame in which you want to achieve your goals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386431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088" y="260350"/>
            <a:ext cx="8316912" cy="1143000"/>
          </a:xfrm>
        </p:spPr>
        <p:txBody>
          <a:bodyPr/>
          <a:lstStyle/>
          <a:p>
            <a:pPr>
              <a:defRPr/>
            </a:pPr>
            <a:r>
              <a:rPr lang="en-US" dirty="0"/>
              <a:t>Developing Personal Financial Goals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z="2600" dirty="0"/>
              <a:t>TYPES OF FINANCIAL GOALS</a:t>
            </a:r>
          </a:p>
          <a:p>
            <a:pPr marL="457200" indent="0">
              <a:buFontTx/>
              <a:buNone/>
              <a:defRPr/>
            </a:pPr>
            <a:r>
              <a:rPr lang="en-US" altLang="en-US" sz="2400" dirty="0"/>
              <a:t>b) Can be influenced by the financial need that drives your goals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2696834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0"/>
            <a:ext cx="8153400" cy="1143000"/>
          </a:xfrm>
        </p:spPr>
        <p:txBody>
          <a:bodyPr lIns="90488" tIns="44450" rIns="90488" bIns="44450">
            <a:normAutofit fontScale="90000"/>
          </a:bodyPr>
          <a:lstStyle/>
          <a:p>
            <a:pPr eaLnBrk="1" hangingPunct="1">
              <a:defRPr/>
            </a:pPr>
            <a:r>
              <a:rPr lang="en-US" dirty="0"/>
              <a:t>Developing Personal Financial Goals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>
          <a:xfrm>
            <a:off x="1219200" y="1295400"/>
            <a:ext cx="7543800" cy="5334000"/>
          </a:xfrm>
        </p:spPr>
        <p:txBody>
          <a:bodyPr lIns="90488" tIns="44450" rIns="90488" bIns="44450"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altLang="en-US" sz="2600" dirty="0"/>
              <a:t>TYPES OF FINANCIAL GOALS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endParaRPr lang="en-US" altLang="en-US" sz="2400" dirty="0"/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r>
              <a:rPr lang="en-US" altLang="en-US" sz="2400" dirty="0"/>
              <a:t>	TIMING OF GOALS</a:t>
            </a:r>
            <a:endParaRPr lang="en-US" altLang="en-US" sz="2600" dirty="0"/>
          </a:p>
          <a:p>
            <a:pPr marL="1371600" lvl="1" eaLnBrk="1" hangingPunct="1">
              <a:lnSpc>
                <a:spcPct val="80000"/>
              </a:lnSpc>
              <a:defRPr/>
            </a:pPr>
            <a:r>
              <a:rPr lang="en-US" altLang="en-US" sz="2400" dirty="0"/>
              <a:t>Short-term, intermediate, and long-term goals</a:t>
            </a:r>
          </a:p>
          <a:p>
            <a:pPr marL="1371600" lvl="1" eaLnBrk="1" hangingPunct="1">
              <a:lnSpc>
                <a:spcPct val="80000"/>
              </a:lnSpc>
              <a:defRPr/>
            </a:pPr>
            <a:r>
              <a:rPr lang="en-US" altLang="en-US" sz="2200" dirty="0"/>
              <a:t>Long-term goals should be planned in coordination with short-term and intermediate goals</a:t>
            </a:r>
          </a:p>
          <a:p>
            <a:pPr eaLnBrk="1" hangingPunct="1">
              <a:lnSpc>
                <a:spcPct val="80000"/>
              </a:lnSpc>
              <a:defRPr/>
            </a:pPr>
            <a:endParaRPr lang="en-US" altLang="en-US" sz="2400" dirty="0"/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r>
              <a:rPr lang="en-US" altLang="en-US" sz="2400" dirty="0"/>
              <a:t>	GOALS FOR DIFFERENT FINANCIAL NEEDS</a:t>
            </a:r>
          </a:p>
          <a:p>
            <a:pPr marL="1371600" lvl="1" eaLnBrk="1" hangingPunct="1">
              <a:lnSpc>
                <a:spcPct val="80000"/>
              </a:lnSpc>
              <a:defRPr/>
            </a:pPr>
            <a:r>
              <a:rPr lang="en-US" altLang="en-US" sz="2200" dirty="0"/>
              <a:t>Consumable-product goals</a:t>
            </a:r>
          </a:p>
          <a:p>
            <a:pPr marL="1371600" lvl="1" eaLnBrk="1" hangingPunct="1">
              <a:lnSpc>
                <a:spcPct val="80000"/>
              </a:lnSpc>
              <a:defRPr/>
            </a:pPr>
            <a:r>
              <a:rPr lang="en-US" altLang="en-US" sz="2200" dirty="0"/>
              <a:t>Durable-product goals</a:t>
            </a:r>
          </a:p>
          <a:p>
            <a:pPr marL="1371600" lvl="1" eaLnBrk="1" hangingPunct="1">
              <a:lnSpc>
                <a:spcPct val="80000"/>
              </a:lnSpc>
              <a:defRPr/>
            </a:pPr>
            <a:r>
              <a:rPr lang="en-US" altLang="en-US" sz="2200" dirty="0"/>
              <a:t>Intangible-purchase goals</a:t>
            </a:r>
          </a:p>
          <a:p>
            <a:pPr lvl="1" eaLnBrk="1" hangingPunct="1">
              <a:lnSpc>
                <a:spcPct val="80000"/>
              </a:lnSpc>
              <a:buFontTx/>
              <a:buNone/>
              <a:defRPr/>
            </a:pPr>
            <a:endParaRPr lang="en-US" altLang="en-US" sz="2200" dirty="0"/>
          </a:p>
        </p:txBody>
      </p:sp>
    </p:spTree>
    <p:extLst>
      <p:ext uri="{BB962C8B-B14F-4D97-AF65-F5344CB8AC3E}">
        <p14:creationId xmlns:p14="http://schemas.microsoft.com/office/powerpoint/2010/main" val="2058016142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260350"/>
            <a:ext cx="8316912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/>
              <a:t>Developing Personal Financial Goals 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371600"/>
            <a:ext cx="7607300" cy="51054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2600" dirty="0"/>
              <a:t>GOAL-SETTING GUIDELINES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altLang="en-US" sz="2600" dirty="0"/>
              <a:t>	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altLang="en-US" sz="2600" dirty="0"/>
              <a:t>	Goals should be SMART:</a:t>
            </a:r>
          </a:p>
          <a:p>
            <a:pPr marL="1371600" lvl="1" eaLnBrk="1" hangingPunct="1">
              <a:defRPr/>
            </a:pPr>
            <a:r>
              <a:rPr lang="en-US" altLang="en-US" sz="2200" b="1" dirty="0"/>
              <a:t>S</a:t>
            </a:r>
            <a:r>
              <a:rPr lang="en-US" altLang="en-US" sz="2200" dirty="0"/>
              <a:t>pecific: know what your goals are to create a plan</a:t>
            </a:r>
          </a:p>
          <a:p>
            <a:pPr marL="1371600" lvl="1" eaLnBrk="1" hangingPunct="1">
              <a:defRPr/>
            </a:pPr>
            <a:r>
              <a:rPr lang="en-US" altLang="en-US" sz="2200" b="1" dirty="0"/>
              <a:t>M</a:t>
            </a:r>
            <a:r>
              <a:rPr lang="en-US" altLang="en-US" sz="2200" dirty="0"/>
              <a:t>easurable: with a specific amount</a:t>
            </a:r>
          </a:p>
          <a:p>
            <a:pPr marL="1371600" lvl="1" eaLnBrk="1" hangingPunct="1">
              <a:defRPr/>
            </a:pPr>
            <a:r>
              <a:rPr lang="en-US" altLang="en-US" sz="2200" b="1" dirty="0"/>
              <a:t>A</a:t>
            </a:r>
            <a:r>
              <a:rPr lang="en-US" altLang="en-US" sz="2200" dirty="0"/>
              <a:t>ction-oriented: identify the personal financial activities</a:t>
            </a:r>
          </a:p>
          <a:p>
            <a:pPr marL="1371600" lvl="1" eaLnBrk="1" hangingPunct="1">
              <a:defRPr/>
            </a:pPr>
            <a:r>
              <a:rPr lang="en-US" altLang="en-US" sz="2200" b="1" dirty="0"/>
              <a:t>R</a:t>
            </a:r>
            <a:r>
              <a:rPr lang="en-US" altLang="en-US" sz="2200" dirty="0"/>
              <a:t>ealistic: utilizing your income and life situation</a:t>
            </a:r>
          </a:p>
          <a:p>
            <a:pPr marL="1371600" lvl="1" eaLnBrk="1" hangingPunct="1">
              <a:defRPr/>
            </a:pPr>
            <a:r>
              <a:rPr lang="en-US" altLang="en-US" sz="2200" b="1" dirty="0"/>
              <a:t>T</a:t>
            </a:r>
            <a:r>
              <a:rPr lang="en-US" altLang="en-US" sz="2200" dirty="0"/>
              <a:t>ime-based: identify the time frame to achieve the goal</a:t>
            </a:r>
          </a:p>
          <a:p>
            <a:pPr eaLnBrk="1" hangingPunct="1">
              <a:buFontTx/>
              <a:buNone/>
              <a:defRPr/>
            </a:pPr>
            <a:endParaRPr lang="en-US" altLang="en-US" sz="2600" dirty="0"/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8458200" y="6096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endParaRPr lang="en-US" altLang="en-US" sz="1600">
              <a:latin typeface="BankGothic Md BT"/>
            </a:endParaRPr>
          </a:p>
        </p:txBody>
      </p:sp>
    </p:spTree>
    <p:extLst>
      <p:ext uri="{BB962C8B-B14F-4D97-AF65-F5344CB8AC3E}">
        <p14:creationId xmlns:p14="http://schemas.microsoft.com/office/powerpoint/2010/main" val="26970083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228600"/>
            <a:ext cx="7239000" cy="1066800"/>
          </a:xfrm>
        </p:spPr>
        <p:txBody>
          <a:bodyPr lIns="90488" tIns="44450" rIns="90488" bIns="44450">
            <a:normAutofit fontScale="90000"/>
          </a:bodyPr>
          <a:lstStyle/>
          <a:p>
            <a:pPr eaLnBrk="1" hangingPunct="1">
              <a:defRPr/>
            </a:pPr>
            <a:r>
              <a:rPr lang="en-US" dirty="0"/>
              <a:t>Opportunity Costs and the Time Value of Money</a:t>
            </a:r>
            <a:endParaRPr lang="en-US" sz="2000" b="1" dirty="0">
              <a:solidFill>
                <a:schemeClr val="tx1"/>
              </a:solidFill>
            </a:endParaRPr>
          </a:p>
        </p:txBody>
      </p:sp>
      <p:pic>
        <p:nvPicPr>
          <p:cNvPr id="37891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0536" y="2469821"/>
            <a:ext cx="57277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1756800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60350"/>
            <a:ext cx="7388942" cy="1143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dirty="0"/>
              <a:t>Opportunity Costs and the Time Value of Money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1219200" y="1600200"/>
            <a:ext cx="7653338" cy="4392613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US" altLang="en-US" sz="2600" dirty="0">
                <a:solidFill>
                  <a:schemeClr val="tx2"/>
                </a:solidFill>
              </a:rPr>
              <a:t>Every financial decision involves giving up something to obtain something else</a:t>
            </a:r>
          </a:p>
          <a:p>
            <a:pPr eaLnBrk="1" hangingPunct="1">
              <a:defRPr/>
            </a:pPr>
            <a:endParaRPr lang="en-US" altLang="en-US" sz="1500" dirty="0">
              <a:solidFill>
                <a:schemeClr val="tx2"/>
              </a:solidFill>
            </a:endParaRPr>
          </a:p>
          <a:p>
            <a:pPr eaLnBrk="1" hangingPunct="1">
              <a:defRPr/>
            </a:pPr>
            <a:r>
              <a:rPr lang="en-US" altLang="en-US" sz="2600" dirty="0">
                <a:solidFill>
                  <a:schemeClr val="tx2"/>
                </a:solidFill>
              </a:rPr>
              <a:t>PERSONAL OPPORTUNITY COSTS</a:t>
            </a:r>
          </a:p>
          <a:p>
            <a:pPr eaLnBrk="1" hangingPunct="1">
              <a:buFontTx/>
              <a:buNone/>
              <a:defRPr/>
            </a:pPr>
            <a:endParaRPr lang="en-US" altLang="en-US" sz="1000" dirty="0">
              <a:solidFill>
                <a:schemeClr val="tx2"/>
              </a:solidFill>
            </a:endParaRPr>
          </a:p>
          <a:p>
            <a:pPr marL="731520" eaLnBrk="1" hangingPunct="1">
              <a:buFont typeface="Arial" pitchFamily="34" charset="0"/>
              <a:buChar char="–"/>
              <a:defRPr/>
            </a:pPr>
            <a:r>
              <a:rPr lang="en-US" altLang="en-US" sz="2600" dirty="0">
                <a:solidFill>
                  <a:schemeClr val="tx2"/>
                </a:solidFill>
              </a:rPr>
              <a:t>Time</a:t>
            </a:r>
          </a:p>
          <a:p>
            <a:pPr marL="731520" eaLnBrk="1" hangingPunct="1">
              <a:buFont typeface="Arial" pitchFamily="34" charset="0"/>
              <a:buChar char="–"/>
              <a:defRPr/>
            </a:pPr>
            <a:endParaRPr lang="en-US" altLang="en-US" sz="1000" dirty="0">
              <a:solidFill>
                <a:schemeClr val="tx2"/>
              </a:solidFill>
            </a:endParaRPr>
          </a:p>
          <a:p>
            <a:pPr marL="731520" eaLnBrk="1" hangingPunct="1">
              <a:buFont typeface="Arial" pitchFamily="34" charset="0"/>
              <a:buChar char="–"/>
              <a:defRPr/>
            </a:pPr>
            <a:r>
              <a:rPr lang="en-US" altLang="en-US" sz="2600" dirty="0">
                <a:solidFill>
                  <a:schemeClr val="tx2"/>
                </a:solidFill>
              </a:rPr>
              <a:t>Other personal opportunity costs can be related to health, leisure etc.</a:t>
            </a:r>
          </a:p>
          <a:p>
            <a:pPr marL="731520" eaLnBrk="1" hangingPunct="1">
              <a:buFont typeface="Arial" pitchFamily="34" charset="0"/>
              <a:buChar char="–"/>
              <a:defRPr/>
            </a:pPr>
            <a:endParaRPr lang="en-US" altLang="en-US" sz="1000" dirty="0">
              <a:solidFill>
                <a:schemeClr val="tx2"/>
              </a:solidFill>
            </a:endParaRPr>
          </a:p>
          <a:p>
            <a:pPr marL="731520" eaLnBrk="1" hangingPunct="1">
              <a:buFont typeface="Arial" pitchFamily="34" charset="0"/>
              <a:buChar char="–"/>
              <a:defRPr/>
            </a:pPr>
            <a:r>
              <a:rPr lang="en-US" altLang="en-US" sz="2600" dirty="0">
                <a:solidFill>
                  <a:schemeClr val="tx2"/>
                </a:solidFill>
              </a:rPr>
              <a:t>Personal resources like financial resources require careful management</a:t>
            </a:r>
          </a:p>
        </p:txBody>
      </p:sp>
    </p:spTree>
    <p:extLst>
      <p:ext uri="{BB962C8B-B14F-4D97-AF65-F5344CB8AC3E}">
        <p14:creationId xmlns:p14="http://schemas.microsoft.com/office/powerpoint/2010/main" val="42445197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60350"/>
            <a:ext cx="7448550" cy="1143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dirty="0"/>
              <a:t>Opportunity Costs and the Time Value of Money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z="2600" dirty="0">
                <a:solidFill>
                  <a:schemeClr val="tx2"/>
                </a:solidFill>
              </a:rPr>
              <a:t>FINANCIAL OPPORTUNITY COSTS</a:t>
            </a:r>
          </a:p>
          <a:p>
            <a:pPr marL="609600" indent="-609600" algn="ctr" eaLnBrk="1" hangingPunct="1">
              <a:buFontTx/>
              <a:buNone/>
              <a:defRPr/>
            </a:pPr>
            <a:endParaRPr lang="en-US" altLang="en-US" sz="1500" dirty="0"/>
          </a:p>
          <a:p>
            <a:pPr marL="1009650" lvl="1" indent="-609600" eaLnBrk="1" hangingPunct="1">
              <a:buFontTx/>
              <a:buNone/>
              <a:defRPr/>
            </a:pPr>
            <a:r>
              <a:rPr lang="en-US" altLang="en-US" sz="2600" b="1" dirty="0"/>
              <a:t>Time Value of Money</a:t>
            </a:r>
          </a:p>
          <a:p>
            <a:pPr marL="914400" indent="-457200" eaLnBrk="1" hangingPunct="1">
              <a:buFont typeface="Arial" pitchFamily="34" charset="0"/>
              <a:buChar char="–"/>
              <a:defRPr/>
            </a:pPr>
            <a:r>
              <a:rPr lang="en-US" altLang="en-US" sz="2600" dirty="0"/>
              <a:t>Increases in an amount of money as a result of interest earned</a:t>
            </a:r>
          </a:p>
          <a:p>
            <a:pPr marL="914400" indent="-457200" eaLnBrk="1" hangingPunct="1">
              <a:buFont typeface="Arial" pitchFamily="34" charset="0"/>
              <a:buChar char="–"/>
              <a:defRPr/>
            </a:pPr>
            <a:r>
              <a:rPr lang="en-US" altLang="en-US" sz="2600" dirty="0"/>
              <a:t>Saving today means more money tomorrow. Spending means lost interest</a:t>
            </a:r>
          </a:p>
          <a:p>
            <a:pPr marL="914400" indent="-457200" eaLnBrk="1" hangingPunct="1">
              <a:buFont typeface="Arial" pitchFamily="34" charset="0"/>
              <a:buChar char="–"/>
              <a:defRPr/>
            </a:pPr>
            <a:r>
              <a:rPr lang="en-US" altLang="en-US" sz="2600" dirty="0"/>
              <a:t>Saving and spending decisions involve considering the trade-offs. Current needs can make spending worthwhile</a:t>
            </a:r>
          </a:p>
        </p:txBody>
      </p:sp>
    </p:spTree>
    <p:extLst>
      <p:ext uri="{BB962C8B-B14F-4D97-AF65-F5344CB8AC3E}">
        <p14:creationId xmlns:p14="http://schemas.microsoft.com/office/powerpoint/2010/main" val="219485591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60350"/>
            <a:ext cx="7457768" cy="1143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dirty="0"/>
              <a:t>Opportunity Costs and the Time Value of Money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>
          <a:xfrm>
            <a:off x="1403350" y="1570038"/>
            <a:ext cx="7283450" cy="4525962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endParaRPr lang="en-US" altLang="en-US" sz="2800" b="1" dirty="0"/>
          </a:p>
          <a:p>
            <a:pPr marL="342900" lvl="1" indent="-342900" eaLnBrk="1" hangingPunct="1">
              <a:lnSpc>
                <a:spcPct val="80000"/>
              </a:lnSpc>
              <a:buFontTx/>
              <a:buNone/>
              <a:defRPr/>
            </a:pPr>
            <a:r>
              <a:rPr lang="en-US" altLang="en-US" sz="2600" b="1" dirty="0"/>
              <a:t>Time Value of Money </a:t>
            </a:r>
            <a:r>
              <a:rPr lang="en-US" altLang="en-US" sz="2600" dirty="0"/>
              <a:t>(continued)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US" altLang="en-US" sz="2600" dirty="0"/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altLang="en-US" sz="2400" dirty="0"/>
              <a:t>	INTEREST CALCULATIONS</a:t>
            </a:r>
            <a:endParaRPr lang="en-US" altLang="en-US" sz="2800" b="1" dirty="0"/>
          </a:p>
          <a:p>
            <a:pPr marL="365760" lvl="2" indent="0" eaLnBrk="1" hangingPunct="1">
              <a:lnSpc>
                <a:spcPct val="80000"/>
              </a:lnSpc>
              <a:buFontTx/>
              <a:buNone/>
              <a:defRPr/>
            </a:pPr>
            <a:r>
              <a:rPr lang="en-US" altLang="en-US" dirty="0"/>
              <a:t>Three amounts are required to calculate the time value of money</a:t>
            </a:r>
          </a:p>
          <a:p>
            <a:pPr eaLnBrk="1" hangingPunct="1">
              <a:lnSpc>
                <a:spcPct val="80000"/>
              </a:lnSpc>
              <a:defRPr/>
            </a:pPr>
            <a:endParaRPr lang="en-US" altLang="en-US" sz="1000" dirty="0"/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altLang="en-US" sz="2400" dirty="0"/>
              <a:t>Principal (the amount of savings)</a:t>
            </a:r>
          </a:p>
          <a:p>
            <a:pPr lvl="1" eaLnBrk="1" hangingPunct="1">
              <a:lnSpc>
                <a:spcPct val="80000"/>
              </a:lnSpc>
              <a:defRPr/>
            </a:pPr>
            <a:endParaRPr lang="en-US" altLang="en-US" sz="2400" dirty="0"/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altLang="en-US" sz="2400" dirty="0"/>
              <a:t>Interest rate (annual)</a:t>
            </a:r>
          </a:p>
          <a:p>
            <a:pPr lvl="1" eaLnBrk="1" hangingPunct="1">
              <a:lnSpc>
                <a:spcPct val="80000"/>
              </a:lnSpc>
              <a:defRPr/>
            </a:pPr>
            <a:endParaRPr lang="en-US" altLang="en-US" sz="2400" dirty="0"/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altLang="en-US" sz="2400" dirty="0"/>
              <a:t>Time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US" altLang="en-US" sz="2600" dirty="0"/>
          </a:p>
          <a:p>
            <a:pPr eaLnBrk="1" hangingPunct="1">
              <a:lnSpc>
                <a:spcPct val="80000"/>
              </a:lnSpc>
              <a:defRPr/>
            </a:pPr>
            <a:endParaRPr lang="en-US" altLang="en-US" sz="2600" dirty="0"/>
          </a:p>
        </p:txBody>
      </p:sp>
    </p:spTree>
    <p:extLst>
      <p:ext uri="{BB962C8B-B14F-4D97-AF65-F5344CB8AC3E}">
        <p14:creationId xmlns:p14="http://schemas.microsoft.com/office/powerpoint/2010/main" val="129038747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60350"/>
            <a:ext cx="7848600" cy="1143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dirty="0"/>
              <a:t>Opportunity Costs and the Time Value of Money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>
          <a:xfrm>
            <a:off x="1403350" y="1600200"/>
            <a:ext cx="7359650" cy="4525963"/>
          </a:xfrm>
        </p:spPr>
        <p:txBody>
          <a:bodyPr>
            <a:normAutofit fontScale="92500" lnSpcReduction="10000"/>
          </a:bodyPr>
          <a:lstStyle/>
          <a:p>
            <a:pPr marL="342900" lvl="1" indent="-342900" eaLnBrk="1" hangingPunct="1">
              <a:lnSpc>
                <a:spcPct val="80000"/>
              </a:lnSpc>
              <a:buFontTx/>
              <a:buNone/>
            </a:pPr>
            <a:r>
              <a:rPr lang="en-US" altLang="en-US" sz="2600" b="1"/>
              <a:t>Time Value of Money </a:t>
            </a:r>
            <a:r>
              <a:rPr lang="en-US" altLang="en-US" sz="2600"/>
              <a:t>(continued)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altLang="en-US" sz="260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altLang="en-US" sz="2400"/>
              <a:t>COMPUTING SIMPLE INTEREST</a:t>
            </a:r>
            <a:endParaRPr lang="en-US" altLang="en-US" sz="2800" b="1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sz="2200"/>
              <a:t>=Amount in savings x annual interest rate x time period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sz="2200"/>
              <a:t>=interest amount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altLang="en-US" sz="150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sz="2400"/>
              <a:t>For Example: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sz="2400"/>
              <a:t>	=$100 x 5% x 1 (1 year)</a:t>
            </a:r>
            <a:br>
              <a:rPr lang="en-US" altLang="en-US" sz="2400"/>
            </a:br>
            <a:r>
              <a:rPr lang="en-US" altLang="en-US" sz="2400"/>
              <a:t>=$100 x .05 x 1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sz="2400"/>
              <a:t>	=$5.00</a:t>
            </a:r>
            <a:br>
              <a:rPr lang="en-US" altLang="en-US" sz="2400"/>
            </a:br>
            <a:br>
              <a:rPr lang="en-US" altLang="en-US" sz="2400"/>
            </a:br>
            <a:r>
              <a:rPr lang="en-US" altLang="en-US" sz="2400"/>
              <a:t>In one year, you have $100 in principal plus $5.00 in interest for a total of $105 at the end of the year.</a:t>
            </a:r>
            <a:endParaRPr lang="en-US" altLang="en-US" sz="2400" u="sng"/>
          </a:p>
          <a:p>
            <a:pPr eaLnBrk="1" hangingPunct="1">
              <a:lnSpc>
                <a:spcPct val="90000"/>
              </a:lnSpc>
            </a:pPr>
            <a:endParaRPr lang="en-US" altLang="en-US" sz="2800"/>
          </a:p>
        </p:txBody>
      </p:sp>
    </p:spTree>
    <p:extLst>
      <p:ext uri="{BB962C8B-B14F-4D97-AF65-F5344CB8AC3E}">
        <p14:creationId xmlns:p14="http://schemas.microsoft.com/office/powerpoint/2010/main" val="293931650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60350"/>
            <a:ext cx="7044813" cy="1143000"/>
          </a:xfrm>
        </p:spPr>
        <p:txBody>
          <a:bodyPr lIns="90488" tIns="44450" rIns="90488" bIns="44450">
            <a:normAutofit fontScale="90000"/>
          </a:bodyPr>
          <a:lstStyle/>
          <a:p>
            <a:pPr eaLnBrk="1" hangingPunct="1">
              <a:defRPr/>
            </a:pPr>
            <a:r>
              <a:rPr lang="en-US" dirty="0"/>
              <a:t>Opportunity Costs and the Time Value of Money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600200"/>
            <a:ext cx="7918450" cy="4800600"/>
          </a:xfrm>
        </p:spPr>
        <p:txBody>
          <a:bodyPr lIns="90488" tIns="44450" rIns="90488" bIns="44450">
            <a:normAutofit/>
          </a:bodyPr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US" altLang="en-US" sz="2800" dirty="0"/>
              <a:t>1) </a:t>
            </a:r>
            <a:r>
              <a:rPr lang="en-US" altLang="en-US" sz="2400" dirty="0"/>
              <a:t>FUTURE VALUE OF A SINGLE AMOUNT</a:t>
            </a:r>
          </a:p>
          <a:p>
            <a:pPr marL="731520" eaLnBrk="1" hangingPunct="1">
              <a:lnSpc>
                <a:spcPct val="90000"/>
              </a:lnSpc>
              <a:defRPr/>
            </a:pPr>
            <a:r>
              <a:rPr lang="en-US" altLang="en-US" sz="2400" dirty="0"/>
              <a:t>Future value is the amount to which current savings will increase based on a certain interest rate and a certain time period</a:t>
            </a:r>
          </a:p>
          <a:p>
            <a:pPr marL="731520" eaLnBrk="1" hangingPunct="1">
              <a:lnSpc>
                <a:spcPct val="90000"/>
              </a:lnSpc>
              <a:defRPr/>
            </a:pPr>
            <a:r>
              <a:rPr lang="en-US" altLang="en-US" sz="2400" dirty="0"/>
              <a:t>Future value is also call </a:t>
            </a:r>
            <a:r>
              <a:rPr lang="en-US" altLang="en-US" sz="2400" i="1" dirty="0"/>
              <a:t>compounding</a:t>
            </a:r>
            <a:r>
              <a:rPr lang="en-US" altLang="en-US" sz="2400" dirty="0"/>
              <a:t> - earning interest on previously earned interest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n-US" altLang="en-US" sz="2400" dirty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US" altLang="en-US" sz="2400" dirty="0"/>
              <a:t>2) FUTURE VALUE OF A SERIES OF DEPOSITS</a:t>
            </a:r>
          </a:p>
          <a:p>
            <a:pPr marL="731520" eaLnBrk="1" hangingPunct="1">
              <a:lnSpc>
                <a:spcPct val="90000"/>
              </a:lnSpc>
              <a:defRPr/>
            </a:pPr>
            <a:r>
              <a:rPr lang="en-US" altLang="en-US" sz="2400" dirty="0"/>
              <a:t>Future value can be computed for a single amount or for a series of deposits called an annuity</a:t>
            </a:r>
          </a:p>
        </p:txBody>
      </p:sp>
    </p:spTree>
    <p:extLst>
      <p:ext uri="{BB962C8B-B14F-4D97-AF65-F5344CB8AC3E}">
        <p14:creationId xmlns:p14="http://schemas.microsoft.com/office/powerpoint/2010/main" val="1120898332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0"/>
            <a:ext cx="7339781" cy="1143000"/>
          </a:xfrm>
        </p:spPr>
        <p:txBody>
          <a:bodyPr lIns="90488" tIns="44450" rIns="90488" bIns="44450">
            <a:normAutofit fontScale="90000"/>
          </a:bodyPr>
          <a:lstStyle/>
          <a:p>
            <a:pPr eaLnBrk="1" hangingPunct="1">
              <a:defRPr/>
            </a:pPr>
            <a:r>
              <a:rPr lang="en-US" dirty="0"/>
              <a:t>Opportunity Costs and the Time Value of Money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>
          <a:xfrm>
            <a:off x="1219200" y="1143000"/>
            <a:ext cx="7924800" cy="5334000"/>
          </a:xfrm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n-US" altLang="en-US" sz="500" dirty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US" altLang="en-US" sz="2600" dirty="0"/>
              <a:t>3) </a:t>
            </a:r>
            <a:r>
              <a:rPr lang="en-US" altLang="en-US" sz="2400" dirty="0"/>
              <a:t>PRESENT VALUE OF A SINGLE AMOUNT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n-US" altLang="en-US" sz="500" dirty="0"/>
          </a:p>
          <a:p>
            <a:pPr marL="731520" eaLnBrk="1" hangingPunct="1">
              <a:spcBef>
                <a:spcPts val="0"/>
              </a:spcBef>
              <a:defRPr/>
            </a:pPr>
            <a:r>
              <a:rPr lang="en-US" altLang="en-US" sz="2400" b="1" dirty="0"/>
              <a:t>Present Value </a:t>
            </a:r>
            <a:r>
              <a:rPr lang="en-US" altLang="en-US" sz="2400" dirty="0"/>
              <a:t>is the current value of a future amount based on a certain interest rate and a certain time period </a:t>
            </a:r>
          </a:p>
          <a:p>
            <a:pPr marL="731520" eaLnBrk="1" hangingPunct="1">
              <a:spcBef>
                <a:spcPts val="0"/>
              </a:spcBef>
              <a:defRPr/>
            </a:pPr>
            <a:endParaRPr lang="en-US" altLang="en-US" sz="500" dirty="0"/>
          </a:p>
          <a:p>
            <a:pPr marL="731520" eaLnBrk="1" hangingPunct="1">
              <a:spcBef>
                <a:spcPts val="0"/>
              </a:spcBef>
              <a:defRPr/>
            </a:pPr>
            <a:r>
              <a:rPr lang="en-US" altLang="en-US" sz="2400" dirty="0"/>
              <a:t>Present value calculations are also called discounting</a:t>
            </a:r>
          </a:p>
          <a:p>
            <a:pPr marL="731520" eaLnBrk="1" hangingPunct="1">
              <a:spcBef>
                <a:spcPts val="0"/>
              </a:spcBef>
              <a:defRPr/>
            </a:pPr>
            <a:endParaRPr lang="en-US" altLang="en-US" sz="500" dirty="0"/>
          </a:p>
          <a:p>
            <a:pPr marL="731520" eaLnBrk="1" hangingPunct="1">
              <a:spcBef>
                <a:spcPts val="0"/>
              </a:spcBef>
              <a:defRPr/>
            </a:pPr>
            <a:r>
              <a:rPr lang="en-US" altLang="en-US" sz="2400" dirty="0"/>
              <a:t>The present value of the amount you want in the future will always be less than the future value 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altLang="en-US" sz="1000" dirty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US" altLang="en-US" sz="2600" dirty="0"/>
              <a:t> 4) </a:t>
            </a:r>
            <a:r>
              <a:rPr lang="en-US" altLang="en-US" sz="2400" dirty="0"/>
              <a:t>PRESENT VALUE OF A SERIES OF DEPOSITS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n-US" altLang="en-US" sz="500" dirty="0"/>
          </a:p>
          <a:p>
            <a:pPr marL="731520" eaLnBrk="1" hangingPunct="1">
              <a:spcBef>
                <a:spcPts val="0"/>
              </a:spcBef>
              <a:defRPr/>
            </a:pPr>
            <a:r>
              <a:rPr lang="en-US" altLang="en-US" sz="2400" dirty="0"/>
              <a:t>Present value can be computed for a single amount or for a series of deposits</a:t>
            </a:r>
          </a:p>
          <a:p>
            <a:pPr eaLnBrk="1" hangingPunct="1">
              <a:spcBef>
                <a:spcPts val="0"/>
              </a:spcBef>
              <a:buFontTx/>
              <a:buNone/>
              <a:defRPr/>
            </a:pPr>
            <a:endParaRPr lang="en-U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956765524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>
          <a:xfrm>
            <a:off x="1066800" y="260350"/>
            <a:ext cx="7924800" cy="1143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dirty="0"/>
              <a:t>Opportunity Costs and the Time Value of Money</a:t>
            </a:r>
          </a:p>
        </p:txBody>
      </p:sp>
      <p:sp>
        <p:nvSpPr>
          <p:cNvPr id="45059" name="Content Placeholder 2"/>
          <p:cNvSpPr>
            <a:spLocks noGrp="1"/>
          </p:cNvSpPr>
          <p:nvPr>
            <p:ph idx="1"/>
          </p:nvPr>
        </p:nvSpPr>
        <p:spPr>
          <a:xfrm>
            <a:off x="1143000" y="1676400"/>
            <a:ext cx="8229600" cy="4525963"/>
          </a:xfrm>
        </p:spPr>
        <p:txBody>
          <a:bodyPr/>
          <a:lstStyle/>
          <a:p>
            <a:pPr eaLnBrk="1" hangingPunct="1"/>
            <a:endParaRPr lang="en-US" altLang="en-US"/>
          </a:p>
          <a:p>
            <a:pPr eaLnBrk="1" hangingPunct="1">
              <a:buFontTx/>
              <a:buNone/>
            </a:pPr>
            <a:r>
              <a:rPr lang="en-US" altLang="en-US" sz="2400"/>
              <a:t>METHODS FOR COMPUTING TIME VALUE OF MONEY</a:t>
            </a:r>
          </a:p>
          <a:p>
            <a:pPr eaLnBrk="1" hangingPunct="1"/>
            <a:r>
              <a:rPr lang="en-US" altLang="en-US" sz="2600"/>
              <a:t>Formulas</a:t>
            </a:r>
          </a:p>
          <a:p>
            <a:pPr eaLnBrk="1" hangingPunct="1"/>
            <a:r>
              <a:rPr lang="en-US" altLang="en-US" sz="2600"/>
              <a:t>Time value of money tables</a:t>
            </a:r>
          </a:p>
          <a:p>
            <a:pPr eaLnBrk="1" hangingPunct="1"/>
            <a:r>
              <a:rPr lang="en-US" altLang="en-US" sz="2600"/>
              <a:t>Financial calculators</a:t>
            </a:r>
          </a:p>
          <a:p>
            <a:pPr eaLnBrk="1" hangingPunct="1"/>
            <a:r>
              <a:rPr lang="en-US" altLang="en-US" sz="2600"/>
              <a:t>Spreadsheet software</a:t>
            </a:r>
          </a:p>
          <a:p>
            <a:pPr eaLnBrk="1" hangingPunct="1"/>
            <a:r>
              <a:rPr lang="en-US" altLang="en-US" sz="2600"/>
              <a:t>Time value of money web sites</a:t>
            </a:r>
          </a:p>
        </p:txBody>
      </p:sp>
    </p:spTree>
    <p:extLst>
      <p:ext uri="{BB962C8B-B14F-4D97-AF65-F5344CB8AC3E}">
        <p14:creationId xmlns:p14="http://schemas.microsoft.com/office/powerpoint/2010/main" val="253442646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60350"/>
            <a:ext cx="8001000" cy="1143000"/>
          </a:xfrm>
        </p:spPr>
        <p:txBody>
          <a:bodyPr/>
          <a:lstStyle/>
          <a:p>
            <a:pPr eaLnBrk="1" hangingPunct="1"/>
            <a:r>
              <a:rPr lang="en-US" altLang="en-US" sz="4000"/>
              <a:t>Career Choice Factors</a:t>
            </a:r>
            <a:endParaRPr lang="en-US" altLang="en-US">
              <a:solidFill>
                <a:schemeClr val="tx1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676400"/>
            <a:ext cx="8001000" cy="4724400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sz="2400" dirty="0"/>
              <a:t>TRADE-OFFS OF CAREER DECISIONS</a:t>
            </a:r>
          </a:p>
          <a:p>
            <a:pPr algn="ctr" eaLnBrk="1" hangingPunct="1">
              <a:buFontTx/>
              <a:buNone/>
              <a:defRPr/>
            </a:pPr>
            <a:endParaRPr lang="en-US" altLang="en-US" sz="1000" dirty="0"/>
          </a:p>
          <a:p>
            <a:pPr marL="731520" eaLnBrk="1" hangingPunct="1">
              <a:buFont typeface="Arial" panose="020B0604020202020204" pitchFamily="34" charset="0"/>
              <a:buChar char="–"/>
              <a:defRPr/>
            </a:pPr>
            <a:r>
              <a:rPr lang="en-US" altLang="en-US" sz="2200" dirty="0"/>
              <a:t>Career choice alternatives have risks and opportunity costs</a:t>
            </a:r>
          </a:p>
          <a:p>
            <a:pPr marL="731520" eaLnBrk="1" hangingPunct="1">
              <a:buFont typeface="Arial" panose="020B0604020202020204" pitchFamily="34" charset="0"/>
              <a:buChar char="–"/>
              <a:defRPr/>
            </a:pPr>
            <a:r>
              <a:rPr lang="en-US" altLang="en-US" sz="2200" dirty="0"/>
              <a:t>Career choices require periodic evaluation of trade-offs related to personal, social, and economic factors</a:t>
            </a:r>
          </a:p>
          <a:p>
            <a:pPr eaLnBrk="1" hangingPunct="1">
              <a:defRPr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88532625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8001000" cy="944562"/>
          </a:xfrm>
        </p:spPr>
        <p:txBody>
          <a:bodyPr/>
          <a:lstStyle/>
          <a:p>
            <a:pPr eaLnBrk="1" hangingPunct="1"/>
            <a:r>
              <a:rPr lang="en-US" altLang="en-US" sz="4000"/>
              <a:t>Career Choice Factors</a:t>
            </a:r>
            <a:endParaRPr lang="en-US" altLang="en-US" sz="2000">
              <a:solidFill>
                <a:schemeClr val="tx1"/>
              </a:solidFill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600200"/>
            <a:ext cx="8001000" cy="4525963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sz="2400" dirty="0"/>
              <a:t>CAREER TRAINING AND SKILL DEVELOPMENT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endParaRPr lang="en-US" altLang="en-US" sz="1000" dirty="0"/>
          </a:p>
          <a:p>
            <a:pPr marL="731520" eaLnBrk="1" hangingPunct="1">
              <a:lnSpc>
                <a:spcPct val="90000"/>
              </a:lnSpc>
              <a:buFont typeface="Arial" panose="020B0604020202020204" pitchFamily="34" charset="0"/>
              <a:buChar char="–"/>
              <a:defRPr/>
            </a:pPr>
            <a:r>
              <a:rPr lang="en-US" altLang="en-US" sz="2600" dirty="0"/>
              <a:t>Level of formal training affects financial success</a:t>
            </a:r>
          </a:p>
          <a:p>
            <a:pPr marL="731520" eaLnBrk="1" hangingPunct="1">
              <a:lnSpc>
                <a:spcPct val="90000"/>
              </a:lnSpc>
              <a:buFont typeface="Arial" panose="020B0604020202020204" pitchFamily="34" charset="0"/>
              <a:buChar char="–"/>
              <a:defRPr/>
            </a:pPr>
            <a:endParaRPr lang="en-US" altLang="en-US" sz="1000" dirty="0"/>
          </a:p>
          <a:p>
            <a:pPr marL="731520" eaLnBrk="1" hangingPunct="1">
              <a:lnSpc>
                <a:spcPct val="90000"/>
              </a:lnSpc>
              <a:buFont typeface="Arial" panose="020B0604020202020204" pitchFamily="34" charset="0"/>
              <a:buChar char="–"/>
              <a:defRPr/>
            </a:pPr>
            <a:endParaRPr lang="en-US" altLang="en-US" sz="1000" dirty="0"/>
          </a:p>
          <a:p>
            <a:pPr marL="731520" eaLnBrk="1" hangingPunct="1">
              <a:lnSpc>
                <a:spcPct val="90000"/>
              </a:lnSpc>
              <a:buFont typeface="Arial" panose="020B0604020202020204" pitchFamily="34" charset="0"/>
              <a:buChar char="–"/>
              <a:defRPr/>
            </a:pPr>
            <a:r>
              <a:rPr lang="en-US" altLang="en-US" sz="2600" dirty="0"/>
              <a:t>Training may be viewed in two main categories:</a:t>
            </a:r>
          </a:p>
          <a:p>
            <a:pPr marL="1280160" lvl="1" indent="-514350" eaLnBrk="1" hangingPunct="1">
              <a:lnSpc>
                <a:spcPct val="90000"/>
              </a:lnSpc>
              <a:buSzPct val="80000"/>
              <a:buFont typeface="Georgia" pitchFamily="18" charset="0"/>
              <a:buAutoNum type="arabicPeriod"/>
              <a:defRPr/>
            </a:pPr>
            <a:r>
              <a:rPr lang="en-US" altLang="en-US" sz="2400" b="1" i="1" dirty="0"/>
              <a:t>Technical Skills </a:t>
            </a:r>
          </a:p>
          <a:p>
            <a:pPr marL="1714500" lvl="2" indent="-342900" eaLnBrk="1" hangingPunct="1">
              <a:lnSpc>
                <a:spcPct val="90000"/>
              </a:lnSpc>
              <a:buSzPct val="80000"/>
              <a:buFont typeface="Arial" panose="020B0604020202020204" pitchFamily="34" charset="0"/>
              <a:buChar char="–"/>
              <a:defRPr/>
            </a:pPr>
            <a:r>
              <a:rPr lang="en-US" altLang="en-US" sz="2200" dirty="0"/>
              <a:t>refers to specialized career training for a specific profession</a:t>
            </a:r>
            <a:endParaRPr lang="en-US" altLang="en-US" sz="2600" b="1" i="1" dirty="0"/>
          </a:p>
          <a:p>
            <a:pPr marL="1280160" lvl="1" indent="-514350" eaLnBrk="1" hangingPunct="1">
              <a:lnSpc>
                <a:spcPct val="90000"/>
              </a:lnSpc>
              <a:buSzPct val="80000"/>
              <a:buFont typeface="Georgia" pitchFamily="18" charset="0"/>
              <a:buAutoNum type="arabicPeriod"/>
              <a:defRPr/>
            </a:pPr>
            <a:r>
              <a:rPr lang="en-US" altLang="en-US" sz="2400" b="1" i="1" dirty="0"/>
              <a:t>General Skills</a:t>
            </a:r>
          </a:p>
          <a:p>
            <a:pPr marL="1714500" lvl="2" indent="-342900" eaLnBrk="1" hangingPunct="1">
              <a:lnSpc>
                <a:spcPct val="90000"/>
              </a:lnSpc>
              <a:buSzPct val="80000"/>
              <a:buFont typeface="Arial" panose="020B0604020202020204" pitchFamily="34" charset="0"/>
              <a:buChar char="–"/>
              <a:defRPr/>
            </a:pPr>
            <a:r>
              <a:rPr lang="en-US" altLang="en-US" sz="2200" dirty="0"/>
              <a:t>are traits adaptable to most work situations</a:t>
            </a:r>
          </a:p>
          <a:p>
            <a:pPr marL="1714500" lvl="2" indent="-342900" eaLnBrk="1" hangingPunct="1">
              <a:lnSpc>
                <a:spcPct val="90000"/>
              </a:lnSpc>
              <a:buSzPct val="80000"/>
              <a:buFont typeface="Arial" panose="020B0604020202020204" pitchFamily="34" charset="0"/>
              <a:buChar char="–"/>
              <a:defRPr/>
            </a:pPr>
            <a:r>
              <a:rPr lang="en-US" altLang="en-US" sz="2200" dirty="0"/>
              <a:t>some can be acquired at school while others require experience</a:t>
            </a:r>
          </a:p>
        </p:txBody>
      </p:sp>
    </p:spTree>
    <p:extLst>
      <p:ext uri="{BB962C8B-B14F-4D97-AF65-F5344CB8AC3E}">
        <p14:creationId xmlns:p14="http://schemas.microsoft.com/office/powerpoint/2010/main" val="387529921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1066800" y="304800"/>
            <a:ext cx="8001000" cy="1143000"/>
          </a:xfrm>
        </p:spPr>
        <p:txBody>
          <a:bodyPr/>
          <a:lstStyle/>
          <a:p>
            <a:r>
              <a:rPr lang="en-US" altLang="en-US" sz="4000"/>
              <a:t>Career Choice Factors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Tx/>
              <a:buNone/>
            </a:pPr>
            <a:r>
              <a:rPr lang="en-US" altLang="en-US" sz="2600" dirty="0"/>
              <a:t>Education and Income</a:t>
            </a:r>
          </a:p>
          <a:p>
            <a:pPr marL="0" indent="0" algn="ctr">
              <a:buFontTx/>
              <a:buNone/>
            </a:pPr>
            <a:endParaRPr lang="en-US" altLang="en-US" sz="2600" dirty="0"/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400" dirty="0"/>
          </a:p>
        </p:txBody>
      </p:sp>
      <p:pic>
        <p:nvPicPr>
          <p:cNvPr id="7173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937" y="2320926"/>
            <a:ext cx="4810125" cy="423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862232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260350"/>
            <a:ext cx="7848600" cy="1143000"/>
          </a:xfrm>
        </p:spPr>
        <p:txBody>
          <a:bodyPr/>
          <a:lstStyle/>
          <a:p>
            <a:pPr eaLnBrk="1" hangingPunct="1"/>
            <a:r>
              <a:rPr lang="en-US" altLang="en-US" sz="4000"/>
              <a:t>Career Choice Factors</a:t>
            </a:r>
            <a:endParaRPr lang="en-US" altLang="en-US" sz="2000">
              <a:solidFill>
                <a:schemeClr val="tx1"/>
              </a:solidFill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1233488" y="1600200"/>
            <a:ext cx="7588250" cy="4525963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sz="2400" dirty="0"/>
              <a:t>PERSONAL FACTORS</a:t>
            </a:r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endParaRPr lang="en-US" altLang="en-US" sz="1500" dirty="0"/>
          </a:p>
          <a:p>
            <a:pPr marL="731520" eaLnBrk="1" hangingPunct="1">
              <a:lnSpc>
                <a:spcPct val="80000"/>
              </a:lnSpc>
              <a:buFont typeface="Arial" panose="020B0604020202020204" pitchFamily="34" charset="0"/>
              <a:buChar char="–"/>
              <a:defRPr/>
            </a:pPr>
            <a:r>
              <a:rPr lang="en-US" altLang="en-US" sz="2600" dirty="0"/>
              <a:t>Aptitudes</a:t>
            </a:r>
          </a:p>
          <a:p>
            <a:pPr marL="731520" eaLnBrk="1" hangingPunct="1">
              <a:lnSpc>
                <a:spcPct val="80000"/>
              </a:lnSpc>
              <a:buFont typeface="Arial" panose="020B0604020202020204" pitchFamily="34" charset="0"/>
              <a:buChar char="–"/>
              <a:defRPr/>
            </a:pPr>
            <a:endParaRPr lang="en-US" altLang="en-US" sz="2600" dirty="0"/>
          </a:p>
          <a:p>
            <a:pPr marL="731520" eaLnBrk="1" hangingPunct="1">
              <a:lnSpc>
                <a:spcPct val="80000"/>
              </a:lnSpc>
              <a:buFont typeface="Arial" panose="020B0604020202020204" pitchFamily="34" charset="0"/>
              <a:buChar char="–"/>
              <a:defRPr/>
            </a:pPr>
            <a:r>
              <a:rPr lang="en-US" altLang="en-US" sz="2600" dirty="0"/>
              <a:t>Interests inventories</a:t>
            </a:r>
          </a:p>
          <a:p>
            <a:pPr marL="731520" eaLnBrk="1" hangingPunct="1">
              <a:lnSpc>
                <a:spcPct val="80000"/>
              </a:lnSpc>
              <a:buFont typeface="Arial" panose="020B0604020202020204" pitchFamily="34" charset="0"/>
              <a:buChar char="–"/>
              <a:defRPr/>
            </a:pPr>
            <a:endParaRPr lang="en-US" altLang="en-US" sz="2600" dirty="0"/>
          </a:p>
          <a:p>
            <a:pPr marL="731520" eaLnBrk="1" hangingPunct="1">
              <a:lnSpc>
                <a:spcPct val="80000"/>
              </a:lnSpc>
              <a:buFont typeface="Arial" panose="020B0604020202020204" pitchFamily="34" charset="0"/>
              <a:buChar char="–"/>
              <a:defRPr/>
            </a:pPr>
            <a:r>
              <a:rPr lang="en-US" altLang="en-US" sz="2600" dirty="0"/>
              <a:t>Your personality </a:t>
            </a:r>
          </a:p>
          <a:p>
            <a:pPr marL="731520" eaLnBrk="1" hangingPunct="1">
              <a:lnSpc>
                <a:spcPct val="80000"/>
              </a:lnSpc>
              <a:buFont typeface="Arial" panose="020B0604020202020204" pitchFamily="34" charset="0"/>
              <a:buChar char="–"/>
              <a:defRPr/>
            </a:pPr>
            <a:endParaRPr lang="en-US" altLang="en-US" sz="2600" dirty="0"/>
          </a:p>
          <a:p>
            <a:pPr marL="731520" eaLnBrk="1" hangingPunct="1">
              <a:lnSpc>
                <a:spcPct val="80000"/>
              </a:lnSpc>
              <a:buFont typeface="Arial" panose="020B0604020202020204" pitchFamily="34" charset="0"/>
              <a:buChar char="–"/>
              <a:defRPr/>
            </a:pPr>
            <a:r>
              <a:rPr lang="en-US" altLang="en-US" sz="2600" dirty="0"/>
              <a:t>Do you perform best in low-pressure or   high-pressure working environments?</a:t>
            </a:r>
          </a:p>
          <a:p>
            <a:pPr marL="731520" eaLnBrk="1" hangingPunct="1">
              <a:lnSpc>
                <a:spcPct val="80000"/>
              </a:lnSpc>
              <a:buFont typeface="Arial" panose="020B0604020202020204" pitchFamily="34" charset="0"/>
              <a:buChar char="–"/>
              <a:defRPr/>
            </a:pPr>
            <a:endParaRPr lang="en-US" altLang="en-US" sz="2600" dirty="0"/>
          </a:p>
          <a:p>
            <a:pPr marL="731520" eaLnBrk="1" hangingPunct="1">
              <a:lnSpc>
                <a:spcPct val="80000"/>
              </a:lnSpc>
              <a:buFont typeface="Arial" panose="020B0604020202020204" pitchFamily="34" charset="0"/>
              <a:buChar char="–"/>
              <a:defRPr/>
            </a:pPr>
            <a:r>
              <a:rPr lang="en-US" altLang="en-US" sz="2600" dirty="0"/>
              <a:t>Personal SWOT analysis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br>
              <a:rPr lang="en-US" altLang="en-US" sz="1800" dirty="0"/>
            </a:br>
            <a:endParaRPr lang="en-US" altLang="en-US" sz="1800" dirty="0"/>
          </a:p>
        </p:txBody>
      </p:sp>
    </p:spTree>
    <p:extLst>
      <p:ext uri="{BB962C8B-B14F-4D97-AF65-F5344CB8AC3E}">
        <p14:creationId xmlns:p14="http://schemas.microsoft.com/office/powerpoint/2010/main" val="289960373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1104900" y="26988"/>
            <a:ext cx="8001000" cy="685800"/>
          </a:xfrm>
        </p:spPr>
        <p:txBody>
          <a:bodyPr/>
          <a:lstStyle/>
          <a:p>
            <a:pPr eaLnBrk="1" hangingPunct="1"/>
            <a:r>
              <a:rPr lang="en-US" altLang="en-US" sz="4000"/>
              <a:t>Career Choice Factors</a:t>
            </a: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1538288" y="914400"/>
            <a:ext cx="7283450" cy="54864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2400" dirty="0"/>
              <a:t>CAREER DECISION MAKING</a:t>
            </a:r>
          </a:p>
          <a:p>
            <a:pPr marL="0" indent="0" eaLnBrk="1" hangingPunct="1">
              <a:buFontTx/>
              <a:buNone/>
              <a:defRPr/>
            </a:pPr>
            <a:endParaRPr lang="en-US" altLang="en-US" dirty="0"/>
          </a:p>
        </p:txBody>
      </p:sp>
      <p:pic>
        <p:nvPicPr>
          <p:cNvPr id="9221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1524000"/>
            <a:ext cx="4848225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111913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76200"/>
            <a:ext cx="7848600" cy="108585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4000"/>
              <a:t>Career Opportunities</a:t>
            </a:r>
            <a:br>
              <a:rPr lang="en-US" altLang="en-US" sz="4000"/>
            </a:br>
            <a:r>
              <a:rPr lang="en-US" altLang="en-US" sz="4000"/>
              <a:t>Now and in the Future</a:t>
            </a:r>
            <a:endParaRPr lang="en-US" altLang="en-US" sz="4000">
              <a:solidFill>
                <a:schemeClr val="tx1"/>
              </a:solidFill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1219200" y="1295400"/>
            <a:ext cx="7696200" cy="5486400"/>
          </a:xfrm>
          <a:ln>
            <a:solidFill>
              <a:schemeClr val="bg1"/>
            </a:solidFill>
          </a:ln>
        </p:spPr>
        <p:txBody>
          <a:bodyPr/>
          <a:lstStyle/>
          <a:p>
            <a:pPr algn="ctr" eaLnBrk="1" hangingPunct="1">
              <a:buFontTx/>
              <a:buNone/>
              <a:defRPr/>
            </a:pPr>
            <a:endParaRPr lang="en-US" altLang="en-US" sz="100" dirty="0"/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sz="2400" dirty="0"/>
              <a:t>SOCIAL INFLUENCES</a:t>
            </a:r>
          </a:p>
          <a:p>
            <a:pPr algn="ctr" eaLnBrk="1" hangingPunct="1">
              <a:buFontTx/>
              <a:buNone/>
              <a:defRPr/>
            </a:pPr>
            <a:endParaRPr lang="en-US" altLang="en-US" sz="500" dirty="0"/>
          </a:p>
          <a:p>
            <a:pPr marL="0" indent="0" algn="ctr" eaLnBrk="1" hangingPunct="1">
              <a:lnSpc>
                <a:spcPct val="90000"/>
              </a:lnSpc>
              <a:buFontTx/>
              <a:buNone/>
              <a:defRPr/>
            </a:pPr>
            <a:r>
              <a:rPr lang="en-US" altLang="en-US" sz="2400" b="1" i="1" dirty="0"/>
              <a:t>Demographic trends</a:t>
            </a:r>
          </a:p>
          <a:p>
            <a:pPr lvl="1" eaLnBrk="1" hangingPunct="1">
              <a:lnSpc>
                <a:spcPct val="90000"/>
              </a:lnSpc>
              <a:buSzPct val="80000"/>
              <a:buFontTx/>
              <a:buNone/>
              <a:defRPr/>
            </a:pPr>
            <a:endParaRPr lang="en-US" altLang="en-US" sz="2400" dirty="0"/>
          </a:p>
          <a:p>
            <a:pPr eaLnBrk="1" hangingPunct="1">
              <a:defRPr/>
            </a:pPr>
            <a:endParaRPr lang="en-US" altLang="en-US" sz="2600" b="1" i="1" dirty="0"/>
          </a:p>
          <a:p>
            <a:pPr eaLnBrk="1" hangingPunct="1">
              <a:defRPr/>
            </a:pPr>
            <a:endParaRPr lang="en-US" altLang="en-US" sz="2600" b="1" i="1" dirty="0"/>
          </a:p>
          <a:p>
            <a:pPr eaLnBrk="1" hangingPunct="1">
              <a:defRPr/>
            </a:pPr>
            <a:endParaRPr lang="en-US" altLang="en-US" sz="2600" b="1" i="1" dirty="0"/>
          </a:p>
          <a:p>
            <a:pPr eaLnBrk="1" hangingPunct="1">
              <a:defRPr/>
            </a:pPr>
            <a:endParaRPr lang="en-US" altLang="en-US" sz="2600" b="1" i="1" dirty="0"/>
          </a:p>
          <a:p>
            <a:pPr eaLnBrk="1" hangingPunct="1">
              <a:defRPr/>
            </a:pPr>
            <a:endParaRPr lang="en-US" altLang="en-US" sz="2600" b="1" i="1" dirty="0"/>
          </a:p>
          <a:p>
            <a:pPr eaLnBrk="1" hangingPunct="1">
              <a:defRPr/>
            </a:pPr>
            <a:endParaRPr lang="en-US" altLang="en-US" sz="2600" b="1" i="1" dirty="0"/>
          </a:p>
          <a:p>
            <a:pPr marL="0" indent="0" algn="ctr" eaLnBrk="1" hangingPunct="1">
              <a:buFontTx/>
              <a:buNone/>
              <a:defRPr/>
            </a:pPr>
            <a:r>
              <a:rPr lang="en-US" altLang="en-US" sz="2400" b="1" i="1" dirty="0"/>
              <a:t>Geographic trends</a:t>
            </a:r>
          </a:p>
          <a:p>
            <a:pPr marL="0" indent="0" algn="ctr" eaLnBrk="1" hangingPunct="1">
              <a:buFontTx/>
              <a:buNone/>
              <a:defRPr/>
            </a:pPr>
            <a:r>
              <a:rPr lang="en-US" altLang="en-US" sz="1800" b="1" dirty="0"/>
              <a:t>Where jobs are; salaries, and living costs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1180319"/>
              </p:ext>
            </p:extLst>
          </p:nvPr>
        </p:nvGraphicFramePr>
        <p:xfrm>
          <a:off x="1219200" y="2571135"/>
          <a:ext cx="6781800" cy="3108464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3619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62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39939">
                <a:tc>
                  <a:txBody>
                    <a:bodyPr/>
                    <a:lstStyle/>
                    <a:p>
                      <a:r>
                        <a:rPr lang="en-US" sz="1800" b="1" dirty="0"/>
                        <a:t>Working Parents</a:t>
                      </a:r>
                    </a:p>
                  </a:txBody>
                  <a:tcPr marT="45684" marB="45684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More food service and child care</a:t>
                      </a:r>
                    </a:p>
                  </a:txBody>
                  <a:tcPr marT="45684" marB="45684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9939">
                <a:tc>
                  <a:txBody>
                    <a:bodyPr/>
                    <a:lstStyle/>
                    <a:p>
                      <a:r>
                        <a:rPr lang="en-US" sz="1800" b="1" dirty="0"/>
                        <a:t>Leisure time</a:t>
                      </a:r>
                    </a:p>
                  </a:txBody>
                  <a:tcPr marT="45684" marB="45684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More</a:t>
                      </a:r>
                      <a:r>
                        <a:rPr lang="en-US" sz="1800" b="1" baseline="0" dirty="0"/>
                        <a:t> interest in health and recreation</a:t>
                      </a:r>
                      <a:endParaRPr lang="en-US" sz="1800" b="1" dirty="0"/>
                    </a:p>
                  </a:txBody>
                  <a:tcPr marT="45684" marB="45684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4224">
                <a:tc>
                  <a:txBody>
                    <a:bodyPr/>
                    <a:lstStyle/>
                    <a:p>
                      <a:r>
                        <a:rPr lang="en-US" sz="1800" b="1" dirty="0"/>
                        <a:t>Longer life spans</a:t>
                      </a:r>
                    </a:p>
                  </a:txBody>
                  <a:tcPr marT="45684" marB="45684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Demand</a:t>
                      </a:r>
                      <a:r>
                        <a:rPr lang="en-US" sz="1800" b="1" baseline="0" dirty="0"/>
                        <a:t> for travel, health care, and retirement facilities</a:t>
                      </a:r>
                      <a:endParaRPr lang="en-US" sz="1800" b="1" dirty="0"/>
                    </a:p>
                  </a:txBody>
                  <a:tcPr marT="45684" marB="45684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14224">
                <a:tc>
                  <a:txBody>
                    <a:bodyPr/>
                    <a:lstStyle/>
                    <a:p>
                      <a:r>
                        <a:rPr lang="en-US" sz="1800" b="1" dirty="0"/>
                        <a:t>Employment</a:t>
                      </a:r>
                      <a:r>
                        <a:rPr lang="en-US" sz="1800" b="1" baseline="0" dirty="0"/>
                        <a:t> training</a:t>
                      </a:r>
                      <a:endParaRPr lang="en-US" sz="1800" b="1" dirty="0"/>
                    </a:p>
                  </a:txBody>
                  <a:tcPr marT="45684" marB="45684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Demand</a:t>
                      </a:r>
                      <a:r>
                        <a:rPr lang="en-US" sz="1800" b="1" baseline="0" dirty="0"/>
                        <a:t> for teachers, trainers, and related careers</a:t>
                      </a:r>
                      <a:endParaRPr lang="en-US" sz="1800" b="1" dirty="0"/>
                    </a:p>
                  </a:txBody>
                  <a:tcPr marT="45684" marB="45684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561581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1082675" y="76200"/>
            <a:ext cx="7908925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4000"/>
              <a:t>Career Opportunities</a:t>
            </a:r>
            <a:br>
              <a:rPr lang="en-US" altLang="en-US" sz="4000"/>
            </a:br>
            <a:r>
              <a:rPr lang="en-US" altLang="en-US" sz="4000"/>
              <a:t>Now and in the Future</a:t>
            </a:r>
            <a:endParaRPr lang="en-US" altLang="en-US" sz="4000">
              <a:solidFill>
                <a:schemeClr val="tx1"/>
              </a:solidFill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1447800"/>
            <a:ext cx="7772400" cy="5181600"/>
          </a:xfrm>
        </p:spPr>
        <p:txBody>
          <a:bodyPr/>
          <a:lstStyle/>
          <a:p>
            <a:pPr algn="ctr" eaLnBrk="1" hangingPunct="1">
              <a:buFontTx/>
              <a:buNone/>
              <a:defRPr/>
            </a:pPr>
            <a:endParaRPr lang="en-US" altLang="en-US" sz="100" dirty="0"/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sz="2400" dirty="0"/>
              <a:t>ECONOMIC CONDITIONS</a:t>
            </a:r>
          </a:p>
          <a:p>
            <a:pPr algn="ctr" eaLnBrk="1" hangingPunct="1">
              <a:buFontTx/>
              <a:buNone/>
              <a:defRPr/>
            </a:pPr>
            <a:endParaRPr lang="en-US" altLang="en-US" sz="500" dirty="0"/>
          </a:p>
          <a:p>
            <a:pPr marL="0" indent="0" eaLnBrk="1" hangingPunct="1">
              <a:lnSpc>
                <a:spcPct val="90000"/>
              </a:lnSpc>
              <a:buFontTx/>
              <a:buNone/>
              <a:defRPr/>
            </a:pPr>
            <a:r>
              <a:rPr lang="en-US" altLang="en-US" sz="2600" b="1" i="1" dirty="0"/>
              <a:t>	Career Opportunities are affected by: </a:t>
            </a:r>
          </a:p>
          <a:p>
            <a:pPr lvl="1" eaLnBrk="1" hangingPunct="1">
              <a:lnSpc>
                <a:spcPct val="90000"/>
              </a:lnSpc>
              <a:buSzPct val="80000"/>
              <a:defRPr/>
            </a:pPr>
            <a:r>
              <a:rPr lang="en-US" altLang="en-US" sz="2400" dirty="0"/>
              <a:t>High interest rates</a:t>
            </a:r>
          </a:p>
          <a:p>
            <a:pPr lvl="1" eaLnBrk="1" hangingPunct="1">
              <a:lnSpc>
                <a:spcPct val="90000"/>
              </a:lnSpc>
              <a:buSzPct val="80000"/>
              <a:defRPr/>
            </a:pPr>
            <a:r>
              <a:rPr lang="en-US" altLang="en-US" sz="2400" dirty="0"/>
              <a:t>Price increases</a:t>
            </a:r>
          </a:p>
          <a:p>
            <a:pPr lvl="1" eaLnBrk="1" hangingPunct="1">
              <a:lnSpc>
                <a:spcPct val="90000"/>
              </a:lnSpc>
              <a:buSzPct val="80000"/>
              <a:defRPr/>
            </a:pPr>
            <a:r>
              <a:rPr lang="en-US" altLang="en-US" sz="2400" dirty="0"/>
              <a:t>Decreased global demand for goods and services</a:t>
            </a:r>
          </a:p>
        </p:txBody>
      </p:sp>
    </p:spTree>
    <p:extLst>
      <p:ext uri="{BB962C8B-B14F-4D97-AF65-F5344CB8AC3E}">
        <p14:creationId xmlns:p14="http://schemas.microsoft.com/office/powerpoint/2010/main" val="103511030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152400"/>
            <a:ext cx="7996238" cy="1066800"/>
          </a:xfrm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en-US" altLang="en-US" sz="4000"/>
              <a:t>Career Opportunities</a:t>
            </a:r>
            <a:br>
              <a:rPr lang="en-US" altLang="en-US" sz="4000"/>
            </a:br>
            <a:r>
              <a:rPr lang="en-US" altLang="en-US" sz="4000"/>
              <a:t>Now and in the Future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1165225" y="1381125"/>
            <a:ext cx="7842250" cy="5126038"/>
          </a:xfrm>
        </p:spPr>
        <p:txBody>
          <a:bodyPr lIns="90488" tIns="44450" rIns="90488" bIns="44450"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US" altLang="en-US" sz="2400" dirty="0"/>
              <a:t>INDUSTRY TRENDS</a:t>
            </a:r>
          </a:p>
          <a:p>
            <a:pPr marL="0" indent="0" algn="ctr" eaLnBrk="1" hangingPunct="1">
              <a:lnSpc>
                <a:spcPct val="90000"/>
              </a:lnSpc>
              <a:buFontTx/>
              <a:buNone/>
              <a:defRPr/>
            </a:pPr>
            <a:r>
              <a:rPr lang="en-US" altLang="en-US" sz="2400" b="1" dirty="0"/>
              <a:t>Service Industries</a:t>
            </a:r>
          </a:p>
          <a:p>
            <a:pPr marL="0" indent="0" algn="ctr" eaLnBrk="1" hangingPunct="1">
              <a:lnSpc>
                <a:spcPct val="90000"/>
              </a:lnSpc>
              <a:buFontTx/>
              <a:buNone/>
              <a:defRPr/>
            </a:pPr>
            <a:r>
              <a:rPr lang="en-US" altLang="en-US" sz="2400" b="1" dirty="0"/>
              <a:t>Greatest Employment Potential</a:t>
            </a:r>
          </a:p>
          <a:p>
            <a:pPr marL="388620" indent="0" eaLnBrk="1" hangingPunct="1">
              <a:lnSpc>
                <a:spcPct val="40000"/>
              </a:lnSpc>
              <a:spcBef>
                <a:spcPts val="0"/>
              </a:spcBef>
              <a:buFontTx/>
              <a:buNone/>
              <a:defRPr/>
            </a:pPr>
            <a:endParaRPr lang="en-US" altLang="en-US" sz="2200" dirty="0"/>
          </a:p>
          <a:p>
            <a:pPr marL="731520" eaLnBrk="1" hangingPunct="1">
              <a:lnSpc>
                <a:spcPct val="90000"/>
              </a:lnSpc>
              <a:buFont typeface="Arial" panose="020B0604020202020204" pitchFamily="34" charset="0"/>
              <a:buChar char="–"/>
              <a:defRPr/>
            </a:pPr>
            <a:r>
              <a:rPr lang="en-US" altLang="en-US" sz="2200" dirty="0"/>
              <a:t>Information technology</a:t>
            </a:r>
          </a:p>
          <a:p>
            <a:pPr marL="731520" eaLnBrk="1" hangingPunct="1">
              <a:lnSpc>
                <a:spcPct val="90000"/>
              </a:lnSpc>
              <a:buFont typeface="Arial" panose="020B0604020202020204" pitchFamily="34" charset="0"/>
              <a:buChar char="–"/>
              <a:defRPr/>
            </a:pPr>
            <a:r>
              <a:rPr lang="en-US" altLang="en-US" sz="2200" dirty="0"/>
              <a:t>Health care and Medical technology</a:t>
            </a:r>
          </a:p>
          <a:p>
            <a:pPr marL="731520" eaLnBrk="1" hangingPunct="1">
              <a:lnSpc>
                <a:spcPct val="90000"/>
              </a:lnSpc>
              <a:buFont typeface="Arial" panose="020B0604020202020204" pitchFamily="34" charset="0"/>
              <a:buChar char="–"/>
              <a:defRPr/>
            </a:pPr>
            <a:r>
              <a:rPr lang="en-US" altLang="en-US" sz="2200" dirty="0"/>
              <a:t>Environmental services</a:t>
            </a:r>
          </a:p>
          <a:p>
            <a:pPr marL="731520" eaLnBrk="1" hangingPunct="1">
              <a:lnSpc>
                <a:spcPct val="90000"/>
              </a:lnSpc>
              <a:buFont typeface="Arial" panose="020B0604020202020204" pitchFamily="34" charset="0"/>
              <a:buChar char="–"/>
              <a:defRPr/>
            </a:pPr>
            <a:r>
              <a:rPr lang="en-US" altLang="en-US" sz="2200" dirty="0"/>
              <a:t>Business services</a:t>
            </a:r>
          </a:p>
          <a:p>
            <a:pPr marL="731520" eaLnBrk="1" hangingPunct="1">
              <a:lnSpc>
                <a:spcPct val="90000"/>
              </a:lnSpc>
              <a:buFont typeface="Arial" panose="020B0604020202020204" pitchFamily="34" charset="0"/>
              <a:buChar char="–"/>
              <a:defRPr/>
            </a:pPr>
            <a:r>
              <a:rPr lang="en-US" altLang="en-US" sz="2200" dirty="0"/>
              <a:t>Social services</a:t>
            </a:r>
          </a:p>
          <a:p>
            <a:pPr marL="731520" eaLnBrk="1" hangingPunct="1">
              <a:lnSpc>
                <a:spcPct val="90000"/>
              </a:lnSpc>
              <a:buFont typeface="Arial" panose="020B0604020202020204" pitchFamily="34" charset="0"/>
              <a:buChar char="–"/>
              <a:defRPr/>
            </a:pPr>
            <a:r>
              <a:rPr lang="en-US" altLang="en-US" sz="2200" dirty="0"/>
              <a:t>Sales and Retailing</a:t>
            </a:r>
          </a:p>
          <a:p>
            <a:pPr marL="731520" eaLnBrk="1" hangingPunct="1">
              <a:lnSpc>
                <a:spcPct val="90000"/>
              </a:lnSpc>
              <a:buFont typeface="Arial" panose="020B0604020202020204" pitchFamily="34" charset="0"/>
              <a:buChar char="–"/>
              <a:defRPr/>
            </a:pPr>
            <a:r>
              <a:rPr lang="en-US" altLang="en-US" sz="2200" dirty="0"/>
              <a:t>Hospitality and Food services</a:t>
            </a:r>
          </a:p>
          <a:p>
            <a:pPr marL="731520" eaLnBrk="1" hangingPunct="1">
              <a:lnSpc>
                <a:spcPct val="90000"/>
              </a:lnSpc>
              <a:buFont typeface="Arial" panose="020B0604020202020204" pitchFamily="34" charset="0"/>
              <a:buChar char="–"/>
              <a:defRPr/>
            </a:pPr>
            <a:r>
              <a:rPr lang="en-US" altLang="en-US" sz="2200" dirty="0"/>
              <a:t>Management and Human resources</a:t>
            </a:r>
          </a:p>
          <a:p>
            <a:pPr marL="731520" eaLnBrk="1" hangingPunct="1">
              <a:lnSpc>
                <a:spcPct val="90000"/>
              </a:lnSpc>
              <a:buFont typeface="Arial" panose="020B0604020202020204" pitchFamily="34" charset="0"/>
              <a:buChar char="–"/>
              <a:defRPr/>
            </a:pPr>
            <a:r>
              <a:rPr lang="en-US" altLang="en-US" sz="2200" dirty="0"/>
              <a:t>Education</a:t>
            </a:r>
          </a:p>
          <a:p>
            <a:pPr marL="731520" eaLnBrk="1" hangingPunct="1">
              <a:lnSpc>
                <a:spcPct val="90000"/>
              </a:lnSpc>
              <a:buFont typeface="Arial" panose="020B0604020202020204" pitchFamily="34" charset="0"/>
              <a:buChar char="–"/>
              <a:defRPr/>
            </a:pPr>
            <a:r>
              <a:rPr lang="en-US" altLang="en-US" sz="2200" dirty="0"/>
              <a:t>Financial services</a:t>
            </a: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8458200" y="6248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endParaRPr lang="en-US" altLang="en-US" sz="1600" b="1">
              <a:latin typeface="BankGothic Md BT"/>
            </a:endParaRPr>
          </a:p>
        </p:txBody>
      </p:sp>
    </p:spTree>
    <p:extLst>
      <p:ext uri="{BB962C8B-B14F-4D97-AF65-F5344CB8AC3E}">
        <p14:creationId xmlns:p14="http://schemas.microsoft.com/office/powerpoint/2010/main" val="3620351308"/>
      </p:ext>
    </p:extLst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154113" y="152400"/>
            <a:ext cx="7837487" cy="9144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altLang="en-US" sz="4000"/>
              <a:t>Employment Search Strategies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1244600" y="1022350"/>
            <a:ext cx="7848600" cy="5605463"/>
          </a:xfrm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n-US" altLang="en-US" sz="1000" b="1" dirty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n-US" altLang="en-US" sz="1000" b="1" dirty="0"/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sz="2400" dirty="0"/>
              <a:t>OBTAINING EMPLOYMENT EXPERIENCE</a:t>
            </a: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7188200" y="5957888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endParaRPr lang="en-US" altLang="en-US" sz="1600" b="1">
              <a:latin typeface="BankGothic Md BT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9635761"/>
              </p:ext>
            </p:extLst>
          </p:nvPr>
        </p:nvGraphicFramePr>
        <p:xfrm>
          <a:off x="1006629" y="2431026"/>
          <a:ext cx="7002464" cy="175260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35012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012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800" b="1" dirty="0"/>
                        <a:t>Part-time employment </a:t>
                      </a:r>
                      <a:endParaRPr lang="en-US" b="1" dirty="0"/>
                    </a:p>
                  </a:txBody>
                  <a:tcPr marL="91450" marR="91450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develop contacts</a:t>
                      </a:r>
                      <a:endParaRPr lang="en-US" b="1" dirty="0"/>
                    </a:p>
                  </a:txBody>
                  <a:tcPr marL="91450" marR="9145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1" dirty="0"/>
                        <a:t>Volunteer work </a:t>
                      </a:r>
                      <a:endParaRPr lang="en-US" b="1" dirty="0"/>
                    </a:p>
                  </a:txBody>
                  <a:tcPr marL="91450" marR="91450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develop organizational skills</a:t>
                      </a:r>
                      <a:endParaRPr lang="en-US" b="1" dirty="0"/>
                    </a:p>
                  </a:txBody>
                  <a:tcPr marL="91450" marR="9145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1" dirty="0"/>
                        <a:t>Internships</a:t>
                      </a:r>
                      <a:endParaRPr lang="en-US" b="1" dirty="0"/>
                    </a:p>
                  </a:txBody>
                  <a:tcPr marL="91450" marR="91450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experience helps obtain employment</a:t>
                      </a:r>
                      <a:endParaRPr lang="en-US" b="1" dirty="0"/>
                    </a:p>
                  </a:txBody>
                  <a:tcPr marL="91450" marR="9145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1" dirty="0"/>
                        <a:t>Campus projects </a:t>
                      </a:r>
                      <a:endParaRPr lang="en-US" b="1" dirty="0"/>
                    </a:p>
                  </a:txBody>
                  <a:tcPr marL="91450" marR="91450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obtain career skills</a:t>
                      </a:r>
                      <a:endParaRPr lang="en-US" b="1" dirty="0"/>
                    </a:p>
                  </a:txBody>
                  <a:tcPr marL="91450" marR="9145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1326684"/>
      </p:ext>
    </p:extLst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848600" cy="1035050"/>
          </a:xfrm>
        </p:spPr>
        <p:txBody>
          <a:bodyPr/>
          <a:lstStyle/>
          <a:p>
            <a:r>
              <a:rPr lang="en-US" altLang="en-US" sz="4000"/>
              <a:t>Employment Search Strategies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1470025" y="1219200"/>
            <a:ext cx="7283450" cy="5257800"/>
          </a:xfrm>
        </p:spPr>
        <p:txBody>
          <a:bodyPr/>
          <a:lstStyle/>
          <a:p>
            <a:r>
              <a:rPr lang="en-US" altLang="en-US" sz="2400"/>
              <a:t>USING CAREER INFORMATION SOURCES</a:t>
            </a:r>
          </a:p>
          <a:p>
            <a:endParaRPr lang="en-US" altLang="en-US"/>
          </a:p>
          <a:p>
            <a:endParaRPr lang="en-US" altLang="en-US"/>
          </a:p>
        </p:txBody>
      </p:sp>
      <p:pic>
        <p:nvPicPr>
          <p:cNvPr id="1536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828800"/>
            <a:ext cx="6800850" cy="450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211975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76200"/>
            <a:ext cx="7696200" cy="1066800"/>
          </a:xfrm>
        </p:spPr>
        <p:txBody>
          <a:bodyPr/>
          <a:lstStyle/>
          <a:p>
            <a:pPr eaLnBrk="1" hangingPunct="1"/>
            <a:r>
              <a:rPr lang="en-US" altLang="en-US" sz="4000"/>
              <a:t>Employment Search Strategies</a:t>
            </a:r>
            <a:endParaRPr lang="en-US" altLang="en-US" sz="2000">
              <a:solidFill>
                <a:schemeClr val="tx1"/>
              </a:solidFill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1524000" y="1206500"/>
            <a:ext cx="7078663" cy="5270500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endParaRPr lang="en-US" altLang="en-US" sz="500" dirty="0"/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–"/>
              <a:defRPr/>
            </a:pPr>
            <a:r>
              <a:rPr lang="en-US" altLang="en-US" sz="2600" b="1" dirty="0"/>
              <a:t>Career Development Office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endParaRPr lang="en-US" altLang="en-US" sz="2600" b="1" dirty="0"/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–"/>
              <a:defRPr/>
            </a:pPr>
            <a:r>
              <a:rPr lang="en-US" altLang="en-US" sz="2600" b="1" dirty="0"/>
              <a:t>Networking</a:t>
            </a:r>
            <a:r>
              <a:rPr lang="en-US" altLang="en-US" sz="2600" dirty="0"/>
              <a:t> is the process of making and using contacts to obtain and update career information</a:t>
            </a:r>
          </a:p>
          <a:p>
            <a:pPr eaLnBrk="1" hangingPunct="1">
              <a:lnSpc>
                <a:spcPct val="80000"/>
              </a:lnSpc>
              <a:defRPr/>
            </a:pPr>
            <a:endParaRPr lang="en-US" altLang="en-US" sz="1000" dirty="0"/>
          </a:p>
          <a:p>
            <a:pPr marL="457200" indent="0" eaLnBrk="1" hangingPunct="1">
              <a:lnSpc>
                <a:spcPct val="80000"/>
              </a:lnSpc>
              <a:buFontTx/>
              <a:buNone/>
              <a:defRPr/>
            </a:pPr>
            <a:r>
              <a:rPr lang="en-US" altLang="en-US" sz="2600" dirty="0"/>
              <a:t>main sources of networking:</a:t>
            </a:r>
          </a:p>
          <a:p>
            <a:pPr lvl="1" eaLnBrk="1" hangingPunct="1">
              <a:lnSpc>
                <a:spcPct val="80000"/>
              </a:lnSpc>
              <a:buFont typeface="Courier New" panose="02070309020205020404" pitchFamily="49" charset="0"/>
              <a:buChar char="o"/>
              <a:defRPr/>
            </a:pPr>
            <a:r>
              <a:rPr lang="en-US" altLang="en-US" sz="2400" dirty="0"/>
              <a:t>Community Organizations</a:t>
            </a:r>
          </a:p>
          <a:p>
            <a:pPr lvl="1" eaLnBrk="1" hangingPunct="1">
              <a:lnSpc>
                <a:spcPct val="80000"/>
              </a:lnSpc>
              <a:buFont typeface="Courier New" panose="02070309020205020404" pitchFamily="49" charset="0"/>
              <a:buChar char="o"/>
              <a:defRPr/>
            </a:pPr>
            <a:r>
              <a:rPr lang="en-US" altLang="en-US" sz="2400" dirty="0"/>
              <a:t>Professional Associations</a:t>
            </a:r>
          </a:p>
          <a:p>
            <a:pPr lvl="1" eaLnBrk="1" hangingPunct="1">
              <a:lnSpc>
                <a:spcPct val="80000"/>
              </a:lnSpc>
              <a:buFont typeface="Courier New" panose="02070309020205020404" pitchFamily="49" charset="0"/>
              <a:buChar char="o"/>
              <a:defRPr/>
            </a:pPr>
            <a:r>
              <a:rPr lang="en-US" altLang="en-US" sz="2400" dirty="0"/>
              <a:t>Business Contacts</a:t>
            </a:r>
          </a:p>
          <a:p>
            <a:pPr lvl="1" eaLnBrk="1" hangingPunct="1">
              <a:lnSpc>
                <a:spcPct val="80000"/>
              </a:lnSpc>
              <a:defRPr/>
            </a:pPr>
            <a:endParaRPr lang="en-US" altLang="en-US" sz="1000" dirty="0"/>
          </a:p>
        </p:txBody>
      </p:sp>
    </p:spTree>
    <p:extLst>
      <p:ext uri="{BB962C8B-B14F-4D97-AF65-F5344CB8AC3E}">
        <p14:creationId xmlns:p14="http://schemas.microsoft.com/office/powerpoint/2010/main" val="22766745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76200"/>
            <a:ext cx="7848600" cy="990600"/>
          </a:xfrm>
        </p:spPr>
        <p:txBody>
          <a:bodyPr/>
          <a:lstStyle/>
          <a:p>
            <a:pPr eaLnBrk="1" hangingPunct="1"/>
            <a:r>
              <a:rPr lang="en-US" altLang="en-US" sz="4000"/>
              <a:t>Employment Search Strategies</a:t>
            </a:r>
            <a:endParaRPr lang="en-US" altLang="en-US" sz="2000">
              <a:solidFill>
                <a:schemeClr val="tx1"/>
              </a:solidFill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1828800" y="1066800"/>
            <a:ext cx="6553200" cy="5257800"/>
          </a:xfrm>
        </p:spPr>
        <p:txBody>
          <a:bodyPr/>
          <a:lstStyle/>
          <a:p>
            <a:pPr lvl="1" eaLnBrk="1" hangingPunct="1">
              <a:lnSpc>
                <a:spcPct val="80000"/>
              </a:lnSpc>
            </a:pPr>
            <a:endParaRPr lang="en-US" altLang="en-US" sz="1000"/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–"/>
            </a:pPr>
            <a:r>
              <a:rPr lang="en-US" altLang="en-US" sz="2600"/>
              <a:t>Effective networking means:</a:t>
            </a:r>
          </a:p>
          <a:p>
            <a:pPr eaLnBrk="1" hangingPunct="1">
              <a:lnSpc>
                <a:spcPct val="80000"/>
              </a:lnSpc>
            </a:pPr>
            <a:endParaRPr lang="en-US" altLang="en-US" sz="500"/>
          </a:p>
          <a:p>
            <a:pPr lvl="1" eaLnBrk="1" hangingPunct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altLang="en-US" sz="2400"/>
              <a:t>Preparing a 30-second summary of abilities</a:t>
            </a:r>
          </a:p>
          <a:p>
            <a:pPr lvl="1" eaLnBrk="1" hangingPunct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altLang="en-US" sz="2400"/>
              <a:t>Volunteering for committees and events of professional organizations</a:t>
            </a:r>
          </a:p>
          <a:p>
            <a:pPr lvl="1" eaLnBrk="1" hangingPunct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altLang="en-US" sz="2400"/>
              <a:t>Asking questions to get others to talk about themselves and their experiences</a:t>
            </a:r>
          </a:p>
        </p:txBody>
      </p:sp>
    </p:spTree>
    <p:extLst>
      <p:ext uri="{BB962C8B-B14F-4D97-AF65-F5344CB8AC3E}">
        <p14:creationId xmlns:p14="http://schemas.microsoft.com/office/powerpoint/2010/main" val="239342426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152400"/>
            <a:ext cx="7848600" cy="9906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altLang="en-US" sz="4000"/>
              <a:t>Employment Search Strategies</a:t>
            </a:r>
            <a:endParaRPr lang="en-US" altLang="en-US" sz="2000">
              <a:solidFill>
                <a:schemeClr val="tx1"/>
              </a:solidFill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1219200" y="1522413"/>
            <a:ext cx="7772400" cy="4953000"/>
          </a:xfrm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sz="2400" dirty="0"/>
              <a:t>IDENTIFYING JOB OPPORTUNITIES</a:t>
            </a:r>
          </a:p>
          <a:p>
            <a:pPr algn="ctr" eaLnBrk="1" hangingPunct="1">
              <a:lnSpc>
                <a:spcPct val="90000"/>
              </a:lnSpc>
              <a:spcBef>
                <a:spcPts val="1800"/>
              </a:spcBef>
              <a:buFontTx/>
              <a:buNone/>
              <a:defRPr/>
            </a:pPr>
            <a:endParaRPr lang="en-US" altLang="en-US" sz="500" dirty="0"/>
          </a:p>
          <a:p>
            <a:pPr algn="ctr" eaLnBrk="1" hangingPunct="1">
              <a:lnSpc>
                <a:spcPct val="90000"/>
              </a:lnSpc>
              <a:spcBef>
                <a:spcPts val="1800"/>
              </a:spcBef>
              <a:buFontTx/>
              <a:buNone/>
              <a:defRPr/>
            </a:pPr>
            <a:endParaRPr lang="en-US" altLang="en-US" sz="500" dirty="0"/>
          </a:p>
          <a:p>
            <a:pPr marL="731520" eaLnBrk="1" hangingPunct="1">
              <a:lnSpc>
                <a:spcPct val="90000"/>
              </a:lnSpc>
              <a:buFont typeface="Arial" panose="020B0604020202020204" pitchFamily="34" charset="0"/>
              <a:buChar char="–"/>
              <a:defRPr/>
            </a:pPr>
            <a:r>
              <a:rPr lang="en-US" altLang="en-US" sz="2400" dirty="0"/>
              <a:t>Job advertisements</a:t>
            </a:r>
          </a:p>
          <a:p>
            <a:pPr marL="731520" eaLnBrk="1" hangingPunct="1">
              <a:lnSpc>
                <a:spcPct val="90000"/>
              </a:lnSpc>
              <a:buFont typeface="Arial" panose="020B0604020202020204" pitchFamily="34" charset="0"/>
              <a:buChar char="–"/>
              <a:defRPr/>
            </a:pPr>
            <a:r>
              <a:rPr lang="en-US" altLang="en-US" sz="2400" dirty="0"/>
              <a:t>Career fairs</a:t>
            </a:r>
          </a:p>
          <a:p>
            <a:pPr marL="731520" eaLnBrk="1" hangingPunct="1">
              <a:lnSpc>
                <a:spcPct val="90000"/>
              </a:lnSpc>
              <a:buFont typeface="Arial" panose="020B0604020202020204" pitchFamily="34" charset="0"/>
              <a:buChar char="–"/>
              <a:defRPr/>
            </a:pPr>
            <a:r>
              <a:rPr lang="en-US" altLang="en-US" sz="2400" dirty="0"/>
              <a:t>Employment agencies</a:t>
            </a:r>
          </a:p>
          <a:p>
            <a:pPr marL="731520" eaLnBrk="1" hangingPunct="1">
              <a:lnSpc>
                <a:spcPct val="90000"/>
              </a:lnSpc>
              <a:buFont typeface="Arial" panose="020B0604020202020204" pitchFamily="34" charset="0"/>
              <a:buChar char="–"/>
              <a:defRPr/>
            </a:pPr>
            <a:r>
              <a:rPr lang="en-US" altLang="en-US" sz="2400" dirty="0"/>
              <a:t>Job creation</a:t>
            </a:r>
          </a:p>
          <a:p>
            <a:pPr marL="731520" eaLnBrk="1" hangingPunct="1">
              <a:lnSpc>
                <a:spcPct val="90000"/>
              </a:lnSpc>
              <a:buFont typeface="Arial" panose="020B0604020202020204" pitchFamily="34" charset="0"/>
              <a:buChar char="–"/>
              <a:defRPr/>
            </a:pPr>
            <a:r>
              <a:rPr lang="en-US" altLang="en-US" sz="2400" dirty="0"/>
              <a:t>Visit organizations</a:t>
            </a:r>
          </a:p>
          <a:p>
            <a:pPr marL="731520" eaLnBrk="1" hangingPunct="1">
              <a:lnSpc>
                <a:spcPct val="90000"/>
              </a:lnSpc>
              <a:buFont typeface="Arial" panose="020B0604020202020204" pitchFamily="34" charset="0"/>
              <a:buChar char="–"/>
              <a:defRPr/>
            </a:pPr>
            <a:r>
              <a:rPr lang="en-US" altLang="en-US" sz="2400" dirty="0"/>
              <a:t>Internet searches</a:t>
            </a:r>
          </a:p>
          <a:p>
            <a:pPr marL="731520" eaLnBrk="1" hangingPunct="1">
              <a:lnSpc>
                <a:spcPct val="90000"/>
              </a:lnSpc>
              <a:buFont typeface="Arial" panose="020B0604020202020204" pitchFamily="34" charset="0"/>
              <a:buChar char="–"/>
              <a:defRPr/>
            </a:pPr>
            <a:r>
              <a:rPr lang="en-US" altLang="en-US" sz="2400" dirty="0"/>
              <a:t>Be in contact with alumni in your field</a:t>
            </a:r>
          </a:p>
        </p:txBody>
      </p:sp>
    </p:spTree>
    <p:extLst>
      <p:ext uri="{BB962C8B-B14F-4D97-AF65-F5344CB8AC3E}">
        <p14:creationId xmlns:p14="http://schemas.microsoft.com/office/powerpoint/2010/main" val="4221020821"/>
      </p:ext>
    </p:extLst>
  </p:cSld>
  <p:clrMapOvr>
    <a:masterClrMapping/>
  </p:clrMapOvr>
  <p:transition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457200"/>
            <a:ext cx="7696200" cy="74295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altLang="en-US" sz="4000"/>
              <a:t>Employment Search Strategies</a:t>
            </a:r>
            <a:endParaRPr lang="en-US" altLang="en-US" sz="2000">
              <a:solidFill>
                <a:schemeClr val="tx1"/>
              </a:solidFill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1371600" y="1676400"/>
            <a:ext cx="6497638" cy="4127500"/>
          </a:xfrm>
        </p:spPr>
        <p:txBody>
          <a:bodyPr lIns="90488" tIns="44450" rIns="90488" bIns="44450"/>
          <a:lstStyle/>
          <a:p>
            <a:pPr eaLnBrk="1" hangingPunct="1">
              <a:buFont typeface="Arial" pitchFamily="34" charset="0"/>
              <a:buChar char="•"/>
              <a:defRPr/>
            </a:pPr>
            <a:r>
              <a:rPr lang="en-US" altLang="en-US" sz="2400" dirty="0"/>
              <a:t>APPLYING FOR EMPLOYMENT</a:t>
            </a:r>
          </a:p>
          <a:p>
            <a:pPr marL="731520" eaLnBrk="1" hangingPunct="1">
              <a:buFont typeface="Arial" pitchFamily="34" charset="0"/>
              <a:buChar char="–"/>
              <a:defRPr/>
            </a:pPr>
            <a:r>
              <a:rPr lang="en-US" altLang="en-US" sz="2400" dirty="0"/>
              <a:t>Resume</a:t>
            </a:r>
          </a:p>
          <a:p>
            <a:pPr marL="731520" eaLnBrk="1" hangingPunct="1">
              <a:buFont typeface="Arial" pitchFamily="34" charset="0"/>
              <a:buChar char="–"/>
              <a:defRPr/>
            </a:pPr>
            <a:r>
              <a:rPr lang="en-US" altLang="en-US" sz="2400" dirty="0"/>
              <a:t>Cover letter</a:t>
            </a:r>
          </a:p>
          <a:p>
            <a:pPr marL="731520" eaLnBrk="1" hangingPunct="1">
              <a:buFont typeface="Arial" pitchFamily="34" charset="0"/>
              <a:buChar char="–"/>
              <a:defRPr/>
            </a:pPr>
            <a:r>
              <a:rPr lang="en-US" altLang="en-US" sz="2400" dirty="0"/>
              <a:t>Interview</a:t>
            </a:r>
          </a:p>
          <a:p>
            <a:pPr marL="731520" lvl="1" eaLnBrk="1" hangingPunct="1">
              <a:buFontTx/>
              <a:buNone/>
              <a:defRPr/>
            </a:pPr>
            <a:endParaRPr lang="en-US" altLang="en-US" sz="2400" dirty="0"/>
          </a:p>
          <a:p>
            <a:pPr marL="731520" lvl="1" eaLnBrk="1" hangingPunct="1">
              <a:buFontTx/>
              <a:buNone/>
              <a:defRPr/>
            </a:pPr>
            <a:endParaRPr lang="en-US" altLang="en-US" sz="2400" dirty="0"/>
          </a:p>
        </p:txBody>
      </p:sp>
      <p:sp>
        <p:nvSpPr>
          <p:cNvPr id="19460" name="Rectangle 6"/>
          <p:cNvSpPr>
            <a:spLocks noChangeArrowheads="1"/>
          </p:cNvSpPr>
          <p:nvPr/>
        </p:nvSpPr>
        <p:spPr bwMode="auto">
          <a:xfrm>
            <a:off x="7188200" y="5957888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endParaRPr lang="en-US" altLang="en-US" sz="1600" b="1">
              <a:latin typeface="BankGothic Md BT"/>
            </a:endParaRPr>
          </a:p>
        </p:txBody>
      </p:sp>
    </p:spTree>
    <p:extLst>
      <p:ext uri="{BB962C8B-B14F-4D97-AF65-F5344CB8AC3E}">
        <p14:creationId xmlns:p14="http://schemas.microsoft.com/office/powerpoint/2010/main" val="2411813689"/>
      </p:ext>
    </p:extLst>
  </p:cSld>
  <p:clrMapOvr>
    <a:masterClrMapping/>
  </p:clrMapOvr>
  <p:transition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152400"/>
            <a:ext cx="7848600" cy="1066800"/>
          </a:xfrm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en-US" altLang="en-US" sz="4000"/>
              <a:t>Financial and Legal </a:t>
            </a:r>
            <a:br>
              <a:rPr lang="en-US" altLang="en-US" sz="4000"/>
            </a:br>
            <a:r>
              <a:rPr lang="en-US" altLang="en-US" sz="4000"/>
              <a:t>Aspects of Employment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1219200" y="1371600"/>
            <a:ext cx="7689850" cy="5334000"/>
          </a:xfrm>
        </p:spPr>
        <p:txBody>
          <a:bodyPr lIns="90488" tIns="44450" rIns="90488" bIns="44450">
            <a:normAutofit/>
          </a:bodyPr>
          <a:lstStyle/>
          <a:p>
            <a:pPr eaLnBrk="1" hangingPunct="1">
              <a:lnSpc>
                <a:spcPct val="90000"/>
              </a:lnSpc>
              <a:buSzPct val="90000"/>
              <a:buFontTx/>
              <a:buNone/>
              <a:defRPr/>
            </a:pPr>
            <a:endParaRPr lang="en-US" altLang="en-US" sz="500" b="1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eaLnBrk="1" hangingPunct="1">
              <a:lnSpc>
                <a:spcPct val="90000"/>
              </a:lnSpc>
              <a:buSzPct val="90000"/>
              <a:buFont typeface="Arial" pitchFamily="34" charset="0"/>
              <a:buChar char="•"/>
              <a:defRPr/>
            </a:pPr>
            <a:r>
              <a:rPr lang="en-US" altLang="en-US" sz="2400" dirty="0"/>
              <a:t>ACCEPTING AN EMPLOYMENT POSITION</a:t>
            </a:r>
          </a:p>
          <a:p>
            <a:pPr marL="731520" eaLnBrk="1" hangingPunct="1">
              <a:lnSpc>
                <a:spcPct val="90000"/>
              </a:lnSpc>
              <a:buSzPct val="90000"/>
              <a:buFont typeface="Arial" pitchFamily="34" charset="0"/>
              <a:buChar char="–"/>
              <a:defRPr/>
            </a:pPr>
            <a:r>
              <a:rPr lang="en-US" altLang="en-US" sz="2200" dirty="0"/>
              <a:t>Research the job and the company before </a:t>
            </a:r>
            <a:br>
              <a:rPr lang="en-US" altLang="en-US" sz="2200" dirty="0"/>
            </a:br>
            <a:r>
              <a:rPr lang="en-US" altLang="en-US" sz="2200" dirty="0"/>
              <a:t>accepting an employment position</a:t>
            </a:r>
          </a:p>
          <a:p>
            <a:pPr eaLnBrk="1" hangingPunct="1">
              <a:lnSpc>
                <a:spcPct val="90000"/>
              </a:lnSpc>
              <a:buSzPct val="90000"/>
              <a:defRPr/>
            </a:pPr>
            <a:endParaRPr lang="en-US" altLang="en-US" sz="2200" dirty="0"/>
          </a:p>
          <a:p>
            <a:pPr marL="731520" eaLnBrk="1" hangingPunct="1">
              <a:lnSpc>
                <a:spcPct val="90000"/>
              </a:lnSpc>
              <a:buSzPct val="90000"/>
              <a:buFont typeface="Arial" pitchFamily="34" charset="0"/>
              <a:buChar char="–"/>
              <a:defRPr/>
            </a:pPr>
            <a:r>
              <a:rPr lang="en-US" altLang="en-US" sz="2200" dirty="0"/>
              <a:t>THE WORK ENVIRONMENT</a:t>
            </a:r>
          </a:p>
          <a:p>
            <a:pPr marL="1097280" lvl="1" eaLnBrk="1" hangingPunct="1">
              <a:lnSpc>
                <a:spcPct val="90000"/>
              </a:lnSpc>
              <a:buSzPct val="80000"/>
              <a:buFont typeface="Courier New" pitchFamily="49" charset="0"/>
              <a:buChar char="o"/>
              <a:defRPr/>
            </a:pPr>
            <a:r>
              <a:rPr lang="en-US" altLang="en-US" sz="2200" dirty="0"/>
              <a:t>Corporate culture</a:t>
            </a:r>
          </a:p>
          <a:p>
            <a:pPr marL="1097280" lvl="1" eaLnBrk="1" hangingPunct="1">
              <a:lnSpc>
                <a:spcPct val="90000"/>
              </a:lnSpc>
              <a:buSzPct val="80000"/>
              <a:buFont typeface="Courier New" pitchFamily="49" charset="0"/>
              <a:buChar char="o"/>
              <a:defRPr/>
            </a:pPr>
            <a:r>
              <a:rPr lang="en-US" altLang="en-US" sz="2200" dirty="0"/>
              <a:t>Company policies and procedures</a:t>
            </a:r>
          </a:p>
          <a:p>
            <a:pPr marL="731520" lvl="1" eaLnBrk="1" hangingPunct="1">
              <a:lnSpc>
                <a:spcPct val="90000"/>
              </a:lnSpc>
              <a:buSzPct val="80000"/>
              <a:buFont typeface="Arial" pitchFamily="34" charset="0"/>
              <a:buChar char="–"/>
              <a:defRPr/>
            </a:pPr>
            <a:endParaRPr lang="en-US" altLang="en-US" sz="2200" dirty="0"/>
          </a:p>
          <a:p>
            <a:pPr marL="731520" eaLnBrk="1" hangingPunct="1">
              <a:lnSpc>
                <a:spcPct val="90000"/>
              </a:lnSpc>
              <a:buSzPct val="90000"/>
              <a:buFont typeface="Arial" pitchFamily="34" charset="0"/>
              <a:buChar char="–"/>
              <a:defRPr/>
            </a:pPr>
            <a:r>
              <a:rPr lang="en-US" altLang="en-US" sz="2200" dirty="0"/>
              <a:t>FACTORS AFFECTING SALARY</a:t>
            </a:r>
          </a:p>
          <a:p>
            <a:pPr marL="1097280" lvl="1" eaLnBrk="1" hangingPunct="1">
              <a:lnSpc>
                <a:spcPct val="90000"/>
              </a:lnSpc>
              <a:buFont typeface="Courier New" pitchFamily="49" charset="0"/>
              <a:buChar char="o"/>
              <a:defRPr/>
            </a:pPr>
            <a:r>
              <a:rPr lang="en-US" altLang="en-US" sz="2200" dirty="0"/>
              <a:t>Education, training, company size, and salaries for comparable positions</a:t>
            </a:r>
          </a:p>
        </p:txBody>
      </p:sp>
      <p:sp>
        <p:nvSpPr>
          <p:cNvPr id="20484" name="Rectangle 5"/>
          <p:cNvSpPr>
            <a:spLocks noChangeArrowheads="1"/>
          </p:cNvSpPr>
          <p:nvPr/>
        </p:nvSpPr>
        <p:spPr bwMode="auto">
          <a:xfrm>
            <a:off x="7239000" y="57912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endParaRPr lang="en-US" altLang="en-US" sz="1600" b="1">
              <a:latin typeface="BankGothic Md BT"/>
            </a:endParaRPr>
          </a:p>
        </p:txBody>
      </p:sp>
    </p:spTree>
    <p:extLst>
      <p:ext uri="{BB962C8B-B14F-4D97-AF65-F5344CB8AC3E}">
        <p14:creationId xmlns:p14="http://schemas.microsoft.com/office/powerpoint/2010/main" val="393475088"/>
      </p:ext>
    </p:extLst>
  </p:cSld>
  <p:clrMapOvr>
    <a:masterClrMapping/>
  </p:clrMapOvr>
  <p:transition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0668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4000"/>
              <a:t>Financial and Legal </a:t>
            </a:r>
            <a:br>
              <a:rPr lang="en-US" altLang="en-US" sz="4000"/>
            </a:br>
            <a:r>
              <a:rPr lang="en-US" altLang="en-US" sz="4000"/>
              <a:t>Aspects of Employment</a:t>
            </a:r>
            <a:endParaRPr lang="en-US" altLang="en-US" sz="2000">
              <a:solidFill>
                <a:schemeClr val="tx1"/>
              </a:solidFill>
            </a:endParaRP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1219200" y="1676400"/>
            <a:ext cx="7696200" cy="4953000"/>
          </a:xfrm>
        </p:spPr>
        <p:txBody>
          <a:bodyPr/>
          <a:lstStyle/>
          <a:p>
            <a:pPr eaLnBrk="1" hangingPunct="1">
              <a:buSzPct val="90000"/>
              <a:defRPr/>
            </a:pPr>
            <a:r>
              <a:rPr lang="en-US" altLang="en-US" sz="2400" dirty="0"/>
              <a:t>EVALUATING EMPLOYEE BENEFITS</a:t>
            </a:r>
          </a:p>
          <a:p>
            <a:pPr eaLnBrk="1" hangingPunct="1">
              <a:buSzPct val="90000"/>
              <a:defRPr/>
            </a:pPr>
            <a:endParaRPr lang="en-US" altLang="en-US" sz="1000" dirty="0"/>
          </a:p>
          <a:p>
            <a:pPr lvl="1" eaLnBrk="1" hangingPunct="1">
              <a:defRPr/>
            </a:pPr>
            <a:r>
              <a:rPr lang="en-US" altLang="en-US" sz="2400" dirty="0" err="1"/>
              <a:t>Nonsalary</a:t>
            </a:r>
            <a:r>
              <a:rPr lang="en-US" altLang="en-US" sz="2400" dirty="0"/>
              <a:t> benefits include: child care, leaves of absence, and elder care</a:t>
            </a:r>
          </a:p>
          <a:p>
            <a:pPr lvl="1" eaLnBrk="1" hangingPunct="1">
              <a:defRPr/>
            </a:pPr>
            <a:endParaRPr lang="en-US" altLang="en-US" sz="1200" dirty="0"/>
          </a:p>
          <a:p>
            <a:pPr lvl="1" eaLnBrk="1" hangingPunct="1">
              <a:buSzPct val="80000"/>
              <a:defRPr/>
            </a:pPr>
            <a:r>
              <a:rPr lang="en-US" altLang="en-US" sz="2400" dirty="0"/>
              <a:t>Cafeteria-style benefits allow workers benefit credits that they can choose to meet their needs</a:t>
            </a:r>
          </a:p>
          <a:p>
            <a:pPr lvl="1" eaLnBrk="1" hangingPunct="1">
              <a:buSzPct val="80000"/>
              <a:defRPr/>
            </a:pPr>
            <a:endParaRPr lang="en-US" altLang="en-US" sz="1200" dirty="0"/>
          </a:p>
          <a:p>
            <a:pPr lvl="1" eaLnBrk="1" hangingPunct="1">
              <a:buSzPct val="80000"/>
              <a:defRPr/>
            </a:pPr>
            <a:r>
              <a:rPr lang="en-US" altLang="en-US" sz="2400" dirty="0"/>
              <a:t>Flexible spending and medical-spending accounts</a:t>
            </a:r>
          </a:p>
          <a:p>
            <a:pPr lvl="1" eaLnBrk="1" hangingPunct="1">
              <a:buSzPct val="80000"/>
              <a:defRPr/>
            </a:pPr>
            <a:endParaRPr lang="en-US" altLang="en-US" sz="1000" dirty="0"/>
          </a:p>
          <a:p>
            <a:pPr lvl="1" eaLnBrk="1" hangingPunct="1">
              <a:buSzPct val="80000"/>
              <a:defRPr/>
            </a:pPr>
            <a:r>
              <a:rPr lang="en-US" altLang="en-US" sz="2400" dirty="0"/>
              <a:t>Compare job offer benefits based on market value or future value</a:t>
            </a:r>
          </a:p>
          <a:p>
            <a:pPr lvl="1" eaLnBrk="1" hangingPunct="1">
              <a:buSzPct val="80000"/>
              <a:buFontTx/>
              <a:buNone/>
              <a:defRPr/>
            </a:pPr>
            <a:endParaRPr lang="en-US" altLang="en-US" sz="1000" dirty="0"/>
          </a:p>
          <a:p>
            <a:pPr marL="329184" lvl="1" eaLnBrk="1" hangingPunct="1">
              <a:buSzPct val="80000"/>
              <a:buFont typeface="Arial" pitchFamily="34" charset="0"/>
              <a:buChar char="•"/>
              <a:defRPr/>
            </a:pPr>
            <a:r>
              <a:rPr lang="en-US" altLang="en-US" sz="2400" dirty="0"/>
              <a:t>YOUR EMPLOYMENT RIGHTS</a:t>
            </a:r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7239000" y="60198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endParaRPr lang="en-US" altLang="en-US" sz="1600" b="1">
              <a:latin typeface="BankGothic Md BT"/>
            </a:endParaRPr>
          </a:p>
        </p:txBody>
      </p:sp>
    </p:spTree>
    <p:extLst>
      <p:ext uri="{BB962C8B-B14F-4D97-AF65-F5344CB8AC3E}">
        <p14:creationId xmlns:p14="http://schemas.microsoft.com/office/powerpoint/2010/main" val="318471074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143000" y="152400"/>
            <a:ext cx="7848600" cy="1143000"/>
          </a:xfrm>
        </p:spPr>
        <p:txBody>
          <a:bodyPr/>
          <a:lstStyle/>
          <a:p>
            <a:pPr eaLnBrk="1" hangingPunct="1"/>
            <a:r>
              <a:rPr lang="en-US" altLang="en-US" sz="4000"/>
              <a:t>Long-Term Career Development</a:t>
            </a:r>
            <a:endParaRPr lang="en-US" altLang="en-US" sz="2000">
              <a:solidFill>
                <a:schemeClr val="tx1"/>
              </a:solidFill>
            </a:endParaRPr>
          </a:p>
        </p:txBody>
      </p:sp>
      <p:sp>
        <p:nvSpPr>
          <p:cNvPr id="22531" name="Rectangle 1027"/>
          <p:cNvSpPr>
            <a:spLocks noGrp="1" noChangeArrowheads="1"/>
          </p:cNvSpPr>
          <p:nvPr>
            <p:ph idx="1"/>
          </p:nvPr>
        </p:nvSpPr>
        <p:spPr>
          <a:xfrm>
            <a:off x="1219200" y="1295400"/>
            <a:ext cx="7924800" cy="5029200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en-US" altLang="en-US" sz="2400" dirty="0"/>
              <a:t>A career can be for a lifetime</a:t>
            </a:r>
          </a:p>
          <a:p>
            <a:pPr eaLnBrk="1" hangingPunct="1">
              <a:lnSpc>
                <a:spcPct val="80000"/>
              </a:lnSpc>
              <a:defRPr/>
            </a:pPr>
            <a:endParaRPr lang="en-US" altLang="en-US" sz="500" dirty="0"/>
          </a:p>
          <a:p>
            <a:pPr eaLnBrk="1" hangingPunct="1">
              <a:lnSpc>
                <a:spcPct val="80000"/>
              </a:lnSpc>
              <a:defRPr/>
            </a:pPr>
            <a:r>
              <a:rPr lang="en-US" altLang="en-US" sz="2400" dirty="0"/>
              <a:t>Skills and attitudes that can lead to a fulfilling work life:</a:t>
            </a:r>
          </a:p>
          <a:p>
            <a:pPr eaLnBrk="1" hangingPunct="1">
              <a:lnSpc>
                <a:spcPct val="80000"/>
              </a:lnSpc>
              <a:defRPr/>
            </a:pPr>
            <a:endParaRPr lang="en-US" altLang="en-US" sz="500" dirty="0"/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altLang="en-US" sz="2400" dirty="0"/>
              <a:t>Communicate well with others</a:t>
            </a:r>
          </a:p>
          <a:p>
            <a:pPr lvl="1" eaLnBrk="1" hangingPunct="1">
              <a:lnSpc>
                <a:spcPct val="80000"/>
              </a:lnSpc>
              <a:defRPr/>
            </a:pPr>
            <a:endParaRPr lang="en-US" altLang="en-US" sz="600" dirty="0"/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altLang="en-US" sz="2400" dirty="0"/>
              <a:t>Flexible and open to new ideas</a:t>
            </a:r>
          </a:p>
          <a:p>
            <a:pPr lvl="1" eaLnBrk="1" hangingPunct="1">
              <a:lnSpc>
                <a:spcPct val="80000"/>
              </a:lnSpc>
              <a:defRPr/>
            </a:pPr>
            <a:endParaRPr lang="en-US" altLang="en-US" sz="600" dirty="0"/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altLang="en-US" sz="2400" dirty="0"/>
              <a:t>Develop efficient work habits</a:t>
            </a:r>
          </a:p>
          <a:p>
            <a:pPr lvl="1" eaLnBrk="1" hangingPunct="1">
              <a:lnSpc>
                <a:spcPct val="80000"/>
              </a:lnSpc>
              <a:defRPr/>
            </a:pPr>
            <a:endParaRPr lang="en-US" altLang="en-US" sz="600" dirty="0"/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altLang="en-US" sz="2400" dirty="0"/>
              <a:t>Use lists, goal setting, and time management techniques</a:t>
            </a:r>
          </a:p>
          <a:p>
            <a:pPr lvl="1" eaLnBrk="1" hangingPunct="1">
              <a:lnSpc>
                <a:spcPct val="80000"/>
              </a:lnSpc>
              <a:defRPr/>
            </a:pPr>
            <a:endParaRPr lang="en-US" altLang="en-US" sz="600" dirty="0"/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altLang="en-US" sz="2400" dirty="0"/>
              <a:t>Anticipate problems and areas for actions</a:t>
            </a:r>
          </a:p>
          <a:p>
            <a:pPr lvl="1" eaLnBrk="1" hangingPunct="1">
              <a:lnSpc>
                <a:spcPct val="80000"/>
              </a:lnSpc>
              <a:defRPr/>
            </a:pPr>
            <a:endParaRPr lang="en-US" altLang="en-US" sz="600" dirty="0"/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altLang="en-US" sz="2400" dirty="0"/>
              <a:t>Creativity and a willingness to assist others</a:t>
            </a:r>
          </a:p>
          <a:p>
            <a:pPr lvl="1" eaLnBrk="1" hangingPunct="1">
              <a:lnSpc>
                <a:spcPct val="80000"/>
              </a:lnSpc>
              <a:buFontTx/>
              <a:buNone/>
              <a:defRPr/>
            </a:pPr>
            <a:endParaRPr lang="en-US" altLang="en-US" sz="2400" dirty="0"/>
          </a:p>
          <a:p>
            <a:pPr eaLnBrk="1" hangingPunct="1">
              <a:lnSpc>
                <a:spcPct val="80000"/>
              </a:lnSpc>
              <a:defRPr/>
            </a:pPr>
            <a:endParaRPr lang="en-US" altLang="en-US" sz="2400" dirty="0"/>
          </a:p>
          <a:p>
            <a:pPr eaLnBrk="1" hangingPunct="1">
              <a:lnSpc>
                <a:spcPct val="80000"/>
              </a:lnSpc>
              <a:defRPr/>
            </a:pPr>
            <a:endParaRPr lang="en-US" altLang="en-US" sz="2400" dirty="0"/>
          </a:p>
          <a:p>
            <a:pPr eaLnBrk="1" hangingPunct="1">
              <a:lnSpc>
                <a:spcPct val="80000"/>
              </a:lnSpc>
              <a:defRPr/>
            </a:pPr>
            <a:endParaRPr lang="en-US" altLang="en-US" sz="2800" dirty="0"/>
          </a:p>
        </p:txBody>
      </p:sp>
      <p:sp>
        <p:nvSpPr>
          <p:cNvPr id="22532" name="Rectangle 1030"/>
          <p:cNvSpPr>
            <a:spLocks noChangeArrowheads="1"/>
          </p:cNvSpPr>
          <p:nvPr/>
        </p:nvSpPr>
        <p:spPr bwMode="auto">
          <a:xfrm>
            <a:off x="7188200" y="5957888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endParaRPr lang="en-US" altLang="en-US" sz="1600" b="1">
              <a:latin typeface="BankGothic Md BT"/>
            </a:endParaRPr>
          </a:p>
        </p:txBody>
      </p:sp>
    </p:spTree>
    <p:extLst>
      <p:ext uri="{BB962C8B-B14F-4D97-AF65-F5344CB8AC3E}">
        <p14:creationId xmlns:p14="http://schemas.microsoft.com/office/powerpoint/2010/main" val="43849946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228600"/>
            <a:ext cx="7848600" cy="990600"/>
          </a:xfrm>
        </p:spPr>
        <p:txBody>
          <a:bodyPr/>
          <a:lstStyle/>
          <a:p>
            <a:pPr eaLnBrk="1" hangingPunct="1"/>
            <a:r>
              <a:rPr lang="en-US" altLang="en-US" sz="4000"/>
              <a:t>Long-Term Career Development</a:t>
            </a:r>
            <a:endParaRPr lang="en-US" altLang="en-US">
              <a:solidFill>
                <a:schemeClr val="tx1"/>
              </a:solidFill>
            </a:endParaRP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1219200" y="1143000"/>
            <a:ext cx="7772400" cy="4983163"/>
          </a:xfrm>
        </p:spPr>
        <p:txBody>
          <a:bodyPr>
            <a:normAutofit lnSpcReduction="10000"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endParaRPr lang="en-US" altLang="en-US" sz="2800" dirty="0"/>
          </a:p>
          <a:p>
            <a:pPr eaLnBrk="1" hangingPunct="1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en-US" altLang="en-US" sz="2400" dirty="0"/>
              <a:t>TRAINING OPPORTUNITIES</a:t>
            </a:r>
          </a:p>
          <a:p>
            <a:pPr marL="731520" eaLnBrk="1" hangingPunct="1">
              <a:lnSpc>
                <a:spcPct val="80000"/>
              </a:lnSpc>
              <a:spcBef>
                <a:spcPts val="144"/>
              </a:spcBef>
              <a:buFontTx/>
              <a:buNone/>
              <a:defRPr/>
            </a:pPr>
            <a:endParaRPr lang="en-US" altLang="en-US" sz="2400" dirty="0"/>
          </a:p>
          <a:p>
            <a:pPr marL="731520" eaLnBrk="1" hangingPunct="1">
              <a:lnSpc>
                <a:spcPct val="90000"/>
              </a:lnSpc>
              <a:buFont typeface="Arial" pitchFamily="34" charset="0"/>
              <a:buChar char="–"/>
              <a:defRPr/>
            </a:pPr>
            <a:r>
              <a:rPr lang="en-US" altLang="en-US" sz="2400" dirty="0"/>
              <a:t>Continue to learn about new technology, diverse cultures, and the global economy</a:t>
            </a:r>
          </a:p>
          <a:p>
            <a:pPr marL="731520" eaLnBrk="1" hangingPunct="1">
              <a:lnSpc>
                <a:spcPct val="90000"/>
              </a:lnSpc>
              <a:buFont typeface="Arial" pitchFamily="34" charset="0"/>
              <a:buChar char="–"/>
              <a:defRPr/>
            </a:pPr>
            <a:endParaRPr lang="en-US" altLang="en-US" sz="2400" dirty="0"/>
          </a:p>
          <a:p>
            <a:pPr marL="731520" eaLnBrk="1" hangingPunct="1">
              <a:lnSpc>
                <a:spcPct val="90000"/>
              </a:lnSpc>
              <a:buFont typeface="Arial" pitchFamily="34" charset="0"/>
              <a:buChar char="–"/>
              <a:defRPr/>
            </a:pPr>
            <a:r>
              <a:rPr lang="en-US" altLang="en-US" sz="2400" dirty="0"/>
              <a:t>Formal methods for expanding knowledge:</a:t>
            </a:r>
          </a:p>
          <a:p>
            <a:pPr marL="1097280" lvl="1" eaLnBrk="1" hangingPunct="1">
              <a:lnSpc>
                <a:spcPct val="90000"/>
              </a:lnSpc>
              <a:buFont typeface="Courier New" pitchFamily="49" charset="0"/>
              <a:buChar char="o"/>
              <a:defRPr/>
            </a:pPr>
            <a:r>
              <a:rPr lang="en-US" altLang="en-US" sz="2400" dirty="0"/>
              <a:t>company programs, webinars, seminars, and college courses</a:t>
            </a:r>
          </a:p>
          <a:p>
            <a:pPr eaLnBrk="1" hangingPunct="1">
              <a:lnSpc>
                <a:spcPct val="90000"/>
              </a:lnSpc>
              <a:buFont typeface="Arial" pitchFamily="34" charset="0"/>
              <a:buChar char="–"/>
              <a:defRPr/>
            </a:pPr>
            <a:endParaRPr lang="en-US" altLang="en-US" sz="2400" dirty="0"/>
          </a:p>
          <a:p>
            <a:pPr marL="731520" eaLnBrk="1" hangingPunct="1">
              <a:lnSpc>
                <a:spcPct val="90000"/>
              </a:lnSpc>
              <a:buFont typeface="Arial" pitchFamily="34" charset="0"/>
              <a:buChar char="–"/>
              <a:defRPr/>
            </a:pPr>
            <a:r>
              <a:rPr lang="en-US" altLang="en-US" sz="2400" dirty="0"/>
              <a:t>Informal methods:</a:t>
            </a:r>
          </a:p>
          <a:p>
            <a:pPr marL="1097280" lvl="1" eaLnBrk="1" hangingPunct="1">
              <a:lnSpc>
                <a:spcPct val="90000"/>
              </a:lnSpc>
              <a:buFont typeface="Courier New" pitchFamily="49" charset="0"/>
              <a:buChar char="o"/>
              <a:defRPr/>
            </a:pPr>
            <a:r>
              <a:rPr lang="en-US" altLang="en-US" sz="2400" dirty="0"/>
              <a:t>reading and discussions with colleagues</a:t>
            </a:r>
          </a:p>
          <a:p>
            <a:pPr marL="1097280" lvl="1" eaLnBrk="1" hangingPunct="1">
              <a:lnSpc>
                <a:spcPct val="90000"/>
              </a:lnSpc>
              <a:buFont typeface="Courier New" pitchFamily="49" charset="0"/>
              <a:buChar char="o"/>
              <a:defRPr/>
            </a:pPr>
            <a:r>
              <a:rPr lang="en-US" altLang="en-US" sz="2400" dirty="0"/>
              <a:t>meetings with employees from other companies</a:t>
            </a:r>
          </a:p>
        </p:txBody>
      </p:sp>
    </p:spTree>
    <p:extLst>
      <p:ext uri="{BB962C8B-B14F-4D97-AF65-F5344CB8AC3E}">
        <p14:creationId xmlns:p14="http://schemas.microsoft.com/office/powerpoint/2010/main" val="24358036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228600"/>
            <a:ext cx="7848600" cy="1143000"/>
          </a:xfrm>
        </p:spPr>
        <p:txBody>
          <a:bodyPr/>
          <a:lstStyle/>
          <a:p>
            <a:pPr eaLnBrk="1" hangingPunct="1"/>
            <a:r>
              <a:rPr lang="en-US" altLang="en-US" sz="4000"/>
              <a:t>Long-Term Career Development</a:t>
            </a:r>
            <a:r>
              <a:rPr lang="en-US" altLang="en-US" sz="2000"/>
              <a:t> </a:t>
            </a:r>
            <a:endParaRPr lang="en-US" altLang="en-US" sz="2000">
              <a:solidFill>
                <a:schemeClr val="tx1"/>
              </a:solidFill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1295400" y="1524000"/>
            <a:ext cx="7620000" cy="48307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en-US" altLang="en-US" sz="2400" dirty="0"/>
              <a:t>CAREER PATHS AND ADVANCEMENT</a:t>
            </a:r>
          </a:p>
          <a:p>
            <a:pPr algn="ctr" eaLnBrk="1" hangingPunct="1">
              <a:lnSpc>
                <a:spcPct val="90000"/>
              </a:lnSpc>
              <a:spcBef>
                <a:spcPts val="144"/>
              </a:spcBef>
              <a:buFontTx/>
              <a:buNone/>
              <a:defRPr/>
            </a:pPr>
            <a:endParaRPr lang="en-US" altLang="en-US" sz="1000" dirty="0"/>
          </a:p>
          <a:p>
            <a:pPr marL="731520" eaLnBrk="1" hangingPunct="1">
              <a:lnSpc>
                <a:spcPct val="90000"/>
              </a:lnSpc>
              <a:buFont typeface="Arial" pitchFamily="34" charset="0"/>
              <a:buChar char="–"/>
              <a:defRPr/>
            </a:pPr>
            <a:r>
              <a:rPr lang="en-US" altLang="en-US" sz="2400" dirty="0"/>
              <a:t>Career choices must be evaluated in light of changing values, goals, and economic conditions</a:t>
            </a:r>
          </a:p>
          <a:p>
            <a:pPr marL="731520" eaLnBrk="1" hangingPunct="1">
              <a:lnSpc>
                <a:spcPct val="90000"/>
              </a:lnSpc>
              <a:buFont typeface="Arial" pitchFamily="34" charset="0"/>
              <a:buChar char="–"/>
              <a:defRPr/>
            </a:pPr>
            <a:endParaRPr lang="en-US" altLang="en-US" sz="2400" dirty="0"/>
          </a:p>
          <a:p>
            <a:pPr marL="731520" eaLnBrk="1" hangingPunct="1">
              <a:lnSpc>
                <a:spcPct val="90000"/>
              </a:lnSpc>
              <a:buFont typeface="Arial" pitchFamily="34" charset="0"/>
              <a:buChar char="–"/>
              <a:defRPr/>
            </a:pPr>
            <a:r>
              <a:rPr lang="en-US" altLang="en-US" sz="2400" dirty="0"/>
              <a:t>A </a:t>
            </a:r>
            <a:r>
              <a:rPr lang="en-US" altLang="en-US" sz="2400" b="1" dirty="0"/>
              <a:t>mentor </a:t>
            </a:r>
            <a:r>
              <a:rPr lang="en-US" altLang="en-US" sz="2400" dirty="0"/>
              <a:t>is an experienced employee who serves as a teacher and counselor for a less experienced person</a:t>
            </a:r>
          </a:p>
          <a:p>
            <a:pPr marL="1097280" lvl="1" eaLnBrk="1" hangingPunct="1">
              <a:lnSpc>
                <a:spcPct val="90000"/>
              </a:lnSpc>
              <a:buFont typeface="Courier New" pitchFamily="49" charset="0"/>
              <a:buChar char="o"/>
              <a:defRPr/>
            </a:pPr>
            <a:r>
              <a:rPr lang="en-US" altLang="en-US" sz="2400" dirty="0"/>
              <a:t>Mentors are attracted to those who show initiative</a:t>
            </a:r>
          </a:p>
          <a:p>
            <a:pPr marL="1097280" lvl="1" eaLnBrk="1" hangingPunct="1">
              <a:lnSpc>
                <a:spcPct val="90000"/>
              </a:lnSpc>
              <a:buFont typeface="Courier New" pitchFamily="49" charset="0"/>
              <a:buChar char="o"/>
              <a:defRPr/>
            </a:pPr>
            <a:r>
              <a:rPr lang="en-US" altLang="en-US" sz="2400" dirty="0"/>
              <a:t>Mentors should be receptive to assisting others, and help in both technical and social areas of their careers</a:t>
            </a:r>
            <a:endParaRPr lang="en-US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62193360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827088" y="0"/>
            <a:ext cx="8316912" cy="654050"/>
          </a:xfrm>
        </p:spPr>
        <p:txBody>
          <a:bodyPr/>
          <a:lstStyle/>
          <a:p>
            <a:pPr eaLnBrk="1" hangingPunct="1"/>
            <a:r>
              <a:rPr lang="en-US" altLang="en-US" sz="3800"/>
              <a:t>Stages of Career Development</a:t>
            </a:r>
          </a:p>
        </p:txBody>
      </p:sp>
      <p:pic>
        <p:nvPicPr>
          <p:cNvPr id="25603" name="Picture 2" descr="C:\Documents and Settings\mmhart\Local Settings\Temp\Chapter_02\Chapter 02\kap82329_02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914400"/>
            <a:ext cx="6705600" cy="572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783822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304800"/>
            <a:ext cx="7848600" cy="868363"/>
          </a:xfrm>
        </p:spPr>
        <p:txBody>
          <a:bodyPr/>
          <a:lstStyle/>
          <a:p>
            <a:pPr eaLnBrk="1" hangingPunct="1"/>
            <a:r>
              <a:rPr lang="en-US" altLang="en-US" sz="4000"/>
              <a:t>Long-Term Career Development</a:t>
            </a:r>
            <a:r>
              <a:rPr lang="en-US" altLang="en-US" sz="2000"/>
              <a:t> </a:t>
            </a:r>
            <a:endParaRPr lang="en-US" altLang="en-US" sz="2000">
              <a:solidFill>
                <a:schemeClr val="tx1"/>
              </a:solidFill>
            </a:endParaRP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1219200" y="1447800"/>
            <a:ext cx="7696200" cy="4800600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en-US" altLang="en-US" sz="2400" dirty="0"/>
              <a:t>CHANGING CAREERS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endParaRPr lang="en-US" altLang="en-US" sz="600" dirty="0"/>
          </a:p>
          <a:p>
            <a:pPr marL="731520" eaLnBrk="1" hangingPunct="1">
              <a:lnSpc>
                <a:spcPct val="90000"/>
              </a:lnSpc>
              <a:buFont typeface="Arial" pitchFamily="34" charset="0"/>
              <a:buChar char="–"/>
              <a:defRPr/>
            </a:pPr>
            <a:r>
              <a:rPr lang="en-US" altLang="en-US" sz="2400" dirty="0"/>
              <a:t>About 10 million career moves occur each year</a:t>
            </a:r>
          </a:p>
          <a:p>
            <a:pPr marL="731520" eaLnBrk="1" hangingPunct="1">
              <a:lnSpc>
                <a:spcPct val="90000"/>
              </a:lnSpc>
              <a:buFontTx/>
              <a:buNone/>
              <a:defRPr/>
            </a:pPr>
            <a:endParaRPr lang="en-US" altLang="en-US" sz="2400" dirty="0"/>
          </a:p>
          <a:p>
            <a:pPr marL="731520" eaLnBrk="1" hangingPunct="1">
              <a:lnSpc>
                <a:spcPct val="90000"/>
              </a:lnSpc>
              <a:buFont typeface="Arial" pitchFamily="34" charset="0"/>
              <a:buChar char="–"/>
              <a:defRPr/>
            </a:pPr>
            <a:r>
              <a:rPr lang="en-US" altLang="en-US" sz="2400" dirty="0"/>
              <a:t>Changing jobs can be more difficult than selecting the first job</a:t>
            </a:r>
          </a:p>
          <a:p>
            <a:pPr marL="731520" eaLnBrk="1" hangingPunct="1">
              <a:lnSpc>
                <a:spcPct val="90000"/>
              </a:lnSpc>
              <a:buFont typeface="Arial" pitchFamily="34" charset="0"/>
              <a:buChar char="–"/>
              <a:defRPr/>
            </a:pPr>
            <a:endParaRPr lang="en-US" altLang="en-US" sz="2400" dirty="0"/>
          </a:p>
          <a:p>
            <a:pPr marL="731520" eaLnBrk="1" hangingPunct="1">
              <a:lnSpc>
                <a:spcPct val="90000"/>
              </a:lnSpc>
              <a:buFont typeface="Arial" pitchFamily="34" charset="0"/>
              <a:buChar char="–"/>
              <a:defRPr/>
            </a:pPr>
            <a:r>
              <a:rPr lang="en-US" altLang="en-US" sz="2400" dirty="0"/>
              <a:t>Carefully assess the financial and personal costs and benefits of changing careers </a:t>
            </a:r>
          </a:p>
          <a:p>
            <a:pPr marL="731520" eaLnBrk="1" hangingPunct="1">
              <a:lnSpc>
                <a:spcPct val="90000"/>
              </a:lnSpc>
              <a:buFont typeface="Arial" pitchFamily="34" charset="0"/>
              <a:buChar char="–"/>
              <a:defRPr/>
            </a:pPr>
            <a:endParaRPr lang="en-US" altLang="en-US" sz="2400" dirty="0"/>
          </a:p>
          <a:p>
            <a:pPr marL="731520" eaLnBrk="1" hangingPunct="1">
              <a:lnSpc>
                <a:spcPct val="90000"/>
              </a:lnSpc>
              <a:buFont typeface="Arial" pitchFamily="34" charset="0"/>
              <a:buChar char="–"/>
              <a:defRPr/>
            </a:pPr>
            <a:r>
              <a:rPr lang="en-US" altLang="en-US" sz="2400" dirty="0"/>
              <a:t>Determine whether a career change will serve your needs and goals 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altLang="en-US" sz="2600" dirty="0"/>
          </a:p>
          <a:p>
            <a:pPr eaLnBrk="1" hangingPunct="1">
              <a:lnSpc>
                <a:spcPct val="90000"/>
              </a:lnSpc>
              <a:defRPr/>
            </a:pPr>
            <a:endParaRPr lang="en-US" altLang="en-US" sz="500" dirty="0"/>
          </a:p>
          <a:p>
            <a:pPr lvl="1" eaLnBrk="1" hangingPunct="1">
              <a:lnSpc>
                <a:spcPct val="90000"/>
              </a:lnSpc>
              <a:buFontTx/>
              <a:buNone/>
              <a:defRPr/>
            </a:pPr>
            <a:endParaRPr lang="en-US" altLang="en-US" sz="2400" dirty="0"/>
          </a:p>
          <a:p>
            <a:pPr lvl="1" eaLnBrk="1" hangingPunct="1">
              <a:lnSpc>
                <a:spcPct val="90000"/>
              </a:lnSpc>
              <a:defRPr/>
            </a:pPr>
            <a:endParaRPr lang="en-US" altLang="en-US" sz="2400" dirty="0"/>
          </a:p>
          <a:p>
            <a:pPr eaLnBrk="1" hangingPunct="1">
              <a:lnSpc>
                <a:spcPct val="90000"/>
              </a:lnSpc>
              <a:defRPr/>
            </a:pPr>
            <a:endParaRPr lang="en-U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53146533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228600"/>
            <a:ext cx="7848600" cy="944563"/>
          </a:xfrm>
        </p:spPr>
        <p:txBody>
          <a:bodyPr/>
          <a:lstStyle/>
          <a:p>
            <a:pPr eaLnBrk="1" hangingPunct="1"/>
            <a:r>
              <a:rPr lang="en-US" altLang="en-US" sz="4000"/>
              <a:t>Long-Term Career Development</a:t>
            </a:r>
            <a:endParaRPr lang="en-US" altLang="en-US" sz="2200">
              <a:solidFill>
                <a:schemeClr val="tx1"/>
              </a:solidFill>
            </a:endParaRP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>
          <a:xfrm>
            <a:off x="698090" y="1418303"/>
            <a:ext cx="7620000" cy="4953000"/>
          </a:xfrm>
        </p:spPr>
        <p:txBody>
          <a:bodyPr/>
          <a:lstStyle/>
          <a:p>
            <a:pPr marL="731520" lvl="1" eaLnBrk="1" hangingPunct="1">
              <a:defRPr/>
            </a:pPr>
            <a:r>
              <a:rPr lang="en-US" altLang="en-US" sz="2400" dirty="0"/>
              <a:t>To cope with job termination while seeking new employment, you should:</a:t>
            </a:r>
          </a:p>
          <a:p>
            <a:pPr lvl="1" eaLnBrk="1" hangingPunct="1">
              <a:defRPr/>
            </a:pPr>
            <a:endParaRPr lang="en-US" altLang="en-US" sz="1000" dirty="0"/>
          </a:p>
          <a:p>
            <a:pPr marL="1097280" lvl="2" eaLnBrk="1" hangingPunct="1">
              <a:buFont typeface="Courier New" pitchFamily="49" charset="0"/>
              <a:buChar char="o"/>
              <a:defRPr/>
            </a:pPr>
            <a:r>
              <a:rPr lang="en-US" altLang="en-US" sz="2200" dirty="0"/>
              <a:t>Maintain appropriate eating, sleep, and exercise habits</a:t>
            </a:r>
          </a:p>
          <a:p>
            <a:pPr marL="1097280" lvl="2" eaLnBrk="1" hangingPunct="1">
              <a:buFont typeface="Courier New" pitchFamily="49" charset="0"/>
              <a:buChar char="o"/>
              <a:defRPr/>
            </a:pPr>
            <a:r>
              <a:rPr lang="en-US" altLang="en-US" sz="2200" dirty="0"/>
              <a:t>Involve yourself in family and community activities</a:t>
            </a:r>
          </a:p>
          <a:p>
            <a:pPr marL="1097280" lvl="2" eaLnBrk="1" hangingPunct="1">
              <a:buFont typeface="Courier New" pitchFamily="49" charset="0"/>
              <a:buChar char="o"/>
              <a:defRPr/>
            </a:pPr>
            <a:r>
              <a:rPr lang="en-US" altLang="en-US" sz="2200" dirty="0"/>
              <a:t>Improve your skills through classes and volunteer work</a:t>
            </a:r>
          </a:p>
          <a:p>
            <a:pPr marL="1097280" lvl="2" eaLnBrk="1" hangingPunct="1">
              <a:buFont typeface="Courier New" pitchFamily="49" charset="0"/>
              <a:buChar char="o"/>
              <a:defRPr/>
            </a:pPr>
            <a:r>
              <a:rPr lang="en-US" altLang="en-US" sz="2200" dirty="0"/>
              <a:t>Target your search towards high growth industries</a:t>
            </a:r>
          </a:p>
          <a:p>
            <a:pPr marL="1097280" lvl="2" eaLnBrk="1" hangingPunct="1">
              <a:buFont typeface="Courier New" pitchFamily="49" charset="0"/>
              <a:buChar char="o"/>
              <a:defRPr/>
            </a:pPr>
            <a:r>
              <a:rPr lang="en-US" altLang="en-US" sz="2200" dirty="0"/>
              <a:t>Consider opportunities with non-profit organizations</a:t>
            </a:r>
          </a:p>
          <a:p>
            <a:pPr marL="1097280" lvl="2" eaLnBrk="1" hangingPunct="1">
              <a:buFont typeface="Courier New" pitchFamily="49" charset="0"/>
              <a:buChar char="o"/>
              <a:defRPr/>
            </a:pPr>
            <a:r>
              <a:rPr lang="en-US" altLang="en-US" sz="2200" dirty="0"/>
              <a:t>Target your skills to the needs of an organization</a:t>
            </a:r>
          </a:p>
        </p:txBody>
      </p:sp>
    </p:spTree>
    <p:extLst>
      <p:ext uri="{BB962C8B-B14F-4D97-AF65-F5344CB8AC3E}">
        <p14:creationId xmlns:p14="http://schemas.microsoft.com/office/powerpoint/2010/main" val="33013989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 Them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</TotalTime>
  <Words>1721</Words>
  <Application>Microsoft Office PowerPoint</Application>
  <PresentationFormat>On-screen Show (4:3)</PresentationFormat>
  <Paragraphs>446</Paragraphs>
  <Slides>52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63" baseType="lpstr">
      <vt:lpstr>Arial Unicode MS</vt:lpstr>
      <vt:lpstr>Angsana New</vt:lpstr>
      <vt:lpstr>Arial</vt:lpstr>
      <vt:lpstr>BankGothic Md BT</vt:lpstr>
      <vt:lpstr>Calibri</vt:lpstr>
      <vt:lpstr>Calibri Light</vt:lpstr>
      <vt:lpstr>Cordia New</vt:lpstr>
      <vt:lpstr>Courier New</vt:lpstr>
      <vt:lpstr>Georgia</vt:lpstr>
      <vt:lpstr>Wingdings</vt:lpstr>
      <vt:lpstr>Office Theme</vt:lpstr>
      <vt:lpstr>Personal Finance</vt:lpstr>
      <vt:lpstr> The Financial Planning Process </vt:lpstr>
      <vt:lpstr> The Financial Planning Process </vt:lpstr>
      <vt:lpstr>Six Steps in the Financial Planning Process</vt:lpstr>
      <vt:lpstr>Six Steps in the Financial Planning Process</vt:lpstr>
      <vt:lpstr>Six Steps in the Financial Planning Process</vt:lpstr>
      <vt:lpstr>Six Steps in the Financial Planning Process</vt:lpstr>
      <vt:lpstr>Six Steps in the Financial Planning Process</vt:lpstr>
      <vt:lpstr>Six Steps in the Financial Planning Process</vt:lpstr>
      <vt:lpstr>Six Steps in the Financial Planning Process</vt:lpstr>
      <vt:lpstr>Six Steps in the Financial Planning Process</vt:lpstr>
      <vt:lpstr>Six Steps in the Financial Planning Process</vt:lpstr>
      <vt:lpstr>Influences on Personal            Financial Planning</vt:lpstr>
      <vt:lpstr>Influences on Personal          Financial Planning</vt:lpstr>
      <vt:lpstr>Influences on Personal          Financial Planning</vt:lpstr>
      <vt:lpstr>Influences on Personal        Financial Planning</vt:lpstr>
      <vt:lpstr>Influences on Personal           Financial Planning</vt:lpstr>
      <vt:lpstr>Influences on Personal          Financial Planning</vt:lpstr>
      <vt:lpstr>Developing Personal Financial Goals</vt:lpstr>
      <vt:lpstr>Developing Personal Financial Goals</vt:lpstr>
      <vt:lpstr>Developing Personal Financial Goals</vt:lpstr>
      <vt:lpstr>Developing Personal Financial Goals </vt:lpstr>
      <vt:lpstr>Opportunity Costs and the Time Value of Money</vt:lpstr>
      <vt:lpstr>Opportunity Costs and the Time Value of Money</vt:lpstr>
      <vt:lpstr>Opportunity Costs and the Time Value of Money</vt:lpstr>
      <vt:lpstr>Opportunity Costs and the Time Value of Money</vt:lpstr>
      <vt:lpstr>Opportunity Costs and the Time Value of Money</vt:lpstr>
      <vt:lpstr>Opportunity Costs and the Time Value of Money</vt:lpstr>
      <vt:lpstr>Opportunity Costs and the Time Value of Money</vt:lpstr>
      <vt:lpstr>Opportunity Costs and the Time Value of Money</vt:lpstr>
      <vt:lpstr>Career Choice Factors</vt:lpstr>
      <vt:lpstr>Career Choice Factors</vt:lpstr>
      <vt:lpstr>Career Choice Factors</vt:lpstr>
      <vt:lpstr>Career Choice Factors</vt:lpstr>
      <vt:lpstr>Career Choice Factors</vt:lpstr>
      <vt:lpstr>Career Opportunities Now and in the Future</vt:lpstr>
      <vt:lpstr>Career Opportunities Now and in the Future</vt:lpstr>
      <vt:lpstr>Career Opportunities Now and in the Future</vt:lpstr>
      <vt:lpstr>Employment Search Strategies</vt:lpstr>
      <vt:lpstr>Employment Search Strategies</vt:lpstr>
      <vt:lpstr>Employment Search Strategies</vt:lpstr>
      <vt:lpstr>Employment Search Strategies</vt:lpstr>
      <vt:lpstr>Employment Search Strategies</vt:lpstr>
      <vt:lpstr>Employment Search Strategies</vt:lpstr>
      <vt:lpstr>Financial and Legal  Aspects of Employment</vt:lpstr>
      <vt:lpstr>Financial and Legal  Aspects of Employment</vt:lpstr>
      <vt:lpstr>Long-Term Career Development</vt:lpstr>
      <vt:lpstr>Long-Term Career Development</vt:lpstr>
      <vt:lpstr>Long-Term Career Development </vt:lpstr>
      <vt:lpstr>Stages of Career Development</vt:lpstr>
      <vt:lpstr>Long-Term Career Development </vt:lpstr>
      <vt:lpstr>Long-Term Career Development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Chatchai Thisadoldilok</dc:creator>
  <cp:lastModifiedBy>Chatchai Thisadoldilok</cp:lastModifiedBy>
  <cp:revision>4</cp:revision>
  <dcterms:created xsi:type="dcterms:W3CDTF">2017-01-20T03:44:06Z</dcterms:created>
  <dcterms:modified xsi:type="dcterms:W3CDTF">2017-01-20T04:05:16Z</dcterms:modified>
</cp:coreProperties>
</file>