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72" r:id="rId3"/>
    <p:sldId id="258" r:id="rId4"/>
    <p:sldId id="259" r:id="rId5"/>
    <p:sldId id="260" r:id="rId6"/>
    <p:sldId id="257" r:id="rId7"/>
    <p:sldId id="262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6" autoAdjust="0"/>
    <p:restoredTop sz="98357" autoAdjust="0"/>
  </p:normalViewPr>
  <p:slideViewPr>
    <p:cSldViewPr snapToGrid="0" snapToObjects="1">
      <p:cViewPr varScale="1">
        <p:scale>
          <a:sx n="64" d="100"/>
          <a:sy n="64" d="100"/>
        </p:scale>
        <p:origin x="1005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A9E4E5-5134-3E4A-B76B-A751F65D16FF}" type="doc">
      <dgm:prSet loTypeId="urn:microsoft.com/office/officeart/2009/3/layout/StepUpProcess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1CF6DAE-5F04-3D47-A21B-3BB26B515E7F}">
      <dgm:prSet phldrT="[Text]" custT="1"/>
      <dgm:spPr/>
      <dgm:t>
        <a:bodyPr/>
        <a:lstStyle/>
        <a:p>
          <a:r>
            <a:rPr lang="en-US" sz="1800" b="1" dirty="0">
              <a:solidFill>
                <a:srgbClr val="C00000"/>
              </a:solidFill>
            </a:rPr>
            <a:t>1.Idea Generation</a:t>
          </a:r>
        </a:p>
      </dgm:t>
    </dgm:pt>
    <dgm:pt modelId="{5DA61887-E022-0C46-A4DE-11A6AB0D23E0}" type="parTrans" cxnId="{35529E07-3A7C-1B46-BE14-5785910B769D}">
      <dgm:prSet/>
      <dgm:spPr/>
      <dgm:t>
        <a:bodyPr/>
        <a:lstStyle/>
        <a:p>
          <a:endParaRPr lang="en-US"/>
        </a:p>
      </dgm:t>
    </dgm:pt>
    <dgm:pt modelId="{A51E6C6A-60E0-B84E-82DC-A3517098CB99}" type="sibTrans" cxnId="{35529E07-3A7C-1B46-BE14-5785910B769D}">
      <dgm:prSet/>
      <dgm:spPr/>
      <dgm:t>
        <a:bodyPr/>
        <a:lstStyle/>
        <a:p>
          <a:endParaRPr lang="en-US"/>
        </a:p>
      </dgm:t>
    </dgm:pt>
    <dgm:pt modelId="{0A452BFE-F09E-3E4A-9907-7BCB4DB76D05}">
      <dgm:prSet phldrT="[Text]" custT="1"/>
      <dgm:spPr/>
      <dgm:t>
        <a:bodyPr/>
        <a:lstStyle/>
        <a:p>
          <a:r>
            <a:rPr lang="en-US" sz="1800" b="1" dirty="0">
              <a:solidFill>
                <a:srgbClr val="7030A0"/>
              </a:solidFill>
            </a:rPr>
            <a:t>2.Idea Selection</a:t>
          </a:r>
        </a:p>
      </dgm:t>
    </dgm:pt>
    <dgm:pt modelId="{2A217924-CB3E-B543-A005-4024C23C4C53}" type="parTrans" cxnId="{01B52E57-5526-3142-BC81-4161BFF9238E}">
      <dgm:prSet/>
      <dgm:spPr/>
      <dgm:t>
        <a:bodyPr/>
        <a:lstStyle/>
        <a:p>
          <a:endParaRPr lang="en-US"/>
        </a:p>
      </dgm:t>
    </dgm:pt>
    <dgm:pt modelId="{9D51B8F0-F3DE-AC43-BC26-4E836641C2D8}" type="sibTrans" cxnId="{01B52E57-5526-3142-BC81-4161BFF9238E}">
      <dgm:prSet/>
      <dgm:spPr/>
      <dgm:t>
        <a:bodyPr/>
        <a:lstStyle/>
        <a:p>
          <a:endParaRPr lang="en-US"/>
        </a:p>
      </dgm:t>
    </dgm:pt>
    <dgm:pt modelId="{B614B287-002B-DB4F-8750-178C376D983D}">
      <dgm:prSet phldrT="[Text]" custT="1"/>
      <dgm:spPr/>
      <dgm:t>
        <a:bodyPr/>
        <a:lstStyle/>
        <a:p>
          <a:r>
            <a:rPr lang="en-US" sz="1800" b="1" dirty="0">
              <a:solidFill>
                <a:srgbClr val="0070C0"/>
              </a:solidFill>
            </a:rPr>
            <a:t>5.Testing/ Evaluation</a:t>
          </a:r>
        </a:p>
      </dgm:t>
    </dgm:pt>
    <dgm:pt modelId="{B59DF3CF-B236-F14F-84BF-4CB8BA52CA8C}" type="parTrans" cxnId="{F5F78434-EEBE-B944-9559-AA05056A3187}">
      <dgm:prSet/>
      <dgm:spPr/>
      <dgm:t>
        <a:bodyPr/>
        <a:lstStyle/>
        <a:p>
          <a:endParaRPr lang="en-US"/>
        </a:p>
      </dgm:t>
    </dgm:pt>
    <dgm:pt modelId="{3CE8C8EA-BBA1-7949-8411-2C55C0D89955}" type="sibTrans" cxnId="{F5F78434-EEBE-B944-9559-AA05056A3187}">
      <dgm:prSet/>
      <dgm:spPr/>
      <dgm:t>
        <a:bodyPr/>
        <a:lstStyle/>
        <a:p>
          <a:endParaRPr lang="en-US"/>
        </a:p>
      </dgm:t>
    </dgm:pt>
    <dgm:pt modelId="{6F1872D8-3097-2C46-9CD7-5EE583809585}">
      <dgm:prSet phldrT="[Text]" custT="1"/>
      <dgm:spPr/>
      <dgm:t>
        <a:bodyPr/>
        <a:lstStyle/>
        <a:p>
          <a:r>
            <a:rPr lang="en-US" sz="1800" b="1" dirty="0">
              <a:solidFill>
                <a:schemeClr val="accent6">
                  <a:lumMod val="75000"/>
                </a:schemeClr>
              </a:solidFill>
            </a:rPr>
            <a:t>3.Resource Mobilization &amp; Allocation</a:t>
          </a:r>
        </a:p>
      </dgm:t>
    </dgm:pt>
    <dgm:pt modelId="{60459F1B-AC78-804D-97B6-553616659D58}" type="parTrans" cxnId="{65FADE96-2867-754D-8F00-10F27A248972}">
      <dgm:prSet/>
      <dgm:spPr/>
      <dgm:t>
        <a:bodyPr/>
        <a:lstStyle/>
        <a:p>
          <a:endParaRPr lang="en-US"/>
        </a:p>
      </dgm:t>
    </dgm:pt>
    <dgm:pt modelId="{67498647-1CAB-AA4A-AEAF-0006F1CE760D}" type="sibTrans" cxnId="{65FADE96-2867-754D-8F00-10F27A248972}">
      <dgm:prSet/>
      <dgm:spPr/>
      <dgm:t>
        <a:bodyPr/>
        <a:lstStyle/>
        <a:p>
          <a:endParaRPr lang="en-US"/>
        </a:p>
      </dgm:t>
    </dgm:pt>
    <dgm:pt modelId="{F7AD19BF-B000-A841-9C5B-F776809D01D4}">
      <dgm:prSet phldrT="[Text]" custT="1"/>
      <dgm:spPr/>
      <dgm:t>
        <a:bodyPr/>
        <a:lstStyle/>
        <a:p>
          <a:r>
            <a:rPr lang="en-US" sz="1800" b="1" dirty="0">
              <a:solidFill>
                <a:schemeClr val="accent3">
                  <a:lumMod val="50000"/>
                </a:schemeClr>
              </a:solidFill>
            </a:rPr>
            <a:t>4.Designing     &amp; Development</a:t>
          </a:r>
        </a:p>
      </dgm:t>
    </dgm:pt>
    <dgm:pt modelId="{DC158F0A-2D7C-354F-B28D-B1469E42F737}" type="parTrans" cxnId="{713C9A96-3E0C-9648-B217-0447945E8682}">
      <dgm:prSet/>
      <dgm:spPr/>
      <dgm:t>
        <a:bodyPr/>
        <a:lstStyle/>
        <a:p>
          <a:endParaRPr lang="en-US"/>
        </a:p>
      </dgm:t>
    </dgm:pt>
    <dgm:pt modelId="{B04A7A5C-8894-1A49-A8F2-A93B10389396}" type="sibTrans" cxnId="{713C9A96-3E0C-9648-B217-0447945E8682}">
      <dgm:prSet/>
      <dgm:spPr/>
      <dgm:t>
        <a:bodyPr/>
        <a:lstStyle/>
        <a:p>
          <a:endParaRPr lang="en-US"/>
        </a:p>
      </dgm:t>
    </dgm:pt>
    <dgm:pt modelId="{E6BCBB84-6027-4549-A395-4D8E99937C50}">
      <dgm:prSet phldrT="[Text]" custT="1"/>
      <dgm:spPr/>
      <dgm:t>
        <a:bodyPr/>
        <a:lstStyle/>
        <a:p>
          <a:r>
            <a:rPr lang="en-US" sz="1800" b="1" dirty="0">
              <a:solidFill>
                <a:srgbClr val="C00000"/>
              </a:solidFill>
            </a:rPr>
            <a:t>6.Serivice Launch </a:t>
          </a:r>
        </a:p>
      </dgm:t>
    </dgm:pt>
    <dgm:pt modelId="{91F48E7B-7009-0D4B-A1B0-1D99C27B0C08}" type="parTrans" cxnId="{300A37F2-E281-334F-9027-E86D14FC94C4}">
      <dgm:prSet/>
      <dgm:spPr/>
      <dgm:t>
        <a:bodyPr/>
        <a:lstStyle/>
        <a:p>
          <a:endParaRPr lang="en-US"/>
        </a:p>
      </dgm:t>
    </dgm:pt>
    <dgm:pt modelId="{B541DAD5-4AE9-E244-A0A8-ACA3015D2776}" type="sibTrans" cxnId="{300A37F2-E281-334F-9027-E86D14FC94C4}">
      <dgm:prSet/>
      <dgm:spPr/>
      <dgm:t>
        <a:bodyPr/>
        <a:lstStyle/>
        <a:p>
          <a:endParaRPr lang="en-US"/>
        </a:p>
      </dgm:t>
    </dgm:pt>
    <dgm:pt modelId="{4F39C84F-C886-5548-97A7-641F97F9C7C4}" type="pres">
      <dgm:prSet presAssocID="{0BA9E4E5-5134-3E4A-B76B-A751F65D16FF}" presName="rootnode" presStyleCnt="0">
        <dgm:presLayoutVars>
          <dgm:chMax/>
          <dgm:chPref/>
          <dgm:dir/>
          <dgm:animLvl val="lvl"/>
        </dgm:presLayoutVars>
      </dgm:prSet>
      <dgm:spPr/>
    </dgm:pt>
    <dgm:pt modelId="{67B0F261-9561-E447-ADE7-1490EBA5C81A}" type="pres">
      <dgm:prSet presAssocID="{A1CF6DAE-5F04-3D47-A21B-3BB26B515E7F}" presName="composite" presStyleCnt="0"/>
      <dgm:spPr/>
    </dgm:pt>
    <dgm:pt modelId="{5A298C31-1B71-BD44-9724-3CE963054AC9}" type="pres">
      <dgm:prSet presAssocID="{A1CF6DAE-5F04-3D47-A21B-3BB26B515E7F}" presName="LShape" presStyleLbl="alignNode1" presStyleIdx="0" presStyleCnt="11"/>
      <dgm:spPr/>
    </dgm:pt>
    <dgm:pt modelId="{ED3B403C-DA93-C847-AD92-904B9E35BB92}" type="pres">
      <dgm:prSet presAssocID="{A1CF6DAE-5F04-3D47-A21B-3BB26B515E7F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</dgm:pt>
    <dgm:pt modelId="{064BDC5F-5B5C-A849-B44C-8F8C3268CFDC}" type="pres">
      <dgm:prSet presAssocID="{A1CF6DAE-5F04-3D47-A21B-3BB26B515E7F}" presName="Triangle" presStyleLbl="alignNode1" presStyleIdx="1" presStyleCnt="11"/>
      <dgm:spPr/>
    </dgm:pt>
    <dgm:pt modelId="{0B34478D-05F0-9546-A883-0157406744EB}" type="pres">
      <dgm:prSet presAssocID="{A51E6C6A-60E0-B84E-82DC-A3517098CB99}" presName="sibTrans" presStyleCnt="0"/>
      <dgm:spPr/>
    </dgm:pt>
    <dgm:pt modelId="{C0196FD3-3D28-8241-BBAA-7486DC939B44}" type="pres">
      <dgm:prSet presAssocID="{A51E6C6A-60E0-B84E-82DC-A3517098CB99}" presName="space" presStyleCnt="0"/>
      <dgm:spPr/>
    </dgm:pt>
    <dgm:pt modelId="{C055156C-FAB8-8446-B3AA-12F2436FD717}" type="pres">
      <dgm:prSet presAssocID="{0A452BFE-F09E-3E4A-9907-7BCB4DB76D05}" presName="composite" presStyleCnt="0"/>
      <dgm:spPr/>
    </dgm:pt>
    <dgm:pt modelId="{6986F422-3961-C44C-9C13-6F5BCA826331}" type="pres">
      <dgm:prSet presAssocID="{0A452BFE-F09E-3E4A-9907-7BCB4DB76D05}" presName="LShape" presStyleLbl="alignNode1" presStyleIdx="2" presStyleCnt="11"/>
      <dgm:spPr/>
    </dgm:pt>
    <dgm:pt modelId="{D0BD54B9-E7F6-C94E-B0A0-1645180658CA}" type="pres">
      <dgm:prSet presAssocID="{0A452BFE-F09E-3E4A-9907-7BCB4DB76D05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</dgm:pt>
    <dgm:pt modelId="{3626CE63-A400-4541-85DD-2B40F7BFD97B}" type="pres">
      <dgm:prSet presAssocID="{0A452BFE-F09E-3E4A-9907-7BCB4DB76D05}" presName="Triangle" presStyleLbl="alignNode1" presStyleIdx="3" presStyleCnt="11"/>
      <dgm:spPr/>
    </dgm:pt>
    <dgm:pt modelId="{261C5153-EF95-0A49-861D-4D10612E57BA}" type="pres">
      <dgm:prSet presAssocID="{9D51B8F0-F3DE-AC43-BC26-4E836641C2D8}" presName="sibTrans" presStyleCnt="0"/>
      <dgm:spPr/>
    </dgm:pt>
    <dgm:pt modelId="{177CDF7F-8C79-4C4F-9C50-4DD18E049BA1}" type="pres">
      <dgm:prSet presAssocID="{9D51B8F0-F3DE-AC43-BC26-4E836641C2D8}" presName="space" presStyleCnt="0"/>
      <dgm:spPr/>
    </dgm:pt>
    <dgm:pt modelId="{3E7C90ED-92FB-EA4A-8BEA-7BF1C5BA55D1}" type="pres">
      <dgm:prSet presAssocID="{6F1872D8-3097-2C46-9CD7-5EE583809585}" presName="composite" presStyleCnt="0"/>
      <dgm:spPr/>
    </dgm:pt>
    <dgm:pt modelId="{F8484216-037F-1D4D-944C-5D227B7645B8}" type="pres">
      <dgm:prSet presAssocID="{6F1872D8-3097-2C46-9CD7-5EE583809585}" presName="LShape" presStyleLbl="alignNode1" presStyleIdx="4" presStyleCnt="11"/>
      <dgm:spPr/>
    </dgm:pt>
    <dgm:pt modelId="{156817A5-3A7C-8449-8375-EE43C8C78612}" type="pres">
      <dgm:prSet presAssocID="{6F1872D8-3097-2C46-9CD7-5EE583809585}" presName="ParentText" presStyleLbl="revTx" presStyleIdx="2" presStyleCnt="6" custScaleX="129271" custLinFactNeighborX="16275" custLinFactNeighborY="1893">
        <dgm:presLayoutVars>
          <dgm:chMax val="0"/>
          <dgm:chPref val="0"/>
          <dgm:bulletEnabled val="1"/>
        </dgm:presLayoutVars>
      </dgm:prSet>
      <dgm:spPr/>
    </dgm:pt>
    <dgm:pt modelId="{2039F595-49E4-B94D-98AE-743EC0BD458F}" type="pres">
      <dgm:prSet presAssocID="{6F1872D8-3097-2C46-9CD7-5EE583809585}" presName="Triangle" presStyleLbl="alignNode1" presStyleIdx="5" presStyleCnt="11"/>
      <dgm:spPr/>
    </dgm:pt>
    <dgm:pt modelId="{34E6DF89-A202-314A-82A8-C1FBC438BA15}" type="pres">
      <dgm:prSet presAssocID="{67498647-1CAB-AA4A-AEAF-0006F1CE760D}" presName="sibTrans" presStyleCnt="0"/>
      <dgm:spPr/>
    </dgm:pt>
    <dgm:pt modelId="{AE2E6D52-887C-174C-BCF7-98C4689BF605}" type="pres">
      <dgm:prSet presAssocID="{67498647-1CAB-AA4A-AEAF-0006F1CE760D}" presName="space" presStyleCnt="0"/>
      <dgm:spPr/>
    </dgm:pt>
    <dgm:pt modelId="{947E8C44-2640-0F4B-A986-7989873C7D72}" type="pres">
      <dgm:prSet presAssocID="{F7AD19BF-B000-A841-9C5B-F776809D01D4}" presName="composite" presStyleCnt="0"/>
      <dgm:spPr/>
    </dgm:pt>
    <dgm:pt modelId="{73694D2A-F8F1-994B-B64B-37AB4795366C}" type="pres">
      <dgm:prSet presAssocID="{F7AD19BF-B000-A841-9C5B-F776809D01D4}" presName="LShape" presStyleLbl="alignNode1" presStyleIdx="6" presStyleCnt="11"/>
      <dgm:spPr/>
    </dgm:pt>
    <dgm:pt modelId="{18B5ED7C-67EF-1D4A-B288-094918CC918E}" type="pres">
      <dgm:prSet presAssocID="{F7AD19BF-B000-A841-9C5B-F776809D01D4}" presName="ParentText" presStyleLbl="revTx" presStyleIdx="3" presStyleCnt="6" custScaleX="132687" custLinFactNeighborX="15908" custLinFactNeighborY="1666">
        <dgm:presLayoutVars>
          <dgm:chMax val="0"/>
          <dgm:chPref val="0"/>
          <dgm:bulletEnabled val="1"/>
        </dgm:presLayoutVars>
      </dgm:prSet>
      <dgm:spPr/>
    </dgm:pt>
    <dgm:pt modelId="{6FCFB42A-2405-9246-8B11-3D20CC09456E}" type="pres">
      <dgm:prSet presAssocID="{F7AD19BF-B000-A841-9C5B-F776809D01D4}" presName="Triangle" presStyleLbl="alignNode1" presStyleIdx="7" presStyleCnt="11"/>
      <dgm:spPr/>
    </dgm:pt>
    <dgm:pt modelId="{D3B385E3-4A44-9E48-B605-E2785BC728F5}" type="pres">
      <dgm:prSet presAssocID="{B04A7A5C-8894-1A49-A8F2-A93B10389396}" presName="sibTrans" presStyleCnt="0"/>
      <dgm:spPr/>
    </dgm:pt>
    <dgm:pt modelId="{31C24FBA-4243-F94B-9B57-5052C4418BCD}" type="pres">
      <dgm:prSet presAssocID="{B04A7A5C-8894-1A49-A8F2-A93B10389396}" presName="space" presStyleCnt="0"/>
      <dgm:spPr/>
    </dgm:pt>
    <dgm:pt modelId="{5CEEA627-03AC-894E-934D-31E10B5B7886}" type="pres">
      <dgm:prSet presAssocID="{B614B287-002B-DB4F-8750-178C376D983D}" presName="composite" presStyleCnt="0"/>
      <dgm:spPr/>
    </dgm:pt>
    <dgm:pt modelId="{3F8E8CFB-04D2-6C42-B01B-80CCBA183C10}" type="pres">
      <dgm:prSet presAssocID="{B614B287-002B-DB4F-8750-178C376D983D}" presName="LShape" presStyleLbl="alignNode1" presStyleIdx="8" presStyleCnt="11"/>
      <dgm:spPr/>
    </dgm:pt>
    <dgm:pt modelId="{0B4E76D4-107D-D142-B08B-CBC284DA4864}" type="pres">
      <dgm:prSet presAssocID="{B614B287-002B-DB4F-8750-178C376D983D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E0389A46-397F-E246-94F5-077212494864}" type="pres">
      <dgm:prSet presAssocID="{B614B287-002B-DB4F-8750-178C376D983D}" presName="Triangle" presStyleLbl="alignNode1" presStyleIdx="9" presStyleCnt="11"/>
      <dgm:spPr/>
    </dgm:pt>
    <dgm:pt modelId="{6F0B2D3D-8059-204F-A915-5708858CBD40}" type="pres">
      <dgm:prSet presAssocID="{3CE8C8EA-BBA1-7949-8411-2C55C0D89955}" presName="sibTrans" presStyleCnt="0"/>
      <dgm:spPr/>
    </dgm:pt>
    <dgm:pt modelId="{AAE7AA34-09F3-D240-B92F-172E955DA98C}" type="pres">
      <dgm:prSet presAssocID="{3CE8C8EA-BBA1-7949-8411-2C55C0D89955}" presName="space" presStyleCnt="0"/>
      <dgm:spPr/>
    </dgm:pt>
    <dgm:pt modelId="{88791F38-994E-194E-90B1-0990A547039E}" type="pres">
      <dgm:prSet presAssocID="{E6BCBB84-6027-4549-A395-4D8E99937C50}" presName="composite" presStyleCnt="0"/>
      <dgm:spPr/>
    </dgm:pt>
    <dgm:pt modelId="{A7104E69-3AE1-2547-8107-92FC4BBF3277}" type="pres">
      <dgm:prSet presAssocID="{E6BCBB84-6027-4549-A395-4D8E99937C50}" presName="LShape" presStyleLbl="alignNode1" presStyleIdx="10" presStyleCnt="11"/>
      <dgm:spPr/>
    </dgm:pt>
    <dgm:pt modelId="{F3BD7302-7B4A-5C44-97D9-2351C536DD58}" type="pres">
      <dgm:prSet presAssocID="{E6BCBB84-6027-4549-A395-4D8E99937C50}" presName="ParentText" presStyleLbl="revTx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35529E07-3A7C-1B46-BE14-5785910B769D}" srcId="{0BA9E4E5-5134-3E4A-B76B-A751F65D16FF}" destId="{A1CF6DAE-5F04-3D47-A21B-3BB26B515E7F}" srcOrd="0" destOrd="0" parTransId="{5DA61887-E022-0C46-A4DE-11A6AB0D23E0}" sibTransId="{A51E6C6A-60E0-B84E-82DC-A3517098CB99}"/>
    <dgm:cxn modelId="{C0626F14-D23D-4746-8C09-20FE698A56DE}" type="presOf" srcId="{E6BCBB84-6027-4549-A395-4D8E99937C50}" destId="{F3BD7302-7B4A-5C44-97D9-2351C536DD58}" srcOrd="0" destOrd="0" presId="urn:microsoft.com/office/officeart/2009/3/layout/StepUpProcess"/>
    <dgm:cxn modelId="{A9D16C23-6F74-4B4B-85C0-6665AA4E2711}" type="presOf" srcId="{0BA9E4E5-5134-3E4A-B76B-A751F65D16FF}" destId="{4F39C84F-C886-5548-97A7-641F97F9C7C4}" srcOrd="0" destOrd="0" presId="urn:microsoft.com/office/officeart/2009/3/layout/StepUpProcess"/>
    <dgm:cxn modelId="{D8DA8730-62AF-7644-9D3D-B5EE48934E6F}" type="presOf" srcId="{0A452BFE-F09E-3E4A-9907-7BCB4DB76D05}" destId="{D0BD54B9-E7F6-C94E-B0A0-1645180658CA}" srcOrd="0" destOrd="0" presId="urn:microsoft.com/office/officeart/2009/3/layout/StepUpProcess"/>
    <dgm:cxn modelId="{F5F78434-EEBE-B944-9559-AA05056A3187}" srcId="{0BA9E4E5-5134-3E4A-B76B-A751F65D16FF}" destId="{B614B287-002B-DB4F-8750-178C376D983D}" srcOrd="4" destOrd="0" parTransId="{B59DF3CF-B236-F14F-84BF-4CB8BA52CA8C}" sibTransId="{3CE8C8EA-BBA1-7949-8411-2C55C0D89955}"/>
    <dgm:cxn modelId="{2E2C3641-6908-0E41-B507-0E1886FF62F8}" type="presOf" srcId="{B614B287-002B-DB4F-8750-178C376D983D}" destId="{0B4E76D4-107D-D142-B08B-CBC284DA4864}" srcOrd="0" destOrd="0" presId="urn:microsoft.com/office/officeart/2009/3/layout/StepUpProcess"/>
    <dgm:cxn modelId="{01B52E57-5526-3142-BC81-4161BFF9238E}" srcId="{0BA9E4E5-5134-3E4A-B76B-A751F65D16FF}" destId="{0A452BFE-F09E-3E4A-9907-7BCB4DB76D05}" srcOrd="1" destOrd="0" parTransId="{2A217924-CB3E-B543-A005-4024C23C4C53}" sibTransId="{9D51B8F0-F3DE-AC43-BC26-4E836641C2D8}"/>
    <dgm:cxn modelId="{713C9A96-3E0C-9648-B217-0447945E8682}" srcId="{0BA9E4E5-5134-3E4A-B76B-A751F65D16FF}" destId="{F7AD19BF-B000-A841-9C5B-F776809D01D4}" srcOrd="3" destOrd="0" parTransId="{DC158F0A-2D7C-354F-B28D-B1469E42F737}" sibTransId="{B04A7A5C-8894-1A49-A8F2-A93B10389396}"/>
    <dgm:cxn modelId="{65FADE96-2867-754D-8F00-10F27A248972}" srcId="{0BA9E4E5-5134-3E4A-B76B-A751F65D16FF}" destId="{6F1872D8-3097-2C46-9CD7-5EE583809585}" srcOrd="2" destOrd="0" parTransId="{60459F1B-AC78-804D-97B6-553616659D58}" sibTransId="{67498647-1CAB-AA4A-AEAF-0006F1CE760D}"/>
    <dgm:cxn modelId="{17D42B9F-9DB0-8942-99F0-E752A471DEA8}" type="presOf" srcId="{A1CF6DAE-5F04-3D47-A21B-3BB26B515E7F}" destId="{ED3B403C-DA93-C847-AD92-904B9E35BB92}" srcOrd="0" destOrd="0" presId="urn:microsoft.com/office/officeart/2009/3/layout/StepUpProcess"/>
    <dgm:cxn modelId="{B54720A5-1ADD-444A-BDF3-4DD99A59A973}" type="presOf" srcId="{6F1872D8-3097-2C46-9CD7-5EE583809585}" destId="{156817A5-3A7C-8449-8375-EE43C8C78612}" srcOrd="0" destOrd="0" presId="urn:microsoft.com/office/officeart/2009/3/layout/StepUpProcess"/>
    <dgm:cxn modelId="{952257E5-39F6-3B43-8DFF-48535B4431A9}" type="presOf" srcId="{F7AD19BF-B000-A841-9C5B-F776809D01D4}" destId="{18B5ED7C-67EF-1D4A-B288-094918CC918E}" srcOrd="0" destOrd="0" presId="urn:microsoft.com/office/officeart/2009/3/layout/StepUpProcess"/>
    <dgm:cxn modelId="{300A37F2-E281-334F-9027-E86D14FC94C4}" srcId="{0BA9E4E5-5134-3E4A-B76B-A751F65D16FF}" destId="{E6BCBB84-6027-4549-A395-4D8E99937C50}" srcOrd="5" destOrd="0" parTransId="{91F48E7B-7009-0D4B-A1B0-1D99C27B0C08}" sibTransId="{B541DAD5-4AE9-E244-A0A8-ACA3015D2776}"/>
    <dgm:cxn modelId="{1A2E97F0-7CDB-494A-AAB2-BF7E51D77213}" type="presParOf" srcId="{4F39C84F-C886-5548-97A7-641F97F9C7C4}" destId="{67B0F261-9561-E447-ADE7-1490EBA5C81A}" srcOrd="0" destOrd="0" presId="urn:microsoft.com/office/officeart/2009/3/layout/StepUpProcess"/>
    <dgm:cxn modelId="{8B9EE402-9D59-5D45-8145-9292F55D60A9}" type="presParOf" srcId="{67B0F261-9561-E447-ADE7-1490EBA5C81A}" destId="{5A298C31-1B71-BD44-9724-3CE963054AC9}" srcOrd="0" destOrd="0" presId="urn:microsoft.com/office/officeart/2009/3/layout/StepUpProcess"/>
    <dgm:cxn modelId="{438063AF-2D80-7D4D-B90F-FB0EB87B9DF7}" type="presParOf" srcId="{67B0F261-9561-E447-ADE7-1490EBA5C81A}" destId="{ED3B403C-DA93-C847-AD92-904B9E35BB92}" srcOrd="1" destOrd="0" presId="urn:microsoft.com/office/officeart/2009/3/layout/StepUpProcess"/>
    <dgm:cxn modelId="{B7F6408C-47AB-7F49-A03F-75651D5A850C}" type="presParOf" srcId="{67B0F261-9561-E447-ADE7-1490EBA5C81A}" destId="{064BDC5F-5B5C-A849-B44C-8F8C3268CFDC}" srcOrd="2" destOrd="0" presId="urn:microsoft.com/office/officeart/2009/3/layout/StepUpProcess"/>
    <dgm:cxn modelId="{AC845029-AD9E-BF4E-936E-D0673373C289}" type="presParOf" srcId="{4F39C84F-C886-5548-97A7-641F97F9C7C4}" destId="{0B34478D-05F0-9546-A883-0157406744EB}" srcOrd="1" destOrd="0" presId="urn:microsoft.com/office/officeart/2009/3/layout/StepUpProcess"/>
    <dgm:cxn modelId="{9AFE4FDD-8E97-2647-ADD1-47B9138DC125}" type="presParOf" srcId="{0B34478D-05F0-9546-A883-0157406744EB}" destId="{C0196FD3-3D28-8241-BBAA-7486DC939B44}" srcOrd="0" destOrd="0" presId="urn:microsoft.com/office/officeart/2009/3/layout/StepUpProcess"/>
    <dgm:cxn modelId="{7201254D-C816-D742-A22F-0D5BF7A8E846}" type="presParOf" srcId="{4F39C84F-C886-5548-97A7-641F97F9C7C4}" destId="{C055156C-FAB8-8446-B3AA-12F2436FD717}" srcOrd="2" destOrd="0" presId="urn:microsoft.com/office/officeart/2009/3/layout/StepUpProcess"/>
    <dgm:cxn modelId="{3A477991-5E34-7141-BCCA-718B0492E2D4}" type="presParOf" srcId="{C055156C-FAB8-8446-B3AA-12F2436FD717}" destId="{6986F422-3961-C44C-9C13-6F5BCA826331}" srcOrd="0" destOrd="0" presId="urn:microsoft.com/office/officeart/2009/3/layout/StepUpProcess"/>
    <dgm:cxn modelId="{095C90CD-FCD2-5D49-AEFE-0B9BF9AA10A3}" type="presParOf" srcId="{C055156C-FAB8-8446-B3AA-12F2436FD717}" destId="{D0BD54B9-E7F6-C94E-B0A0-1645180658CA}" srcOrd="1" destOrd="0" presId="urn:microsoft.com/office/officeart/2009/3/layout/StepUpProcess"/>
    <dgm:cxn modelId="{8C4224E3-F124-5A43-A25F-70895EAD9539}" type="presParOf" srcId="{C055156C-FAB8-8446-B3AA-12F2436FD717}" destId="{3626CE63-A400-4541-85DD-2B40F7BFD97B}" srcOrd="2" destOrd="0" presId="urn:microsoft.com/office/officeart/2009/3/layout/StepUpProcess"/>
    <dgm:cxn modelId="{1092823D-A284-764B-B9E8-F8E18B2E6A13}" type="presParOf" srcId="{4F39C84F-C886-5548-97A7-641F97F9C7C4}" destId="{261C5153-EF95-0A49-861D-4D10612E57BA}" srcOrd="3" destOrd="0" presId="urn:microsoft.com/office/officeart/2009/3/layout/StepUpProcess"/>
    <dgm:cxn modelId="{38F4AC07-2580-C24B-87D9-3F2C33CD8439}" type="presParOf" srcId="{261C5153-EF95-0A49-861D-4D10612E57BA}" destId="{177CDF7F-8C79-4C4F-9C50-4DD18E049BA1}" srcOrd="0" destOrd="0" presId="urn:microsoft.com/office/officeart/2009/3/layout/StepUpProcess"/>
    <dgm:cxn modelId="{BFF42B44-24B0-7947-A5A2-E2335039939F}" type="presParOf" srcId="{4F39C84F-C886-5548-97A7-641F97F9C7C4}" destId="{3E7C90ED-92FB-EA4A-8BEA-7BF1C5BA55D1}" srcOrd="4" destOrd="0" presId="urn:microsoft.com/office/officeart/2009/3/layout/StepUpProcess"/>
    <dgm:cxn modelId="{0EC930F3-8C5C-5240-8A14-B386705E6EC5}" type="presParOf" srcId="{3E7C90ED-92FB-EA4A-8BEA-7BF1C5BA55D1}" destId="{F8484216-037F-1D4D-944C-5D227B7645B8}" srcOrd="0" destOrd="0" presId="urn:microsoft.com/office/officeart/2009/3/layout/StepUpProcess"/>
    <dgm:cxn modelId="{BCBD131E-1A7F-A74E-A975-7BC300549D9C}" type="presParOf" srcId="{3E7C90ED-92FB-EA4A-8BEA-7BF1C5BA55D1}" destId="{156817A5-3A7C-8449-8375-EE43C8C78612}" srcOrd="1" destOrd="0" presId="urn:microsoft.com/office/officeart/2009/3/layout/StepUpProcess"/>
    <dgm:cxn modelId="{5A3F6BD0-E50C-F040-92FE-4E7E342CDE69}" type="presParOf" srcId="{3E7C90ED-92FB-EA4A-8BEA-7BF1C5BA55D1}" destId="{2039F595-49E4-B94D-98AE-743EC0BD458F}" srcOrd="2" destOrd="0" presId="urn:microsoft.com/office/officeart/2009/3/layout/StepUpProcess"/>
    <dgm:cxn modelId="{3213F13A-F0E4-7947-BB01-78586C7BE1F0}" type="presParOf" srcId="{4F39C84F-C886-5548-97A7-641F97F9C7C4}" destId="{34E6DF89-A202-314A-82A8-C1FBC438BA15}" srcOrd="5" destOrd="0" presId="urn:microsoft.com/office/officeart/2009/3/layout/StepUpProcess"/>
    <dgm:cxn modelId="{8F690771-8198-9647-850B-11634AAC1F9E}" type="presParOf" srcId="{34E6DF89-A202-314A-82A8-C1FBC438BA15}" destId="{AE2E6D52-887C-174C-BCF7-98C4689BF605}" srcOrd="0" destOrd="0" presId="urn:microsoft.com/office/officeart/2009/3/layout/StepUpProcess"/>
    <dgm:cxn modelId="{0030FFAE-AAAC-4742-B40F-73E6875DD959}" type="presParOf" srcId="{4F39C84F-C886-5548-97A7-641F97F9C7C4}" destId="{947E8C44-2640-0F4B-A986-7989873C7D72}" srcOrd="6" destOrd="0" presId="urn:microsoft.com/office/officeart/2009/3/layout/StepUpProcess"/>
    <dgm:cxn modelId="{7EBF28B2-3665-5548-A915-E65D04B2EFB0}" type="presParOf" srcId="{947E8C44-2640-0F4B-A986-7989873C7D72}" destId="{73694D2A-F8F1-994B-B64B-37AB4795366C}" srcOrd="0" destOrd="0" presId="urn:microsoft.com/office/officeart/2009/3/layout/StepUpProcess"/>
    <dgm:cxn modelId="{2F0B9F0D-18F1-4E40-8C76-6745A1F1B23C}" type="presParOf" srcId="{947E8C44-2640-0F4B-A986-7989873C7D72}" destId="{18B5ED7C-67EF-1D4A-B288-094918CC918E}" srcOrd="1" destOrd="0" presId="urn:microsoft.com/office/officeart/2009/3/layout/StepUpProcess"/>
    <dgm:cxn modelId="{92139F23-41E6-554F-8BE4-23EB2977DCA9}" type="presParOf" srcId="{947E8C44-2640-0F4B-A986-7989873C7D72}" destId="{6FCFB42A-2405-9246-8B11-3D20CC09456E}" srcOrd="2" destOrd="0" presId="urn:microsoft.com/office/officeart/2009/3/layout/StepUpProcess"/>
    <dgm:cxn modelId="{19247EF2-0BA7-4D40-99CB-46929BBA4FCA}" type="presParOf" srcId="{4F39C84F-C886-5548-97A7-641F97F9C7C4}" destId="{D3B385E3-4A44-9E48-B605-E2785BC728F5}" srcOrd="7" destOrd="0" presId="urn:microsoft.com/office/officeart/2009/3/layout/StepUpProcess"/>
    <dgm:cxn modelId="{C3A129BB-FD30-BC41-89B5-A8B72FAE294A}" type="presParOf" srcId="{D3B385E3-4A44-9E48-B605-E2785BC728F5}" destId="{31C24FBA-4243-F94B-9B57-5052C4418BCD}" srcOrd="0" destOrd="0" presId="urn:microsoft.com/office/officeart/2009/3/layout/StepUpProcess"/>
    <dgm:cxn modelId="{1A902F54-B5DA-D54B-9C78-EEB084D9CAE6}" type="presParOf" srcId="{4F39C84F-C886-5548-97A7-641F97F9C7C4}" destId="{5CEEA627-03AC-894E-934D-31E10B5B7886}" srcOrd="8" destOrd="0" presId="urn:microsoft.com/office/officeart/2009/3/layout/StepUpProcess"/>
    <dgm:cxn modelId="{A852FBC1-D2CD-504A-AAB3-EB6CD184AA20}" type="presParOf" srcId="{5CEEA627-03AC-894E-934D-31E10B5B7886}" destId="{3F8E8CFB-04D2-6C42-B01B-80CCBA183C10}" srcOrd="0" destOrd="0" presId="urn:microsoft.com/office/officeart/2009/3/layout/StepUpProcess"/>
    <dgm:cxn modelId="{5F5D0320-1BE6-1246-9F3D-EC1E83D153EF}" type="presParOf" srcId="{5CEEA627-03AC-894E-934D-31E10B5B7886}" destId="{0B4E76D4-107D-D142-B08B-CBC284DA4864}" srcOrd="1" destOrd="0" presId="urn:microsoft.com/office/officeart/2009/3/layout/StepUpProcess"/>
    <dgm:cxn modelId="{50AAF89E-4867-BC4C-82FA-2CF10F78F379}" type="presParOf" srcId="{5CEEA627-03AC-894E-934D-31E10B5B7886}" destId="{E0389A46-397F-E246-94F5-077212494864}" srcOrd="2" destOrd="0" presId="urn:microsoft.com/office/officeart/2009/3/layout/StepUpProcess"/>
    <dgm:cxn modelId="{89238386-346B-CC4A-AEF6-BC6A34C7E93A}" type="presParOf" srcId="{4F39C84F-C886-5548-97A7-641F97F9C7C4}" destId="{6F0B2D3D-8059-204F-A915-5708858CBD40}" srcOrd="9" destOrd="0" presId="urn:microsoft.com/office/officeart/2009/3/layout/StepUpProcess"/>
    <dgm:cxn modelId="{8C9E1D72-B6A9-3543-BE4B-154DCB21B069}" type="presParOf" srcId="{6F0B2D3D-8059-204F-A915-5708858CBD40}" destId="{AAE7AA34-09F3-D240-B92F-172E955DA98C}" srcOrd="0" destOrd="0" presId="urn:microsoft.com/office/officeart/2009/3/layout/StepUpProcess"/>
    <dgm:cxn modelId="{DBA3B44F-0705-D348-9607-6F3BB69B37AE}" type="presParOf" srcId="{4F39C84F-C886-5548-97A7-641F97F9C7C4}" destId="{88791F38-994E-194E-90B1-0990A547039E}" srcOrd="10" destOrd="0" presId="urn:microsoft.com/office/officeart/2009/3/layout/StepUpProcess"/>
    <dgm:cxn modelId="{9DDF60FF-1B38-EE47-ADAE-F41DAD757085}" type="presParOf" srcId="{88791F38-994E-194E-90B1-0990A547039E}" destId="{A7104E69-3AE1-2547-8107-92FC4BBF3277}" srcOrd="0" destOrd="0" presId="urn:microsoft.com/office/officeart/2009/3/layout/StepUpProcess"/>
    <dgm:cxn modelId="{93B781FE-6104-0E4B-A425-F3AC19A36E88}" type="presParOf" srcId="{88791F38-994E-194E-90B1-0990A547039E}" destId="{F3BD7302-7B4A-5C44-97D9-2351C536DD58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298C31-1B71-BD44-9724-3CE963054AC9}">
      <dsp:nvSpPr>
        <dsp:cNvPr id="0" name=""/>
        <dsp:cNvSpPr/>
      </dsp:nvSpPr>
      <dsp:spPr>
        <a:xfrm rot="5400000">
          <a:off x="278320" y="1704814"/>
          <a:ext cx="831761" cy="138403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D3B403C-DA93-C847-AD92-904B9E35BB92}">
      <dsp:nvSpPr>
        <dsp:cNvPr id="0" name=""/>
        <dsp:cNvSpPr/>
      </dsp:nvSpPr>
      <dsp:spPr>
        <a:xfrm>
          <a:off x="139478" y="2118342"/>
          <a:ext cx="1249512" cy="1095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C00000"/>
              </a:solidFill>
            </a:rPr>
            <a:t>1.Idea Generation</a:t>
          </a:r>
        </a:p>
      </dsp:txBody>
      <dsp:txXfrm>
        <a:off x="139478" y="2118342"/>
        <a:ext cx="1249512" cy="1095270"/>
      </dsp:txXfrm>
    </dsp:sp>
    <dsp:sp modelId="{064BDC5F-5B5C-A849-B44C-8F8C3268CFDC}">
      <dsp:nvSpPr>
        <dsp:cNvPr id="0" name=""/>
        <dsp:cNvSpPr/>
      </dsp:nvSpPr>
      <dsp:spPr>
        <a:xfrm>
          <a:off x="1153234" y="1602920"/>
          <a:ext cx="235757" cy="23575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986F422-3961-C44C-9C13-6F5BCA826331}">
      <dsp:nvSpPr>
        <dsp:cNvPr id="0" name=""/>
        <dsp:cNvSpPr/>
      </dsp:nvSpPr>
      <dsp:spPr>
        <a:xfrm rot="5400000">
          <a:off x="1807967" y="1326302"/>
          <a:ext cx="831761" cy="138403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BD54B9-E7F6-C94E-B0A0-1645180658CA}">
      <dsp:nvSpPr>
        <dsp:cNvPr id="0" name=""/>
        <dsp:cNvSpPr/>
      </dsp:nvSpPr>
      <dsp:spPr>
        <a:xfrm>
          <a:off x="1669125" y="1739829"/>
          <a:ext cx="1249512" cy="1095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7030A0"/>
              </a:solidFill>
            </a:rPr>
            <a:t>2.Idea Selection</a:t>
          </a:r>
        </a:p>
      </dsp:txBody>
      <dsp:txXfrm>
        <a:off x="1669125" y="1739829"/>
        <a:ext cx="1249512" cy="1095270"/>
      </dsp:txXfrm>
    </dsp:sp>
    <dsp:sp modelId="{3626CE63-A400-4541-85DD-2B40F7BFD97B}">
      <dsp:nvSpPr>
        <dsp:cNvPr id="0" name=""/>
        <dsp:cNvSpPr/>
      </dsp:nvSpPr>
      <dsp:spPr>
        <a:xfrm>
          <a:off x="2682881" y="1224408"/>
          <a:ext cx="235757" cy="23575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8484216-037F-1D4D-944C-5D227B7645B8}">
      <dsp:nvSpPr>
        <dsp:cNvPr id="0" name=""/>
        <dsp:cNvSpPr/>
      </dsp:nvSpPr>
      <dsp:spPr>
        <a:xfrm rot="5400000">
          <a:off x="3383193" y="947789"/>
          <a:ext cx="831761" cy="138403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56817A5-3A7C-8449-8375-EE43C8C78612}">
      <dsp:nvSpPr>
        <dsp:cNvPr id="0" name=""/>
        <dsp:cNvSpPr/>
      </dsp:nvSpPr>
      <dsp:spPr>
        <a:xfrm>
          <a:off x="3264837" y="1382050"/>
          <a:ext cx="1615257" cy="1095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accent6">
                  <a:lumMod val="75000"/>
                </a:schemeClr>
              </a:solidFill>
            </a:rPr>
            <a:t>3.Resource Mobilization &amp; Allocation</a:t>
          </a:r>
        </a:p>
      </dsp:txBody>
      <dsp:txXfrm>
        <a:off x="3264837" y="1382050"/>
        <a:ext cx="1615257" cy="1095270"/>
      </dsp:txXfrm>
    </dsp:sp>
    <dsp:sp modelId="{2039F595-49E4-B94D-98AE-743EC0BD458F}">
      <dsp:nvSpPr>
        <dsp:cNvPr id="0" name=""/>
        <dsp:cNvSpPr/>
      </dsp:nvSpPr>
      <dsp:spPr>
        <a:xfrm>
          <a:off x="4258107" y="845895"/>
          <a:ext cx="235757" cy="23575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3694D2A-F8F1-994B-B64B-37AB4795366C}">
      <dsp:nvSpPr>
        <dsp:cNvPr id="0" name=""/>
        <dsp:cNvSpPr/>
      </dsp:nvSpPr>
      <dsp:spPr>
        <a:xfrm rot="5400000">
          <a:off x="4934182" y="569276"/>
          <a:ext cx="831761" cy="138403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B5ED7C-67EF-1D4A-B288-094918CC918E}">
      <dsp:nvSpPr>
        <dsp:cNvPr id="0" name=""/>
        <dsp:cNvSpPr/>
      </dsp:nvSpPr>
      <dsp:spPr>
        <a:xfrm>
          <a:off x="4789898" y="1001051"/>
          <a:ext cx="1657940" cy="1095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accent3">
                  <a:lumMod val="50000"/>
                </a:schemeClr>
              </a:solidFill>
            </a:rPr>
            <a:t>4.Designing     &amp; Development</a:t>
          </a:r>
        </a:p>
      </dsp:txBody>
      <dsp:txXfrm>
        <a:off x="4789898" y="1001051"/>
        <a:ext cx="1657940" cy="1095270"/>
      </dsp:txXfrm>
    </dsp:sp>
    <dsp:sp modelId="{6FCFB42A-2405-9246-8B11-3D20CC09456E}">
      <dsp:nvSpPr>
        <dsp:cNvPr id="0" name=""/>
        <dsp:cNvSpPr/>
      </dsp:nvSpPr>
      <dsp:spPr>
        <a:xfrm>
          <a:off x="5809095" y="467382"/>
          <a:ext cx="235757" cy="23575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8E8CFB-04D2-6C42-B01B-80CCBA183C10}">
      <dsp:nvSpPr>
        <dsp:cNvPr id="0" name=""/>
        <dsp:cNvSpPr/>
      </dsp:nvSpPr>
      <dsp:spPr>
        <a:xfrm rot="5400000">
          <a:off x="6396909" y="190764"/>
          <a:ext cx="831761" cy="138403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B4E76D4-107D-D142-B08B-CBC284DA4864}">
      <dsp:nvSpPr>
        <dsp:cNvPr id="0" name=""/>
        <dsp:cNvSpPr/>
      </dsp:nvSpPr>
      <dsp:spPr>
        <a:xfrm>
          <a:off x="6258067" y="604291"/>
          <a:ext cx="1249512" cy="1095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0070C0"/>
              </a:solidFill>
            </a:rPr>
            <a:t>5.Testing/ Evaluation</a:t>
          </a:r>
        </a:p>
      </dsp:txBody>
      <dsp:txXfrm>
        <a:off x="6258067" y="604291"/>
        <a:ext cx="1249512" cy="1095270"/>
      </dsp:txXfrm>
    </dsp:sp>
    <dsp:sp modelId="{E0389A46-397F-E246-94F5-077212494864}">
      <dsp:nvSpPr>
        <dsp:cNvPr id="0" name=""/>
        <dsp:cNvSpPr/>
      </dsp:nvSpPr>
      <dsp:spPr>
        <a:xfrm>
          <a:off x="7271822" y="88869"/>
          <a:ext cx="235757" cy="235757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7104E69-3AE1-2547-8107-92FC4BBF3277}">
      <dsp:nvSpPr>
        <dsp:cNvPr id="0" name=""/>
        <dsp:cNvSpPr/>
      </dsp:nvSpPr>
      <dsp:spPr>
        <a:xfrm rot="5400000">
          <a:off x="7926556" y="-187748"/>
          <a:ext cx="831761" cy="1384032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3BD7302-7B4A-5C44-97D9-2351C536DD58}">
      <dsp:nvSpPr>
        <dsp:cNvPr id="0" name=""/>
        <dsp:cNvSpPr/>
      </dsp:nvSpPr>
      <dsp:spPr>
        <a:xfrm>
          <a:off x="7787714" y="225778"/>
          <a:ext cx="1249512" cy="1095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C00000"/>
              </a:solidFill>
            </a:rPr>
            <a:t>6.Serivice Launch </a:t>
          </a:r>
        </a:p>
      </dsp:txBody>
      <dsp:txXfrm>
        <a:off x="7787714" y="225778"/>
        <a:ext cx="1249512" cy="10952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AD95AA-901A-3E4A-99B7-D2E44797C167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3CEDE7-B43B-A146-8674-0AF000BFBA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33207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C52335-017A-2640-B1F3-226D4F622FD1}" type="datetimeFigureOut">
              <a:rPr lang="en-US" smtClean="0"/>
              <a:t>11/19/2017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9F13E3-5B7F-1547-B36E-3C7D9C053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67614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A59D-1B36-1441-AEF2-9E3D3CF0ED79}" type="datetime1">
              <a:rPr lang="en-US" smtClean="0"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956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D0A68-DB17-7A4C-B3F3-23176E03DD4D}" type="datetime1">
              <a:rPr lang="en-US" smtClean="0"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854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A631F-893D-8F42-8068-BBD9BDF547E5}" type="datetime1">
              <a:rPr lang="en-US" smtClean="0"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839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7955-E960-0F47-8FFC-8700CF815C0D}" type="datetime1">
              <a:rPr lang="en-US" smtClean="0"/>
              <a:t>11/19/2017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819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74BD2-DC29-3247-8F00-93E1719102D1}" type="datetime1">
              <a:rPr lang="en-US" smtClean="0"/>
              <a:t>11/19/2017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605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3AA0A-4858-5D4E-BE38-C7FAD9F2CCA3}" type="datetime1">
              <a:rPr lang="en-US" smtClean="0"/>
              <a:t>11/19/2017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334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F11A5-3055-FA4F-885D-F816B548A6F2}" type="datetime1">
              <a:rPr lang="en-US" smtClean="0"/>
              <a:t>11/19/2017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079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D343-D1FC-D849-B2D9-EB67B304CD50}" type="datetime1">
              <a:rPr lang="en-US" smtClean="0"/>
              <a:t>11/19/2017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748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E22AE-C2FB-8E4E-8627-8A42D3C38553}" type="datetime1">
              <a:rPr lang="en-US" smtClean="0"/>
              <a:t>11/19/2017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12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CF0AA-4118-4647-8556-DAF55FC0C733}" type="datetime1">
              <a:rPr lang="en-US" smtClean="0"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910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76F6-7751-B448-9F5A-C842E3F4A4F0}" type="datetime1">
              <a:rPr lang="en-US" smtClean="0"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581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8EAA1-C052-6E40-8454-CA873F2763CE}" type="datetime1">
              <a:rPr lang="en-US" smtClean="0"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8DEBF9-BC0D-264E-8D06-223B940BD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738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1</a:t>
            </a:fld>
            <a:endParaRPr lang="en-US"/>
          </a:p>
        </p:txBody>
      </p:sp>
      <p:pic>
        <p:nvPicPr>
          <p:cNvPr id="7" name="Picture 6" descr="cropped-innovation-hub-header22.gi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071"/>
          <a:stretch/>
        </p:blipFill>
        <p:spPr>
          <a:xfrm>
            <a:off x="268941" y="4153647"/>
            <a:ext cx="4123765" cy="2567828"/>
          </a:xfrm>
          <a:prstGeom prst="rect">
            <a:avLst/>
          </a:prstGeom>
        </p:spPr>
      </p:pic>
      <p:pic>
        <p:nvPicPr>
          <p:cNvPr id="8" name="Picture 7" descr="6918486b9d6d1e10b504ac90e765b8f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01" y="1071466"/>
            <a:ext cx="3670300" cy="3455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4958973" y="4235849"/>
            <a:ext cx="35171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solidFill>
                  <a:schemeClr val="bg1">
                    <a:lumMod val="50000"/>
                  </a:schemeClr>
                </a:solidFill>
              </a:rPr>
              <a:t>Service</a:t>
            </a:r>
          </a:p>
        </p:txBody>
      </p:sp>
      <p:pic>
        <p:nvPicPr>
          <p:cNvPr id="6" name="รูปภาพ 19" descr="header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243293" y="5195063"/>
            <a:ext cx="47811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solidFill>
                  <a:schemeClr val="bg1">
                    <a:lumMod val="50000"/>
                  </a:schemeClr>
                </a:solidFill>
              </a:rPr>
              <a:t>Innovation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98479" y="1359696"/>
            <a:ext cx="186166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EE 366 </a:t>
            </a:r>
          </a:p>
        </p:txBody>
      </p:sp>
      <p:sp>
        <p:nvSpPr>
          <p:cNvPr id="2" name="Rectangle 1"/>
          <p:cNvSpPr/>
          <p:nvPr/>
        </p:nvSpPr>
        <p:spPr>
          <a:xfrm>
            <a:off x="4133455" y="2069681"/>
            <a:ext cx="508123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chemeClr val="tx2">
                    <a:lumMod val="75000"/>
                  </a:schemeClr>
                </a:solidFill>
                <a:cs typeface="Angsana New" pitchFamily="18" charset="-34"/>
              </a:rPr>
              <a:t>Economics of Services Sector</a:t>
            </a:r>
            <a:endParaRPr lang="th-TH" sz="3200" b="1" dirty="0">
              <a:solidFill>
                <a:schemeClr val="tx2">
                  <a:lumMod val="75000"/>
                </a:schemeClr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093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EBBFA-1268-4F31-B885-365110B7F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96" y="731444"/>
            <a:ext cx="8174144" cy="556936"/>
          </a:xfrm>
        </p:spPr>
        <p:txBody>
          <a:bodyPr>
            <a:normAutofit/>
          </a:bodyPr>
          <a:lstStyle/>
          <a:p>
            <a:pPr algn="l"/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Overview of the categorization of service innovation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4FFC35-E153-43D4-A773-735B319EE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2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C9C704D-DF2D-44A1-8609-8F9C1C9FA295}"/>
              </a:ext>
            </a:extLst>
          </p:cNvPr>
          <p:cNvSpPr/>
          <p:nvPr/>
        </p:nvSpPr>
        <p:spPr>
          <a:xfrm>
            <a:off x="424598" y="6352143"/>
            <a:ext cx="24865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baseline="30000" dirty="0"/>
              <a:t>Source</a:t>
            </a:r>
            <a:r>
              <a:rPr lang="en-US" sz="2400" baseline="30000" dirty="0"/>
              <a:t>: </a:t>
            </a:r>
            <a:r>
              <a:rPr lang="en-US" sz="2400" baseline="30000" dirty="0" err="1"/>
              <a:t>Synder</a:t>
            </a:r>
            <a:r>
              <a:rPr lang="en-US" sz="2400" baseline="30000" dirty="0"/>
              <a:t> et al. (2016)</a:t>
            </a:r>
            <a:endParaRPr lang="en-US" sz="2400" dirty="0"/>
          </a:p>
        </p:txBody>
      </p:sp>
      <p:sp>
        <p:nvSpPr>
          <p:cNvPr id="7" name="Rounded Rectangle 24">
            <a:extLst>
              <a:ext uri="{FF2B5EF4-FFF2-40B4-BE49-F238E27FC236}">
                <a16:creationId xmlns:a16="http://schemas.microsoft.com/office/drawing/2014/main" id="{60577D9C-63C9-4EE7-87F5-5A65E20F679C}"/>
              </a:ext>
            </a:extLst>
          </p:cNvPr>
          <p:cNvSpPr/>
          <p:nvPr/>
        </p:nvSpPr>
        <p:spPr>
          <a:xfrm>
            <a:off x="364435" y="88674"/>
            <a:ext cx="782918" cy="6068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1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371A897-F26F-43FB-927A-C189E458C420}"/>
              </a:ext>
            </a:extLst>
          </p:cNvPr>
          <p:cNvSpPr txBox="1">
            <a:spLocks/>
          </p:cNvSpPr>
          <p:nvPr/>
        </p:nvSpPr>
        <p:spPr>
          <a:xfrm>
            <a:off x="1305338" y="89957"/>
            <a:ext cx="6414053" cy="6068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dirty="0">
                <a:solidFill>
                  <a:schemeClr val="accent2"/>
                </a:solidFill>
              </a:rPr>
              <a:t>Services Innovation Categories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BF622FF-596A-4AAF-8061-EF11E1E35A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6790839"/>
              </p:ext>
            </p:extLst>
          </p:nvPr>
        </p:nvGraphicFramePr>
        <p:xfrm>
          <a:off x="145774" y="1262050"/>
          <a:ext cx="8852452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1965">
                  <a:extLst>
                    <a:ext uri="{9D8B030D-6E8A-4147-A177-3AD203B41FA5}">
                      <a16:colId xmlns:a16="http://schemas.microsoft.com/office/drawing/2014/main" val="3761042249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3469752341"/>
                    </a:ext>
                  </a:extLst>
                </a:gridCol>
                <a:gridCol w="1901159">
                  <a:extLst>
                    <a:ext uri="{9D8B030D-6E8A-4147-A177-3AD203B41FA5}">
                      <a16:colId xmlns:a16="http://schemas.microsoft.com/office/drawing/2014/main" val="1699803968"/>
                    </a:ext>
                  </a:extLst>
                </a:gridCol>
                <a:gridCol w="1865872">
                  <a:extLst>
                    <a:ext uri="{9D8B030D-6E8A-4147-A177-3AD203B41FA5}">
                      <a16:colId xmlns:a16="http://schemas.microsoft.com/office/drawing/2014/main" val="2795243766"/>
                    </a:ext>
                  </a:extLst>
                </a:gridCol>
                <a:gridCol w="1639856">
                  <a:extLst>
                    <a:ext uri="{9D8B030D-6E8A-4147-A177-3AD203B41FA5}">
                      <a16:colId xmlns:a16="http://schemas.microsoft.com/office/drawing/2014/main" val="16419067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Degree of change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Type of change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Newness Means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Means of provision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2311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Main categories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Radical, incremental</a:t>
                      </a:r>
                      <a:endParaRPr lang="en-US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Product, process</a:t>
                      </a:r>
                      <a:endParaRPr lang="en-US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New to the market, new to the firm</a:t>
                      </a:r>
                      <a:endParaRPr lang="en-US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Technology, organization</a:t>
                      </a:r>
                      <a:endParaRPr lang="en-US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3343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Explanation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A service innovation is based on new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core characteristics or improvements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to existing core characteristics.</a:t>
                      </a:r>
                      <a:endParaRPr lang="en-US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A service innovation is based on changes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in the core characteristics related to the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output or service provision.</a:t>
                      </a:r>
                      <a:endParaRPr lang="en-US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 service innovation that has not been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provided by competitors or is a new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service for the specific service provider.</a:t>
                      </a:r>
                      <a:endParaRPr lang="en-US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 service innovation is provided in a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new way through technology or new</a:t>
                      </a:r>
                    </a:p>
                    <a:p>
                      <a:r>
                        <a:rPr lang="en-US" sz="1800" b="1" i="0" u="none" strike="noStrike" kern="12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organizational arrangements.</a:t>
                      </a:r>
                      <a:endParaRPr lang="en-US" b="1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91619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Core references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err="1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Gallouj</a:t>
                      </a:r>
                      <a:r>
                        <a:rPr lang="en-US" sz="1800" b="0" i="0" u="none" strike="noStrike" kern="1200" baseline="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 and Weinstein (1997)</a:t>
                      </a:r>
                      <a:endParaRPr lang="en-US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Pearson (1997) </a:t>
                      </a:r>
                      <a:r>
                        <a:rPr lang="en-US" sz="1800" b="0" i="0" u="none" strike="noStrike" kern="1200" baseline="0" dirty="0" err="1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Mansury</a:t>
                      </a:r>
                      <a:r>
                        <a:rPr lang="en-US" sz="1800" b="0" i="0" u="none" strike="noStrike" kern="1200" baseline="0" dirty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 and</a:t>
                      </a:r>
                      <a:endParaRPr lang="en-US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err="1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Mansury</a:t>
                      </a:r>
                      <a:r>
                        <a:rPr lang="en-US" sz="1800" b="0" i="0" u="none" strike="noStrike" kern="12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and Love (2008)</a:t>
                      </a:r>
                      <a:endParaRPr lang="en-US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van der Aa and </a:t>
                      </a:r>
                      <a:r>
                        <a:rPr lang="en-US" sz="1800" b="0" i="0" u="none" strike="noStrike" kern="1200" baseline="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Elfring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(2002)</a:t>
                      </a:r>
                      <a:endParaRPr lang="en-US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35237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4294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6698" y="1069760"/>
            <a:ext cx="87473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sz="2200" b="1" dirty="0">
                <a:solidFill>
                  <a:srgbClr val="008000"/>
                </a:solidFill>
              </a:rPr>
              <a:t>Service development includes the whole process from </a:t>
            </a:r>
            <a:r>
              <a:rPr lang="en-US" sz="2200" b="1" u="sng" dirty="0">
                <a:solidFill>
                  <a:schemeClr val="accent6">
                    <a:lumMod val="50000"/>
                  </a:schemeClr>
                </a:solidFill>
              </a:rPr>
              <a:t>idea generation </a:t>
            </a:r>
            <a:r>
              <a:rPr lang="en-US" sz="2200" b="1" dirty="0">
                <a:solidFill>
                  <a:srgbClr val="008000"/>
                </a:solidFill>
              </a:rPr>
              <a:t>to the </a:t>
            </a:r>
            <a:r>
              <a:rPr lang="en-US" sz="2200" b="1" u="sng" dirty="0">
                <a:solidFill>
                  <a:srgbClr val="984807"/>
                </a:solidFill>
              </a:rPr>
              <a:t>market introduction </a:t>
            </a:r>
            <a:r>
              <a:rPr lang="en-US" sz="2200" b="1" dirty="0">
                <a:solidFill>
                  <a:srgbClr val="008000"/>
                </a:solidFill>
              </a:rPr>
              <a:t>of a new service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6748" y="1876559"/>
            <a:ext cx="84617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sz="2200" b="1" dirty="0">
                <a:solidFill>
                  <a:srgbClr val="008000"/>
                </a:solidFill>
              </a:rPr>
              <a:t>Three concepts: </a:t>
            </a:r>
            <a:r>
              <a:rPr lang="en-US" sz="2200" b="1" dirty="0">
                <a:solidFill>
                  <a:schemeClr val="tx2">
                    <a:lumMod val="75000"/>
                  </a:schemeClr>
                </a:solidFill>
              </a:rPr>
              <a:t>1. Service concept, </a:t>
            </a:r>
            <a:r>
              <a:rPr lang="en-US" sz="2200" b="1" dirty="0">
                <a:solidFill>
                  <a:srgbClr val="C00000"/>
                </a:solidFill>
              </a:rPr>
              <a:t>2. Service process  </a:t>
            </a:r>
            <a:r>
              <a:rPr lang="en-US" sz="2200" b="1" dirty="0">
                <a:solidFill>
                  <a:srgbClr val="7030A0"/>
                </a:solidFill>
              </a:rPr>
              <a:t>and 3. Service-system &amp; resource-structure</a:t>
            </a:r>
          </a:p>
        </p:txBody>
      </p:sp>
      <p:sp>
        <p:nvSpPr>
          <p:cNvPr id="8" name="Oval 7"/>
          <p:cNvSpPr/>
          <p:nvPr/>
        </p:nvSpPr>
        <p:spPr>
          <a:xfrm>
            <a:off x="821021" y="2722694"/>
            <a:ext cx="600732" cy="549156"/>
          </a:xfrm>
          <a:prstGeom prst="ellipse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9" name="Rectangle 8"/>
          <p:cNvSpPr/>
          <p:nvPr/>
        </p:nvSpPr>
        <p:spPr>
          <a:xfrm>
            <a:off x="1801773" y="2739968"/>
            <a:ext cx="2926130" cy="51460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Service Concept</a:t>
            </a:r>
          </a:p>
        </p:txBody>
      </p:sp>
      <p:sp>
        <p:nvSpPr>
          <p:cNvPr id="10" name="Oval 9"/>
          <p:cNvSpPr/>
          <p:nvPr/>
        </p:nvSpPr>
        <p:spPr>
          <a:xfrm>
            <a:off x="1421753" y="3750235"/>
            <a:ext cx="2517283" cy="2420471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354270" y="3750235"/>
            <a:ext cx="2517283" cy="2420471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688355" y="3340646"/>
            <a:ext cx="2042132" cy="377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A. Customer Need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53872" y="3335118"/>
            <a:ext cx="2303387" cy="368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B. Design of the Offer</a:t>
            </a:r>
          </a:p>
        </p:txBody>
      </p:sp>
      <p:sp>
        <p:nvSpPr>
          <p:cNvPr id="15" name="Oval 14"/>
          <p:cNvSpPr/>
          <p:nvPr/>
        </p:nvSpPr>
        <p:spPr>
          <a:xfrm>
            <a:off x="2021497" y="4377764"/>
            <a:ext cx="1303105" cy="1180353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b="1" dirty="0">
                <a:solidFill>
                  <a:srgbClr val="000000"/>
                </a:solidFill>
              </a:rPr>
              <a:t>Primary Needs</a:t>
            </a:r>
          </a:p>
        </p:txBody>
      </p:sp>
      <p:sp>
        <p:nvSpPr>
          <p:cNvPr id="16" name="Oval 15"/>
          <p:cNvSpPr/>
          <p:nvPr/>
        </p:nvSpPr>
        <p:spPr>
          <a:xfrm>
            <a:off x="5954014" y="4377764"/>
            <a:ext cx="1303105" cy="1180353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Core</a:t>
            </a:r>
          </a:p>
          <a:p>
            <a:pPr algn="ctr"/>
            <a:r>
              <a:rPr lang="en-US" b="1" dirty="0">
                <a:solidFill>
                  <a:srgbClr val="000000"/>
                </a:solidFill>
              </a:rPr>
              <a:t>Service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051380" y="3804038"/>
            <a:ext cx="1213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Secondary </a:t>
            </a: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Needs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54014" y="3804037"/>
            <a:ext cx="1362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Supporting</a:t>
            </a: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Services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6107" y="6409765"/>
            <a:ext cx="38493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Source</a:t>
            </a:r>
            <a:r>
              <a:rPr lang="en-US" sz="1600" dirty="0"/>
              <a:t>: </a:t>
            </a:r>
            <a:r>
              <a:rPr lang="en-US" sz="1600" dirty="0" err="1"/>
              <a:t>Edvardsson</a:t>
            </a:r>
            <a:r>
              <a:rPr lang="en-US" sz="1600" dirty="0"/>
              <a:t> and Olsson (1996)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3</a:t>
            </a:fld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519277" y="219244"/>
            <a:ext cx="782918" cy="606891"/>
          </a:xfrm>
          <a:prstGeom prst="roundRect">
            <a:avLst/>
          </a:prstGeom>
          <a:solidFill>
            <a:srgbClr val="008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1497841" y="241035"/>
            <a:ext cx="7003429" cy="606891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rgbClr val="008000"/>
                </a:solidFill>
              </a:rPr>
              <a:t>Service Innovation Model</a:t>
            </a:r>
          </a:p>
        </p:txBody>
      </p:sp>
      <p:pic>
        <p:nvPicPr>
          <p:cNvPr id="4" name="Picture 3" descr="AAEAAQAAAAAAAAdVAAAAJGEwMzNkMDc3LWIxNDYtNGVhNS1iZjZlLWI4Yzc1MDM0ZDk1Y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48" y="4377764"/>
            <a:ext cx="1212547" cy="1174655"/>
          </a:xfrm>
          <a:prstGeom prst="rect">
            <a:avLst/>
          </a:prstGeom>
        </p:spPr>
      </p:pic>
      <p:pic>
        <p:nvPicPr>
          <p:cNvPr id="5" name="Picture 4" descr="Customer-Service-Ratin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389" y="4396569"/>
            <a:ext cx="1284223" cy="115585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8236BC3-2097-4A34-BABE-DBBFE727372A}"/>
              </a:ext>
            </a:extLst>
          </p:cNvPr>
          <p:cNvCxnSpPr>
            <a:cxnSpLocks/>
          </p:cNvCxnSpPr>
          <p:nvPr/>
        </p:nvCxnSpPr>
        <p:spPr>
          <a:xfrm>
            <a:off x="3597965" y="4260574"/>
            <a:ext cx="2133600" cy="0"/>
          </a:xfrm>
          <a:prstGeom prst="line">
            <a:avLst/>
          </a:prstGeom>
          <a:ln w="1016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4A3F809-F025-4618-80B9-CB221229B682}"/>
              </a:ext>
            </a:extLst>
          </p:cNvPr>
          <p:cNvCxnSpPr>
            <a:cxnSpLocks/>
          </p:cNvCxnSpPr>
          <p:nvPr/>
        </p:nvCxnSpPr>
        <p:spPr>
          <a:xfrm flipV="1">
            <a:off x="3127513" y="4922199"/>
            <a:ext cx="2981739" cy="45741"/>
          </a:xfrm>
          <a:prstGeom prst="line">
            <a:avLst/>
          </a:prstGeom>
          <a:ln w="1016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068B33C-48C3-491E-84C9-12F95EB53C59}"/>
              </a:ext>
            </a:extLst>
          </p:cNvPr>
          <p:cNvCxnSpPr>
            <a:cxnSpLocks/>
          </p:cNvCxnSpPr>
          <p:nvPr/>
        </p:nvCxnSpPr>
        <p:spPr>
          <a:xfrm>
            <a:off x="3579853" y="5645426"/>
            <a:ext cx="2133600" cy="0"/>
          </a:xfrm>
          <a:prstGeom prst="line">
            <a:avLst/>
          </a:prstGeom>
          <a:ln w="1016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5893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1837766" y="2524491"/>
            <a:ext cx="4858052" cy="224893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59532" y="2832520"/>
            <a:ext cx="2958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Service Company Process</a:t>
            </a:r>
          </a:p>
        </p:txBody>
      </p:sp>
      <p:sp>
        <p:nvSpPr>
          <p:cNvPr id="6" name="Chevron 5"/>
          <p:cNvSpPr/>
          <p:nvPr/>
        </p:nvSpPr>
        <p:spPr>
          <a:xfrm>
            <a:off x="2659531" y="3243767"/>
            <a:ext cx="1779513" cy="840260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Internal </a:t>
            </a:r>
          </a:p>
          <a:p>
            <a:pPr algn="ctr"/>
            <a:r>
              <a:rPr lang="en-US" b="1" dirty="0">
                <a:solidFill>
                  <a:srgbClr val="FF0000"/>
                </a:solidFill>
              </a:rPr>
              <a:t>Service</a:t>
            </a:r>
          </a:p>
        </p:txBody>
      </p:sp>
      <p:sp>
        <p:nvSpPr>
          <p:cNvPr id="7" name="Chevron 6"/>
          <p:cNvSpPr/>
          <p:nvPr/>
        </p:nvSpPr>
        <p:spPr>
          <a:xfrm>
            <a:off x="4734183" y="3198944"/>
            <a:ext cx="1810052" cy="840260"/>
          </a:xfrm>
          <a:prstGeom prst="chevron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Internal Service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048133" y="3678838"/>
            <a:ext cx="914098" cy="0"/>
          </a:xfrm>
          <a:prstGeom prst="straightConnector1">
            <a:avLst/>
          </a:prstGeom>
          <a:ln w="38100">
            <a:solidFill>
              <a:schemeClr val="tx2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457165" y="3589192"/>
            <a:ext cx="667266" cy="0"/>
          </a:xfrm>
          <a:prstGeom prst="straightConnector1">
            <a:avLst/>
          </a:prstGeom>
          <a:ln w="38100">
            <a:solidFill>
              <a:srgbClr val="1F497D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544235" y="3619074"/>
            <a:ext cx="814214" cy="0"/>
          </a:xfrm>
          <a:prstGeom prst="straightConnector1">
            <a:avLst/>
          </a:prstGeom>
          <a:ln w="38100">
            <a:solidFill>
              <a:srgbClr val="1F497D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4" name="Chevron 13"/>
          <p:cNvSpPr/>
          <p:nvPr/>
        </p:nvSpPr>
        <p:spPr>
          <a:xfrm>
            <a:off x="0" y="3258708"/>
            <a:ext cx="2048133" cy="840260"/>
          </a:xfrm>
          <a:prstGeom prst="chevron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Partners/</a:t>
            </a:r>
          </a:p>
          <a:p>
            <a:pPr algn="ctr"/>
            <a:r>
              <a:rPr lang="en-US" b="1" dirty="0">
                <a:solidFill>
                  <a:srgbClr val="FFFF00"/>
                </a:solidFill>
              </a:rPr>
              <a:t>Supplies</a:t>
            </a:r>
          </a:p>
        </p:txBody>
      </p:sp>
      <p:sp>
        <p:nvSpPr>
          <p:cNvPr id="15" name="Chevron 14"/>
          <p:cNvSpPr/>
          <p:nvPr/>
        </p:nvSpPr>
        <p:spPr>
          <a:xfrm>
            <a:off x="7037174" y="3184003"/>
            <a:ext cx="1986348" cy="840260"/>
          </a:xfrm>
          <a:prstGeom prst="chevron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Customer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2483052" y="3753543"/>
            <a:ext cx="0" cy="1594022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4690873" y="3783425"/>
            <a:ext cx="0" cy="1594022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6755582" y="3798368"/>
            <a:ext cx="0" cy="1594022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Rounded Rectangle 19"/>
          <p:cNvSpPr/>
          <p:nvPr/>
        </p:nvSpPr>
        <p:spPr>
          <a:xfrm>
            <a:off x="1511565" y="5392388"/>
            <a:ext cx="1794432" cy="1124465"/>
          </a:xfrm>
          <a:prstGeom prst="roundRect">
            <a:avLst/>
          </a:pr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Define </a:t>
            </a:r>
          </a:p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Quality Requirements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694431" y="5392389"/>
            <a:ext cx="1937314" cy="112446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Understand </a:t>
            </a:r>
          </a:p>
          <a:p>
            <a:pPr algn="ctr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internal Customers’ expectations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887371" y="5407331"/>
            <a:ext cx="1978626" cy="112446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</a:rPr>
              <a:t>Understand end</a:t>
            </a:r>
          </a:p>
          <a:p>
            <a:pPr algn="ctr"/>
            <a:r>
              <a:rPr lang="en-US" b="1" dirty="0">
                <a:solidFill>
                  <a:srgbClr val="C00000"/>
                </a:solidFill>
              </a:rPr>
              <a:t>Customers’ expectations</a:t>
            </a:r>
          </a:p>
        </p:txBody>
      </p:sp>
      <p:sp>
        <p:nvSpPr>
          <p:cNvPr id="25" name="Down Arrow 24"/>
          <p:cNvSpPr/>
          <p:nvPr/>
        </p:nvSpPr>
        <p:spPr>
          <a:xfrm rot="2591476">
            <a:off x="5721319" y="2078261"/>
            <a:ext cx="419324" cy="6863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243498" y="1818265"/>
            <a:ext cx="2900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Only Internal service process can be controlled by a company</a:t>
            </a:r>
          </a:p>
        </p:txBody>
      </p:sp>
      <p:sp>
        <p:nvSpPr>
          <p:cNvPr id="27" name="Right Brace 26"/>
          <p:cNvSpPr/>
          <p:nvPr/>
        </p:nvSpPr>
        <p:spPr>
          <a:xfrm rot="5400000">
            <a:off x="3732321" y="754967"/>
            <a:ext cx="317798" cy="345448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1050324" y="1265928"/>
            <a:ext cx="79731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b="1" i="0" u="none" strike="noStrike" baseline="0" dirty="0">
                <a:solidFill>
                  <a:srgbClr val="C00000"/>
                </a:solidFill>
                <a:latin typeface="+mj-lt"/>
              </a:rPr>
              <a:t>The</a:t>
            </a:r>
            <a:r>
              <a:rPr lang="en-US" sz="2200" b="1" i="0" u="none" strike="noStrike" dirty="0">
                <a:solidFill>
                  <a:srgbClr val="C00000"/>
                </a:solidFill>
                <a:latin typeface="+mj-lt"/>
              </a:rPr>
              <a:t> </a:t>
            </a:r>
            <a:r>
              <a:rPr lang="en-US" sz="2200" b="1" i="0" u="none" strike="noStrike" baseline="0" dirty="0">
                <a:solidFill>
                  <a:srgbClr val="C00000"/>
                </a:solidFill>
                <a:latin typeface="+mj-lt"/>
              </a:rPr>
              <a:t>service process partly consists of activities at partners’</a:t>
            </a:r>
            <a:r>
              <a:rPr lang="en-US" sz="2200" b="1" i="0" u="none" strike="noStrike" dirty="0">
                <a:solidFill>
                  <a:srgbClr val="C00000"/>
                </a:solidFill>
                <a:latin typeface="+mj-lt"/>
              </a:rPr>
              <a:t> </a:t>
            </a:r>
            <a:r>
              <a:rPr lang="en-US" sz="2200" b="1" i="0" u="none" strike="noStrike" baseline="0" dirty="0">
                <a:solidFill>
                  <a:srgbClr val="C00000"/>
                </a:solidFill>
                <a:latin typeface="+mj-lt"/>
              </a:rPr>
              <a:t>and customers' premises</a:t>
            </a:r>
            <a:endParaRPr lang="en-US" sz="2200" b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16" name="Picture 15" descr="partner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15" y="4344405"/>
            <a:ext cx="753561" cy="713441"/>
          </a:xfrm>
          <a:prstGeom prst="rect">
            <a:avLst/>
          </a:prstGeom>
        </p:spPr>
      </p:pic>
      <p:pic>
        <p:nvPicPr>
          <p:cNvPr id="23" name="Picture 22" descr="151583-636213683029902518-16x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827" y="4389228"/>
            <a:ext cx="1268340" cy="713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Oval 28"/>
          <p:cNvSpPr/>
          <p:nvPr/>
        </p:nvSpPr>
        <p:spPr>
          <a:xfrm>
            <a:off x="1024066" y="633014"/>
            <a:ext cx="600732" cy="549156"/>
          </a:xfrm>
          <a:prstGeom prst="ellipse">
            <a:avLst/>
          </a:prstGeom>
          <a:solidFill>
            <a:srgbClr val="C00000"/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0" name="Rectangle 29"/>
          <p:cNvSpPr/>
          <p:nvPr/>
        </p:nvSpPr>
        <p:spPr>
          <a:xfrm>
            <a:off x="1768615" y="633613"/>
            <a:ext cx="3359688" cy="514609"/>
          </a:xfrm>
          <a:prstGeom prst="rect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/>
              <a:t>Service Process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9648" y="6499411"/>
            <a:ext cx="2883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Source</a:t>
            </a:r>
            <a:r>
              <a:rPr lang="en-US" sz="1200" dirty="0"/>
              <a:t>: </a:t>
            </a:r>
            <a:r>
              <a:rPr lang="en-US" sz="1200" dirty="0" err="1"/>
              <a:t>Edvardsson</a:t>
            </a:r>
            <a:r>
              <a:rPr lang="en-US" sz="1200" dirty="0"/>
              <a:t> and Olsson (1996</a:t>
            </a:r>
            <a:r>
              <a:rPr lang="en-US" dirty="0"/>
              <a:t>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4</a:t>
            </a:fld>
            <a:endParaRPr lang="en-US"/>
          </a:p>
        </p:txBody>
      </p:sp>
      <p:sp>
        <p:nvSpPr>
          <p:cNvPr id="32" name="Rounded Rectangle 31"/>
          <p:cNvSpPr/>
          <p:nvPr/>
        </p:nvSpPr>
        <p:spPr>
          <a:xfrm>
            <a:off x="218756" y="69463"/>
            <a:ext cx="782918" cy="606891"/>
          </a:xfrm>
          <a:prstGeom prst="roundRect">
            <a:avLst/>
          </a:prstGeom>
          <a:solidFill>
            <a:srgbClr val="008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</a:t>
            </a: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976095" y="69463"/>
            <a:ext cx="7524072" cy="6068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008000"/>
                </a:solidFill>
              </a:rPr>
              <a:t> Service Innovation Model (Cont.)</a:t>
            </a:r>
          </a:p>
        </p:txBody>
      </p:sp>
    </p:spTree>
    <p:extLst>
      <p:ext uri="{BB962C8B-B14F-4D97-AF65-F5344CB8AC3E}">
        <p14:creationId xmlns:p14="http://schemas.microsoft.com/office/powerpoint/2010/main" val="2085125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466070" y="2101167"/>
            <a:ext cx="1922809" cy="1253816"/>
          </a:xfrm>
          <a:prstGeom prst="ellipse">
            <a:avLst/>
          </a:prstGeom>
          <a:solidFill>
            <a:srgbClr val="0099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Employees</a:t>
            </a:r>
          </a:p>
        </p:txBody>
      </p:sp>
      <p:sp>
        <p:nvSpPr>
          <p:cNvPr id="5" name="Oval 4"/>
          <p:cNvSpPr/>
          <p:nvPr/>
        </p:nvSpPr>
        <p:spPr>
          <a:xfrm>
            <a:off x="1365812" y="3315484"/>
            <a:ext cx="2009203" cy="1441621"/>
          </a:xfrm>
          <a:prstGeom prst="ellipse">
            <a:avLst/>
          </a:prstGeom>
          <a:solidFill>
            <a:srgbClr val="FFC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3399"/>
                </a:solidFill>
              </a:rPr>
              <a:t>Organization and control</a:t>
            </a:r>
            <a:endParaRPr lang="en-US" sz="2000" b="1" dirty="0">
              <a:solidFill>
                <a:srgbClr val="FF3399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3569441" y="4312510"/>
            <a:ext cx="1928912" cy="132295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Customers</a:t>
            </a:r>
          </a:p>
        </p:txBody>
      </p:sp>
      <p:sp>
        <p:nvSpPr>
          <p:cNvPr id="7" name="Oval 6"/>
          <p:cNvSpPr/>
          <p:nvPr/>
        </p:nvSpPr>
        <p:spPr>
          <a:xfrm>
            <a:off x="5795338" y="3262191"/>
            <a:ext cx="1802604" cy="149491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Physical /technical resources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632132" y="2764968"/>
            <a:ext cx="881011" cy="63044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cxnSpLocks/>
          </p:cNvCxnSpPr>
          <p:nvPr/>
        </p:nvCxnSpPr>
        <p:spPr>
          <a:xfrm>
            <a:off x="5417268" y="2714129"/>
            <a:ext cx="951202" cy="640854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cxnSpLocks/>
          </p:cNvCxnSpPr>
          <p:nvPr/>
        </p:nvCxnSpPr>
        <p:spPr>
          <a:xfrm flipH="1">
            <a:off x="5436966" y="4610910"/>
            <a:ext cx="699621" cy="446525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  <a:stCxn id="6" idx="2"/>
          </p:cNvCxnSpPr>
          <p:nvPr/>
        </p:nvCxnSpPr>
        <p:spPr>
          <a:xfrm flipH="1" flipV="1">
            <a:off x="2771457" y="4580815"/>
            <a:ext cx="797984" cy="393172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009" y="3771380"/>
            <a:ext cx="533692" cy="65703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587" y="1496106"/>
            <a:ext cx="448766" cy="6088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142" y="3659145"/>
            <a:ext cx="496328" cy="65336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728" y="5660177"/>
            <a:ext cx="842303" cy="657034"/>
          </a:xfrm>
          <a:prstGeom prst="rect">
            <a:avLst/>
          </a:prstGeom>
        </p:spPr>
      </p:pic>
      <p:sp>
        <p:nvSpPr>
          <p:cNvPr id="27" name="Left-Right Arrow 26"/>
          <p:cNvSpPr/>
          <p:nvPr/>
        </p:nvSpPr>
        <p:spPr>
          <a:xfrm>
            <a:off x="3128353" y="3400870"/>
            <a:ext cx="2754779" cy="937760"/>
          </a:xfrm>
          <a:prstGeom prst="leftRightArrow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000000"/>
                </a:solidFill>
              </a:rPr>
              <a:t>System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2694972" y="935141"/>
            <a:ext cx="3847145" cy="4781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Business idea, strategy and goal</a:t>
            </a:r>
          </a:p>
        </p:txBody>
      </p:sp>
      <p:cxnSp>
        <p:nvCxnSpPr>
          <p:cNvPr id="30" name="Straight Connector 29"/>
          <p:cNvCxnSpPr/>
          <p:nvPr/>
        </p:nvCxnSpPr>
        <p:spPr>
          <a:xfrm flipV="1">
            <a:off x="908400" y="1352959"/>
            <a:ext cx="7469660" cy="7070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842963" y="1578930"/>
            <a:ext cx="18535" cy="462982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917015" y="6317211"/>
            <a:ext cx="7469660" cy="7070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8418156" y="1509965"/>
            <a:ext cx="18535" cy="462982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272052" y="5665940"/>
            <a:ext cx="231084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    </a:t>
            </a:r>
            <a:r>
              <a:rPr lang="en-US" sz="2000" b="1" dirty="0">
                <a:solidFill>
                  <a:srgbClr val="C00000"/>
                </a:solidFill>
              </a:rPr>
              <a:t>Visible part </a:t>
            </a:r>
          </a:p>
          <a:p>
            <a:r>
              <a:rPr lang="en-US" dirty="0"/>
              <a:t>     e.g. the front office </a:t>
            </a:r>
          </a:p>
        </p:txBody>
      </p:sp>
      <p:sp>
        <p:nvSpPr>
          <p:cNvPr id="3" name="TextBox 2"/>
          <p:cNvSpPr txBox="1"/>
          <p:nvPr/>
        </p:nvSpPr>
        <p:spPr>
          <a:xfrm rot="16200000">
            <a:off x="7928187" y="3216305"/>
            <a:ext cx="1546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Internal Infra-structure</a:t>
            </a:r>
          </a:p>
        </p:txBody>
      </p:sp>
      <p:sp>
        <p:nvSpPr>
          <p:cNvPr id="24" name="TextBox 23"/>
          <p:cNvSpPr txBox="1"/>
          <p:nvPr/>
        </p:nvSpPr>
        <p:spPr>
          <a:xfrm rot="16200000">
            <a:off x="-360226" y="3176229"/>
            <a:ext cx="1546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External Infra-structure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776151" y="6410388"/>
            <a:ext cx="1546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</a:rPr>
              <a:t>Competitors</a:t>
            </a:r>
          </a:p>
        </p:txBody>
      </p:sp>
      <p:pic>
        <p:nvPicPr>
          <p:cNvPr id="8" name="Picture 7" descr="competitor-analysi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951" y="6396069"/>
            <a:ext cx="938124" cy="38030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9648" y="6409765"/>
            <a:ext cx="2883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Source</a:t>
            </a:r>
            <a:r>
              <a:rPr lang="en-US" sz="1200" dirty="0"/>
              <a:t>: </a:t>
            </a:r>
            <a:r>
              <a:rPr lang="en-US" sz="1200" dirty="0" err="1"/>
              <a:t>Edvardsson</a:t>
            </a:r>
            <a:r>
              <a:rPr lang="en-US" sz="1200" dirty="0"/>
              <a:t> and Olsson (1996</a:t>
            </a:r>
            <a:r>
              <a:rPr lang="en-US" dirty="0"/>
              <a:t>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5</a:t>
            </a:fld>
            <a:endParaRPr lang="en-US"/>
          </a:p>
        </p:txBody>
      </p:sp>
      <p:sp>
        <p:nvSpPr>
          <p:cNvPr id="29" name="Rounded Rectangle 28"/>
          <p:cNvSpPr/>
          <p:nvPr/>
        </p:nvSpPr>
        <p:spPr>
          <a:xfrm>
            <a:off x="161317" y="47433"/>
            <a:ext cx="610497" cy="512299"/>
          </a:xfrm>
          <a:prstGeom prst="roundRect">
            <a:avLst/>
          </a:prstGeom>
          <a:solidFill>
            <a:srgbClr val="008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2</a:t>
            </a:r>
          </a:p>
        </p:txBody>
      </p:sp>
      <p:sp>
        <p:nvSpPr>
          <p:cNvPr id="31" name="Title 1"/>
          <p:cNvSpPr>
            <a:spLocks noGrp="1"/>
          </p:cNvSpPr>
          <p:nvPr>
            <p:ph type="title"/>
          </p:nvPr>
        </p:nvSpPr>
        <p:spPr>
          <a:xfrm>
            <a:off x="1024066" y="-28106"/>
            <a:ext cx="7188959" cy="512299"/>
          </a:xfrm>
        </p:spPr>
        <p:txBody>
          <a:bodyPr>
            <a:normAutofit fontScale="90000"/>
          </a:bodyPr>
          <a:lstStyle/>
          <a:p>
            <a:pPr algn="l"/>
            <a:r>
              <a:rPr lang="en-US" sz="2800" b="1" dirty="0">
                <a:solidFill>
                  <a:srgbClr val="008000"/>
                </a:solidFill>
              </a:rPr>
              <a:t>Service Innovation Model (Cont.)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1212528-D082-46E4-8833-1C2B6E1FC756}"/>
              </a:ext>
            </a:extLst>
          </p:cNvPr>
          <p:cNvSpPr/>
          <p:nvPr/>
        </p:nvSpPr>
        <p:spPr>
          <a:xfrm>
            <a:off x="1044789" y="447275"/>
            <a:ext cx="486682" cy="460290"/>
          </a:xfrm>
          <a:prstGeom prst="ellipse">
            <a:avLst/>
          </a:prstGeom>
          <a:solidFill>
            <a:srgbClr val="C00000"/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DFEC4F0-97C1-44A1-9F23-7868C0050F05}"/>
              </a:ext>
            </a:extLst>
          </p:cNvPr>
          <p:cNvSpPr/>
          <p:nvPr/>
        </p:nvSpPr>
        <p:spPr>
          <a:xfrm>
            <a:off x="1624423" y="430226"/>
            <a:ext cx="4152717" cy="437753"/>
          </a:xfrm>
          <a:prstGeom prst="rect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/>
              <a:t>Service System &amp; resource structure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5E64827-24A6-4AFD-B964-AAF1C7918B03}"/>
              </a:ext>
            </a:extLst>
          </p:cNvPr>
          <p:cNvSpPr txBox="1"/>
          <p:nvPr/>
        </p:nvSpPr>
        <p:spPr>
          <a:xfrm>
            <a:off x="2741746" y="1438379"/>
            <a:ext cx="338501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Invisible part</a:t>
            </a:r>
          </a:p>
          <a:p>
            <a:r>
              <a:rPr lang="en-US" dirty="0"/>
              <a:t>e.g. back office (support services)</a:t>
            </a:r>
          </a:p>
        </p:txBody>
      </p:sp>
    </p:spTree>
    <p:extLst>
      <p:ext uri="{BB962C8B-B14F-4D97-AF65-F5344CB8AC3E}">
        <p14:creationId xmlns:p14="http://schemas.microsoft.com/office/powerpoint/2010/main" val="2453301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94827" y="2239094"/>
            <a:ext cx="1692631" cy="7036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New Service Concept</a:t>
            </a:r>
          </a:p>
        </p:txBody>
      </p:sp>
      <p:sp>
        <p:nvSpPr>
          <p:cNvPr id="5" name="Rectangle 4"/>
          <p:cNvSpPr/>
          <p:nvPr/>
        </p:nvSpPr>
        <p:spPr>
          <a:xfrm>
            <a:off x="5875717" y="2239807"/>
            <a:ext cx="1692631" cy="70360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New Client Interface</a:t>
            </a:r>
          </a:p>
        </p:txBody>
      </p:sp>
      <p:sp>
        <p:nvSpPr>
          <p:cNvPr id="6" name="Rectangle 5"/>
          <p:cNvSpPr/>
          <p:nvPr/>
        </p:nvSpPr>
        <p:spPr>
          <a:xfrm>
            <a:off x="3022519" y="5048006"/>
            <a:ext cx="3071364" cy="66238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New Service Delivery System/organization</a:t>
            </a:r>
          </a:p>
        </p:txBody>
      </p:sp>
      <p:sp>
        <p:nvSpPr>
          <p:cNvPr id="7" name="Isosceles Triangle 6"/>
          <p:cNvSpPr/>
          <p:nvPr/>
        </p:nvSpPr>
        <p:spPr>
          <a:xfrm>
            <a:off x="3022519" y="2917746"/>
            <a:ext cx="3273845" cy="1685960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Technological Options</a:t>
            </a:r>
          </a:p>
        </p:txBody>
      </p:sp>
      <p:sp>
        <p:nvSpPr>
          <p:cNvPr id="13" name="Oval 12"/>
          <p:cNvSpPr/>
          <p:nvPr/>
        </p:nvSpPr>
        <p:spPr>
          <a:xfrm>
            <a:off x="2144045" y="1542760"/>
            <a:ext cx="600732" cy="549156"/>
          </a:xfrm>
          <a:prstGeom prst="ellips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2">
                    <a:lumMod val="25000"/>
                  </a:schemeClr>
                </a:solidFill>
              </a:rPr>
              <a:t>1</a:t>
            </a:r>
          </a:p>
        </p:txBody>
      </p:sp>
      <p:sp>
        <p:nvSpPr>
          <p:cNvPr id="14" name="Oval 13"/>
          <p:cNvSpPr/>
          <p:nvPr/>
        </p:nvSpPr>
        <p:spPr>
          <a:xfrm>
            <a:off x="6399223" y="1542760"/>
            <a:ext cx="600732" cy="549156"/>
          </a:xfrm>
          <a:prstGeom prst="ellipse">
            <a:avLst/>
          </a:prstGeom>
          <a:ln>
            <a:solidFill>
              <a:srgbClr val="FFFFFF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4A452A"/>
                </a:solidFill>
              </a:rPr>
              <a:t>2</a:t>
            </a:r>
          </a:p>
        </p:txBody>
      </p:sp>
      <p:sp>
        <p:nvSpPr>
          <p:cNvPr id="15" name="Oval 14"/>
          <p:cNvSpPr/>
          <p:nvPr/>
        </p:nvSpPr>
        <p:spPr>
          <a:xfrm>
            <a:off x="5793517" y="5122989"/>
            <a:ext cx="600732" cy="47024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4A452A"/>
                </a:solidFill>
              </a:rPr>
              <a:t>3</a:t>
            </a:r>
          </a:p>
        </p:txBody>
      </p:sp>
      <p:sp>
        <p:nvSpPr>
          <p:cNvPr id="16" name="Oval 15"/>
          <p:cNvSpPr/>
          <p:nvPr/>
        </p:nvSpPr>
        <p:spPr>
          <a:xfrm>
            <a:off x="4406073" y="3253456"/>
            <a:ext cx="600732" cy="54915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4A452A"/>
                </a:solidFill>
              </a:rPr>
              <a:t>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28821" y="6548640"/>
            <a:ext cx="15660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baseline="30000" dirty="0"/>
              <a:t>Source</a:t>
            </a:r>
            <a:r>
              <a:rPr lang="en-US" baseline="30000" dirty="0"/>
              <a:t>: </a:t>
            </a:r>
            <a:r>
              <a:rPr lang="en-US" baseline="30000" dirty="0" err="1"/>
              <a:t>Hertog</a:t>
            </a:r>
            <a:r>
              <a:rPr lang="en-US" baseline="30000" dirty="0"/>
              <a:t> (2010)</a:t>
            </a:r>
            <a:endParaRPr lang="en-US" dirty="0"/>
          </a:p>
        </p:txBody>
      </p:sp>
      <p:cxnSp>
        <p:nvCxnSpPr>
          <p:cNvPr id="19" name="Straight Arrow Connector 18"/>
          <p:cNvCxnSpPr>
            <a:cxnSpLocks/>
          </p:cNvCxnSpPr>
          <p:nvPr/>
        </p:nvCxnSpPr>
        <p:spPr>
          <a:xfrm>
            <a:off x="3425308" y="2567745"/>
            <a:ext cx="2437112" cy="604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cxnSpLocks/>
          </p:cNvCxnSpPr>
          <p:nvPr/>
        </p:nvCxnSpPr>
        <p:spPr>
          <a:xfrm>
            <a:off x="4589745" y="4552149"/>
            <a:ext cx="12286" cy="49767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cxnSpLocks/>
          </p:cNvCxnSpPr>
          <p:nvPr/>
        </p:nvCxnSpPr>
        <p:spPr>
          <a:xfrm>
            <a:off x="2593754" y="3008649"/>
            <a:ext cx="1100970" cy="95419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cxnSpLocks/>
          </p:cNvCxnSpPr>
          <p:nvPr/>
        </p:nvCxnSpPr>
        <p:spPr>
          <a:xfrm flipV="1">
            <a:off x="5688031" y="2987138"/>
            <a:ext cx="974091" cy="96826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cxnSpLocks/>
          </p:cNvCxnSpPr>
          <p:nvPr/>
        </p:nvCxnSpPr>
        <p:spPr>
          <a:xfrm>
            <a:off x="1948011" y="3008649"/>
            <a:ext cx="1104115" cy="197822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 flipH="1">
            <a:off x="6175077" y="3020023"/>
            <a:ext cx="1129553" cy="192764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cxnSpLocks/>
          </p:cNvCxnSpPr>
          <p:nvPr/>
        </p:nvCxnSpPr>
        <p:spPr>
          <a:xfrm>
            <a:off x="4602031" y="5771526"/>
            <a:ext cx="0" cy="49767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H="1">
            <a:off x="7620000" y="2573786"/>
            <a:ext cx="61789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flipH="1">
            <a:off x="1019817" y="2567745"/>
            <a:ext cx="61789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3052126" y="1575124"/>
            <a:ext cx="31229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</a:rPr>
              <a:t>Marketing &amp; distribution</a:t>
            </a:r>
          </a:p>
          <a:p>
            <a:pPr algn="ctr"/>
            <a:r>
              <a:rPr lang="en-US" sz="2000" b="1" dirty="0">
                <a:solidFill>
                  <a:srgbClr val="C00000"/>
                </a:solidFill>
              </a:rPr>
              <a:t>capabilities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6</a:t>
            </a:fld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623450" y="74705"/>
            <a:ext cx="782918" cy="606891"/>
          </a:xfrm>
          <a:prstGeom prst="roundRect">
            <a:avLst/>
          </a:prstGeom>
          <a:solidFill>
            <a:srgbClr val="008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2</a:t>
            </a:r>
          </a:p>
        </p:txBody>
      </p:sp>
      <p:sp>
        <p:nvSpPr>
          <p:cNvPr id="24" name="Title 1"/>
          <p:cNvSpPr>
            <a:spLocks noGrp="1"/>
          </p:cNvSpPr>
          <p:nvPr>
            <p:ph type="title"/>
          </p:nvPr>
        </p:nvSpPr>
        <p:spPr>
          <a:xfrm>
            <a:off x="1406368" y="103332"/>
            <a:ext cx="7188959" cy="60689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8000"/>
                </a:solidFill>
              </a:rPr>
              <a:t>Service Innovation Model (Cont.)</a:t>
            </a:r>
          </a:p>
        </p:txBody>
      </p:sp>
      <p:sp>
        <p:nvSpPr>
          <p:cNvPr id="3" name="Rectangle 2"/>
          <p:cNvSpPr/>
          <p:nvPr/>
        </p:nvSpPr>
        <p:spPr>
          <a:xfrm>
            <a:off x="213120" y="833847"/>
            <a:ext cx="87851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charset="2"/>
              <a:buChar char="v"/>
            </a:pPr>
            <a:r>
              <a:rPr lang="en-US" sz="2400" b="1" dirty="0">
                <a:solidFill>
                  <a:srgbClr val="0000FF"/>
                </a:solidFill>
              </a:rPr>
              <a:t>Four dimensional model of service innovation </a:t>
            </a:r>
            <a:r>
              <a:rPr lang="en-US" sz="2400" dirty="0">
                <a:solidFill>
                  <a:srgbClr val="002060"/>
                </a:solidFill>
              </a:rPr>
              <a:t>(by Den </a:t>
            </a:r>
            <a:r>
              <a:rPr lang="en-US" sz="2400" dirty="0" err="1">
                <a:solidFill>
                  <a:srgbClr val="002060"/>
                </a:solidFill>
              </a:rPr>
              <a:t>Hertog</a:t>
            </a:r>
            <a:r>
              <a:rPr lang="en-US" sz="2400" dirty="0">
                <a:solidFill>
                  <a:srgbClr val="002060"/>
                </a:solidFill>
              </a:rPr>
              <a:t>)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CA6ED6-4ED7-4303-94E3-1CDE6A748A56}"/>
              </a:ext>
            </a:extLst>
          </p:cNvPr>
          <p:cNvSpPr txBox="1"/>
          <p:nvPr/>
        </p:nvSpPr>
        <p:spPr>
          <a:xfrm>
            <a:off x="2339271" y="6199602"/>
            <a:ext cx="49570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</a:rPr>
              <a:t>Capabilities, skills &amp; attitude of existing and competing service workers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EF7867-DADF-4028-BE04-967EBF6AC5B8}"/>
              </a:ext>
            </a:extLst>
          </p:cNvPr>
          <p:cNvSpPr txBox="1"/>
          <p:nvPr/>
        </p:nvSpPr>
        <p:spPr>
          <a:xfrm>
            <a:off x="593612" y="3930740"/>
            <a:ext cx="22312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rgbClr val="C00000"/>
                </a:solidFill>
              </a:rPr>
              <a:t>Organisational</a:t>
            </a:r>
            <a:endParaRPr lang="en-US" sz="2000" b="1" dirty="0">
              <a:solidFill>
                <a:srgbClr val="C00000"/>
              </a:solidFill>
            </a:endParaRPr>
          </a:p>
          <a:p>
            <a:pPr algn="ctr"/>
            <a:r>
              <a:rPr lang="en-US" sz="2000" b="1" dirty="0">
                <a:solidFill>
                  <a:srgbClr val="C00000"/>
                </a:solidFill>
              </a:rPr>
              <a:t>capabilities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FF77026-F1AC-479B-B8C1-06BCEE2FAAD1}"/>
              </a:ext>
            </a:extLst>
          </p:cNvPr>
          <p:cNvSpPr txBox="1"/>
          <p:nvPr/>
        </p:nvSpPr>
        <p:spPr>
          <a:xfrm>
            <a:off x="6399223" y="3847024"/>
            <a:ext cx="1767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</a:rPr>
              <a:t>HRM Capabilities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ECC583A-4E4F-4B88-B84B-F2FD99470183}"/>
              </a:ext>
            </a:extLst>
          </p:cNvPr>
          <p:cNvSpPr txBox="1"/>
          <p:nvPr/>
        </p:nvSpPr>
        <p:spPr>
          <a:xfrm>
            <a:off x="-852629" y="2334844"/>
            <a:ext cx="2977466" cy="707886"/>
          </a:xfrm>
          <a:prstGeom prst="rect">
            <a:avLst/>
          </a:prstGeom>
          <a:noFill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</a:rPr>
              <a:t>Characteristics of existing and competing services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86ED72F-846C-4E46-AEFC-D515C2E1399A}"/>
              </a:ext>
            </a:extLst>
          </p:cNvPr>
          <p:cNvSpPr txBox="1"/>
          <p:nvPr/>
        </p:nvSpPr>
        <p:spPr>
          <a:xfrm>
            <a:off x="7014759" y="2310702"/>
            <a:ext cx="3122949" cy="707886"/>
          </a:xfrm>
          <a:prstGeom prst="rect">
            <a:avLst/>
          </a:prstGeom>
          <a:noFill/>
          <a:scene3d>
            <a:camera prst="orthographicFront">
              <a:rot lat="0" lon="0" rev="16200000"/>
            </a:camera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</a:rPr>
              <a:t>Characteristics of actual and potential clients</a:t>
            </a:r>
          </a:p>
        </p:txBody>
      </p:sp>
    </p:spTree>
    <p:extLst>
      <p:ext uri="{BB962C8B-B14F-4D97-AF65-F5344CB8AC3E}">
        <p14:creationId xmlns:p14="http://schemas.microsoft.com/office/powerpoint/2010/main" val="1577139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051380" y="3750238"/>
            <a:ext cx="1213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Secondary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Needs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43660" y="3750238"/>
            <a:ext cx="1213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Supporting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Services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7</a:t>
            </a:fld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279597" y="190364"/>
            <a:ext cx="782918" cy="6068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3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1250128" y="223550"/>
            <a:ext cx="5400261" cy="606891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Innovation Strategy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525968066"/>
              </p:ext>
            </p:extLst>
          </p:nvPr>
        </p:nvGraphicFramePr>
        <p:xfrm>
          <a:off x="1" y="2046947"/>
          <a:ext cx="9039412" cy="330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4" name="Rectangle 23"/>
          <p:cNvSpPr/>
          <p:nvPr/>
        </p:nvSpPr>
        <p:spPr>
          <a:xfrm>
            <a:off x="5332" y="6390637"/>
            <a:ext cx="23439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baseline="30000" dirty="0"/>
              <a:t>Source</a:t>
            </a:r>
            <a:r>
              <a:rPr lang="en-US" baseline="30000" dirty="0"/>
              <a:t>: A.H. (</a:t>
            </a:r>
            <a:r>
              <a:rPr lang="en-US" baseline="30000" dirty="0" err="1"/>
              <a:t>Hanneke</a:t>
            </a:r>
            <a:r>
              <a:rPr lang="en-US" baseline="30000" dirty="0"/>
              <a:t>) </a:t>
            </a:r>
            <a:r>
              <a:rPr lang="en-US" baseline="30000" dirty="0" err="1"/>
              <a:t>Vos</a:t>
            </a:r>
            <a:r>
              <a:rPr lang="en-US" baseline="30000" dirty="0"/>
              <a:t> (2010)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24329" y="1084751"/>
            <a:ext cx="82624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C00000"/>
                </a:solidFill>
              </a:rPr>
              <a:t>There are </a:t>
            </a:r>
            <a:r>
              <a:rPr lang="en-US" sz="4000" b="1" dirty="0">
                <a:solidFill>
                  <a:schemeClr val="accent4">
                    <a:lumMod val="75000"/>
                  </a:schemeClr>
                </a:solidFill>
              </a:rPr>
              <a:t>6</a:t>
            </a:r>
            <a:r>
              <a:rPr lang="en-US" sz="3200" b="1" dirty="0">
                <a:solidFill>
                  <a:srgbClr val="C00000"/>
                </a:solidFill>
              </a:rPr>
              <a:t> phases of the innovation process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34471" y="3048000"/>
            <a:ext cx="8688407" cy="255494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16930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051380" y="3750238"/>
            <a:ext cx="1213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Secondary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Needs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43660" y="3750238"/>
            <a:ext cx="1213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Supporting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Services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8</a:t>
            </a:fld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175483" y="202714"/>
            <a:ext cx="782918" cy="6068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3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1151643" y="201753"/>
            <a:ext cx="6695072" cy="606891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Innovation Strategy (Cont.)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332" y="6390637"/>
            <a:ext cx="23439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baseline="30000" dirty="0"/>
              <a:t>Source</a:t>
            </a:r>
            <a:r>
              <a:rPr lang="en-US" baseline="30000" dirty="0"/>
              <a:t>: A.H. (</a:t>
            </a:r>
            <a:r>
              <a:rPr lang="en-US" baseline="30000" dirty="0" err="1"/>
              <a:t>Hanneke</a:t>
            </a:r>
            <a:r>
              <a:rPr lang="en-US" baseline="30000" dirty="0"/>
              <a:t>) </a:t>
            </a:r>
            <a:r>
              <a:rPr lang="en-US" baseline="30000" dirty="0" err="1"/>
              <a:t>Vos</a:t>
            </a:r>
            <a:r>
              <a:rPr lang="en-US" baseline="30000" dirty="0"/>
              <a:t> (2010)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5096" y="1806369"/>
            <a:ext cx="8974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charset="2"/>
              <a:buChar char="Ø"/>
            </a:pPr>
            <a:r>
              <a:rPr lang="en-US" sz="2200" dirty="0">
                <a:solidFill>
                  <a:srgbClr val="0000FF"/>
                </a:solidFill>
              </a:rPr>
              <a:t>Relating to creativity with </a:t>
            </a:r>
            <a:r>
              <a:rPr lang="en-US" sz="2200" b="1" dirty="0">
                <a:solidFill>
                  <a:srgbClr val="0000FF"/>
                </a:solidFill>
              </a:rPr>
              <a:t>“</a:t>
            </a:r>
            <a:r>
              <a:rPr lang="en-US" sz="2800" b="1" u="sng" dirty="0">
                <a:solidFill>
                  <a:schemeClr val="accent6">
                    <a:lumMod val="75000"/>
                  </a:schemeClr>
                </a:solidFill>
              </a:rPr>
              <a:t>out of the box thinking </a:t>
            </a:r>
            <a:r>
              <a:rPr lang="en-US" sz="2200" b="1" dirty="0">
                <a:solidFill>
                  <a:srgbClr val="0000FF"/>
                </a:solidFill>
              </a:rPr>
              <a:t>” </a:t>
            </a:r>
          </a:p>
        </p:txBody>
      </p:sp>
      <p:sp>
        <p:nvSpPr>
          <p:cNvPr id="6" name="Rectangle 5"/>
          <p:cNvSpPr/>
          <p:nvPr/>
        </p:nvSpPr>
        <p:spPr>
          <a:xfrm>
            <a:off x="175483" y="1152569"/>
            <a:ext cx="2815469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FF"/>
                </a:solidFill>
              </a:rPr>
              <a:t>1.Idea generation 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115719" y="3672630"/>
            <a:ext cx="848180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2200" dirty="0">
                <a:solidFill>
                  <a:schemeClr val="accent2">
                    <a:lumMod val="75000"/>
                  </a:schemeClr>
                </a:solidFill>
              </a:rPr>
              <a:t>Conway and </a:t>
            </a:r>
            <a:r>
              <a:rPr lang="en-US" sz="2200" dirty="0" err="1">
                <a:solidFill>
                  <a:schemeClr val="accent2">
                    <a:lumMod val="75000"/>
                  </a:schemeClr>
                </a:solidFill>
              </a:rPr>
              <a:t>McGuinnis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</a:rPr>
              <a:t> (1986) identified several ways to detect ideas: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764938"/>
              </p:ext>
            </p:extLst>
          </p:nvPr>
        </p:nvGraphicFramePr>
        <p:xfrm>
          <a:off x="175481" y="4280633"/>
          <a:ext cx="8647396" cy="18288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375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99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00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18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0104"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Customer</a:t>
                      </a:r>
                      <a:r>
                        <a:rPr lang="en-US" sz="1800" baseline="0" dirty="0"/>
                        <a:t> driven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Market driven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Close follower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Technology driven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7369">
                <a:tc>
                  <a:txBody>
                    <a:bodyPr/>
                    <a:lstStyle/>
                    <a:p>
                      <a:r>
                        <a:rPr lang="en-US" sz="1800" dirty="0"/>
                        <a:t>Customer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knowledge</a:t>
                      </a:r>
                      <a:r>
                        <a:rPr lang="en-US" sz="1800" baseline="0" dirty="0"/>
                        <a:t> </a:t>
                      </a:r>
                    </a:p>
                    <a:p>
                      <a:r>
                        <a:rPr lang="en-US" sz="1800" baseline="0" dirty="0"/>
                        <a:t>(type of customers and trend of their behavior)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Through market changes, market needs and adaption of strategy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Following</a:t>
                      </a:r>
                      <a:r>
                        <a:rPr lang="en-US" sz="1800" baseline="0" dirty="0"/>
                        <a:t> and anticipating competitors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The ongoing</a:t>
                      </a:r>
                      <a:r>
                        <a:rPr lang="en-US" sz="1800" baseline="0" dirty="0"/>
                        <a:t> technological development and availability of novel technology. 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Picture 2" descr="1070a4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839" y="2451375"/>
            <a:ext cx="1591043" cy="108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064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9</a:t>
            </a:fld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>
            <a:off x="272467" y="99002"/>
            <a:ext cx="782918" cy="6068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3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1177287" y="109643"/>
            <a:ext cx="7188959" cy="606891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Innovation Strategy (Cont.)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332" y="6390637"/>
            <a:ext cx="23439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baseline="30000" dirty="0"/>
              <a:t>Source</a:t>
            </a:r>
            <a:r>
              <a:rPr lang="en-US" baseline="30000" dirty="0"/>
              <a:t>: A.H. (</a:t>
            </a:r>
            <a:r>
              <a:rPr lang="en-US" baseline="30000" dirty="0" err="1"/>
              <a:t>Hanneke</a:t>
            </a:r>
            <a:r>
              <a:rPr lang="en-US" baseline="30000" dirty="0"/>
              <a:t>) </a:t>
            </a:r>
            <a:r>
              <a:rPr lang="en-US" baseline="30000" dirty="0" err="1"/>
              <a:t>Vos</a:t>
            </a:r>
            <a:r>
              <a:rPr lang="en-US" baseline="30000" dirty="0"/>
              <a:t> (2010)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37436" y="894112"/>
            <a:ext cx="2722906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2.Idea Selection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50387" y="1616193"/>
            <a:ext cx="2897004" cy="49305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660066"/>
                </a:solidFill>
              </a:rPr>
              <a:t>Centralization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330542" y="1616192"/>
            <a:ext cx="2722904" cy="49305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Decentralization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236597" y="1626834"/>
            <a:ext cx="2820892" cy="49305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008000"/>
                </a:solidFill>
              </a:rPr>
              <a:t>Selection Systems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50387" y="2223161"/>
            <a:ext cx="2874924" cy="325717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Economy of scale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High internal communication links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Lower risk of distraction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Reduced risk of copying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High amount of space to create network opportunities 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330541" y="2223161"/>
            <a:ext cx="2722905" cy="399931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Focus on Back Office activities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High communication links with other organizational functions and teams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Competitive surveillance in specific locations (especially overseas)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Establishment of innovation unit anticipating on local market needs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36597" y="2232629"/>
            <a:ext cx="2820893" cy="325717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Market, financial &amp; preference of customers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Competitors, strategies &amp; offerings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Strategy, planning, budget, evaluation,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Attractiveness, analytical demonstrated or subjective 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Champions, support for potential</a:t>
            </a:r>
          </a:p>
        </p:txBody>
      </p:sp>
    </p:spTree>
    <p:extLst>
      <p:ext uri="{BB962C8B-B14F-4D97-AF65-F5344CB8AC3E}">
        <p14:creationId xmlns:p14="http://schemas.microsoft.com/office/powerpoint/2010/main" val="131812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10</a:t>
            </a:fld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>
            <a:off x="895823" y="74707"/>
            <a:ext cx="782918" cy="6068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3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1574155" y="79329"/>
            <a:ext cx="7188959" cy="606891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      Innovation Strategy (Cont.)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021691" y="6570680"/>
            <a:ext cx="25654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baseline="30000" dirty="0"/>
              <a:t>Source</a:t>
            </a:r>
            <a:r>
              <a:rPr lang="en-US" sz="2000" baseline="30000" dirty="0"/>
              <a:t>: A.H. (</a:t>
            </a:r>
            <a:r>
              <a:rPr lang="en-US" sz="2000" baseline="30000" dirty="0" err="1"/>
              <a:t>Hanneke</a:t>
            </a:r>
            <a:r>
              <a:rPr lang="en-US" sz="2000" baseline="30000" dirty="0"/>
              <a:t>) </a:t>
            </a:r>
            <a:r>
              <a:rPr lang="en-US" sz="2000" baseline="30000" dirty="0" err="1"/>
              <a:t>Vos</a:t>
            </a:r>
            <a:r>
              <a:rPr lang="en-US" sz="2000" baseline="30000" dirty="0"/>
              <a:t> (2010)</a:t>
            </a:r>
            <a:endParaRPr lang="en-US" sz="2000" dirty="0"/>
          </a:p>
        </p:txBody>
      </p:sp>
      <p:sp>
        <p:nvSpPr>
          <p:cNvPr id="3" name="Right Arrow 2"/>
          <p:cNvSpPr/>
          <p:nvPr/>
        </p:nvSpPr>
        <p:spPr>
          <a:xfrm>
            <a:off x="5332" y="2689412"/>
            <a:ext cx="9138668" cy="1882588"/>
          </a:xfrm>
          <a:prstGeom prst="rightArrow">
            <a:avLst/>
          </a:prstGeom>
          <a:solidFill>
            <a:schemeClr val="bg2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Hexagon 3"/>
          <p:cNvSpPr/>
          <p:nvPr/>
        </p:nvSpPr>
        <p:spPr>
          <a:xfrm>
            <a:off x="119530" y="2973293"/>
            <a:ext cx="1897530" cy="1494118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b="1" dirty="0"/>
              <a:t>3.Resource Mobilization and Allocation</a:t>
            </a:r>
          </a:p>
        </p:txBody>
      </p:sp>
      <p:sp>
        <p:nvSpPr>
          <p:cNvPr id="16" name="Hexagon 15"/>
          <p:cNvSpPr/>
          <p:nvPr/>
        </p:nvSpPr>
        <p:spPr>
          <a:xfrm>
            <a:off x="2159847" y="2943411"/>
            <a:ext cx="1972234" cy="1494118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b="1" dirty="0"/>
              <a:t>4.Design and Development</a:t>
            </a:r>
          </a:p>
        </p:txBody>
      </p:sp>
      <p:sp>
        <p:nvSpPr>
          <p:cNvPr id="17" name="Hexagon 16"/>
          <p:cNvSpPr/>
          <p:nvPr/>
        </p:nvSpPr>
        <p:spPr>
          <a:xfrm>
            <a:off x="4251609" y="2931460"/>
            <a:ext cx="1945342" cy="1494118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b="1" dirty="0"/>
              <a:t>5.Testing and Evaluation</a:t>
            </a:r>
          </a:p>
        </p:txBody>
      </p:sp>
      <p:sp>
        <p:nvSpPr>
          <p:cNvPr id="18" name="Hexagon 17"/>
          <p:cNvSpPr/>
          <p:nvPr/>
        </p:nvSpPr>
        <p:spPr>
          <a:xfrm>
            <a:off x="6316479" y="2913529"/>
            <a:ext cx="1975871" cy="1494118"/>
          </a:xfrm>
          <a:prstGeom prst="hexagon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b="1" dirty="0"/>
              <a:t>6.Service Launch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4863" y="773088"/>
            <a:ext cx="2515770" cy="2062746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Financial mobilization sources (source of funds)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Design of a project team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Design of products/services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674192" y="4497525"/>
            <a:ext cx="2943543" cy="23078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charset="2"/>
              <a:buChar char="ü"/>
            </a:pPr>
            <a:r>
              <a:rPr lang="en-US" sz="1600" b="1" dirty="0">
                <a:solidFill>
                  <a:srgbClr val="C00000"/>
                </a:solidFill>
              </a:rPr>
              <a:t>Development of a business case</a:t>
            </a:r>
            <a:r>
              <a:rPr lang="en-US" sz="1600" dirty="0"/>
              <a:t>: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/>
              <a:t>Commercial feasibility technical feasibility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1600" b="1" dirty="0">
                <a:solidFill>
                  <a:srgbClr val="C00000"/>
                </a:solidFill>
              </a:rPr>
              <a:t>Project team</a:t>
            </a:r>
            <a:r>
              <a:rPr lang="en-US" sz="1600" dirty="0"/>
              <a:t>: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/>
              <a:t>Transfer ideas into design and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600" dirty="0"/>
              <a:t>are responsible for speed and quality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796749" y="721939"/>
            <a:ext cx="3008242" cy="201813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Present the designed innovation to some customers in the pre developed target market</a:t>
            </a:r>
          </a:p>
          <a:p>
            <a:pPr marL="285750" indent="-285750">
              <a:buFont typeface="Wingdings" charset="2"/>
              <a:buChar char="ü"/>
            </a:pPr>
            <a:r>
              <a:rPr lang="en-US" dirty="0"/>
              <a:t>Evaluate based on defined targets (sales, costs, profits)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961187" y="4458836"/>
            <a:ext cx="3177481" cy="20294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>
              <a:buFont typeface="Wingdings" charset="2"/>
              <a:buChar char="ü"/>
            </a:pPr>
            <a:r>
              <a:rPr lang="en-US" sz="1600" dirty="0"/>
              <a:t>Service Launch Training of employees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1600" dirty="0"/>
              <a:t>Holistic approach (external, internal and interactive marketing) 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1600" dirty="0"/>
              <a:t>Clear distinction between core and supportive services. 	</a:t>
            </a:r>
          </a:p>
          <a:p>
            <a:pPr marL="285750" indent="-285750">
              <a:buFont typeface="Wingdings" charset="2"/>
              <a:buChar char="ü"/>
            </a:pPr>
            <a:r>
              <a:rPr lang="en-US" sz="1600" dirty="0"/>
              <a:t>Brand strategy</a:t>
            </a:r>
          </a:p>
        </p:txBody>
      </p:sp>
      <p:pic>
        <p:nvPicPr>
          <p:cNvPr id="7" name="Picture 6" descr="272342-web-design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7" t="67146" r="37611"/>
          <a:stretch/>
        </p:blipFill>
        <p:spPr>
          <a:xfrm>
            <a:off x="4565374" y="4724400"/>
            <a:ext cx="1157098" cy="1512912"/>
          </a:xfrm>
          <a:prstGeom prst="rect">
            <a:avLst/>
          </a:prstGeom>
        </p:spPr>
      </p:pic>
      <p:pic>
        <p:nvPicPr>
          <p:cNvPr id="30" name="Picture 29" descr="272342-web-design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9" t="-5315" r="37062" b="62628"/>
          <a:stretch/>
        </p:blipFill>
        <p:spPr>
          <a:xfrm>
            <a:off x="455949" y="4709459"/>
            <a:ext cx="918639" cy="1375453"/>
          </a:xfrm>
          <a:prstGeom prst="rect">
            <a:avLst/>
          </a:prstGeom>
        </p:spPr>
      </p:pic>
      <p:pic>
        <p:nvPicPr>
          <p:cNvPr id="8" name="Picture 7" descr="272342-web-design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00" t="3704" r="5608" b="65354"/>
          <a:stretch/>
        </p:blipFill>
        <p:spPr>
          <a:xfrm>
            <a:off x="2640633" y="1428461"/>
            <a:ext cx="883365" cy="1066520"/>
          </a:xfrm>
          <a:prstGeom prst="rect">
            <a:avLst/>
          </a:prstGeom>
        </p:spPr>
      </p:pic>
      <p:pic>
        <p:nvPicPr>
          <p:cNvPr id="9" name="Picture 8" descr="272342-web-design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69439" b="67813"/>
          <a:stretch/>
        </p:blipFill>
        <p:spPr>
          <a:xfrm>
            <a:off x="6559243" y="1264897"/>
            <a:ext cx="1309494" cy="129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92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7" grpId="0" animBg="1"/>
      <p:bldP spid="28" grpId="0" animBg="1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Source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11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50046" y="1536057"/>
            <a:ext cx="8229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2000" dirty="0"/>
              <a:t>A.H. (Hanneke) Vos (2010). Service Innovation: Managing Innovation from Idea Generation to Innovative Offer</a:t>
            </a:r>
          </a:p>
          <a:p>
            <a:pPr marL="285750" indent="-285750">
              <a:buFont typeface="Wingdings" charset="2"/>
              <a:buChar char="§"/>
            </a:pPr>
            <a:r>
              <a:rPr lang="en-US" sz="2000" dirty="0" err="1"/>
              <a:t>Edvardsson</a:t>
            </a:r>
            <a:r>
              <a:rPr lang="en-US" sz="2000" dirty="0"/>
              <a:t>, B. (1997). Quality in New Service Development: Key Concepts and a Frame of Reference. International Journal of Production Economics , 52, 31-46. </a:t>
            </a:r>
          </a:p>
          <a:p>
            <a:pPr marL="285750" indent="-285750">
              <a:buFont typeface="Wingdings" charset="2"/>
              <a:buChar char="§"/>
            </a:pPr>
            <a:r>
              <a:rPr lang="en-US" sz="2000" dirty="0" err="1"/>
              <a:t>Morrar</a:t>
            </a:r>
            <a:r>
              <a:rPr lang="en-US" sz="2000" dirty="0"/>
              <a:t>, R. (2014). Innovation in Services: A Literature Review, Technology Innovation Management Review </a:t>
            </a:r>
          </a:p>
          <a:p>
            <a:pPr marL="285750" indent="-285750">
              <a:buFont typeface="Wingdings" charset="2"/>
              <a:buChar char="§"/>
            </a:pPr>
            <a:r>
              <a:rPr lang="en-US" sz="2000" dirty="0"/>
              <a:t>Tidd, J. and </a:t>
            </a:r>
            <a:r>
              <a:rPr lang="en-US" sz="2000" dirty="0" err="1"/>
              <a:t>Bessant</a:t>
            </a:r>
            <a:r>
              <a:rPr lang="en-US" sz="2000" dirty="0"/>
              <a:t>, J. (2013). Managing Innovation: Integrating Technological, Market and Organizational, 6th Edition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236040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2845</TotalTime>
  <Words>936</Words>
  <Application>Microsoft Office PowerPoint</Application>
  <PresentationFormat>On-screen Show (4:3)</PresentationFormat>
  <Paragraphs>200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Angsana New</vt:lpstr>
      <vt:lpstr>Arial</vt:lpstr>
      <vt:lpstr>Calibri</vt:lpstr>
      <vt:lpstr>Wingdings</vt:lpstr>
      <vt:lpstr>Office Theme</vt:lpstr>
      <vt:lpstr>PowerPoint Presentation</vt:lpstr>
      <vt:lpstr>Overview of the categorization of service innovation</vt:lpstr>
      <vt:lpstr>Service Innovation Model</vt:lpstr>
      <vt:lpstr>PowerPoint Presentation</vt:lpstr>
      <vt:lpstr>Service Innovation Model (Cont.)</vt:lpstr>
      <vt:lpstr>Service Innovation Model (Cont.)</vt:lpstr>
      <vt:lpstr>Innovation Strategy</vt:lpstr>
      <vt:lpstr>Innovation Strategy (Cont.)</vt:lpstr>
      <vt:lpstr>Innovation Strategy (Cont.)</vt:lpstr>
      <vt:lpstr>       Innovation Strategy (Cont.)</vt:lpstr>
      <vt:lpstr>Source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kawin</dc:creator>
  <cp:lastModifiedBy>Macbook Pro</cp:lastModifiedBy>
  <cp:revision>76</cp:revision>
  <dcterms:created xsi:type="dcterms:W3CDTF">2017-09-01T03:40:39Z</dcterms:created>
  <dcterms:modified xsi:type="dcterms:W3CDTF">2017-11-19T16:44:44Z</dcterms:modified>
</cp:coreProperties>
</file>