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9" r:id="rId1"/>
  </p:sldMasterIdLst>
  <p:notesMasterIdLst>
    <p:notesMasterId r:id="rId38"/>
  </p:notesMasterIdLst>
  <p:sldIdLst>
    <p:sldId id="314" r:id="rId2"/>
    <p:sldId id="380" r:id="rId3"/>
    <p:sldId id="379" r:id="rId4"/>
    <p:sldId id="330" r:id="rId5"/>
    <p:sldId id="331" r:id="rId6"/>
    <p:sldId id="332" r:id="rId7"/>
    <p:sldId id="362" r:id="rId8"/>
    <p:sldId id="369" r:id="rId9"/>
    <p:sldId id="372" r:id="rId10"/>
    <p:sldId id="370" r:id="rId11"/>
    <p:sldId id="371" r:id="rId12"/>
    <p:sldId id="373" r:id="rId13"/>
    <p:sldId id="378" r:id="rId14"/>
    <p:sldId id="335" r:id="rId15"/>
    <p:sldId id="336" r:id="rId16"/>
    <p:sldId id="337" r:id="rId17"/>
    <p:sldId id="338" r:id="rId18"/>
    <p:sldId id="361" r:id="rId19"/>
    <p:sldId id="339" r:id="rId20"/>
    <p:sldId id="374" r:id="rId21"/>
    <p:sldId id="340" r:id="rId22"/>
    <p:sldId id="375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76" r:id="rId31"/>
    <p:sldId id="350" r:id="rId32"/>
    <p:sldId id="351" r:id="rId33"/>
    <p:sldId id="352" r:id="rId34"/>
    <p:sldId id="353" r:id="rId35"/>
    <p:sldId id="360" r:id="rId36"/>
    <p:sldId id="377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05" autoAdjust="0"/>
  </p:normalViewPr>
  <p:slideViewPr>
    <p:cSldViewPr>
      <p:cViewPr>
        <p:scale>
          <a:sx n="124" d="100"/>
          <a:sy n="124" d="100"/>
        </p:scale>
        <p:origin x="1044" y="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32.xml"/><Relationship Id="rId3" Type="http://schemas.openxmlformats.org/officeDocument/2006/relationships/slide" Target="slides/slide5.xml"/><Relationship Id="rId7" Type="http://schemas.openxmlformats.org/officeDocument/2006/relationships/slide" Target="slides/slide24.xml"/><Relationship Id="rId2" Type="http://schemas.openxmlformats.org/officeDocument/2006/relationships/slide" Target="slides/slide4.xml"/><Relationship Id="rId1" Type="http://schemas.openxmlformats.org/officeDocument/2006/relationships/slide" Target="slides/slide3.xml"/><Relationship Id="rId6" Type="http://schemas.openxmlformats.org/officeDocument/2006/relationships/slide" Target="slides/slide17.xml"/><Relationship Id="rId5" Type="http://schemas.openxmlformats.org/officeDocument/2006/relationships/slide" Target="slides/slide16.xml"/><Relationship Id="rId10" Type="http://schemas.openxmlformats.org/officeDocument/2006/relationships/slide" Target="slides/slide34.xml"/><Relationship Id="rId4" Type="http://schemas.openxmlformats.org/officeDocument/2006/relationships/slide" Target="slides/slide6.xml"/><Relationship Id="rId9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5ED88B1-8AED-44B0-8385-F8018CC3BF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8240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BE4FF-8196-4517-94DB-2E52FA536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5C88-E3B9-4DBC-9A23-841EBB7C08D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5219700" y="333375"/>
            <a:ext cx="35179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algn="ctr"/>
            <a:r>
              <a:rPr lang="en-US" sz="3200">
                <a:solidFill>
                  <a:schemeClr val="bg1"/>
                </a:solidFill>
                <a:latin typeface="Tahoma" pitchFamily="34" charset="0"/>
              </a:rPr>
              <a:t>Chapter 1</a:t>
            </a:r>
            <a:endParaRPr lang="en-US" sz="3200" b="1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642910" y="3286124"/>
            <a:ext cx="7929618" cy="24534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MK 312 Marketing Planning</a:t>
            </a:r>
          </a:p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By </a:t>
            </a:r>
          </a:p>
          <a:p>
            <a:pPr algn="ctr"/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Aj.Suwalya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 K.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028" y="302956"/>
            <a:ext cx="2032572" cy="2602161"/>
          </a:xfrm>
          <a:prstGeom prst="rect">
            <a:avLst/>
          </a:prstGeom>
          <a:noFill/>
        </p:spPr>
      </p:pic>
      <p:sp>
        <p:nvSpPr>
          <p:cNvPr id="7" name="สี่เหลี่ยมผืนผ้า 6"/>
          <p:cNvSpPr/>
          <p:nvPr/>
        </p:nvSpPr>
        <p:spPr>
          <a:xfrm>
            <a:off x="2571736" y="1714488"/>
            <a:ext cx="3417089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   </a:t>
            </a: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Chapter</a:t>
            </a:r>
            <a:r>
              <a:rPr lang="en-US" sz="4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3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Assessing the External Marketing Situation</a:t>
            </a:r>
            <a:endParaRPr lang="th-TH" sz="1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" name="Picture 7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21" y="302956"/>
            <a:ext cx="984174" cy="9671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500826" y="1714488"/>
            <a:ext cx="24114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a-DK" sz="1600" b="1" dirty="0">
                <a:solidFill>
                  <a:srgbClr val="000000"/>
                </a:solidFill>
              </a:rPr>
              <a:t>Figure 1.1: The stages of building a </a:t>
            </a:r>
          </a:p>
          <a:p>
            <a:r>
              <a:rPr lang="da-DK" sz="1600" b="1" dirty="0">
                <a:solidFill>
                  <a:srgbClr val="000000"/>
                </a:solidFill>
              </a:rPr>
              <a:t>marketing plan </a:t>
            </a:r>
            <a:endParaRPr lang="en-US" sz="1600" b="1" dirty="0">
              <a:solidFill>
                <a:srgbClr val="000000"/>
              </a:solidFill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142852"/>
            <a:ext cx="5143535" cy="63376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4758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0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RBV vs. MOV</a:t>
            </a:r>
            <a:endParaRPr lang="en-US" sz="3500" dirty="0" smtClean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000100" y="642918"/>
            <a:ext cx="8143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Tx/>
              <a:buChar char="-"/>
            </a:pP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The </a:t>
            </a:r>
            <a:r>
              <a:rPr lang="en-GB" sz="1400" b="1" dirty="0">
                <a:solidFill>
                  <a:srgbClr val="FF0000"/>
                </a:solidFill>
                <a:latin typeface="Tahoma" pitchFamily="34" charset="0"/>
              </a:rPr>
              <a:t>Resource Based View (RBV) is an inside-out </a:t>
            </a: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perspective</a:t>
            </a:r>
          </a:p>
          <a:p>
            <a:pPr eaLnBrk="0" hangingPunct="0">
              <a:buFontTx/>
              <a:buChar char="-"/>
            </a:pP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 The </a:t>
            </a:r>
            <a:r>
              <a:rPr lang="en-GB" sz="1400" b="1" dirty="0">
                <a:solidFill>
                  <a:srgbClr val="FF0000"/>
                </a:solidFill>
                <a:latin typeface="Tahoma" pitchFamily="34" charset="0"/>
              </a:rPr>
              <a:t>Market Orientation View (MOV) is an outside-in perspective </a:t>
            </a: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as illustrated below</a:t>
            </a:r>
            <a:endParaRPr lang="en-GB" sz="1400" b="1" dirty="0">
              <a:solidFill>
                <a:srgbClr val="FF0000"/>
              </a:solidFill>
              <a:latin typeface="Tahoma" pitchFamily="34" charset="0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62" y="1285860"/>
            <a:ext cx="9112638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869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Ch. 3 - Learning objectives</a:t>
            </a:r>
            <a:endParaRPr lang="en-US" sz="3500" dirty="0" smtClean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33997" y="1810464"/>
            <a:ext cx="7929618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After studying this chapter you should be able to: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</a:t>
            </a:r>
            <a:r>
              <a:rPr lang="da-DK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explain the elements in the PEST analysis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the focal company’s relationships to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different actors in the value net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understand how the company can establish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relationships to competitors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how B2B customers make purchase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decisions.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78" y="214290"/>
            <a:ext cx="1180016" cy="1100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at three levels</a:t>
            </a:r>
            <a:endParaRPr lang="en-US" sz="3500" smtClean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04800" y="1371600"/>
            <a:ext cx="84582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whole marketing system can be divided into three levels, as follows (see Fig. 3.1 – next slide):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The focal company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understanding and analysing the internal situation was dealt with in Chapter 2.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Industry level/value net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: the focal company’s most important actors/stakeholders at this level are suppliers, partners / complementors, competitors and, of course, the customers.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Macro level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most important changes taking place in the macro environment can be summarized in the so-called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PEST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analysis: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Political and legal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Economic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Socio-cultural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Technological factors.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24918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278840" cy="517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Pest Analysis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210" y="2679785"/>
            <a:ext cx="4704414" cy="378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99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Political and Legal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34321" y="1622686"/>
            <a:ext cx="6858000" cy="4572000"/>
          </a:xfrm>
        </p:spPr>
      </p:pic>
    </p:spTree>
    <p:extLst>
      <p:ext uri="{BB962C8B-B14F-4D97-AF65-F5344CB8AC3E}">
        <p14:creationId xmlns:p14="http://schemas.microsoft.com/office/powerpoint/2010/main" val="715530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02038" y="1672731"/>
            <a:ext cx="7772400" cy="4371975"/>
          </a:xfrm>
        </p:spPr>
      </p:pic>
    </p:spTree>
    <p:extLst>
      <p:ext uri="{BB962C8B-B14F-4D97-AF65-F5344CB8AC3E}">
        <p14:creationId xmlns:p14="http://schemas.microsoft.com/office/powerpoint/2010/main" val="1388866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039" y="-175067"/>
            <a:ext cx="7772400" cy="1143000"/>
          </a:xfrm>
        </p:spPr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5822" y="967934"/>
            <a:ext cx="6758863" cy="5507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6913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60165" y="177236"/>
            <a:ext cx="4996721" cy="6001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9015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41994" y="405715"/>
            <a:ext cx="4227777" cy="5963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64240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668339" y="1747603"/>
            <a:ext cx="6089636" cy="4572000"/>
          </a:xfrm>
        </p:spPr>
      </p:pic>
    </p:spTree>
    <p:extLst>
      <p:ext uri="{BB962C8B-B14F-4D97-AF65-F5344CB8AC3E}">
        <p14:creationId xmlns:p14="http://schemas.microsoft.com/office/powerpoint/2010/main" val="2126880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7772400" cy="12491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Socio-demographic and cultural environment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096" y="1388100"/>
            <a:ext cx="5099004" cy="472918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sz="24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Social Factors:  a number of significant pressures on organization can be identified.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are becoming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increasingly demanding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of the products and services they buy.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demand, and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expect,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reliable products with quick, efficient service at reasonable prices.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Furthermore there is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little long-term stability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 customer demand</a:t>
            </a:r>
            <a:endParaRPr lang="th-TH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4484">
            <a:off x="5837229" y="1721056"/>
            <a:ext cx="2346543" cy="1559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636">
            <a:off x="5469338" y="4373215"/>
            <a:ext cx="2709724" cy="125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86050" y="-214338"/>
            <a:ext cx="7543800" cy="1295401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CULTURAL FACTORS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44" y="1589569"/>
            <a:ext cx="5286412" cy="4786346"/>
          </a:xfrm>
          <a:solidFill>
            <a:schemeClr val="bg1">
              <a:alpha val="53999"/>
            </a:schemeClr>
          </a:solidFill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en-US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American communicates in a low-context nature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which means that messages are explicit.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Words carry most of the information in communication and one </a:t>
            </a:r>
            <a:r>
              <a:rPr lang="en-US" sz="1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gets down to business quickly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1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 high text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,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such as </a:t>
            </a:r>
            <a:r>
              <a:rPr lang="en-US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France,Japan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and most of the Middle East, </a:t>
            </a:r>
            <a:r>
              <a:rPr 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less </a:t>
            </a: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information is contained in the verbal part of the message. </a:t>
            </a: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Much more information resides in the context of communication including background associations, and basic values of communicators (Hall, 1976)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Thus making longer to conduct business because you need to know more about the business person before a relationship develops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6" name="รูปภาพ 5" descr="jap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19254">
            <a:off x="5728021" y="2412579"/>
            <a:ext cx="2984316" cy="215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4" y="142852"/>
            <a:ext cx="1785950" cy="99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643042" y="0"/>
            <a:ext cx="8686800" cy="1295400"/>
          </a:xfrm>
        </p:spPr>
        <p:txBody>
          <a:bodyPr/>
          <a:lstStyle/>
          <a:p>
            <a:pPr eaLnBrk="1" hangingPunct="1"/>
            <a:r>
              <a:rPr lang="en-GB" dirty="0" err="1" smtClean="0"/>
              <a:t>Hofstede’s</a:t>
            </a:r>
            <a:r>
              <a:rPr lang="en-GB" dirty="0" smtClean="0"/>
              <a:t> cultural dimensions</a:t>
            </a:r>
            <a:endParaRPr lang="en-US" dirty="0" smtClean="0"/>
          </a:p>
        </p:txBody>
      </p:sp>
      <p:pic>
        <p:nvPicPr>
          <p:cNvPr id="11266" name="Picture 4" descr="picja0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44" y="214290"/>
            <a:ext cx="1309703" cy="1182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30221" y="1696530"/>
            <a:ext cx="86106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</a:t>
            </a:r>
            <a:r>
              <a:rPr lang="en-GB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Hofstede’s</a:t>
            </a: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five dimensions:</a:t>
            </a:r>
          </a:p>
          <a:p>
            <a:pPr eaLnBrk="0" hangingPunct="0">
              <a:defRPr/>
            </a:pPr>
            <a:endParaRPr lang="en-GB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Power distance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the less powerful members of society accept that power is, and should be, distributed unequally.</a:t>
            </a:r>
          </a:p>
          <a:p>
            <a:pPr eaLnBrk="0" hangingPunct="0"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Uncertainty avoidance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people try to avoid situations where expectations and outcomes are not clear.</a:t>
            </a:r>
          </a:p>
          <a:p>
            <a:pPr eaLnBrk="0" hangingPunct="0">
              <a:buFontTx/>
              <a:buChar char="•"/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387350"/>
            <a:ext cx="8075613" cy="1295400"/>
          </a:xfrm>
        </p:spPr>
        <p:txBody>
          <a:bodyPr/>
          <a:lstStyle/>
          <a:p>
            <a:pPr eaLnBrk="1" hangingPunct="1"/>
            <a:r>
              <a:rPr lang="en-GB" smtClean="0"/>
              <a:t>Hofstede’s cultural dimensions</a:t>
            </a:r>
            <a:endParaRPr lang="en-US" smtClean="0"/>
          </a:p>
        </p:txBody>
      </p:sp>
      <p:pic>
        <p:nvPicPr>
          <p:cNvPr id="12292" name="Picture 9" descr="farest4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>
          <a:xfrm>
            <a:off x="357158" y="1000108"/>
            <a:ext cx="2357422" cy="5060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843213" y="1557338"/>
            <a:ext cx="532923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Hofstede’s five dimensions (cont.):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Individualism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describes the relationship between an individual and the groups to which he/she belongs.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Masculinity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aggressive and materialistic behaviour. Hofstede described this dimension as masculinity vs. femininity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Long-term orientation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the extent to which people within a culture have a long-term vs. a short-term outlook on work, life and other aspects of society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hlink"/>
                </a:solidFill>
              </a:rPr>
              <a:t>Hofested’s</a:t>
            </a:r>
            <a:r>
              <a:rPr lang="en-US" dirty="0" smtClean="0">
                <a:solidFill>
                  <a:schemeClr val="hlink"/>
                </a:solidFill>
              </a:rPr>
              <a:t> Cultural Dimensions</a:t>
            </a:r>
            <a:endParaRPr lang="en-US" dirty="0"/>
          </a:p>
        </p:txBody>
      </p:sp>
      <p:pic>
        <p:nvPicPr>
          <p:cNvPr id="7" name="Picture 6" descr="pho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714488"/>
            <a:ext cx="7500990" cy="457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44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500" smtClean="0"/>
              <a:t>Exhibit 3.1 McDonald’s France: a faster penetration of the French market than expected</a:t>
            </a:r>
            <a:endParaRPr lang="th-TH" sz="3500" smtClean="0"/>
          </a:p>
        </p:txBody>
      </p:sp>
      <p:pic>
        <p:nvPicPr>
          <p:cNvPr id="5" name="รูปภาพ 4" descr="mcdonalds hap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75427">
            <a:off x="2357422" y="2357430"/>
            <a:ext cx="4429156" cy="392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สี่เหลี่ยมมุมมน 6"/>
          <p:cNvSpPr/>
          <p:nvPr/>
        </p:nvSpPr>
        <p:spPr>
          <a:xfrm>
            <a:off x="2571736" y="2357430"/>
            <a:ext cx="714380" cy="857256"/>
          </a:xfrm>
          <a:prstGeom prst="roundRect">
            <a:avLst>
              <a:gd name="adj" fmla="val 10000"/>
            </a:avLst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838" y="627713"/>
            <a:ext cx="7772400" cy="13620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Exhibit 3.2 Cross-cultural ‘gift giving’ behavior and Masterfoods’ introduction of the Celebrations brand</a:t>
            </a:r>
            <a:endParaRPr lang="th-TH" sz="280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989" y="2926374"/>
            <a:ext cx="5184098" cy="375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4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/>
              <a:t>Technological Factors</a:t>
            </a:r>
            <a:endParaRPr lang="th-TH" dirty="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9" y="2565400"/>
            <a:ext cx="7104084" cy="3578244"/>
          </a:xfrm>
          <a:solidFill>
            <a:schemeClr val="bg1">
              <a:alpha val="82001"/>
            </a:schemeClr>
          </a:solidFill>
          <a:ln w="57150" cmpd="thickThin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endParaRPr lang="en-US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Technological factors:</a:t>
            </a:r>
          </a:p>
          <a:p>
            <a:pPr lvl="1" eaLnBrk="1" hangingPunct="1"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Newer technology has had a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major impact</a:t>
            </a: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 on particular aspects of marketing. </a:t>
            </a:r>
          </a:p>
          <a:p>
            <a:pPr lvl="1" eaLnBrk="1" hangingPunct="1"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Computers, and their wide availability to management, have let to increased interest in sophisticated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market </a:t>
            </a:r>
            <a:r>
              <a:rPr lang="en-US" sz="2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modelling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and decision support systems.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		</a:t>
            </a:r>
            <a:endParaRPr lang="th-TH" sz="26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รูปภาพ 3" descr="ip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82590">
            <a:off x="5177457" y="593477"/>
            <a:ext cx="2832901" cy="1839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Value Net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577" y="3141896"/>
            <a:ext cx="6940030" cy="2854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816" y="3374716"/>
            <a:ext cx="7225552" cy="199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47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Relations to actors in the industry value net</a:t>
            </a:r>
            <a:endParaRPr lang="th-TH" smtClean="0"/>
          </a:p>
        </p:txBody>
      </p:sp>
      <p:sp>
        <p:nvSpPr>
          <p:cNvPr id="79875" name="Rectangle 3" descr="หินอ่อนขาว"/>
          <p:cNvSpPr>
            <a:spLocks noGrp="1" noChangeArrowheads="1"/>
          </p:cNvSpPr>
          <p:nvPr>
            <p:ph sz="quarter" idx="1"/>
          </p:nvPr>
        </p:nvSpPr>
        <p:spPr>
          <a:xfrm>
            <a:off x="914400" y="1735112"/>
            <a:ext cx="7772400" cy="4572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This task environment refers to the immediate external market where interactions which have a direct effect on our company take place.</a:t>
            </a:r>
          </a:p>
          <a:p>
            <a:pPr eaLnBrk="1" hangingPunct="1">
              <a:defRPr/>
            </a:pPr>
            <a:endParaRPr lang="en-US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Since the firm has relationships with different types of interdependencies, with different objectives for the development of the relationship, and so on</a:t>
            </a: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is important organizationally to differentiate between how different relationships are handled.</a:t>
            </a:r>
            <a:endParaRPr lang="th-TH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564592" cy="535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43004" y="169063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suppliers</a:t>
            </a:r>
            <a:endParaRPr lang="th-TH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4741" y="1431952"/>
            <a:ext cx="5051685" cy="4446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There seem to be three major strategic issues related to purchasing management: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1. The decision of whether to make an item in-house or to buy from external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2. The development of appropriate relationships with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3. The managing of the supplier base in terms of size and relationships between suppliers</a:t>
            </a:r>
            <a:endParaRPr lang="th-TH" sz="26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รูปภาพ 4" descr="merchandis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40238" y="1523597"/>
            <a:ext cx="3023936" cy="3735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83964" y="324787"/>
            <a:ext cx="7543800" cy="1295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500" dirty="0" smtClean="0"/>
              <a:t>Exhibit 3.3 Dell faces different buying behavior in different countries</a:t>
            </a:r>
            <a:endParaRPr lang="th-TH" sz="3500" dirty="0" smtClean="0"/>
          </a:p>
        </p:txBody>
      </p:sp>
      <p:pic>
        <p:nvPicPr>
          <p:cNvPr id="5" name="รูปภาพ 4" descr="connect-icon-titl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2500306"/>
            <a:ext cx="3486893" cy="2409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customers</a:t>
            </a:r>
            <a:endParaRPr lang="th-TH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74754" y="1285860"/>
            <a:ext cx="4714876" cy="44116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In the relationship approach, a specific transaction between the focal company and a customer is not an isolated event,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but takes place within an exchange relationship characterized by mutual dependency and interaction over time between the two parties.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An exchange relationship implies that there is an individual specific dependency between seller and the customer.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relationship develops through interaction over time</a:t>
            </a: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 and signifies a mutual orientation of two parties towards each other.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th-TH" sz="22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0484" name="Picture 4" descr="uni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29256" y="1285860"/>
            <a:ext cx="3478212" cy="441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642918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Relationships with </a:t>
            </a:r>
            <a:br>
              <a:rPr lang="en-US" dirty="0" smtClean="0"/>
            </a:br>
            <a:r>
              <a:rPr lang="en-US" dirty="0" smtClean="0"/>
              <a:t>partners/complementors</a:t>
            </a:r>
            <a:endParaRPr lang="th-TH" dirty="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28596" y="1527178"/>
            <a:ext cx="8229600" cy="2214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This kind of relationship is based on </a:t>
            </a: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collaboration 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between manufactures of complementary functions and/or products/services.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Each partner has a </a:t>
            </a: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strategic resource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 that the other needs –exchange supplier&amp; customer.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Value chain activities developed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: One manufacture – other market </a:t>
            </a:r>
            <a:r>
              <a:rPr lang="en-US" sz="2100" dirty="0" err="1" smtClean="0">
                <a:latin typeface="Arial" charset="0"/>
                <a:ea typeface="Arial" charset="0"/>
                <a:cs typeface="Arial" charset="0"/>
              </a:rPr>
              <a:t>example: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100" dirty="0" err="1" smtClean="0">
                <a:latin typeface="Arial" charset="0"/>
                <a:ea typeface="Arial" charset="0"/>
                <a:cs typeface="Arial" charset="0"/>
              </a:rPr>
              <a:t>Diethelm</a:t>
            </a:r>
            <a:endParaRPr lang="th-TH" sz="2100" dirty="0" smtClean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8596" y="3714752"/>
            <a:ext cx="8140700" cy="2928938"/>
            <a:chOff x="0" y="1421"/>
            <a:chExt cx="5128" cy="1845"/>
          </a:xfrm>
        </p:grpSpPr>
        <p:pic>
          <p:nvPicPr>
            <p:cNvPr id="21509" name="Picture 5" descr="uni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6" y="1421"/>
              <a:ext cx="1432" cy="1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0" name="Picture 6" descr="uni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440"/>
              <a:ext cx="1776" cy="1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1" name="Picture 7" descr="uni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76" y="1421"/>
              <a:ext cx="1922" cy="1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competitors</a:t>
            </a:r>
            <a:endParaRPr lang="th-TH" dirty="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1408" y="1180738"/>
            <a:ext cx="6076888" cy="5508122"/>
          </a:xfrm>
          <a:solidFill>
            <a:schemeClr val="bg1">
              <a:alpha val="81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smtClean="0">
                <a:latin typeface="Arial" charset="0"/>
                <a:ea typeface="Arial" charset="0"/>
                <a:cs typeface="Arial" charset="0"/>
              </a:rPr>
              <a:t>Before entering any relationship with competitors, it is important to analyze the competition in so far as it will </a:t>
            </a:r>
            <a:r>
              <a:rPr lang="en-US" sz="2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affect ease of market entry and potential profitability.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b="1" u="sng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Factors to consider from competitors:</a:t>
            </a:r>
            <a:r>
              <a:rPr lang="en-US" sz="2600" smtClean="0">
                <a:latin typeface="Arial" charset="0"/>
                <a:ea typeface="Arial" charset="0"/>
                <a:cs typeface="Arial" charset="0"/>
              </a:rPr>
              <a:t> number of size of competitors, capabilities (S&amp;W), international marketing strategies, sales volume and relative market share, type of competitor (multinational – Microsoft, Unilever) vs. local</a:t>
            </a:r>
            <a:endParaRPr lang="th-TH" sz="260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รูปภาพ 6" descr="pepsi vs cok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0384" y="2773944"/>
            <a:ext cx="2293824" cy="2085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adver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85539"/>
            <a:ext cx="7772400" cy="3696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85865" y="262146"/>
            <a:ext cx="8429469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 smtClean="0"/>
              <a:t>Exhibit 3.4  The nature of fashion markets</a:t>
            </a:r>
            <a:endParaRPr lang="th-TH" sz="3600" dirty="0" smtClean="0"/>
          </a:p>
        </p:txBody>
      </p:sp>
    </p:spTree>
    <p:extLst>
      <p:ext uri="{BB962C8B-B14F-4D97-AF65-F5344CB8AC3E}">
        <p14:creationId xmlns:p14="http://schemas.microsoft.com/office/powerpoint/2010/main" val="14597556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B2B markets</a:t>
            </a:r>
            <a:endParaRPr lang="th-TH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48481" y="3708895"/>
            <a:ext cx="8504237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could be relevant to look at the buying processes in both the B2B and B2C markets.</a:t>
            </a:r>
          </a:p>
          <a:p>
            <a:pPr eaLnBrk="1" hangingPunct="1">
              <a:defRPr/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Organizational purchasing decisions are made to meet the objectives of the organization rather than the needs of an individual buyer.</a:t>
            </a:r>
            <a:endParaRPr lang="th-TH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966" y="549640"/>
            <a:ext cx="3560164" cy="237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42852"/>
            <a:ext cx="8839200" cy="762000"/>
          </a:xfrm>
        </p:spPr>
        <p:txBody>
          <a:bodyPr/>
          <a:lstStyle/>
          <a:p>
            <a:pPr eaLnBrk="1" hangingPunct="1"/>
            <a:r>
              <a:rPr lang="en-GB" sz="3000" dirty="0" smtClean="0"/>
              <a:t>Buying processes in the B2B markets (1)</a:t>
            </a:r>
            <a:endParaRPr lang="en-US" sz="3000" dirty="0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00034" y="1500174"/>
            <a:ext cx="8001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actors in the </a:t>
            </a:r>
            <a:r>
              <a:rPr lang="en-GB" sz="24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buying centre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can be categorized as follows: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Initiator: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first suggests making a purchase.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Influencers/evaluators: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people who influence the buying decision. Technical personnel are especially important as influencers.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Gatekeepers: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group members who regulate the flow of information. A secretary may act as a gatekeeper by determining which vendors get an appointment with a buyer.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14290"/>
            <a:ext cx="8839200" cy="762000"/>
          </a:xfrm>
          <a:noFill/>
        </p:spPr>
        <p:txBody>
          <a:bodyPr anchor="ctr"/>
          <a:lstStyle/>
          <a:p>
            <a:pPr eaLnBrk="1" hangingPunct="1"/>
            <a:r>
              <a:rPr lang="en-GB" sz="3000" dirty="0" smtClean="0"/>
              <a:t>Buying processes in the B2B markets (2)</a:t>
            </a:r>
            <a:endParaRPr lang="en-US" sz="3000" dirty="0" smtClean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571472" y="1428736"/>
            <a:ext cx="82296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Buying centre (cont.) …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Decider: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has the formal or informal power to choose or approve the selection of the supplier or brand. 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Purchaser: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actually negotiates the purchase. This could be anyone from the president of the company to a purchasing agent, depending on the importance of the decision.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Users: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members of the organization who will actually use the product. Users often initiate the buying process and help define product specifications.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‘Buy classes’ in B2B buying</a:t>
            </a:r>
            <a:endParaRPr lang="en-US" sz="3500" smtClean="0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57158" y="1643050"/>
            <a:ext cx="8215370" cy="3970318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 terms of B2B buying complexity – the buying decisions can be categorized into three buy classes: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Straight re-buys: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these occur often, are relatively cheap and are usually a matter of routine.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Modified re-buy: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this situation requires some additional information about, or evaluation of, suppliers.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New task: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 new task, or new buy, situation (i.e. when the company has not bought the product before) is the most complex purchase decision.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Group Homework #3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Fill in the PEST and value net chart for both your focal company and main competitor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7-10 mins powerpoint presentation due next week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77" y="3315859"/>
            <a:ext cx="4806845" cy="300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883563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Individual Homework #3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sz="quarter" idx="1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1. You are to find current, most up-to-date information on the internet that does not relate to your project but should be based on individual interests.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2. Your assignment should be no more than 1 page.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3.It must have source or reference from the information researched..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4.It could include charts, graphs, photos etc</a:t>
            </a:r>
          </a:p>
          <a:p>
            <a:endParaRPr lang="en-US" sz="16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498" y="3297837"/>
            <a:ext cx="76050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Choose a global or local service and answer the following </a:t>
            </a:r>
            <a:r>
              <a:rPr lang="en-US" sz="2800" dirty="0" smtClean="0">
                <a:solidFill>
                  <a:schemeClr val="accent1"/>
                </a:solidFill>
              </a:rPr>
              <a:t>questions?</a:t>
            </a:r>
            <a:endParaRPr lang="en-US" sz="2800" dirty="0">
              <a:solidFill>
                <a:schemeClr val="accent1"/>
              </a:solidFill>
            </a:endParaRPr>
          </a:p>
          <a:p>
            <a:endParaRPr lang="en-US" sz="2800" dirty="0">
              <a:solidFill>
                <a:schemeClr val="accent1"/>
              </a:solidFill>
            </a:endParaRPr>
          </a:p>
          <a:p>
            <a:r>
              <a:rPr lang="en-US" sz="2800" dirty="0">
                <a:solidFill>
                  <a:schemeClr val="accent1"/>
                </a:solidFill>
              </a:rPr>
              <a:t>1. How is PEST analysis used for the company? Please explain.</a:t>
            </a:r>
          </a:p>
          <a:p>
            <a:r>
              <a:rPr lang="en-US" sz="2800" dirty="0">
                <a:solidFill>
                  <a:schemeClr val="accent1"/>
                </a:solidFill>
              </a:rPr>
              <a:t>2. What is the most important dimension in the value net and how does it effect the company?</a:t>
            </a:r>
          </a:p>
        </p:txBody>
      </p:sp>
    </p:spTree>
    <p:extLst>
      <p:ext uri="{BB962C8B-B14F-4D97-AF65-F5344CB8AC3E}">
        <p14:creationId xmlns:p14="http://schemas.microsoft.com/office/powerpoint/2010/main" val="20354930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740</TotalTime>
  <Words>1413</Words>
  <Application>Microsoft Office PowerPoint</Application>
  <PresentationFormat>On-screen Show (4:3)</PresentationFormat>
  <Paragraphs>123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Equity</vt:lpstr>
      <vt:lpstr>PowerPoint Presentation</vt:lpstr>
      <vt:lpstr>PowerPoint Presentation</vt:lpstr>
      <vt:lpstr>RBV vs. MOV</vt:lpstr>
      <vt:lpstr>Ch. 3 - Learning objectives</vt:lpstr>
      <vt:lpstr>The marketing system at three levels</vt:lpstr>
      <vt:lpstr>The marketing system / value net</vt:lpstr>
      <vt:lpstr>Pest Analysis</vt:lpstr>
      <vt:lpstr>Political and Legal</vt:lpstr>
      <vt:lpstr>Economic</vt:lpstr>
      <vt:lpstr>Economic</vt:lpstr>
      <vt:lpstr>Economic</vt:lpstr>
      <vt:lpstr>Economic</vt:lpstr>
      <vt:lpstr>Economic</vt:lpstr>
      <vt:lpstr>Socio-demographic and cultural environment</vt:lpstr>
      <vt:lpstr>CULTURAL FACTORS</vt:lpstr>
      <vt:lpstr>Hofstede’s cultural dimensions</vt:lpstr>
      <vt:lpstr>Hofstede’s cultural dimensions</vt:lpstr>
      <vt:lpstr>Hofested’s Cultural Dimensions</vt:lpstr>
      <vt:lpstr>Exhibit 3.1 McDonald’s France: a faster penetration of the French market than expected</vt:lpstr>
      <vt:lpstr>Exhibit 3.2 Cross-cultural ‘gift giving’ behavior and Masterfoods’ introduction of the Celebrations brand</vt:lpstr>
      <vt:lpstr>Technological Factors</vt:lpstr>
      <vt:lpstr>Value Net</vt:lpstr>
      <vt:lpstr>Relations to actors in the industry value net</vt:lpstr>
      <vt:lpstr>The marketing system / value net</vt:lpstr>
      <vt:lpstr>Relationships with suppliers</vt:lpstr>
      <vt:lpstr>Exhibit 3.3 Dell faces different buying behavior in different countries</vt:lpstr>
      <vt:lpstr>Relationships with customers</vt:lpstr>
      <vt:lpstr>Relationships with  partners/complementors</vt:lpstr>
      <vt:lpstr>Relationships with competitors</vt:lpstr>
      <vt:lpstr>Exhibit 3.4  The nature of fashion markets</vt:lpstr>
      <vt:lpstr>B2B markets</vt:lpstr>
      <vt:lpstr>Buying processes in the B2B markets (1)</vt:lpstr>
      <vt:lpstr>Buying processes in the B2B markets (2)</vt:lpstr>
      <vt:lpstr>‘Buy classes’ in B2B buying</vt:lpstr>
      <vt:lpstr>Group Homework #3</vt:lpstr>
      <vt:lpstr>Individual Homework #3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165</cp:revision>
  <cp:lastPrinted>2002-02-04T10:35:13Z</cp:lastPrinted>
  <dcterms:created xsi:type="dcterms:W3CDTF">2003-06-03T08:20:16Z</dcterms:created>
  <dcterms:modified xsi:type="dcterms:W3CDTF">2018-09-03T05:56:31Z</dcterms:modified>
</cp:coreProperties>
</file>