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6"/>
  </p:notesMasterIdLst>
  <p:sldIdLst>
    <p:sldId id="256" r:id="rId2"/>
    <p:sldId id="291" r:id="rId3"/>
    <p:sldId id="260" r:id="rId4"/>
    <p:sldId id="298" r:id="rId5"/>
    <p:sldId id="262" r:id="rId6"/>
    <p:sldId id="264" r:id="rId7"/>
    <p:sldId id="263" r:id="rId8"/>
    <p:sldId id="265" r:id="rId9"/>
    <p:sldId id="282" r:id="rId10"/>
    <p:sldId id="283" r:id="rId11"/>
    <p:sldId id="284" r:id="rId12"/>
    <p:sldId id="285" r:id="rId13"/>
    <p:sldId id="294" r:id="rId14"/>
    <p:sldId id="292" r:id="rId15"/>
    <p:sldId id="299" r:id="rId16"/>
    <p:sldId id="293" r:id="rId17"/>
    <p:sldId id="275" r:id="rId18"/>
    <p:sldId id="276" r:id="rId19"/>
    <p:sldId id="277" r:id="rId20"/>
    <p:sldId id="287" r:id="rId21"/>
    <p:sldId id="278" r:id="rId22"/>
    <p:sldId id="279" r:id="rId23"/>
    <p:sldId id="280" r:id="rId24"/>
    <p:sldId id="281" r:id="rId25"/>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983" autoAdjust="0"/>
  </p:normalViewPr>
  <p:slideViewPr>
    <p:cSldViewPr>
      <p:cViewPr varScale="1">
        <p:scale>
          <a:sx n="60" d="100"/>
          <a:sy n="60" d="100"/>
        </p:scale>
        <p:origin x="-1350"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A76A03-6B3B-459D-9F90-E3D0B9291931}" type="doc">
      <dgm:prSet loTypeId="urn:microsoft.com/office/officeart/2005/8/layout/hProcess9" loCatId="process" qsTypeId="urn:microsoft.com/office/officeart/2005/8/quickstyle/simple1" qsCatId="simple" csTypeId="urn:microsoft.com/office/officeart/2005/8/colors/accent1_2" csCatId="accent1" phldr="1"/>
      <dgm:spPr/>
    </dgm:pt>
    <dgm:pt modelId="{7E5D34F3-C46C-4AA2-96D1-8AEF86909750}">
      <dgm:prSet phldrT="[Text]" custT="1"/>
      <dgm:spPr/>
      <dgm:t>
        <a:bodyPr/>
        <a:lstStyle/>
        <a:p>
          <a:r>
            <a:rPr lang="de-DE" sz="2400" dirty="0" smtClean="0">
              <a:solidFill>
                <a:schemeClr val="tx1"/>
              </a:solidFill>
              <a:latin typeface="CordiaUPC" pitchFamily="34" charset="-34"/>
              <a:cs typeface="CordiaUPC" pitchFamily="34" charset="-34"/>
            </a:rPr>
            <a:t>Identifying and </a:t>
          </a:r>
          <a:r>
            <a:rPr lang="en-US" sz="2400" noProof="0" dirty="0" smtClean="0">
              <a:solidFill>
                <a:schemeClr val="tx1"/>
              </a:solidFill>
              <a:latin typeface="CordiaUPC" pitchFamily="34" charset="-34"/>
              <a:cs typeface="CordiaUPC" pitchFamily="34" charset="-34"/>
            </a:rPr>
            <a:t>diagnosing</a:t>
          </a:r>
          <a:r>
            <a:rPr lang="de-DE" sz="2400" dirty="0" smtClean="0">
              <a:solidFill>
                <a:schemeClr val="tx1"/>
              </a:solidFill>
              <a:latin typeface="CordiaUPC" pitchFamily="34" charset="-34"/>
              <a:cs typeface="CordiaUPC" pitchFamily="34" charset="-34"/>
            </a:rPr>
            <a:t> the problem</a:t>
          </a:r>
          <a:endParaRPr lang="en-US" sz="2400" dirty="0">
            <a:solidFill>
              <a:schemeClr val="tx1"/>
            </a:solidFill>
            <a:latin typeface="CordiaUPC" pitchFamily="34" charset="-34"/>
            <a:cs typeface="CordiaUPC" pitchFamily="34" charset="-34"/>
          </a:endParaRPr>
        </a:p>
      </dgm:t>
    </dgm:pt>
    <dgm:pt modelId="{811DC183-9448-413F-BB8E-7D74F6FA3D4D}" type="parTrans" cxnId="{2AE0B4EC-6426-404E-8992-0DEF2B694557}">
      <dgm:prSet/>
      <dgm:spPr/>
      <dgm:t>
        <a:bodyPr/>
        <a:lstStyle/>
        <a:p>
          <a:endParaRPr lang="en-US"/>
        </a:p>
      </dgm:t>
    </dgm:pt>
    <dgm:pt modelId="{1F7DF434-0D1D-4AA8-A920-62648E610F07}" type="sibTrans" cxnId="{2AE0B4EC-6426-404E-8992-0DEF2B694557}">
      <dgm:prSet/>
      <dgm:spPr/>
      <dgm:t>
        <a:bodyPr/>
        <a:lstStyle/>
        <a:p>
          <a:endParaRPr lang="en-US"/>
        </a:p>
      </dgm:t>
    </dgm:pt>
    <dgm:pt modelId="{21FBCB2A-4C81-457C-9463-B7E85EE15D5D}">
      <dgm:prSet phldrT="[Text]" custT="1"/>
      <dgm:spPr/>
      <dgm:t>
        <a:bodyPr/>
        <a:lstStyle/>
        <a:p>
          <a:r>
            <a:rPr lang="de-DE" sz="2400" dirty="0" smtClean="0">
              <a:solidFill>
                <a:schemeClr val="tx1"/>
              </a:solidFill>
              <a:latin typeface="CordiaUPC" pitchFamily="34" charset="-34"/>
              <a:cs typeface="CordiaUPC" pitchFamily="34" charset="-34"/>
            </a:rPr>
            <a:t>Generating alternative </a:t>
          </a:r>
          <a:r>
            <a:rPr lang="de-DE" sz="2400" dirty="0" err="1" smtClean="0">
              <a:solidFill>
                <a:schemeClr val="tx1"/>
              </a:solidFill>
              <a:latin typeface="CordiaUPC" pitchFamily="34" charset="-34"/>
              <a:cs typeface="CordiaUPC" pitchFamily="34" charset="-34"/>
            </a:rPr>
            <a:t>solution</a:t>
          </a:r>
          <a:endParaRPr lang="en-US" sz="2400" dirty="0">
            <a:solidFill>
              <a:schemeClr val="tx1"/>
            </a:solidFill>
            <a:latin typeface="CordiaUPC" pitchFamily="34" charset="-34"/>
            <a:cs typeface="CordiaUPC" pitchFamily="34" charset="-34"/>
          </a:endParaRPr>
        </a:p>
      </dgm:t>
    </dgm:pt>
    <dgm:pt modelId="{967DD88B-523E-4AE7-8CAC-A132897C3C33}" type="parTrans" cxnId="{AA81A29C-E8B7-48BE-A44F-9007E03683F2}">
      <dgm:prSet/>
      <dgm:spPr/>
      <dgm:t>
        <a:bodyPr/>
        <a:lstStyle/>
        <a:p>
          <a:endParaRPr lang="en-US"/>
        </a:p>
      </dgm:t>
    </dgm:pt>
    <dgm:pt modelId="{D0D0280D-8DE9-4C12-A15C-3137338BD5AF}" type="sibTrans" cxnId="{AA81A29C-E8B7-48BE-A44F-9007E03683F2}">
      <dgm:prSet/>
      <dgm:spPr/>
      <dgm:t>
        <a:bodyPr/>
        <a:lstStyle/>
        <a:p>
          <a:endParaRPr lang="en-US"/>
        </a:p>
      </dgm:t>
    </dgm:pt>
    <dgm:pt modelId="{13B67BE4-AE2E-4E16-909E-CC4355B28A26}">
      <dgm:prSet phldrT="[Text]" custT="1"/>
      <dgm:spPr/>
      <dgm:t>
        <a:bodyPr/>
        <a:lstStyle/>
        <a:p>
          <a:r>
            <a:rPr lang="de-DE" sz="2400" dirty="0" err="1" smtClean="0">
              <a:solidFill>
                <a:schemeClr val="tx1"/>
              </a:solidFill>
              <a:latin typeface="CordiaUPC" pitchFamily="34" charset="-34"/>
              <a:cs typeface="CordiaUPC" pitchFamily="34" charset="-34"/>
            </a:rPr>
            <a:t>Evaluating</a:t>
          </a:r>
          <a:r>
            <a:rPr lang="de-DE" sz="2400" dirty="0" smtClean="0">
              <a:solidFill>
                <a:schemeClr val="tx1"/>
              </a:solidFill>
              <a:latin typeface="CordiaUPC" pitchFamily="34" charset="-34"/>
              <a:cs typeface="CordiaUPC" pitchFamily="34" charset="-34"/>
            </a:rPr>
            <a:t> alternative</a:t>
          </a:r>
        </a:p>
        <a:p>
          <a:r>
            <a:rPr lang="de-DE" sz="2400" dirty="0" err="1" smtClean="0">
              <a:solidFill>
                <a:schemeClr val="tx1"/>
              </a:solidFill>
              <a:latin typeface="CordiaUPC" pitchFamily="34" charset="-34"/>
              <a:cs typeface="CordiaUPC" pitchFamily="34" charset="-34"/>
            </a:rPr>
            <a:t>and</a:t>
          </a:r>
          <a:r>
            <a:rPr lang="de-DE" sz="2400" dirty="0" smtClean="0">
              <a:solidFill>
                <a:schemeClr val="tx1"/>
              </a:solidFill>
              <a:latin typeface="CordiaUPC" pitchFamily="34" charset="-34"/>
              <a:cs typeface="CordiaUPC" pitchFamily="34" charset="-34"/>
            </a:rPr>
            <a:t> </a:t>
          </a:r>
          <a:r>
            <a:rPr lang="de-DE" sz="2400" dirty="0" err="1" smtClean="0">
              <a:solidFill>
                <a:schemeClr val="tx1"/>
              </a:solidFill>
              <a:latin typeface="CordiaUPC" pitchFamily="34" charset="-34"/>
              <a:cs typeface="CordiaUPC" pitchFamily="34" charset="-34"/>
            </a:rPr>
            <a:t>making</a:t>
          </a:r>
          <a:r>
            <a:rPr lang="de-DE" sz="2400" dirty="0" smtClean="0">
              <a:solidFill>
                <a:schemeClr val="tx1"/>
              </a:solidFill>
              <a:latin typeface="CordiaUPC" pitchFamily="34" charset="-34"/>
              <a:cs typeface="CordiaUPC" pitchFamily="34" charset="-34"/>
            </a:rPr>
            <a:t> </a:t>
          </a:r>
          <a:r>
            <a:rPr lang="de-DE" sz="2400" dirty="0" err="1" smtClean="0">
              <a:solidFill>
                <a:schemeClr val="tx1"/>
              </a:solidFill>
              <a:latin typeface="CordiaUPC" pitchFamily="34" charset="-34"/>
              <a:cs typeface="CordiaUPC" pitchFamily="34" charset="-34"/>
            </a:rPr>
            <a:t>the</a:t>
          </a:r>
          <a:r>
            <a:rPr lang="de-DE" sz="2400" dirty="0" smtClean="0">
              <a:solidFill>
                <a:schemeClr val="tx1"/>
              </a:solidFill>
              <a:latin typeface="CordiaUPC" pitchFamily="34" charset="-34"/>
              <a:cs typeface="CordiaUPC" pitchFamily="34" charset="-34"/>
            </a:rPr>
            <a:t> </a:t>
          </a:r>
          <a:r>
            <a:rPr lang="de-DE" sz="2400" dirty="0" err="1" smtClean="0">
              <a:solidFill>
                <a:schemeClr val="tx1"/>
              </a:solidFill>
              <a:latin typeface="CordiaUPC" pitchFamily="34" charset="-34"/>
              <a:cs typeface="CordiaUPC" pitchFamily="34" charset="-34"/>
            </a:rPr>
            <a:t>choice</a:t>
          </a:r>
          <a:endParaRPr lang="en-US" sz="2400" dirty="0">
            <a:solidFill>
              <a:schemeClr val="tx1"/>
            </a:solidFill>
            <a:latin typeface="CordiaUPC" pitchFamily="34" charset="-34"/>
            <a:cs typeface="CordiaUPC" pitchFamily="34" charset="-34"/>
          </a:endParaRPr>
        </a:p>
      </dgm:t>
    </dgm:pt>
    <dgm:pt modelId="{24DF91DF-C007-4A19-A3A1-EDDC1D123DAA}" type="parTrans" cxnId="{11057AB8-7AD9-4CEF-9D7B-293CFA241F2C}">
      <dgm:prSet/>
      <dgm:spPr/>
      <dgm:t>
        <a:bodyPr/>
        <a:lstStyle/>
        <a:p>
          <a:endParaRPr lang="en-US"/>
        </a:p>
      </dgm:t>
    </dgm:pt>
    <dgm:pt modelId="{3E2502FF-F042-4754-9747-308FFCAA3C91}" type="sibTrans" cxnId="{11057AB8-7AD9-4CEF-9D7B-293CFA241F2C}">
      <dgm:prSet/>
      <dgm:spPr/>
      <dgm:t>
        <a:bodyPr/>
        <a:lstStyle/>
        <a:p>
          <a:endParaRPr lang="en-US"/>
        </a:p>
      </dgm:t>
    </dgm:pt>
    <dgm:pt modelId="{BD2A513C-D7C4-4FB8-8787-63577739A0CB}">
      <dgm:prSet phldrT="[Text]" custT="1"/>
      <dgm:spPr/>
      <dgm:t>
        <a:bodyPr/>
        <a:lstStyle/>
        <a:p>
          <a:r>
            <a:rPr lang="de-DE" sz="2000" dirty="0" err="1" smtClean="0">
              <a:solidFill>
                <a:schemeClr val="tx1"/>
              </a:solidFill>
              <a:latin typeface="CordiaUPC" pitchFamily="34" charset="-34"/>
              <a:cs typeface="CordiaUPC" pitchFamily="34" charset="-34"/>
            </a:rPr>
            <a:t>Implementation</a:t>
          </a:r>
          <a:endParaRPr lang="en-US" sz="2000" dirty="0">
            <a:solidFill>
              <a:schemeClr val="tx1"/>
            </a:solidFill>
            <a:latin typeface="CordiaUPC" pitchFamily="34" charset="-34"/>
            <a:cs typeface="CordiaUPC" pitchFamily="34" charset="-34"/>
          </a:endParaRPr>
        </a:p>
      </dgm:t>
    </dgm:pt>
    <dgm:pt modelId="{D84F9EE4-22BF-4100-B765-CEF1F399933E}" type="parTrans" cxnId="{6633EE28-14BC-41F8-BADF-05154EBCAA4F}">
      <dgm:prSet/>
      <dgm:spPr/>
      <dgm:t>
        <a:bodyPr/>
        <a:lstStyle/>
        <a:p>
          <a:endParaRPr lang="en-US"/>
        </a:p>
      </dgm:t>
    </dgm:pt>
    <dgm:pt modelId="{2AC421F6-1F83-4C04-A9F2-6C79CDCAE07B}" type="sibTrans" cxnId="{6633EE28-14BC-41F8-BADF-05154EBCAA4F}">
      <dgm:prSet/>
      <dgm:spPr/>
      <dgm:t>
        <a:bodyPr/>
        <a:lstStyle/>
        <a:p>
          <a:endParaRPr lang="en-US"/>
        </a:p>
      </dgm:t>
    </dgm:pt>
    <dgm:pt modelId="{7212E8EE-FDEC-4B4D-A0C5-9D2E19FDDF17}">
      <dgm:prSet phldrT="[Text]"/>
      <dgm:spPr/>
      <dgm:t>
        <a:bodyPr/>
        <a:lstStyle/>
        <a:p>
          <a:r>
            <a:rPr lang="de-DE" dirty="0" err="1" smtClean="0">
              <a:solidFill>
                <a:schemeClr val="tx1"/>
              </a:solidFill>
              <a:latin typeface="CordiaUPC" pitchFamily="34" charset="-34"/>
              <a:cs typeface="CordiaUPC" pitchFamily="34" charset="-34"/>
            </a:rPr>
            <a:t>Evaluating</a:t>
          </a:r>
          <a:r>
            <a:rPr lang="de-DE" dirty="0" smtClean="0">
              <a:solidFill>
                <a:schemeClr val="tx1"/>
              </a:solidFill>
              <a:latin typeface="CordiaUPC" pitchFamily="34" charset="-34"/>
              <a:cs typeface="CordiaUPC" pitchFamily="34" charset="-34"/>
            </a:rPr>
            <a:t> </a:t>
          </a:r>
          <a:r>
            <a:rPr lang="de-DE" dirty="0" err="1" smtClean="0">
              <a:solidFill>
                <a:schemeClr val="tx1"/>
              </a:solidFill>
              <a:latin typeface="CordiaUPC" pitchFamily="34" charset="-34"/>
              <a:cs typeface="CordiaUPC" pitchFamily="34" charset="-34"/>
            </a:rPr>
            <a:t>the</a:t>
          </a:r>
          <a:r>
            <a:rPr lang="de-DE" dirty="0" smtClean="0">
              <a:solidFill>
                <a:schemeClr val="tx1"/>
              </a:solidFill>
              <a:latin typeface="CordiaUPC" pitchFamily="34" charset="-34"/>
              <a:cs typeface="CordiaUPC" pitchFamily="34" charset="-34"/>
            </a:rPr>
            <a:t> </a:t>
          </a:r>
          <a:r>
            <a:rPr lang="de-DE" dirty="0" err="1" smtClean="0">
              <a:solidFill>
                <a:schemeClr val="tx1"/>
              </a:solidFill>
              <a:latin typeface="CordiaUPC" pitchFamily="34" charset="-34"/>
              <a:cs typeface="CordiaUPC" pitchFamily="34" charset="-34"/>
            </a:rPr>
            <a:t>decision</a:t>
          </a:r>
          <a:endParaRPr lang="en-US" dirty="0">
            <a:solidFill>
              <a:schemeClr val="tx1"/>
            </a:solidFill>
            <a:latin typeface="CordiaUPC" pitchFamily="34" charset="-34"/>
            <a:cs typeface="CordiaUPC" pitchFamily="34" charset="-34"/>
          </a:endParaRPr>
        </a:p>
      </dgm:t>
    </dgm:pt>
    <dgm:pt modelId="{E582998A-0083-4D97-A60F-69A96FD5DCE4}" type="parTrans" cxnId="{2C24E446-40A2-491E-9337-D9F668DE9CFF}">
      <dgm:prSet/>
      <dgm:spPr/>
      <dgm:t>
        <a:bodyPr/>
        <a:lstStyle/>
        <a:p>
          <a:endParaRPr lang="en-US"/>
        </a:p>
      </dgm:t>
    </dgm:pt>
    <dgm:pt modelId="{57612CD9-F77F-4D40-AF59-7DC65925E845}" type="sibTrans" cxnId="{2C24E446-40A2-491E-9337-D9F668DE9CFF}">
      <dgm:prSet/>
      <dgm:spPr/>
      <dgm:t>
        <a:bodyPr/>
        <a:lstStyle/>
        <a:p>
          <a:endParaRPr lang="en-US"/>
        </a:p>
      </dgm:t>
    </dgm:pt>
    <dgm:pt modelId="{AF76A2FD-995A-4EF3-8401-4D0B7B61C6FE}" type="pres">
      <dgm:prSet presAssocID="{A7A76A03-6B3B-459D-9F90-E3D0B9291931}" presName="CompostProcess" presStyleCnt="0">
        <dgm:presLayoutVars>
          <dgm:dir/>
          <dgm:resizeHandles val="exact"/>
        </dgm:presLayoutVars>
      </dgm:prSet>
      <dgm:spPr/>
    </dgm:pt>
    <dgm:pt modelId="{9957C730-4FD5-498C-9B6E-E43A63B09019}" type="pres">
      <dgm:prSet presAssocID="{A7A76A03-6B3B-459D-9F90-E3D0B9291931}" presName="arrow" presStyleLbl="bgShp" presStyleIdx="0" presStyleCnt="1" custScaleX="117647"/>
      <dgm:spPr>
        <a:solidFill>
          <a:srgbClr val="1168B4"/>
        </a:solidFill>
      </dgm:spPr>
    </dgm:pt>
    <dgm:pt modelId="{504F7F48-7C03-4407-A86D-E5CC1AC7FEE3}" type="pres">
      <dgm:prSet presAssocID="{A7A76A03-6B3B-459D-9F90-E3D0B9291931}" presName="linearProcess" presStyleCnt="0"/>
      <dgm:spPr/>
    </dgm:pt>
    <dgm:pt modelId="{62EAE97D-4CB1-4961-BB1F-F2F19480D14F}" type="pres">
      <dgm:prSet presAssocID="{7E5D34F3-C46C-4AA2-96D1-8AEF86909750}" presName="textNode" presStyleLbl="node1" presStyleIdx="0" presStyleCnt="5">
        <dgm:presLayoutVars>
          <dgm:bulletEnabled val="1"/>
        </dgm:presLayoutVars>
      </dgm:prSet>
      <dgm:spPr/>
      <dgm:t>
        <a:bodyPr/>
        <a:lstStyle/>
        <a:p>
          <a:endParaRPr lang="en-US"/>
        </a:p>
      </dgm:t>
    </dgm:pt>
    <dgm:pt modelId="{B3F17EB7-9F47-4F4C-B13E-D84615DE9751}" type="pres">
      <dgm:prSet presAssocID="{1F7DF434-0D1D-4AA8-A920-62648E610F07}" presName="sibTrans" presStyleCnt="0"/>
      <dgm:spPr/>
    </dgm:pt>
    <dgm:pt modelId="{2F8ED32F-6C4A-46D7-ACF5-3B4B560521B9}" type="pres">
      <dgm:prSet presAssocID="{21FBCB2A-4C81-457C-9463-B7E85EE15D5D}" presName="textNode" presStyleLbl="node1" presStyleIdx="1" presStyleCnt="5">
        <dgm:presLayoutVars>
          <dgm:bulletEnabled val="1"/>
        </dgm:presLayoutVars>
      </dgm:prSet>
      <dgm:spPr/>
      <dgm:t>
        <a:bodyPr/>
        <a:lstStyle/>
        <a:p>
          <a:endParaRPr lang="en-US"/>
        </a:p>
      </dgm:t>
    </dgm:pt>
    <dgm:pt modelId="{EAF62C20-1685-48CA-8C3A-E20C77F6AC37}" type="pres">
      <dgm:prSet presAssocID="{D0D0280D-8DE9-4C12-A15C-3137338BD5AF}" presName="sibTrans" presStyleCnt="0"/>
      <dgm:spPr/>
    </dgm:pt>
    <dgm:pt modelId="{AF2F0C44-59EE-4569-B353-158B4A602931}" type="pres">
      <dgm:prSet presAssocID="{13B67BE4-AE2E-4E16-909E-CC4355B28A26}" presName="textNode" presStyleLbl="node1" presStyleIdx="2" presStyleCnt="5">
        <dgm:presLayoutVars>
          <dgm:bulletEnabled val="1"/>
        </dgm:presLayoutVars>
      </dgm:prSet>
      <dgm:spPr/>
      <dgm:t>
        <a:bodyPr/>
        <a:lstStyle/>
        <a:p>
          <a:endParaRPr lang="en-US"/>
        </a:p>
      </dgm:t>
    </dgm:pt>
    <dgm:pt modelId="{22552A8C-9193-4F3A-AA61-8E9D925CA49B}" type="pres">
      <dgm:prSet presAssocID="{3E2502FF-F042-4754-9747-308FFCAA3C91}" presName="sibTrans" presStyleCnt="0"/>
      <dgm:spPr/>
    </dgm:pt>
    <dgm:pt modelId="{D333115D-B831-404A-8A40-00B9A05CFF60}" type="pres">
      <dgm:prSet presAssocID="{BD2A513C-D7C4-4FB8-8787-63577739A0CB}" presName="textNode" presStyleLbl="node1" presStyleIdx="3" presStyleCnt="5">
        <dgm:presLayoutVars>
          <dgm:bulletEnabled val="1"/>
        </dgm:presLayoutVars>
      </dgm:prSet>
      <dgm:spPr/>
      <dgm:t>
        <a:bodyPr/>
        <a:lstStyle/>
        <a:p>
          <a:endParaRPr lang="en-US"/>
        </a:p>
      </dgm:t>
    </dgm:pt>
    <dgm:pt modelId="{D219D099-9118-43AA-B549-D905D6DD9362}" type="pres">
      <dgm:prSet presAssocID="{2AC421F6-1F83-4C04-A9F2-6C79CDCAE07B}" presName="sibTrans" presStyleCnt="0"/>
      <dgm:spPr/>
    </dgm:pt>
    <dgm:pt modelId="{77C81A83-25F5-4CF6-A8D1-6F47BA239AA3}" type="pres">
      <dgm:prSet presAssocID="{7212E8EE-FDEC-4B4D-A0C5-9D2E19FDDF17}" presName="textNode" presStyleLbl="node1" presStyleIdx="4" presStyleCnt="5">
        <dgm:presLayoutVars>
          <dgm:bulletEnabled val="1"/>
        </dgm:presLayoutVars>
      </dgm:prSet>
      <dgm:spPr/>
      <dgm:t>
        <a:bodyPr/>
        <a:lstStyle/>
        <a:p>
          <a:endParaRPr lang="en-US"/>
        </a:p>
      </dgm:t>
    </dgm:pt>
  </dgm:ptLst>
  <dgm:cxnLst>
    <dgm:cxn modelId="{0B77D7AC-4DCD-494E-A83B-4A9938801434}" type="presOf" srcId="{A7A76A03-6B3B-459D-9F90-E3D0B9291931}" destId="{AF76A2FD-995A-4EF3-8401-4D0B7B61C6FE}" srcOrd="0" destOrd="0" presId="urn:microsoft.com/office/officeart/2005/8/layout/hProcess9"/>
    <dgm:cxn modelId="{2AE0B4EC-6426-404E-8992-0DEF2B694557}" srcId="{A7A76A03-6B3B-459D-9F90-E3D0B9291931}" destId="{7E5D34F3-C46C-4AA2-96D1-8AEF86909750}" srcOrd="0" destOrd="0" parTransId="{811DC183-9448-413F-BB8E-7D74F6FA3D4D}" sibTransId="{1F7DF434-0D1D-4AA8-A920-62648E610F07}"/>
    <dgm:cxn modelId="{2C24E446-40A2-491E-9337-D9F668DE9CFF}" srcId="{A7A76A03-6B3B-459D-9F90-E3D0B9291931}" destId="{7212E8EE-FDEC-4B4D-A0C5-9D2E19FDDF17}" srcOrd="4" destOrd="0" parTransId="{E582998A-0083-4D97-A60F-69A96FD5DCE4}" sibTransId="{57612CD9-F77F-4D40-AF59-7DC65925E845}"/>
    <dgm:cxn modelId="{14891A6F-2BA1-416B-BF45-BAED29673DC3}" type="presOf" srcId="{13B67BE4-AE2E-4E16-909E-CC4355B28A26}" destId="{AF2F0C44-59EE-4569-B353-158B4A602931}" srcOrd="0" destOrd="0" presId="urn:microsoft.com/office/officeart/2005/8/layout/hProcess9"/>
    <dgm:cxn modelId="{E8D6B709-30CD-450A-AA42-82094B248806}" type="presOf" srcId="{21FBCB2A-4C81-457C-9463-B7E85EE15D5D}" destId="{2F8ED32F-6C4A-46D7-ACF5-3B4B560521B9}" srcOrd="0" destOrd="0" presId="urn:microsoft.com/office/officeart/2005/8/layout/hProcess9"/>
    <dgm:cxn modelId="{AA81A29C-E8B7-48BE-A44F-9007E03683F2}" srcId="{A7A76A03-6B3B-459D-9F90-E3D0B9291931}" destId="{21FBCB2A-4C81-457C-9463-B7E85EE15D5D}" srcOrd="1" destOrd="0" parTransId="{967DD88B-523E-4AE7-8CAC-A132897C3C33}" sibTransId="{D0D0280D-8DE9-4C12-A15C-3137338BD5AF}"/>
    <dgm:cxn modelId="{6633EE28-14BC-41F8-BADF-05154EBCAA4F}" srcId="{A7A76A03-6B3B-459D-9F90-E3D0B9291931}" destId="{BD2A513C-D7C4-4FB8-8787-63577739A0CB}" srcOrd="3" destOrd="0" parTransId="{D84F9EE4-22BF-4100-B765-CEF1F399933E}" sibTransId="{2AC421F6-1F83-4C04-A9F2-6C79CDCAE07B}"/>
    <dgm:cxn modelId="{C14E019A-3500-42A5-838C-62FD1AA77C84}" type="presOf" srcId="{7212E8EE-FDEC-4B4D-A0C5-9D2E19FDDF17}" destId="{77C81A83-25F5-4CF6-A8D1-6F47BA239AA3}" srcOrd="0" destOrd="0" presId="urn:microsoft.com/office/officeart/2005/8/layout/hProcess9"/>
    <dgm:cxn modelId="{11057AB8-7AD9-4CEF-9D7B-293CFA241F2C}" srcId="{A7A76A03-6B3B-459D-9F90-E3D0B9291931}" destId="{13B67BE4-AE2E-4E16-909E-CC4355B28A26}" srcOrd="2" destOrd="0" parTransId="{24DF91DF-C007-4A19-A3A1-EDDC1D123DAA}" sibTransId="{3E2502FF-F042-4754-9747-308FFCAA3C91}"/>
    <dgm:cxn modelId="{998E570A-0747-4578-9611-C061CD937B97}" type="presOf" srcId="{BD2A513C-D7C4-4FB8-8787-63577739A0CB}" destId="{D333115D-B831-404A-8A40-00B9A05CFF60}" srcOrd="0" destOrd="0" presId="urn:microsoft.com/office/officeart/2005/8/layout/hProcess9"/>
    <dgm:cxn modelId="{9E251378-B5C2-4E12-9653-4D0AAB7B7D28}" type="presOf" srcId="{7E5D34F3-C46C-4AA2-96D1-8AEF86909750}" destId="{62EAE97D-4CB1-4961-BB1F-F2F19480D14F}" srcOrd="0" destOrd="0" presId="urn:microsoft.com/office/officeart/2005/8/layout/hProcess9"/>
    <dgm:cxn modelId="{0457E90D-1A84-4CBD-B09E-8B50152CE36B}" type="presParOf" srcId="{AF76A2FD-995A-4EF3-8401-4D0B7B61C6FE}" destId="{9957C730-4FD5-498C-9B6E-E43A63B09019}" srcOrd="0" destOrd="0" presId="urn:microsoft.com/office/officeart/2005/8/layout/hProcess9"/>
    <dgm:cxn modelId="{CBADF12B-9A78-444F-AB30-16DE741EFE1E}" type="presParOf" srcId="{AF76A2FD-995A-4EF3-8401-4D0B7B61C6FE}" destId="{504F7F48-7C03-4407-A86D-E5CC1AC7FEE3}" srcOrd="1" destOrd="0" presId="urn:microsoft.com/office/officeart/2005/8/layout/hProcess9"/>
    <dgm:cxn modelId="{3DED582F-BF51-41CC-8471-251E64097A0B}" type="presParOf" srcId="{504F7F48-7C03-4407-A86D-E5CC1AC7FEE3}" destId="{62EAE97D-4CB1-4961-BB1F-F2F19480D14F}" srcOrd="0" destOrd="0" presId="urn:microsoft.com/office/officeart/2005/8/layout/hProcess9"/>
    <dgm:cxn modelId="{39E21DF9-0432-4508-8EA2-7E8BDA793D87}" type="presParOf" srcId="{504F7F48-7C03-4407-A86D-E5CC1AC7FEE3}" destId="{B3F17EB7-9F47-4F4C-B13E-D84615DE9751}" srcOrd="1" destOrd="0" presId="urn:microsoft.com/office/officeart/2005/8/layout/hProcess9"/>
    <dgm:cxn modelId="{B23CD449-0A59-43F8-B78F-1D09460F774F}" type="presParOf" srcId="{504F7F48-7C03-4407-A86D-E5CC1AC7FEE3}" destId="{2F8ED32F-6C4A-46D7-ACF5-3B4B560521B9}" srcOrd="2" destOrd="0" presId="urn:microsoft.com/office/officeart/2005/8/layout/hProcess9"/>
    <dgm:cxn modelId="{62848048-C145-4875-9F24-D47E2AFE3080}" type="presParOf" srcId="{504F7F48-7C03-4407-A86D-E5CC1AC7FEE3}" destId="{EAF62C20-1685-48CA-8C3A-E20C77F6AC37}" srcOrd="3" destOrd="0" presId="urn:microsoft.com/office/officeart/2005/8/layout/hProcess9"/>
    <dgm:cxn modelId="{5DD78C67-70FD-4A91-B7D0-40E8A2D04B8F}" type="presParOf" srcId="{504F7F48-7C03-4407-A86D-E5CC1AC7FEE3}" destId="{AF2F0C44-59EE-4569-B353-158B4A602931}" srcOrd="4" destOrd="0" presId="urn:microsoft.com/office/officeart/2005/8/layout/hProcess9"/>
    <dgm:cxn modelId="{C411CE6A-A815-49EE-802D-4452BBA39C19}" type="presParOf" srcId="{504F7F48-7C03-4407-A86D-E5CC1AC7FEE3}" destId="{22552A8C-9193-4F3A-AA61-8E9D925CA49B}" srcOrd="5" destOrd="0" presId="urn:microsoft.com/office/officeart/2005/8/layout/hProcess9"/>
    <dgm:cxn modelId="{A4E920D8-4C7C-44AA-9058-6FDA77EE8A53}" type="presParOf" srcId="{504F7F48-7C03-4407-A86D-E5CC1AC7FEE3}" destId="{D333115D-B831-404A-8A40-00B9A05CFF60}" srcOrd="6" destOrd="0" presId="urn:microsoft.com/office/officeart/2005/8/layout/hProcess9"/>
    <dgm:cxn modelId="{E0131235-87CE-43AE-8694-F06228E3FC62}" type="presParOf" srcId="{504F7F48-7C03-4407-A86D-E5CC1AC7FEE3}" destId="{D219D099-9118-43AA-B549-D905D6DD9362}" srcOrd="7" destOrd="0" presId="urn:microsoft.com/office/officeart/2005/8/layout/hProcess9"/>
    <dgm:cxn modelId="{AC265694-DA9F-482E-BCAB-09672AAD571B}" type="presParOf" srcId="{504F7F48-7C03-4407-A86D-E5CC1AC7FEE3}" destId="{77C81A83-25F5-4CF6-A8D1-6F47BA239AA3}"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57C730-4FD5-498C-9B6E-E43A63B09019}">
      <dsp:nvSpPr>
        <dsp:cNvPr id="0" name=""/>
        <dsp:cNvSpPr/>
      </dsp:nvSpPr>
      <dsp:spPr>
        <a:xfrm>
          <a:off x="2" y="0"/>
          <a:ext cx="8461370" cy="4495800"/>
        </a:xfrm>
        <a:prstGeom prst="rightArrow">
          <a:avLst/>
        </a:prstGeom>
        <a:solidFill>
          <a:srgbClr val="1168B4"/>
        </a:solidFill>
        <a:ln>
          <a:noFill/>
        </a:ln>
        <a:effectLst/>
      </dsp:spPr>
      <dsp:style>
        <a:lnRef idx="0">
          <a:scrgbClr r="0" g="0" b="0"/>
        </a:lnRef>
        <a:fillRef idx="1">
          <a:scrgbClr r="0" g="0" b="0"/>
        </a:fillRef>
        <a:effectRef idx="0">
          <a:scrgbClr r="0" g="0" b="0"/>
        </a:effectRef>
        <a:fontRef idx="minor"/>
      </dsp:style>
    </dsp:sp>
    <dsp:sp modelId="{62EAE97D-4CB1-4961-BB1F-F2F19480D14F}">
      <dsp:nvSpPr>
        <dsp:cNvPr id="0" name=""/>
        <dsp:cNvSpPr/>
      </dsp:nvSpPr>
      <dsp:spPr>
        <a:xfrm>
          <a:off x="3305" y="1348740"/>
          <a:ext cx="1606339" cy="17983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kern="1200" dirty="0" smtClean="0">
              <a:solidFill>
                <a:schemeClr val="tx1"/>
              </a:solidFill>
              <a:latin typeface="CordiaUPC" pitchFamily="34" charset="-34"/>
              <a:cs typeface="CordiaUPC" pitchFamily="34" charset="-34"/>
            </a:rPr>
            <a:t>Identifying and </a:t>
          </a:r>
          <a:r>
            <a:rPr lang="en-US" sz="2400" kern="1200" noProof="0" dirty="0" smtClean="0">
              <a:solidFill>
                <a:schemeClr val="tx1"/>
              </a:solidFill>
              <a:latin typeface="CordiaUPC" pitchFamily="34" charset="-34"/>
              <a:cs typeface="CordiaUPC" pitchFamily="34" charset="-34"/>
            </a:rPr>
            <a:t>diagnosing</a:t>
          </a:r>
          <a:r>
            <a:rPr lang="de-DE" sz="2400" kern="1200" dirty="0" smtClean="0">
              <a:solidFill>
                <a:schemeClr val="tx1"/>
              </a:solidFill>
              <a:latin typeface="CordiaUPC" pitchFamily="34" charset="-34"/>
              <a:cs typeface="CordiaUPC" pitchFamily="34" charset="-34"/>
            </a:rPr>
            <a:t> the problem</a:t>
          </a:r>
          <a:endParaRPr lang="en-US" sz="2400" kern="1200" dirty="0">
            <a:solidFill>
              <a:schemeClr val="tx1"/>
            </a:solidFill>
            <a:latin typeface="CordiaUPC" pitchFamily="34" charset="-34"/>
            <a:cs typeface="CordiaUPC" pitchFamily="34" charset="-34"/>
          </a:endParaRPr>
        </a:p>
      </dsp:txBody>
      <dsp:txXfrm>
        <a:off x="81720" y="1427155"/>
        <a:ext cx="1449509" cy="1641490"/>
      </dsp:txXfrm>
    </dsp:sp>
    <dsp:sp modelId="{2F8ED32F-6C4A-46D7-ACF5-3B4B560521B9}">
      <dsp:nvSpPr>
        <dsp:cNvPr id="0" name=""/>
        <dsp:cNvSpPr/>
      </dsp:nvSpPr>
      <dsp:spPr>
        <a:xfrm>
          <a:off x="1715411" y="1348740"/>
          <a:ext cx="1606339" cy="17983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kern="1200" dirty="0" smtClean="0">
              <a:solidFill>
                <a:schemeClr val="tx1"/>
              </a:solidFill>
              <a:latin typeface="CordiaUPC" pitchFamily="34" charset="-34"/>
              <a:cs typeface="CordiaUPC" pitchFamily="34" charset="-34"/>
            </a:rPr>
            <a:t>Generating alternative </a:t>
          </a:r>
          <a:r>
            <a:rPr lang="de-DE" sz="2400" kern="1200" dirty="0" err="1" smtClean="0">
              <a:solidFill>
                <a:schemeClr val="tx1"/>
              </a:solidFill>
              <a:latin typeface="CordiaUPC" pitchFamily="34" charset="-34"/>
              <a:cs typeface="CordiaUPC" pitchFamily="34" charset="-34"/>
            </a:rPr>
            <a:t>solution</a:t>
          </a:r>
          <a:endParaRPr lang="en-US" sz="2400" kern="1200" dirty="0">
            <a:solidFill>
              <a:schemeClr val="tx1"/>
            </a:solidFill>
            <a:latin typeface="CordiaUPC" pitchFamily="34" charset="-34"/>
            <a:cs typeface="CordiaUPC" pitchFamily="34" charset="-34"/>
          </a:endParaRPr>
        </a:p>
      </dsp:txBody>
      <dsp:txXfrm>
        <a:off x="1793826" y="1427155"/>
        <a:ext cx="1449509" cy="1641490"/>
      </dsp:txXfrm>
    </dsp:sp>
    <dsp:sp modelId="{AF2F0C44-59EE-4569-B353-158B4A602931}">
      <dsp:nvSpPr>
        <dsp:cNvPr id="0" name=""/>
        <dsp:cNvSpPr/>
      </dsp:nvSpPr>
      <dsp:spPr>
        <a:xfrm>
          <a:off x="3427517" y="1348740"/>
          <a:ext cx="1606339" cy="17983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de-DE" sz="2400" kern="1200" dirty="0" err="1" smtClean="0">
              <a:solidFill>
                <a:schemeClr val="tx1"/>
              </a:solidFill>
              <a:latin typeface="CordiaUPC" pitchFamily="34" charset="-34"/>
              <a:cs typeface="CordiaUPC" pitchFamily="34" charset="-34"/>
            </a:rPr>
            <a:t>Evaluating</a:t>
          </a:r>
          <a:r>
            <a:rPr lang="de-DE" sz="2400" kern="1200" dirty="0" smtClean="0">
              <a:solidFill>
                <a:schemeClr val="tx1"/>
              </a:solidFill>
              <a:latin typeface="CordiaUPC" pitchFamily="34" charset="-34"/>
              <a:cs typeface="CordiaUPC" pitchFamily="34" charset="-34"/>
            </a:rPr>
            <a:t> alternative</a:t>
          </a:r>
        </a:p>
        <a:p>
          <a:pPr lvl="0" algn="ctr" defTabSz="1066800">
            <a:lnSpc>
              <a:spcPct val="90000"/>
            </a:lnSpc>
            <a:spcBef>
              <a:spcPct val="0"/>
            </a:spcBef>
            <a:spcAft>
              <a:spcPct val="35000"/>
            </a:spcAft>
          </a:pPr>
          <a:r>
            <a:rPr lang="de-DE" sz="2400" kern="1200" dirty="0" err="1" smtClean="0">
              <a:solidFill>
                <a:schemeClr val="tx1"/>
              </a:solidFill>
              <a:latin typeface="CordiaUPC" pitchFamily="34" charset="-34"/>
              <a:cs typeface="CordiaUPC" pitchFamily="34" charset="-34"/>
            </a:rPr>
            <a:t>and</a:t>
          </a:r>
          <a:r>
            <a:rPr lang="de-DE" sz="2400" kern="1200" dirty="0" smtClean="0">
              <a:solidFill>
                <a:schemeClr val="tx1"/>
              </a:solidFill>
              <a:latin typeface="CordiaUPC" pitchFamily="34" charset="-34"/>
              <a:cs typeface="CordiaUPC" pitchFamily="34" charset="-34"/>
            </a:rPr>
            <a:t> </a:t>
          </a:r>
          <a:r>
            <a:rPr lang="de-DE" sz="2400" kern="1200" dirty="0" err="1" smtClean="0">
              <a:solidFill>
                <a:schemeClr val="tx1"/>
              </a:solidFill>
              <a:latin typeface="CordiaUPC" pitchFamily="34" charset="-34"/>
              <a:cs typeface="CordiaUPC" pitchFamily="34" charset="-34"/>
            </a:rPr>
            <a:t>making</a:t>
          </a:r>
          <a:r>
            <a:rPr lang="de-DE" sz="2400" kern="1200" dirty="0" smtClean="0">
              <a:solidFill>
                <a:schemeClr val="tx1"/>
              </a:solidFill>
              <a:latin typeface="CordiaUPC" pitchFamily="34" charset="-34"/>
              <a:cs typeface="CordiaUPC" pitchFamily="34" charset="-34"/>
            </a:rPr>
            <a:t> </a:t>
          </a:r>
          <a:r>
            <a:rPr lang="de-DE" sz="2400" kern="1200" dirty="0" err="1" smtClean="0">
              <a:solidFill>
                <a:schemeClr val="tx1"/>
              </a:solidFill>
              <a:latin typeface="CordiaUPC" pitchFamily="34" charset="-34"/>
              <a:cs typeface="CordiaUPC" pitchFamily="34" charset="-34"/>
            </a:rPr>
            <a:t>the</a:t>
          </a:r>
          <a:r>
            <a:rPr lang="de-DE" sz="2400" kern="1200" dirty="0" smtClean="0">
              <a:solidFill>
                <a:schemeClr val="tx1"/>
              </a:solidFill>
              <a:latin typeface="CordiaUPC" pitchFamily="34" charset="-34"/>
              <a:cs typeface="CordiaUPC" pitchFamily="34" charset="-34"/>
            </a:rPr>
            <a:t> </a:t>
          </a:r>
          <a:r>
            <a:rPr lang="de-DE" sz="2400" kern="1200" dirty="0" err="1" smtClean="0">
              <a:solidFill>
                <a:schemeClr val="tx1"/>
              </a:solidFill>
              <a:latin typeface="CordiaUPC" pitchFamily="34" charset="-34"/>
              <a:cs typeface="CordiaUPC" pitchFamily="34" charset="-34"/>
            </a:rPr>
            <a:t>choice</a:t>
          </a:r>
          <a:endParaRPr lang="en-US" sz="2400" kern="1200" dirty="0">
            <a:solidFill>
              <a:schemeClr val="tx1"/>
            </a:solidFill>
            <a:latin typeface="CordiaUPC" pitchFamily="34" charset="-34"/>
            <a:cs typeface="CordiaUPC" pitchFamily="34" charset="-34"/>
          </a:endParaRPr>
        </a:p>
      </dsp:txBody>
      <dsp:txXfrm>
        <a:off x="3505932" y="1427155"/>
        <a:ext cx="1449509" cy="1641490"/>
      </dsp:txXfrm>
    </dsp:sp>
    <dsp:sp modelId="{D333115D-B831-404A-8A40-00B9A05CFF60}">
      <dsp:nvSpPr>
        <dsp:cNvPr id="0" name=""/>
        <dsp:cNvSpPr/>
      </dsp:nvSpPr>
      <dsp:spPr>
        <a:xfrm>
          <a:off x="5139624" y="1348740"/>
          <a:ext cx="1606339" cy="17983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de-DE" sz="2000" kern="1200" dirty="0" err="1" smtClean="0">
              <a:solidFill>
                <a:schemeClr val="tx1"/>
              </a:solidFill>
              <a:latin typeface="CordiaUPC" pitchFamily="34" charset="-34"/>
              <a:cs typeface="CordiaUPC" pitchFamily="34" charset="-34"/>
            </a:rPr>
            <a:t>Implementation</a:t>
          </a:r>
          <a:endParaRPr lang="en-US" sz="2000" kern="1200" dirty="0">
            <a:solidFill>
              <a:schemeClr val="tx1"/>
            </a:solidFill>
            <a:latin typeface="CordiaUPC" pitchFamily="34" charset="-34"/>
            <a:cs typeface="CordiaUPC" pitchFamily="34" charset="-34"/>
          </a:endParaRPr>
        </a:p>
      </dsp:txBody>
      <dsp:txXfrm>
        <a:off x="5218039" y="1427155"/>
        <a:ext cx="1449509" cy="1641490"/>
      </dsp:txXfrm>
    </dsp:sp>
    <dsp:sp modelId="{77C81A83-25F5-4CF6-A8D1-6F47BA239AA3}">
      <dsp:nvSpPr>
        <dsp:cNvPr id="0" name=""/>
        <dsp:cNvSpPr/>
      </dsp:nvSpPr>
      <dsp:spPr>
        <a:xfrm>
          <a:off x="6851730" y="1348740"/>
          <a:ext cx="1606339" cy="17983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de-DE" sz="2900" kern="1200" dirty="0" err="1" smtClean="0">
              <a:solidFill>
                <a:schemeClr val="tx1"/>
              </a:solidFill>
              <a:latin typeface="CordiaUPC" pitchFamily="34" charset="-34"/>
              <a:cs typeface="CordiaUPC" pitchFamily="34" charset="-34"/>
            </a:rPr>
            <a:t>Evaluating</a:t>
          </a:r>
          <a:r>
            <a:rPr lang="de-DE" sz="2900" kern="1200" dirty="0" smtClean="0">
              <a:solidFill>
                <a:schemeClr val="tx1"/>
              </a:solidFill>
              <a:latin typeface="CordiaUPC" pitchFamily="34" charset="-34"/>
              <a:cs typeface="CordiaUPC" pitchFamily="34" charset="-34"/>
            </a:rPr>
            <a:t> </a:t>
          </a:r>
          <a:r>
            <a:rPr lang="de-DE" sz="2900" kern="1200" dirty="0" err="1" smtClean="0">
              <a:solidFill>
                <a:schemeClr val="tx1"/>
              </a:solidFill>
              <a:latin typeface="CordiaUPC" pitchFamily="34" charset="-34"/>
              <a:cs typeface="CordiaUPC" pitchFamily="34" charset="-34"/>
            </a:rPr>
            <a:t>the</a:t>
          </a:r>
          <a:r>
            <a:rPr lang="de-DE" sz="2900" kern="1200" dirty="0" smtClean="0">
              <a:solidFill>
                <a:schemeClr val="tx1"/>
              </a:solidFill>
              <a:latin typeface="CordiaUPC" pitchFamily="34" charset="-34"/>
              <a:cs typeface="CordiaUPC" pitchFamily="34" charset="-34"/>
            </a:rPr>
            <a:t> </a:t>
          </a:r>
          <a:r>
            <a:rPr lang="de-DE" sz="2900" kern="1200" dirty="0" err="1" smtClean="0">
              <a:solidFill>
                <a:schemeClr val="tx1"/>
              </a:solidFill>
              <a:latin typeface="CordiaUPC" pitchFamily="34" charset="-34"/>
              <a:cs typeface="CordiaUPC" pitchFamily="34" charset="-34"/>
            </a:rPr>
            <a:t>decision</a:t>
          </a:r>
          <a:endParaRPr lang="en-US" sz="2900" kern="1200" dirty="0">
            <a:solidFill>
              <a:schemeClr val="tx1"/>
            </a:solidFill>
            <a:latin typeface="CordiaUPC" pitchFamily="34" charset="-34"/>
            <a:cs typeface="CordiaUPC" pitchFamily="34" charset="-34"/>
          </a:endParaRPr>
        </a:p>
      </dsp:txBody>
      <dsp:txXfrm>
        <a:off x="6930145" y="1427155"/>
        <a:ext cx="1449509" cy="164149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pPr/>
              <a:t>9/10/2012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pPr/>
              <a:t>‹#›</a:t>
            </a:fld>
            <a:endParaRPr lang="en-US"/>
          </a:p>
        </p:txBody>
      </p:sp>
    </p:spTree>
    <p:extLst>
      <p:ext uri="{BB962C8B-B14F-4D97-AF65-F5344CB8AC3E}">
        <p14:creationId xmlns:p14="http://schemas.microsoft.com/office/powerpoint/2010/main" val="470094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clockworkaccounting.com/enron-scandal-summary/"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www.investopedia.com/articles/stocks/09/enron-collapse.asp"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en.wikipedia.org/wiki/Corporate_social_responsibility"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en.wikipedia.org/wiki/Corporate_social_responsibility"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en.wikipedia.org/wiki/Corporate_social_responsibility"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kellyservices.com.sg/web/sg/services/en/pages/sociallyresponsible.html"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en.wikipedia.org/wiki/Corporate_social_responsibility"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youtube.com/watch?v=pNmJ2jflh20"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Enron Corporation is an energy trading, natural gas, and electric utilities company based in Houston , Texas that employed around 21,000 people by mid-2001, before it went bankrupt.</a:t>
            </a:r>
            <a:endParaRPr lang="th-TH" sz="1200" b="0" i="0" kern="1200" dirty="0" smtClean="0">
              <a:solidFill>
                <a:schemeClr val="tx1"/>
              </a:solidFill>
              <a:effectLst/>
              <a:latin typeface="+mn-lt"/>
              <a:ea typeface="+mn-ea"/>
              <a:cs typeface="+mn-cs"/>
            </a:endParaRPr>
          </a:p>
          <a:p>
            <a:endParaRPr lang="th-TH" sz="1200" b="0" i="0" kern="1200" dirty="0" smtClean="0">
              <a:solidFill>
                <a:schemeClr val="tx1"/>
              </a:solidFill>
              <a:effectLst/>
              <a:latin typeface="+mn-lt"/>
              <a:ea typeface="+mn-ea"/>
              <a:cs typeface="+mn-cs"/>
            </a:endParaRPr>
          </a:p>
          <a:p>
            <a:r>
              <a:rPr lang="en-GB" dirty="0" smtClean="0">
                <a:hlinkClick r:id="rId3"/>
              </a:rPr>
              <a:t>http://clockworkaccounting.com/enron-scandal-summary/</a:t>
            </a:r>
            <a:endParaRPr lang="en-GB" dirty="0" smtClean="0"/>
          </a:p>
          <a:p>
            <a:r>
              <a:rPr lang="en-GB" dirty="0" smtClean="0">
                <a:hlinkClick r:id="rId4"/>
              </a:rPr>
              <a:t>http://www.investopedia.com/articles/stocks/09/enron-collapse.asp#axzz1X3VkwJsf</a:t>
            </a:r>
            <a:endParaRPr lang="en-GB" dirty="0"/>
          </a:p>
        </p:txBody>
      </p:sp>
      <p:sp>
        <p:nvSpPr>
          <p:cNvPr id="4" name="Slide Number Placeholder 3"/>
          <p:cNvSpPr>
            <a:spLocks noGrp="1"/>
          </p:cNvSpPr>
          <p:nvPr>
            <p:ph type="sldNum" sz="quarter" idx="10"/>
          </p:nvPr>
        </p:nvSpPr>
        <p:spPr/>
        <p:txBody>
          <a:bodyPr/>
          <a:lstStyle/>
          <a:p>
            <a:fld id="{4EA29EEE-A5F8-444A-A84D-2D36C7D9E03E}" type="slidenum">
              <a:rPr lang="en-US" smtClean="0"/>
              <a:pPr/>
              <a:t>2</a:t>
            </a:fld>
            <a:endParaRPr lang="en-US"/>
          </a:p>
        </p:txBody>
      </p:sp>
    </p:spTree>
    <p:extLst>
      <p:ext uri="{BB962C8B-B14F-4D97-AF65-F5344CB8AC3E}">
        <p14:creationId xmlns:p14="http://schemas.microsoft.com/office/powerpoint/2010/main" val="29374684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http://en.wikipedia.org/wiki/Corporate_social_responsibility</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http://en.wikipedia.org/wiki/Corporate_social_responsibility</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http://en.wikipedia.org/wiki/Corporate_social_responsibility</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http://www.kellyservices.com.sg/web/sg/services/en/pages/sociallyresponsible.html</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18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de-DE" dirty="0" smtClean="0">
                <a:hlinkClick r:id="rId3"/>
              </a:rPr>
              <a:t>http://en.wikipedia.org/wiki/Corporate_social_responsibility</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http://www.economist.com/node/187886 sweatshop</a:t>
            </a:r>
          </a:p>
          <a:p>
            <a:r>
              <a:rPr lang="de-DE" dirty="0" smtClean="0"/>
              <a:t>Poor Working</a:t>
            </a:r>
            <a:r>
              <a:rPr lang="de-DE" baseline="0" dirty="0" smtClean="0"/>
              <a:t> </a:t>
            </a:r>
            <a:r>
              <a:rPr lang="de-DE" baseline="0" dirty="0" err="1" smtClean="0"/>
              <a:t>condition</a:t>
            </a:r>
            <a:r>
              <a:rPr lang="de-DE" baseline="0" dirty="0" smtClean="0"/>
              <a:t>, </a:t>
            </a:r>
            <a:r>
              <a:rPr lang="de-DE" baseline="0" dirty="0" err="1" smtClean="0"/>
              <a:t>child</a:t>
            </a:r>
            <a:r>
              <a:rPr lang="de-DE" baseline="0" dirty="0" smtClean="0"/>
              <a:t> </a:t>
            </a:r>
            <a:r>
              <a:rPr lang="de-DE" baseline="0" dirty="0" err="1" smtClean="0"/>
              <a:t>labor</a:t>
            </a:r>
            <a:endParaRPr lang="de-DE" baseline="0" dirty="0" smtClean="0"/>
          </a:p>
          <a:p>
            <a:r>
              <a:rPr lang="de-DE" baseline="0" dirty="0" err="1" smtClean="0"/>
              <a:t>Example</a:t>
            </a:r>
            <a:r>
              <a:rPr lang="de-DE" baseline="0" dirty="0" smtClean="0"/>
              <a:t>: </a:t>
            </a:r>
            <a:r>
              <a:rPr lang="de-DE" baseline="0" dirty="0" err="1" smtClean="0"/>
              <a:t>Foxcom</a:t>
            </a:r>
            <a:r>
              <a:rPr lang="de-DE" baseline="0" dirty="0" smtClean="0"/>
              <a:t>, </a:t>
            </a:r>
            <a:r>
              <a:rPr lang="de-DE" baseline="0" dirty="0" err="1" smtClean="0"/>
              <a:t>Francetelecom</a:t>
            </a:r>
            <a:endParaRPr lang="de-DE" baseline="0" dirty="0" smtClean="0"/>
          </a:p>
          <a:p>
            <a:endParaRPr lang="en-US" dirty="0" smtClean="0"/>
          </a:p>
          <a:p>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pPr/>
              <a:t>22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e-DE" dirty="0" smtClean="0"/>
              <a:t>http://www.youtube.com/watch?v=nr00arV2XIw</a:t>
            </a:r>
            <a:endParaRPr lang="th-TH" dirty="0" smtClean="0"/>
          </a:p>
          <a:p>
            <a:endParaRPr lang="th-TH" dirty="0" smtClean="0"/>
          </a:p>
          <a:p>
            <a:r>
              <a:rPr lang="en-GB" smtClean="0">
                <a:hlinkClick r:id="rId3"/>
              </a:rPr>
              <a:t>http://www.youtube.com/watch?v=pNmJ2jflh20</a:t>
            </a:r>
            <a:endParaRPr lang="th-TH" dirty="0" smtClean="0"/>
          </a:p>
        </p:txBody>
      </p:sp>
      <p:sp>
        <p:nvSpPr>
          <p:cNvPr id="4" name="Slide Number Placeholder 3"/>
          <p:cNvSpPr>
            <a:spLocks noGrp="1"/>
          </p:cNvSpPr>
          <p:nvPr>
            <p:ph type="sldNum" sz="quarter" idx="10"/>
          </p:nvPr>
        </p:nvSpPr>
        <p:spPr/>
        <p:txBody>
          <a:bodyPr/>
          <a:lstStyle/>
          <a:p>
            <a:fld id="{4EA29EEE-A5F8-444A-A84D-2D36C7D9E03E}" type="slidenum">
              <a:rPr lang="en-US" smtClean="0"/>
              <a:pPr/>
              <a:t>24</a:t>
            </a:fld>
            <a:endParaRPr lang="en-US"/>
          </a:p>
        </p:txBody>
      </p:sp>
    </p:spTree>
    <p:extLst>
      <p:ext uri="{BB962C8B-B14F-4D97-AF65-F5344CB8AC3E}">
        <p14:creationId xmlns:p14="http://schemas.microsoft.com/office/powerpoint/2010/main" val="30801197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pPr/>
              <a:t>9/10/2012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pPr/>
              <a:t>9/10/2012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pPr/>
              <a:t>9/10/2012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pPr/>
              <a:t>9/10/2012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pPr/>
              <a:t>9/10/2012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pPr/>
              <a:t>9/10/2012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pPr/>
              <a:t>9/10/2012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pPr/>
              <a:t>9/10/2012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pPr/>
              <a:t>9/10/2012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pPr/>
              <a:t>9/10/2012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pPr/>
              <a:t>9/10/2012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pPr/>
              <a:t>9/10/2012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3.jpeg"/><Relationship Id="rId7"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Business ethics and social responsibility</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dirty="0" smtClean="0">
                <a:latin typeface="CordiaUPC" pitchFamily="34" charset="-34"/>
                <a:cs typeface="CordiaUPC" pitchFamily="34" charset="-34"/>
              </a:rPr>
              <a:t>The Enron scandal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a:t>
            </a:fld>
            <a:endParaRPr lang="en-US" sz="1600" dirty="0">
              <a:latin typeface="CordiaUPC" pitchFamily="34" charset="-34"/>
              <a:cs typeface="CordiaUPC" pitchFamily="34" charset="-34"/>
            </a:endParaRPr>
          </a:p>
        </p:txBody>
      </p:sp>
      <p:pic>
        <p:nvPicPr>
          <p:cNvPr id="1026" name="Picture 2" descr="http://laist.com/attachments/la_carolyn/enronbehindbars.jpg"/>
          <p:cNvPicPr>
            <a:picLocks noChangeAspect="1" noChangeArrowheads="1"/>
          </p:cNvPicPr>
          <p:nvPr/>
        </p:nvPicPr>
        <p:blipFill rotWithShape="1">
          <a:blip r:embed="rId4">
            <a:extLst>
              <a:ext uri="{28A0092B-C50C-407E-A947-70E740481C1C}">
                <a14:useLocalDpi xmlns:a14="http://schemas.microsoft.com/office/drawing/2010/main" val="0"/>
              </a:ext>
            </a:extLst>
          </a:blip>
          <a:srcRect r="13432"/>
          <a:stretch/>
        </p:blipFill>
        <p:spPr bwMode="auto">
          <a:xfrm>
            <a:off x="232229" y="2362200"/>
            <a:ext cx="4122795" cy="357187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348566" y="1606800"/>
            <a:ext cx="4572000" cy="4893647"/>
          </a:xfrm>
          <a:prstGeom prst="rect">
            <a:avLst/>
          </a:prstGeom>
        </p:spPr>
        <p:txBody>
          <a:bodyPr>
            <a:spAutoFit/>
          </a:bodyPr>
          <a:lstStyle/>
          <a:p>
            <a:r>
              <a:rPr lang="en-GB" sz="2400" dirty="0">
                <a:latin typeface="Cordia New" pitchFamily="34" charset="-34"/>
                <a:cs typeface="Cordia New" pitchFamily="34" charset="-34"/>
              </a:rPr>
              <a:t>Enron Corporation is an energy trading, natural gas, and electric utilities company based in Texas. In just 15 years, Enron grew from nowhere to be America's seventh largest company, employing 21,000 staff in more than 40 countries</a:t>
            </a:r>
            <a:r>
              <a:rPr lang="en-GB" sz="2400" dirty="0" smtClean="0">
                <a:latin typeface="Cordia New" pitchFamily="34" charset="-34"/>
                <a:cs typeface="Cordia New" pitchFamily="34" charset="-34"/>
              </a:rPr>
              <a:t>.</a:t>
            </a:r>
          </a:p>
          <a:p>
            <a:r>
              <a:rPr lang="en-GB" sz="2400" dirty="0">
                <a:latin typeface="Cordia New" pitchFamily="34" charset="-34"/>
                <a:cs typeface="Cordia New" pitchFamily="34" charset="-34"/>
              </a:rPr>
              <a:t>Enron lied about its profits and stands accused of a range of shady dealings, including concealing debts so they didn't show up in the company's accounts</a:t>
            </a:r>
            <a:r>
              <a:rPr lang="en-GB" sz="2400" dirty="0" smtClean="0">
                <a:latin typeface="Cordia New" pitchFamily="34" charset="-34"/>
                <a:cs typeface="Cordia New" pitchFamily="34" charset="-34"/>
              </a:rPr>
              <a:t>.</a:t>
            </a:r>
            <a:endParaRPr lang="en-GB" sz="2400" dirty="0">
              <a:latin typeface="Cordia New" pitchFamily="34" charset="-34"/>
              <a:cs typeface="Cordia New" pitchFamily="34" charset="-34"/>
            </a:endParaRPr>
          </a:p>
          <a:p>
            <a:r>
              <a:rPr lang="en-GB" sz="2400" dirty="0">
                <a:latin typeface="Cordia New" pitchFamily="34" charset="-34"/>
                <a:cs typeface="Cordia New" pitchFamily="34" charset="-34"/>
              </a:rPr>
              <a:t>As the depth of the deception unfolded, investors and creditors retreated, forcing the firm into Chapter 11 bankruptcy in December.</a:t>
            </a:r>
            <a:endParaRPr lang="th-TH" sz="2400" dirty="0">
              <a:latin typeface="Cordia New" pitchFamily="34" charset="-34"/>
              <a:cs typeface="Cordia New" pitchFamily="34" charset="-34"/>
            </a:endParaRPr>
          </a:p>
        </p:txBody>
      </p:sp>
    </p:spTree>
    <p:extLst>
      <p:ext uri="{BB962C8B-B14F-4D97-AF65-F5344CB8AC3E}">
        <p14:creationId xmlns:p14="http://schemas.microsoft.com/office/powerpoint/2010/main" val="3742396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Ethics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Ethics is concerned with what is good for individuals and society and is also described as moral philosophy</a:t>
            </a:r>
          </a:p>
          <a:p>
            <a:pPr>
              <a:buNone/>
            </a:pPr>
            <a:r>
              <a:rPr lang="en-US" dirty="0" smtClean="0">
                <a:latin typeface="Cordia New" pitchFamily="34" charset="-34"/>
                <a:cs typeface="Cordia New" pitchFamily="34" charset="-34"/>
              </a:rPr>
              <a:t>Ethics covers the following dilemmas:</a:t>
            </a:r>
          </a:p>
          <a:p>
            <a:pPr>
              <a:buFont typeface="Wingdings" pitchFamily="2" charset="2"/>
              <a:buChar char="Ø"/>
            </a:pPr>
            <a:r>
              <a:rPr lang="en-US" dirty="0" smtClean="0">
                <a:latin typeface="Cordia New" pitchFamily="34" charset="-34"/>
                <a:cs typeface="Cordia New" pitchFamily="34" charset="-34"/>
              </a:rPr>
              <a:t>how to live a good life</a:t>
            </a:r>
          </a:p>
          <a:p>
            <a:pPr>
              <a:buFont typeface="Wingdings" pitchFamily="2" charset="2"/>
              <a:buChar char="Ø"/>
            </a:pPr>
            <a:r>
              <a:rPr lang="en-US" dirty="0" smtClean="0">
                <a:latin typeface="Cordia New" pitchFamily="34" charset="-34"/>
                <a:cs typeface="Cordia New" pitchFamily="34" charset="-34"/>
              </a:rPr>
              <a:t>our rights and responsibilities</a:t>
            </a:r>
          </a:p>
          <a:p>
            <a:pPr>
              <a:buFont typeface="Wingdings" pitchFamily="2" charset="2"/>
              <a:buChar char="Ø"/>
            </a:pPr>
            <a:r>
              <a:rPr lang="en-US" dirty="0" smtClean="0">
                <a:latin typeface="Cordia New" pitchFamily="34" charset="-34"/>
                <a:cs typeface="Cordia New" pitchFamily="34" charset="-34"/>
              </a:rPr>
              <a:t>the language of right and wrong</a:t>
            </a:r>
          </a:p>
          <a:p>
            <a:pPr>
              <a:buFont typeface="Wingdings" pitchFamily="2" charset="2"/>
              <a:buChar char="Ø"/>
            </a:pPr>
            <a:r>
              <a:rPr lang="en-US" dirty="0" smtClean="0">
                <a:latin typeface="Cordia New" pitchFamily="34" charset="-34"/>
                <a:cs typeface="Cordia New" pitchFamily="34" charset="-34"/>
              </a:rPr>
              <a:t>moral decisions - what is good and bad?</a:t>
            </a:r>
          </a:p>
          <a:p>
            <a:pPr marL="0" indent="0">
              <a:buNone/>
            </a:pPr>
            <a:r>
              <a:rPr lang="en-US" dirty="0" smtClean="0">
                <a:latin typeface="Cordia New" pitchFamily="34" charset="-34"/>
                <a:cs typeface="Cordia New" pitchFamily="34" charset="-34"/>
              </a:rPr>
              <a:t>The concepts of ethics have been derived from religions, philosophies and cultures</a:t>
            </a: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a:latin typeface="CordiaUPC" pitchFamily="34" charset="-34"/>
                <a:cs typeface="CordiaUPC" pitchFamily="34" charset="-34"/>
              </a:rPr>
              <a:t>Ethics</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4</a:t>
            </a:fld>
            <a:endParaRPr lang="en-US" sz="1600" dirty="0">
              <a:latin typeface="CordiaUPC" pitchFamily="34" charset="-34"/>
              <a:cs typeface="CordiaUPC" pitchFamily="34" charset="-34"/>
            </a:endParaRPr>
          </a:p>
        </p:txBody>
      </p:sp>
      <p:sp>
        <p:nvSpPr>
          <p:cNvPr id="3" name="Rectangle 2"/>
          <p:cNvSpPr/>
          <p:nvPr/>
        </p:nvSpPr>
        <p:spPr>
          <a:xfrm>
            <a:off x="579166" y="1828800"/>
            <a:ext cx="7696200" cy="1815882"/>
          </a:xfrm>
          <a:prstGeom prst="rect">
            <a:avLst/>
          </a:prstGeom>
        </p:spPr>
        <p:txBody>
          <a:bodyPr wrap="square">
            <a:spAutoFit/>
          </a:bodyPr>
          <a:lstStyle/>
          <a:p>
            <a:r>
              <a:rPr lang="en-US" sz="2800" dirty="0">
                <a:latin typeface="Cordia New" pitchFamily="34" charset="-34"/>
                <a:cs typeface="Cordia New" pitchFamily="34" charset="-34"/>
              </a:rPr>
              <a:t>The person who participates in (Holy Battles) in Allah’s cause and nothing compels him do so except belief in Allah and His Apostle, will be recompensed by Allah either with a reward, or booty ( if he survives) or will be admitted to Paradise ( if he is killed).  Al </a:t>
            </a:r>
            <a:r>
              <a:rPr lang="en-US" sz="2800" dirty="0" err="1">
                <a:latin typeface="Cordia New" pitchFamily="34" charset="-34"/>
                <a:cs typeface="Cordia New" pitchFamily="34" charset="-34"/>
              </a:rPr>
              <a:t>Bukhari</a:t>
            </a:r>
            <a:r>
              <a:rPr lang="en-US" sz="2800" dirty="0">
                <a:latin typeface="Cordia New" pitchFamily="34" charset="-34"/>
                <a:cs typeface="Cordia New" pitchFamily="34" charset="-34"/>
              </a:rPr>
              <a:t> </a:t>
            </a:r>
            <a:r>
              <a:rPr lang="en-US" sz="2800" dirty="0" err="1">
                <a:latin typeface="Cordia New" pitchFamily="34" charset="-34"/>
                <a:cs typeface="Cordia New" pitchFamily="34" charset="-34"/>
              </a:rPr>
              <a:t>vol</a:t>
            </a:r>
            <a:r>
              <a:rPr lang="en-US" sz="2800" dirty="0">
                <a:latin typeface="Cordia New" pitchFamily="34" charset="-34"/>
                <a:cs typeface="Cordia New" pitchFamily="34" charset="-34"/>
              </a:rPr>
              <a:t> 1:35 </a:t>
            </a:r>
          </a:p>
        </p:txBody>
      </p:sp>
    </p:spTree>
    <p:extLst>
      <p:ext uri="{BB962C8B-B14F-4D97-AF65-F5344CB8AC3E}">
        <p14:creationId xmlns:p14="http://schemas.microsoft.com/office/powerpoint/2010/main" val="5130067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Law</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Law refers to a system of rules and guidelines, usually enforced through a set of institutions. </a:t>
            </a:r>
          </a:p>
          <a:p>
            <a:pPr marL="0" indent="0">
              <a:buNone/>
            </a:pPr>
            <a:r>
              <a:rPr lang="en-US" dirty="0" smtClean="0">
                <a:latin typeface="CordiaUPC" pitchFamily="34" charset="-34"/>
                <a:cs typeface="CordiaUPC" pitchFamily="34" charset="-34"/>
              </a:rPr>
              <a:t>Laws are the forcible means by which a government achieves its goals. Laws contain sanctions for those who do not obey. Subsidies, fines, and imprisonment are examples of mechanisms that may be used as the forcible sanction of a law</a:t>
            </a:r>
          </a:p>
          <a:p>
            <a:pPr marL="0" indent="0">
              <a:buNone/>
            </a:pPr>
            <a:endParaRPr lang="en-US" dirty="0" smtClean="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5</a:t>
            </a:fld>
            <a:endParaRPr lang="en-US" sz="1600" dirty="0">
              <a:latin typeface="CordiaUPC" pitchFamily="34" charset="-34"/>
              <a:cs typeface="CordiaUPC" pitchFamily="34" charset="-34"/>
            </a:endParaRPr>
          </a:p>
        </p:txBody>
      </p:sp>
      <p:pic>
        <p:nvPicPr>
          <p:cNvPr id="11266" name="Picture 2" descr="http://www.palmbeach.k12.fl.us/congressms/0910stuwk/spencerWalMartland/gov.jpg"/>
          <p:cNvPicPr>
            <a:picLocks noChangeAspect="1" noChangeArrowheads="1"/>
          </p:cNvPicPr>
          <p:nvPr/>
        </p:nvPicPr>
        <p:blipFill>
          <a:blip r:embed="rId3" cstate="print"/>
          <a:srcRect/>
          <a:stretch>
            <a:fillRect/>
          </a:stretch>
        </p:blipFill>
        <p:spPr bwMode="auto">
          <a:xfrm>
            <a:off x="4648200" y="4629674"/>
            <a:ext cx="2895600" cy="222832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Different between law and ethics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marL="0" indent="0">
              <a:buFont typeface="Wingdings" pitchFamily="2" charset="2"/>
              <a:buChar char="§"/>
            </a:pPr>
            <a:r>
              <a:rPr lang="en-US" dirty="0" smtClean="0">
                <a:latin typeface="Cordia New" pitchFamily="34" charset="-34"/>
                <a:cs typeface="Cordia New" pitchFamily="34" charset="-34"/>
              </a:rPr>
              <a:t> Ethics are rules of conduct. Laws are rules developed by governments in order to provide balance in society and protection to its citizens</a:t>
            </a:r>
          </a:p>
          <a:p>
            <a:pPr marL="0" indent="0">
              <a:buFont typeface="Wingdings" pitchFamily="2" charset="2"/>
              <a:buChar char="§"/>
            </a:pPr>
            <a:r>
              <a:rPr lang="en-US" dirty="0" smtClean="0">
                <a:latin typeface="Cordia New" pitchFamily="34" charset="-34"/>
                <a:cs typeface="Cordia New" pitchFamily="34" charset="-34"/>
              </a:rPr>
              <a:t> Ethics comes from people’s awareness of what is right and wrong. Laws are enforced by governments to its people</a:t>
            </a:r>
          </a:p>
          <a:p>
            <a:pPr marL="0" indent="0">
              <a:buFont typeface="Wingdings" pitchFamily="2" charset="2"/>
              <a:buChar char="§"/>
            </a:pPr>
            <a:r>
              <a:rPr lang="en-US" dirty="0" smtClean="0">
                <a:latin typeface="Cordia New" pitchFamily="34" charset="-34"/>
                <a:cs typeface="Cordia New" pitchFamily="34" charset="-34"/>
              </a:rPr>
              <a:t> A law is something you must obey. Ethics is how society expects you to behave</a:t>
            </a:r>
          </a:p>
          <a:p>
            <a:pPr marL="0" indent="0">
              <a:buFont typeface="Wingdings" pitchFamily="2" charset="2"/>
              <a:buChar char="§"/>
            </a:pPr>
            <a:r>
              <a:rPr lang="en-US" dirty="0" smtClean="0">
                <a:latin typeface="Cordia New" pitchFamily="34" charset="-34"/>
                <a:cs typeface="Cordia New" pitchFamily="34" charset="-34"/>
              </a:rPr>
              <a:t> Laws carry with them a punishment for violations , ethics does not</a:t>
            </a:r>
          </a:p>
          <a:p>
            <a:pPr marL="0" indent="0">
              <a:buFont typeface="Wingdings" pitchFamily="2" charset="2"/>
              <a:buChar char="§"/>
            </a:pPr>
            <a:r>
              <a:rPr lang="en-US" dirty="0" smtClean="0">
                <a:latin typeface="Cordia New" pitchFamily="34" charset="-34"/>
                <a:cs typeface="Cordia New" pitchFamily="34" charset="-34"/>
              </a:rPr>
              <a:t> Ethics comes from within a person’s moral sense and desire to preserve his self respect, laws does not</a:t>
            </a:r>
          </a:p>
          <a:p>
            <a:pPr marL="0" indent="0">
              <a:buFont typeface="Wingdings" pitchFamily="2" charset="2"/>
              <a:buChar char="§"/>
            </a:pPr>
            <a:r>
              <a:rPr lang="en-US" dirty="0" smtClean="0">
                <a:latin typeface="Cordia New" pitchFamily="34" charset="-34"/>
                <a:cs typeface="Cordia New" pitchFamily="34" charset="-34"/>
              </a:rPr>
              <a:t> People obey the laws in order to avoid the consequences, people behave ethically because they believe, it is a good way to do so. </a:t>
            </a:r>
          </a:p>
          <a:p>
            <a:pPr marL="0" indent="0">
              <a:buFont typeface="Wingdings" pitchFamily="2" charset="2"/>
              <a:buChar char="§"/>
            </a:pPr>
            <a:endParaRPr lang="en-US" dirty="0" smtClean="0">
              <a:latin typeface="Cordia New" pitchFamily="34" charset="-34"/>
              <a:cs typeface="Cordia New" pitchFamily="34" charset="-34"/>
            </a:endParaRPr>
          </a:p>
          <a:p>
            <a:pPr marL="0" indent="0">
              <a:buNone/>
            </a:pPr>
            <a:endParaRPr lang="en-US" dirty="0" smtClean="0">
              <a:latin typeface="Cordia New" pitchFamily="34" charset="-34"/>
              <a:cs typeface="Cordia New" pitchFamily="34" charset="-34"/>
            </a:endParaRPr>
          </a:p>
          <a:p>
            <a:pPr marL="0" indent="0">
              <a:buNone/>
            </a:pPr>
            <a:endParaRPr lang="en-US" dirty="0" smtClean="0">
              <a:latin typeface="Cordia New" pitchFamily="34" charset="-34"/>
              <a:cs typeface="Cordia New" pitchFamily="34" charset="-34"/>
            </a:endParaRPr>
          </a:p>
          <a:p>
            <a:pPr marL="0" indent="0">
              <a:buNone/>
            </a:pPr>
            <a:endParaRPr lang="en-US" dirty="0" smtClean="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sz="3200" dirty="0" smtClean="0">
                <a:latin typeface="Cordia New" pitchFamily="34" charset="-34"/>
                <a:cs typeface="Cordia New" pitchFamily="34" charset="-34"/>
              </a:rPr>
              <a:t>Many people believe that if you are not breaking the law, then you are behaving in an ethical manner. </a:t>
            </a:r>
          </a:p>
          <a:p>
            <a:pPr marL="0" indent="0" algn="ctr">
              <a:buNone/>
            </a:pPr>
            <a:r>
              <a:rPr lang="en-US" sz="3200" dirty="0" smtClean="0">
                <a:latin typeface="Cordia New" pitchFamily="34" charset="-34"/>
                <a:cs typeface="Cordia New" pitchFamily="34" charset="-34"/>
              </a:rPr>
              <a:t>Are they right?</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7</a:t>
            </a:fld>
            <a:endParaRPr lang="en-US" sz="1600" dirty="0">
              <a:latin typeface="CordiaUPC" pitchFamily="34" charset="-34"/>
              <a:cs typeface="CordiaUPC" pitchFamily="34" charset="-34"/>
            </a:endParaRPr>
          </a:p>
        </p:txBody>
      </p:sp>
      <p:pic>
        <p:nvPicPr>
          <p:cNvPr id="8" name="Picture 2" descr="http://deutsch.istockphoto.com/file_thumbview_approve/7651615/2/istockphoto_7651615-question-mark.jpg"/>
          <p:cNvPicPr>
            <a:picLocks noChangeAspect="1" noChangeArrowheads="1"/>
          </p:cNvPicPr>
          <p:nvPr/>
        </p:nvPicPr>
        <p:blipFill>
          <a:blip r:embed="rId3" cstate="print"/>
          <a:srcRect/>
          <a:stretch>
            <a:fillRect/>
          </a:stretch>
        </p:blipFill>
        <p:spPr bwMode="auto">
          <a:xfrm>
            <a:off x="3657600" y="3810000"/>
            <a:ext cx="2590800" cy="25908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sz="3200" dirty="0" smtClean="0">
                <a:latin typeface="Cordia New" pitchFamily="34" charset="-34"/>
                <a:cs typeface="Cordia New" pitchFamily="34" charset="-34"/>
              </a:rPr>
              <a:t>In some instances, law and ethics overlap and what is perceived as unethical is also illegal. In other situations, they do not overlap.</a:t>
            </a:r>
            <a:endParaRPr lang="en-US" sz="3200" dirty="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8</a:t>
            </a:fld>
            <a:endParaRPr lang="en-US" sz="1600" dirty="0">
              <a:latin typeface="CordiaUPC" pitchFamily="34" charset="-34"/>
              <a:cs typeface="CordiaUPC" pitchFamily="34" charset="-34"/>
            </a:endParaRPr>
          </a:p>
        </p:txBody>
      </p:sp>
      <p:pic>
        <p:nvPicPr>
          <p:cNvPr id="8" name="Picture 1"/>
          <p:cNvPicPr>
            <a:picLocks noChangeAspect="1" noChangeArrowheads="1"/>
          </p:cNvPicPr>
          <p:nvPr/>
        </p:nvPicPr>
        <p:blipFill>
          <a:blip r:embed="rId3" cstate="print"/>
          <a:srcRect/>
          <a:stretch>
            <a:fillRect/>
          </a:stretch>
        </p:blipFill>
        <p:spPr bwMode="auto">
          <a:xfrm>
            <a:off x="3048000" y="2971800"/>
            <a:ext cx="3057525" cy="325478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Decision making process</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9</a:t>
            </a:fld>
            <a:endParaRPr lang="en-US" sz="1600" dirty="0">
              <a:latin typeface="CordiaUPC" pitchFamily="34" charset="-34"/>
              <a:cs typeface="CordiaUPC" pitchFamily="34" charset="-34"/>
            </a:endParaRPr>
          </a:p>
        </p:txBody>
      </p:sp>
      <p:graphicFrame>
        <p:nvGraphicFramePr>
          <p:cNvPr id="8" name="Inhaltsplatzhalter 7"/>
          <p:cNvGraphicFramePr>
            <a:graphicFrameLocks noGrp="1"/>
          </p:cNvGraphicFramePr>
          <p:nvPr>
            <p:ph sz="quarter" idx="1"/>
            <p:extLst>
              <p:ext uri="{D42A27DB-BD31-4B8C-83A1-F6EECF244321}">
                <p14:modId xmlns:p14="http://schemas.microsoft.com/office/powerpoint/2010/main" val="882752697"/>
              </p:ext>
            </p:extLst>
          </p:nvPr>
        </p:nvGraphicFramePr>
        <p:xfrm>
          <a:off x="304800" y="1600200"/>
          <a:ext cx="8461375"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Factors influenced decision making</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10</a:t>
            </a:fld>
            <a:endParaRPr lang="en-US" sz="1600" dirty="0">
              <a:latin typeface="CordiaUPC" pitchFamily="34" charset="-34"/>
              <a:cs typeface="CordiaUPC" pitchFamily="34" charset="-34"/>
            </a:endParaRPr>
          </a:p>
        </p:txBody>
      </p:sp>
      <p:sp>
        <p:nvSpPr>
          <p:cNvPr id="8" name="Inhaltsplatzhalter 2"/>
          <p:cNvSpPr txBox="1">
            <a:spLocks/>
          </p:cNvSpPr>
          <p:nvPr/>
        </p:nvSpPr>
        <p:spPr>
          <a:xfrm>
            <a:off x="838200" y="1752600"/>
            <a:ext cx="8153400" cy="4495800"/>
          </a:xfrm>
          <a:prstGeom prst="rect">
            <a:avLst/>
          </a:prstGeom>
        </p:spPr>
        <p:txBody>
          <a:bodyPr vert="horz">
            <a:normAutofit/>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Benefits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 Cost</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Timeliness</a:t>
            </a:r>
          </a:p>
          <a:p>
            <a:pPr marL="320040" marR="0" lvl="0" indent="-320040" algn="l" defTabSz="914400" rtl="0" eaLnBrk="1" fontAlgn="auto" latinLnBrk="0" hangingPunct="1">
              <a:lnSpc>
                <a:spcPct val="100000"/>
              </a:lnSpc>
              <a:spcBef>
                <a:spcPts val="700"/>
              </a:spcBef>
              <a:spcAft>
                <a:spcPts val="0"/>
              </a:spcAft>
              <a:buClr>
                <a:schemeClr val="accent2"/>
              </a:buClr>
              <a:buSzPct val="60000"/>
              <a:buFontTx/>
              <a:buChar char="-"/>
              <a:tabLst/>
              <a:defRPr/>
            </a:pPr>
            <a:r>
              <a:rPr kumimoji="0" lang="en-US" sz="29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 Acceptability</a:t>
            </a:r>
          </a:p>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en-US" sz="2900" b="0" i="0" u="none" strike="noStrike" kern="1200" cap="none" spc="0" normalizeH="0" baseline="0" noProof="0" dirty="0">
              <a:ln>
                <a:noFill/>
              </a:ln>
              <a:solidFill>
                <a:schemeClr val="tx1"/>
              </a:solidFill>
              <a:effectLst/>
              <a:uLnTx/>
              <a:uFillTx/>
              <a:latin typeface="Cordia New" pitchFamily="34" charset="-34"/>
              <a:ea typeface="+mn-ea"/>
              <a:cs typeface="Cordia New" pitchFamily="34" charset="-34"/>
            </a:endParaRPr>
          </a:p>
        </p:txBody>
      </p:sp>
      <p:pic>
        <p:nvPicPr>
          <p:cNvPr id="9" name="Picture 4" descr="http://www.12manage.com/images/picture_cost_benefit_analysis.gif"/>
          <p:cNvPicPr>
            <a:picLocks noChangeAspect="1" noChangeArrowheads="1"/>
          </p:cNvPicPr>
          <p:nvPr/>
        </p:nvPicPr>
        <p:blipFill>
          <a:blip r:embed="rId3" cstate="print"/>
          <a:srcRect l="3563" t="5280" r="3786" b="2310"/>
          <a:stretch>
            <a:fillRect/>
          </a:stretch>
        </p:blipFill>
        <p:spPr bwMode="auto">
          <a:xfrm>
            <a:off x="2819400" y="1905000"/>
            <a:ext cx="5434149" cy="3657600"/>
          </a:xfrm>
          <a:prstGeom prst="rect">
            <a:avLst/>
          </a:prstGeom>
          <a:noFill/>
        </p:spPr>
      </p:pic>
      <p:sp>
        <p:nvSpPr>
          <p:cNvPr id="10" name="Rechteck 9"/>
          <p:cNvSpPr/>
          <p:nvPr/>
        </p:nvSpPr>
        <p:spPr>
          <a:xfrm>
            <a:off x="533400" y="5791200"/>
            <a:ext cx="6858000" cy="523220"/>
          </a:xfrm>
          <a:prstGeom prst="rect">
            <a:avLst/>
          </a:prstGeom>
        </p:spPr>
        <p:txBody>
          <a:bodyPr wrap="square">
            <a:spAutoFit/>
          </a:bodyPr>
          <a:lstStyle/>
          <a:p>
            <a:r>
              <a:rPr lang="de-DE" sz="2800" b="1" dirty="0" err="1" smtClean="0">
                <a:latin typeface="CordiaUPC" pitchFamily="34" charset="-34"/>
                <a:cs typeface="CordiaUPC" pitchFamily="34" charset="-34"/>
              </a:rPr>
              <a:t>What</a:t>
            </a:r>
            <a:r>
              <a:rPr lang="de-DE" sz="2800" b="1" dirty="0" smtClean="0">
                <a:latin typeface="CordiaUPC" pitchFamily="34" charset="-34"/>
                <a:cs typeface="CordiaUPC" pitchFamily="34" charset="-34"/>
              </a:rPr>
              <a:t> </a:t>
            </a:r>
            <a:r>
              <a:rPr lang="de-DE" sz="2800" b="1" dirty="0" err="1" smtClean="0">
                <a:latin typeface="CordiaUPC" pitchFamily="34" charset="-34"/>
                <a:cs typeface="CordiaUPC" pitchFamily="34" charset="-34"/>
              </a:rPr>
              <a:t>about</a:t>
            </a:r>
            <a:r>
              <a:rPr lang="de-DE" sz="2800" b="1" dirty="0" smtClean="0">
                <a:latin typeface="CordiaUPC" pitchFamily="34" charset="-34"/>
                <a:cs typeface="CordiaUPC" pitchFamily="34" charset="-34"/>
              </a:rPr>
              <a:t> </a:t>
            </a:r>
            <a:r>
              <a:rPr lang="de-DE" sz="2800" b="1" dirty="0" err="1" smtClean="0">
                <a:latin typeface="CordiaUPC" pitchFamily="34" charset="-34"/>
                <a:cs typeface="CordiaUPC" pitchFamily="34" charset="-34"/>
              </a:rPr>
              <a:t>ethical</a:t>
            </a:r>
            <a:r>
              <a:rPr lang="de-DE" sz="2800" b="1" dirty="0" smtClean="0">
                <a:latin typeface="CordiaUPC" pitchFamily="34" charset="-34"/>
                <a:cs typeface="CordiaUPC" pitchFamily="34" charset="-34"/>
              </a:rPr>
              <a:t> </a:t>
            </a:r>
            <a:r>
              <a:rPr lang="de-DE" sz="2800" b="1" dirty="0" err="1" smtClean="0">
                <a:latin typeface="CordiaUPC" pitchFamily="34" charset="-34"/>
                <a:cs typeface="CordiaUPC" pitchFamily="34" charset="-34"/>
              </a:rPr>
              <a:t>soundness</a:t>
            </a:r>
            <a:r>
              <a:rPr lang="de-DE" sz="2800" b="1" dirty="0" smtClean="0">
                <a:latin typeface="CordiaUPC" pitchFamily="34" charset="-34"/>
                <a:cs typeface="CordiaUPC" pitchFamily="34" charset="-34"/>
              </a:rPr>
              <a:t>?</a:t>
            </a:r>
            <a:endParaRPr lang="en-US" sz="2800" b="1"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11</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57200" y="1752600"/>
            <a:ext cx="8153400" cy="4495800"/>
          </a:xfrm>
          <a:prstGeom prst="rect">
            <a:avLst/>
          </a:prstGeom>
        </p:spPr>
        <p:txBody>
          <a:bodyPr vert="horz">
            <a:normAutofit/>
          </a:bodyPr>
          <a:lstStyle/>
          <a:p>
            <a:pPr marR="0" lvl="0" algn="l" defTabSz="914400" rtl="0" eaLnBrk="1" fontAlgn="auto" latinLnBrk="0" hangingPunct="1">
              <a:lnSpc>
                <a:spcPct val="100000"/>
              </a:lnSpc>
              <a:spcBef>
                <a:spcPts val="700"/>
              </a:spcBef>
              <a:spcAft>
                <a:spcPct val="30000"/>
              </a:spcAft>
              <a:buClr>
                <a:schemeClr val="accent2"/>
              </a:buClr>
              <a:buSzPct val="60000"/>
              <a:buFont typeface="Wingdings"/>
              <a:buNone/>
              <a:tabLst/>
              <a:defRPr/>
            </a:pP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An </a:t>
            </a:r>
            <a:r>
              <a:rPr kumimoji="0" lang="en-US" sz="2900" b="1" i="1"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ethical dilemma </a:t>
            </a:r>
            <a:r>
              <a:rPr kumimoji="0" lang="en-US" sz="2900" b="0" i="0"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rPr>
              <a:t>is a situation that arises when all alternative choices or behaviors are deemed undesirable because of potentially negative consequences, making it difficult to distinguish right from wrong.</a:t>
            </a:r>
            <a:endParaRPr kumimoji="0" lang="en-US" sz="2900" b="1" i="1" u="none" strike="noStrike" kern="1200" cap="none" spc="0" normalizeH="0" baseline="0" noProof="0" dirty="0" smtClean="0">
              <a:ln>
                <a:noFill/>
              </a:ln>
              <a:solidFill>
                <a:schemeClr val="tx1"/>
              </a:solidFill>
              <a:effectLst/>
              <a:uLnTx/>
              <a:uFillTx/>
              <a:latin typeface="CordiaUPC" pitchFamily="34" charset="-34"/>
              <a:ea typeface="+mn-ea"/>
              <a:cs typeface="CordiaUPC" pitchFamily="34" charset="-34"/>
            </a:endParaRPr>
          </a:p>
        </p:txBody>
      </p:sp>
      <p:pic>
        <p:nvPicPr>
          <p:cNvPr id="9" name="Picture 2"/>
          <p:cNvPicPr>
            <a:picLocks noChangeAspect="1" noChangeArrowheads="1"/>
          </p:cNvPicPr>
          <p:nvPr/>
        </p:nvPicPr>
        <p:blipFill>
          <a:blip r:embed="rId3" cstate="print"/>
          <a:srcRect l="7143"/>
          <a:stretch>
            <a:fillRect/>
          </a:stretch>
        </p:blipFill>
        <p:spPr bwMode="auto">
          <a:xfrm>
            <a:off x="3461510" y="3657599"/>
            <a:ext cx="2939290" cy="27297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de-DE" dirty="0" smtClean="0">
                <a:latin typeface="Cordia New" pitchFamily="34" charset="-34"/>
                <a:cs typeface="Cordia New" pitchFamily="34" charset="-34"/>
              </a:rPr>
              <a:t>Levels </a:t>
            </a:r>
            <a:r>
              <a:rPr lang="de-DE" dirty="0" err="1" smtClean="0">
                <a:latin typeface="Cordia New" pitchFamily="34" charset="-34"/>
                <a:cs typeface="Cordia New" pitchFamily="34" charset="-34"/>
              </a:rPr>
              <a:t>of</a:t>
            </a:r>
            <a:r>
              <a:rPr lang="de-DE" dirty="0" smtClean="0">
                <a:latin typeface="Cordia New" pitchFamily="34" charset="-34"/>
                <a:cs typeface="Cordia New" pitchFamily="34" charset="-34"/>
              </a:rPr>
              <a:t> personal </a:t>
            </a:r>
            <a:r>
              <a:rPr lang="de-DE" dirty="0" err="1" smtClean="0">
                <a:latin typeface="Cordia New" pitchFamily="34" charset="-34"/>
                <a:cs typeface="Cordia New" pitchFamily="34" charset="-34"/>
              </a:rPr>
              <a:t>moral</a:t>
            </a:r>
            <a:r>
              <a:rPr lang="de-DE" dirty="0" smtClean="0">
                <a:latin typeface="Cordia New" pitchFamily="34" charset="-34"/>
                <a:cs typeface="Cordia New" pitchFamily="34" charset="-34"/>
              </a:rPr>
              <a:t> </a:t>
            </a:r>
            <a:r>
              <a:rPr lang="de-DE" dirty="0" err="1" smtClean="0">
                <a:latin typeface="Cordia New" pitchFamily="34" charset="-34"/>
                <a:cs typeface="Cordia New" pitchFamily="34" charset="-34"/>
              </a:rPr>
              <a:t>development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12</a:t>
            </a:fld>
            <a:endParaRPr lang="en-US" sz="1600" dirty="0">
              <a:latin typeface="CordiaUPC" pitchFamily="34" charset="-34"/>
              <a:cs typeface="CordiaUPC" pitchFamily="34" charset="-34"/>
            </a:endParaRPr>
          </a:p>
        </p:txBody>
      </p:sp>
      <p:pic>
        <p:nvPicPr>
          <p:cNvPr id="8" name="Picture 4" descr="95840_e0502"/>
          <p:cNvPicPr>
            <a:picLocks noChangeAspect="1" noChangeArrowheads="1"/>
          </p:cNvPicPr>
          <p:nvPr/>
        </p:nvPicPr>
        <p:blipFill rotWithShape="1">
          <a:blip r:embed="rId3" cstate="print"/>
          <a:srcRect b="24745"/>
          <a:stretch/>
        </p:blipFill>
        <p:spPr bwMode="auto">
          <a:xfrm>
            <a:off x="72784" y="2438400"/>
            <a:ext cx="8886962" cy="2867186"/>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b="1" dirty="0" smtClean="0">
                <a:latin typeface="CordiaUPC" pitchFamily="34" charset="-34"/>
                <a:cs typeface="CordiaUPC" pitchFamily="34" charset="-34"/>
              </a:rPr>
              <a:t>Building ethical environment</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13</a:t>
            </a:fld>
            <a:endParaRPr lang="en-US" sz="1600" dirty="0">
              <a:latin typeface="CordiaUPC" pitchFamily="34" charset="-34"/>
              <a:cs typeface="CordiaUPC" pitchFamily="34" charset="-34"/>
            </a:endParaRPr>
          </a:p>
        </p:txBody>
      </p:sp>
      <p:sp>
        <p:nvSpPr>
          <p:cNvPr id="8" name="Inhaltsplatzhalter 1"/>
          <p:cNvSpPr txBox="1">
            <a:spLocks/>
          </p:cNvSpPr>
          <p:nvPr/>
        </p:nvSpPr>
        <p:spPr>
          <a:xfrm>
            <a:off x="4419600" y="1676400"/>
            <a:ext cx="4267200" cy="4876800"/>
          </a:xfrm>
          <a:prstGeom prst="rect">
            <a:avLst/>
          </a:prstGeom>
        </p:spPr>
        <p:txBody>
          <a:bodyPr vert="horz">
            <a:normAutofit fontScale="92500" lnSpcReduction="20000"/>
          </a:bodyPr>
          <a:lstStyle/>
          <a:p>
            <a:pPr marL="320040" marR="0" lvl="0" indent="-320040"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de-DE" sz="2900" b="1" i="0" u="none" strike="noStrike" kern="1200" cap="none" spc="0" normalizeH="0" baseline="0" noProof="0" dirty="0" err="1" smtClean="0">
                <a:ln>
                  <a:noFill/>
                </a:ln>
                <a:solidFill>
                  <a:schemeClr val="tx1"/>
                </a:solidFill>
                <a:effectLst/>
                <a:uLnTx/>
                <a:uFillTx/>
                <a:latin typeface="Cordia New" pitchFamily="34" charset="-34"/>
                <a:ea typeface="+mn-ea"/>
                <a:cs typeface="Cordia New" pitchFamily="34" charset="-34"/>
              </a:rPr>
              <a:t>Ethical</a:t>
            </a:r>
            <a:r>
              <a:rPr kumimoji="0" lang="de-DE" sz="2900" b="1"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 </a:t>
            </a:r>
            <a:r>
              <a:rPr kumimoji="0" lang="de-DE" sz="2900" b="1" i="0" u="none" strike="noStrike" kern="1200" cap="none" spc="0" normalizeH="0" baseline="0" noProof="0" dirty="0" err="1" smtClean="0">
                <a:ln>
                  <a:noFill/>
                </a:ln>
                <a:solidFill>
                  <a:schemeClr val="tx1"/>
                </a:solidFill>
                <a:effectLst/>
                <a:uLnTx/>
                <a:uFillTx/>
                <a:latin typeface="Cordia New" pitchFamily="34" charset="-34"/>
                <a:ea typeface="+mn-ea"/>
                <a:cs typeface="Cordia New" pitchFamily="34" charset="-34"/>
              </a:rPr>
              <a:t>Awareness</a:t>
            </a:r>
            <a:endParaRPr kumimoji="0" lang="de-DE" sz="2900" b="1"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endParaRP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400" b="1" i="0" u="none" strike="noStrike" kern="1200" cap="none" spc="0" normalizeH="0" baseline="0" noProof="0" dirty="0" smtClean="0">
                <a:ln>
                  <a:noFill/>
                </a:ln>
                <a:effectLst/>
                <a:uLnTx/>
                <a:uFillTx/>
                <a:latin typeface="Cordia New" pitchFamily="34" charset="-34"/>
                <a:ea typeface="+mn-ea"/>
                <a:cs typeface="Cordia New" pitchFamily="34" charset="-34"/>
              </a:rPr>
              <a:t>Code of Conduct</a:t>
            </a:r>
            <a:r>
              <a:rPr kumimoji="0" lang="en-US" sz="2400" b="1" i="1" u="none" strike="noStrike" kern="1200" cap="none" spc="0" normalizeH="0" baseline="0" noProof="0" dirty="0" smtClean="0">
                <a:ln>
                  <a:noFill/>
                </a:ln>
                <a:effectLst/>
                <a:uLnTx/>
                <a:uFillTx/>
                <a:latin typeface="Cordia New" pitchFamily="34" charset="-34"/>
                <a:ea typeface="+mn-ea"/>
                <a:cs typeface="Cordia New" pitchFamily="34" charset="-34"/>
              </a:rPr>
              <a:t> </a:t>
            </a:r>
            <a:r>
              <a:rPr kumimoji="0" lang="de-DE" sz="2400" b="1" i="1" u="none" strike="noStrike" kern="1200" cap="none" spc="0" normalizeH="0" baseline="0" noProof="0" dirty="0" smtClean="0">
                <a:ln>
                  <a:noFill/>
                </a:ln>
                <a:effectLst/>
                <a:uLnTx/>
                <a:uFillTx/>
                <a:latin typeface="Cordia New" pitchFamily="34" charset="-34"/>
                <a:ea typeface="+mn-ea"/>
                <a:cs typeface="Cordia New" pitchFamily="34" charset="-34"/>
              </a:rPr>
              <a:t>: </a:t>
            </a:r>
            <a:r>
              <a:rPr kumimoji="0" lang="en-US"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Formal statement that defines how the organization expects and requires employees to resolve ethical questions</a:t>
            </a: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de-DE" sz="2900" b="1" i="0" u="none" strike="noStrike" kern="1200" cap="none" spc="0" normalizeH="0" baseline="0" noProof="0" dirty="0" err="1" smtClean="0">
                <a:ln>
                  <a:noFill/>
                </a:ln>
                <a:solidFill>
                  <a:schemeClr val="tx1"/>
                </a:solidFill>
                <a:effectLst/>
                <a:uLnTx/>
                <a:uFillTx/>
                <a:latin typeface="Cordia New" pitchFamily="34" charset="-34"/>
                <a:ea typeface="+mn-ea"/>
                <a:cs typeface="Cordia New" pitchFamily="34" charset="-34"/>
              </a:rPr>
              <a:t>Ethical</a:t>
            </a:r>
            <a:r>
              <a:rPr kumimoji="0" lang="de-DE" sz="2900" b="1"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 Education</a:t>
            </a: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Codes of conduct cannot detail a solution for every ethical situation, so corporations provide training in ethical reasoning.</a:t>
            </a: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de-DE" sz="2400" b="1" i="0" u="none" strike="noStrike" kern="1200" cap="none" spc="0" normalizeH="0" baseline="0" noProof="0" dirty="0" err="1" smtClean="0">
                <a:ln>
                  <a:noFill/>
                </a:ln>
                <a:solidFill>
                  <a:schemeClr val="tx1"/>
                </a:solidFill>
                <a:effectLst/>
                <a:uLnTx/>
                <a:uFillTx/>
                <a:latin typeface="Cordia New" pitchFamily="34" charset="-34"/>
                <a:ea typeface="+mn-ea"/>
                <a:cs typeface="Cordia New" pitchFamily="34" charset="-34"/>
              </a:rPr>
              <a:t>Ethical</a:t>
            </a:r>
            <a:r>
              <a:rPr kumimoji="0" lang="de-DE" sz="2400" b="1"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 Action</a:t>
            </a: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Helping employees recognize and reason through ethical problems and turning them into ethical actions.</a:t>
            </a:r>
            <a:endParaRPr kumimoji="0" lang="de-DE"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endParaRP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de-DE" sz="2400" b="1" i="0" u="none" strike="noStrike" kern="1200" cap="none" spc="0" normalizeH="0" baseline="0" noProof="0" dirty="0" err="1" smtClean="0">
                <a:ln>
                  <a:noFill/>
                </a:ln>
                <a:solidFill>
                  <a:schemeClr val="tx1"/>
                </a:solidFill>
                <a:effectLst/>
                <a:uLnTx/>
                <a:uFillTx/>
                <a:latin typeface="Cordia New" pitchFamily="34" charset="-34"/>
                <a:ea typeface="+mn-ea"/>
                <a:cs typeface="Cordia New" pitchFamily="34" charset="-34"/>
              </a:rPr>
              <a:t>Ethical</a:t>
            </a:r>
            <a:r>
              <a:rPr kumimoji="0" lang="de-DE" sz="2400" b="1"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 </a:t>
            </a:r>
            <a:r>
              <a:rPr kumimoji="0" lang="de-DE" sz="2400" b="1" i="0" u="none" strike="noStrike" kern="1200" cap="none" spc="0" normalizeH="0" baseline="0" noProof="0" dirty="0" err="1" smtClean="0">
                <a:ln>
                  <a:noFill/>
                </a:ln>
                <a:solidFill>
                  <a:schemeClr val="tx1"/>
                </a:solidFill>
                <a:effectLst/>
                <a:uLnTx/>
                <a:uFillTx/>
                <a:latin typeface="Cordia New" pitchFamily="34" charset="-34"/>
                <a:ea typeface="+mn-ea"/>
                <a:cs typeface="Cordia New" pitchFamily="34" charset="-34"/>
              </a:rPr>
              <a:t>Leadership</a:t>
            </a:r>
            <a:endParaRPr kumimoji="0" lang="de-DE" sz="2400" b="1"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endParaRP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r>
              <a:rPr kumimoji="0" lang="en-US"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rPr>
              <a:t>Executives must demonstrate ethical behavior in their actions.</a:t>
            </a: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en-US"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endParaRP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de-DE"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endParaRP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en-US"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endParaRP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en-US" sz="2400" b="0" i="0" u="none" strike="noStrike" kern="1200" cap="none" spc="0" normalizeH="0" baseline="0" noProof="0" dirty="0" smtClean="0">
              <a:ln>
                <a:noFill/>
              </a:ln>
              <a:solidFill>
                <a:schemeClr val="tx1"/>
              </a:solidFill>
              <a:effectLst/>
              <a:uLnTx/>
              <a:uFillTx/>
              <a:latin typeface="Cordia New" pitchFamily="34" charset="-34"/>
              <a:ea typeface="+mn-ea"/>
              <a:cs typeface="Cordia New" pitchFamily="34" charset="-34"/>
            </a:endParaRPr>
          </a:p>
          <a:p>
            <a:pPr marL="120650" marR="0" lvl="0" indent="-11113" algn="l" defTabSz="914400" rtl="0" eaLnBrk="1" fontAlgn="auto" latinLnBrk="0" hangingPunct="1">
              <a:lnSpc>
                <a:spcPct val="100000"/>
              </a:lnSpc>
              <a:spcBef>
                <a:spcPts val="700"/>
              </a:spcBef>
              <a:spcAft>
                <a:spcPts val="0"/>
              </a:spcAft>
              <a:buClr>
                <a:schemeClr val="accent2"/>
              </a:buClr>
              <a:buSzPct val="60000"/>
              <a:buFont typeface="Wingdings"/>
              <a:buNone/>
              <a:tabLst/>
              <a:defRPr/>
            </a:pPr>
            <a:endParaRPr kumimoji="0" lang="en-US" sz="2900" b="0" i="0" u="none" strike="noStrike" kern="1200" cap="none" spc="0" normalizeH="0" baseline="0" noProof="0" dirty="0">
              <a:ln>
                <a:noFill/>
              </a:ln>
              <a:solidFill>
                <a:schemeClr val="tx1"/>
              </a:solidFill>
              <a:effectLst/>
              <a:uLnTx/>
              <a:uFillTx/>
              <a:latin typeface="Cordia New" pitchFamily="34" charset="-34"/>
              <a:ea typeface="+mn-ea"/>
              <a:cs typeface="Cordia New" pitchFamily="34" charset="-34"/>
            </a:endParaRPr>
          </a:p>
        </p:txBody>
      </p:sp>
      <p:pic>
        <p:nvPicPr>
          <p:cNvPr id="9" name="Picture 6" descr="Figure 2"/>
          <p:cNvPicPr>
            <a:picLocks noChangeAspect="1" noChangeArrowheads="1"/>
          </p:cNvPicPr>
          <p:nvPr/>
        </p:nvPicPr>
        <p:blipFill>
          <a:blip r:embed="rId4" cstate="print"/>
          <a:srcRect t="10361"/>
          <a:stretch>
            <a:fillRect/>
          </a:stretch>
        </p:blipFill>
        <p:spPr bwMode="auto">
          <a:xfrm>
            <a:off x="381000" y="2286000"/>
            <a:ext cx="4069920" cy="3243263"/>
          </a:xfrm>
          <a:prstGeom prst="rect">
            <a:avLst/>
          </a:prstGeom>
          <a:noFill/>
        </p:spPr>
      </p:pic>
    </p:spTree>
    <p:extLst>
      <p:ext uri="{BB962C8B-B14F-4D97-AF65-F5344CB8AC3E}">
        <p14:creationId xmlns:p14="http://schemas.microsoft.com/office/powerpoint/2010/main" val="24277807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Corporate Social Responsibility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CSR – A concept whereby companies integrate social and environment concern in their business operations and in their interaction with their stakeholders on a voluntary basis. </a:t>
            </a: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14</a:t>
            </a:fld>
            <a:endParaRPr lang="en-US" sz="1600" dirty="0">
              <a:latin typeface="CordiaUPC" pitchFamily="34" charset="-34"/>
              <a:cs typeface="CordiaUPC" pitchFamily="34" charset="-34"/>
            </a:endParaRPr>
          </a:p>
        </p:txBody>
      </p:sp>
      <p:pic>
        <p:nvPicPr>
          <p:cNvPr id="1026" name="Picture 2" descr="http://www.triplepundit.com/wp-content/uploads/2009/07/3bl-im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2971800"/>
            <a:ext cx="3044952" cy="28194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979121" y="5794618"/>
            <a:ext cx="5754414" cy="707886"/>
          </a:xfrm>
          <a:prstGeom prst="rect">
            <a:avLst/>
          </a:prstGeom>
        </p:spPr>
        <p:txBody>
          <a:bodyPr wrap="square">
            <a:spAutoFit/>
          </a:bodyPr>
          <a:lstStyle/>
          <a:p>
            <a:r>
              <a:rPr lang="en-US" i="1" dirty="0"/>
              <a:t>"</a:t>
            </a:r>
            <a:r>
              <a:rPr lang="en-US" sz="2000" i="1" dirty="0">
                <a:latin typeface="Cordia New" pitchFamily="34" charset="-34"/>
                <a:cs typeface="Cordia New" pitchFamily="34" charset="-34"/>
              </a:rPr>
              <a:t>The idea is to balance the needs of people, the planet and the company's profits to create long-term share-holder value."</a:t>
            </a:r>
            <a:endParaRPr lang="en-US" sz="2000" dirty="0">
              <a:latin typeface="Cordia New" pitchFamily="34" charset="-34"/>
              <a:cs typeface="Cordia New" pitchFamily="34" charset="-34"/>
            </a:endParaRPr>
          </a:p>
        </p:txBody>
      </p:sp>
    </p:spTree>
    <p:extLst>
      <p:ext uri="{BB962C8B-B14F-4D97-AF65-F5344CB8AC3E}">
        <p14:creationId xmlns:p14="http://schemas.microsoft.com/office/powerpoint/2010/main" val="25587506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Triple bottom line</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marL="0" indent="0">
              <a:buNone/>
            </a:pPr>
            <a:r>
              <a:rPr lang="en-US" dirty="0">
                <a:latin typeface="CordiaUPC" pitchFamily="34" charset="-34"/>
                <a:cs typeface="CordiaUPC" pitchFamily="34" charset="-34"/>
              </a:rPr>
              <a:t>"</a:t>
            </a:r>
            <a:r>
              <a:rPr lang="en-US" b="1" dirty="0">
                <a:latin typeface="CordiaUPC" pitchFamily="34" charset="-34"/>
                <a:cs typeface="CordiaUPC" pitchFamily="34" charset="-34"/>
              </a:rPr>
              <a:t>People</a:t>
            </a:r>
            <a:r>
              <a:rPr lang="en-US" dirty="0">
                <a:latin typeface="CordiaUPC" pitchFamily="34" charset="-34"/>
                <a:cs typeface="CordiaUPC" pitchFamily="34" charset="-34"/>
              </a:rPr>
              <a:t>" pertains to fair and beneficial business practices toward </a:t>
            </a:r>
            <a:r>
              <a:rPr lang="en-US" dirty="0" smtClean="0">
                <a:latin typeface="CordiaUPC" pitchFamily="34" charset="-34"/>
                <a:cs typeface="CordiaUPC" pitchFamily="34" charset="-34"/>
              </a:rPr>
              <a:t>labor </a:t>
            </a:r>
            <a:r>
              <a:rPr lang="en-US" dirty="0">
                <a:latin typeface="CordiaUPC" pitchFamily="34" charset="-34"/>
                <a:cs typeface="CordiaUPC" pitchFamily="34" charset="-34"/>
              </a:rPr>
              <a:t>and the community and region in which a corporation conducts its </a:t>
            </a:r>
            <a:r>
              <a:rPr lang="en-US" dirty="0" smtClean="0">
                <a:latin typeface="CordiaUPC" pitchFamily="34" charset="-34"/>
                <a:cs typeface="CordiaUPC" pitchFamily="34" charset="-34"/>
              </a:rPr>
              <a:t>business. </a:t>
            </a:r>
          </a:p>
          <a:p>
            <a:pPr marL="0" indent="0">
              <a:buNone/>
            </a:pPr>
            <a:endParaRPr lang="en-US" dirty="0" smtClean="0">
              <a:latin typeface="CordiaUPC" pitchFamily="34" charset="-34"/>
              <a:cs typeface="CordiaUPC" pitchFamily="34" charset="-34"/>
            </a:endParaRPr>
          </a:p>
          <a:p>
            <a:pPr marL="0" indent="0">
              <a:buNone/>
            </a:pPr>
            <a:r>
              <a:rPr lang="en-US" b="1" dirty="0">
                <a:latin typeface="CordiaUPC" pitchFamily="34" charset="-34"/>
                <a:cs typeface="CordiaUPC" pitchFamily="34" charset="-34"/>
              </a:rPr>
              <a:t>"Planet" </a:t>
            </a:r>
            <a:r>
              <a:rPr lang="en-US" dirty="0" smtClean="0">
                <a:latin typeface="CordiaUPC" pitchFamily="34" charset="-34"/>
                <a:cs typeface="CordiaUPC" pitchFamily="34" charset="-34"/>
              </a:rPr>
              <a:t>refers </a:t>
            </a:r>
            <a:r>
              <a:rPr lang="en-US" dirty="0">
                <a:latin typeface="CordiaUPC" pitchFamily="34" charset="-34"/>
                <a:cs typeface="CordiaUPC" pitchFamily="34" charset="-34"/>
              </a:rPr>
              <a:t>to sustainable environmental practices, do no harm and </a:t>
            </a:r>
            <a:r>
              <a:rPr lang="en-US" dirty="0" smtClean="0">
                <a:latin typeface="CordiaUPC" pitchFamily="34" charset="-34"/>
                <a:cs typeface="CordiaUPC" pitchFamily="34" charset="-34"/>
              </a:rPr>
              <a:t>minimize </a:t>
            </a:r>
            <a:r>
              <a:rPr lang="en-US" dirty="0">
                <a:latin typeface="CordiaUPC" pitchFamily="34" charset="-34"/>
                <a:cs typeface="CordiaUPC" pitchFamily="34" charset="-34"/>
              </a:rPr>
              <a:t>environmental </a:t>
            </a:r>
            <a:r>
              <a:rPr lang="en-US" dirty="0" smtClean="0">
                <a:latin typeface="CordiaUPC" pitchFamily="34" charset="-34"/>
                <a:cs typeface="CordiaUPC" pitchFamily="34" charset="-34"/>
              </a:rPr>
              <a:t>impact</a:t>
            </a:r>
            <a:r>
              <a:rPr lang="en-US" dirty="0">
                <a:latin typeface="CordiaUPC" pitchFamily="34" charset="-34"/>
                <a:cs typeface="CordiaUPC" pitchFamily="34" charset="-34"/>
              </a:rPr>
              <a:t>, reduces its ecological footprint, carefully managing its consumption of energy and non-renewables and reducing manufacturing </a:t>
            </a:r>
            <a:r>
              <a:rPr lang="en-US" dirty="0" smtClean="0">
                <a:latin typeface="CordiaUPC" pitchFamily="34" charset="-34"/>
                <a:cs typeface="CordiaUPC" pitchFamily="34" charset="-34"/>
              </a:rPr>
              <a:t>waste</a:t>
            </a:r>
          </a:p>
          <a:p>
            <a:pPr marL="0" indent="0">
              <a:buNone/>
            </a:pPr>
            <a:endParaRPr lang="en-US" dirty="0" smtClean="0">
              <a:latin typeface="CordiaUPC" pitchFamily="34" charset="-34"/>
              <a:cs typeface="CordiaUPC" pitchFamily="34" charset="-34"/>
            </a:endParaRPr>
          </a:p>
          <a:p>
            <a:pPr marL="0" indent="0">
              <a:buNone/>
            </a:pPr>
            <a:r>
              <a:rPr lang="en-US" b="1" dirty="0">
                <a:latin typeface="CordiaUPC" pitchFamily="34" charset="-34"/>
                <a:cs typeface="CordiaUPC" pitchFamily="34" charset="-34"/>
              </a:rPr>
              <a:t>"Profit" </a:t>
            </a:r>
            <a:r>
              <a:rPr lang="en-US" dirty="0">
                <a:latin typeface="CordiaUPC" pitchFamily="34" charset="-34"/>
                <a:cs typeface="CordiaUPC" pitchFamily="34" charset="-34"/>
              </a:rPr>
              <a:t>is the economic value created by the organization after deducting the cost of all </a:t>
            </a:r>
            <a:r>
              <a:rPr lang="en-US" dirty="0" smtClean="0">
                <a:latin typeface="CordiaUPC" pitchFamily="34" charset="-34"/>
                <a:cs typeface="CordiaUPC" pitchFamily="34" charset="-34"/>
              </a:rPr>
              <a:t>inputs. </a:t>
            </a:r>
            <a:endParaRPr lang="en-US" dirty="0">
              <a:latin typeface="CordiaUPC" pitchFamily="34" charset="-34"/>
              <a:cs typeface="CordiaUPC" pitchFamily="34" charset="-34"/>
            </a:endParaRPr>
          </a:p>
          <a:p>
            <a:pPr marL="0" indent="0">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15</a:t>
            </a:fld>
            <a:endParaRPr lang="en-US" sz="1600" dirty="0">
              <a:latin typeface="CordiaUPC" pitchFamily="34" charset="-34"/>
              <a:cs typeface="CordiaUPC" pitchFamily="34" charset="-34"/>
            </a:endParaRPr>
          </a:p>
        </p:txBody>
      </p:sp>
    </p:spTree>
    <p:extLst>
      <p:ext uri="{BB962C8B-B14F-4D97-AF65-F5344CB8AC3E}">
        <p14:creationId xmlns:p14="http://schemas.microsoft.com/office/powerpoint/2010/main" val="33332579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CSR approach</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16</a:t>
            </a:fld>
            <a:endParaRPr lang="en-US" sz="1600" dirty="0">
              <a:latin typeface="CordiaUPC" pitchFamily="34" charset="-34"/>
              <a:cs typeface="CordiaUPC" pitchFamily="34" charset="-34"/>
            </a:endParaRPr>
          </a:p>
        </p:txBody>
      </p:sp>
      <p:pic>
        <p:nvPicPr>
          <p:cNvPr id="37890" name="Picture 2" descr="CSR Approaches"/>
          <p:cNvPicPr>
            <a:picLocks noChangeAspect="1" noChangeArrowheads="1"/>
          </p:cNvPicPr>
          <p:nvPr/>
        </p:nvPicPr>
        <p:blipFill>
          <a:blip r:embed="rId4" cstate="print"/>
          <a:srcRect/>
          <a:stretch>
            <a:fillRect/>
          </a:stretch>
        </p:blipFill>
        <p:spPr bwMode="auto">
          <a:xfrm>
            <a:off x="914400" y="1143000"/>
            <a:ext cx="7620000" cy="5715000"/>
          </a:xfrm>
          <a:prstGeom prst="rect">
            <a:avLst/>
          </a:prstGeom>
          <a:noFill/>
        </p:spPr>
      </p:pic>
      <p:sp>
        <p:nvSpPr>
          <p:cNvPr id="8" name="Rechteck 7"/>
          <p:cNvSpPr/>
          <p:nvPr/>
        </p:nvSpPr>
        <p:spPr>
          <a:xfrm>
            <a:off x="0" y="2667000"/>
            <a:ext cx="1066800" cy="5334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latin typeface="Cordia New" pitchFamily="34" charset="-34"/>
                <a:cs typeface="Cordia New" pitchFamily="34" charset="-34"/>
              </a:rPr>
              <a:t>Strategic CSR</a:t>
            </a:r>
            <a:endParaRPr lang="en-US" sz="2000" dirty="0">
              <a:solidFill>
                <a:schemeClr val="tx1"/>
              </a:solidFill>
              <a:latin typeface="Cordia New" pitchFamily="34" charset="-34"/>
              <a:cs typeface="Cordia New" pitchFamily="34" charset="-34"/>
            </a:endParaRPr>
          </a:p>
        </p:txBody>
      </p:sp>
      <p:sp>
        <p:nvSpPr>
          <p:cNvPr id="9" name="Rechteck 8"/>
          <p:cNvSpPr/>
          <p:nvPr/>
        </p:nvSpPr>
        <p:spPr>
          <a:xfrm>
            <a:off x="0" y="3962400"/>
            <a:ext cx="1066800" cy="5334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latin typeface="Cordia New" pitchFamily="34" charset="-34"/>
                <a:cs typeface="Cordia New" pitchFamily="34" charset="-34"/>
              </a:rPr>
              <a:t>Responsive CSR</a:t>
            </a:r>
            <a:endParaRPr lang="en-US" sz="2000" dirty="0">
              <a:solidFill>
                <a:schemeClr val="tx1"/>
              </a:solidFill>
              <a:latin typeface="Cordia New" pitchFamily="34" charset="-34"/>
              <a:cs typeface="Cordia New" pitchFamily="34" charset="-34"/>
            </a:endParaRPr>
          </a:p>
        </p:txBody>
      </p:sp>
      <p:sp>
        <p:nvSpPr>
          <p:cNvPr id="10" name="Rechteck 9"/>
          <p:cNvSpPr/>
          <p:nvPr/>
        </p:nvSpPr>
        <p:spPr>
          <a:xfrm>
            <a:off x="0" y="5334000"/>
            <a:ext cx="1219200" cy="5334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smtClean="0">
                <a:solidFill>
                  <a:schemeClr val="tx1"/>
                </a:solidFill>
                <a:latin typeface="Cordia New" pitchFamily="34" charset="-34"/>
                <a:cs typeface="Cordia New" pitchFamily="34" charset="-34"/>
              </a:rPr>
              <a:t>Philanthropy</a:t>
            </a:r>
            <a:endParaRPr lang="en-US" sz="2000" dirty="0">
              <a:solidFill>
                <a:schemeClr val="tx1"/>
              </a:solidFill>
              <a:latin typeface="Cordia New" pitchFamily="34" charset="-34"/>
              <a:cs typeface="Cordia New" pitchFamily="34" charset="-34"/>
            </a:endParaRPr>
          </a:p>
        </p:txBody>
      </p:sp>
    </p:spTree>
    <p:extLst>
      <p:ext uri="{BB962C8B-B14F-4D97-AF65-F5344CB8AC3E}">
        <p14:creationId xmlns:p14="http://schemas.microsoft.com/office/powerpoint/2010/main" val="20004789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Benefits from CSR</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r>
              <a:rPr lang="en-US" b="1" dirty="0" smtClean="0">
                <a:latin typeface="Cordia New" pitchFamily="34" charset="-34"/>
                <a:cs typeface="Cordia New" pitchFamily="34" charset="-34"/>
              </a:rPr>
              <a:t>Win new business</a:t>
            </a:r>
            <a:endParaRPr lang="en-US" dirty="0" smtClean="0">
              <a:latin typeface="Cordia New" pitchFamily="34" charset="-34"/>
              <a:cs typeface="Cordia New" pitchFamily="34" charset="-34"/>
            </a:endParaRPr>
          </a:p>
          <a:p>
            <a:r>
              <a:rPr lang="en-US" dirty="0" smtClean="0">
                <a:latin typeface="Cordia New" pitchFamily="34" charset="-34"/>
                <a:cs typeface="Cordia New" pitchFamily="34" charset="-34"/>
              </a:rPr>
              <a:t>Increase customer retention</a:t>
            </a:r>
          </a:p>
          <a:p>
            <a:r>
              <a:rPr lang="en-US" dirty="0" smtClean="0">
                <a:latin typeface="Cordia New" pitchFamily="34" charset="-34"/>
                <a:cs typeface="Cordia New" pitchFamily="34" charset="-34"/>
              </a:rPr>
              <a:t>Develop and </a:t>
            </a:r>
            <a:r>
              <a:rPr lang="en-US" b="1" dirty="0" smtClean="0">
                <a:latin typeface="Cordia New" pitchFamily="34" charset="-34"/>
                <a:cs typeface="Cordia New" pitchFamily="34" charset="-34"/>
              </a:rPr>
              <a:t>enhance relationships</a:t>
            </a:r>
            <a:r>
              <a:rPr lang="en-US" dirty="0" smtClean="0">
                <a:latin typeface="Cordia New" pitchFamily="34" charset="-34"/>
                <a:cs typeface="Cordia New" pitchFamily="34" charset="-34"/>
              </a:rPr>
              <a:t> with customers, suppliers and networks</a:t>
            </a:r>
          </a:p>
          <a:p>
            <a:r>
              <a:rPr lang="en-US" dirty="0" smtClean="0">
                <a:latin typeface="Cordia New" pitchFamily="34" charset="-34"/>
                <a:cs typeface="Cordia New" pitchFamily="34" charset="-34"/>
              </a:rPr>
              <a:t>Attract, retain and maintain a </a:t>
            </a:r>
            <a:r>
              <a:rPr lang="en-US" b="1" dirty="0" smtClean="0">
                <a:latin typeface="Cordia New" pitchFamily="34" charset="-34"/>
                <a:cs typeface="Cordia New" pitchFamily="34" charset="-34"/>
              </a:rPr>
              <a:t>happy workforce</a:t>
            </a:r>
            <a:r>
              <a:rPr lang="en-US" dirty="0" smtClean="0">
                <a:latin typeface="Cordia New" pitchFamily="34" charset="-34"/>
                <a:cs typeface="Cordia New" pitchFamily="34" charset="-34"/>
              </a:rPr>
              <a:t> and be an </a:t>
            </a:r>
            <a:r>
              <a:rPr lang="en-US" b="1" dirty="0" smtClean="0">
                <a:latin typeface="Cordia New" pitchFamily="34" charset="-34"/>
                <a:cs typeface="Cordia New" pitchFamily="34" charset="-34"/>
              </a:rPr>
              <a:t>Employer of Choice</a:t>
            </a:r>
            <a:endParaRPr lang="en-US" dirty="0" smtClean="0">
              <a:latin typeface="Cordia New" pitchFamily="34" charset="-34"/>
              <a:cs typeface="Cordia New" pitchFamily="34" charset="-34"/>
            </a:endParaRPr>
          </a:p>
          <a:p>
            <a:r>
              <a:rPr lang="en-US" b="1" dirty="0" smtClean="0">
                <a:latin typeface="Cordia New" pitchFamily="34" charset="-34"/>
                <a:cs typeface="Cordia New" pitchFamily="34" charset="-34"/>
              </a:rPr>
              <a:t>Save money</a:t>
            </a:r>
            <a:r>
              <a:rPr lang="en-US" dirty="0" smtClean="0">
                <a:latin typeface="Cordia New" pitchFamily="34" charset="-34"/>
                <a:cs typeface="Cordia New" pitchFamily="34" charset="-34"/>
              </a:rPr>
              <a:t> on energy and operating costs and manage risk</a:t>
            </a:r>
          </a:p>
          <a:p>
            <a:r>
              <a:rPr lang="en-US" b="1" dirty="0" smtClean="0">
                <a:latin typeface="Cordia New" pitchFamily="34" charset="-34"/>
                <a:cs typeface="Cordia New" pitchFamily="34" charset="-34"/>
              </a:rPr>
              <a:t>Differentiate yourself from your competitors</a:t>
            </a:r>
            <a:endParaRPr lang="en-US" dirty="0" smtClean="0">
              <a:latin typeface="Cordia New" pitchFamily="34" charset="-34"/>
              <a:cs typeface="Cordia New" pitchFamily="34" charset="-34"/>
            </a:endParaRPr>
          </a:p>
          <a:p>
            <a:r>
              <a:rPr lang="en-US" b="1" dirty="0" smtClean="0">
                <a:latin typeface="Cordia New" pitchFamily="34" charset="-34"/>
                <a:cs typeface="Cordia New" pitchFamily="34" charset="-34"/>
              </a:rPr>
              <a:t>Generate innovation </a:t>
            </a:r>
            <a:r>
              <a:rPr lang="en-US" dirty="0" smtClean="0">
                <a:latin typeface="Cordia New" pitchFamily="34" charset="-34"/>
                <a:cs typeface="Cordia New" pitchFamily="34" charset="-34"/>
              </a:rPr>
              <a:t>and learning and </a:t>
            </a:r>
            <a:r>
              <a:rPr lang="en-US" b="1" dirty="0" smtClean="0">
                <a:latin typeface="Cordia New" pitchFamily="34" charset="-34"/>
                <a:cs typeface="Cordia New" pitchFamily="34" charset="-34"/>
              </a:rPr>
              <a:t>enhance your influence</a:t>
            </a:r>
            <a:endParaRPr lang="en-US" dirty="0" smtClean="0">
              <a:latin typeface="Cordia New" pitchFamily="34" charset="-34"/>
              <a:cs typeface="Cordia New" pitchFamily="34" charset="-34"/>
            </a:endParaRPr>
          </a:p>
          <a:p>
            <a:r>
              <a:rPr lang="en-US" b="1" dirty="0" smtClean="0">
                <a:latin typeface="Cordia New" pitchFamily="34" charset="-34"/>
                <a:cs typeface="Cordia New" pitchFamily="34" charset="-34"/>
              </a:rPr>
              <a:t>Improve your business reputation</a:t>
            </a:r>
            <a:r>
              <a:rPr lang="en-US" dirty="0" smtClean="0">
                <a:latin typeface="Cordia New" pitchFamily="34" charset="-34"/>
                <a:cs typeface="Cordia New" pitchFamily="34" charset="-34"/>
              </a:rPr>
              <a:t> and standing</a:t>
            </a:r>
          </a:p>
          <a:p>
            <a:r>
              <a:rPr lang="en-US" dirty="0" smtClean="0">
                <a:latin typeface="Cordia New" pitchFamily="34" charset="-34"/>
                <a:cs typeface="Cordia New" pitchFamily="34" charset="-34"/>
              </a:rPr>
              <a:t>Provide </a:t>
            </a:r>
            <a:r>
              <a:rPr lang="en-US" b="1" dirty="0" smtClean="0">
                <a:latin typeface="Cordia New" pitchFamily="34" charset="-34"/>
                <a:cs typeface="Cordia New" pitchFamily="34" charset="-34"/>
              </a:rPr>
              <a:t>access to investment</a:t>
            </a:r>
            <a:r>
              <a:rPr lang="en-US" dirty="0" smtClean="0">
                <a:latin typeface="Cordia New" pitchFamily="34" charset="-34"/>
                <a:cs typeface="Cordia New" pitchFamily="34" charset="-34"/>
              </a:rPr>
              <a:t> and</a:t>
            </a:r>
            <a:r>
              <a:rPr lang="en-US" b="1" dirty="0" smtClean="0">
                <a:latin typeface="Cordia New" pitchFamily="34" charset="-34"/>
                <a:cs typeface="Cordia New" pitchFamily="34" charset="-34"/>
              </a:rPr>
              <a:t> funding opportunities</a:t>
            </a:r>
            <a:endParaRPr lang="en-US" dirty="0" smtClean="0">
              <a:latin typeface="Cordia New" pitchFamily="34" charset="-34"/>
              <a:cs typeface="Cordia New" pitchFamily="34" charset="-34"/>
            </a:endParaRPr>
          </a:p>
          <a:p>
            <a:r>
              <a:rPr lang="en-US" dirty="0" smtClean="0">
                <a:latin typeface="Cordia New" pitchFamily="34" charset="-34"/>
                <a:cs typeface="Cordia New" pitchFamily="34" charset="-34"/>
              </a:rPr>
              <a:t>Generate </a:t>
            </a:r>
            <a:r>
              <a:rPr lang="en-US" b="1" dirty="0" smtClean="0">
                <a:latin typeface="Cordia New" pitchFamily="34" charset="-34"/>
                <a:cs typeface="Cordia New" pitchFamily="34" charset="-34"/>
              </a:rPr>
              <a:t>positive publicity</a:t>
            </a:r>
            <a:r>
              <a:rPr lang="en-US" dirty="0" smtClean="0">
                <a:latin typeface="Cordia New" pitchFamily="34" charset="-34"/>
                <a:cs typeface="Cordia New" pitchFamily="34" charset="-34"/>
              </a:rPr>
              <a:t> and media opportunities due to media interest in ethical business activities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b="1" dirty="0" smtClean="0">
                <a:latin typeface="CordiaUPC" pitchFamily="34" charset="-34"/>
                <a:cs typeface="CordiaUPC" pitchFamily="34" charset="-34"/>
              </a:rPr>
              <a:t>Benefits from CSR</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a:buNone/>
            </a:pPr>
            <a:r>
              <a:rPr lang="en-US" i="1" dirty="0" smtClean="0">
                <a:latin typeface="Cordia New" pitchFamily="34" charset="-34"/>
                <a:cs typeface="Cordia New" pitchFamily="34" charset="-34"/>
              </a:rPr>
              <a:t>“88% of consumers said they were more likely to buy from a company that supports and engages in activities to improve society”</a:t>
            </a:r>
          </a:p>
          <a:p>
            <a:pPr algn="r">
              <a:buNone/>
            </a:pPr>
            <a:r>
              <a:rPr lang="en-US" dirty="0" smtClean="0">
                <a:latin typeface="Cordia New" pitchFamily="34" charset="-34"/>
                <a:cs typeface="Cordia New" pitchFamily="34" charset="-34"/>
              </a:rPr>
              <a:t>(UK Small Business Consortium)</a:t>
            </a:r>
          </a:p>
          <a:p>
            <a:pPr marL="0" indent="0">
              <a:buNone/>
            </a:pPr>
            <a:r>
              <a:rPr lang="en-US" i="1" dirty="0" smtClean="0">
                <a:latin typeface="Cordia New" pitchFamily="34" charset="-34"/>
                <a:cs typeface="Cordia New" pitchFamily="34" charset="-34"/>
              </a:rPr>
              <a:t>“2,215 workers around the globe, found that employees are more likely to be “proud” of their company if it’s engaged in good corporate behavior”</a:t>
            </a:r>
          </a:p>
          <a:p>
            <a:pPr marL="0" indent="0">
              <a:buNone/>
            </a:pPr>
            <a:endParaRPr lang="en-US" i="1" dirty="0" smtClean="0">
              <a:latin typeface="Cordia New" pitchFamily="34" charset="-34"/>
              <a:cs typeface="Cordia New" pitchFamily="34" charset="-34"/>
            </a:endParaRPr>
          </a:p>
          <a:p>
            <a:pPr marL="0" indent="0">
              <a:buNone/>
            </a:pPr>
            <a:r>
              <a:rPr lang="en-AU" i="1" dirty="0" smtClean="0">
                <a:latin typeface="Cordia New" pitchFamily="34" charset="-34"/>
                <a:cs typeface="Cordia New" pitchFamily="34" charset="-34"/>
              </a:rPr>
              <a:t>“Employees are more likely to decide to work for companies that are environmentally responsible”</a:t>
            </a:r>
          </a:p>
          <a:p>
            <a:pPr marL="0" indent="0">
              <a:buNone/>
            </a:pPr>
            <a:endParaRPr lang="en-AU" i="1" dirty="0" smtClean="0">
              <a:latin typeface="Cordia New" pitchFamily="34" charset="-34"/>
              <a:cs typeface="Cordia New" pitchFamily="34" charset="-34"/>
            </a:endParaRPr>
          </a:p>
          <a:p>
            <a:pPr marL="0" indent="0">
              <a:buNone/>
            </a:pPr>
            <a:r>
              <a:rPr lang="en-AU" i="1" dirty="0" smtClean="0">
                <a:latin typeface="Cordia New" pitchFamily="34" charset="-34"/>
                <a:cs typeface="Cordia New" pitchFamily="34" charset="-34"/>
              </a:rPr>
              <a:t>“Employees are more likely to accept lower pay or a small role in an organization with sound corporate reputation”</a:t>
            </a:r>
          </a:p>
          <a:p>
            <a:pPr marL="0" indent="0" algn="r">
              <a:buNone/>
            </a:pPr>
            <a:r>
              <a:rPr lang="en-AU" dirty="0" smtClean="0">
                <a:latin typeface="Cordia New" pitchFamily="34" charset="-34"/>
                <a:cs typeface="Cordia New" pitchFamily="34" charset="-34"/>
              </a:rPr>
              <a:t>(</a:t>
            </a:r>
            <a:r>
              <a:rPr lang="en-AU" dirty="0" err="1" smtClean="0">
                <a:latin typeface="Cordia New" pitchFamily="34" charset="-34"/>
                <a:cs typeface="Cordia New" pitchFamily="34" charset="-34"/>
              </a:rPr>
              <a:t>Kelleyservices</a:t>
            </a:r>
            <a:r>
              <a:rPr lang="en-AU" dirty="0" smtClean="0">
                <a:latin typeface="Cordia New" pitchFamily="34" charset="-34"/>
                <a:cs typeface="Cordia New" pitchFamily="34" charset="-34"/>
              </a:rPr>
              <a:t>, 2010)</a:t>
            </a:r>
            <a:endParaRPr lang="en-US" dirty="0" smtClean="0">
              <a:latin typeface="Cordia New" pitchFamily="34" charset="-34"/>
              <a:cs typeface="Cordia New"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 New" pitchFamily="34" charset="-34"/>
                <a:cs typeface="Cordia New" pitchFamily="34" charset="-34"/>
              </a:rPr>
              <a:t>Responsibilities to the General Public</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10000"/>
          </a:bodyPr>
          <a:lstStyle/>
          <a:p>
            <a:pPr marL="342900" indent="-342900">
              <a:spcAft>
                <a:spcPts val="1000"/>
              </a:spcAft>
              <a:buFontTx/>
              <a:buChar char="•"/>
            </a:pPr>
            <a:r>
              <a:rPr lang="en-US" sz="3200" b="1" i="1" dirty="0" smtClean="0">
                <a:solidFill>
                  <a:srgbClr val="009900"/>
                </a:solidFill>
                <a:latin typeface="Cordia New" pitchFamily="34" charset="-34"/>
                <a:cs typeface="Cordia New" pitchFamily="34" charset="-34"/>
              </a:rPr>
              <a:t>Public Health Issues.</a:t>
            </a:r>
            <a:r>
              <a:rPr lang="en-US" sz="3200" dirty="0" smtClean="0">
                <a:latin typeface="Cordia New" pitchFamily="34" charset="-34"/>
                <a:cs typeface="Cordia New" pitchFamily="34" charset="-34"/>
              </a:rPr>
              <a:t> What to do about inherently dangerous products such as alcohol, tobacco, vaccines, and steroids.</a:t>
            </a:r>
          </a:p>
          <a:p>
            <a:pPr marL="342900" indent="-342900">
              <a:spcAft>
                <a:spcPts val="1000"/>
              </a:spcAft>
              <a:buFontTx/>
              <a:buChar char="•"/>
            </a:pPr>
            <a:r>
              <a:rPr lang="en-US" sz="3200" b="1" i="1" dirty="0" smtClean="0">
                <a:solidFill>
                  <a:srgbClr val="009900"/>
                </a:solidFill>
                <a:latin typeface="Cordia New" pitchFamily="34" charset="-34"/>
                <a:cs typeface="Cordia New" pitchFamily="34" charset="-34"/>
              </a:rPr>
              <a:t>Protecting the Environment.</a:t>
            </a:r>
            <a:r>
              <a:rPr lang="en-US" sz="3200" dirty="0" smtClean="0">
                <a:latin typeface="Cordia New" pitchFamily="34" charset="-34"/>
                <a:cs typeface="Cordia New" pitchFamily="34" charset="-34"/>
              </a:rPr>
              <a:t> Using resources efficiently, minimizing pollution.</a:t>
            </a:r>
          </a:p>
          <a:p>
            <a:pPr marL="342900" indent="-342900">
              <a:spcAft>
                <a:spcPts val="1000"/>
              </a:spcAft>
              <a:buFontTx/>
              <a:buChar char="•"/>
            </a:pPr>
            <a:r>
              <a:rPr lang="en-US" sz="3200" b="1" i="1" dirty="0" smtClean="0">
                <a:solidFill>
                  <a:srgbClr val="009900"/>
                </a:solidFill>
                <a:latin typeface="Cordia New" pitchFamily="34" charset="-34"/>
                <a:cs typeface="Cordia New" pitchFamily="34" charset="-34"/>
              </a:rPr>
              <a:t>Recycling</a:t>
            </a:r>
            <a:r>
              <a:rPr lang="en-US" sz="3200" i="1" dirty="0" smtClean="0">
                <a:solidFill>
                  <a:srgbClr val="009900"/>
                </a:solidFill>
                <a:latin typeface="Cordia New" pitchFamily="34" charset="-34"/>
                <a:cs typeface="Cordia New" pitchFamily="34" charset="-34"/>
              </a:rPr>
              <a:t>.</a:t>
            </a:r>
            <a:r>
              <a:rPr lang="en-US" sz="3200" b="1" i="1" dirty="0" smtClean="0">
                <a:latin typeface="Cordia New" pitchFamily="34" charset="-34"/>
                <a:cs typeface="Cordia New" pitchFamily="34" charset="-34"/>
              </a:rPr>
              <a:t> </a:t>
            </a:r>
            <a:r>
              <a:rPr lang="en-US" sz="3200" dirty="0" smtClean="0">
                <a:latin typeface="Cordia New" pitchFamily="34" charset="-34"/>
                <a:cs typeface="Cordia New" pitchFamily="34" charset="-34"/>
              </a:rPr>
              <a:t>Reprocessing used materials for reuse. </a:t>
            </a:r>
          </a:p>
          <a:p>
            <a:pPr marL="342900" indent="-342900">
              <a:spcAft>
                <a:spcPts val="1000"/>
              </a:spcAft>
              <a:buFontTx/>
              <a:buChar char="•"/>
            </a:pPr>
            <a:r>
              <a:rPr lang="en-US" sz="3200" b="1" i="1" dirty="0" smtClean="0">
                <a:solidFill>
                  <a:srgbClr val="009900"/>
                </a:solidFill>
                <a:latin typeface="Cordia New" pitchFamily="34" charset="-34"/>
                <a:cs typeface="Cordia New" pitchFamily="34" charset="-34"/>
              </a:rPr>
              <a:t>Developing the Quality of the Workforce.</a:t>
            </a:r>
            <a:r>
              <a:rPr lang="en-US" sz="3200" dirty="0" smtClean="0">
                <a:latin typeface="Cordia New" pitchFamily="34" charset="-34"/>
                <a:cs typeface="Cordia New" pitchFamily="34" charset="-34"/>
              </a:rPr>
              <a:t> Enhancing quality of the overall workforce through education and diversity initiatives.</a:t>
            </a:r>
          </a:p>
          <a:p>
            <a:pPr marL="342900" indent="-342900">
              <a:spcAft>
                <a:spcPts val="1000"/>
              </a:spcAft>
              <a:buFontTx/>
              <a:buChar char="•"/>
            </a:pPr>
            <a:r>
              <a:rPr lang="en-US" sz="3200" b="1" i="1" dirty="0" smtClean="0">
                <a:solidFill>
                  <a:srgbClr val="009900"/>
                </a:solidFill>
                <a:latin typeface="Cordia New" pitchFamily="34" charset="-34"/>
                <a:cs typeface="Cordia New" pitchFamily="34" charset="-34"/>
              </a:rPr>
              <a:t>Corporate Philanthropy.</a:t>
            </a:r>
            <a:r>
              <a:rPr lang="en-US" sz="3200" dirty="0" smtClean="0">
                <a:latin typeface="Cordia New" pitchFamily="34" charset="-34"/>
                <a:cs typeface="Cordia New" pitchFamily="34" charset="-34"/>
              </a:rPr>
              <a:t> Cash contributions, donations of equipment and products, and supporting the volunteer efforts of company employees.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19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20</a:t>
            </a:fld>
            <a:endParaRPr lang="en-US" sz="1600" dirty="0">
              <a:latin typeface="CordiaUPC" pitchFamily="34" charset="-34"/>
              <a:cs typeface="CordiaUPC" pitchFamily="34" charset="-34"/>
            </a:endParaRPr>
          </a:p>
        </p:txBody>
      </p:sp>
      <p:pic>
        <p:nvPicPr>
          <p:cNvPr id="11" name="Picture 2" descr="birdbody.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991" y="1828800"/>
            <a:ext cx="5845156" cy="445206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http://mikelightman.com/blog/wp-content/uploads/2007/10/greenpeace.jpg"/>
          <p:cNvPicPr>
            <a:picLocks noChangeAspect="1" noChangeArrowheads="1"/>
          </p:cNvPicPr>
          <p:nvPr/>
        </p:nvPicPr>
        <p:blipFill rotWithShape="1">
          <a:blip r:embed="rId5">
            <a:extLst>
              <a:ext uri="{28A0092B-C50C-407E-A947-70E740481C1C}">
                <a14:useLocalDpi xmlns:a14="http://schemas.microsoft.com/office/drawing/2010/main" val="0"/>
              </a:ext>
            </a:extLst>
          </a:blip>
          <a:srcRect l="52229"/>
          <a:stretch/>
        </p:blipFill>
        <p:spPr bwMode="auto">
          <a:xfrm>
            <a:off x="5181600" y="1824228"/>
            <a:ext cx="3832487" cy="4809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a:bodyPr>
          <a:lstStyle/>
          <a:p>
            <a:r>
              <a:rPr lang="en-US" dirty="0" smtClean="0">
                <a:latin typeface="Cordia New" pitchFamily="34" charset="-34"/>
                <a:cs typeface="Cordia New" pitchFamily="34" charset="-34"/>
              </a:rPr>
              <a:t>Responsibilities to Customers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342900" indent="-342900">
              <a:spcBef>
                <a:spcPct val="20000"/>
              </a:spcBef>
              <a:spcAft>
                <a:spcPts val="600"/>
              </a:spcAft>
              <a:buFontTx/>
              <a:buChar char="•"/>
            </a:pPr>
            <a:r>
              <a:rPr lang="en-US" sz="3200" b="1" i="1" dirty="0" smtClean="0">
                <a:latin typeface="Cordia New" pitchFamily="34" charset="-34"/>
                <a:cs typeface="Cordia New" pitchFamily="34" charset="-34"/>
              </a:rPr>
              <a:t>The Right to Be Safe.</a:t>
            </a:r>
            <a:r>
              <a:rPr lang="en-US" sz="3200" dirty="0" smtClean="0">
                <a:latin typeface="Cordia New" pitchFamily="34" charset="-34"/>
                <a:cs typeface="Cordia New" pitchFamily="34" charset="-34"/>
              </a:rPr>
              <a:t> Safe operation of products, avoiding product liability.</a:t>
            </a:r>
          </a:p>
          <a:p>
            <a:pPr marL="342900" indent="-342900">
              <a:spcBef>
                <a:spcPct val="20000"/>
              </a:spcBef>
              <a:spcAft>
                <a:spcPts val="600"/>
              </a:spcAft>
              <a:buFontTx/>
              <a:buChar char="•"/>
            </a:pPr>
            <a:r>
              <a:rPr lang="en-US" sz="3200" b="1" i="1" dirty="0" smtClean="0">
                <a:latin typeface="Cordia New" pitchFamily="34" charset="-34"/>
                <a:cs typeface="Cordia New" pitchFamily="34" charset="-34"/>
              </a:rPr>
              <a:t>The Right to Be Informed. </a:t>
            </a:r>
            <a:r>
              <a:rPr lang="en-US" sz="3200" dirty="0" smtClean="0">
                <a:latin typeface="Cordia New" pitchFamily="34" charset="-34"/>
                <a:cs typeface="Cordia New" pitchFamily="34" charset="-34"/>
              </a:rPr>
              <a:t>Avoiding false or misleading advertising and providing effective customer service.</a:t>
            </a:r>
          </a:p>
          <a:p>
            <a:pPr marL="342900" indent="-342900">
              <a:spcBef>
                <a:spcPct val="20000"/>
              </a:spcBef>
              <a:spcAft>
                <a:spcPts val="600"/>
              </a:spcAft>
              <a:buFontTx/>
              <a:buChar char="•"/>
            </a:pPr>
            <a:r>
              <a:rPr lang="en-US" sz="3200" b="1" i="1" dirty="0" smtClean="0">
                <a:latin typeface="Cordia New" pitchFamily="34" charset="-34"/>
                <a:cs typeface="Cordia New" pitchFamily="34" charset="-34"/>
              </a:rPr>
              <a:t>The Right to Choose. </a:t>
            </a:r>
            <a:r>
              <a:rPr lang="en-US" sz="3200" dirty="0" smtClean="0">
                <a:latin typeface="Cordia New" pitchFamily="34" charset="-34"/>
                <a:cs typeface="Cordia New" pitchFamily="34" charset="-34"/>
              </a:rPr>
              <a:t>Ability of consumers to choose the products and services they want.</a:t>
            </a:r>
          </a:p>
          <a:p>
            <a:pPr marL="342900" indent="-342900">
              <a:spcBef>
                <a:spcPct val="20000"/>
              </a:spcBef>
              <a:spcAft>
                <a:spcPts val="600"/>
              </a:spcAft>
              <a:buFontTx/>
              <a:buChar char="•"/>
            </a:pPr>
            <a:r>
              <a:rPr lang="en-US" sz="3200" b="1" i="1" dirty="0" smtClean="0">
                <a:latin typeface="Cordia New" pitchFamily="34" charset="-34"/>
                <a:cs typeface="Cordia New" pitchFamily="34" charset="-34"/>
              </a:rPr>
              <a:t>The Right to Be Heard.</a:t>
            </a:r>
            <a:r>
              <a:rPr lang="en-US" sz="3200" dirty="0" smtClean="0">
                <a:latin typeface="Cordia New" pitchFamily="34" charset="-34"/>
                <a:cs typeface="Cordia New" pitchFamily="34" charset="-34"/>
              </a:rPr>
              <a:t> Ability of consumers to </a:t>
            </a:r>
            <a:br>
              <a:rPr lang="en-US" sz="3200" dirty="0" smtClean="0">
                <a:latin typeface="Cordia New" pitchFamily="34" charset="-34"/>
                <a:cs typeface="Cordia New" pitchFamily="34" charset="-34"/>
              </a:rPr>
            </a:br>
            <a:r>
              <a:rPr lang="en-US" sz="3200" dirty="0" smtClean="0">
                <a:latin typeface="Cordia New" pitchFamily="34" charset="-34"/>
                <a:cs typeface="Cordia New" pitchFamily="34" charset="-34"/>
              </a:rPr>
              <a:t>express legitimate complaints to the appropriate parties.</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Responsibilities to Employees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342900" indent="-342900">
              <a:buFontTx/>
              <a:buChar char="•"/>
            </a:pPr>
            <a:r>
              <a:rPr lang="en-US" sz="2800" b="1" i="1" dirty="0" smtClean="0">
                <a:latin typeface="Cordia New" pitchFamily="34" charset="-34"/>
                <a:cs typeface="Cordia New" pitchFamily="34" charset="-34"/>
              </a:rPr>
              <a:t>Workplace Safety</a:t>
            </a:r>
            <a:endParaRPr lang="en-US" sz="2800" dirty="0" smtClean="0">
              <a:latin typeface="Cordia New" pitchFamily="34" charset="-34"/>
              <a:cs typeface="Cordia New" pitchFamily="34" charset="-34"/>
            </a:endParaRPr>
          </a:p>
          <a:p>
            <a:pPr marL="342900" indent="-342900">
              <a:buFontTx/>
              <a:buChar char="•"/>
            </a:pPr>
            <a:r>
              <a:rPr lang="en-US" sz="2800" b="1" i="1" dirty="0" smtClean="0">
                <a:latin typeface="Cordia New" pitchFamily="34" charset="-34"/>
                <a:cs typeface="Cordia New" pitchFamily="34" charset="-34"/>
              </a:rPr>
              <a:t>Quality-of-Life Issues. </a:t>
            </a:r>
            <a:r>
              <a:rPr lang="en-US" sz="2800" dirty="0" smtClean="0">
                <a:latin typeface="Cordia New" pitchFamily="34" charset="-34"/>
                <a:cs typeface="Cordia New" pitchFamily="34" charset="-34"/>
              </a:rPr>
              <a:t>Balancing work and family through flexible work schedules</a:t>
            </a:r>
          </a:p>
          <a:p>
            <a:pPr marL="342900" indent="-342900">
              <a:buFontTx/>
              <a:buChar char="•"/>
            </a:pPr>
            <a:r>
              <a:rPr lang="en-US" sz="2800" b="1" i="1" dirty="0" smtClean="0">
                <a:latin typeface="Cordia New" pitchFamily="34" charset="-34"/>
                <a:cs typeface="Cordia New" pitchFamily="34" charset="-34"/>
              </a:rPr>
              <a:t>Ensuring Equal Opportunity on the Job</a:t>
            </a:r>
            <a:endParaRPr lang="en-US" sz="2800" dirty="0" smtClean="0">
              <a:latin typeface="Cordia New" pitchFamily="34" charset="-34"/>
              <a:cs typeface="Cordia New" pitchFamily="34" charset="-34"/>
            </a:endParaRPr>
          </a:p>
          <a:p>
            <a:pPr marL="342900" indent="-342900">
              <a:buFontTx/>
              <a:buChar char="•"/>
            </a:pPr>
            <a:r>
              <a:rPr lang="en-US" sz="2800" b="1" i="1" smtClean="0">
                <a:latin typeface="Cordia New" pitchFamily="34" charset="-34"/>
                <a:cs typeface="Cordia New" pitchFamily="34" charset="-34"/>
              </a:rPr>
              <a:t>Sexual </a:t>
            </a:r>
            <a:r>
              <a:rPr lang="en-US" sz="2800" b="1" i="1" dirty="0" smtClean="0">
                <a:latin typeface="Cordia New" pitchFamily="34" charset="-34"/>
                <a:cs typeface="Cordia New" pitchFamily="34" charset="-34"/>
              </a:rPr>
              <a:t>Harassment and Sexism: </a:t>
            </a:r>
            <a:r>
              <a:rPr lang="en-US" sz="2800" dirty="0" smtClean="0">
                <a:latin typeface="Cordia New" pitchFamily="34" charset="-34"/>
                <a:cs typeface="Cordia New" pitchFamily="34" charset="-34"/>
              </a:rPr>
              <a:t> Avoiding unwelcome actions of a sexual nature; equal pay for equal work without regard to gender.</a:t>
            </a:r>
          </a:p>
          <a:p>
            <a:pPr marL="342900" indent="-342900">
              <a:buFontTx/>
              <a:buChar char="•"/>
            </a:pPr>
            <a:r>
              <a:rPr lang="en-US" sz="2800" i="1" dirty="0" smtClean="0">
                <a:latin typeface="Cordia New" pitchFamily="34" charset="-34"/>
                <a:cs typeface="Cordia New" pitchFamily="34" charset="-34"/>
              </a:rPr>
              <a:t>Adequate compensation</a:t>
            </a:r>
          </a:p>
          <a:p>
            <a:pPr marL="342900" indent="-342900">
              <a:buFontTx/>
              <a:buChar char="•"/>
            </a:pPr>
            <a:r>
              <a:rPr lang="de-DE" sz="2800" i="1" dirty="0" smtClean="0">
                <a:latin typeface="Cordia New" pitchFamily="34" charset="-34"/>
                <a:cs typeface="Cordia New" pitchFamily="34" charset="-34"/>
              </a:rPr>
              <a:t>Fair </a:t>
            </a:r>
            <a:r>
              <a:rPr lang="en-US" sz="2800" i="1" dirty="0" smtClean="0">
                <a:latin typeface="Cordia New" pitchFamily="34" charset="-34"/>
                <a:cs typeface="Cordia New" pitchFamily="34" charset="-34"/>
              </a:rPr>
              <a:t>treatment</a:t>
            </a:r>
            <a:endParaRPr lang="en-US"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22</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4" cstate="print"/>
          <a:srcRect/>
          <a:stretch>
            <a:fillRect/>
          </a:stretch>
        </p:blipFill>
        <p:spPr bwMode="auto">
          <a:xfrm>
            <a:off x="3886200" y="5486400"/>
            <a:ext cx="1703811" cy="1047844"/>
          </a:xfrm>
          <a:prstGeom prst="rect">
            <a:avLst/>
          </a:prstGeom>
          <a:noFill/>
          <a:ln w="9525">
            <a:noFill/>
            <a:miter lim="800000"/>
            <a:headEnd/>
            <a:tailEnd/>
          </a:ln>
        </p:spPr>
      </p:pic>
      <p:pic>
        <p:nvPicPr>
          <p:cNvPr id="9" name="Picture 3"/>
          <p:cNvPicPr>
            <a:picLocks noChangeAspect="1" noChangeArrowheads="1"/>
          </p:cNvPicPr>
          <p:nvPr/>
        </p:nvPicPr>
        <p:blipFill>
          <a:blip r:embed="rId5" cstate="print"/>
          <a:srcRect/>
          <a:stretch>
            <a:fillRect/>
          </a:stretch>
        </p:blipFill>
        <p:spPr bwMode="auto">
          <a:xfrm>
            <a:off x="5715000" y="5486400"/>
            <a:ext cx="1519614" cy="1014342"/>
          </a:xfrm>
          <a:prstGeom prst="rect">
            <a:avLst/>
          </a:prstGeom>
          <a:noFill/>
          <a:ln w="9525">
            <a:noFill/>
            <a:miter lim="800000"/>
            <a:headEnd/>
            <a:tailEnd/>
          </a:ln>
        </p:spPr>
      </p:pic>
      <p:pic>
        <p:nvPicPr>
          <p:cNvPr id="10" name="Picture 4"/>
          <p:cNvPicPr>
            <a:picLocks noChangeAspect="1" noChangeArrowheads="1"/>
          </p:cNvPicPr>
          <p:nvPr/>
        </p:nvPicPr>
        <p:blipFill>
          <a:blip r:embed="rId6" cstate="print"/>
          <a:srcRect/>
          <a:stretch>
            <a:fillRect/>
          </a:stretch>
        </p:blipFill>
        <p:spPr bwMode="auto">
          <a:xfrm>
            <a:off x="7315200" y="5105400"/>
            <a:ext cx="1600200" cy="139007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Responsibilities to Investors</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342900" indent="-342900">
              <a:spcBef>
                <a:spcPct val="20000"/>
              </a:spcBef>
              <a:spcAft>
                <a:spcPts val="1400"/>
              </a:spcAft>
              <a:buFontTx/>
              <a:buChar char="•"/>
            </a:pPr>
            <a:r>
              <a:rPr lang="en-US" sz="2800" dirty="0" smtClean="0">
                <a:latin typeface="Cordia New" pitchFamily="34" charset="-34"/>
                <a:cs typeface="Cordia New" pitchFamily="34" charset="-34"/>
              </a:rPr>
              <a:t>Obligation to make profits for shareholders.</a:t>
            </a:r>
          </a:p>
          <a:p>
            <a:pPr marL="342900" indent="-342900">
              <a:spcBef>
                <a:spcPct val="20000"/>
              </a:spcBef>
              <a:spcAft>
                <a:spcPts val="1400"/>
              </a:spcAft>
              <a:buFontTx/>
              <a:buChar char="•"/>
            </a:pPr>
            <a:r>
              <a:rPr lang="en-US" sz="2800" dirty="0" smtClean="0">
                <a:latin typeface="Cordia New" pitchFamily="34" charset="-34"/>
                <a:cs typeface="Cordia New" pitchFamily="34" charset="-34"/>
              </a:rPr>
              <a:t>Expectation of ethical and moral behavior.</a:t>
            </a:r>
          </a:p>
          <a:p>
            <a:pPr marL="342900" indent="-342900">
              <a:spcBef>
                <a:spcPct val="20000"/>
              </a:spcBef>
              <a:spcAft>
                <a:spcPts val="1400"/>
              </a:spcAft>
              <a:buFontTx/>
              <a:buChar char="•"/>
            </a:pPr>
            <a:r>
              <a:rPr lang="en-US" sz="2800" dirty="0" smtClean="0">
                <a:latin typeface="Cordia New" pitchFamily="34" charset="-34"/>
                <a:cs typeface="Cordia New" pitchFamily="34" charset="-34"/>
              </a:rPr>
              <a:t>Investors protected</a:t>
            </a:r>
          </a:p>
          <a:p>
            <a:pPr>
              <a:buNone/>
            </a:pPr>
            <a:endParaRPr lang="en-US"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 New" pitchFamily="34" charset="-34"/>
                <a:cs typeface="Cordia New" pitchFamily="34" charset="-34"/>
              </a:rPr>
              <a:t>Responsibilities to Environment</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342900" indent="-342900">
              <a:buFontTx/>
              <a:buChar char="•"/>
            </a:pPr>
            <a:r>
              <a:rPr lang="de-DE" sz="3200" i="1" dirty="0" err="1" smtClean="0">
                <a:latin typeface="Cordia New" pitchFamily="34" charset="-34"/>
                <a:cs typeface="Cordia New" pitchFamily="34" charset="-34"/>
              </a:rPr>
              <a:t>Animal</a:t>
            </a:r>
            <a:r>
              <a:rPr lang="de-DE" sz="3200" i="1" dirty="0" smtClean="0">
                <a:latin typeface="Cordia New" pitchFamily="34" charset="-34"/>
                <a:cs typeface="Cordia New" pitchFamily="34" charset="-34"/>
              </a:rPr>
              <a:t> </a:t>
            </a:r>
            <a:r>
              <a:rPr lang="de-DE" sz="3200" i="1" dirty="0" err="1" smtClean="0">
                <a:latin typeface="Cordia New" pitchFamily="34" charset="-34"/>
                <a:cs typeface="Cordia New" pitchFamily="34" charset="-34"/>
              </a:rPr>
              <a:t>Rights</a:t>
            </a:r>
            <a:endParaRPr lang="de-DE" sz="3200" i="1" dirty="0" smtClean="0">
              <a:latin typeface="Cordia New" pitchFamily="34" charset="-34"/>
              <a:cs typeface="Cordia New" pitchFamily="34" charset="-34"/>
            </a:endParaRPr>
          </a:p>
          <a:p>
            <a:pPr marL="342900" indent="-342900">
              <a:buFontTx/>
              <a:buChar char="•"/>
            </a:pPr>
            <a:r>
              <a:rPr lang="de-DE" sz="3200" i="1" dirty="0" smtClean="0">
                <a:latin typeface="Cordia New" pitchFamily="34" charset="-34"/>
                <a:cs typeface="Cordia New" pitchFamily="34" charset="-34"/>
              </a:rPr>
              <a:t>Pollution</a:t>
            </a:r>
          </a:p>
          <a:p>
            <a:pPr marL="342900" indent="-342900">
              <a:buFontTx/>
              <a:buChar char="•"/>
            </a:pPr>
            <a:r>
              <a:rPr lang="de-DE" sz="3200" i="1" dirty="0" err="1" smtClean="0">
                <a:latin typeface="Cordia New" pitchFamily="34" charset="-34"/>
                <a:cs typeface="Cordia New" pitchFamily="34" charset="-34"/>
              </a:rPr>
              <a:t>Going</a:t>
            </a:r>
            <a:r>
              <a:rPr lang="de-DE" sz="3200" i="1" dirty="0" smtClean="0">
                <a:latin typeface="Cordia New" pitchFamily="34" charset="-34"/>
                <a:cs typeface="Cordia New" pitchFamily="34" charset="-34"/>
              </a:rPr>
              <a:t> Green</a:t>
            </a:r>
            <a:endParaRPr lang="en-US" sz="3200" i="1" dirty="0" smtClean="0">
              <a:latin typeface="Cordia New" pitchFamily="34" charset="-34"/>
              <a:cs typeface="Cordia New" pitchFamily="34" charset="-34"/>
            </a:endParaRP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pPr/>
              <a:t>24</a:t>
            </a:fld>
            <a:endParaRPr lang="en-US" sz="1600" dirty="0">
              <a:latin typeface="CordiaUPC" pitchFamily="34" charset="-34"/>
              <a:cs typeface="CordiaUPC" pitchFamily="34" charset="-34"/>
            </a:endParaRPr>
          </a:p>
        </p:txBody>
      </p:sp>
      <p:pic>
        <p:nvPicPr>
          <p:cNvPr id="8" name="Picture 1"/>
          <p:cNvPicPr>
            <a:picLocks noChangeAspect="1" noChangeArrowheads="1"/>
          </p:cNvPicPr>
          <p:nvPr/>
        </p:nvPicPr>
        <p:blipFill>
          <a:blip r:embed="rId4" cstate="print"/>
          <a:srcRect/>
          <a:stretch>
            <a:fillRect/>
          </a:stretch>
        </p:blipFill>
        <p:spPr bwMode="auto">
          <a:xfrm>
            <a:off x="3429000" y="1828800"/>
            <a:ext cx="1143000" cy="1143000"/>
          </a:xfrm>
          <a:prstGeom prst="rect">
            <a:avLst/>
          </a:prstGeom>
          <a:noFill/>
          <a:ln w="9525">
            <a:noFill/>
            <a:miter lim="800000"/>
            <a:headEnd/>
            <a:tailEnd/>
          </a:ln>
        </p:spPr>
      </p:pic>
      <p:pic>
        <p:nvPicPr>
          <p:cNvPr id="9" name="Picture 2"/>
          <p:cNvPicPr>
            <a:picLocks noChangeAspect="1" noChangeArrowheads="1"/>
          </p:cNvPicPr>
          <p:nvPr/>
        </p:nvPicPr>
        <p:blipFill>
          <a:blip r:embed="rId5" cstate="print"/>
          <a:srcRect/>
          <a:stretch>
            <a:fillRect/>
          </a:stretch>
        </p:blipFill>
        <p:spPr bwMode="auto">
          <a:xfrm>
            <a:off x="4724400" y="1600200"/>
            <a:ext cx="1574431" cy="1440656"/>
          </a:xfrm>
          <a:prstGeom prst="rect">
            <a:avLst/>
          </a:prstGeom>
          <a:noFill/>
          <a:ln w="9525">
            <a:noFill/>
            <a:miter lim="800000"/>
            <a:headEnd/>
            <a:tailEnd/>
          </a:ln>
        </p:spPr>
      </p:pic>
      <p:pic>
        <p:nvPicPr>
          <p:cNvPr id="10" name="Picture 4"/>
          <p:cNvPicPr>
            <a:picLocks noChangeAspect="1" noChangeArrowheads="1"/>
          </p:cNvPicPr>
          <p:nvPr/>
        </p:nvPicPr>
        <p:blipFill>
          <a:blip r:embed="rId6" cstate="print"/>
          <a:srcRect/>
          <a:stretch>
            <a:fillRect/>
          </a:stretch>
        </p:blipFill>
        <p:spPr bwMode="auto">
          <a:xfrm>
            <a:off x="6400800" y="1828800"/>
            <a:ext cx="1828800" cy="1232296"/>
          </a:xfrm>
          <a:prstGeom prst="rect">
            <a:avLst/>
          </a:prstGeom>
          <a:noFill/>
          <a:ln w="9525">
            <a:noFill/>
            <a:miter lim="800000"/>
            <a:headEnd/>
            <a:tailEnd/>
          </a:ln>
        </p:spPr>
      </p:pic>
      <p:pic>
        <p:nvPicPr>
          <p:cNvPr id="11" name="Picture 2"/>
          <p:cNvPicPr>
            <a:picLocks noChangeAspect="1" noChangeArrowheads="1"/>
          </p:cNvPicPr>
          <p:nvPr/>
        </p:nvPicPr>
        <p:blipFill>
          <a:blip r:embed="rId7" cstate="print"/>
          <a:srcRect/>
          <a:stretch>
            <a:fillRect/>
          </a:stretch>
        </p:blipFill>
        <p:spPr bwMode="auto">
          <a:xfrm>
            <a:off x="3505200" y="3276600"/>
            <a:ext cx="4533900" cy="3409950"/>
          </a:xfrm>
          <a:prstGeom prst="rect">
            <a:avLst/>
          </a:prstGeom>
          <a:noFill/>
          <a:ln w="9525">
            <a:noFill/>
            <a:miter lim="800000"/>
            <a:headEnd/>
            <a:tailEnd/>
          </a:ln>
        </p:spPr>
      </p:pic>
      <p:pic>
        <p:nvPicPr>
          <p:cNvPr id="12" name="Picture 2"/>
          <p:cNvPicPr>
            <a:picLocks noChangeAspect="1" noChangeArrowheads="1"/>
          </p:cNvPicPr>
          <p:nvPr/>
        </p:nvPicPr>
        <p:blipFill>
          <a:blip r:embed="rId8" cstate="print"/>
          <a:srcRect/>
          <a:stretch>
            <a:fillRect/>
          </a:stretch>
        </p:blipFill>
        <p:spPr bwMode="auto">
          <a:xfrm>
            <a:off x="838200" y="4953000"/>
            <a:ext cx="2133600" cy="16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462</TotalTime>
  <Words>1078</Words>
  <Application>Microsoft Office PowerPoint</Application>
  <PresentationFormat>On-screen Show (4:3)</PresentationFormat>
  <Paragraphs>163</Paragraphs>
  <Slides>24</Slides>
  <Notes>8</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Galathea</vt:lpstr>
      <vt:lpstr>BA 291 – Business ethics and social responsibility</vt:lpstr>
      <vt:lpstr>PowerPoint Presentation</vt:lpstr>
      <vt:lpstr>Ethics</vt:lpstr>
      <vt:lpstr>Ethics</vt:lpstr>
      <vt:lpstr>Law</vt:lpstr>
      <vt:lpstr>Different between law and ethics</vt:lpstr>
      <vt:lpstr>PowerPoint Presentation</vt:lpstr>
      <vt:lpstr>PowerPoint Presentation</vt:lpstr>
      <vt:lpstr>Decision making process</vt:lpstr>
      <vt:lpstr>Factors influenced decision making</vt:lpstr>
      <vt:lpstr>PowerPoint Presentation</vt:lpstr>
      <vt:lpstr>Levels of personal moral development</vt:lpstr>
      <vt:lpstr>Building ethical environment</vt:lpstr>
      <vt:lpstr>Corporate Social Responsibility</vt:lpstr>
      <vt:lpstr>Triple bottom line</vt:lpstr>
      <vt:lpstr>CSR approach</vt:lpstr>
      <vt:lpstr>Benefits from CSR</vt:lpstr>
      <vt:lpstr>Benefits from CSR</vt:lpstr>
      <vt:lpstr>Responsibilities to the General Public</vt:lpstr>
      <vt:lpstr>PowerPoint Presentation</vt:lpstr>
      <vt:lpstr>Responsibilities to Customers</vt:lpstr>
      <vt:lpstr>Responsibilities to Employees</vt:lpstr>
      <vt:lpstr>Responsibilities to Investors</vt:lpstr>
      <vt:lpstr>Responsibilities to Environment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49</cp:revision>
  <dcterms:created xsi:type="dcterms:W3CDTF">2011-06-18T02:09:47Z</dcterms:created>
  <dcterms:modified xsi:type="dcterms:W3CDTF">2012-09-10T01:28:11Z</dcterms:modified>
</cp:coreProperties>
</file>