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9"/>
  </p:notesMasterIdLst>
  <p:sldIdLst>
    <p:sldId id="290" r:id="rId2"/>
    <p:sldId id="258" r:id="rId3"/>
    <p:sldId id="259" r:id="rId4"/>
    <p:sldId id="260" r:id="rId5"/>
    <p:sldId id="261" r:id="rId6"/>
    <p:sldId id="292" r:id="rId7"/>
    <p:sldId id="291" r:id="rId8"/>
    <p:sldId id="304" r:id="rId9"/>
    <p:sldId id="262" r:id="rId10"/>
    <p:sldId id="263" r:id="rId11"/>
    <p:sldId id="298" r:id="rId12"/>
    <p:sldId id="297" r:id="rId13"/>
    <p:sldId id="264" r:id="rId14"/>
    <p:sldId id="265" r:id="rId15"/>
    <p:sldId id="301" r:id="rId16"/>
    <p:sldId id="267" r:id="rId17"/>
    <p:sldId id="266" r:id="rId18"/>
    <p:sldId id="299" r:id="rId19"/>
    <p:sldId id="300" r:id="rId20"/>
    <p:sldId id="293" r:id="rId21"/>
    <p:sldId id="294" r:id="rId22"/>
    <p:sldId id="295" r:id="rId23"/>
    <p:sldId id="305" r:id="rId24"/>
    <p:sldId id="302" r:id="rId25"/>
    <p:sldId id="268" r:id="rId26"/>
    <p:sldId id="273" r:id="rId27"/>
    <p:sldId id="269" r:id="rId28"/>
    <p:sldId id="270" r:id="rId29"/>
    <p:sldId id="271" r:id="rId30"/>
    <p:sldId id="272" r:id="rId31"/>
    <p:sldId id="303" r:id="rId32"/>
    <p:sldId id="274" r:id="rId33"/>
    <p:sldId id="309" r:id="rId34"/>
    <p:sldId id="312" r:id="rId35"/>
    <p:sldId id="279" r:id="rId36"/>
    <p:sldId id="313" r:id="rId37"/>
    <p:sldId id="316" r:id="rId38"/>
    <p:sldId id="317" r:id="rId39"/>
    <p:sldId id="280" r:id="rId40"/>
    <p:sldId id="281" r:id="rId41"/>
    <p:sldId id="282" r:id="rId42"/>
    <p:sldId id="314" r:id="rId43"/>
    <p:sldId id="306" r:id="rId44"/>
    <p:sldId id="308" r:id="rId45"/>
    <p:sldId id="315" r:id="rId46"/>
    <p:sldId id="285" r:id="rId47"/>
    <p:sldId id="288" r:id="rId48"/>
  </p:sldIdLst>
  <p:sldSz cx="9144000" cy="6858000" type="screen4x3"/>
  <p:notesSz cx="7099300" cy="10234613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CCECFF"/>
    <a:srgbClr val="9966FF"/>
    <a:srgbClr val="9999FF"/>
    <a:srgbClr val="6600CC"/>
    <a:srgbClr val="FF99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620"/>
    <p:restoredTop sz="93519" autoAdjust="0"/>
  </p:normalViewPr>
  <p:slideViewPr>
    <p:cSldViewPr>
      <p:cViewPr varScale="1">
        <p:scale>
          <a:sx n="68" d="100"/>
          <a:sy n="68" d="100"/>
        </p:scale>
        <p:origin x="-12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2916" y="-90"/>
      </p:cViewPr>
      <p:guideLst>
        <p:guide orient="horz" pos="3223"/>
        <p:guide pos="2236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defTabSz="990600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63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8350"/>
            <a:ext cx="5118100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Click to edit Master text styles</a:t>
            </a:r>
          </a:p>
          <a:p>
            <a:pPr lvl="1"/>
            <a:r>
              <a:rPr lang="th-TH" noProof="0" smtClean="0"/>
              <a:t>Second level</a:t>
            </a:r>
          </a:p>
          <a:p>
            <a:pPr lvl="2"/>
            <a:r>
              <a:rPr lang="th-TH" noProof="0" smtClean="0"/>
              <a:t>Third level</a:t>
            </a:r>
          </a:p>
          <a:p>
            <a:pPr lvl="3"/>
            <a:r>
              <a:rPr lang="th-TH" noProof="0" smtClean="0"/>
              <a:t>Fourth level</a:t>
            </a:r>
          </a:p>
          <a:p>
            <a:pPr lvl="4"/>
            <a:r>
              <a:rPr lang="th-TH" noProof="0" smtClean="0"/>
              <a:t>Fifth level</a:t>
            </a:r>
          </a:p>
        </p:txBody>
      </p:sp>
      <p:sp>
        <p:nvSpPr>
          <p:cNvPr id="1218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defTabSz="990600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218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fld id="{8C2A600A-85AE-49E6-A274-89E03923E2D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2863410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EB4EC1F-952A-4967-9D4D-FE5F19D822CC}" type="slidenum">
              <a:rPr lang="en-US" smtClean="0">
                <a:latin typeface="Arial" charset="0"/>
              </a:rPr>
              <a:pPr/>
              <a:t>1</a:t>
            </a:fld>
            <a:endParaRPr lang="th-TH" smtClean="0">
              <a:latin typeface="Arial" charset="0"/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6512" cy="3836988"/>
          </a:xfrm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dirty="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2A600A-85AE-49E6-A274-89E03923E2D8}" type="slidenum">
              <a:rPr lang="en-US" smtClean="0"/>
              <a:pPr>
                <a:defRPr/>
              </a:pPr>
              <a:t>35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B84D61-030D-45BE-9777-8D85535EB62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7" name="Rectangle 6"/>
          <p:cNvSpPr/>
          <p:nvPr userDrawn="1"/>
        </p:nvSpPr>
        <p:spPr>
          <a:xfrm>
            <a:off x="0" y="6000768"/>
            <a:ext cx="9144000" cy="8572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F6332E-930F-42B1-B675-286CEB270BD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7" name="Rectangle 6"/>
          <p:cNvSpPr/>
          <p:nvPr userDrawn="1"/>
        </p:nvSpPr>
        <p:spPr>
          <a:xfrm>
            <a:off x="0" y="5857892"/>
            <a:ext cx="9144000" cy="10001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D34A93-0DED-443E-87C2-8735EA67B90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81C4A3-390D-4C55-B8D4-312D38504B4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584D5D-18DD-4492-97EA-4FAE83B521E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BF53B9-AAC2-4B66-AED7-90AD834B6AC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B93F55-32E2-4B50-B612-72119EDAC3B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5" name="Rectangle 4"/>
          <p:cNvSpPr/>
          <p:nvPr userDrawn="1"/>
        </p:nvSpPr>
        <p:spPr>
          <a:xfrm>
            <a:off x="0" y="5857892"/>
            <a:ext cx="9144000" cy="10001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980844-933B-4D79-8D8A-5C72427C7AC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67B779-4446-4001-B182-22DE213DF74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E5FE20-1F7A-4B55-A95B-16419DB5EB2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FB99C2-8D35-4E79-817A-8626E1D9389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fld id="{450C5B07-FCF6-437B-BDD0-E272BC994D5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1031" name="Picture 10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6248400"/>
            <a:ext cx="25908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11" descr="logo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6251575"/>
            <a:ext cx="685800" cy="60642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685800"/>
            <a:ext cx="8382000" cy="1470025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/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>Equity Analysis FN 451</a:t>
            </a:r>
            <a:endParaRPr lang="th-TH" dirty="0" smtClean="0">
              <a:solidFill>
                <a:schemeClr val="tx1"/>
              </a:solidFill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38200" y="2590800"/>
            <a:ext cx="7162800" cy="2971800"/>
          </a:xfrm>
        </p:spPr>
        <p:txBody>
          <a:bodyPr/>
          <a:lstStyle/>
          <a:p>
            <a:pPr eaLnBrk="1" hangingPunct="1"/>
            <a:r>
              <a:rPr lang="en-US" dirty="0" smtClean="0"/>
              <a:t> - Economic and firm analysis and market environment</a:t>
            </a:r>
          </a:p>
          <a:p>
            <a:pPr eaLnBrk="1" hangingPunct="1"/>
            <a:r>
              <a:rPr lang="en-US" dirty="0" smtClean="0"/>
              <a:t>- Dividend discount models </a:t>
            </a:r>
            <a:br>
              <a:rPr lang="en-US" dirty="0" smtClean="0"/>
            </a:br>
            <a:r>
              <a:rPr lang="en-US" b="1" dirty="0" smtClean="0"/>
              <a:t>- Discounted cash flow models</a:t>
            </a:r>
            <a:br>
              <a:rPr lang="en-US" b="1" dirty="0" smtClean="0"/>
            </a:br>
            <a:r>
              <a:rPr lang="en-US" b="1" dirty="0" smtClean="0"/>
              <a:t>- Market multiples </a:t>
            </a:r>
            <a:endParaRPr lang="en-US" altLang="zh-CN" b="1" dirty="0" smtClean="0">
              <a:ea typeface="SimSun" pitchFamily="2" charset="-122"/>
            </a:endParaRPr>
          </a:p>
        </p:txBody>
      </p:sp>
      <p:sp>
        <p:nvSpPr>
          <p:cNvPr id="2053" name="Line 5"/>
          <p:cNvSpPr>
            <a:spLocks noChangeShapeType="1"/>
          </p:cNvSpPr>
          <p:nvPr/>
        </p:nvSpPr>
        <p:spPr bwMode="auto">
          <a:xfrm>
            <a:off x="609600" y="2209800"/>
            <a:ext cx="7772400" cy="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en-US" dirty="0">
              <a:latin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143644"/>
            <a:ext cx="9144000" cy="7143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2" y="0"/>
            <a:ext cx="8572560" cy="1357298"/>
          </a:xfrm>
        </p:spPr>
        <p:txBody>
          <a:bodyPr>
            <a:noAutofit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Basic types of </a:t>
            </a:r>
            <a:br>
              <a:rPr lang="en-US" dirty="0" smtClean="0">
                <a:solidFill>
                  <a:srgbClr val="C00000"/>
                </a:solidFill>
              </a:rPr>
            </a:br>
            <a:r>
              <a:rPr lang="en-US" dirty="0" smtClean="0">
                <a:solidFill>
                  <a:srgbClr val="C00000"/>
                </a:solidFill>
              </a:rPr>
              <a:t>market multiples model 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8" name="Subtitle 3"/>
          <p:cNvSpPr txBox="1">
            <a:spLocks/>
          </p:cNvSpPr>
          <p:nvPr/>
        </p:nvSpPr>
        <p:spPr>
          <a:xfrm>
            <a:off x="285720" y="1714488"/>
            <a:ext cx="8501122" cy="278608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45720" rIns="45720">
            <a:normAutofit fontScale="92500" lnSpcReduction="20000"/>
          </a:bodyPr>
          <a:lstStyle/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en-US" sz="2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Commonly used ratios: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en-US" sz="2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Price-earnings</a:t>
            </a:r>
            <a:r>
              <a:rPr kumimoji="0" lang="en-US" sz="2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ratio (</a:t>
            </a:r>
            <a:r>
              <a:rPr kumimoji="0" lang="en-US" sz="2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P/E) = stock price/EPS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lang="en-US" sz="23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lang="en-US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Price-book value ratio (P/BV) = stock price/BVPS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3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P/Cash flow ratio (P/CF) = stock price/cash flow per share*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lang="en-US" sz="23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lang="en-US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Enterprise value/Earnings before interest tax depreciation &amp; amortization (EV/EBITDA)  = EV / EBITDA per share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lang="en-US" sz="23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" pitchFamily="2" charset="2"/>
              <a:buChar char="Ø"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" pitchFamily="2" charset="2"/>
              <a:buChar char="Ø"/>
              <a:tabLst/>
              <a:defRPr/>
            </a:pPr>
            <a:endParaRPr kumimoji="0" lang="th-TH" sz="27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720" y="4572008"/>
            <a:ext cx="85725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* Either net cash flow from operation or gross cash flow can be applied.</a:t>
            </a:r>
            <a:endParaRPr lang="th-TH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844" y="0"/>
            <a:ext cx="8572560" cy="92867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Industry specific multiples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7224" y="1000108"/>
            <a:ext cx="7215238" cy="3826689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Industry specific multiples: </a:t>
            </a: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Price-sales ratio </a:t>
            </a: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Market cap/Market share </a:t>
            </a: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Market cap/number of subscribers </a:t>
            </a: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Market cap/branch outlets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285728"/>
            <a:ext cx="8572560" cy="857256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Trailing or Forward looking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8" name="Subtitle 3"/>
          <p:cNvSpPr txBox="1">
            <a:spLocks/>
          </p:cNvSpPr>
          <p:nvPr/>
        </p:nvSpPr>
        <p:spPr>
          <a:xfrm>
            <a:off x="428596" y="1357298"/>
            <a:ext cx="8358246" cy="150019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The price multiple comparison can be applied to the historical performance (</a:t>
            </a:r>
            <a:r>
              <a:rPr kumimoji="0" lang="en-US" sz="2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trailing</a:t>
            </a:r>
            <a:r>
              <a:rPr kumimoji="0" 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  <a:r>
              <a:rPr kumimoji="0" lang="en-US" sz="27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or forecasted </a:t>
            </a:r>
            <a:r>
              <a:rPr kumimoji="0" lang="en-US" sz="2700" b="1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(forward, leading</a:t>
            </a:r>
            <a:r>
              <a:rPr kumimoji="0" lang="en-US" sz="27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 performance. </a:t>
            </a: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Subtitle 3"/>
          <p:cNvSpPr txBox="1">
            <a:spLocks/>
          </p:cNvSpPr>
          <p:nvPr/>
        </p:nvSpPr>
        <p:spPr>
          <a:xfrm>
            <a:off x="500034" y="3143248"/>
            <a:ext cx="8358246" cy="150019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Discuss advantages and disadvantages. Which choice do your prefer?</a:t>
            </a:r>
          </a:p>
        </p:txBody>
      </p:sp>
      <p:sp>
        <p:nvSpPr>
          <p:cNvPr id="6" name="Right Arrow 5"/>
          <p:cNvSpPr/>
          <p:nvPr/>
        </p:nvSpPr>
        <p:spPr>
          <a:xfrm flipV="1">
            <a:off x="642910" y="3286124"/>
            <a:ext cx="428628" cy="214314"/>
          </a:xfrm>
          <a:prstGeom prst="rightArrow">
            <a:avLst>
              <a:gd name="adj1" fmla="val 50000"/>
              <a:gd name="adj2" fmla="val 342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142852"/>
            <a:ext cx="8572560" cy="107157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Fundamental or Comparable 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8" name="Subtitle 3"/>
          <p:cNvSpPr txBox="1">
            <a:spLocks/>
          </p:cNvSpPr>
          <p:nvPr/>
        </p:nvSpPr>
        <p:spPr>
          <a:xfrm>
            <a:off x="428596" y="1285860"/>
            <a:ext cx="8143932" cy="3571900"/>
          </a:xfrm>
          <a:prstGeom prst="rect">
            <a:avLst/>
          </a:prstGeom>
        </p:spPr>
        <p:txBody>
          <a:bodyPr vert="horz" lIns="45720" rIns="45720">
            <a:normAutofit fontScale="92500" lnSpcReduction="10000"/>
          </a:bodyPr>
          <a:lstStyle/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Fundamental: </a:t>
            </a: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 multiple based on some valuation model and therefore are not dependent on the current market prices of other companies.       </a:t>
            </a: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kumimoji="0" lang="en-US" sz="27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kumimoji="0" lang="en-US" sz="2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Comparable:</a:t>
            </a:r>
            <a:r>
              <a:rPr kumimoji="0" lang="en-US" sz="2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 multiple</a:t>
            </a:r>
            <a:r>
              <a:rPr kumimoji="0" lang="en-US" sz="270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based on </a:t>
            </a:r>
            <a:r>
              <a:rPr kumimoji="0" lang="en-US" sz="27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comparisons </a:t>
            </a: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of </a:t>
            </a:r>
            <a:r>
              <a:rPr kumimoji="0" lang="en-US" sz="27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price multiple of different firms based on current market price. </a:t>
            </a: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 comparison of stock’s price multiple to benchmark value, such as </a:t>
            </a:r>
            <a:r>
              <a:rPr lang="en-US" sz="27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index</a:t>
            </a: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industry </a:t>
            </a:r>
            <a:r>
              <a:rPr lang="en-US" sz="27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group of firms</a:t>
            </a: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or </a:t>
            </a:r>
            <a:r>
              <a:rPr lang="en-US" sz="27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peer group</a:t>
            </a: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of firms within the industry. 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" pitchFamily="2" charset="2"/>
              <a:buChar char="Ø"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" pitchFamily="2" charset="2"/>
              <a:buChar char="Ø"/>
              <a:tabLst/>
              <a:defRPr/>
            </a:pPr>
            <a:endParaRPr kumimoji="0" lang="th-TH" sz="27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Subtitle 3"/>
          <p:cNvSpPr txBox="1">
            <a:spLocks/>
          </p:cNvSpPr>
          <p:nvPr/>
        </p:nvSpPr>
        <p:spPr>
          <a:xfrm>
            <a:off x="428596" y="4714884"/>
            <a:ext cx="8358246" cy="150019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Which benchmark value do your prefer?</a:t>
            </a:r>
          </a:p>
        </p:txBody>
      </p:sp>
      <p:sp>
        <p:nvSpPr>
          <p:cNvPr id="6" name="Right Arrow 5"/>
          <p:cNvSpPr/>
          <p:nvPr/>
        </p:nvSpPr>
        <p:spPr>
          <a:xfrm>
            <a:off x="571472" y="4857760"/>
            <a:ext cx="500066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0"/>
            <a:ext cx="8572560" cy="107157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 Multiples based on Comparable 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8" name="Subtitle 3"/>
          <p:cNvSpPr txBox="1">
            <a:spLocks/>
          </p:cNvSpPr>
          <p:nvPr/>
        </p:nvSpPr>
        <p:spPr>
          <a:xfrm>
            <a:off x="428596" y="928670"/>
            <a:ext cx="8143932" cy="5143536"/>
          </a:xfrm>
          <a:prstGeom prst="rect">
            <a:avLst/>
          </a:prstGeom>
        </p:spPr>
        <p:txBody>
          <a:bodyPr vert="horz" lIns="45720" rIns="45720">
            <a:normAutofit fontScale="92500" lnSpcReduction="10000"/>
          </a:bodyPr>
          <a:lstStyle/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Law of one price. </a:t>
            </a: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The economic rationale underlying the method of comparables is the law of one price—the economic principle that two </a:t>
            </a:r>
            <a:r>
              <a:rPr lang="en-US" sz="27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identical </a:t>
            </a: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assets should sell at the same price. 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7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- If we find that an asset is</a:t>
            </a:r>
            <a:r>
              <a:rPr lang="en-US" sz="27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undervalued </a:t>
            </a: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relative to a </a:t>
            </a:r>
            <a:r>
              <a:rPr lang="en-US" sz="27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comparison assets</a:t>
            </a: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, we may expect the asset to outperform the comparison assets on a relative basis. </a:t>
            </a: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700" dirty="0" smtClean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+mn-cs"/>
            </a:endParaRP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-   However, what if the comparison assets not efficiently priced?</a:t>
            </a: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The stock may not be undervalued—it could be fairly valued or even overvalued on an absolute basis. </a:t>
            </a: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kumimoji="0" lang="en-US" sz="27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" pitchFamily="2" charset="2"/>
              <a:buChar char="Ø"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" pitchFamily="2" charset="2"/>
              <a:buChar char="Ø"/>
              <a:tabLst/>
              <a:defRPr/>
            </a:pPr>
            <a:endParaRPr kumimoji="0" lang="th-TH" sz="27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Right Arrow 4"/>
          <p:cNvSpPr/>
          <p:nvPr/>
        </p:nvSpPr>
        <p:spPr>
          <a:xfrm>
            <a:off x="357158" y="4286256"/>
            <a:ext cx="428628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Rectangle 5"/>
          <p:cNvSpPr/>
          <p:nvPr/>
        </p:nvSpPr>
        <p:spPr>
          <a:xfrm>
            <a:off x="500034" y="4929198"/>
            <a:ext cx="7786742" cy="857256"/>
          </a:xfrm>
          <a:prstGeom prst="rect">
            <a:avLst/>
          </a:prstGeom>
          <a:solidFill>
            <a:schemeClr val="accent5"/>
          </a:solidFill>
          <a:ln>
            <a:solidFill>
              <a:schemeClr val="bg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0"/>
            <a:ext cx="8572560" cy="107157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 Multiples based on Fundamental 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8" name="Subtitle 3"/>
          <p:cNvSpPr txBox="1">
            <a:spLocks/>
          </p:cNvSpPr>
          <p:nvPr/>
        </p:nvSpPr>
        <p:spPr>
          <a:xfrm>
            <a:off x="285720" y="1214422"/>
            <a:ext cx="8643998" cy="3214710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9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Intrinsic price multiple </a:t>
            </a:r>
            <a:r>
              <a:rPr lang="en-US" sz="29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en-US" sz="29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Warranted multiple</a:t>
            </a:r>
            <a:r>
              <a:rPr lang="en-US" sz="29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based on fundamental):</a:t>
            </a:r>
            <a:endParaRPr lang="en-US" sz="29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9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9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 price multiple can be </a:t>
            </a:r>
            <a:r>
              <a:rPr lang="en-US" sz="29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related to fundamentals through a DCF model (DDM, FCF model).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7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kumimoji="0" lang="en-US" sz="27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" pitchFamily="2" charset="2"/>
              <a:buChar char="Ø"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" pitchFamily="2" charset="2"/>
              <a:buChar char="Ø"/>
              <a:tabLst/>
              <a:defRPr/>
            </a:pPr>
            <a:endParaRPr kumimoji="0" lang="th-TH" sz="27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2500306"/>
            <a:ext cx="8572560" cy="1500198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 Multiples based on Fundamental:</a:t>
            </a:r>
            <a:br>
              <a:rPr lang="en-US" dirty="0" smtClean="0">
                <a:solidFill>
                  <a:srgbClr val="C00000"/>
                </a:solidFill>
              </a:rPr>
            </a:br>
            <a:r>
              <a:rPr lang="en-US" dirty="0" smtClean="0">
                <a:solidFill>
                  <a:srgbClr val="C00000"/>
                </a:solidFill>
              </a:rPr>
              <a:t>P/E 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0"/>
            <a:ext cx="8572560" cy="1142984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Multiples based on fundamentals: P/E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8" name="Subtitle 3"/>
          <p:cNvSpPr txBox="1">
            <a:spLocks/>
          </p:cNvSpPr>
          <p:nvPr/>
        </p:nvSpPr>
        <p:spPr>
          <a:xfrm>
            <a:off x="285720" y="1071546"/>
            <a:ext cx="8429684" cy="500066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lang="en-US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Considering the Gordon growth valuation model for stable firm: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Subtitle 3"/>
          <p:cNvSpPr txBox="1">
            <a:spLocks/>
          </p:cNvSpPr>
          <p:nvPr/>
        </p:nvSpPr>
        <p:spPr>
          <a:xfrm>
            <a:off x="500034" y="1928802"/>
            <a:ext cx="2071702" cy="85725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45720" rIns="45720">
            <a:normAutofit lnSpcReduction="10000"/>
          </a:bodyPr>
          <a:lstStyle/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400" dirty="0" smtClean="0"/>
              <a:t>P</a:t>
            </a:r>
            <a:r>
              <a:rPr lang="en-US" sz="2700" dirty="0" smtClean="0"/>
              <a:t>   </a:t>
            </a:r>
            <a:r>
              <a:rPr lang="en-US" sz="2400" dirty="0" smtClean="0"/>
              <a:t>=     D</a:t>
            </a:r>
            <a:r>
              <a:rPr lang="en-US" sz="2400" baseline="-25000" dirty="0" smtClean="0"/>
              <a:t>1  </a:t>
            </a:r>
            <a:r>
              <a:rPr lang="en-US" sz="2400" dirty="0" smtClean="0"/>
              <a:t>     </a:t>
            </a: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400" dirty="0" smtClean="0"/>
              <a:t>          (k-g)  </a:t>
            </a:r>
            <a:endParaRPr kumimoji="0" lang="th-TH" sz="27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ight Arrow 5"/>
          <p:cNvSpPr/>
          <p:nvPr/>
        </p:nvSpPr>
        <p:spPr>
          <a:xfrm>
            <a:off x="2500298" y="2285992"/>
            <a:ext cx="357190" cy="71438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Subtitle 3"/>
          <p:cNvSpPr txBox="1">
            <a:spLocks/>
          </p:cNvSpPr>
          <p:nvPr/>
        </p:nvSpPr>
        <p:spPr>
          <a:xfrm>
            <a:off x="3071802" y="1928802"/>
            <a:ext cx="2071702" cy="85725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45720" rIns="45720">
            <a:normAutofit lnSpcReduction="10000"/>
          </a:bodyPr>
          <a:lstStyle/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400" dirty="0" smtClean="0"/>
              <a:t>P </a:t>
            </a:r>
            <a:r>
              <a:rPr lang="en-US" sz="2700" dirty="0" smtClean="0"/>
              <a:t>  </a:t>
            </a:r>
            <a:r>
              <a:rPr lang="en-US" sz="2400" dirty="0" smtClean="0"/>
              <a:t>=    D</a:t>
            </a:r>
            <a:r>
              <a:rPr lang="en-US" sz="2400" baseline="-25000" dirty="0" smtClean="0"/>
              <a:t>1</a:t>
            </a:r>
            <a:r>
              <a:rPr lang="en-US" sz="2400" dirty="0" smtClean="0"/>
              <a:t> E</a:t>
            </a:r>
            <a:r>
              <a:rPr lang="en-US" sz="2400" baseline="-25000" dirty="0" smtClean="0"/>
              <a:t>1  </a:t>
            </a:r>
            <a:r>
              <a:rPr lang="en-US" sz="2400" dirty="0" smtClean="0"/>
              <a:t>     </a:t>
            </a: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400" dirty="0" smtClean="0"/>
              <a:t>E</a:t>
            </a:r>
            <a:r>
              <a:rPr lang="en-US" sz="2400" baseline="-25000" dirty="0" smtClean="0"/>
              <a:t>1</a:t>
            </a:r>
            <a:r>
              <a:rPr lang="en-US" sz="2400" dirty="0" smtClean="0"/>
              <a:t>         (k-g)  </a:t>
            </a:r>
            <a:endParaRPr kumimoji="0" lang="th-TH" sz="27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1500166" y="2285992"/>
            <a:ext cx="71438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143372" y="2285992"/>
            <a:ext cx="71438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rot="5400000">
            <a:off x="4357686" y="2143116"/>
            <a:ext cx="214314" cy="7143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Subtitle 3"/>
          <p:cNvSpPr txBox="1">
            <a:spLocks/>
          </p:cNvSpPr>
          <p:nvPr/>
        </p:nvSpPr>
        <p:spPr>
          <a:xfrm>
            <a:off x="5643570" y="1928802"/>
            <a:ext cx="2714644" cy="85725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45720" rIns="45720">
            <a:normAutofit fontScale="92500" lnSpcReduction="10000"/>
          </a:bodyPr>
          <a:lstStyle/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600" dirty="0" smtClean="0"/>
              <a:t>P</a:t>
            </a:r>
            <a:r>
              <a:rPr lang="en-US" sz="2700" dirty="0" smtClean="0"/>
              <a:t>   </a:t>
            </a:r>
            <a:r>
              <a:rPr lang="en-US" sz="2400" dirty="0" smtClean="0"/>
              <a:t>=  Payout ratio</a:t>
            </a:r>
            <a:r>
              <a:rPr lang="en-US" sz="2400" baseline="-25000" dirty="0" smtClean="0"/>
              <a:t>1  </a:t>
            </a:r>
            <a:r>
              <a:rPr lang="en-US" sz="2400" dirty="0" smtClean="0"/>
              <a:t>     </a:t>
            </a: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600" dirty="0" smtClean="0"/>
              <a:t>E</a:t>
            </a:r>
            <a:r>
              <a:rPr lang="en-US" sz="2600" baseline="-25000" dirty="0" smtClean="0"/>
              <a:t>1</a:t>
            </a:r>
            <a:r>
              <a:rPr lang="en-US" sz="2400" dirty="0" smtClean="0"/>
              <a:t>             (k-g)  </a:t>
            </a:r>
            <a:endParaRPr kumimoji="0" lang="th-TH" sz="27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Right Arrow 15"/>
          <p:cNvSpPr/>
          <p:nvPr/>
        </p:nvSpPr>
        <p:spPr>
          <a:xfrm>
            <a:off x="5000628" y="2285992"/>
            <a:ext cx="357190" cy="71438"/>
          </a:xfrm>
          <a:prstGeom prst="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17" name="Straight Connector 16"/>
          <p:cNvCxnSpPr/>
          <p:nvPr/>
        </p:nvCxnSpPr>
        <p:spPr>
          <a:xfrm>
            <a:off x="6572264" y="2285992"/>
            <a:ext cx="1500198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Subtitle 3"/>
          <p:cNvSpPr txBox="1">
            <a:spLocks/>
          </p:cNvSpPr>
          <p:nvPr/>
        </p:nvSpPr>
        <p:spPr>
          <a:xfrm>
            <a:off x="428596" y="2857496"/>
            <a:ext cx="8358246" cy="857256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Payout ratio = the expected</a:t>
            </a:r>
            <a:r>
              <a:rPr kumimoji="0" lang="en-US" sz="1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dividend payout ratio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g                 = the expected constant growth rate of dividend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                 = the required rate of return on the stock  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 rot="10800000" flipH="1">
            <a:off x="3071802" y="2285992"/>
            <a:ext cx="285752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rot="10800000" flipH="1">
            <a:off x="5643570" y="2285992"/>
            <a:ext cx="285752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5500694" y="1785926"/>
            <a:ext cx="2857520" cy="1000132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6" name="Subtitle 3"/>
          <p:cNvSpPr txBox="1">
            <a:spLocks/>
          </p:cNvSpPr>
          <p:nvPr/>
        </p:nvSpPr>
        <p:spPr>
          <a:xfrm>
            <a:off x="357158" y="1500174"/>
            <a:ext cx="8429684" cy="500066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lang="en-US" sz="23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Forward P/E: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026" name="Object 6"/>
          <p:cNvGraphicFramePr>
            <a:graphicFrameLocks noChangeAspect="1"/>
          </p:cNvGraphicFramePr>
          <p:nvPr/>
        </p:nvGraphicFramePr>
        <p:xfrm>
          <a:off x="428595" y="4214818"/>
          <a:ext cx="4905753" cy="1000132"/>
        </p:xfrm>
        <a:graphic>
          <a:graphicData uri="http://schemas.openxmlformats.org/presentationml/2006/ole">
            <p:oleObj spid="_x0000_s1026" r:id="rId3" imgW="2133600" imgH="431800" progId="">
              <p:embed/>
            </p:oleObj>
          </a:graphicData>
        </a:graphic>
      </p:graphicFrame>
      <p:sp>
        <p:nvSpPr>
          <p:cNvPr id="27" name="Subtitle 3"/>
          <p:cNvSpPr txBox="1">
            <a:spLocks/>
          </p:cNvSpPr>
          <p:nvPr/>
        </p:nvSpPr>
        <p:spPr>
          <a:xfrm>
            <a:off x="428596" y="3714752"/>
            <a:ext cx="8429684" cy="500066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lang="en-US" sz="23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Trailing P/E: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" name="Subtitle 3"/>
          <p:cNvSpPr txBox="1">
            <a:spLocks/>
          </p:cNvSpPr>
          <p:nvPr/>
        </p:nvSpPr>
        <p:spPr>
          <a:xfrm>
            <a:off x="357158" y="5214950"/>
            <a:ext cx="8358246" cy="857256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                 = retention ratio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8572560" cy="785818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Factors affect P/E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57158" y="1142984"/>
            <a:ext cx="850112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dirty="0" smtClean="0"/>
              <a:t>EPS growth</a:t>
            </a:r>
          </a:p>
          <a:p>
            <a:endParaRPr lang="en-US" sz="2500" dirty="0" smtClean="0"/>
          </a:p>
          <a:p>
            <a:r>
              <a:rPr lang="en-US" sz="2500" dirty="0" smtClean="0"/>
              <a:t>Payout ratio</a:t>
            </a:r>
          </a:p>
          <a:p>
            <a:endParaRPr lang="en-US" sz="2500" dirty="0" smtClean="0"/>
          </a:p>
          <a:p>
            <a:r>
              <a:rPr lang="en-US" sz="2500" dirty="0" smtClean="0"/>
              <a:t>Risk (Financial leverage, Operating leverage, Size)</a:t>
            </a:r>
          </a:p>
          <a:p>
            <a:endParaRPr lang="en-US" sz="2500" dirty="0" smtClean="0"/>
          </a:p>
          <a:p>
            <a:r>
              <a:rPr lang="en-US" sz="2500" dirty="0" smtClean="0"/>
              <a:t>Accounting issues: </a:t>
            </a:r>
          </a:p>
          <a:p>
            <a:pPr>
              <a:buFontTx/>
              <a:buChar char="-"/>
            </a:pPr>
            <a:r>
              <a:rPr lang="en-US" sz="2500" dirty="0" smtClean="0"/>
              <a:t> EPS is based on the complex rules of </a:t>
            </a:r>
            <a:r>
              <a:rPr lang="en-US" sz="2500" b="1" dirty="0" smtClean="0"/>
              <a:t>accrual accounting</a:t>
            </a:r>
            <a:r>
              <a:rPr lang="en-US" sz="2500" dirty="0" smtClean="0"/>
              <a:t>.  </a:t>
            </a:r>
          </a:p>
          <a:p>
            <a:pPr>
              <a:buFontTx/>
              <a:buChar char="-"/>
            </a:pPr>
            <a:r>
              <a:rPr lang="en-US" sz="2500" dirty="0" smtClean="0"/>
              <a:t> There are several accounting issues, as well as adjustments analysts can make to obtain more meaningful price–earnings ratios. </a:t>
            </a:r>
            <a:endParaRPr lang="th-TH" sz="2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0"/>
            <a:ext cx="8229600" cy="714356"/>
          </a:xfrm>
        </p:spPr>
        <p:txBody>
          <a:bodyPr/>
          <a:lstStyle/>
          <a:p>
            <a:pPr eaLnBrk="1" hangingPunct="1"/>
            <a:r>
              <a:rPr lang="en-US" dirty="0" smtClean="0"/>
              <a:t>PEG ratios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20" y="928670"/>
            <a:ext cx="8229600" cy="5500726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None/>
            </a:pPr>
            <a:r>
              <a:rPr lang="en-US" sz="2400" b="1" dirty="0" smtClean="0"/>
              <a:t>    PEG ratios: </a:t>
            </a:r>
            <a:r>
              <a:rPr lang="en-US" sz="2400" dirty="0" smtClean="0"/>
              <a:t>The stock’s P/E divided by the expected earnings growth rate. </a:t>
            </a:r>
          </a:p>
          <a:p>
            <a:pPr eaLnBrk="1" hangingPunct="1">
              <a:lnSpc>
                <a:spcPct val="80000"/>
              </a:lnSpc>
            </a:pPr>
            <a:endParaRPr lang="en-US" sz="2400" dirty="0" smtClean="0"/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Stocks with lower PEGs are more attractive than stocks with higher PEGs, all else equal. </a:t>
            </a:r>
          </a:p>
          <a:p>
            <a:pPr eaLnBrk="1" hangingPunct="1">
              <a:lnSpc>
                <a:spcPct val="80000"/>
              </a:lnSpc>
            </a:pPr>
            <a:endParaRPr lang="en-US" sz="2400" dirty="0" smtClean="0"/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The PEG ratio is useful, but must be used with care for several reasons: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200" dirty="0" smtClean="0"/>
              <a:t>The ratio assumes a </a:t>
            </a:r>
            <a:r>
              <a:rPr lang="en-US" sz="2200" b="1" dirty="0" smtClean="0"/>
              <a:t>linear relationship </a:t>
            </a:r>
            <a:r>
              <a:rPr lang="en-US" sz="2200" dirty="0" smtClean="0"/>
              <a:t>between P/E ratios and growth. The model for P/E in terms of DDM shows that in theory the relationship is not linear.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200" dirty="0" smtClean="0"/>
              <a:t>The ratio does not factor in </a:t>
            </a:r>
            <a:r>
              <a:rPr lang="en-US" sz="2200" b="1" dirty="0" smtClean="0"/>
              <a:t>differences in risk</a:t>
            </a:r>
            <a:r>
              <a:rPr lang="en-US" sz="2200" dirty="0" smtClean="0"/>
              <a:t>, a very important component of P/E ratios.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200" dirty="0" smtClean="0"/>
              <a:t>The ratio does not account for </a:t>
            </a:r>
            <a:r>
              <a:rPr lang="en-US" sz="2200" b="1" dirty="0" smtClean="0"/>
              <a:t>differences in the duration of growth</a:t>
            </a:r>
            <a:r>
              <a:rPr lang="en-US" sz="2200" dirty="0" smtClean="0"/>
              <a:t>. It may not capture differences in growth in long-term growth prospects</a:t>
            </a:r>
            <a:r>
              <a:rPr lang="en-US" sz="1800" dirty="0" smtClean="0"/>
              <a:t>. </a:t>
            </a:r>
          </a:p>
        </p:txBody>
      </p:sp>
      <p:sp>
        <p:nvSpPr>
          <p:cNvPr id="4" name="Rectangle 3"/>
          <p:cNvSpPr/>
          <p:nvPr/>
        </p:nvSpPr>
        <p:spPr>
          <a:xfrm>
            <a:off x="571472" y="714356"/>
            <a:ext cx="7929618" cy="114300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0"/>
            <a:ext cx="8572560" cy="1571612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Example: P/E based on fundamentals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Subtitle 3"/>
          <p:cNvSpPr txBox="1">
            <a:spLocks/>
          </p:cNvSpPr>
          <p:nvPr/>
        </p:nvSpPr>
        <p:spPr>
          <a:xfrm>
            <a:off x="428596" y="1785926"/>
            <a:ext cx="8358246" cy="2357454"/>
          </a:xfrm>
          <a:prstGeom prst="rect">
            <a:avLst/>
          </a:prstGeom>
        </p:spPr>
        <p:txBody>
          <a:bodyPr vert="horz" lIns="45720" rIns="45720">
            <a:normAutofit lnSpcReduction="10000"/>
          </a:bodyPr>
          <a:lstStyle/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</a:t>
            </a:r>
            <a:r>
              <a:rPr kumimoji="0" lang="en-US" sz="27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Company A has a dividend payout policy of </a:t>
            </a:r>
            <a:r>
              <a:rPr kumimoji="0" lang="en-US" sz="2600" b="1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50%</a:t>
            </a:r>
            <a:r>
              <a:rPr kumimoji="0" lang="en-US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Analysts expect company A’s sustainable dividend growth of </a:t>
            </a:r>
            <a:r>
              <a:rPr lang="en-US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5%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kumimoji="0" lang="en-US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What is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the firm’s fundamental P/E ratio at a required rate of return of 11%? What is your recommendation for company if its stocks are traded at a P/E ratio of 8x?    </a:t>
            </a: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8.3X</a:t>
            </a: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ight Arrow 5"/>
          <p:cNvSpPr/>
          <p:nvPr/>
        </p:nvSpPr>
        <p:spPr>
          <a:xfrm>
            <a:off x="428596" y="1857364"/>
            <a:ext cx="428628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Rectangle 7"/>
          <p:cNvSpPr/>
          <p:nvPr/>
        </p:nvSpPr>
        <p:spPr>
          <a:xfrm>
            <a:off x="3286116" y="3643314"/>
            <a:ext cx="85725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3"/>
          <p:cNvSpPr txBox="1">
            <a:spLocks/>
          </p:cNvSpPr>
          <p:nvPr/>
        </p:nvSpPr>
        <p:spPr>
          <a:xfrm>
            <a:off x="428596" y="1643050"/>
            <a:ext cx="8286808" cy="3429024"/>
          </a:xfrm>
          <a:prstGeom prst="rect">
            <a:avLst/>
          </a:prstGeom>
        </p:spPr>
        <p:txBody>
          <a:bodyPr vert="horz" lIns="45720" rIns="45720">
            <a:normAutofit fontScale="62500" lnSpcReduction="20000"/>
          </a:bodyPr>
          <a:lstStyle/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Company A has a dividend payout policy of </a:t>
            </a:r>
            <a:r>
              <a:rPr lang="en-US" sz="27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50%</a:t>
            </a: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  Analysts expect company A’s sustainable dividend growth of </a:t>
            </a:r>
            <a:r>
              <a:rPr lang="en-US" sz="27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5%</a:t>
            </a: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 What is the firm’s fundamental P/E ratio at a required rate of return of 11%? What is your recommendation for company if its stocks are traded at a P/E ratio of 8x?    </a:t>
            </a:r>
            <a:r>
              <a:rPr lang="en-US" sz="27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8.3X</a:t>
            </a: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7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Company A has a dividend payout policy of </a:t>
            </a:r>
            <a:r>
              <a:rPr lang="en-US" sz="27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60%</a:t>
            </a: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  Analysts expect company A’s sustainable dividend growth of </a:t>
            </a:r>
            <a:r>
              <a:rPr lang="en-US" sz="27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5%</a:t>
            </a: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 What is the firm’s fundamental P/E ratio at a required rate of return of 11%? What is your recommendation for company if its stocks are traded at a P/E ratio of 8x?    </a:t>
            </a:r>
            <a:r>
              <a:rPr lang="en-US" sz="27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10.0X</a:t>
            </a: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7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Company A has a dividend payout policy of </a:t>
            </a:r>
            <a:r>
              <a:rPr lang="en-US" sz="27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60%</a:t>
            </a: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  Analysts expect company A’s sustainable dividend growth of </a:t>
            </a:r>
            <a:r>
              <a:rPr lang="en-US" sz="27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4%</a:t>
            </a: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 What is the firm’s fundamental P/E ratio at a required rate of return of 11%? What is your recommendation for company if its stocks are traded at a P/E ratio of 8x?    </a:t>
            </a:r>
            <a:r>
              <a:rPr lang="en-US" sz="27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8.5X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214810" y="2285992"/>
            <a:ext cx="642942" cy="214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Rectangle 5"/>
          <p:cNvSpPr/>
          <p:nvPr/>
        </p:nvSpPr>
        <p:spPr>
          <a:xfrm>
            <a:off x="4286248" y="3429000"/>
            <a:ext cx="642942" cy="214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Rectangle 8"/>
          <p:cNvSpPr/>
          <p:nvPr/>
        </p:nvSpPr>
        <p:spPr>
          <a:xfrm>
            <a:off x="4214810" y="4572008"/>
            <a:ext cx="642942" cy="214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Right Arrow 9"/>
          <p:cNvSpPr/>
          <p:nvPr/>
        </p:nvSpPr>
        <p:spPr>
          <a:xfrm flipV="1">
            <a:off x="357158" y="1714488"/>
            <a:ext cx="285752" cy="71438"/>
          </a:xfrm>
          <a:prstGeom prst="rightArrow">
            <a:avLst>
              <a:gd name="adj1" fmla="val 50000"/>
              <a:gd name="adj2" fmla="val 342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Right Arrow 10"/>
          <p:cNvSpPr/>
          <p:nvPr/>
        </p:nvSpPr>
        <p:spPr>
          <a:xfrm flipV="1">
            <a:off x="357158" y="4000504"/>
            <a:ext cx="285752" cy="71438"/>
          </a:xfrm>
          <a:prstGeom prst="rightArrow">
            <a:avLst>
              <a:gd name="adj1" fmla="val 50000"/>
              <a:gd name="adj2" fmla="val 342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Right Arrow 11"/>
          <p:cNvSpPr/>
          <p:nvPr/>
        </p:nvSpPr>
        <p:spPr>
          <a:xfrm flipV="1">
            <a:off x="357158" y="2857496"/>
            <a:ext cx="285752" cy="71438"/>
          </a:xfrm>
          <a:prstGeom prst="rightArrow">
            <a:avLst>
              <a:gd name="adj1" fmla="val 50000"/>
              <a:gd name="adj2" fmla="val 342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Title 1"/>
          <p:cNvSpPr>
            <a:spLocks noGrp="1"/>
          </p:cNvSpPr>
          <p:nvPr>
            <p:ph type="ctrTitle"/>
          </p:nvPr>
        </p:nvSpPr>
        <p:spPr>
          <a:xfrm>
            <a:off x="285720" y="0"/>
            <a:ext cx="8572560" cy="1571612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Example: P/E based on fundamentals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7158" y="5072074"/>
            <a:ext cx="80724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Important note: Higher payout ratio usually be at the expense of lower growth.</a:t>
            </a:r>
            <a:endParaRPr lang="th-TH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8572560" cy="785818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P/E and Payback period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8" name="Subtitle 3"/>
          <p:cNvSpPr txBox="1">
            <a:spLocks/>
          </p:cNvSpPr>
          <p:nvPr/>
        </p:nvSpPr>
        <p:spPr>
          <a:xfrm>
            <a:off x="500034" y="1428736"/>
            <a:ext cx="8143932" cy="3071834"/>
          </a:xfrm>
          <a:prstGeom prst="rect">
            <a:avLst/>
          </a:prstGeom>
        </p:spPr>
        <p:txBody>
          <a:bodyPr vert="horz" lIns="45720" rIns="45720">
            <a:normAutofit lnSpcReduction="10000"/>
          </a:bodyPr>
          <a:lstStyle/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lang="en-US" sz="27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 payback period </a:t>
            </a: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is the amount of time it takes for a company to accumulate enough in earnings to equal the amount of the original investment.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P/E tells number of years it would take for the company to accumulate earnings equal to its share price without earnings growth (flat EPS).</a:t>
            </a:r>
            <a:r>
              <a:rPr kumimoji="0" 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" pitchFamily="2" charset="2"/>
              <a:buChar char="Ø"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" pitchFamily="2" charset="2"/>
              <a:buChar char="Ø"/>
              <a:tabLst/>
              <a:defRPr/>
            </a:pPr>
            <a:endParaRPr kumimoji="0" lang="th-TH" sz="27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0"/>
            <a:ext cx="8572560" cy="785818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P/E and Payback period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Subtitle 3"/>
          <p:cNvSpPr txBox="1">
            <a:spLocks/>
          </p:cNvSpPr>
          <p:nvPr/>
        </p:nvSpPr>
        <p:spPr>
          <a:xfrm>
            <a:off x="500034" y="928670"/>
            <a:ext cx="8358246" cy="5214974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R="64008" lvl="0" fontAlgn="auto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68000"/>
              <a:defRPr/>
            </a:pPr>
            <a:r>
              <a:rPr kumimoji="0" lang="en-US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</a:t>
            </a:r>
            <a:r>
              <a:rPr kumimoji="0" lang="en-US" sz="21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lang="en-US" sz="2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Analysts expect company A to report a constant earnings per share of Bt2 every year. </a:t>
            </a:r>
            <a:r>
              <a:rPr kumimoji="0" lang="en-US" sz="21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You purchase company’s shares at Bt12/share. </a:t>
            </a:r>
            <a:r>
              <a:rPr lang="en-US" sz="21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Company A’s dividend payout ratio is 50%. Its cost of capital is 8.33%. </a:t>
            </a:r>
            <a:endParaRPr kumimoji="0" lang="en-US" sz="2100" b="0" i="0" u="none" strike="noStrike" kern="1200" cap="none" spc="0" normalizeH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R="64008" lvl="0" fontAlgn="auto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Char char="-"/>
              <a:defRPr/>
            </a:pPr>
            <a:r>
              <a:rPr lang="en-US" sz="2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- How long does it takes for Company A to accumulate enough in earnings to equal your investment cost?</a:t>
            </a:r>
          </a:p>
          <a:p>
            <a:pPr marR="64008" lvl="0" fontAlgn="auto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68000"/>
              <a:defRPr/>
            </a:pPr>
            <a:r>
              <a:rPr kumimoji="0" lang="en-US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What</a:t>
            </a:r>
            <a:r>
              <a:rPr kumimoji="0" lang="en-US" sz="21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is the P/E ratio that you pay for company A?</a:t>
            </a:r>
          </a:p>
          <a:p>
            <a:pPr marR="64008" lvl="0" fontAlgn="auto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68000"/>
              <a:defRPr/>
            </a:pPr>
            <a:r>
              <a:rPr lang="en-US" sz="2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- How long is your payback period if you decide to hold Company A for 15 years?</a:t>
            </a:r>
          </a:p>
          <a:p>
            <a:pPr marR="64008" lvl="0" fontAlgn="auto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Char char="-"/>
              <a:defRPr/>
            </a:pPr>
            <a:r>
              <a:rPr lang="en-US" sz="2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- What is company’s A fair value 15 years from now? </a:t>
            </a:r>
          </a:p>
          <a:p>
            <a:pPr marR="64008" lvl="0" fontAlgn="auto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Char char="-"/>
              <a:defRPr/>
            </a:pPr>
            <a:r>
              <a:rPr lang="en-US" sz="2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- </a:t>
            </a:r>
            <a:r>
              <a:rPr lang="en-US" sz="21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How long is your payback period if you decide to sell Company A three years from now?</a:t>
            </a:r>
            <a:endParaRPr lang="en-US" sz="2100" dirty="0" smtClean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+mn-cs"/>
            </a:endParaRPr>
          </a:p>
          <a:p>
            <a:pPr marR="64008" lvl="0" fontAlgn="auto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Char char="-"/>
              <a:defRPr/>
            </a:pPr>
            <a:endParaRPr kumimoji="0" lang="en-US" sz="1800" b="0" i="0" u="none" strike="noStrike" kern="1200" cap="none" spc="0" normalizeH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R="64008" lvl="0" fontAlgn="auto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Char char="-"/>
              <a:defRPr/>
            </a:pP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Right Arrow 8"/>
          <p:cNvSpPr/>
          <p:nvPr/>
        </p:nvSpPr>
        <p:spPr>
          <a:xfrm>
            <a:off x="571472" y="1000108"/>
            <a:ext cx="357190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0"/>
            <a:ext cx="8572560" cy="92867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Example: P/E and yield</a:t>
            </a:r>
            <a:endParaRPr lang="th-TH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Subtitle 3"/>
          <p:cNvSpPr txBox="1">
            <a:spLocks/>
          </p:cNvSpPr>
          <p:nvPr/>
        </p:nvSpPr>
        <p:spPr>
          <a:xfrm>
            <a:off x="428596" y="928670"/>
            <a:ext cx="8286808" cy="4071966"/>
          </a:xfrm>
          <a:prstGeom prst="rect">
            <a:avLst/>
          </a:prstGeom>
        </p:spPr>
        <p:txBody>
          <a:bodyPr vert="horz" lIns="45720" rIns="45720">
            <a:normAutofit fontScale="70000" lnSpcReduction="20000"/>
          </a:bodyPr>
          <a:lstStyle/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Company A has earnings yield is 10%. The company dividend payout policy is 50%. 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1) Find company’s A P/E ratio base on its current earnings yield.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E/P  =  10%        P/E =1/10%   = 10x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7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2) What is company A’s fundamental P/E with a required rate of return of 10% and zero growth?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P/E  =   Dividend payout ratio / (k-g)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=    0.5 / 0.1   = 5x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7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3) What is company A’s fundamental P/E with a required rate of return of 10% and a 5% sustainable growth?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P/E  =   Dividend payout ratio / (k-g)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=    0.5 / (0.1-.05)   = 10x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7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7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7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" name="Right Arrow 9"/>
          <p:cNvSpPr/>
          <p:nvPr/>
        </p:nvSpPr>
        <p:spPr>
          <a:xfrm flipV="1">
            <a:off x="428596" y="1000108"/>
            <a:ext cx="285752" cy="71438"/>
          </a:xfrm>
          <a:prstGeom prst="rightArrow">
            <a:avLst>
              <a:gd name="adj1" fmla="val 50000"/>
              <a:gd name="adj2" fmla="val 342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2214546" y="1857364"/>
            <a:ext cx="42862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642910" y="1714488"/>
            <a:ext cx="4500594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Rectangle 18"/>
          <p:cNvSpPr/>
          <p:nvPr/>
        </p:nvSpPr>
        <p:spPr>
          <a:xfrm>
            <a:off x="642910" y="2786058"/>
            <a:ext cx="4572032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Rectangle 19"/>
          <p:cNvSpPr/>
          <p:nvPr/>
        </p:nvSpPr>
        <p:spPr>
          <a:xfrm>
            <a:off x="714348" y="4143380"/>
            <a:ext cx="450059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8572560" cy="785818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P/E and yield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8" name="Subtitle 3"/>
          <p:cNvSpPr txBox="1">
            <a:spLocks/>
          </p:cNvSpPr>
          <p:nvPr/>
        </p:nvSpPr>
        <p:spPr>
          <a:xfrm>
            <a:off x="428596" y="1285860"/>
            <a:ext cx="8143932" cy="257176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Earnings yield (%)     =          EPS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                   share price  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Dividend yield (%)    =          DPS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               share price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" pitchFamily="2" charset="2"/>
              <a:buChar char="Ø"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" pitchFamily="2" charset="2"/>
              <a:buChar char="Ø"/>
              <a:tabLst/>
              <a:defRPr/>
            </a:pPr>
            <a:endParaRPr kumimoji="0" lang="th-TH" sz="27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4500562" y="1714488"/>
            <a:ext cx="1857388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572000" y="3143248"/>
            <a:ext cx="1857388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00034" y="3929066"/>
            <a:ext cx="77153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Company A’s P/E ratio is 10x. Dividend payout ratio is 50%.</a:t>
            </a:r>
          </a:p>
          <a:p>
            <a:pPr>
              <a:buFontTx/>
              <a:buChar char="-"/>
            </a:pPr>
            <a:r>
              <a:rPr lang="en-US" dirty="0" smtClean="0"/>
              <a:t> What is Company A’s earnings yield?</a:t>
            </a:r>
          </a:p>
          <a:p>
            <a:pPr>
              <a:buFontTx/>
              <a:buChar char="-"/>
            </a:pPr>
            <a:r>
              <a:rPr lang="en-US" dirty="0" smtClean="0"/>
              <a:t> What is Company A’s dividend yield? </a:t>
            </a:r>
            <a:endParaRPr lang="th-TH" dirty="0"/>
          </a:p>
        </p:txBody>
      </p:sp>
      <p:sp>
        <p:nvSpPr>
          <p:cNvPr id="11" name="Right Arrow 10"/>
          <p:cNvSpPr/>
          <p:nvPr/>
        </p:nvSpPr>
        <p:spPr>
          <a:xfrm>
            <a:off x="500034" y="4071942"/>
            <a:ext cx="428628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Fed Model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The Federal Reserve Board uses one such valuation model that relates the inverse of the </a:t>
            </a:r>
            <a:r>
              <a:rPr lang="en-US" sz="2400" b="1" dirty="0" smtClean="0"/>
              <a:t>S&amp;P 500</a:t>
            </a:r>
            <a:r>
              <a:rPr lang="en-US" sz="2400" dirty="0" smtClean="0"/>
              <a:t> P/E, the </a:t>
            </a:r>
            <a:r>
              <a:rPr lang="en-US" sz="2400" b="1" dirty="0" smtClean="0"/>
              <a:t>earnings yield</a:t>
            </a:r>
            <a:r>
              <a:rPr lang="en-US" sz="2400" dirty="0" smtClean="0"/>
              <a:t>, to the yield to maturity on 10-year Treasury Bonds. Where the Fed uses expected earnings for the next 12 months.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The Fed’s model asserts that the market is overvalued when the stock market’s current earnings yield is less than the 10-year Treasury bond yield. 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b="1" dirty="0" smtClean="0"/>
              <a:t>The intuition is that when Treasury bonds yield more than the earnings yield on the stock market, which is riskier than bonds, stocks are an unattractive investment.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0"/>
            <a:ext cx="8229600" cy="654032"/>
          </a:xfrm>
        </p:spPr>
        <p:txBody>
          <a:bodyPr/>
          <a:lstStyle/>
          <a:p>
            <a:pPr eaLnBrk="1" hangingPunct="1"/>
            <a:r>
              <a:rPr lang="en-US" dirty="0" smtClean="0"/>
              <a:t>Example: The Fed Model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785794"/>
            <a:ext cx="6786610" cy="4650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285720" y="5500702"/>
            <a:ext cx="84296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     SET current P/E ratio is 19x. Given Thailand government bond yield curve, do you think the market is already expensive? Why?  </a:t>
            </a:r>
            <a:endParaRPr lang="th-TH" sz="2000" dirty="0"/>
          </a:p>
        </p:txBody>
      </p:sp>
      <p:sp>
        <p:nvSpPr>
          <p:cNvPr id="9" name="Right Arrow 8"/>
          <p:cNvSpPr/>
          <p:nvPr/>
        </p:nvSpPr>
        <p:spPr>
          <a:xfrm>
            <a:off x="357158" y="5643578"/>
            <a:ext cx="285752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Important notes on “P/E ratios”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428736"/>
            <a:ext cx="82296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900" dirty="0" smtClean="0"/>
              <a:t>The components of earnings that are on-going or recurrent are most important in determining intrinsic value. 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sz="2900" dirty="0" smtClean="0"/>
              <a:t>   However, earnings often have volatile components, or </a:t>
            </a:r>
            <a:r>
              <a:rPr lang="en-US" sz="2900" b="1" dirty="0" smtClean="0"/>
              <a:t>cyclicality</a:t>
            </a:r>
            <a:r>
              <a:rPr lang="en-US" sz="2900" dirty="0" smtClean="0"/>
              <a:t> making the analyst’s task difficult.</a:t>
            </a:r>
          </a:p>
          <a:p>
            <a:pPr eaLnBrk="1" hangingPunct="1">
              <a:lnSpc>
                <a:spcPct val="90000"/>
              </a:lnSpc>
            </a:pPr>
            <a:endParaRPr lang="en-US" sz="2900" dirty="0" smtClean="0"/>
          </a:p>
          <a:p>
            <a:pPr eaLnBrk="1" hangingPunct="1">
              <a:lnSpc>
                <a:spcPct val="90000"/>
              </a:lnSpc>
            </a:pPr>
            <a:r>
              <a:rPr lang="en-US" sz="2900" dirty="0" smtClean="0"/>
              <a:t>Management can exercise its discretion within allowable accounting practices to distort earnings per share as an accurate reflection of economic performance.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pPr eaLnBrk="1" hangingPunct="1"/>
            <a:r>
              <a:rPr lang="en-US" dirty="0" smtClean="0"/>
              <a:t>Important notes on “P/E ratios”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428736"/>
            <a:ext cx="82296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None/>
            </a:pPr>
            <a:r>
              <a:rPr lang="en-US" sz="2900" dirty="0" smtClean="0"/>
              <a:t>   Determining the earnings figure to be used in the denominator, however, is </a:t>
            </a:r>
            <a:r>
              <a:rPr lang="en-US" sz="2900" b="1" dirty="0" smtClean="0"/>
              <a:t>not as straightforward.</a:t>
            </a:r>
            <a:r>
              <a:rPr lang="en-US" sz="2900" dirty="0" smtClean="0"/>
              <a:t> Two issues are:</a:t>
            </a:r>
          </a:p>
          <a:p>
            <a:pPr eaLnBrk="1" hangingPunct="1">
              <a:lnSpc>
                <a:spcPct val="90000"/>
              </a:lnSpc>
              <a:buNone/>
            </a:pPr>
            <a:endParaRPr lang="en-US" sz="2900" dirty="0" smtClean="0"/>
          </a:p>
          <a:p>
            <a:pPr lvl="1" eaLnBrk="1" hangingPunct="1">
              <a:lnSpc>
                <a:spcPct val="90000"/>
              </a:lnSpc>
            </a:pPr>
            <a:r>
              <a:rPr lang="en-US" sz="2500" b="1" dirty="0" smtClean="0"/>
              <a:t>The time horizon </a:t>
            </a:r>
            <a:r>
              <a:rPr lang="en-US" sz="2500" dirty="0" smtClean="0"/>
              <a:t>over which earnings are measured; and</a:t>
            </a:r>
          </a:p>
          <a:p>
            <a:pPr lvl="1" eaLnBrk="1" hangingPunct="1">
              <a:lnSpc>
                <a:spcPct val="90000"/>
              </a:lnSpc>
              <a:buNone/>
            </a:pPr>
            <a:endParaRPr lang="en-US" sz="2500" dirty="0" smtClean="0"/>
          </a:p>
          <a:p>
            <a:pPr lvl="1" eaLnBrk="1" hangingPunct="1">
              <a:lnSpc>
                <a:spcPct val="90000"/>
              </a:lnSpc>
            </a:pPr>
            <a:r>
              <a:rPr lang="en-US" sz="2500" b="1" dirty="0" smtClean="0"/>
              <a:t>Adjustments to accounting earnings </a:t>
            </a:r>
            <a:r>
              <a:rPr lang="en-US" sz="2500" dirty="0" smtClean="0"/>
              <a:t>that the analyst may make so that P/Es are comparable across companies.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0"/>
            <a:ext cx="8229600" cy="857232"/>
          </a:xfrm>
        </p:spPr>
        <p:txBody>
          <a:bodyPr/>
          <a:lstStyle/>
          <a:p>
            <a:pPr eaLnBrk="1" hangingPunct="1"/>
            <a:r>
              <a:rPr lang="en-US" dirty="0" smtClean="0"/>
              <a:t>Cyclicality of P/E’s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000108"/>
            <a:ext cx="82296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200" dirty="0" smtClean="0"/>
              <a:t>For a cyclical company, trailing earnings per share are often depressed or negative at the bottom of the cycle and unusually high at the top of the cycle.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200" dirty="0" smtClean="0"/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en-US" sz="2200" dirty="0" smtClean="0"/>
              <a:t>Empirically, P/Es for cyclical companies are often highly volatile over a cycle without any change in business prospects: </a:t>
            </a:r>
            <a:r>
              <a:rPr lang="en-US" sz="2200" b="1" dirty="0" smtClean="0"/>
              <a:t>high P/Es on depressed EPS at the bottom of the cycle and low P/Es on unusually high EPS at the top of the cycle. </a:t>
            </a:r>
          </a:p>
          <a:p>
            <a:pPr eaLnBrk="1" hangingPunct="1">
              <a:lnSpc>
                <a:spcPct val="80000"/>
              </a:lnSpc>
              <a:buNone/>
            </a:pPr>
            <a:endParaRPr lang="en-US" sz="2200" dirty="0" smtClean="0"/>
          </a:p>
          <a:p>
            <a:pPr eaLnBrk="1" hangingPunct="1">
              <a:lnSpc>
                <a:spcPct val="80000"/>
              </a:lnSpc>
            </a:pPr>
            <a:r>
              <a:rPr lang="en-US" sz="2200" dirty="0" smtClean="0"/>
              <a:t>A countercyclical property of P/Es known as the </a:t>
            </a:r>
            <a:r>
              <a:rPr lang="en-US" sz="2200" b="1" dirty="0" err="1" smtClean="0"/>
              <a:t>Molodovsky</a:t>
            </a:r>
            <a:r>
              <a:rPr lang="en-US" sz="2200" b="1" dirty="0" smtClean="0"/>
              <a:t> effect</a:t>
            </a:r>
            <a:r>
              <a:rPr lang="en-US" sz="2200" dirty="0" smtClean="0"/>
              <a:t>. Named after Nicholas </a:t>
            </a:r>
            <a:r>
              <a:rPr lang="en-US" sz="2200" dirty="0" err="1" smtClean="0"/>
              <a:t>Molodovsky</a:t>
            </a:r>
            <a:r>
              <a:rPr lang="en-US" sz="2200" dirty="0" smtClean="0"/>
              <a:t> who wrote on this in the 1950s.  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357158" y="5214950"/>
            <a:ext cx="8229600" cy="685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lnSpc>
                <a:spcPct val="80000"/>
              </a:lnSpc>
              <a:spcBef>
                <a:spcPct val="20000"/>
              </a:spcBef>
            </a:pPr>
            <a:r>
              <a:rPr lang="en-US" sz="2400" dirty="0" smtClean="0"/>
              <a:t>    </a:t>
            </a:r>
            <a:r>
              <a:rPr lang="en-US" sz="2400" b="1" dirty="0" smtClean="0">
                <a:solidFill>
                  <a:srgbClr val="C00000"/>
                </a:solidFill>
              </a:rPr>
              <a:t>Normalized P/E’s:</a:t>
            </a:r>
            <a:r>
              <a:rPr lang="en-US" sz="2400" dirty="0" smtClean="0"/>
              <a:t> </a:t>
            </a:r>
            <a:r>
              <a:rPr kumimoji="0" lang="en-US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Nomalized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EPS can be used to create a normalized P/E.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2500306"/>
            <a:ext cx="8572560" cy="1500198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 Multiples based on Fundamental:</a:t>
            </a:r>
            <a:br>
              <a:rPr lang="en-US" dirty="0" smtClean="0">
                <a:solidFill>
                  <a:srgbClr val="C00000"/>
                </a:solidFill>
              </a:rPr>
            </a:br>
            <a:r>
              <a:rPr lang="en-US" dirty="0" smtClean="0">
                <a:solidFill>
                  <a:srgbClr val="C00000"/>
                </a:solidFill>
              </a:rPr>
              <a:t>P/BV 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Computation of book value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The computation of book value is as follows:</a:t>
            </a:r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/>
              <a:t>    (Shareholders’ equity) </a:t>
            </a:r>
            <a:r>
              <a:rPr lang="en-US" sz="2400" dirty="0" smtClean="0">
                <a:solidFill>
                  <a:srgbClr val="FF0000"/>
                </a:solidFill>
              </a:rPr>
              <a:t>minus</a:t>
            </a:r>
            <a:r>
              <a:rPr lang="en-US" sz="2400" dirty="0" smtClean="0"/>
              <a:t> (the total value of equity claims that are senior to common stock) = Common shareholders’ equity</a:t>
            </a:r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/>
              <a:t>    (Common shareholders’ equity)/(number of common stock shares outstanding) = </a:t>
            </a:r>
            <a:r>
              <a:rPr lang="en-US" sz="2400" b="1" dirty="0" smtClean="0"/>
              <a:t>book value per share</a:t>
            </a:r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</a:pPr>
            <a:r>
              <a:rPr lang="en-US" sz="2400" b="1" dirty="0" smtClean="0"/>
              <a:t>Possible senior claims to common stock </a:t>
            </a:r>
            <a:r>
              <a:rPr lang="en-US" sz="2400" dirty="0" smtClean="0"/>
              <a:t>include the value of preferred stock and dividends in arrears on preferred stock.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0"/>
            <a:ext cx="8572560" cy="1500174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Multiples based on fundamentals: P/BV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8" name="Subtitle 3"/>
          <p:cNvSpPr txBox="1">
            <a:spLocks/>
          </p:cNvSpPr>
          <p:nvPr/>
        </p:nvSpPr>
        <p:spPr>
          <a:xfrm>
            <a:off x="428596" y="1428736"/>
            <a:ext cx="8286808" cy="292895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45720" rIns="45720">
            <a:normAutofit fontScale="85000" lnSpcReduction="20000"/>
          </a:bodyPr>
          <a:lstStyle/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P   =  Market capitalization of the stock  =  Share price   </a:t>
            </a: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BV           The book value of equity                 BV/share  </a:t>
            </a: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7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The market value of an asset </a:t>
            </a: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reflects its earning power and expected cash flows.</a:t>
            </a: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7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The book value of equity </a:t>
            </a: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is the difference between the book value of assets and the book value of liabilities, which reflects historical cost.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500034" y="1714488"/>
            <a:ext cx="571504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428728" y="1714488"/>
            <a:ext cx="4143404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286512" y="1714488"/>
            <a:ext cx="1500198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214290"/>
            <a:ext cx="8572560" cy="714356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Market value versus Book value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8" name="Subtitle 3"/>
          <p:cNvSpPr txBox="1">
            <a:spLocks/>
          </p:cNvSpPr>
          <p:nvPr/>
        </p:nvSpPr>
        <p:spPr>
          <a:xfrm>
            <a:off x="428596" y="1285860"/>
            <a:ext cx="8286808" cy="3571900"/>
          </a:xfrm>
          <a:prstGeom prst="rect">
            <a:avLst/>
          </a:prstGeom>
        </p:spPr>
        <p:txBody>
          <a:bodyPr vert="horz" lIns="45720" rIns="45720">
            <a:normAutofit lnSpcReduction="10000"/>
          </a:bodyPr>
          <a:lstStyle/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What will be the level of P/BV given the following scenarios: 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7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1) Earning power of the asset has increased since its acquisition.      P/BV &gt; 1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7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2) Earning power of the asset has declined since its acquisition.       P/BV &lt; 1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Right Arrow 4"/>
          <p:cNvSpPr/>
          <p:nvPr/>
        </p:nvSpPr>
        <p:spPr>
          <a:xfrm>
            <a:off x="500034" y="1357298"/>
            <a:ext cx="500066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Rectangle 8"/>
          <p:cNvSpPr/>
          <p:nvPr/>
        </p:nvSpPr>
        <p:spPr>
          <a:xfrm>
            <a:off x="2714612" y="2928934"/>
            <a:ext cx="157163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Rectangle 9"/>
          <p:cNvSpPr/>
          <p:nvPr/>
        </p:nvSpPr>
        <p:spPr>
          <a:xfrm>
            <a:off x="2571736" y="4143380"/>
            <a:ext cx="157163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0"/>
            <a:ext cx="8572560" cy="1500174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Multiples based on fundamentals: P/BV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8" name="Subtitle 3"/>
          <p:cNvSpPr txBox="1">
            <a:spLocks/>
          </p:cNvSpPr>
          <p:nvPr/>
        </p:nvSpPr>
        <p:spPr>
          <a:xfrm>
            <a:off x="428596" y="1428736"/>
            <a:ext cx="8286808" cy="364333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7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en-US" sz="27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" name="Subtitle 3"/>
          <p:cNvSpPr txBox="1">
            <a:spLocks/>
          </p:cNvSpPr>
          <p:nvPr/>
        </p:nvSpPr>
        <p:spPr>
          <a:xfrm>
            <a:off x="428596" y="1428736"/>
            <a:ext cx="8429684" cy="500066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lang="en-US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Considering the Gordon growth valuation model for stable firm: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Subtitle 3"/>
          <p:cNvSpPr txBox="1">
            <a:spLocks/>
          </p:cNvSpPr>
          <p:nvPr/>
        </p:nvSpPr>
        <p:spPr>
          <a:xfrm>
            <a:off x="500034" y="1928802"/>
            <a:ext cx="2071702" cy="85725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45720" rIns="45720">
            <a:normAutofit lnSpcReduction="10000"/>
          </a:bodyPr>
          <a:lstStyle/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400" dirty="0" smtClean="0"/>
              <a:t>P</a:t>
            </a:r>
            <a:r>
              <a:rPr lang="en-US" sz="2400" baseline="-25000" dirty="0" smtClean="0"/>
              <a:t>0</a:t>
            </a:r>
            <a:r>
              <a:rPr lang="en-US" sz="2700" dirty="0" smtClean="0"/>
              <a:t>   </a:t>
            </a:r>
            <a:r>
              <a:rPr lang="en-US" sz="2400" dirty="0" smtClean="0"/>
              <a:t>=     D</a:t>
            </a:r>
            <a:r>
              <a:rPr lang="en-US" sz="2400" baseline="-25000" dirty="0" smtClean="0"/>
              <a:t>1  </a:t>
            </a:r>
            <a:r>
              <a:rPr lang="en-US" sz="2400" dirty="0" smtClean="0"/>
              <a:t>     </a:t>
            </a: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400" dirty="0" smtClean="0"/>
              <a:t>          (k-g</a:t>
            </a:r>
            <a:r>
              <a:rPr lang="en-US" sz="2400" baseline="-25000" dirty="0" smtClean="0"/>
              <a:t>1</a:t>
            </a:r>
            <a:r>
              <a:rPr lang="en-US" sz="2400" dirty="0" smtClean="0"/>
              <a:t>)  </a:t>
            </a:r>
            <a:endParaRPr kumimoji="0" lang="th-TH" sz="27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1500166" y="2285992"/>
            <a:ext cx="85725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Subtitle 3"/>
          <p:cNvSpPr txBox="1">
            <a:spLocks/>
          </p:cNvSpPr>
          <p:nvPr/>
        </p:nvSpPr>
        <p:spPr>
          <a:xfrm>
            <a:off x="2571736" y="2071678"/>
            <a:ext cx="785818" cy="500066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lang="en-US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,and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Subtitle 3"/>
          <p:cNvSpPr txBox="1">
            <a:spLocks/>
          </p:cNvSpPr>
          <p:nvPr/>
        </p:nvSpPr>
        <p:spPr>
          <a:xfrm>
            <a:off x="3571868" y="1928802"/>
            <a:ext cx="2643206" cy="85725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45720" rIns="45720">
            <a:normAutofit fontScale="92500" lnSpcReduction="10000"/>
          </a:bodyPr>
          <a:lstStyle/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600" dirty="0" smtClean="0"/>
              <a:t>ROE</a:t>
            </a:r>
            <a:r>
              <a:rPr lang="en-US" sz="2600" baseline="-25000" dirty="0" smtClean="0"/>
              <a:t>0</a:t>
            </a:r>
            <a:r>
              <a:rPr lang="en-US" sz="2600" dirty="0" smtClean="0"/>
              <a:t>  = EPS</a:t>
            </a:r>
            <a:r>
              <a:rPr lang="en-US" sz="2600" baseline="-25000" dirty="0" smtClean="0"/>
              <a:t>0</a:t>
            </a:r>
            <a:r>
              <a:rPr lang="en-US" sz="2600" dirty="0" smtClean="0"/>
              <a:t>   </a:t>
            </a:r>
          </a:p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600" dirty="0" smtClean="0"/>
              <a:t>              BV</a:t>
            </a:r>
            <a:r>
              <a:rPr lang="en-US" sz="2600" baseline="-25000" dirty="0" smtClean="0"/>
              <a:t>0</a:t>
            </a:r>
            <a:r>
              <a:rPr lang="en-US" sz="2400" dirty="0" smtClean="0"/>
              <a:t> </a:t>
            </a:r>
            <a:endParaRPr kumimoji="0" lang="th-TH" sz="27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4786314" y="2285992"/>
            <a:ext cx="785818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00034" y="3143248"/>
            <a:ext cx="62327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P</a:t>
            </a:r>
            <a:r>
              <a:rPr lang="en-US" sz="2400" baseline="-25000" dirty="0" smtClean="0"/>
              <a:t>0</a:t>
            </a:r>
            <a:r>
              <a:rPr lang="en-US" sz="2400" dirty="0" smtClean="0"/>
              <a:t> =  BV</a:t>
            </a:r>
            <a:r>
              <a:rPr lang="en-US" sz="2400" baseline="-25000" dirty="0" smtClean="0"/>
              <a:t>0</a:t>
            </a:r>
            <a:r>
              <a:rPr lang="en-US" sz="2400" dirty="0" smtClean="0"/>
              <a:t> * ROE</a:t>
            </a:r>
            <a:r>
              <a:rPr lang="en-US" sz="2400" baseline="-25000" dirty="0" smtClean="0"/>
              <a:t>0</a:t>
            </a:r>
            <a:r>
              <a:rPr lang="en-US" sz="2400" dirty="0" smtClean="0"/>
              <a:t> * Payout ratio</a:t>
            </a:r>
            <a:r>
              <a:rPr lang="en-US" sz="2400" baseline="-25000" dirty="0" smtClean="0"/>
              <a:t>0</a:t>
            </a:r>
            <a:r>
              <a:rPr lang="en-US" sz="2400" dirty="0" smtClean="0"/>
              <a:t> * (1+g</a:t>
            </a:r>
            <a:r>
              <a:rPr lang="en-US" sz="2400" baseline="-25000" dirty="0" smtClean="0"/>
              <a:t>1</a:t>
            </a:r>
            <a:r>
              <a:rPr lang="en-US" sz="2400" dirty="0" smtClean="0"/>
              <a:t>)</a:t>
            </a:r>
          </a:p>
          <a:p>
            <a:r>
              <a:rPr lang="en-US" sz="2400" dirty="0" smtClean="0"/>
              <a:t>                            (k-g</a:t>
            </a:r>
            <a:r>
              <a:rPr lang="en-US" sz="2400" baseline="-25000" dirty="0" smtClean="0"/>
              <a:t>1</a:t>
            </a:r>
            <a:r>
              <a:rPr lang="en-US" sz="2400" dirty="0" smtClean="0"/>
              <a:t>)</a:t>
            </a:r>
            <a:endParaRPr lang="th-TH" sz="2400" dirty="0"/>
          </a:p>
        </p:txBody>
      </p:sp>
      <p:sp>
        <p:nvSpPr>
          <p:cNvPr id="23" name="TextBox 22"/>
          <p:cNvSpPr txBox="1"/>
          <p:nvPr/>
        </p:nvSpPr>
        <p:spPr>
          <a:xfrm>
            <a:off x="357158" y="4143380"/>
            <a:ext cx="8572560" cy="83099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 P</a:t>
            </a:r>
            <a:r>
              <a:rPr lang="en-US" sz="2400" baseline="-25000" dirty="0" smtClean="0"/>
              <a:t>0</a:t>
            </a:r>
            <a:r>
              <a:rPr lang="en-US" sz="2400" dirty="0" smtClean="0"/>
              <a:t> = ROE</a:t>
            </a:r>
            <a:r>
              <a:rPr lang="en-US" sz="2400" baseline="-25000" dirty="0" smtClean="0"/>
              <a:t>0</a:t>
            </a:r>
            <a:r>
              <a:rPr lang="en-US" sz="2400" dirty="0" smtClean="0"/>
              <a:t> * Payout ratio</a:t>
            </a:r>
            <a:r>
              <a:rPr lang="en-US" sz="2400" baseline="-25000" dirty="0" smtClean="0"/>
              <a:t>0</a:t>
            </a:r>
            <a:r>
              <a:rPr lang="en-US" sz="2400" dirty="0" smtClean="0"/>
              <a:t> * (1+g</a:t>
            </a:r>
            <a:r>
              <a:rPr lang="en-US" sz="2400" baseline="-25000" dirty="0" smtClean="0"/>
              <a:t>1</a:t>
            </a:r>
            <a:r>
              <a:rPr lang="en-US" sz="2400" dirty="0" smtClean="0"/>
              <a:t>)   </a:t>
            </a:r>
          </a:p>
          <a:p>
            <a:r>
              <a:rPr lang="en-US" sz="2400" dirty="0" smtClean="0"/>
              <a:t>BV</a:t>
            </a:r>
            <a:r>
              <a:rPr lang="en-US" sz="2400" baseline="-25000" dirty="0" smtClean="0"/>
              <a:t>0</a:t>
            </a:r>
            <a:r>
              <a:rPr lang="en-US" sz="2400" dirty="0" smtClean="0"/>
              <a:t>                  (k-g</a:t>
            </a:r>
            <a:r>
              <a:rPr lang="en-US" sz="2400" baseline="-25000" dirty="0" smtClean="0"/>
              <a:t>1</a:t>
            </a:r>
            <a:r>
              <a:rPr lang="en-US" sz="2400" dirty="0" smtClean="0"/>
              <a:t>)                                     </a:t>
            </a:r>
            <a:endParaRPr lang="th-TH" sz="2400" baseline="-25000" dirty="0" smtClean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357290" y="4572008"/>
            <a:ext cx="407196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23" idx="1"/>
          </p:cNvCxnSpPr>
          <p:nvPr/>
        </p:nvCxnSpPr>
        <p:spPr>
          <a:xfrm rot="10800000" flipH="1" flipV="1">
            <a:off x="357158" y="4558878"/>
            <a:ext cx="642942" cy="1312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42910" y="3571876"/>
            <a:ext cx="5929354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Down Arrow 19"/>
          <p:cNvSpPr/>
          <p:nvPr/>
        </p:nvSpPr>
        <p:spPr>
          <a:xfrm>
            <a:off x="3143240" y="2643182"/>
            <a:ext cx="45719" cy="21431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4" name="Down Arrow 23"/>
          <p:cNvSpPr/>
          <p:nvPr/>
        </p:nvSpPr>
        <p:spPr>
          <a:xfrm>
            <a:off x="3143240" y="3857628"/>
            <a:ext cx="45719" cy="21431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0"/>
            <a:ext cx="8572560" cy="1500174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Multiples based on fundamentals: P/BV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8" name="Subtitle 3"/>
          <p:cNvSpPr txBox="1">
            <a:spLocks/>
          </p:cNvSpPr>
          <p:nvPr/>
        </p:nvSpPr>
        <p:spPr>
          <a:xfrm>
            <a:off x="428596" y="1428736"/>
            <a:ext cx="8286808" cy="364333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7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en-US" sz="27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" name="Subtitle 3"/>
          <p:cNvSpPr txBox="1">
            <a:spLocks/>
          </p:cNvSpPr>
          <p:nvPr/>
        </p:nvSpPr>
        <p:spPr>
          <a:xfrm>
            <a:off x="214282" y="1357298"/>
            <a:ext cx="8929718" cy="78581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If the return on equity is based upon expected earnings in the next time period: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85720" y="2143116"/>
            <a:ext cx="8572560" cy="76944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200" dirty="0" smtClean="0"/>
              <a:t> P</a:t>
            </a:r>
            <a:r>
              <a:rPr lang="en-US" sz="2200" baseline="-25000" dirty="0" smtClean="0"/>
              <a:t>0</a:t>
            </a:r>
            <a:r>
              <a:rPr lang="en-US" sz="2200" dirty="0" smtClean="0"/>
              <a:t> = ROE</a:t>
            </a:r>
            <a:r>
              <a:rPr lang="en-US" sz="2200" baseline="-25000" dirty="0" smtClean="0"/>
              <a:t>0</a:t>
            </a:r>
            <a:r>
              <a:rPr lang="en-US" sz="2200" dirty="0" smtClean="0"/>
              <a:t> * Payout ratio</a:t>
            </a:r>
            <a:r>
              <a:rPr lang="en-US" sz="2200" baseline="-25000" dirty="0" smtClean="0"/>
              <a:t>0</a:t>
            </a:r>
            <a:r>
              <a:rPr lang="en-US" sz="2200" dirty="0" smtClean="0"/>
              <a:t> * (1+g</a:t>
            </a:r>
            <a:r>
              <a:rPr lang="en-US" sz="2200" baseline="-25000" dirty="0" smtClean="0"/>
              <a:t>1</a:t>
            </a:r>
            <a:r>
              <a:rPr lang="en-US" sz="2200" dirty="0" smtClean="0"/>
              <a:t>)   </a:t>
            </a:r>
          </a:p>
          <a:p>
            <a:r>
              <a:rPr lang="en-US" sz="2200" dirty="0" smtClean="0"/>
              <a:t>BV</a:t>
            </a:r>
            <a:r>
              <a:rPr lang="en-US" sz="2200" baseline="-25000" dirty="0" smtClean="0"/>
              <a:t>0</a:t>
            </a:r>
            <a:r>
              <a:rPr lang="en-US" sz="2200" dirty="0" smtClean="0"/>
              <a:t>                  (k-g</a:t>
            </a:r>
            <a:r>
              <a:rPr lang="en-US" sz="2200" baseline="-25000" dirty="0" smtClean="0"/>
              <a:t>1</a:t>
            </a:r>
            <a:r>
              <a:rPr lang="en-US" sz="2200" dirty="0" smtClean="0"/>
              <a:t>)                                     </a:t>
            </a:r>
            <a:endParaRPr lang="th-TH" sz="2200" baseline="-25000" dirty="0" smtClean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285852" y="2500306"/>
            <a:ext cx="407196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285720" y="2500306"/>
            <a:ext cx="71438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Down Arrow 23"/>
          <p:cNvSpPr/>
          <p:nvPr/>
        </p:nvSpPr>
        <p:spPr>
          <a:xfrm>
            <a:off x="3143240" y="2928934"/>
            <a:ext cx="45719" cy="21431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85720" y="3214686"/>
            <a:ext cx="8572560" cy="76944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200" dirty="0" smtClean="0"/>
              <a:t> P</a:t>
            </a:r>
            <a:r>
              <a:rPr lang="en-US" sz="2200" baseline="-25000" dirty="0" smtClean="0"/>
              <a:t>0</a:t>
            </a:r>
            <a:r>
              <a:rPr lang="en-US" sz="2200" dirty="0" smtClean="0"/>
              <a:t> = ROE</a:t>
            </a:r>
            <a:r>
              <a:rPr lang="en-US" sz="2200" baseline="-25000" dirty="0" smtClean="0"/>
              <a:t>1</a:t>
            </a:r>
            <a:r>
              <a:rPr lang="en-US" sz="2200" dirty="0" smtClean="0"/>
              <a:t> * Payout ratio</a:t>
            </a:r>
            <a:r>
              <a:rPr lang="en-US" sz="2200" baseline="-25000" dirty="0" smtClean="0"/>
              <a:t>0 </a:t>
            </a:r>
            <a:r>
              <a:rPr lang="en-US" sz="2200" dirty="0" smtClean="0"/>
              <a:t> , and g = (1-Payout ratio)*ROE   </a:t>
            </a:r>
          </a:p>
          <a:p>
            <a:r>
              <a:rPr lang="en-US" sz="2200" dirty="0" smtClean="0"/>
              <a:t>BV</a:t>
            </a:r>
            <a:r>
              <a:rPr lang="en-US" sz="2200" baseline="-25000" dirty="0" smtClean="0"/>
              <a:t>0</a:t>
            </a:r>
            <a:r>
              <a:rPr lang="en-US" sz="2200" dirty="0" smtClean="0"/>
              <a:t>            (k-g</a:t>
            </a:r>
            <a:r>
              <a:rPr lang="en-US" sz="2200" baseline="-25000" dirty="0" smtClean="0"/>
              <a:t>1</a:t>
            </a:r>
            <a:r>
              <a:rPr lang="en-US" sz="2200" dirty="0" smtClean="0"/>
              <a:t>)                                     </a:t>
            </a:r>
            <a:endParaRPr lang="th-TH" sz="2200" baseline="-25000" dirty="0" smtClean="0"/>
          </a:p>
        </p:txBody>
      </p:sp>
      <p:cxnSp>
        <p:nvCxnSpPr>
          <p:cNvPr id="28" name="Straight Connector 27"/>
          <p:cNvCxnSpPr/>
          <p:nvPr/>
        </p:nvCxnSpPr>
        <p:spPr>
          <a:xfrm>
            <a:off x="1214414" y="3571876"/>
            <a:ext cx="2714644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500034" y="4214818"/>
            <a:ext cx="5572164" cy="769441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200" dirty="0" smtClean="0"/>
              <a:t> 		P</a:t>
            </a:r>
            <a:r>
              <a:rPr lang="en-US" sz="2200" baseline="-25000" dirty="0" smtClean="0"/>
              <a:t>0</a:t>
            </a:r>
            <a:r>
              <a:rPr lang="en-US" sz="2200" dirty="0" smtClean="0"/>
              <a:t> = (ROE</a:t>
            </a:r>
            <a:r>
              <a:rPr lang="en-US" sz="2200" baseline="-25000" dirty="0" smtClean="0"/>
              <a:t>0</a:t>
            </a:r>
            <a:r>
              <a:rPr lang="en-US" sz="2200" dirty="0" smtClean="0"/>
              <a:t> - g</a:t>
            </a:r>
            <a:r>
              <a:rPr lang="en-US" sz="2200" baseline="-25000" dirty="0" smtClean="0"/>
              <a:t>1</a:t>
            </a:r>
            <a:r>
              <a:rPr lang="en-US" sz="2200" dirty="0" smtClean="0"/>
              <a:t>)   </a:t>
            </a:r>
          </a:p>
          <a:p>
            <a:r>
              <a:rPr lang="en-US" sz="2200" dirty="0" smtClean="0"/>
              <a:t>		BV</a:t>
            </a:r>
            <a:r>
              <a:rPr lang="en-US" sz="2200" baseline="-25000" dirty="0" smtClean="0"/>
              <a:t>0</a:t>
            </a:r>
            <a:r>
              <a:rPr lang="en-US" sz="2200" dirty="0" smtClean="0"/>
              <a:t>      (k-g</a:t>
            </a:r>
            <a:r>
              <a:rPr lang="en-US" sz="2200" baseline="-25000" dirty="0" smtClean="0"/>
              <a:t>1</a:t>
            </a:r>
            <a:r>
              <a:rPr lang="en-US" sz="2200" dirty="0" smtClean="0"/>
              <a:t>)                                     </a:t>
            </a:r>
            <a:endParaRPr lang="th-TH" sz="2200" baseline="-25000" dirty="0" smtClean="0"/>
          </a:p>
        </p:txBody>
      </p:sp>
      <p:sp>
        <p:nvSpPr>
          <p:cNvPr id="34" name="Down Arrow 33"/>
          <p:cNvSpPr/>
          <p:nvPr/>
        </p:nvSpPr>
        <p:spPr>
          <a:xfrm>
            <a:off x="3143240" y="3857628"/>
            <a:ext cx="45719" cy="21431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41" name="Straight Connector 40"/>
          <p:cNvCxnSpPr/>
          <p:nvPr/>
        </p:nvCxnSpPr>
        <p:spPr>
          <a:xfrm>
            <a:off x="285720" y="3571876"/>
            <a:ext cx="71438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2214546" y="4572008"/>
            <a:ext cx="571504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3143240" y="4572008"/>
            <a:ext cx="1357322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8572560" cy="785818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Factors affect P/BV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8596" y="1142984"/>
            <a:ext cx="8429684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dirty="0" smtClean="0"/>
              <a:t>Strong direct relationship with the return on equity. </a:t>
            </a:r>
          </a:p>
          <a:p>
            <a:r>
              <a:rPr lang="en-US" sz="2500" dirty="0" smtClean="0"/>
              <a:t> </a:t>
            </a:r>
          </a:p>
          <a:p>
            <a:r>
              <a:rPr lang="en-US" sz="2500" dirty="0" smtClean="0"/>
              <a:t>Direct relationship with the expected growth. </a:t>
            </a:r>
          </a:p>
          <a:p>
            <a:endParaRPr lang="en-US" sz="2500" dirty="0" smtClean="0"/>
          </a:p>
          <a:p>
            <a:r>
              <a:rPr lang="en-US" sz="2500" dirty="0" smtClean="0"/>
              <a:t>Direct relationship with the payout ratio.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8572560" cy="785818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P/BV: Key considerations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8596" y="1142984"/>
            <a:ext cx="8429684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dirty="0" smtClean="0"/>
              <a:t>Key consideration: </a:t>
            </a:r>
          </a:p>
          <a:p>
            <a:endParaRPr lang="en-US" sz="2500" dirty="0" smtClean="0"/>
          </a:p>
          <a:p>
            <a:r>
              <a:rPr lang="en-US" sz="2500" dirty="0" smtClean="0"/>
              <a:t>Book value may not carry much meaning for service firms which do not have significant fixed assets, but rely more on people. </a:t>
            </a:r>
          </a:p>
          <a:p>
            <a:endParaRPr lang="en-US" sz="2500" dirty="0" smtClean="0"/>
          </a:p>
          <a:p>
            <a:r>
              <a:rPr lang="en-US" sz="2500" dirty="0" smtClean="0"/>
              <a:t>Negative book value.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785794"/>
          </a:xfrm>
        </p:spPr>
        <p:txBody>
          <a:bodyPr/>
          <a:lstStyle/>
          <a:p>
            <a:pPr eaLnBrk="1" hangingPunct="1"/>
            <a:r>
              <a:rPr lang="en-US" sz="4000" dirty="0" smtClean="0"/>
              <a:t>Occasional adjustments to book value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857232"/>
            <a:ext cx="8229600" cy="5572164"/>
          </a:xfrm>
        </p:spPr>
        <p:txBody>
          <a:bodyPr/>
          <a:lstStyle/>
          <a:p>
            <a:pPr eaLnBrk="1" hangingPunct="1">
              <a:spcBef>
                <a:spcPts val="1000"/>
              </a:spcBef>
            </a:pPr>
            <a:r>
              <a:rPr lang="en-US" sz="2500" b="1" dirty="0" smtClean="0"/>
              <a:t>Tangible book value per share--</a:t>
            </a:r>
            <a:r>
              <a:rPr lang="en-US" sz="2500" dirty="0" smtClean="0"/>
              <a:t>subtracting reported intangible assets from the balance sheet from common shareholders’ equity. However, </a:t>
            </a:r>
            <a:r>
              <a:rPr lang="en-US" sz="2500" b="1" dirty="0" smtClean="0"/>
              <a:t>from the viewpoint of financial theory, the general exclusion of intangibles is not warranted.</a:t>
            </a:r>
            <a:r>
              <a:rPr lang="en-US" sz="2500" dirty="0" smtClean="0"/>
              <a:t> As mentioned earlier, the non-inclusion in book value of any asset that may generate income can weaken book value as a reflection of actual value.</a:t>
            </a:r>
          </a:p>
          <a:p>
            <a:pPr eaLnBrk="1" hangingPunct="1">
              <a:spcBef>
                <a:spcPts val="1000"/>
              </a:spcBef>
            </a:pPr>
            <a:r>
              <a:rPr lang="en-US" sz="2500" b="1" dirty="0" smtClean="0"/>
              <a:t>Other adjustments for comparability- </a:t>
            </a:r>
            <a:r>
              <a:rPr lang="en-US" sz="2500" dirty="0" smtClean="0"/>
              <a:t>one company may be using FIFO and a peer company may be using LIFO, which in an inflationary environment will generally understate inventory values. 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0"/>
            <a:ext cx="8572560" cy="1500174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Example: P/BV based on fundamentals 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8" name="Subtitle 3"/>
          <p:cNvSpPr txBox="1">
            <a:spLocks/>
          </p:cNvSpPr>
          <p:nvPr/>
        </p:nvSpPr>
        <p:spPr>
          <a:xfrm>
            <a:off x="428596" y="1357298"/>
            <a:ext cx="8358246" cy="4071966"/>
          </a:xfrm>
          <a:prstGeom prst="rect">
            <a:avLst/>
          </a:prstGeom>
        </p:spPr>
        <p:txBody>
          <a:bodyPr vert="horz" lIns="45720" rIns="45720">
            <a:normAutofit fontScale="70000" lnSpcReduction="20000"/>
          </a:bodyPr>
          <a:lstStyle/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/>
              <a:t>    BBL’s total equity at end-2011 was Bt243,815mn. Its total number of shares is 1,908.8mn.  Analysts expect BBL’s sustainable ROE of 12% and earnings growth of </a:t>
            </a:r>
            <a:r>
              <a:rPr lang="en-US" sz="2700" b="1" dirty="0" smtClean="0"/>
              <a:t>10%</a:t>
            </a:r>
            <a:r>
              <a:rPr lang="en-US" sz="2700" dirty="0" smtClean="0"/>
              <a:t>. What is BBL’s fundamental P/BV ratio at a required rate of return of 11%? What is BBL intrinsic value base on P/BV approach? 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/>
              <a:t>2.0x,  Bt255.50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/>
              <a:t> 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/>
              <a:t>     Analysts expect BBL’s sustainable ROE of 12% and earnings growth of </a:t>
            </a:r>
            <a:r>
              <a:rPr lang="en-US" sz="2700" b="1" dirty="0" smtClean="0"/>
              <a:t>8%</a:t>
            </a:r>
            <a:r>
              <a:rPr lang="en-US" sz="2700" dirty="0" smtClean="0"/>
              <a:t>. What is BBL’s fundamental P/BV ratio at a required rate of return of 11%? What is BBL intrinsic value base on P/BV approach? 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/>
              <a:t>1.33x, Bt170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700" dirty="0" smtClean="0"/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/>
              <a:t>     Analysts expect BBL’s sustainable ROE of 12% and earnings growth of </a:t>
            </a:r>
            <a:r>
              <a:rPr lang="en-US" sz="2700" b="1" dirty="0" smtClean="0"/>
              <a:t>5%</a:t>
            </a:r>
            <a:r>
              <a:rPr lang="en-US" sz="2700" dirty="0" smtClean="0"/>
              <a:t>. What is BBL’s fundamental P/BV ratio at a required rate of return of 11%? What is BBL intrinsic value base on P/BV approach? 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/>
              <a:t>1.17x, Bt149.50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" name="Right Arrow 9"/>
          <p:cNvSpPr/>
          <p:nvPr/>
        </p:nvSpPr>
        <p:spPr>
          <a:xfrm flipV="1">
            <a:off x="357158" y="1428736"/>
            <a:ext cx="285752" cy="71438"/>
          </a:xfrm>
          <a:prstGeom prst="rightArrow">
            <a:avLst>
              <a:gd name="adj1" fmla="val 50000"/>
              <a:gd name="adj2" fmla="val 342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Right Arrow 10"/>
          <p:cNvSpPr/>
          <p:nvPr/>
        </p:nvSpPr>
        <p:spPr>
          <a:xfrm flipV="1">
            <a:off x="428596" y="4286256"/>
            <a:ext cx="285752" cy="71438"/>
          </a:xfrm>
          <a:prstGeom prst="rightArrow">
            <a:avLst>
              <a:gd name="adj1" fmla="val 50000"/>
              <a:gd name="adj2" fmla="val 342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Right Arrow 11"/>
          <p:cNvSpPr/>
          <p:nvPr/>
        </p:nvSpPr>
        <p:spPr>
          <a:xfrm flipV="1">
            <a:off x="428596" y="3000372"/>
            <a:ext cx="285752" cy="71438"/>
          </a:xfrm>
          <a:prstGeom prst="rightArrow">
            <a:avLst>
              <a:gd name="adj1" fmla="val 50000"/>
              <a:gd name="adj2" fmla="val 342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Rectangle 8"/>
          <p:cNvSpPr/>
          <p:nvPr/>
        </p:nvSpPr>
        <p:spPr>
          <a:xfrm>
            <a:off x="428596" y="2357430"/>
            <a:ext cx="1714512" cy="214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Rectangle 12"/>
          <p:cNvSpPr/>
          <p:nvPr/>
        </p:nvSpPr>
        <p:spPr>
          <a:xfrm>
            <a:off x="500034" y="5000636"/>
            <a:ext cx="1714512" cy="214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Rectangle 13"/>
          <p:cNvSpPr/>
          <p:nvPr/>
        </p:nvSpPr>
        <p:spPr>
          <a:xfrm>
            <a:off x="357158" y="3714752"/>
            <a:ext cx="1714512" cy="214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TextBox 14"/>
          <p:cNvSpPr txBox="1"/>
          <p:nvPr/>
        </p:nvSpPr>
        <p:spPr>
          <a:xfrm>
            <a:off x="285720" y="5357826"/>
            <a:ext cx="85011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     BBL’s current share price is Bt211/share, which reflects a P/BV of 1.5x. Do you think BBL is worth investing at this current share price? Why?   </a:t>
            </a:r>
            <a:endParaRPr lang="th-TH" sz="2000" dirty="0"/>
          </a:p>
        </p:txBody>
      </p:sp>
      <p:sp>
        <p:nvSpPr>
          <p:cNvPr id="16" name="Right Arrow 15"/>
          <p:cNvSpPr/>
          <p:nvPr/>
        </p:nvSpPr>
        <p:spPr>
          <a:xfrm>
            <a:off x="285720" y="5429264"/>
            <a:ext cx="357190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2500306"/>
            <a:ext cx="8572560" cy="1500198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 Multiples based on Fundamental:</a:t>
            </a:r>
            <a:br>
              <a:rPr lang="en-US" dirty="0" smtClean="0">
                <a:solidFill>
                  <a:srgbClr val="C00000"/>
                </a:solidFill>
              </a:rPr>
            </a:br>
            <a:r>
              <a:rPr lang="en-US" dirty="0" smtClean="0">
                <a:solidFill>
                  <a:srgbClr val="C00000"/>
                </a:solidFill>
              </a:rPr>
              <a:t>Price/Cash flow 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dirty="0" smtClean="0"/>
              <a:t>Rationales for </a:t>
            </a:r>
            <a:r>
              <a:rPr lang="en-US" sz="4300" dirty="0" smtClean="0"/>
              <a:t>Price/Cash</a:t>
            </a:r>
            <a:r>
              <a:rPr lang="en-US" sz="4000" dirty="0" smtClean="0"/>
              <a:t> flow 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ts val="1200"/>
              </a:spcBef>
            </a:pPr>
            <a:r>
              <a:rPr lang="en-US" sz="2600" dirty="0" smtClean="0"/>
              <a:t>Cash flow is less subject to manipulation by management than earnings. Cash flow from operations, precisely defined, </a:t>
            </a:r>
            <a:r>
              <a:rPr lang="en-US" sz="2600" b="1" dirty="0" smtClean="0"/>
              <a:t>can be manipulated only through </a:t>
            </a:r>
            <a:r>
              <a:rPr lang="en-US" sz="2600" dirty="0" smtClean="0"/>
              <a:t>“</a:t>
            </a:r>
            <a:r>
              <a:rPr lang="en-US" sz="2600" b="1" dirty="0" smtClean="0"/>
              <a:t>real” activities</a:t>
            </a:r>
            <a:r>
              <a:rPr lang="en-US" sz="2600" dirty="0" smtClean="0"/>
              <a:t>, such as the sale of receivables.</a:t>
            </a:r>
          </a:p>
          <a:p>
            <a:pPr eaLnBrk="1" hangingPunct="1">
              <a:spcBef>
                <a:spcPts val="1200"/>
              </a:spcBef>
            </a:pPr>
            <a:r>
              <a:rPr lang="en-US" sz="2600" dirty="0" smtClean="0"/>
              <a:t>Using price to cash flow rather than P/E addresses the issue of </a:t>
            </a:r>
            <a:r>
              <a:rPr lang="en-US" sz="2600" b="1" dirty="0" smtClean="0"/>
              <a:t>differences in accounting conservatism</a:t>
            </a:r>
            <a:r>
              <a:rPr lang="en-US" sz="2600" dirty="0" smtClean="0"/>
              <a:t> between companies (differences in the quality of earnings</a:t>
            </a:r>
            <a:r>
              <a:rPr lang="en-US" sz="2600" dirty="0" smtClean="0"/>
              <a:t>).</a:t>
            </a:r>
            <a:endParaRPr lang="en-US" sz="2600" dirty="0" smtClean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0"/>
            <a:ext cx="8572560" cy="1000108"/>
          </a:xfrm>
        </p:spPr>
        <p:txBody>
          <a:bodyPr>
            <a:normAutofit/>
          </a:bodyPr>
          <a:lstStyle/>
          <a:p>
            <a:pPr algn="ctr"/>
            <a:r>
              <a:rPr lang="en-US" sz="4300" dirty="0" smtClean="0">
                <a:solidFill>
                  <a:srgbClr val="C00000"/>
                </a:solidFill>
              </a:rPr>
              <a:t>Price to cash flow (P/CF)</a:t>
            </a:r>
            <a:endParaRPr lang="th-TH" sz="4300" dirty="0">
              <a:solidFill>
                <a:srgbClr val="C00000"/>
              </a:solidFill>
            </a:endParaRPr>
          </a:p>
        </p:txBody>
      </p:sp>
      <p:sp>
        <p:nvSpPr>
          <p:cNvPr id="8" name="Subtitle 3"/>
          <p:cNvSpPr txBox="1">
            <a:spLocks/>
          </p:cNvSpPr>
          <p:nvPr/>
        </p:nvSpPr>
        <p:spPr>
          <a:xfrm>
            <a:off x="357158" y="1643050"/>
            <a:ext cx="8286808" cy="2643206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P/</a:t>
            </a:r>
            <a:r>
              <a:rPr lang="en-US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</a:t>
            </a:r>
            <a:r>
              <a:rPr lang="en-US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ash </a:t>
            </a:r>
            <a:r>
              <a:rPr lang="en-US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</a:t>
            </a:r>
            <a:r>
              <a:rPr lang="en-US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low </a:t>
            </a:r>
            <a:r>
              <a:rPr lang="en-US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(P/CF, </a:t>
            </a:r>
            <a:r>
              <a:rPr lang="en-US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P/GCF) is </a:t>
            </a:r>
            <a:r>
              <a:rPr lang="en-US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typical used. 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6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Theory 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views free cash flow (FCFF, FCFE) 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rather 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than cash flow 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as 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the appropriate variable for valuation.  </a:t>
            </a:r>
            <a:endParaRPr lang="en-US" sz="26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7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Subtitle 3"/>
          <p:cNvSpPr txBox="1">
            <a:spLocks/>
          </p:cNvSpPr>
          <p:nvPr/>
        </p:nvSpPr>
        <p:spPr>
          <a:xfrm>
            <a:off x="357158" y="1000108"/>
            <a:ext cx="8286808" cy="50009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45720" rIns="45720">
            <a:noAutofit/>
          </a:bodyPr>
          <a:lstStyle/>
          <a:p>
            <a:pPr marR="64008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P/Cash flow (P/CF) = stock price/cash flow per share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7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214290"/>
            <a:ext cx="8229600" cy="857232"/>
          </a:xfrm>
        </p:spPr>
        <p:txBody>
          <a:bodyPr/>
          <a:lstStyle/>
          <a:p>
            <a:pPr eaLnBrk="1" hangingPunct="1"/>
            <a:r>
              <a:rPr lang="en-US" sz="4000" dirty="0" smtClean="0"/>
              <a:t>Four </a:t>
            </a:r>
            <a:r>
              <a:rPr lang="en-US" sz="4000" dirty="0" smtClean="0"/>
              <a:t>common cash flow </a:t>
            </a:r>
            <a:r>
              <a:rPr lang="en-US" sz="4000" dirty="0" smtClean="0"/>
              <a:t>measures – </a:t>
            </a:r>
            <a:r>
              <a:rPr lang="en-US" sz="4000" dirty="0" smtClean="0"/>
              <a:t>i</a:t>
            </a:r>
            <a:r>
              <a:rPr lang="en-US" sz="4000" dirty="0" smtClean="0"/>
              <a:t>n Practice &amp; Theory</a:t>
            </a:r>
            <a:endParaRPr lang="en-US" sz="4000" dirty="0" smtClean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214422"/>
            <a:ext cx="8715436" cy="4525963"/>
          </a:xfrm>
        </p:spPr>
        <p:txBody>
          <a:bodyPr/>
          <a:lstStyle/>
          <a:p>
            <a:pPr eaLnBrk="1" hangingPunct="1"/>
            <a:r>
              <a:rPr lang="en-US" sz="2400" dirty="0" smtClean="0"/>
              <a:t>In practice, </a:t>
            </a:r>
            <a:r>
              <a:rPr lang="en-US" sz="2400" dirty="0" smtClean="0"/>
              <a:t>a</a:t>
            </a:r>
            <a:r>
              <a:rPr lang="en-US" sz="2400" dirty="0" smtClean="0"/>
              <a:t>nalysts often </a:t>
            </a:r>
            <a:r>
              <a:rPr lang="en-US" sz="2400" dirty="0" smtClean="0"/>
              <a:t>use </a:t>
            </a:r>
            <a:r>
              <a:rPr lang="en-US" sz="2400" dirty="0" smtClean="0"/>
              <a:t>“</a:t>
            </a:r>
            <a:r>
              <a:rPr lang="en-US" sz="2400" b="1" dirty="0" smtClean="0"/>
              <a:t>gross cash flow</a:t>
            </a:r>
            <a:r>
              <a:rPr lang="en-US" sz="2400" dirty="0" smtClean="0"/>
              <a:t>”, simple </a:t>
            </a:r>
            <a:r>
              <a:rPr lang="en-US" sz="2400" dirty="0" smtClean="0"/>
              <a:t>approximations to cash flow from </a:t>
            </a:r>
            <a:r>
              <a:rPr lang="en-US" sz="2400" dirty="0" smtClean="0"/>
              <a:t>operations </a:t>
            </a:r>
            <a:r>
              <a:rPr lang="en-US" sz="2400" dirty="0" smtClean="0"/>
              <a:t>in calculating cash flow in price-to-cash flow. </a:t>
            </a:r>
            <a:r>
              <a:rPr lang="en-US" sz="2400" dirty="0" smtClean="0"/>
              <a:t>A </a:t>
            </a:r>
            <a:r>
              <a:rPr lang="en-US" sz="2400" dirty="0" smtClean="0"/>
              <a:t>representative approximation specifies cash flow per share as </a:t>
            </a:r>
            <a:r>
              <a:rPr lang="en-US" sz="2400" b="1" dirty="0" smtClean="0"/>
              <a:t>EPS plus per-share depreciation, amortization, and depletion</a:t>
            </a:r>
            <a:r>
              <a:rPr lang="en-US" sz="2400" dirty="0" smtClean="0"/>
              <a:t>.  We call this the </a:t>
            </a:r>
            <a:r>
              <a:rPr lang="en-US" sz="2400" b="1" dirty="0" smtClean="0"/>
              <a:t>“earnings-plus-non-cash charges”</a:t>
            </a:r>
            <a:r>
              <a:rPr lang="en-US" sz="2400" dirty="0" smtClean="0"/>
              <a:t> definition or cash flow (CF) or gross cash flow (GCF). </a:t>
            </a:r>
          </a:p>
          <a:p>
            <a:pPr eaLnBrk="1" hangingPunct="1">
              <a:buNone/>
            </a:pPr>
            <a:endParaRPr lang="en-US" sz="2400" dirty="0" smtClean="0"/>
          </a:p>
          <a:p>
            <a:pPr eaLnBrk="1" hangingPunct="1"/>
            <a:r>
              <a:rPr lang="en-US" sz="2400" dirty="0" smtClean="0"/>
              <a:t>In theory, below are </a:t>
            </a:r>
            <a:r>
              <a:rPr lang="en-US" sz="2400" dirty="0" smtClean="0"/>
              <a:t>more technically accurate cash flow concepts: </a:t>
            </a:r>
          </a:p>
          <a:p>
            <a:pPr lvl="1" eaLnBrk="1" hangingPunct="1">
              <a:lnSpc>
                <a:spcPts val="2500"/>
              </a:lnSpc>
            </a:pPr>
            <a:r>
              <a:rPr lang="en-US" sz="2400" b="1" dirty="0" smtClean="0"/>
              <a:t>cash flow from operations (CFO)</a:t>
            </a:r>
          </a:p>
          <a:p>
            <a:pPr lvl="1" eaLnBrk="1" hangingPunct="1">
              <a:lnSpc>
                <a:spcPts val="2500"/>
              </a:lnSpc>
            </a:pPr>
            <a:r>
              <a:rPr lang="en-US" sz="2400" b="1" dirty="0" smtClean="0"/>
              <a:t>free cash flow to equity (FCFE)</a:t>
            </a:r>
            <a:r>
              <a:rPr lang="en-US" sz="2400" dirty="0" smtClean="0"/>
              <a:t>, and</a:t>
            </a:r>
          </a:p>
          <a:p>
            <a:pPr lvl="1" eaLnBrk="1" hangingPunct="1">
              <a:lnSpc>
                <a:spcPts val="2500"/>
              </a:lnSpc>
            </a:pPr>
            <a:r>
              <a:rPr lang="en-US" sz="2400" b="1" dirty="0" smtClean="0"/>
              <a:t>EBITDA</a:t>
            </a:r>
            <a:r>
              <a:rPr lang="en-US" sz="2400" dirty="0" smtClean="0"/>
              <a:t>, an estimate of pre-interest, pre-tax operating cash flow.</a:t>
            </a:r>
          </a:p>
          <a:p>
            <a:pPr eaLnBrk="1" hangingPunct="1">
              <a:buNone/>
            </a:pPr>
            <a:r>
              <a:rPr lang="en-US" sz="2200" dirty="0" smtClean="0"/>
              <a:t/>
            </a:r>
            <a:br>
              <a:rPr lang="en-US" sz="2200" dirty="0" smtClean="0"/>
            </a:br>
            <a:endParaRPr lang="en-US" sz="2200" dirty="0" smtClean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8572560" cy="1000108"/>
          </a:xfrm>
        </p:spPr>
        <p:txBody>
          <a:bodyPr>
            <a:normAutofit/>
          </a:bodyPr>
          <a:lstStyle/>
          <a:p>
            <a:r>
              <a:rPr lang="en-US" sz="4300" dirty="0" smtClean="0">
                <a:solidFill>
                  <a:srgbClr val="C00000"/>
                </a:solidFill>
              </a:rPr>
              <a:t>Factors </a:t>
            </a:r>
            <a:r>
              <a:rPr lang="en-US" sz="4300" dirty="0" smtClean="0">
                <a:solidFill>
                  <a:srgbClr val="C00000"/>
                </a:solidFill>
              </a:rPr>
              <a:t>affect </a:t>
            </a:r>
            <a:r>
              <a:rPr lang="en-US" sz="4300" dirty="0" smtClean="0">
                <a:solidFill>
                  <a:srgbClr val="C00000"/>
                </a:solidFill>
              </a:rPr>
              <a:t>P/CF</a:t>
            </a:r>
            <a:endParaRPr lang="th-TH" sz="4300" dirty="0">
              <a:solidFill>
                <a:srgbClr val="C00000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8596" y="1785926"/>
            <a:ext cx="838001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en-US" sz="2700" b="1" dirty="0" smtClean="0"/>
              <a:t>Factors affect P/CF:</a:t>
            </a:r>
          </a:p>
          <a:p>
            <a:pPr>
              <a:spcBef>
                <a:spcPts val="1200"/>
              </a:spcBef>
            </a:pPr>
            <a:r>
              <a:rPr lang="en-US" sz="2700" dirty="0" smtClean="0"/>
              <a:t>Growth</a:t>
            </a:r>
            <a:endParaRPr lang="en-US" sz="2700" dirty="0" smtClean="0"/>
          </a:p>
          <a:p>
            <a:pPr>
              <a:spcBef>
                <a:spcPts val="1200"/>
              </a:spcBef>
            </a:pPr>
            <a:r>
              <a:rPr lang="en-US" sz="2700" dirty="0" smtClean="0"/>
              <a:t>Payout ratio</a:t>
            </a:r>
          </a:p>
          <a:p>
            <a:pPr>
              <a:spcBef>
                <a:spcPts val="1200"/>
              </a:spcBef>
            </a:pPr>
            <a:r>
              <a:rPr lang="en-US" sz="2700" dirty="0" smtClean="0"/>
              <a:t>Risk (Financial leverage, Operating leverage, Size) </a:t>
            </a:r>
            <a:endParaRPr lang="th-TH" sz="27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0"/>
            <a:ext cx="8572560" cy="1000108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EV / EBITDA</a:t>
            </a:r>
            <a:endParaRPr lang="th-TH" dirty="0"/>
          </a:p>
        </p:txBody>
      </p:sp>
      <p:sp>
        <p:nvSpPr>
          <p:cNvPr id="8" name="Subtitle 3"/>
          <p:cNvSpPr txBox="1">
            <a:spLocks/>
          </p:cNvSpPr>
          <p:nvPr/>
        </p:nvSpPr>
        <p:spPr>
          <a:xfrm>
            <a:off x="357158" y="785794"/>
            <a:ext cx="8286808" cy="542928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5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Enterprise value (EV) or Firm value is what it would cost to acquire the firm.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7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7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7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7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7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5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1571612"/>
            <a:ext cx="8072494" cy="172354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3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Enterprise value (EV) = Firm value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= market value of common stock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+ market value of debt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3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- cash and short-term investments*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7158" y="3286124"/>
            <a:ext cx="835824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rgbClr val="FF0000"/>
                </a:solidFill>
              </a:rPr>
              <a:t>* Cash and short-term investments are subtracted because an acquirer’s cost to acquire a firm would be decreased by the amount of target’s liquid assets.   </a:t>
            </a:r>
            <a:endParaRPr lang="th-TH" sz="1700" dirty="0" smtClean="0">
              <a:solidFill>
                <a:srgbClr val="FF0000"/>
              </a:solidFill>
            </a:endParaRPr>
          </a:p>
        </p:txBody>
      </p:sp>
      <p:sp>
        <p:nvSpPr>
          <p:cNvPr id="10" name="Subtitle 3"/>
          <p:cNvSpPr txBox="1">
            <a:spLocks/>
          </p:cNvSpPr>
          <p:nvPr/>
        </p:nvSpPr>
        <p:spPr>
          <a:xfrm>
            <a:off x="285720" y="4286256"/>
            <a:ext cx="8501122" cy="128588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45720" rIns="45720">
            <a:noAutofit/>
          </a:bodyPr>
          <a:lstStyle/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EBITDA </a:t>
            </a:r>
            <a:r>
              <a:rPr 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(Earnings </a:t>
            </a:r>
            <a:r>
              <a:rPr 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before interest tax depreciation &amp; </a:t>
            </a:r>
            <a:r>
              <a:rPr 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amortization</a:t>
            </a:r>
            <a:r>
              <a:rPr kumimoji="0" lang="en-US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 </a:t>
            </a:r>
            <a:endParaRPr kumimoji="0" lang="en-US" sz="2000" b="1" i="0" u="none" strike="noStrike" kern="1200" cap="none" spc="0" normalizeH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EBITDA = EBIT + Depreciation + Amortization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EBIT</a:t>
            </a:r>
            <a:r>
              <a:rPr kumimoji="0" lang="en-US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</a:t>
            </a: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= Net sales – operating expenses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" pitchFamily="2" charset="2"/>
              <a:buChar char="Ø"/>
              <a:tabLst/>
              <a:defRPr/>
            </a:pPr>
            <a:endParaRPr kumimoji="0" lang="en-US" sz="2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" pitchFamily="2" charset="2"/>
              <a:buChar char="Ø"/>
              <a:tabLst/>
              <a:defRPr/>
            </a:pPr>
            <a:endParaRPr kumimoji="0" lang="th-TH" sz="2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2" y="214290"/>
            <a:ext cx="857256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Detailed calculation of EBITDA</a:t>
            </a:r>
            <a:endParaRPr lang="th-TH" dirty="0"/>
          </a:p>
        </p:txBody>
      </p:sp>
      <p:sp>
        <p:nvSpPr>
          <p:cNvPr id="8" name="Subtitle 3"/>
          <p:cNvSpPr txBox="1">
            <a:spLocks/>
          </p:cNvSpPr>
          <p:nvPr/>
        </p:nvSpPr>
        <p:spPr>
          <a:xfrm>
            <a:off x="428596" y="1071546"/>
            <a:ext cx="8429684" cy="328614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45720" rIns="45720">
            <a:noAutofit/>
          </a:bodyPr>
          <a:lstStyle/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Enterprise</a:t>
            </a:r>
            <a:r>
              <a:rPr kumimoji="0" lang="en-US" sz="2200" b="1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value (EV) 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en-US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= </a:t>
            </a: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common equity at market value 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+ preferred equity at market value 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+ minority interest at market value (if any) 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+ debt at market value 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+ unfunded pension liabilities and other debt-deemed provisions 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associate company at market value (if any) 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cash and cash equivalents (such as short-term investments) 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" pitchFamily="2" charset="2"/>
              <a:buChar char="Ø"/>
              <a:tabLst/>
              <a:defRPr/>
            </a:pPr>
            <a:endParaRPr kumimoji="0" lang="en-US" sz="2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" pitchFamily="2" charset="2"/>
              <a:buChar char="Ø"/>
              <a:tabLst/>
              <a:defRPr/>
            </a:pPr>
            <a:endParaRPr kumimoji="0" lang="th-TH" sz="2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720" y="4286256"/>
            <a:ext cx="835824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rgbClr val="FF0000"/>
                </a:solidFill>
              </a:rPr>
              <a:t>* Cash and short-term investments are subtracted because an acquirer’s cost to acquire a firm would be decreased by the amount of target’s liquid assets.   </a:t>
            </a:r>
            <a:endParaRPr lang="th-TH" sz="17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0"/>
            <a:ext cx="8572560" cy="1000108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When to apply EV/EBITDA?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8" name="Subtitle 3"/>
          <p:cNvSpPr txBox="1">
            <a:spLocks/>
          </p:cNvSpPr>
          <p:nvPr/>
        </p:nvSpPr>
        <p:spPr>
          <a:xfrm>
            <a:off x="357158" y="785794"/>
            <a:ext cx="8286808" cy="542928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5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5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5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EV </a:t>
            </a:r>
            <a:r>
              <a:rPr lang="en-US" sz="25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/ EBITDA comparison is appropriate when comparing the </a:t>
            </a:r>
            <a:r>
              <a:rPr lang="en-US" sz="25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values of firms</a:t>
            </a:r>
            <a:r>
              <a:rPr lang="en-US" sz="25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that have </a:t>
            </a:r>
            <a:r>
              <a:rPr lang="en-US" sz="25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differences in capital structure.  </a:t>
            </a:r>
            <a:endParaRPr lang="th-TH" sz="2500" b="1" dirty="0" smtClean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142852"/>
            <a:ext cx="8572560" cy="785818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Factors affect EV / EBITDA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7158" y="1571612"/>
            <a:ext cx="84296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Factors affect EV / EBITDA:</a:t>
            </a:r>
          </a:p>
          <a:p>
            <a:r>
              <a:rPr lang="en-US" dirty="0" smtClean="0"/>
              <a:t>EBITDA growth</a:t>
            </a:r>
          </a:p>
          <a:p>
            <a:r>
              <a:rPr lang="en-US" dirty="0" smtClean="0"/>
              <a:t>Risk (Operating leverage, Size) </a:t>
            </a:r>
            <a:endParaRPr lang="th-TH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2500306"/>
            <a:ext cx="8572560" cy="1500198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 Industry specific multiples:</a:t>
            </a:r>
            <a:br>
              <a:rPr lang="en-US" dirty="0" smtClean="0">
                <a:solidFill>
                  <a:srgbClr val="C00000"/>
                </a:solidFill>
              </a:rPr>
            </a:br>
            <a:r>
              <a:rPr lang="en-US" dirty="0" smtClean="0">
                <a:solidFill>
                  <a:srgbClr val="C00000"/>
                </a:solidFill>
              </a:rPr>
              <a:t>Price/Sales 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Rationales </a:t>
            </a:r>
            <a:r>
              <a:rPr lang="en-US" dirty="0" smtClean="0"/>
              <a:t>&amp; Drawbacks </a:t>
            </a:r>
            <a:br>
              <a:rPr lang="en-US" dirty="0" smtClean="0"/>
            </a:br>
            <a:r>
              <a:rPr lang="en-US" dirty="0" smtClean="0"/>
              <a:t>for </a:t>
            </a:r>
            <a:r>
              <a:rPr lang="en-US" dirty="0" smtClean="0"/>
              <a:t>Price/Sales ratios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1285860"/>
            <a:ext cx="8429684" cy="2928958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ts val="1200"/>
              </a:spcBef>
              <a:buNone/>
            </a:pPr>
            <a:r>
              <a:rPr lang="en-US" sz="2300" b="1" dirty="0" smtClean="0"/>
              <a:t>Rationales:</a:t>
            </a:r>
          </a:p>
          <a:p>
            <a:pPr eaLnBrk="1" hangingPunct="1">
              <a:lnSpc>
                <a:spcPct val="80000"/>
              </a:lnSpc>
              <a:spcBef>
                <a:spcPts val="1200"/>
              </a:spcBef>
            </a:pPr>
            <a:r>
              <a:rPr lang="en-US" sz="2300" dirty="0" smtClean="0"/>
              <a:t>P/S </a:t>
            </a:r>
            <a:r>
              <a:rPr lang="en-US" sz="2300" dirty="0" smtClean="0"/>
              <a:t>has been viewed as appropriate for valuing the stock of mature or cyclical companies</a:t>
            </a:r>
            <a:r>
              <a:rPr lang="en-US" sz="2300" dirty="0" smtClean="0"/>
              <a:t>.</a:t>
            </a:r>
          </a:p>
          <a:p>
            <a:pPr eaLnBrk="1" hangingPunct="1">
              <a:lnSpc>
                <a:spcPct val="80000"/>
              </a:lnSpc>
              <a:spcBef>
                <a:spcPts val="1200"/>
              </a:spcBef>
            </a:pPr>
            <a:r>
              <a:rPr lang="en-US" sz="2300" dirty="0" smtClean="0"/>
              <a:t>Sales are generally more stable than EPS, which reflects operating and financial leverage.  </a:t>
            </a:r>
            <a:endParaRPr lang="en-US" sz="2300" dirty="0" smtClean="0"/>
          </a:p>
          <a:p>
            <a:pPr eaLnBrk="1" hangingPunct="1">
              <a:lnSpc>
                <a:spcPct val="80000"/>
              </a:lnSpc>
              <a:spcBef>
                <a:spcPts val="1200"/>
              </a:spcBef>
            </a:pPr>
            <a:r>
              <a:rPr lang="en-US" sz="2300" dirty="0" smtClean="0"/>
              <a:t>Sales </a:t>
            </a:r>
            <a:r>
              <a:rPr lang="en-US" sz="2300" dirty="0" smtClean="0"/>
              <a:t>are generally less subject to distortion or manipulation than other fundamentals such as EPS or book value. </a:t>
            </a:r>
            <a:endParaRPr lang="en-US" sz="2300" dirty="0" smtClean="0"/>
          </a:p>
          <a:p>
            <a:pPr eaLnBrk="1" hangingPunct="1">
              <a:lnSpc>
                <a:spcPct val="80000"/>
              </a:lnSpc>
              <a:buNone/>
            </a:pPr>
            <a:endParaRPr lang="en-US" sz="2300" dirty="0" smtClean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428596" y="4000504"/>
            <a:ext cx="8229600" cy="2257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Drawbacks: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3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 business may show high growth in sales, although the business is not operating profitably as judged by earnings and cash flow from operations.  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3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The P/S ratio does not reflect differences in cost structures and leverages across companies.</a:t>
            </a:r>
            <a:endParaRPr kumimoji="0" lang="en-US" sz="23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Justified P/S </a:t>
            </a:r>
            <a:r>
              <a:rPr lang="en-US" dirty="0" smtClean="0"/>
              <a:t>ratio by fundamental</a:t>
            </a:r>
            <a:endParaRPr lang="en-US" dirty="0" smtClean="0"/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terms </a:t>
            </a:r>
            <a:r>
              <a:rPr lang="en-US" sz="2800" dirty="0" smtClean="0"/>
              <a:t>of the Gordon growth model, we can state P/S as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dirty="0" smtClean="0"/>
              <a:t>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dirty="0" smtClean="0"/>
              <a:t/>
            </a:r>
            <a:br>
              <a:rPr lang="en-US" sz="2800" dirty="0" smtClean="0"/>
            </a:br>
            <a:endParaRPr lang="en-US" sz="2800" dirty="0" smtClean="0"/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h-TH"/>
          </a:p>
        </p:txBody>
      </p:sp>
      <p:graphicFrame>
        <p:nvGraphicFramePr>
          <p:cNvPr id="5122" name="Object 4"/>
          <p:cNvGraphicFramePr>
            <a:graphicFrameLocks noChangeAspect="1"/>
          </p:cNvGraphicFramePr>
          <p:nvPr/>
        </p:nvGraphicFramePr>
        <p:xfrm>
          <a:off x="1066800" y="2895600"/>
          <a:ext cx="4343400" cy="1143000"/>
        </p:xfrm>
        <a:graphic>
          <a:graphicData uri="http://schemas.openxmlformats.org/presentationml/2006/ole">
            <p:oleObj spid="_x0000_s23554" r:id="rId3" imgW="1625600" imgH="431800" progId="">
              <p:embed/>
            </p:oleObj>
          </a:graphicData>
        </a:graphic>
      </p:graphicFrame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2500306"/>
            <a:ext cx="8572560" cy="1500198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 Asset-based model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0"/>
            <a:ext cx="8572560" cy="1000108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Asset-based model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8" name="Subtitle 3"/>
          <p:cNvSpPr txBox="1">
            <a:spLocks/>
          </p:cNvSpPr>
          <p:nvPr/>
        </p:nvSpPr>
        <p:spPr>
          <a:xfrm>
            <a:off x="357158" y="1142984"/>
            <a:ext cx="8286808" cy="3571900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th-TH" sz="2400" dirty="0" smtClean="0"/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7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1472" y="928670"/>
            <a:ext cx="8001056" cy="2308324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Asset-based model: Analysts often consider asset-based model values as floor or minimum values. </a:t>
            </a:r>
          </a:p>
          <a:p>
            <a:endParaRPr lang="en-US" sz="2400" dirty="0" smtClean="0"/>
          </a:p>
          <a:p>
            <a:r>
              <a:rPr lang="en-US" sz="2400" b="1" dirty="0" smtClean="0"/>
              <a:t>According to asset-based model, fair value of equity </a:t>
            </a:r>
          </a:p>
          <a:p>
            <a:r>
              <a:rPr lang="en-US" sz="2400" b="1" dirty="0" smtClean="0"/>
              <a:t>   = Market or fair value of assets</a:t>
            </a:r>
          </a:p>
          <a:p>
            <a:r>
              <a:rPr lang="en-US" sz="2400" b="1" dirty="0" smtClean="0"/>
              <a:t>   - Market or fair value of liabilities</a:t>
            </a:r>
            <a:endParaRPr lang="th-TH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42910" y="3571876"/>
            <a:ext cx="80010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dk1"/>
                </a:solidFill>
              </a:rPr>
              <a:t>Determination of market value:</a:t>
            </a:r>
          </a:p>
          <a:p>
            <a:pPr>
              <a:buFontTx/>
              <a:buChar char="-"/>
            </a:pPr>
            <a:r>
              <a:rPr lang="en-US" sz="2400" dirty="0" smtClean="0">
                <a:solidFill>
                  <a:schemeClr val="dk1"/>
                </a:solidFill>
              </a:rPr>
              <a:t> Inflation-adjusted depreciated book value</a:t>
            </a:r>
          </a:p>
          <a:p>
            <a:pPr>
              <a:buFontTx/>
              <a:buChar char="-"/>
            </a:pPr>
            <a:r>
              <a:rPr lang="en-US" sz="2400" dirty="0" smtClean="0">
                <a:solidFill>
                  <a:schemeClr val="dk1"/>
                </a:solidFill>
              </a:rPr>
              <a:t> Estimated replacement value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2" y="214290"/>
            <a:ext cx="8572560" cy="928694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Example: </a:t>
            </a:r>
            <a:br>
              <a:rPr lang="en-US" dirty="0" smtClean="0">
                <a:solidFill>
                  <a:srgbClr val="C00000"/>
                </a:solidFill>
              </a:rPr>
            </a:br>
            <a:r>
              <a:rPr lang="en-US" dirty="0" smtClean="0">
                <a:solidFill>
                  <a:srgbClr val="C00000"/>
                </a:solidFill>
              </a:rPr>
              <a:t>Asset-based </a:t>
            </a:r>
            <a:r>
              <a:rPr lang="en-US" dirty="0" smtClean="0">
                <a:solidFill>
                  <a:srgbClr val="C00000"/>
                </a:solidFill>
              </a:rPr>
              <a:t>model estimation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8" name="Subtitle 3"/>
          <p:cNvSpPr txBox="1">
            <a:spLocks/>
          </p:cNvSpPr>
          <p:nvPr/>
        </p:nvSpPr>
        <p:spPr>
          <a:xfrm>
            <a:off x="4214810" y="1357298"/>
            <a:ext cx="4500594" cy="3857652"/>
          </a:xfrm>
          <a:prstGeom prst="rect">
            <a:avLst/>
          </a:prstGeom>
        </p:spPr>
        <p:txBody>
          <a:bodyPr vert="horz" lIns="45720" rIns="45720">
            <a:normAutofit fontScale="85000" lnSpcReduction="20000"/>
          </a:bodyPr>
          <a:lstStyle/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Calculate the value of CPF’s net assets on a per share basis</a:t>
            </a:r>
            <a:r>
              <a:rPr kumimoji="0" lang="en-US" sz="27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given the following information: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kumimoji="0" lang="en-US" sz="27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Inventory value depreciated by 5% due to the recent declines in meet prices.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Investments value appreciated by 25% mainly from its investment overseas.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en-US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Fixed assets value appreciated by 3%. </a:t>
            </a: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endParaRPr kumimoji="0" lang="th-TH" sz="27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214422"/>
            <a:ext cx="3425608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ight Arrow 5"/>
          <p:cNvSpPr/>
          <p:nvPr/>
        </p:nvSpPr>
        <p:spPr>
          <a:xfrm>
            <a:off x="4214810" y="1428736"/>
            <a:ext cx="500066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4357686" y="5214950"/>
            <a:ext cx="18085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Bt10.5/share</a:t>
            </a:r>
            <a:endParaRPr lang="th-TH" sz="2000" dirty="0"/>
          </a:p>
        </p:txBody>
      </p:sp>
      <p:sp>
        <p:nvSpPr>
          <p:cNvPr id="10" name="Rectangle 9"/>
          <p:cNvSpPr/>
          <p:nvPr/>
        </p:nvSpPr>
        <p:spPr>
          <a:xfrm>
            <a:off x="4357686" y="5286388"/>
            <a:ext cx="1714512" cy="285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Balloons</Template>
  <TotalTime>3691</TotalTime>
  <Words>3232</Words>
  <Application>Microsoft Office PowerPoint</Application>
  <PresentationFormat>On-screen Show (4:3)</PresentationFormat>
  <Paragraphs>399</Paragraphs>
  <Slides>47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0</vt:i4>
      </vt:variant>
      <vt:variant>
        <vt:lpstr>Slide Titles</vt:lpstr>
      </vt:variant>
      <vt:variant>
        <vt:i4>47</vt:i4>
      </vt:variant>
    </vt:vector>
  </HeadingPairs>
  <TitlesOfParts>
    <vt:vector size="48" baseType="lpstr">
      <vt:lpstr>Default Design</vt:lpstr>
      <vt:lpstr> Equity Analysis FN 451</vt:lpstr>
      <vt:lpstr>Basic types of  market multiples model </vt:lpstr>
      <vt:lpstr>Industry specific multiples</vt:lpstr>
      <vt:lpstr>Trailing or Forward looking</vt:lpstr>
      <vt:lpstr>Fundamental or Comparable </vt:lpstr>
      <vt:lpstr> Multiples based on Comparable </vt:lpstr>
      <vt:lpstr> Multiples based on Fundamental </vt:lpstr>
      <vt:lpstr> Multiples based on Fundamental: P/E </vt:lpstr>
      <vt:lpstr>Multiples based on fundamentals: P/E</vt:lpstr>
      <vt:lpstr>Factors affect P/E</vt:lpstr>
      <vt:lpstr>PEG ratios</vt:lpstr>
      <vt:lpstr>Example: P/E based on fundamentals</vt:lpstr>
      <vt:lpstr>Example: P/E based on fundamentals</vt:lpstr>
      <vt:lpstr>P/E and Payback period</vt:lpstr>
      <vt:lpstr>P/E and Payback period</vt:lpstr>
      <vt:lpstr>Example: P/E and yield</vt:lpstr>
      <vt:lpstr>P/E and yield</vt:lpstr>
      <vt:lpstr>The Fed Model</vt:lpstr>
      <vt:lpstr>Example: The Fed Model</vt:lpstr>
      <vt:lpstr>Important notes on “P/E ratios”</vt:lpstr>
      <vt:lpstr>Important notes on “P/E ratios”</vt:lpstr>
      <vt:lpstr>Cyclicality of P/E’s</vt:lpstr>
      <vt:lpstr> Multiples based on Fundamental: P/BV </vt:lpstr>
      <vt:lpstr>Computation of book value</vt:lpstr>
      <vt:lpstr>Multiples based on fundamentals: P/BV</vt:lpstr>
      <vt:lpstr>Market value versus Book value</vt:lpstr>
      <vt:lpstr>Multiples based on fundamentals: P/BV</vt:lpstr>
      <vt:lpstr>Multiples based on fundamentals: P/BV</vt:lpstr>
      <vt:lpstr>Factors affect P/BV</vt:lpstr>
      <vt:lpstr>P/BV: Key considerations</vt:lpstr>
      <vt:lpstr>Occasional adjustments to book value</vt:lpstr>
      <vt:lpstr>Example: P/BV based on fundamentals </vt:lpstr>
      <vt:lpstr> Multiples based on Fundamental: Price/Cash flow </vt:lpstr>
      <vt:lpstr>Rationales for Price/Cash flow </vt:lpstr>
      <vt:lpstr>Price to cash flow (P/CF)</vt:lpstr>
      <vt:lpstr>Four common cash flow measures – in Practice &amp; Theory</vt:lpstr>
      <vt:lpstr>Factors affect P/CF</vt:lpstr>
      <vt:lpstr>EV / EBITDA</vt:lpstr>
      <vt:lpstr>Detailed calculation of EBITDA</vt:lpstr>
      <vt:lpstr>When to apply EV/EBITDA?</vt:lpstr>
      <vt:lpstr>Factors affect EV / EBITDA</vt:lpstr>
      <vt:lpstr> Industry specific multiples: Price/Sales </vt:lpstr>
      <vt:lpstr>Rationales &amp; Drawbacks  for Price/Sales ratios</vt:lpstr>
      <vt:lpstr>Justified P/S ratio by fundamental</vt:lpstr>
      <vt:lpstr> Asset-based model</vt:lpstr>
      <vt:lpstr>Asset-based model</vt:lpstr>
      <vt:lpstr>Example:  Asset-based model estimation</vt:lpstr>
    </vt:vector>
  </TitlesOfParts>
  <Company>support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Investment Banking Overview</dc:title>
  <dc:creator>technic</dc:creator>
  <cp:lastModifiedBy>COMPAQ</cp:lastModifiedBy>
  <cp:revision>572</cp:revision>
  <dcterms:created xsi:type="dcterms:W3CDTF">2004-10-29T04:51:12Z</dcterms:created>
  <dcterms:modified xsi:type="dcterms:W3CDTF">2013-02-07T05:14:33Z</dcterms:modified>
</cp:coreProperties>
</file>